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08" r:id="rId2"/>
    <p:sldMasterId id="2147483712" r:id="rId3"/>
    <p:sldMasterId id="2147483848" r:id="rId4"/>
  </p:sldMasterIdLst>
  <p:notesMasterIdLst>
    <p:notesMasterId r:id="rId29"/>
  </p:notesMasterIdLst>
  <p:sldIdLst>
    <p:sldId id="256" r:id="rId5"/>
    <p:sldId id="547" r:id="rId6"/>
    <p:sldId id="570" r:id="rId7"/>
    <p:sldId id="571" r:id="rId8"/>
    <p:sldId id="550" r:id="rId9"/>
    <p:sldId id="551" r:id="rId10"/>
    <p:sldId id="552" r:id="rId11"/>
    <p:sldId id="569" r:id="rId12"/>
    <p:sldId id="572" r:id="rId13"/>
    <p:sldId id="573" r:id="rId14"/>
    <p:sldId id="574" r:id="rId15"/>
    <p:sldId id="575" r:id="rId16"/>
    <p:sldId id="576" r:id="rId17"/>
    <p:sldId id="558" r:id="rId18"/>
    <p:sldId id="559" r:id="rId19"/>
    <p:sldId id="560" r:id="rId20"/>
    <p:sldId id="561" r:id="rId21"/>
    <p:sldId id="562" r:id="rId22"/>
    <p:sldId id="563" r:id="rId23"/>
    <p:sldId id="577" r:id="rId24"/>
    <p:sldId id="578" r:id="rId25"/>
    <p:sldId id="579" r:id="rId26"/>
    <p:sldId id="396" r:id="rId27"/>
    <p:sldId id="567" r:id="rId28"/>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网站" id="{FE20DDD3-4669-436B-A77F-D8D26C91C606}">
          <p14:sldIdLst>
            <p14:sldId id="256"/>
            <p14:sldId id="547"/>
            <p14:sldId id="570"/>
            <p14:sldId id="571"/>
            <p14:sldId id="550"/>
            <p14:sldId id="551"/>
            <p14:sldId id="552"/>
            <p14:sldId id="569"/>
            <p14:sldId id="572"/>
            <p14:sldId id="573"/>
            <p14:sldId id="574"/>
            <p14:sldId id="575"/>
            <p14:sldId id="576"/>
            <p14:sldId id="558"/>
            <p14:sldId id="559"/>
            <p14:sldId id="560"/>
            <p14:sldId id="561"/>
            <p14:sldId id="562"/>
            <p14:sldId id="563"/>
            <p14:sldId id="577"/>
            <p14:sldId id="578"/>
            <p14:sldId id="579"/>
            <p14:sldId id="396"/>
          </p14:sldIdLst>
        </p14:section>
        <p14:section name="附录"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4" autoAdjust="0"/>
    <p:restoredTop sz="78136" autoAdjust="0"/>
  </p:normalViewPr>
  <p:slideViewPr>
    <p:cSldViewPr snapToGrid="0" snapToObjects="1">
      <p:cViewPr varScale="1">
        <p:scale>
          <a:sx n="84" d="100"/>
          <a:sy n="84" d="100"/>
        </p:scale>
        <p:origin x="-354" y="612"/>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3/4/2013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36325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415232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746680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a:p>
        </p:txBody>
      </p:sp>
    </p:spTree>
    <p:extLst>
      <p:ext uri="{BB962C8B-B14F-4D97-AF65-F5344CB8AC3E}">
        <p14:creationId xmlns:p14="http://schemas.microsoft.com/office/powerpoint/2010/main" val="107443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3945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3976874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0110E035-3DF4-4A15-9272-486F21423BC9}" type="slidenum">
              <a:rPr lang="en-US" smtClean="0"/>
              <a:t>21</a:t>
            </a:fld>
            <a:endParaRPr lang="en-US"/>
          </a:p>
        </p:txBody>
      </p:sp>
    </p:spTree>
    <p:extLst>
      <p:ext uri="{BB962C8B-B14F-4D97-AF65-F5344CB8AC3E}">
        <p14:creationId xmlns:p14="http://schemas.microsoft.com/office/powerpoint/2010/main" val="893258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455135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a:t>
            </a:fld>
            <a:endParaRPr lang="en-US"/>
          </a:p>
        </p:txBody>
      </p:sp>
    </p:spTree>
    <p:extLst>
      <p:ext uri="{BB962C8B-B14F-4D97-AF65-F5344CB8AC3E}">
        <p14:creationId xmlns:p14="http://schemas.microsoft.com/office/powerpoint/2010/main" val="267376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387014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3172575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76998"/>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r>
              <a:rPr lang="en-US" sz="500" dirty="0" smtClean="0">
                <a:solidFill>
                  <a:schemeClr val="bg1">
                    <a:alpha val="99000"/>
                  </a:schemeClr>
                </a:solidFill>
                <a:latin typeface="Segoe UI" pitchFamily="34" charset="0"/>
                <a:cs typeface="Arial" charset="0"/>
              </a:rPr>
              <a:t>.</a:t>
            </a:r>
          </a:p>
          <a:p>
            <a:pPr marL="0" marR="0" indent="0" algn="ctr" defTabSz="685409" rtl="0" eaLnBrk="0" fontAlgn="auto" latinLnBrk="0" hangingPunct="0">
              <a:lnSpc>
                <a:spcPct val="100000"/>
              </a:lnSpc>
              <a:spcBef>
                <a:spcPts val="0"/>
              </a:spcBef>
              <a:spcAft>
                <a:spcPts val="0"/>
              </a:spcAft>
              <a:buClrTx/>
              <a:buSzTx/>
              <a:buFontTx/>
              <a:buNone/>
              <a:tabLst/>
              <a:defRPr/>
            </a:pPr>
            <a:r>
              <a:rPr lang="en-US" altLang="zh-CN" sz="500" dirty="0" smtClean="0">
                <a:solidFill>
                  <a:schemeClr val="bg1">
                    <a:alpha val="99000"/>
                  </a:schemeClr>
                </a:solidFill>
                <a:latin typeface="Segoe UI" pitchFamily="34" charset="0"/>
                <a:cs typeface="Arial" charset="0"/>
              </a:rPr>
              <a:t>Translated to Chinese</a:t>
            </a:r>
            <a:r>
              <a:rPr lang="en-US" altLang="zh-CN" sz="500" baseline="0" dirty="0" smtClean="0">
                <a:solidFill>
                  <a:schemeClr val="bg1">
                    <a:alpha val="99000"/>
                  </a:schemeClr>
                </a:solidFill>
                <a:latin typeface="Segoe UI" pitchFamily="34" charset="0"/>
                <a:cs typeface="Arial" charset="0"/>
              </a:rPr>
              <a:t> Simplified Version by Shanghai Yungoal Info Tech Co., Ltd.</a:t>
            </a:r>
            <a:endParaRPr lang="en-US" altLang="zh-CN" sz="500" dirty="0" smtClean="0">
              <a:solidFill>
                <a:schemeClr val="bg1">
                  <a:alpha val="99000"/>
                </a:schemeClr>
              </a:solidFill>
              <a:latin typeface="Segoe UI" pitchFamily="34" charset="0"/>
              <a:cs typeface="Arial" charset="0"/>
            </a:endParaRPr>
          </a:p>
        </p:txBody>
      </p:sp>
      <p:pic>
        <p:nvPicPr>
          <p:cNvPr id="14" name="Picture 4" descr="D:\Hotcan\Yungoal\企业材料\logo_text_bi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690344" y="4835556"/>
            <a:ext cx="246112" cy="5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5.gif"/><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31.jpeg"/><Relationship Id="rId13" Type="http://schemas.openxmlformats.org/officeDocument/2006/relationships/image" Target="../media/image34.png"/><Relationship Id="rId18" Type="http://schemas.openxmlformats.org/officeDocument/2006/relationships/image" Target="../media/image37.gif"/><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hyperlink" Target="http://www.thelostagency.com/wp-content/uploads/2011/09/umbraco_logo.png" TargetMode="External"/><Relationship Id="rId17" Type="http://schemas.openxmlformats.org/officeDocument/2006/relationships/image" Target="../media/image36.jpeg"/><Relationship Id="rId2" Type="http://schemas.openxmlformats.org/officeDocument/2006/relationships/notesSlide" Target="../notesSlides/notesSlide18.xml"/><Relationship Id="rId16" Type="http://schemas.openxmlformats.org/officeDocument/2006/relationships/hyperlink" Target="http://blog.websitetemplates.bz/wp-content/uploads/2011/05/Drupal_logo1.jpg" TargetMode="External"/><Relationship Id="rId1" Type="http://schemas.openxmlformats.org/officeDocument/2006/relationships/slideLayout" Target="../slideLayouts/slideLayout7.xml"/><Relationship Id="rId6" Type="http://schemas.openxmlformats.org/officeDocument/2006/relationships/image" Target="../media/image29.jpeg"/><Relationship Id="rId11" Type="http://schemas.openxmlformats.org/officeDocument/2006/relationships/image" Target="../media/image33.gif"/><Relationship Id="rId5" Type="http://schemas.openxmlformats.org/officeDocument/2006/relationships/image" Target="../media/image28.png"/><Relationship Id="rId15" Type="http://schemas.openxmlformats.org/officeDocument/2006/relationships/image" Target="../media/image35.jpeg"/><Relationship Id="rId10" Type="http://schemas.openxmlformats.org/officeDocument/2006/relationships/hyperlink" Target="http://webmasterformat.com/sites/default/files/DotNetNuke-Logo.gif" TargetMode="External"/><Relationship Id="rId4" Type="http://schemas.openxmlformats.org/officeDocument/2006/relationships/image" Target="../media/image27.png"/><Relationship Id="rId9" Type="http://schemas.openxmlformats.org/officeDocument/2006/relationships/image" Target="../media/image32.jpeg"/><Relationship Id="rId14" Type="http://schemas.openxmlformats.org/officeDocument/2006/relationships/hyperlink" Target="http://www.nazmarketing.co.uk/logo_joomla.jpg" TargetMode="External"/></Relationships>
</file>

<file path=ppt/slides/_rels/slide19.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microsoft.com/office/2007/relationships/hdphoto" Target="../media/hdphoto11.wdp"/><Relationship Id="rId5" Type="http://schemas.openxmlformats.org/officeDocument/2006/relationships/image" Target="../media/image39.png"/><Relationship Id="rId4" Type="http://schemas.microsoft.com/office/2007/relationships/hdphoto" Target="../media/hdphoto10.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3.png"/><Relationship Id="rId4" Type="http://schemas.microsoft.com/office/2007/relationships/hdphoto" Target="../media/hdphoto7.wdp"/></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t>
            </a:r>
            <a:r>
              <a:rPr lang="en-US" sz="4000" dirty="0" smtClean="0"/>
              <a:t>Azure </a:t>
            </a:r>
            <a:r>
              <a:rPr lang="zh-CN" altLang="en-US" sz="4000" dirty="0" smtClean="0"/>
              <a:t>网站</a:t>
            </a:r>
            <a:endParaRPr lang="en-US" sz="4000" dirty="0"/>
          </a:p>
        </p:txBody>
      </p:sp>
      <p:sp>
        <p:nvSpPr>
          <p:cNvPr id="5" name="Subtitle 4"/>
          <p:cNvSpPr>
            <a:spLocks noGrp="1"/>
          </p:cNvSpPr>
          <p:nvPr>
            <p:ph type="body" sz="quarter" idx="11"/>
          </p:nvPr>
        </p:nvSpPr>
        <p:spPr/>
        <p:txBody>
          <a:bodyPr>
            <a:normAutofit/>
          </a:bodyPr>
          <a:lstStyle/>
          <a:p>
            <a:r>
              <a:rPr lang="zh-CN" altLang="en-US" dirty="0" smtClean="0"/>
              <a:t>演讲者</a:t>
            </a:r>
            <a:endParaRPr lang="en-US" altLang="zh-CN" dirty="0" smtClean="0"/>
          </a:p>
          <a:p>
            <a:r>
              <a:rPr lang="zh-CN" altLang="en-US" dirty="0"/>
              <a:t>职</a:t>
            </a:r>
            <a:r>
              <a:rPr lang="zh-CN" altLang="en-US" dirty="0" smtClean="0"/>
              <a:t>位</a:t>
            </a:r>
            <a:endParaRPr lang="en-US" altLang="zh-CN" dirty="0" smtClean="0"/>
          </a:p>
          <a:p>
            <a:r>
              <a:rPr lang="zh-CN" altLang="en-US" dirty="0"/>
              <a:t>公</a:t>
            </a:r>
            <a:r>
              <a:rPr lang="zh-CN" altLang="en-US" dirty="0" smtClean="0"/>
              <a:t>司</a:t>
            </a:r>
            <a:endParaRPr lang="en-US" dirty="0" smtClean="0"/>
          </a:p>
        </p:txBody>
      </p:sp>
      <p:sp>
        <p:nvSpPr>
          <p:cNvPr id="6" name="Content Placeholder 1"/>
          <p:cNvSpPr txBox="1">
            <a:spLocks/>
          </p:cNvSpPr>
          <p:nvPr/>
        </p:nvSpPr>
        <p:spPr>
          <a:xfrm>
            <a:off x="6283501" y="4611511"/>
            <a:ext cx="3655447" cy="292388"/>
          </a:xfrm>
          <a:prstGeom prst="rect">
            <a:avLst/>
          </a:prstGeom>
        </p:spPr>
        <p:txBody>
          <a:bodyPr vert="horz" wrap="square" lIns="0" tIns="0" rIns="0" bIns="0" rtlCol="0">
            <a:spAutoFit/>
          </a:bodyPr>
          <a:ls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a:lstStyle>
          <a:p>
            <a:r>
              <a:rPr lang="en-US" dirty="0" smtClean="0">
                <a:solidFill>
                  <a:schemeClr val="bg1"/>
                </a:solidFill>
              </a:rPr>
              <a:t>Version: November, 2012</a:t>
            </a:r>
            <a:endParaRPr lang="en-US" dirty="0">
              <a:solidFill>
                <a:schemeClr val="bg1"/>
              </a:solidFill>
            </a:endParaRPr>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zh-CN" altLang="en-US" sz="1200" b="1" cap="all" dirty="0">
                    <a:gradFill>
                      <a:gsLst>
                        <a:gs pos="0">
                          <a:srgbClr val="FFFFFF"/>
                        </a:gs>
                        <a:gs pos="100000">
                          <a:srgbClr val="FFFFFF"/>
                        </a:gs>
                      </a:gsLst>
                      <a:lin ang="5400000" scaled="0"/>
                    </a:gradFill>
                  </a:rPr>
                  <a:t>共享</a:t>
                </a:r>
                <a:r>
                  <a:rPr lang="zh-CN" altLang="en-US" sz="1200" b="1" cap="all" dirty="0" smtClean="0">
                    <a:gradFill>
                      <a:gsLst>
                        <a:gs pos="0">
                          <a:srgbClr val="FFFFFF"/>
                        </a:gs>
                        <a:gs pos="100000">
                          <a:srgbClr val="FFFFFF"/>
                        </a:gs>
                      </a:gsLst>
                      <a:lin ang="5400000" scaled="0"/>
                    </a:gradFill>
                  </a:rPr>
                  <a:t>的</a:t>
                </a:r>
                <a:r>
                  <a:rPr lang="zh-CN" altLang="en-US" sz="1200" b="1" cap="all" dirty="0">
                    <a:gradFill>
                      <a:gsLst>
                        <a:gs pos="0">
                          <a:srgbClr val="FFFFFF"/>
                        </a:gs>
                        <a:gs pos="100000">
                          <a:srgbClr val="FFFFFF"/>
                        </a:gs>
                      </a:gsLst>
                      <a:lin ang="5400000" scaled="0"/>
                    </a:gradFill>
                  </a:rPr>
                  <a:t>实例</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smtClean="0">
                    <a:gradFill>
                      <a:gsLst>
                        <a:gs pos="0">
                          <a:srgbClr val="0071BC"/>
                        </a:gs>
                        <a:gs pos="100000">
                          <a:srgbClr val="0071BC"/>
                        </a:gs>
                      </a:gsLst>
                      <a:lin ang="5400000" scaled="0"/>
                    </a:gradFill>
                  </a:rPr>
                  <a:t>共享的</a:t>
                </a:r>
                <a:endParaRPr sz="2400" dirty="0">
                  <a:gradFill>
                    <a:gsLst>
                      <a:gs pos="0">
                        <a:srgbClr val="0071BC"/>
                      </a:gs>
                      <a:gs pos="100000">
                        <a:srgbClr val="0071BC"/>
                      </a:gs>
                    </a:gsLst>
                    <a:lin ang="5400000" scaled="0"/>
                  </a:gradFill>
                </a:endParaRP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a:solidFill>
                      <a:srgbClr val="FFFFFF"/>
                    </a:solidFill>
                  </a:rPr>
                  <a:t>保留的</a:t>
                </a:r>
                <a:endParaRPr sz="24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zh-CN" altLang="en-US" dirty="0" smtClean="0">
                <a:gradFill>
                  <a:gsLst>
                    <a:gs pos="0">
                      <a:srgbClr val="5F5F5F"/>
                    </a:gs>
                    <a:gs pos="100000">
                      <a:srgbClr val="5F5F5F"/>
                    </a:gs>
                  </a:gsLst>
                  <a:lin ang="5400000" scaled="0"/>
                </a:gradFill>
              </a:rPr>
              <a:t>共享的</a:t>
            </a:r>
            <a:endParaRPr dirty="0">
              <a:gradFill>
                <a:gsLst>
                  <a:gs pos="0">
                    <a:srgbClr val="5F5F5F"/>
                  </a:gs>
                  <a:gs pos="100000">
                    <a:srgbClr val="5F5F5F"/>
                  </a:gs>
                </a:gsLst>
                <a:lin ang="5400000" scaled="0"/>
              </a:gradFill>
            </a:endParaRPr>
          </a:p>
        </p:txBody>
      </p:sp>
      <p:sp>
        <p:nvSpPr>
          <p:cNvPr id="2" name="Title 1"/>
          <p:cNvSpPr>
            <a:spLocks noGrp="1"/>
          </p:cNvSpPr>
          <p:nvPr>
            <p:ph type="title"/>
          </p:nvPr>
        </p:nvSpPr>
        <p:spPr/>
        <p:txBody>
          <a:bodyPr/>
          <a:lstStyle/>
          <a:p>
            <a:r>
              <a:rPr lang="zh-CN" altLang="en-US" dirty="0">
                <a:gradFill>
                  <a:gsLst>
                    <a:gs pos="0">
                      <a:srgbClr val="FFFFFF"/>
                    </a:gs>
                    <a:gs pos="100000">
                      <a:srgbClr val="FFFFFF"/>
                    </a:gs>
                  </a:gsLst>
                  <a:lin ang="5400000" scaled="0"/>
                </a:gradFill>
              </a:rPr>
              <a:t>网站</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7715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zh-CN" altLang="en-US" sz="1200" cap="all" dirty="0" smtClean="0">
                      <a:solidFill>
                        <a:srgbClr val="FFFFFF"/>
                      </a:solidFill>
                    </a:rPr>
                    <a:t>共享的实例</a:t>
                  </a:r>
                  <a:endParaRPr lang="en-US" sz="1200"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a:gradFill>
                  <a:gsLst>
                    <a:gs pos="0">
                      <a:srgbClr val="FFFFFF"/>
                    </a:gs>
                    <a:gs pos="100000">
                      <a:srgbClr val="FFFFFF"/>
                    </a:gs>
                  </a:gsLst>
                  <a:lin ang="5400000" scaled="0"/>
                </a:gradFill>
              </a:rPr>
              <a:t>共享的</a:t>
            </a:r>
            <a:endParaRPr sz="2400" dirty="0">
              <a:gradFill>
                <a:gsLst>
                  <a:gs pos="0">
                    <a:srgbClr val="FFFFFF"/>
                  </a:gs>
                  <a:gs pos="100000">
                    <a:srgbClr val="FFFFFF"/>
                  </a:gs>
                </a:gsLst>
                <a:lin ang="5400000" scaled="0"/>
              </a:gradFill>
            </a:endParaRP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smtClean="0">
                <a:gradFill>
                  <a:gsLst>
                    <a:gs pos="0">
                      <a:srgbClr val="0071BC"/>
                    </a:gs>
                    <a:gs pos="100000">
                      <a:srgbClr val="0071BC"/>
                    </a:gs>
                  </a:gsLst>
                  <a:lin ang="5400000" scaled="0"/>
                </a:gradFill>
              </a:rPr>
              <a:t>保留的</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1025654" cy="221599"/>
            </a:xfrm>
            <a:prstGeom prst="rect">
              <a:avLst/>
            </a:prstGeom>
            <a:noFill/>
          </p:spPr>
          <p:txBody>
            <a:bodyPr wrap="none" lIns="0" tIns="0" rIns="0" bIns="0" rtlCol="0">
              <a:spAutoFit/>
            </a:bodyPr>
            <a:lstStyle/>
            <a:p>
              <a:pPr defTabSz="914248">
                <a:lnSpc>
                  <a:spcPct val="90000"/>
                </a:lnSpc>
                <a:spcBef>
                  <a:spcPct val="20000"/>
                </a:spcBef>
                <a:buSzPct val="80000"/>
              </a:pPr>
              <a:r>
                <a:rPr lang="zh-CN" altLang="en-US" sz="1200" b="1" cap="all" dirty="0">
                  <a:gradFill>
                    <a:gsLst>
                      <a:gs pos="0">
                        <a:srgbClr val="FFFFFF"/>
                      </a:gs>
                      <a:gs pos="100000">
                        <a:srgbClr val="FFFFFF"/>
                      </a:gs>
                    </a:gsLst>
                    <a:lin ang="5400000" scaled="0"/>
                  </a:gradFill>
                </a:rPr>
                <a:t>保留的实例</a:t>
              </a:r>
              <a:endParaRPr lang="en-US" sz="1200" b="1" cap="all" dirty="0">
                <a:gradFill>
                  <a:gsLst>
                    <a:gs pos="0">
                      <a:srgbClr val="FFFFFF"/>
                    </a:gs>
                    <a:gs pos="100000">
                      <a:srgbClr val="FFFFFF"/>
                    </a:gs>
                  </a:gsLst>
                  <a:lin ang="5400000" scaled="0"/>
                </a:gradFill>
              </a:endParaRP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9247"/>
            <a:ext cx="5721976" cy="914096"/>
            <a:chOff x="3031844" y="1182830"/>
            <a:chExt cx="7627314" cy="1218795"/>
          </a:xfrm>
        </p:grpSpPr>
        <p:grpSp>
          <p:nvGrpSpPr>
            <p:cNvPr id="314" name="Group 313"/>
            <p:cNvGrpSpPr/>
            <p:nvPr/>
          </p:nvGrpSpPr>
          <p:grpSpPr>
            <a:xfrm>
              <a:off x="3031844" y="1182830"/>
              <a:ext cx="7627314" cy="1218795"/>
              <a:chOff x="2540230" y="5767332"/>
              <a:chExt cx="7627314" cy="1218795"/>
            </a:xfrm>
          </p:grpSpPr>
          <p:sp>
            <p:nvSpPr>
              <p:cNvPr id="316" name="TextBox 315"/>
              <p:cNvSpPr txBox="1"/>
              <p:nvPr/>
            </p:nvSpPr>
            <p:spPr>
              <a:xfrm>
                <a:off x="9176943" y="576733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zh-CN" altLang="en-US" sz="2400" dirty="0">
                <a:gradFill>
                  <a:gsLst>
                    <a:gs pos="0">
                      <a:srgbClr val="5F5F5F"/>
                    </a:gs>
                    <a:gs pos="100000">
                      <a:srgbClr val="5F5F5F"/>
                    </a:gs>
                  </a:gsLst>
                  <a:lin ang="5400000" scaled="0"/>
                </a:gradFill>
              </a:rPr>
              <a:t>保留</a:t>
            </a:r>
            <a:r>
              <a:rPr lang="zh-CN" altLang="en-US" sz="2400" dirty="0" smtClean="0">
                <a:gradFill>
                  <a:gsLst>
                    <a:gs pos="0">
                      <a:srgbClr val="5F5F5F"/>
                    </a:gs>
                    <a:gs pos="100000">
                      <a:srgbClr val="5F5F5F"/>
                    </a:gs>
                  </a:gsLst>
                  <a:lin ang="5400000" scaled="0"/>
                </a:gradFill>
              </a:rPr>
              <a:t>的</a:t>
            </a:r>
            <a:endParaRPr lang="zh-CN" altLang="en-US" sz="2400"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zh-CN" altLang="en-US" dirty="0">
                <a:gradFill>
                  <a:gsLst>
                    <a:gs pos="0">
                      <a:srgbClr val="FFFFFF"/>
                    </a:gs>
                    <a:gs pos="100000">
                      <a:srgbClr val="FFFFFF"/>
                    </a:gs>
                  </a:gsLst>
                  <a:lin ang="5400000" scaled="0"/>
                </a:gradFill>
              </a:rPr>
              <a:t>网站</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7062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a:gradFill>
                  <a:gsLst>
                    <a:gs pos="0">
                      <a:srgbClr val="FFFFFF"/>
                    </a:gs>
                    <a:gs pos="100000">
                      <a:srgbClr val="FFFFFF"/>
                    </a:gs>
                  </a:gsLst>
                  <a:lin ang="5400000" scaled="0"/>
                </a:gradFill>
              </a:rPr>
              <a:t>共享的</a:t>
            </a:r>
            <a:endParaRPr sz="2400" dirty="0">
              <a:gradFill>
                <a:gsLst>
                  <a:gs pos="0">
                    <a:srgbClr val="FFFFFF"/>
                  </a:gs>
                  <a:gs pos="100000">
                    <a:srgbClr val="FFFFFF"/>
                  </a:gs>
                </a:gsLst>
                <a:lin ang="5400000" scaled="0"/>
              </a:gradFill>
            </a:endParaRP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a:gradFill>
                  <a:gsLst>
                    <a:gs pos="0">
                      <a:srgbClr val="0071BC"/>
                    </a:gs>
                    <a:gs pos="100000">
                      <a:srgbClr val="0071BC"/>
                    </a:gs>
                  </a:gsLst>
                  <a:lin ang="5400000" scaled="0"/>
                </a:gradFill>
              </a:rPr>
              <a:t>保留的</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1025654" cy="221599"/>
            </a:xfrm>
            <a:prstGeom prst="rect">
              <a:avLst/>
            </a:prstGeom>
            <a:noFill/>
          </p:spPr>
          <p:txBody>
            <a:bodyPr wrap="none" lIns="0" tIns="0" rIns="0" bIns="0" rtlCol="0">
              <a:spAutoFit/>
            </a:bodyPr>
            <a:lstStyle/>
            <a:p>
              <a:pPr defTabSz="914248">
                <a:lnSpc>
                  <a:spcPct val="90000"/>
                </a:lnSpc>
                <a:spcBef>
                  <a:spcPct val="20000"/>
                </a:spcBef>
                <a:buSzPct val="80000"/>
              </a:pPr>
              <a:r>
                <a:rPr lang="zh-CN" altLang="en-US" sz="1200" b="1" cap="all" dirty="0">
                  <a:gradFill>
                    <a:gsLst>
                      <a:gs pos="0">
                        <a:srgbClr val="FFFFFF"/>
                      </a:gs>
                      <a:gs pos="100000">
                        <a:srgbClr val="FFFFFF"/>
                      </a:gs>
                    </a:gsLst>
                    <a:lin ang="5400000" scaled="0"/>
                  </a:gradFill>
                </a:rPr>
                <a:t>保</a:t>
              </a:r>
              <a:r>
                <a:rPr lang="zh-CN" altLang="en-US" sz="1200" b="1" cap="all" dirty="0" smtClean="0">
                  <a:gradFill>
                    <a:gsLst>
                      <a:gs pos="0">
                        <a:srgbClr val="FFFFFF"/>
                      </a:gs>
                      <a:gs pos="100000">
                        <a:srgbClr val="FFFFFF"/>
                      </a:gs>
                    </a:gsLst>
                    <a:lin ang="5400000" scaled="0"/>
                  </a:gradFill>
                </a:rPr>
                <a:t>留的实例</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1025654" cy="221599"/>
              </a:xfrm>
              <a:prstGeom prst="rect">
                <a:avLst/>
              </a:prstGeom>
              <a:noFill/>
            </p:spPr>
            <p:txBody>
              <a:bodyPr wrap="none" lIns="0" tIns="0" rIns="0" bIns="0" rtlCol="0">
                <a:spAutoFit/>
              </a:bodyPr>
              <a:lstStyle/>
              <a:p>
                <a:pPr defTabSz="914248">
                  <a:lnSpc>
                    <a:spcPct val="90000"/>
                  </a:lnSpc>
                  <a:spcBef>
                    <a:spcPct val="20000"/>
                  </a:spcBef>
                  <a:buSzPct val="80000"/>
                </a:pPr>
                <a:r>
                  <a:rPr lang="zh-CN" altLang="en-US" sz="1200" b="1" cap="all" dirty="0">
                    <a:gradFill>
                      <a:gsLst>
                        <a:gs pos="0">
                          <a:srgbClr val="FFFFFF"/>
                        </a:gs>
                        <a:gs pos="100000">
                          <a:srgbClr val="FFFFFF"/>
                        </a:gs>
                      </a:gsLst>
                      <a:lin ang="5400000" scaled="0"/>
                    </a:gradFill>
                  </a:rPr>
                  <a:t>保留的实例</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zh-CN" altLang="en-US" sz="2400" dirty="0">
                <a:gradFill>
                  <a:gsLst>
                    <a:gs pos="0">
                      <a:srgbClr val="5F5F5F"/>
                    </a:gs>
                    <a:gs pos="100000">
                      <a:srgbClr val="5F5F5F"/>
                    </a:gs>
                  </a:gsLst>
                  <a:lin ang="5400000" scaled="0"/>
                </a:gradFill>
              </a:rPr>
              <a:t>保留</a:t>
            </a:r>
            <a:r>
              <a:rPr lang="zh-CN" altLang="en-US" sz="2400" dirty="0" smtClean="0">
                <a:gradFill>
                  <a:gsLst>
                    <a:gs pos="0">
                      <a:srgbClr val="5F5F5F"/>
                    </a:gs>
                    <a:gs pos="100000">
                      <a:srgbClr val="5F5F5F"/>
                    </a:gs>
                  </a:gsLst>
                  <a:lin ang="5400000" scaled="0"/>
                </a:gradFill>
              </a:rPr>
              <a:t>的</a:t>
            </a:r>
            <a:endParaRPr lang="zh-CN" altLang="en-US" sz="2400"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zh-CN" altLang="en-US" dirty="0">
                <a:gradFill>
                  <a:gsLst>
                    <a:gs pos="0">
                      <a:srgbClr val="FFFFFF"/>
                    </a:gs>
                    <a:gs pos="100000">
                      <a:srgbClr val="FFFFFF"/>
                    </a:gs>
                  </a:gsLst>
                  <a:lin ang="5400000" scaled="0"/>
                </a:gradFill>
              </a:rPr>
              <a:t>网站</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44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smtClean="0">
                <a:gradFill>
                  <a:gsLst>
                    <a:gs pos="0">
                      <a:srgbClr val="FFFFFF"/>
                    </a:gs>
                    <a:gs pos="100000">
                      <a:srgbClr val="FFFFFF"/>
                    </a:gs>
                  </a:gsLst>
                  <a:lin ang="5400000" scaled="0"/>
                </a:gradFill>
              </a:rPr>
              <a:t>共享的</a:t>
            </a:r>
            <a:endParaRPr sz="2400" dirty="0">
              <a:gradFill>
                <a:gsLst>
                  <a:gs pos="0">
                    <a:srgbClr val="FFFFFF"/>
                  </a:gs>
                  <a:gs pos="100000">
                    <a:srgbClr val="FFFFFF"/>
                  </a:gs>
                </a:gsLst>
                <a:lin ang="5400000" scaled="0"/>
              </a:gradFill>
            </a:endParaRP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a:gradFill>
                  <a:gsLst>
                    <a:gs pos="0">
                      <a:srgbClr val="0071BC"/>
                    </a:gs>
                    <a:gs pos="100000">
                      <a:srgbClr val="0071BC"/>
                    </a:gs>
                  </a:gsLst>
                  <a:lin ang="5400000" scaled="0"/>
                </a:gradFill>
              </a:rPr>
              <a:t>保留的</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1025654" cy="221599"/>
            </a:xfrm>
            <a:prstGeom prst="rect">
              <a:avLst/>
            </a:prstGeom>
            <a:noFill/>
          </p:spPr>
          <p:txBody>
            <a:bodyPr wrap="none" lIns="0" tIns="0" rIns="0" bIns="0" rtlCol="0">
              <a:spAutoFit/>
            </a:bodyPr>
            <a:lstStyle/>
            <a:p>
              <a:pPr defTabSz="914248">
                <a:lnSpc>
                  <a:spcPct val="90000"/>
                </a:lnSpc>
                <a:spcBef>
                  <a:spcPct val="20000"/>
                </a:spcBef>
                <a:buSzPct val="80000"/>
              </a:pPr>
              <a:r>
                <a:rPr lang="zh-CN" altLang="en-US" sz="1200" b="1" cap="all" dirty="0" smtClean="0">
                  <a:gradFill>
                    <a:gsLst>
                      <a:gs pos="0">
                        <a:srgbClr val="FFFFFF"/>
                      </a:gs>
                      <a:gs pos="100000">
                        <a:srgbClr val="FFFFFF"/>
                      </a:gs>
                    </a:gsLst>
                    <a:lin ang="5400000" scaled="0"/>
                  </a:gradFill>
                </a:rPr>
                <a:t>保留的实例</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1025654" cy="221599"/>
            </a:xfrm>
            <a:prstGeom prst="rect">
              <a:avLst/>
            </a:prstGeom>
            <a:noFill/>
          </p:spPr>
          <p:txBody>
            <a:bodyPr wrap="none" lIns="0" tIns="0" rIns="0" bIns="0" rtlCol="0">
              <a:spAutoFit/>
            </a:bodyPr>
            <a:lstStyle/>
            <a:p>
              <a:pPr defTabSz="914248">
                <a:lnSpc>
                  <a:spcPct val="90000"/>
                </a:lnSpc>
                <a:spcBef>
                  <a:spcPct val="20000"/>
                </a:spcBef>
                <a:buSzPct val="80000"/>
              </a:pPr>
              <a:r>
                <a:rPr lang="zh-CN" altLang="en-US" sz="1200" b="1" cap="all" dirty="0">
                  <a:gradFill>
                    <a:gsLst>
                      <a:gs pos="0">
                        <a:srgbClr val="FFFFFF"/>
                      </a:gs>
                      <a:gs pos="100000">
                        <a:srgbClr val="FFFFFF"/>
                      </a:gs>
                    </a:gsLst>
                    <a:lin ang="5400000" scaled="0"/>
                  </a:gradFill>
                </a:rPr>
                <a:t>保留的实例</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zh-CN" altLang="en-US" sz="2400" dirty="0" smtClean="0">
                <a:gradFill>
                  <a:gsLst>
                    <a:gs pos="0">
                      <a:srgbClr val="5F5F5F"/>
                    </a:gs>
                    <a:gs pos="100000">
                      <a:srgbClr val="5F5F5F"/>
                    </a:gs>
                  </a:gsLst>
                  <a:lin ang="5400000" scaled="0"/>
                </a:gradFill>
              </a:rPr>
              <a:t>保留的</a:t>
            </a:r>
            <a:endParaRPr sz="2400"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zh-CN" altLang="en-US" dirty="0">
                <a:gradFill>
                  <a:gsLst>
                    <a:gs pos="0">
                      <a:srgbClr val="FFFFFF"/>
                    </a:gs>
                    <a:gs pos="100000">
                      <a:srgbClr val="FFFFFF"/>
                    </a:gs>
                  </a:gsLst>
                  <a:lin ang="5400000" scaled="0"/>
                </a:gradFill>
              </a:rPr>
              <a:t>网站</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5836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zh-CN" altLang="en-US" dirty="0" smtClean="0">
                <a:gradFill>
                  <a:gsLst>
                    <a:gs pos="1250">
                      <a:srgbClr val="FFFFFF"/>
                    </a:gs>
                    <a:gs pos="100000">
                      <a:srgbClr val="FFFFFF"/>
                    </a:gs>
                  </a:gsLst>
                  <a:lin ang="5400000" scaled="0"/>
                </a:gradFill>
              </a:rPr>
              <a:t>部</a:t>
            </a:r>
            <a:r>
              <a:rPr lang="zh-CN" altLang="en-US" dirty="0">
                <a:gradFill>
                  <a:gsLst>
                    <a:gs pos="1250">
                      <a:srgbClr val="FFFFFF"/>
                    </a:gs>
                    <a:gs pos="100000">
                      <a:srgbClr val="FFFFFF"/>
                    </a:gs>
                  </a:gsLst>
                  <a:lin ang="5400000" scaled="0"/>
                </a:gradFill>
              </a:rPr>
              <a:t>署</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zh-CN" altLang="en-US" sz="1700" dirty="0" smtClean="0">
                  <a:solidFill>
                    <a:srgbClr val="00AEEF">
                      <a:alpha val="99000"/>
                    </a:srgbClr>
                  </a:solidFill>
                </a:rPr>
                <a:t>演示</a:t>
              </a:r>
              <a:endParaRPr lang="en-US" sz="17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t>
            </a:r>
            <a:r>
              <a:rPr lang="zh-CN" altLang="en-US" dirty="0" smtClean="0">
                <a:gradFill>
                  <a:gsLst>
                    <a:gs pos="1250">
                      <a:srgbClr val="FFFFFF"/>
                    </a:gs>
                    <a:gs pos="100000">
                      <a:srgbClr val="FFFFFF"/>
                    </a:gs>
                  </a:gsLst>
                  <a:lin ang="5400000" scaled="0"/>
                </a:gradFill>
              </a:rPr>
              <a:t>和</a:t>
            </a:r>
            <a:r>
              <a:rPr lang="en-US" dirty="0" smtClean="0">
                <a:gradFill>
                  <a:gsLst>
                    <a:gs pos="1250">
                      <a:srgbClr val="FFFFFF"/>
                    </a:gs>
                    <a:gs pos="100000">
                      <a:srgbClr val="FFFFFF"/>
                    </a:gs>
                  </a:gsLst>
                  <a:lin ang="5400000" scaled="0"/>
                </a:gradFill>
              </a:rPr>
              <a:t> </a:t>
            </a:r>
            <a:r>
              <a:rPr lang="en-US" dirty="0">
                <a:gradFill>
                  <a:gsLst>
                    <a:gs pos="1250">
                      <a:srgbClr val="FFFFFF"/>
                    </a:gs>
                    <a:gs pos="100000">
                      <a:srgbClr val="FFFFFF"/>
                    </a:gs>
                  </a:gsLst>
                  <a:lin ang="5400000" scaled="0"/>
                </a:gradFill>
              </a:rPr>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zh-CN" altLang="en-US" sz="1700" dirty="0">
                  <a:solidFill>
                    <a:srgbClr val="00AEEF">
                      <a:alpha val="99000"/>
                    </a:srgbClr>
                  </a:solidFill>
                </a:rPr>
                <a:t>演</a:t>
              </a:r>
              <a:r>
                <a:rPr lang="zh-CN" altLang="en-US" sz="1700" dirty="0" smtClean="0">
                  <a:solidFill>
                    <a:srgbClr val="00AEEF">
                      <a:alpha val="99000"/>
                    </a:srgbClr>
                  </a:solidFill>
                </a:rPr>
                <a:t>示</a:t>
              </a:r>
              <a:endParaRPr lang="en-US" altLang="zh-CN" sz="17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支持的网络框架</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62090" y="4041617"/>
            <a:ext cx="2891689" cy="276999"/>
          </a:xfrm>
          <a:prstGeom prst="rect">
            <a:avLst/>
          </a:prstGeom>
          <a:noFill/>
        </p:spPr>
        <p:txBody>
          <a:bodyPr wrap="none" lIns="0" tIns="0" rIns="0" bIns="0" rtlCol="0">
            <a:spAutoFit/>
          </a:bodyPr>
          <a:lstStyle/>
          <a:p>
            <a:pPr defTabSz="685835"/>
            <a:r>
              <a:rPr lang="zh-CN" altLang="en-US" spc="-53" dirty="0" smtClean="0">
                <a:gradFill>
                  <a:gsLst>
                    <a:gs pos="2917">
                      <a:srgbClr val="5F5F5F"/>
                    </a:gs>
                    <a:gs pos="30000">
                      <a:srgbClr val="5F5F5F"/>
                    </a:gs>
                  </a:gsLst>
                  <a:lin ang="5400000" scaled="0"/>
                </a:gradFill>
              </a:rPr>
              <a:t>或者任何自定义的</a:t>
            </a:r>
            <a:r>
              <a:rPr lang="en-US" altLang="zh-CN" spc="-53" dirty="0" err="1" smtClean="0">
                <a:gradFill>
                  <a:gsLst>
                    <a:gs pos="2917">
                      <a:srgbClr val="5F5F5F"/>
                    </a:gs>
                    <a:gs pos="30000">
                      <a:srgbClr val="5F5F5F"/>
                    </a:gs>
                  </a:gsLst>
                  <a:lin ang="5400000" scaled="0"/>
                </a:gradFill>
              </a:rPr>
              <a:t>F</a:t>
            </a:r>
            <a:r>
              <a:rPr lang="en-US" spc="-53" dirty="0" err="1" smtClean="0">
                <a:gradFill>
                  <a:gsLst>
                    <a:gs pos="2917">
                      <a:srgbClr val="5F5F5F"/>
                    </a:gs>
                    <a:gs pos="30000">
                      <a:srgbClr val="5F5F5F"/>
                    </a:gs>
                  </a:gsLst>
                  <a:lin ang="5400000" scaled="0"/>
                </a:gradFill>
              </a:rPr>
              <a:t>astCG</a:t>
            </a:r>
            <a:r>
              <a:rPr lang="zh-CN" altLang="en-US" spc="-53" dirty="0" smtClean="0">
                <a:gradFill>
                  <a:gsLst>
                    <a:gs pos="2917">
                      <a:srgbClr val="5F5F5F"/>
                    </a:gs>
                    <a:gs pos="30000">
                      <a:srgbClr val="5F5F5F"/>
                    </a:gs>
                  </a:gsLst>
                  <a:lin ang="5400000" scaled="0"/>
                </a:gradFill>
              </a:rPr>
              <a:t>句柄</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支持的发布方法</a:t>
            </a:r>
            <a:endParaRPr lang="en-US" dirty="0"/>
          </a:p>
        </p:txBody>
      </p:sp>
      <p:sp>
        <p:nvSpPr>
          <p:cNvPr id="3" name="Oval 2"/>
          <p:cNvSpPr/>
          <p:nvPr/>
        </p:nvSpPr>
        <p:spPr bwMode="auto">
          <a:xfrm>
            <a:off x="4499689" y="1489978"/>
            <a:ext cx="2458090" cy="2359478"/>
          </a:xfrm>
          <a:prstGeom prst="ellipse">
            <a:avLst/>
          </a:prstGeom>
          <a:solidFill>
            <a:schemeClr val="accent1">
              <a:alpha val="40000"/>
            </a:schemeClr>
          </a:solidFill>
          <a:ln>
            <a:solidFill>
              <a:schemeClr val="accent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err="1">
                <a:gradFill>
                  <a:gsLst>
                    <a:gs pos="0">
                      <a:srgbClr val="FFFFFF"/>
                    </a:gs>
                    <a:gs pos="100000">
                      <a:srgbClr val="FFFFFF"/>
                    </a:gs>
                  </a:gsLst>
                  <a:lin ang="5400000" scaled="0"/>
                </a:gradFill>
                <a:ea typeface="Segoe UI" pitchFamily="34" charset="0"/>
                <a:cs typeface="Segoe UI" pitchFamily="34" charset="0"/>
              </a:rPr>
              <a:t>Git</a:t>
            </a:r>
            <a:endParaRPr lang="en-US" sz="5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6792070" y="1489978"/>
            <a:ext cx="2458090" cy="2359478"/>
          </a:xfrm>
          <a:prstGeom prst="ellipse">
            <a:avLst/>
          </a:prstGeom>
          <a:solidFill>
            <a:schemeClr val="accent4">
              <a:alpha val="40000"/>
            </a:schemeClr>
          </a:solidFill>
          <a:ln>
            <a:solidFill>
              <a:schemeClr val="accent4"/>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a:gradFill>
                  <a:gsLst>
                    <a:gs pos="0">
                      <a:srgbClr val="FFFFFF"/>
                    </a:gs>
                    <a:gs pos="100000">
                      <a:srgbClr val="FFFFFF"/>
                    </a:gs>
                  </a:gsLst>
                  <a:lin ang="5400000" scaled="0"/>
                </a:gradFill>
                <a:ea typeface="Segoe UI" pitchFamily="34" charset="0"/>
                <a:cs typeface="Segoe UI" pitchFamily="34" charset="0"/>
              </a:rPr>
              <a:t>TFS</a:t>
            </a:r>
          </a:p>
        </p:txBody>
      </p:sp>
      <p:sp>
        <p:nvSpPr>
          <p:cNvPr id="35" name="Oval 34"/>
          <p:cNvSpPr/>
          <p:nvPr/>
        </p:nvSpPr>
        <p:spPr bwMode="auto">
          <a:xfrm>
            <a:off x="2213094" y="1489978"/>
            <a:ext cx="2458090" cy="2359478"/>
          </a:xfrm>
          <a:prstGeom prst="ellipse">
            <a:avLst/>
          </a:prstGeom>
          <a:solidFill>
            <a:schemeClr val="accent3">
              <a:alpha val="40000"/>
            </a:schemeClr>
          </a:solidFill>
          <a:ln>
            <a:solidFill>
              <a:schemeClr val="accent3"/>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Web Deploy</a:t>
            </a:r>
          </a:p>
        </p:txBody>
      </p:sp>
      <p:sp>
        <p:nvSpPr>
          <p:cNvPr id="36" name="Oval 35"/>
          <p:cNvSpPr/>
          <p:nvPr/>
        </p:nvSpPr>
        <p:spPr bwMode="auto">
          <a:xfrm>
            <a:off x="-81668" y="1489978"/>
            <a:ext cx="2458090" cy="2359478"/>
          </a:xfrm>
          <a:prstGeom prst="ellipse">
            <a:avLst/>
          </a:prstGeom>
          <a:solidFill>
            <a:schemeClr val="accent2">
              <a:alpha val="40000"/>
            </a:schemeClr>
          </a:solidFill>
          <a:ln>
            <a:solidFill>
              <a:schemeClr val="accent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a:gradFill>
                  <a:gsLst>
                    <a:gs pos="0">
                      <a:srgbClr val="FFFFFF"/>
                    </a:gs>
                    <a:gs pos="100000">
                      <a:srgbClr val="FFFFFF"/>
                    </a:gs>
                  </a:gsLst>
                  <a:lin ang="5400000" scaled="0"/>
                </a:gradFill>
                <a:ea typeface="Segoe UI" pitchFamily="34" charset="0"/>
                <a:cs typeface="Segoe UI" pitchFamily="34" charset="0"/>
              </a:rPr>
              <a:t>FTP</a:t>
            </a:r>
          </a:p>
        </p:txBody>
      </p:sp>
    </p:spTree>
    <p:extLst>
      <p:ext uri="{BB962C8B-B14F-4D97-AF65-F5344CB8AC3E}">
        <p14:creationId xmlns:p14="http://schemas.microsoft.com/office/powerpoint/2010/main" val="2232574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3"/>
          <p:cNvSpPr txBox="1">
            <a:spLocks/>
          </p:cNvSpPr>
          <p:nvPr/>
        </p:nvSpPr>
        <p:spPr>
          <a:xfrm rot="16200000">
            <a:off x="4860321" y="2079720"/>
            <a:ext cx="4390921" cy="997456"/>
          </a:xfrm>
          <a:prstGeom prst="rect">
            <a:avLst/>
          </a:prstGeom>
        </p:spPr>
        <p:txBody>
          <a:bodyPr vert="horz" wrap="square" lIns="0" tIns="0" rIns="0" bIns="0" rtlCol="0" anchor="ctr">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zh-CN" altLang="en-US" sz="7200" dirty="0" smtClean="0">
                <a:gradFill>
                  <a:gsLst>
                    <a:gs pos="0">
                      <a:srgbClr val="5F5F5F"/>
                    </a:gs>
                    <a:gs pos="100000">
                      <a:srgbClr val="5F5F5F"/>
                    </a:gs>
                  </a:gsLst>
                  <a:lin ang="5400000" scaled="0"/>
                </a:gradFill>
              </a:rPr>
              <a:t>合作伙伴</a:t>
            </a:r>
            <a:endParaRPr sz="7200" dirty="0">
              <a:gradFill>
                <a:gsLst>
                  <a:gs pos="0">
                    <a:srgbClr val="5F5F5F"/>
                  </a:gs>
                  <a:gs pos="100000">
                    <a:srgbClr val="5F5F5F"/>
                  </a:gs>
                </a:gsLst>
                <a:lin ang="5400000" scaled="0"/>
              </a:gradFill>
            </a:endParaRPr>
          </a:p>
        </p:txBody>
      </p:sp>
      <p:sp>
        <p:nvSpPr>
          <p:cNvPr id="5" name="Rectangle 4"/>
          <p:cNvSpPr/>
          <p:nvPr/>
        </p:nvSpPr>
        <p:spPr bwMode="auto">
          <a:xfrm>
            <a:off x="-8667" y="454129"/>
            <a:ext cx="6141738" cy="432463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11518" tIns="34292" rIns="68583" bIns="34292" numCol="1" rtlCol="0" anchor="ctr" anchorCtr="0" compatLnSpc="1">
            <a:prstTxWarp prst="textNoShape">
              <a:avLst/>
            </a:prstTxWarp>
          </a:bodyPr>
          <a:lstStyle/>
          <a:p>
            <a:pPr defTabSz="685637" fontAlgn="base">
              <a:spcBef>
                <a:spcPct val="0"/>
              </a:spcBef>
              <a:spcAft>
                <a:spcPct val="0"/>
              </a:spcAft>
            </a:pPr>
            <a:endParaRPr lang="en-US" sz="3600" dirty="0">
              <a:gradFill>
                <a:gsLst>
                  <a:gs pos="0">
                    <a:srgbClr val="FFFFFF"/>
                  </a:gs>
                  <a:gs pos="100000">
                    <a:srgbClr val="FFFFFF"/>
                  </a:gs>
                </a:gsLst>
                <a:lin ang="5400000" scaled="0"/>
              </a:gradFill>
            </a:endParaRPr>
          </a:p>
        </p:txBody>
      </p:sp>
      <p:grpSp>
        <p:nvGrpSpPr>
          <p:cNvPr id="13" name="Group 12"/>
          <p:cNvGrpSpPr/>
          <p:nvPr/>
        </p:nvGrpSpPr>
        <p:grpSpPr>
          <a:xfrm>
            <a:off x="204770" y="488389"/>
            <a:ext cx="5862874" cy="4276502"/>
            <a:chOff x="245660" y="651183"/>
            <a:chExt cx="4872250" cy="5702003"/>
          </a:xfrm>
        </p:grpSpPr>
        <p:cxnSp>
          <p:nvCxnSpPr>
            <p:cNvPr id="19" name="Straight Connector 18"/>
            <p:cNvCxnSpPr/>
            <p:nvPr/>
          </p:nvCxnSpPr>
          <p:spPr>
            <a:xfrm>
              <a:off x="245660" y="2033556"/>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5660" y="3443864"/>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731891" y="651183"/>
              <a:ext cx="0" cy="570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5660" y="4854172"/>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bwMode="auto">
          <a:xfrm>
            <a:off x="2" y="4709452"/>
            <a:ext cx="6140841" cy="96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b" anchorCtr="0" compatLnSpc="1">
            <a:prstTxWarp prst="textNoShape">
              <a:avLst/>
            </a:prstTxWarp>
          </a:bodyPr>
          <a:lstStyle/>
          <a:p>
            <a:pP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35" name="Rectangle 34"/>
          <p:cNvSpPr/>
          <p:nvPr/>
        </p:nvSpPr>
        <p:spPr bwMode="auto">
          <a:xfrm>
            <a:off x="2" y="382987"/>
            <a:ext cx="6140841" cy="96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b" anchorCtr="0" compatLnSpc="1">
            <a:prstTxWarp prst="textNoShape">
              <a:avLst/>
            </a:prstTxWarp>
          </a:bodyPr>
          <a:lstStyle/>
          <a:p>
            <a:pP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9384" y="4017366"/>
            <a:ext cx="1486622" cy="276437"/>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396" y="4029206"/>
            <a:ext cx="1396176" cy="252755"/>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729" y="818823"/>
            <a:ext cx="1320281" cy="40265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6868" y="2939185"/>
            <a:ext cx="1232336" cy="339866"/>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3442" y="817510"/>
            <a:ext cx="1268365" cy="405857"/>
          </a:xfrm>
          <a:prstGeom prst="rect">
            <a:avLst/>
          </a:prstGeom>
        </p:spPr>
      </p:pic>
      <p:pic>
        <p:nvPicPr>
          <p:cNvPr id="26" name="Picture 4" descr="http://cdn.butyoureagirl.netdna-cdn.com/wp-content/uploads/2012/03/sendgrid-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5532" y="1885971"/>
            <a:ext cx="1278677" cy="3721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yourlogocollection.com/wp-content/uploads/2011/12/wordpress_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13344" y="1813997"/>
            <a:ext cx="1548558" cy="5160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ebmasterformat.com/sites/default/files/DotNetNuke-Logo.gif">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0403" y="756586"/>
            <a:ext cx="1935035" cy="52712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3982210" y="488388"/>
            <a:ext cx="0" cy="4221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36" name="Picture 12" descr="http://www.thelostagency.com/wp-content/uploads/2011/09/umbraco_logo.png">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4213" y="1797524"/>
            <a:ext cx="1647410" cy="53252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nazmarketing.co.uk/logo_joomla.jpg">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71117" y="2765518"/>
            <a:ext cx="1833012" cy="68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blog.websitetemplates.bz/wp-content/uploads/2011/05/Drupal_logo1.jpg">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180235" y="2815393"/>
            <a:ext cx="1761129" cy="6044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upload.wikimedia.org/wikipedia/en/a/a0/Mojoportal-logo-med.gif"/>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4716" y="3966274"/>
            <a:ext cx="1786403" cy="37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97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zh-CN" altLang="en-US" dirty="0" smtClean="0"/>
              <a:t>网站</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zh-CN" altLang="en-US" sz="2100" kern="0" spc="-53" dirty="0">
                  <a:gradFill>
                    <a:gsLst>
                      <a:gs pos="0">
                        <a:srgbClr val="FFFFFF"/>
                      </a:gs>
                      <a:gs pos="100000">
                        <a:srgbClr val="FFFFFF"/>
                      </a:gs>
                    </a:gsLst>
                    <a:lin ang="16200000" scaled="0"/>
                  </a:gradFill>
                  <a:ea typeface="Segoe UI" pitchFamily="34" charset="0"/>
                  <a:cs typeface="Segoe UI" pitchFamily="34" charset="0"/>
                </a:rPr>
                <a:t>智</a:t>
              </a:r>
              <a:r>
                <a:rPr lang="zh-CN" altLang="en-US" sz="2100" kern="0" spc="-53" dirty="0" smtClean="0">
                  <a:gradFill>
                    <a:gsLst>
                      <a:gs pos="0">
                        <a:srgbClr val="FFFFFF"/>
                      </a:gs>
                      <a:gs pos="100000">
                        <a:srgbClr val="FFFFFF"/>
                      </a:gs>
                    </a:gsLst>
                    <a:lin ang="16200000" scaled="0"/>
                  </a:gradFill>
                  <a:ea typeface="Segoe UI" pitchFamily="34" charset="0"/>
                  <a:cs typeface="Segoe UI" pitchFamily="34" charset="0"/>
                </a:rPr>
                <a:t>能编码</a:t>
              </a:r>
              <a:endParaRPr lang="en-US" sz="2100" kern="0" spc="-53" dirty="0">
                <a:gradFill>
                  <a:gsLst>
                    <a:gs pos="0">
                      <a:srgbClr val="FFFFFF"/>
                    </a:gs>
                    <a:gs pos="100000">
                      <a:srgbClr val="FFFFFF"/>
                    </a:gs>
                  </a:gsLst>
                  <a:lin ang="16200000" scaled="0"/>
                </a:gradFill>
                <a:ea typeface="Segoe UI" pitchFamily="34" charset="0"/>
                <a:cs typeface="Segoe UI" pitchFamily="34" charset="0"/>
              </a:endParaRP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zh-CN" altLang="en-US" sz="2100" kern="0" spc="-53" dirty="0" smtClean="0">
                  <a:gradFill>
                    <a:gsLst>
                      <a:gs pos="0">
                        <a:srgbClr val="FFFFFF"/>
                      </a:gs>
                      <a:gs pos="100000">
                        <a:srgbClr val="FFFFFF"/>
                      </a:gs>
                    </a:gsLst>
                    <a:lin ang="16200000" scaled="0"/>
                  </a:gradFill>
                  <a:ea typeface="Segoe UI" pitchFamily="34" charset="0"/>
                  <a:cs typeface="Segoe UI" pitchFamily="34" charset="0"/>
                </a:rPr>
                <a:t>上线</a:t>
              </a:r>
              <a:endParaRPr lang="en-US" sz="2100" kern="0" spc="-53" dirty="0">
                <a:gradFill>
                  <a:gsLst>
                    <a:gs pos="0">
                      <a:srgbClr val="FFFFFF"/>
                    </a:gs>
                    <a:gs pos="100000">
                      <a:srgbClr val="FFFFFF"/>
                    </a:gs>
                  </a:gsLst>
                  <a:lin ang="16200000" scaled="0"/>
                </a:gradFill>
                <a:ea typeface="Segoe UI" pitchFamily="34" charset="0"/>
                <a:cs typeface="Segoe UI" pitchFamily="34" charset="0"/>
              </a:endParaRP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zh-CN" altLang="en-US" sz="2100" kern="0" spc="-53" dirty="0" smtClean="0">
                  <a:gradFill>
                    <a:gsLst>
                      <a:gs pos="0">
                        <a:srgbClr val="FFFFFF"/>
                      </a:gs>
                      <a:gs pos="100000">
                        <a:srgbClr val="FFFFFF"/>
                      </a:gs>
                    </a:gsLst>
                    <a:lin ang="16200000" scaled="0"/>
                  </a:gradFill>
                  <a:ea typeface="Segoe UI" pitchFamily="34" charset="0"/>
                  <a:cs typeface="Segoe UI" pitchFamily="34" charset="0"/>
                </a:rPr>
                <a:t>简单开始</a:t>
              </a:r>
              <a:endParaRPr lang="en-US" sz="2100" kern="0" spc="-53" dirty="0">
                <a:gradFill>
                  <a:gsLst>
                    <a:gs pos="0">
                      <a:srgbClr val="FFFFFF"/>
                    </a:gs>
                    <a:gs pos="100000">
                      <a:srgbClr val="FFFFFF"/>
                    </a:gs>
                  </a:gsLst>
                  <a:lin ang="16200000" scaled="0"/>
                </a:gradFill>
                <a:ea typeface="Segoe UI" pitchFamily="34" charset="0"/>
                <a:cs typeface="Segoe UI" pitchFamily="34" charset="0"/>
              </a:endParaRP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zh-CN" altLang="en-US" sz="6000" dirty="0"/>
              <a:t>网站透视</a:t>
            </a:r>
            <a:r>
              <a:rPr lang="en-US" altLang="zh-CN" sz="6000" dirty="0"/>
              <a:t>…</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简单开始</a:t>
            </a:r>
            <a:endParaRPr lang="en-US" dirty="0"/>
          </a:p>
        </p:txBody>
      </p:sp>
      <p:sp>
        <p:nvSpPr>
          <p:cNvPr id="4" name="Text Placeholder 3"/>
          <p:cNvSpPr>
            <a:spLocks noGrp="1"/>
          </p:cNvSpPr>
          <p:nvPr>
            <p:ph type="body" sz="quarter" idx="4294967295"/>
          </p:nvPr>
        </p:nvSpPr>
        <p:spPr>
          <a:xfrm>
            <a:off x="4049713" y="1382713"/>
            <a:ext cx="5094287" cy="2182136"/>
          </a:xfrm>
        </p:spPr>
        <p:txBody>
          <a:bodyPr/>
          <a:lstStyle/>
          <a:p>
            <a:pPr marL="0" indent="0">
              <a:lnSpc>
                <a:spcPct val="100000"/>
              </a:lnSpc>
              <a:spcAft>
                <a:spcPts val="600"/>
              </a:spcAft>
              <a:buNone/>
              <a:defRPr/>
            </a:pPr>
            <a:r>
              <a:rPr lang="zh-CN" altLang="en-US" sz="2100" dirty="0" smtClean="0"/>
              <a:t>从</a:t>
            </a:r>
            <a:r>
              <a:rPr lang="en-US" altLang="zh-CN" sz="2100" dirty="0" smtClean="0"/>
              <a:t>10</a:t>
            </a:r>
            <a:r>
              <a:rPr lang="zh-CN" altLang="en-US" sz="2100" dirty="0" smtClean="0"/>
              <a:t>个免费的网站开始</a:t>
            </a:r>
            <a:endParaRPr lang="en-US" altLang="zh-CN" sz="2100" dirty="0" smtClean="0"/>
          </a:p>
          <a:p>
            <a:pPr marL="0" indent="0">
              <a:lnSpc>
                <a:spcPct val="100000"/>
              </a:lnSpc>
              <a:spcAft>
                <a:spcPts val="600"/>
              </a:spcAft>
              <a:buNone/>
              <a:defRPr/>
            </a:pPr>
            <a:r>
              <a:rPr lang="zh-CN" altLang="en-US" sz="2100" dirty="0" smtClean="0"/>
              <a:t>迅速创建新的站点</a:t>
            </a:r>
            <a:endParaRPr lang="en-US" altLang="zh-CN" sz="2100" dirty="0" smtClean="0"/>
          </a:p>
          <a:p>
            <a:pPr marL="0" indent="0">
              <a:lnSpc>
                <a:spcPct val="100000"/>
              </a:lnSpc>
              <a:spcAft>
                <a:spcPts val="600"/>
              </a:spcAft>
              <a:buNone/>
              <a:defRPr/>
            </a:pPr>
            <a:r>
              <a:rPr lang="zh-CN" altLang="en-US" sz="2100" dirty="0" smtClean="0"/>
              <a:t>简单地管理和扩展站点</a:t>
            </a:r>
            <a:endParaRPr lang="en-US" altLang="zh-CN" sz="2100" dirty="0" smtClean="0"/>
          </a:p>
          <a:p>
            <a:pPr marL="0" indent="0">
              <a:lnSpc>
                <a:spcPct val="100000"/>
              </a:lnSpc>
              <a:spcAft>
                <a:spcPts val="600"/>
              </a:spcAft>
              <a:buNone/>
              <a:defRPr/>
            </a:pPr>
            <a:r>
              <a:rPr lang="zh-CN" altLang="en-US" sz="2100" dirty="0" smtClean="0"/>
              <a:t>自动负载平衡和共享的存储</a:t>
            </a:r>
            <a:endParaRPr lang="en-US" altLang="zh-CN" sz="2100" dirty="0" smtClean="0"/>
          </a:p>
          <a:p>
            <a:pPr marL="0" indent="0">
              <a:lnSpc>
                <a:spcPct val="100000"/>
              </a:lnSpc>
              <a:spcAft>
                <a:spcPts val="600"/>
              </a:spcAft>
              <a:buNone/>
              <a:defRPr/>
            </a:pPr>
            <a:r>
              <a:rPr lang="zh-CN" altLang="en-US" sz="2100" dirty="0" smtClean="0"/>
              <a:t>扩展为保留的实例用于提高性能</a:t>
            </a:r>
            <a:endParaRPr lang="en-US" sz="2100" dirty="0"/>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3698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智能编码</a:t>
            </a:r>
            <a:endParaRPr lang="en-US" dirty="0"/>
          </a:p>
        </p:txBody>
      </p:sp>
      <p:sp>
        <p:nvSpPr>
          <p:cNvPr id="4" name="Text Placeholder 3"/>
          <p:cNvSpPr>
            <a:spLocks noGrp="1"/>
          </p:cNvSpPr>
          <p:nvPr>
            <p:ph type="body" sz="quarter" idx="4294967295"/>
          </p:nvPr>
        </p:nvSpPr>
        <p:spPr>
          <a:xfrm>
            <a:off x="3738563" y="1516063"/>
            <a:ext cx="5405437" cy="2505301"/>
          </a:xfrm>
        </p:spPr>
        <p:txBody>
          <a:bodyPr/>
          <a:lstStyle/>
          <a:p>
            <a:pPr marL="0" indent="0">
              <a:lnSpc>
                <a:spcPct val="100000"/>
              </a:lnSpc>
              <a:spcAft>
                <a:spcPts val="600"/>
              </a:spcAft>
              <a:buNone/>
            </a:pPr>
            <a:r>
              <a:rPr lang="zh-CN" altLang="en-US" sz="2100" dirty="0" smtClean="0"/>
              <a:t>使用</a:t>
            </a:r>
            <a:r>
              <a:rPr lang="en-US" sz="2100" dirty="0" smtClean="0"/>
              <a:t>ASP.NET</a:t>
            </a:r>
            <a:r>
              <a:rPr lang="en-US" sz="2100" dirty="0"/>
              <a:t>, ASP, PHP, </a:t>
            </a:r>
            <a:r>
              <a:rPr lang="zh-CN" altLang="en-US" sz="2100" dirty="0" smtClean="0"/>
              <a:t>或</a:t>
            </a:r>
            <a:r>
              <a:rPr lang="en-US" sz="2100" dirty="0" smtClean="0"/>
              <a:t>Node.js</a:t>
            </a:r>
            <a:endParaRPr lang="en-US" sz="2100" dirty="0"/>
          </a:p>
          <a:p>
            <a:pPr marL="0" indent="0">
              <a:lnSpc>
                <a:spcPct val="100000"/>
              </a:lnSpc>
              <a:spcAft>
                <a:spcPts val="600"/>
              </a:spcAft>
              <a:buNone/>
            </a:pPr>
            <a:r>
              <a:rPr lang="en-US" sz="2100" dirty="0"/>
              <a:t>SQL Azure or MySQL </a:t>
            </a:r>
            <a:r>
              <a:rPr lang="zh-CN" altLang="en-US" sz="2100" dirty="0" smtClean="0"/>
              <a:t>数据库</a:t>
            </a:r>
            <a:endParaRPr lang="en-US" sz="2100" dirty="0"/>
          </a:p>
          <a:p>
            <a:pPr marL="0" indent="0">
              <a:lnSpc>
                <a:spcPct val="100000"/>
              </a:lnSpc>
              <a:spcAft>
                <a:spcPts val="600"/>
              </a:spcAft>
              <a:buNone/>
            </a:pPr>
            <a:r>
              <a:rPr lang="zh-CN" altLang="en-US" sz="2100" dirty="0" smtClean="0"/>
              <a:t>从开源的应用程序开始</a:t>
            </a:r>
            <a:r>
              <a:rPr lang="en-US" sz="2100" dirty="0" smtClean="0"/>
              <a:t> </a:t>
            </a:r>
            <a:endParaRPr lang="en-US" sz="2100" dirty="0"/>
          </a:p>
          <a:p>
            <a:pPr marL="0" indent="0">
              <a:lnSpc>
                <a:spcPct val="100000"/>
              </a:lnSpc>
              <a:spcAft>
                <a:spcPts val="600"/>
              </a:spcAft>
              <a:buNone/>
            </a:pPr>
            <a:r>
              <a:rPr lang="zh-CN" altLang="en-US" sz="2100" dirty="0" smtClean="0"/>
              <a:t>使用</a:t>
            </a:r>
            <a:r>
              <a:rPr lang="en-US" sz="2100" dirty="0" smtClean="0"/>
              <a:t>VS </a:t>
            </a:r>
            <a:r>
              <a:rPr lang="zh-CN" altLang="en-US" sz="2100" dirty="0" smtClean="0"/>
              <a:t>或</a:t>
            </a:r>
            <a:r>
              <a:rPr lang="en-US" sz="2100" dirty="0" err="1" smtClean="0"/>
              <a:t>WebMatrix</a:t>
            </a:r>
            <a:r>
              <a:rPr lang="zh-CN" altLang="en-US" sz="2100" dirty="0" smtClean="0"/>
              <a:t>开发</a:t>
            </a:r>
            <a:endParaRPr lang="en-US" sz="2100" dirty="0"/>
          </a:p>
          <a:p>
            <a:pPr marL="0" indent="0">
              <a:lnSpc>
                <a:spcPct val="100000"/>
              </a:lnSpc>
              <a:spcAft>
                <a:spcPts val="600"/>
              </a:spcAft>
              <a:buNone/>
            </a:pPr>
            <a:r>
              <a:rPr lang="zh-CN" altLang="en-US" sz="2100" dirty="0" smtClean="0"/>
              <a:t>支持任何</a:t>
            </a:r>
            <a:r>
              <a:rPr lang="en-US" altLang="zh-CN" sz="2100" dirty="0" smtClean="0"/>
              <a:t>Web</a:t>
            </a:r>
            <a:r>
              <a:rPr lang="zh-CN" altLang="en-US" sz="2100" dirty="0" smtClean="0"/>
              <a:t>开发工具和任何平台</a:t>
            </a:r>
            <a:r>
              <a:rPr lang="en-US" sz="2100" dirty="0" smtClean="0"/>
              <a:t>(</a:t>
            </a:r>
            <a:r>
              <a:rPr lang="en-US" sz="2100" dirty="0"/>
              <a:t>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09927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上线</a:t>
            </a:r>
            <a:endParaRPr lang="en-US" dirty="0"/>
          </a:p>
        </p:txBody>
      </p:sp>
      <p:sp>
        <p:nvSpPr>
          <p:cNvPr id="4" name="Text Placeholder 3"/>
          <p:cNvSpPr>
            <a:spLocks noGrp="1"/>
          </p:cNvSpPr>
          <p:nvPr>
            <p:ph type="body" sz="quarter" idx="4294967295"/>
          </p:nvPr>
        </p:nvSpPr>
        <p:spPr>
          <a:xfrm>
            <a:off x="3852863" y="1536700"/>
            <a:ext cx="5291137" cy="2040559"/>
          </a:xfrm>
        </p:spPr>
        <p:txBody>
          <a:bodyPr/>
          <a:lstStyle/>
          <a:p>
            <a:pPr marL="0" indent="0">
              <a:lnSpc>
                <a:spcPct val="100000"/>
              </a:lnSpc>
              <a:spcAft>
                <a:spcPts val="600"/>
              </a:spcAft>
              <a:buNone/>
            </a:pPr>
            <a:r>
              <a:rPr lang="zh-CN" altLang="en-US" sz="2100" dirty="0" smtClean="0"/>
              <a:t>快速部署，快速迭代</a:t>
            </a:r>
            <a:endParaRPr lang="en-US" sz="2100" dirty="0"/>
          </a:p>
          <a:p>
            <a:pPr marL="0" indent="0">
              <a:lnSpc>
                <a:spcPct val="100000"/>
              </a:lnSpc>
              <a:spcAft>
                <a:spcPts val="600"/>
              </a:spcAft>
              <a:buNone/>
            </a:pPr>
            <a:r>
              <a:rPr lang="zh-CN" altLang="en-US" sz="2100" dirty="0" smtClean="0"/>
              <a:t>和</a:t>
            </a:r>
            <a:r>
              <a:rPr lang="en-US" sz="2100" dirty="0" smtClean="0"/>
              <a:t>Team </a:t>
            </a:r>
            <a:r>
              <a:rPr lang="en-US" sz="2100" dirty="0"/>
              <a:t>Foundation Server (TFS) </a:t>
            </a:r>
            <a:r>
              <a:rPr lang="zh-CN" altLang="en-US" sz="2100" dirty="0" smtClean="0"/>
              <a:t>以及</a:t>
            </a:r>
            <a:r>
              <a:rPr lang="en-US" sz="2100" dirty="0" err="1" smtClean="0"/>
              <a:t>Git</a:t>
            </a:r>
            <a:r>
              <a:rPr lang="zh-CN" altLang="en-US" sz="2100" dirty="0" smtClean="0"/>
              <a:t>集成源代码管理</a:t>
            </a:r>
            <a:endParaRPr lang="en-US" sz="2100" dirty="0"/>
          </a:p>
          <a:p>
            <a:pPr marL="0" indent="0">
              <a:lnSpc>
                <a:spcPct val="100000"/>
              </a:lnSpc>
              <a:spcAft>
                <a:spcPts val="600"/>
              </a:spcAft>
              <a:buNone/>
            </a:pPr>
            <a:r>
              <a:rPr lang="zh-CN" altLang="en-US" sz="2100" dirty="0" smtClean="0"/>
              <a:t>内建的性能和使用数据管理</a:t>
            </a:r>
            <a:endParaRPr lang="en-US" sz="2100" dirty="0"/>
          </a:p>
          <a:p>
            <a:pPr marL="0" indent="0">
              <a:lnSpc>
                <a:spcPct val="100000"/>
              </a:lnSpc>
              <a:spcAft>
                <a:spcPts val="600"/>
              </a:spcAft>
              <a:buNone/>
            </a:pPr>
            <a:r>
              <a:rPr lang="zh-CN" altLang="en-US" sz="2100" dirty="0" smtClean="0"/>
              <a:t>快速访问日志，错误日志分析</a:t>
            </a:r>
            <a:endParaRPr lang="en-US" sz="2100" dirty="0"/>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10174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zh-CN" altLang="en-US" sz="1500" spc="-62" dirty="0" smtClean="0">
                <a:gradFill>
                  <a:gsLst>
                    <a:gs pos="0">
                      <a:schemeClr val="bg1"/>
                    </a:gs>
                    <a:gs pos="100000">
                      <a:schemeClr val="bg1"/>
                    </a:gs>
                  </a:gsLst>
                  <a:lin ang="16200000" scaled="0"/>
                </a:gradFill>
                <a:latin typeface="Segoe UI Light" pitchFamily="34" charset="0"/>
              </a:rPr>
              <a:t>热门的开源应用</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zh-CN" altLang="en-US" sz="1100" spc="-32" dirty="0" smtClean="0">
                <a:gradFill>
                  <a:gsLst>
                    <a:gs pos="0">
                      <a:schemeClr val="bg1"/>
                    </a:gs>
                    <a:gs pos="100000">
                      <a:schemeClr val="bg1"/>
                    </a:gs>
                  </a:gsLst>
                  <a:lin ang="16200000" scaled="0"/>
                </a:gradFill>
              </a:rPr>
              <a:t>通过几下鼠标点击，创建一个看上去很专业的网站，例如</a:t>
            </a:r>
            <a:r>
              <a:rPr lang="en-US" sz="1100" spc="-32" dirty="0" err="1" smtClean="0">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Joomla!,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t>
            </a:r>
            <a:r>
              <a:rPr lang="zh-CN" altLang="en-US" sz="1100" spc="-32" dirty="0" smtClean="0">
                <a:gradFill>
                  <a:gsLst>
                    <a:gs pos="0">
                      <a:schemeClr val="bg1"/>
                    </a:gs>
                    <a:gs pos="100000">
                      <a:schemeClr val="bg1"/>
                    </a:gs>
                  </a:gsLst>
                  <a:lin ang="16200000" scaled="0"/>
                </a:gradFill>
              </a:rPr>
              <a:t>和 </a:t>
            </a:r>
            <a:r>
              <a:rPr lang="en-US" sz="1100" spc="-32" dirty="0" err="1" smtClean="0">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zh-CN" altLang="en-US" sz="1500" spc="-62" dirty="0" smtClean="0">
                <a:gradFill>
                  <a:gsLst>
                    <a:gs pos="0">
                      <a:schemeClr val="bg1"/>
                    </a:gs>
                    <a:gs pos="100000">
                      <a:schemeClr val="bg1"/>
                    </a:gs>
                  </a:gsLst>
                  <a:lin ang="16200000" scaled="0"/>
                </a:gradFill>
                <a:latin typeface="Segoe UI Light" pitchFamily="34" charset="0"/>
              </a:rPr>
              <a:t>连续的开发</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zh-CN" altLang="en-US" sz="1100" spc="-32" dirty="0">
                <a:gradFill>
                  <a:gsLst>
                    <a:gs pos="0">
                      <a:schemeClr val="bg1"/>
                    </a:gs>
                    <a:gs pos="100000">
                      <a:schemeClr val="bg1"/>
                    </a:gs>
                  </a:gsLst>
                  <a:lin ang="16200000" scaled="0"/>
                </a:gradFill>
              </a:rPr>
              <a:t>直</a:t>
            </a:r>
            <a:r>
              <a:rPr lang="zh-CN" altLang="en-US" sz="1100" spc="-32" dirty="0" smtClean="0">
                <a:gradFill>
                  <a:gsLst>
                    <a:gs pos="0">
                      <a:schemeClr val="bg1"/>
                    </a:gs>
                    <a:gs pos="100000">
                      <a:schemeClr val="bg1"/>
                    </a:gs>
                  </a:gsLst>
                  <a:lin ang="16200000" scaled="0"/>
                </a:gradFill>
              </a:rPr>
              <a:t>接从源代码存储中部署，使用</a:t>
            </a:r>
            <a:r>
              <a:rPr lang="en-US" altLang="zh-CN" sz="1100" spc="-32" dirty="0" err="1" smtClean="0">
                <a:gradFill>
                  <a:gsLst>
                    <a:gs pos="0">
                      <a:schemeClr val="bg1"/>
                    </a:gs>
                    <a:gs pos="100000">
                      <a:schemeClr val="bg1"/>
                    </a:gs>
                  </a:gsLst>
                  <a:lin ang="16200000" scaled="0"/>
                </a:gradFill>
              </a:rPr>
              <a:t>Git</a:t>
            </a:r>
            <a:r>
              <a:rPr lang="zh-CN" altLang="en-US" sz="1100" spc="-32" dirty="0" smtClean="0">
                <a:gradFill>
                  <a:gsLst>
                    <a:gs pos="0">
                      <a:schemeClr val="bg1"/>
                    </a:gs>
                    <a:gs pos="100000">
                      <a:schemeClr val="bg1"/>
                    </a:gs>
                  </a:gsLst>
                  <a:lin ang="16200000" scaled="0"/>
                </a:gradFill>
              </a:rPr>
              <a:t>或者</a:t>
            </a:r>
            <a:r>
              <a:rPr lang="en-US" sz="1100" spc="-32" dirty="0" smtClean="0">
                <a:gradFill>
                  <a:gsLst>
                    <a:gs pos="0">
                      <a:schemeClr val="bg1"/>
                    </a:gs>
                    <a:gs pos="100000">
                      <a:schemeClr val="bg1"/>
                    </a:gs>
                  </a:gsLst>
                  <a:lin ang="16200000" scaled="0"/>
                </a:gradFill>
              </a:rPr>
              <a:t>Team </a:t>
            </a:r>
            <a:r>
              <a:rPr lang="en-US" sz="1100" spc="-32" dirty="0">
                <a:gradFill>
                  <a:gsLst>
                    <a:gs pos="0">
                      <a:schemeClr val="bg1"/>
                    </a:gs>
                    <a:gs pos="100000">
                      <a:schemeClr val="bg1"/>
                    </a:gs>
                  </a:gsLst>
                  <a:lin ang="16200000" scaled="0"/>
                </a:gradFill>
              </a:rPr>
              <a:t>Foundation </a:t>
            </a:r>
            <a:r>
              <a:rPr lang="zh-CN" altLang="en-US" sz="1100" spc="-32" dirty="0" smtClean="0">
                <a:gradFill>
                  <a:gsLst>
                    <a:gs pos="0">
                      <a:schemeClr val="bg1"/>
                    </a:gs>
                    <a:gs pos="100000">
                      <a:schemeClr val="bg1"/>
                    </a:gs>
                  </a:gsLst>
                  <a:lin ang="16200000" scaled="0"/>
                </a:gradFill>
              </a:rPr>
              <a:t>服务</a:t>
            </a:r>
            <a:r>
              <a:rPr lang="en-US" sz="1100" spc="-32" dirty="0" smtClean="0">
                <a:gradFill>
                  <a:gsLst>
                    <a:gs pos="0">
                      <a:schemeClr val="bg1"/>
                    </a:gs>
                    <a:gs pos="100000">
                      <a:schemeClr val="bg1"/>
                    </a:gs>
                  </a:gsLst>
                  <a:lin ang="16200000" scaled="0"/>
                </a:gradFill>
              </a:rPr>
              <a:t>.</a:t>
            </a:r>
            <a:endParaRPr lang="en-US" sz="1100" spc="-32" dirty="0">
              <a:gradFill>
                <a:gsLst>
                  <a:gs pos="0">
                    <a:schemeClr val="bg1"/>
                  </a:gs>
                  <a:gs pos="100000">
                    <a:schemeClr val="bg1"/>
                  </a:gs>
                </a:gsLst>
                <a:lin ang="16200000" scaled="0"/>
              </a:gradFill>
            </a:endParaRP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zh-CN" altLang="en-US" sz="1500" spc="-62" dirty="0" smtClean="0">
                <a:gradFill>
                  <a:gsLst>
                    <a:gs pos="0">
                      <a:schemeClr val="bg1"/>
                    </a:gs>
                    <a:gs pos="100000">
                      <a:schemeClr val="bg1"/>
                    </a:gs>
                  </a:gsLst>
                  <a:lin ang="16200000" scaled="0"/>
                </a:gradFill>
                <a:latin typeface="Segoe UI Light" pitchFamily="34" charset="0"/>
              </a:rPr>
              <a:t>现代网络应用</a:t>
            </a:r>
            <a:endParaRPr lang="en-US" sz="1500" spc="-62" dirty="0" smtClean="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zh-CN" altLang="en-US" sz="1100" spc="-32" dirty="0">
                <a:gradFill>
                  <a:gsLst>
                    <a:gs pos="0">
                      <a:schemeClr val="bg1"/>
                    </a:gs>
                    <a:gs pos="100000">
                      <a:schemeClr val="bg1"/>
                    </a:gs>
                  </a:gsLst>
                  <a:lin ang="16200000" scaled="0"/>
                </a:gradFill>
              </a:rPr>
              <a:t>如</a:t>
            </a:r>
            <a:r>
              <a:rPr lang="zh-CN" altLang="en-US" sz="1100" spc="-32" dirty="0" smtClean="0">
                <a:gradFill>
                  <a:gsLst>
                    <a:gs pos="0">
                      <a:schemeClr val="bg1"/>
                    </a:gs>
                    <a:gs pos="100000">
                      <a:schemeClr val="bg1"/>
                    </a:gs>
                  </a:gsLst>
                  <a:lin ang="16200000" scaled="0"/>
                </a:gradFill>
              </a:rPr>
              <a:t>果应用程序由客户端标记和脚本和服务器端脚本和数据库，这是完美的。它拥有强大的功能根据需要</a:t>
            </a:r>
            <a:r>
              <a:rPr lang="zh-CN" altLang="en-US" sz="1100" spc="-32" dirty="0">
                <a:gradFill>
                  <a:gsLst>
                    <a:gs pos="0">
                      <a:schemeClr val="bg1"/>
                    </a:gs>
                    <a:gs pos="100000">
                      <a:schemeClr val="bg1"/>
                    </a:gs>
                  </a:gsLst>
                  <a:lin ang="16200000" scaled="0"/>
                </a:gradFill>
              </a:rPr>
              <a:t>向</a:t>
            </a:r>
            <a:r>
              <a:rPr lang="zh-CN" altLang="en-US" sz="1100" spc="-32" dirty="0" smtClean="0">
                <a:gradFill>
                  <a:gsLst>
                    <a:gs pos="0">
                      <a:schemeClr val="bg1"/>
                    </a:gs>
                    <a:gs pos="100000">
                      <a:schemeClr val="bg1"/>
                    </a:gs>
                  </a:gsLst>
                  <a:lin ang="16200000" scaled="0"/>
                </a:gradFill>
              </a:rPr>
              <a:t>外扩展和向上扩展</a:t>
            </a:r>
            <a:endParaRPr lang="en-US" sz="1100" spc="-32"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zh-CN" altLang="en-US" dirty="0" smtClean="0">
                <a:solidFill>
                  <a:schemeClr val="tx1"/>
                </a:solidFill>
              </a:rPr>
              <a:t>应用程序场景</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zh-CN" altLang="en-US" sz="1500" b="1" spc="-62" dirty="0">
                  <a:gradFill>
                    <a:gsLst>
                      <a:gs pos="0">
                        <a:schemeClr val="bg1"/>
                      </a:gs>
                      <a:gs pos="100000">
                        <a:schemeClr val="bg1"/>
                      </a:gs>
                    </a:gsLst>
                    <a:lin ang="16200000" scaled="0"/>
                  </a:gradFill>
                  <a:latin typeface="Segoe UI Light" pitchFamily="34" charset="0"/>
                </a:rPr>
                <a:t>网站</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zh-CN" altLang="en-US" sz="1500" spc="-62" dirty="0" smtClean="0">
                <a:gradFill>
                  <a:gsLst>
                    <a:gs pos="0">
                      <a:schemeClr val="bg1"/>
                    </a:gs>
                    <a:gs pos="100000">
                      <a:schemeClr val="bg1"/>
                    </a:gs>
                  </a:gsLst>
                  <a:lin ang="16200000" scaled="0"/>
                </a:gradFill>
                <a:latin typeface="Segoe UI Light" pitchFamily="34" charset="0"/>
              </a:rPr>
              <a:t>需要高级管理的应用</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zh-CN" altLang="en-US" sz="1100" spc="-32" dirty="0" smtClean="0">
                <a:gradFill>
                  <a:gsLst>
                    <a:gs pos="0">
                      <a:schemeClr val="bg1"/>
                    </a:gs>
                    <a:gs pos="100000">
                      <a:schemeClr val="bg1"/>
                    </a:gs>
                  </a:gsLst>
                  <a:lin ang="16200000" scaled="0"/>
                </a:gradFill>
              </a:rPr>
              <a:t>基于云的应用需要管理员访问，远程桌面</a:t>
            </a:r>
            <a:r>
              <a:rPr lang="zh-CN" altLang="en-US" sz="1100" spc="-32" dirty="0">
                <a:gradFill>
                  <a:gsLst>
                    <a:gs pos="0">
                      <a:schemeClr val="bg1"/>
                    </a:gs>
                    <a:gs pos="100000">
                      <a:schemeClr val="bg1"/>
                    </a:gs>
                  </a:gsLst>
                  <a:lin ang="16200000" scaled="0"/>
                </a:gradFill>
              </a:rPr>
              <a:t>或者提升的权</a:t>
            </a:r>
            <a:r>
              <a:rPr lang="zh-CN" altLang="en-US" sz="1100" spc="-32" dirty="0" smtClean="0">
                <a:gradFill>
                  <a:gsLst>
                    <a:gs pos="0">
                      <a:schemeClr val="bg1"/>
                    </a:gs>
                    <a:gs pos="100000">
                      <a:schemeClr val="bg1"/>
                    </a:gs>
                  </a:gsLst>
                  <a:lin ang="16200000" scaled="0"/>
                </a:gradFill>
              </a:rPr>
              <a:t>限</a:t>
            </a:r>
            <a:endParaRPr lang="en-US" sz="1100" spc="-32" dirty="0">
              <a:gradFill>
                <a:gsLst>
                  <a:gs pos="0">
                    <a:schemeClr val="bg1"/>
                  </a:gs>
                  <a:gs pos="100000">
                    <a:schemeClr val="bg1"/>
                  </a:gs>
                </a:gsLst>
                <a:lin ang="16200000" scaled="0"/>
              </a:gradFill>
            </a:endParaRP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zh-CN" altLang="en-US" sz="1500" b="1" spc="-62" dirty="0" smtClean="0">
                  <a:gradFill>
                    <a:gsLst>
                      <a:gs pos="0">
                        <a:schemeClr val="bg1"/>
                      </a:gs>
                      <a:gs pos="100000">
                        <a:schemeClr val="bg1"/>
                      </a:gs>
                    </a:gsLst>
                    <a:lin ang="16200000" scaled="0"/>
                  </a:gradFill>
                  <a:latin typeface="Segoe UI Light" pitchFamily="34" charset="0"/>
                </a:rPr>
                <a:t>云服务</a:t>
              </a:r>
              <a:endParaRPr lang="en-US" sz="1500" b="1" spc="-62"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zh-CN" altLang="en-US" sz="1500" spc="-62" dirty="0" smtClean="0">
                <a:gradFill>
                  <a:gsLst>
                    <a:gs pos="0">
                      <a:schemeClr val="bg1"/>
                    </a:gs>
                    <a:gs pos="100000">
                      <a:schemeClr val="bg1"/>
                    </a:gs>
                  </a:gsLst>
                  <a:lin ang="16200000" scaled="0"/>
                </a:gradFill>
                <a:latin typeface="Segoe UI Light" pitchFamily="34" charset="0"/>
              </a:rPr>
              <a:t>多层应用</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zh-CN" altLang="en-US" sz="1100" spc="-32" dirty="0">
                <a:gradFill>
                  <a:gsLst>
                    <a:gs pos="0">
                      <a:schemeClr val="bg1"/>
                    </a:gs>
                    <a:gs pos="100000">
                      <a:schemeClr val="bg1"/>
                    </a:gs>
                  </a:gsLst>
                  <a:lin ang="16200000" scaled="0"/>
                </a:gradFill>
              </a:rPr>
              <a:t>基</a:t>
            </a:r>
            <a:r>
              <a:rPr lang="zh-CN" altLang="en-US" sz="1100" spc="-32" dirty="0" smtClean="0">
                <a:gradFill>
                  <a:gsLst>
                    <a:gs pos="0">
                      <a:schemeClr val="bg1"/>
                    </a:gs>
                    <a:gs pos="100000">
                      <a:schemeClr val="bg1"/>
                    </a:gs>
                  </a:gsLst>
                  <a:lin ang="16200000" scaled="0"/>
                </a:gradFill>
              </a:rPr>
              <a:t>于云的应用将应用逻辑分成多个层次</a:t>
            </a:r>
            <a:r>
              <a:rPr lang="en-US" altLang="zh-CN" sz="1100" spc="-32" dirty="0" smtClean="0">
                <a:gradFill>
                  <a:gsLst>
                    <a:gs pos="0">
                      <a:schemeClr val="bg1"/>
                    </a:gs>
                    <a:gs pos="100000">
                      <a:schemeClr val="bg1"/>
                    </a:gs>
                  </a:gsLst>
                  <a:lin ang="16200000" scaled="0"/>
                </a:gradFill>
              </a:rPr>
              <a:t>(</a:t>
            </a:r>
            <a:r>
              <a:rPr lang="zh-CN" altLang="en-US" sz="1100" spc="-32" dirty="0">
                <a:gradFill>
                  <a:gsLst>
                    <a:gs pos="0">
                      <a:schemeClr val="bg1"/>
                    </a:gs>
                    <a:gs pos="100000">
                      <a:schemeClr val="bg1"/>
                    </a:gs>
                  </a:gsLst>
                  <a:lin ang="16200000" scaled="0"/>
                </a:gradFill>
              </a:rPr>
              <a:t>例如</a:t>
            </a:r>
            <a:r>
              <a:rPr lang="zh-CN" altLang="en-US" sz="1100" spc="-32" dirty="0" smtClean="0">
                <a:gradFill>
                  <a:gsLst>
                    <a:gs pos="0">
                      <a:schemeClr val="bg1"/>
                    </a:gs>
                    <a:gs pos="100000">
                      <a:schemeClr val="bg1"/>
                    </a:gs>
                  </a:gsLst>
                  <a:lin ang="16200000" scaled="0"/>
                </a:gradFill>
              </a:rPr>
              <a:t>缓存中间层，比如订单处理的异步后台处理），它们同时使用</a:t>
            </a:r>
            <a:r>
              <a:rPr lang="en-US" altLang="zh-CN" sz="1100" spc="-32" dirty="0" smtClean="0">
                <a:gradFill>
                  <a:gsLst>
                    <a:gs pos="0">
                      <a:schemeClr val="bg1"/>
                    </a:gs>
                    <a:gs pos="100000">
                      <a:schemeClr val="bg1"/>
                    </a:gs>
                  </a:gsLst>
                  <a:lin ang="16200000" scaled="0"/>
                </a:gradFill>
              </a:rPr>
              <a:t>Web</a:t>
            </a:r>
            <a:r>
              <a:rPr lang="zh-CN" altLang="en-US" sz="1100" spc="-32" dirty="0" smtClean="0">
                <a:gradFill>
                  <a:gsLst>
                    <a:gs pos="0">
                      <a:schemeClr val="bg1"/>
                    </a:gs>
                    <a:gs pos="100000">
                      <a:schemeClr val="bg1"/>
                    </a:gs>
                  </a:gsLst>
                  <a:lin ang="16200000" scaled="0"/>
                </a:gradFill>
              </a:rPr>
              <a:t>和</a:t>
            </a:r>
            <a:r>
              <a:rPr lang="en-US" altLang="zh-CN" sz="1100" spc="-32" dirty="0" smtClean="0">
                <a:gradFill>
                  <a:gsLst>
                    <a:gs pos="0">
                      <a:schemeClr val="bg1"/>
                    </a:gs>
                    <a:gs pos="100000">
                      <a:schemeClr val="bg1"/>
                    </a:gs>
                  </a:gsLst>
                  <a:lin ang="16200000" scaled="0"/>
                </a:gradFill>
              </a:rPr>
              <a:t>Worker</a:t>
            </a:r>
            <a:r>
              <a:rPr lang="zh-CN" altLang="en-US" sz="1100" spc="-32" dirty="0" smtClean="0">
                <a:gradFill>
                  <a:gsLst>
                    <a:gs pos="0">
                      <a:schemeClr val="bg1"/>
                    </a:gs>
                    <a:gs pos="100000">
                      <a:schemeClr val="bg1"/>
                    </a:gs>
                  </a:gsLst>
                  <a:lin ang="16200000" scaled="0"/>
                </a:gradFill>
              </a:rPr>
              <a:t>角色</a:t>
            </a:r>
            <a:endParaRPr lang="en-US" sz="1100" spc="-32" dirty="0">
              <a:gradFill>
                <a:gsLst>
                  <a:gs pos="0">
                    <a:schemeClr val="bg1"/>
                  </a:gs>
                  <a:gs pos="100000">
                    <a:schemeClr val="bg1"/>
                  </a:gs>
                </a:gsLst>
                <a:lin ang="16200000" scaled="0"/>
              </a:gradFill>
            </a:endParaRP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zh-CN" altLang="en-US" sz="1500" spc="-62" dirty="0">
                <a:gradFill>
                  <a:gsLst>
                    <a:gs pos="0">
                      <a:schemeClr val="bg1"/>
                    </a:gs>
                    <a:gs pos="100000">
                      <a:schemeClr val="bg1"/>
                    </a:gs>
                  </a:gsLst>
                  <a:lin ang="16200000" scaled="0"/>
                </a:gradFill>
                <a:latin typeface="Segoe UI Light" pitchFamily="34" charset="0"/>
              </a:rPr>
              <a:t>需</a:t>
            </a:r>
            <a:r>
              <a:rPr lang="zh-CN" altLang="en-US" sz="1500" spc="-62" dirty="0" smtClean="0">
                <a:gradFill>
                  <a:gsLst>
                    <a:gs pos="0">
                      <a:schemeClr val="bg1"/>
                    </a:gs>
                    <a:gs pos="100000">
                      <a:schemeClr val="bg1"/>
                    </a:gs>
                  </a:gsLst>
                  <a:lin ang="16200000" scaled="0"/>
                </a:gradFill>
                <a:latin typeface="Segoe UI Light" pitchFamily="34" charset="0"/>
              </a:rPr>
              <a:t>要高级网络的应用</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zh-CN" altLang="en-US" sz="1100" spc="-32" dirty="0" smtClean="0">
                <a:gradFill>
                  <a:gsLst>
                    <a:gs pos="0">
                      <a:schemeClr val="bg1"/>
                    </a:gs>
                    <a:gs pos="100000">
                      <a:schemeClr val="bg1"/>
                    </a:gs>
                  </a:gsLst>
                  <a:lin ang="16200000" scaled="0"/>
                </a:gradFill>
              </a:rPr>
              <a:t>基于云的应用需要网络隔离，通过使用</a:t>
            </a:r>
            <a:r>
              <a:rPr lang="en-US" altLang="zh-CN" sz="1100" spc="-32" dirty="0" smtClean="0">
                <a:gradFill>
                  <a:gsLst>
                    <a:gs pos="0">
                      <a:schemeClr val="bg1"/>
                    </a:gs>
                    <a:gs pos="100000">
                      <a:schemeClr val="bg1"/>
                    </a:gs>
                  </a:gsLst>
                  <a:lin ang="16200000" scaled="0"/>
                </a:gradFill>
              </a:rPr>
              <a:t>Windows Azure</a:t>
            </a:r>
            <a:r>
              <a:rPr lang="zh-CN" altLang="en-US" sz="1100" spc="-32" dirty="0" smtClean="0">
                <a:gradFill>
                  <a:gsLst>
                    <a:gs pos="0">
                      <a:schemeClr val="bg1"/>
                    </a:gs>
                    <a:gs pos="100000">
                      <a:schemeClr val="bg1"/>
                    </a:gs>
                  </a:gsLst>
                  <a:lin ang="16200000" scaled="0"/>
                </a:gradFill>
              </a:rPr>
              <a:t>连接器或者虚拟网络</a:t>
            </a:r>
            <a:endParaRPr lang="en-US" sz="1100" spc="-32" dirty="0">
              <a:gradFill>
                <a:gsLst>
                  <a:gs pos="0">
                    <a:schemeClr val="bg1"/>
                  </a:gs>
                  <a:gs pos="100000">
                    <a:schemeClr val="bg1"/>
                  </a:gs>
                </a:gsLst>
                <a:lin ang="16200000" scaled="0"/>
              </a:gradFill>
            </a:endParaRP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zh-CN" altLang="en-US" sz="1500" spc="-62" dirty="0" smtClean="0">
                <a:gradFill>
                  <a:gsLst>
                    <a:gs pos="0">
                      <a:schemeClr val="bg1"/>
                    </a:gs>
                    <a:gs pos="100000">
                      <a:schemeClr val="bg1"/>
                    </a:gs>
                  </a:gsLst>
                  <a:lin ang="16200000" scaled="0"/>
                </a:gradFill>
                <a:latin typeface="Segoe UI Light" pitchFamily="34" charset="0"/>
              </a:rPr>
              <a:t>把现有的业务应用迁移</a:t>
            </a:r>
            <a:endParaRPr lang="en-US" sz="1500" spc="-62" dirty="0" smtClean="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zh-CN" altLang="en-US" sz="1100" spc="-32" dirty="0" smtClean="0">
                <a:gradFill>
                  <a:gsLst>
                    <a:gs pos="0">
                      <a:schemeClr val="bg1"/>
                    </a:gs>
                    <a:gs pos="100000">
                      <a:schemeClr val="bg1"/>
                    </a:gs>
                  </a:gsLst>
                  <a:lin ang="16200000" scaled="0"/>
                </a:gradFill>
              </a:rPr>
              <a:t>从库中选择现有的镜像或者上传您自己的</a:t>
            </a:r>
            <a:r>
              <a:rPr lang="en-US" altLang="zh-CN" sz="1100" spc="-32" dirty="0" smtClean="0">
                <a:gradFill>
                  <a:gsLst>
                    <a:gs pos="0">
                      <a:schemeClr val="bg1"/>
                    </a:gs>
                    <a:gs pos="100000">
                      <a:schemeClr val="bg1"/>
                    </a:gs>
                  </a:gsLst>
                  <a:lin ang="16200000" scaled="0"/>
                </a:gradFill>
              </a:rPr>
              <a:t>VHD</a:t>
            </a:r>
            <a:endParaRPr lang="en-US" sz="1100" spc="-32" dirty="0">
              <a:gradFill>
                <a:gsLst>
                  <a:gs pos="0">
                    <a:schemeClr val="bg1"/>
                  </a:gs>
                  <a:gs pos="100000">
                    <a:schemeClr val="bg1"/>
                  </a:gs>
                </a:gsLst>
                <a:lin ang="16200000" scaled="0"/>
              </a:gradFill>
            </a:endParaRP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zh-CN" altLang="en-US" sz="1500" spc="-62" dirty="0" smtClean="0">
                <a:gradFill>
                  <a:gsLst>
                    <a:gs pos="0">
                      <a:schemeClr val="bg1"/>
                    </a:gs>
                    <a:gs pos="100000">
                      <a:schemeClr val="bg1"/>
                    </a:gs>
                  </a:gsLst>
                  <a:lin ang="16200000" scaled="0"/>
                </a:gradFill>
                <a:latin typeface="Segoe UI Light" pitchFamily="34" charset="0"/>
              </a:rPr>
              <a:t>企业级服务器应用</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zh-CN" altLang="en-US" sz="1100" spc="-32" dirty="0" smtClean="0">
                <a:gradFill>
                  <a:gsLst>
                    <a:gs pos="0">
                      <a:schemeClr val="bg1"/>
                    </a:gs>
                    <a:gs pos="100000">
                      <a:schemeClr val="bg1"/>
                    </a:gs>
                  </a:gsLst>
                  <a:lin ang="16200000" scaled="0"/>
                </a:gradFill>
              </a:rPr>
              <a:t>在云中运行您现有的企业级应用，例如</a:t>
            </a:r>
            <a:r>
              <a:rPr lang="en-US" sz="1100" spc="-32" dirty="0" smtClean="0">
                <a:gradFill>
                  <a:gsLst>
                    <a:gs pos="0">
                      <a:schemeClr val="bg1"/>
                    </a:gs>
                    <a:gs pos="100000">
                      <a:schemeClr val="bg1"/>
                    </a:gs>
                  </a:gsLst>
                  <a:lin ang="16200000" scaled="0"/>
                </a:gradFill>
              </a:rPr>
              <a:t>SQL </a:t>
            </a:r>
            <a:r>
              <a:rPr lang="en-US" sz="1100" spc="-32" dirty="0">
                <a:gradFill>
                  <a:gsLst>
                    <a:gs pos="0">
                      <a:schemeClr val="bg1"/>
                    </a:gs>
                    <a:gs pos="100000">
                      <a:schemeClr val="bg1"/>
                    </a:gs>
                  </a:gsLst>
                  <a:lin ang="16200000" scaled="0"/>
                </a:gradFill>
              </a:rPr>
              <a:t>Server, SharePoint Server </a:t>
            </a:r>
            <a:r>
              <a:rPr lang="zh-CN" altLang="en-US" sz="1100" spc="-32" dirty="0" smtClean="0">
                <a:gradFill>
                  <a:gsLst>
                    <a:gs pos="0">
                      <a:schemeClr val="bg1"/>
                    </a:gs>
                    <a:gs pos="100000">
                      <a:schemeClr val="bg1"/>
                    </a:gs>
                  </a:gsLst>
                  <a:lin ang="16200000" scaled="0"/>
                </a:gradFill>
              </a:rPr>
              <a:t>或者</a:t>
            </a:r>
            <a:r>
              <a:rPr lang="en-US" sz="1100" spc="-32" dirty="0" smtClean="0">
                <a:gradFill>
                  <a:gsLst>
                    <a:gs pos="0">
                      <a:schemeClr val="bg1"/>
                    </a:gs>
                    <a:gs pos="100000">
                      <a:schemeClr val="bg1"/>
                    </a:gs>
                  </a:gsLst>
                  <a:lin ang="16200000" scaled="0"/>
                </a:gradFill>
              </a:rPr>
              <a:t>Active </a:t>
            </a:r>
            <a:r>
              <a:rPr lang="en-US" sz="1100" spc="-32" dirty="0">
                <a:gradFill>
                  <a:gsLst>
                    <a:gs pos="0">
                      <a:schemeClr val="bg1"/>
                    </a:gs>
                    <a:gs pos="100000">
                      <a:schemeClr val="bg1"/>
                    </a:gs>
                  </a:gsLst>
                  <a:lin ang="16200000" scaled="0"/>
                </a:gradFill>
              </a:rPr>
              <a:t>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a:t>
            </a:r>
            <a:r>
              <a:rPr lang="zh-CN" altLang="en-US" sz="1500" spc="-62" dirty="0" smtClean="0">
                <a:gradFill>
                  <a:gsLst>
                    <a:gs pos="0">
                      <a:schemeClr val="bg1"/>
                    </a:gs>
                    <a:gs pos="100000">
                      <a:schemeClr val="bg1"/>
                    </a:gs>
                  </a:gsLst>
                  <a:lin ang="16200000" scaled="0"/>
                </a:gradFill>
                <a:latin typeface="Segoe UI Light" pitchFamily="34" charset="0"/>
              </a:rPr>
              <a:t>或</a:t>
            </a:r>
            <a:r>
              <a:rPr lang="en-US" sz="1500" spc="-62" dirty="0" smtClean="0">
                <a:gradFill>
                  <a:gsLst>
                    <a:gs pos="0">
                      <a:schemeClr val="bg1"/>
                    </a:gs>
                    <a:gs pos="100000">
                      <a:schemeClr val="bg1"/>
                    </a:gs>
                  </a:gsLst>
                  <a:lin ang="16200000" scaled="0"/>
                </a:gradFill>
                <a:latin typeface="Segoe UI Light" pitchFamily="34" charset="0"/>
              </a:rPr>
              <a:t>Linux </a:t>
            </a:r>
            <a:r>
              <a:rPr lang="zh-CN" altLang="en-US" sz="1500" spc="-62" dirty="0" smtClean="0">
                <a:gradFill>
                  <a:gsLst>
                    <a:gs pos="0">
                      <a:schemeClr val="bg1"/>
                    </a:gs>
                    <a:gs pos="100000">
                      <a:schemeClr val="bg1"/>
                    </a:gs>
                  </a:gsLst>
                  <a:lin ang="16200000" scaled="0"/>
                </a:gradFill>
                <a:latin typeface="Segoe UI Light" pitchFamily="34" charset="0"/>
              </a:rPr>
              <a:t>操作系统</a:t>
            </a:r>
            <a:endParaRPr lang="en-US" sz="1500" spc="-62" dirty="0">
              <a:gradFill>
                <a:gsLst>
                  <a:gs pos="0">
                    <a:schemeClr val="bg1"/>
                  </a:gs>
                  <a:gs pos="100000">
                    <a:schemeClr val="bg1"/>
                  </a:gs>
                </a:gsLst>
                <a:lin ang="16200000" scaled="0"/>
              </a:gradFill>
              <a:latin typeface="Segoe UI Light" pitchFamily="34" charset="0"/>
            </a:endParaRPr>
          </a:p>
          <a:p>
            <a:pPr marL="2382" defTabSz="685786">
              <a:lnSpc>
                <a:spcPct val="90000"/>
              </a:lnSpc>
              <a:spcAft>
                <a:spcPts val="675"/>
              </a:spcAft>
              <a:buSzPct val="80000"/>
            </a:pPr>
            <a:r>
              <a:rPr lang="zh-CN" altLang="en-US" sz="1100" spc="-32" dirty="0" smtClean="0">
                <a:gradFill>
                  <a:gsLst>
                    <a:gs pos="0">
                      <a:schemeClr val="bg1"/>
                    </a:gs>
                    <a:gs pos="100000">
                      <a:schemeClr val="bg1"/>
                    </a:gs>
                  </a:gsLst>
                  <a:lin ang="16200000" scaled="0"/>
                </a:gradFill>
              </a:rPr>
              <a:t>支持</a:t>
            </a:r>
            <a:r>
              <a:rPr lang="en-US" sz="1100" spc="-32" dirty="0" smtClean="0">
                <a:gradFill>
                  <a:gsLst>
                    <a:gs pos="0">
                      <a:schemeClr val="bg1"/>
                    </a:gs>
                    <a:gs pos="100000">
                      <a:schemeClr val="bg1"/>
                    </a:gs>
                  </a:gsLst>
                  <a:lin ang="16200000" scaled="0"/>
                </a:gradFill>
              </a:rPr>
              <a:t>Windows </a:t>
            </a:r>
            <a:r>
              <a:rPr lang="en-US" sz="1100" spc="-32" dirty="0">
                <a:gradFill>
                  <a:gsLst>
                    <a:gs pos="0">
                      <a:schemeClr val="bg1"/>
                    </a:gs>
                    <a:gs pos="100000">
                      <a:schemeClr val="bg1"/>
                    </a:gs>
                  </a:gsLst>
                  <a:lin ang="16200000" scaled="0"/>
                </a:gradFill>
              </a:rPr>
              <a:t>Server, </a:t>
            </a:r>
            <a:r>
              <a:rPr lang="zh-CN" altLang="en-US" sz="1100" spc="-32" dirty="0" smtClean="0">
                <a:gradFill>
                  <a:gsLst>
                    <a:gs pos="0">
                      <a:schemeClr val="bg1"/>
                    </a:gs>
                    <a:gs pos="100000">
                      <a:schemeClr val="bg1"/>
                    </a:gs>
                  </a:gsLst>
                  <a:lin ang="16200000" scaled="0"/>
                </a:gradFill>
              </a:rPr>
              <a:t>和社区</a:t>
            </a:r>
            <a:r>
              <a:rPr lang="en-US" altLang="zh-CN" sz="1100" spc="-32" dirty="0" smtClean="0">
                <a:gradFill>
                  <a:gsLst>
                    <a:gs pos="0">
                      <a:schemeClr val="bg1"/>
                    </a:gs>
                    <a:gs pos="100000">
                      <a:schemeClr val="bg1"/>
                    </a:gs>
                  </a:gsLst>
                  <a:lin ang="16200000" scaled="0"/>
                </a:gradFill>
              </a:rPr>
              <a:t>/</a:t>
            </a:r>
            <a:r>
              <a:rPr lang="zh-CN" altLang="en-US" sz="1100" spc="-32" dirty="0" smtClean="0">
                <a:gradFill>
                  <a:gsLst>
                    <a:gs pos="0">
                      <a:schemeClr val="bg1"/>
                    </a:gs>
                    <a:gs pos="100000">
                      <a:schemeClr val="bg1"/>
                    </a:gs>
                  </a:gsLst>
                  <a:lin ang="16200000" scaled="0"/>
                </a:gradFill>
              </a:rPr>
              <a:t>商业版的</a:t>
            </a:r>
            <a:r>
              <a:rPr lang="en-US" altLang="zh-CN" sz="1100" spc="-32" dirty="0" smtClean="0">
                <a:gradFill>
                  <a:gsLst>
                    <a:gs pos="0">
                      <a:schemeClr val="bg1"/>
                    </a:gs>
                    <a:gs pos="100000">
                      <a:schemeClr val="bg1"/>
                    </a:gs>
                  </a:gsLst>
                  <a:lin ang="16200000" scaled="0"/>
                </a:gradFill>
              </a:rPr>
              <a:t>Linux</a:t>
            </a:r>
            <a:r>
              <a:rPr lang="zh-CN" altLang="en-US" sz="1100" spc="-32" dirty="0" smtClean="0">
                <a:gradFill>
                  <a:gsLst>
                    <a:gs pos="0">
                      <a:schemeClr val="bg1"/>
                    </a:gs>
                    <a:gs pos="100000">
                      <a:schemeClr val="bg1"/>
                    </a:gs>
                  </a:gsLst>
                  <a:lin ang="16200000" scaled="0"/>
                </a:gradFill>
              </a:rPr>
              <a:t>。通过云服务连接虚拟机，完全利用</a:t>
            </a:r>
            <a:r>
              <a:rPr lang="en-US" altLang="zh-CN" sz="1100" spc="-32" dirty="0" err="1" smtClean="0">
                <a:gradFill>
                  <a:gsLst>
                    <a:gs pos="0">
                      <a:schemeClr val="bg1"/>
                    </a:gs>
                    <a:gs pos="100000">
                      <a:schemeClr val="bg1"/>
                    </a:gs>
                  </a:gsLst>
                  <a:lin ang="16200000" scaled="0"/>
                </a:gradFill>
              </a:rPr>
              <a:t>PaaS</a:t>
            </a:r>
            <a:r>
              <a:rPr lang="zh-CN" altLang="en-US" sz="1100" spc="-32" dirty="0" smtClean="0">
                <a:gradFill>
                  <a:gsLst>
                    <a:gs pos="0">
                      <a:schemeClr val="bg1"/>
                    </a:gs>
                    <a:gs pos="100000">
                      <a:schemeClr val="bg1"/>
                    </a:gs>
                  </a:gsLst>
                  <a:lin ang="16200000" scaled="0"/>
                </a:gradFill>
              </a:rPr>
              <a:t>服务的优势。</a:t>
            </a:r>
            <a:endParaRPr lang="en-US" sz="1100" spc="-32" dirty="0">
              <a:gradFill>
                <a:gsLst>
                  <a:gs pos="0">
                    <a:schemeClr val="bg1"/>
                  </a:gs>
                  <a:gs pos="100000">
                    <a:schemeClr val="bg1"/>
                  </a:gs>
                </a:gsLst>
                <a:lin ang="16200000" scaled="0"/>
              </a:gradFill>
            </a:endParaRP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zh-CN" altLang="en-US" sz="1500" b="1" spc="-62" dirty="0" smtClean="0">
                  <a:gradFill>
                    <a:gsLst>
                      <a:gs pos="0">
                        <a:schemeClr val="bg1"/>
                      </a:gs>
                      <a:gs pos="100000">
                        <a:schemeClr val="bg1"/>
                      </a:gs>
                    </a:gsLst>
                    <a:lin ang="16200000" scaled="0"/>
                  </a:gradFill>
                  <a:latin typeface="Segoe UI Light" pitchFamily="34" charset="0"/>
                </a:rPr>
                <a:t>虚拟机</a:t>
              </a:r>
              <a:endParaRPr lang="en-US" sz="1500" b="1" spc="-62" dirty="0">
                <a:gradFill>
                  <a:gsLst>
                    <a:gs pos="0">
                      <a:schemeClr val="bg1"/>
                    </a:gs>
                    <a:gs pos="100000">
                      <a:schemeClr val="bg1"/>
                    </a:gs>
                  </a:gsLst>
                  <a:lin ang="16200000" scaled="0"/>
                </a:gradFill>
                <a:latin typeface="Segoe UI Light" pitchFamily="34" charset="0"/>
              </a:endParaRP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zh-CN" altLang="en-US" sz="1500" dirty="0" smtClean="0">
                <a:gradFill>
                  <a:gsLst>
                    <a:gs pos="0">
                      <a:schemeClr val="tx1"/>
                    </a:gs>
                    <a:gs pos="100000">
                      <a:schemeClr val="tx1"/>
                    </a:gs>
                  </a:gsLst>
                  <a:lin ang="5400000" scaled="0"/>
                </a:gradFill>
                <a:ea typeface="Kozuka Gothic Pro R" pitchFamily="34" charset="-128"/>
              </a:rPr>
              <a:t>你的数据中心</a:t>
            </a:r>
            <a:endParaRPr lang="en-US" sz="1500" dirty="0">
              <a:gradFill>
                <a:gsLst>
                  <a:gs pos="0">
                    <a:schemeClr val="tx1"/>
                  </a:gs>
                  <a:gs pos="100000">
                    <a:schemeClr val="tx1"/>
                  </a:gs>
                </a:gsLst>
                <a:lin ang="5400000" scaled="0"/>
              </a:gradFill>
              <a:ea typeface="Kozuka Gothic Pro R" pitchFamily="34" charset="-128"/>
            </a:endParaRP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zh-CN" altLang="en-US" sz="1100" dirty="0" smtClean="0">
                <a:gradFill>
                  <a:gsLst>
                    <a:gs pos="0">
                      <a:srgbClr val="FFFFFF"/>
                    </a:gs>
                    <a:gs pos="100000">
                      <a:srgbClr val="FFFFFF"/>
                    </a:gs>
                  </a:gsLst>
                  <a:lin ang="5400000" scaled="0"/>
                </a:gradFill>
                <a:ea typeface="Segoe UI" pitchFamily="34" charset="0"/>
                <a:cs typeface="Segoe UI" pitchFamily="34" charset="0"/>
              </a:rPr>
              <a:t>虚拟化</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zh-CN" altLang="en-US" sz="1100" dirty="0" smtClean="0">
                <a:gradFill>
                  <a:gsLst>
                    <a:gs pos="0">
                      <a:srgbClr val="FFFFFF"/>
                    </a:gs>
                    <a:gs pos="100000">
                      <a:srgbClr val="FFFFFF"/>
                    </a:gs>
                  </a:gsLst>
                  <a:lin ang="5400000" scaled="0"/>
                </a:gradFill>
                <a:ea typeface="Segoe UI" pitchFamily="34" charset="0"/>
                <a:cs typeface="Segoe UI" pitchFamily="34" charset="0"/>
              </a:rPr>
              <a:t>操作系统</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zh-CN" altLang="en-US" sz="1100" dirty="0" smtClean="0">
                <a:gradFill>
                  <a:gsLst>
                    <a:gs pos="0">
                      <a:srgbClr val="FFFFFF"/>
                    </a:gs>
                    <a:gs pos="100000">
                      <a:srgbClr val="FFFFFF"/>
                    </a:gs>
                  </a:gsLst>
                  <a:lin ang="5400000" scaled="0"/>
                </a:gradFill>
                <a:ea typeface="Segoe UI" pitchFamily="34" charset="0"/>
                <a:cs typeface="Segoe UI" pitchFamily="34" charset="0"/>
              </a:rPr>
              <a:t>硬件</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zh-CN" altLang="en-US" sz="1100" dirty="0" smtClean="0">
                <a:gradFill>
                  <a:gsLst>
                    <a:gs pos="0">
                      <a:srgbClr val="FFFFFF"/>
                    </a:gs>
                    <a:gs pos="100000">
                      <a:srgbClr val="FFFFFF"/>
                    </a:gs>
                  </a:gsLst>
                  <a:lin ang="5400000" scaled="0"/>
                </a:gradFill>
                <a:ea typeface="Segoe UI" pitchFamily="34" charset="0"/>
                <a:cs typeface="Segoe UI" pitchFamily="34" charset="0"/>
              </a:rPr>
              <a:t>网络</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zh-CN" altLang="en-US" sz="1100" dirty="0" smtClean="0">
                <a:gradFill>
                  <a:gsLst>
                    <a:gs pos="0">
                      <a:srgbClr val="FFFFFF"/>
                    </a:gs>
                    <a:gs pos="100000">
                      <a:srgbClr val="FFFFFF"/>
                    </a:gs>
                  </a:gsLst>
                  <a:lin ang="5400000" scaled="0"/>
                </a:gradFill>
                <a:ea typeface="Segoe UI" pitchFamily="34" charset="0"/>
                <a:cs typeface="Segoe UI" pitchFamily="34" charset="0"/>
              </a:rPr>
              <a:t>数据</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zh-CN" altLang="en-US" sz="1100" dirty="0" smtClean="0">
                <a:gradFill>
                  <a:gsLst>
                    <a:gs pos="0">
                      <a:srgbClr val="FFFFFF"/>
                    </a:gs>
                    <a:gs pos="100000">
                      <a:srgbClr val="FFFFFF"/>
                    </a:gs>
                  </a:gsLst>
                  <a:lin ang="5400000" scaled="0"/>
                </a:gradFill>
                <a:ea typeface="Segoe UI" pitchFamily="34" charset="0"/>
                <a:cs typeface="Segoe UI" pitchFamily="34" charset="0"/>
              </a:rPr>
              <a:t>应用程序</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zh-CN" altLang="en-US" sz="1100" dirty="0" smtClean="0">
                <a:gradFill>
                  <a:gsLst>
                    <a:gs pos="0">
                      <a:srgbClr val="FFFFFF"/>
                    </a:gs>
                    <a:gs pos="100000">
                      <a:srgbClr val="FFFFFF"/>
                    </a:gs>
                  </a:gsLst>
                  <a:lin ang="5400000" scaled="0"/>
                </a:gradFill>
                <a:ea typeface="Segoe UI" pitchFamily="34" charset="0"/>
                <a:cs typeface="Segoe UI" pitchFamily="34" charset="0"/>
              </a:rPr>
              <a:t>防火墙</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zh-CN" altLang="en-US" sz="1500" dirty="0" smtClean="0">
                <a:gradFill>
                  <a:gsLst>
                    <a:gs pos="0">
                      <a:schemeClr val="tx1"/>
                    </a:gs>
                    <a:gs pos="100000">
                      <a:schemeClr val="tx1"/>
                    </a:gs>
                  </a:gsLst>
                  <a:lin ang="5400000" scaled="0"/>
                </a:gradFill>
                <a:ea typeface="Kozuka Gothic Pro R" pitchFamily="34" charset="-128"/>
              </a:rPr>
              <a:t>网站</a:t>
            </a:r>
            <a:endParaRPr lang="en-US" sz="1500" dirty="0">
              <a:gradFill>
                <a:gsLst>
                  <a:gs pos="0">
                    <a:schemeClr val="tx1"/>
                  </a:gs>
                  <a:gs pos="100000">
                    <a:schemeClr val="tx1"/>
                  </a:gs>
                </a:gsLst>
                <a:lin ang="5400000" scaled="0"/>
              </a:gradFill>
              <a:ea typeface="Kozuka Gothic Pro R" pitchFamily="34" charset="-128"/>
            </a:endParaRP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应用程序</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数据</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zh-CN" altLang="en-US" sz="1200" dirty="0" smtClean="0">
                <a:gradFill>
                  <a:gsLst>
                    <a:gs pos="0">
                      <a:schemeClr val="tx1"/>
                    </a:gs>
                    <a:gs pos="100000">
                      <a:schemeClr val="tx1"/>
                    </a:gs>
                  </a:gsLst>
                  <a:lin ang="5400000" scaled="0"/>
                </a:gradFill>
                <a:ea typeface="Kozuka Gothic Pro R" pitchFamily="34" charset="-128"/>
              </a:rPr>
              <a:t>云服务</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应用程序</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防火墙</a:t>
            </a:r>
            <a:r>
              <a:rPr lang="zh-CN" altLang="en-US" sz="1100" dirty="0" smtClean="0">
                <a:gradFill>
                  <a:gsLst>
                    <a:gs pos="0">
                      <a:srgbClr val="FFFFFF"/>
                    </a:gs>
                    <a:gs pos="100000">
                      <a:srgbClr val="FFFFFF"/>
                    </a:gs>
                  </a:gsLst>
                  <a:lin ang="5400000" scaled="0"/>
                </a:gradFill>
                <a:ea typeface="Segoe UI" pitchFamily="34" charset="0"/>
                <a:cs typeface="Segoe UI" pitchFamily="34" charset="0"/>
              </a:rPr>
              <a:t>规则</a:t>
            </a:r>
            <a:endParaRPr lang="en-US" altLang="zh-CN" sz="11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数据</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虚拟网络</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zh-CN" altLang="en-US" sz="1500" dirty="0">
                <a:gradFill>
                  <a:gsLst>
                    <a:gs pos="0">
                      <a:schemeClr val="tx1"/>
                    </a:gs>
                    <a:gs pos="100000">
                      <a:schemeClr val="tx1"/>
                    </a:gs>
                  </a:gsLst>
                  <a:lin ang="5400000" scaled="0"/>
                </a:gradFill>
                <a:ea typeface="Kozuka Gothic Pro R" pitchFamily="34" charset="-128"/>
              </a:rPr>
              <a:t>虚拟机</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zh-CN" altLang="en-US" sz="1100" dirty="0" smtClean="0">
                <a:gradFill>
                  <a:gsLst>
                    <a:gs pos="0">
                      <a:srgbClr val="FFFFFF"/>
                    </a:gs>
                    <a:gs pos="100000">
                      <a:srgbClr val="FFFFFF"/>
                    </a:gs>
                  </a:gsLst>
                  <a:lin ang="5400000" scaled="0"/>
                </a:gradFill>
                <a:ea typeface="Segoe UI" pitchFamily="34" charset="0"/>
                <a:cs typeface="Segoe UI" pitchFamily="34" charset="0"/>
              </a:rPr>
              <a:t>虚拟网络</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数据</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应用程序</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防火墙</a:t>
            </a:r>
            <a:r>
              <a:rPr lang="zh-CN" altLang="en-US" sz="1100" dirty="0" smtClean="0">
                <a:gradFill>
                  <a:gsLst>
                    <a:gs pos="0">
                      <a:srgbClr val="FFFFFF"/>
                    </a:gs>
                    <a:gs pos="100000">
                      <a:srgbClr val="FFFFFF"/>
                    </a:gs>
                  </a:gsLst>
                  <a:lin ang="5400000" scaled="0"/>
                </a:gradFill>
                <a:ea typeface="Segoe UI" pitchFamily="34" charset="0"/>
                <a:cs typeface="Segoe UI" pitchFamily="34" charset="0"/>
              </a:rPr>
              <a:t>规则</a:t>
            </a:r>
            <a:endParaRPr lang="en-US" altLang="zh-CN" sz="11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zh-CN" altLang="en-US" sz="1100" dirty="0">
                <a:gradFill>
                  <a:gsLst>
                    <a:gs pos="0">
                      <a:srgbClr val="FFFFFF"/>
                    </a:gs>
                    <a:gs pos="100000">
                      <a:srgbClr val="FFFFFF"/>
                    </a:gs>
                  </a:gsLst>
                  <a:lin ang="5400000" scaled="0"/>
                </a:gradFill>
                <a:ea typeface="Segoe UI" pitchFamily="34" charset="0"/>
                <a:cs typeface="Segoe UI" pitchFamily="34" charset="0"/>
              </a:rPr>
              <a:t>操作系统</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zh-CN" altLang="en-US" dirty="0" smtClean="0">
                <a:gradFill>
                  <a:gsLst>
                    <a:gs pos="0">
                      <a:srgbClr val="FFFFFF"/>
                    </a:gs>
                    <a:gs pos="100000">
                      <a:srgbClr val="FFFFFF"/>
                    </a:gs>
                  </a:gsLst>
                  <a:lin ang="5400000" scaled="0"/>
                </a:gradFill>
                <a:ea typeface="Segoe UI" pitchFamily="34" charset="0"/>
                <a:cs typeface="Segoe UI" pitchFamily="34" charset="0"/>
              </a:rPr>
              <a:t>专注于应用</a:t>
            </a: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269270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a:t>
            </a:r>
            <a:r>
              <a:rPr lang="zh-CN" altLang="en-US" sz="4100" spc="-75"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网站</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zh-CN" altLang="en-US" sz="2700" spc="-75"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瞬间创建强大的网站</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zh-CN" altLang="en-US" sz="2700" dirty="0" smtClean="0">
                  <a:gradFill>
                    <a:gsLst>
                      <a:gs pos="0">
                        <a:schemeClr val="tx1"/>
                      </a:gs>
                      <a:gs pos="100000">
                        <a:schemeClr val="tx1"/>
                      </a:gs>
                    </a:gsLst>
                    <a:lin ang="5400000" scaled="0"/>
                  </a:gradFill>
                </a:rPr>
                <a:t>简单开始</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zh-CN" altLang="en-US" sz="1500" dirty="0" smtClean="0">
                  <a:gradFill>
                    <a:gsLst>
                      <a:gs pos="0">
                        <a:schemeClr val="tx1"/>
                      </a:gs>
                      <a:gs pos="100000">
                        <a:schemeClr val="tx1"/>
                      </a:gs>
                    </a:gsLst>
                    <a:lin ang="5400000" scaled="0"/>
                  </a:gradFill>
                </a:rPr>
                <a:t>免费开始，根据情况扩展，没有困扰，不麻烦</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zh-CN" altLang="en-US" sz="2700" dirty="0" smtClean="0">
                  <a:gradFill>
                    <a:gsLst>
                      <a:gs pos="0">
                        <a:schemeClr val="tx1"/>
                      </a:gs>
                      <a:gs pos="100000">
                        <a:schemeClr val="tx1"/>
                      </a:gs>
                    </a:gsLst>
                    <a:lin ang="5400000" scaled="0"/>
                  </a:gradFill>
                </a:rPr>
                <a:t>智能编码</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zh-CN" altLang="en-US" sz="1500" dirty="0" smtClean="0">
                  <a:gradFill>
                    <a:gsLst>
                      <a:gs pos="0">
                        <a:schemeClr val="tx1"/>
                      </a:gs>
                      <a:gs pos="100000">
                        <a:schemeClr val="tx1"/>
                      </a:gs>
                    </a:gsLst>
                    <a:lin ang="5400000" scaled="0"/>
                  </a:gradFill>
                </a:rPr>
                <a:t>可以使用传统的</a:t>
              </a:r>
              <a:r>
                <a:rPr lang="en-US" sz="1500" dirty="0" smtClean="0">
                  <a:gradFill>
                    <a:gsLst>
                      <a:gs pos="0">
                        <a:schemeClr val="tx1"/>
                      </a:gs>
                      <a:gs pos="100000">
                        <a:schemeClr val="tx1"/>
                      </a:gs>
                    </a:gsLst>
                    <a:lin ang="5400000" scaled="0"/>
                  </a:gradFill>
                </a:rPr>
                <a:t> </a:t>
              </a:r>
              <a:r>
                <a:rPr lang="en-US" sz="1500" dirty="0">
                  <a:gradFill>
                    <a:gsLst>
                      <a:gs pos="0">
                        <a:schemeClr val="tx1"/>
                      </a:gs>
                      <a:gs pos="100000">
                        <a:schemeClr val="tx1"/>
                      </a:gs>
                    </a:gsLst>
                    <a:lin ang="5400000" scaled="0"/>
                  </a:gradFill>
                </a:rPr>
                <a:t>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a:t>
              </a:r>
              <a:r>
                <a:rPr lang="zh-CN" altLang="en-US" sz="1500" dirty="0" smtClean="0">
                  <a:gradFill>
                    <a:gsLst>
                      <a:gs pos="0">
                        <a:schemeClr val="tx1"/>
                      </a:gs>
                      <a:gs pos="100000">
                        <a:schemeClr val="tx1"/>
                      </a:gs>
                    </a:gsLst>
                    <a:lin ang="5400000" scaled="0"/>
                  </a:gradFill>
                </a:rPr>
                <a:t>或</a:t>
              </a:r>
              <a:r>
                <a:rPr lang="en-US" sz="1500" dirty="0" smtClean="0">
                  <a:gradFill>
                    <a:gsLst>
                      <a:gs pos="0">
                        <a:schemeClr val="tx1"/>
                      </a:gs>
                      <a:gs pos="100000">
                        <a:schemeClr val="tx1"/>
                      </a:gs>
                    </a:gsLst>
                    <a:lin ang="5400000" scaled="0"/>
                  </a:gradFill>
                </a:rPr>
                <a:t>node.js</a:t>
              </a:r>
              <a:r>
                <a:rPr lang="en-US" sz="1500" dirty="0">
                  <a:gradFill>
                    <a:gsLst>
                      <a:gs pos="0">
                        <a:schemeClr val="tx1"/>
                      </a:gs>
                      <a:gs pos="100000">
                        <a:schemeClr val="tx1"/>
                      </a:gs>
                    </a:gsLst>
                    <a:lin ang="5400000" scaled="0"/>
                  </a:gradFill>
                </a:rPr>
                <a:t>, </a:t>
              </a:r>
              <a:r>
                <a:rPr lang="zh-CN" altLang="en-US" sz="1500" dirty="0" smtClean="0">
                  <a:gradFill>
                    <a:gsLst>
                      <a:gs pos="0">
                        <a:schemeClr val="tx1"/>
                      </a:gs>
                      <a:gs pos="100000">
                        <a:schemeClr val="tx1"/>
                      </a:gs>
                    </a:gsLst>
                    <a:lin ang="5400000" scaled="0"/>
                  </a:gradFill>
                </a:rPr>
                <a:t>在</a:t>
              </a:r>
              <a:r>
                <a:rPr lang="en-US" sz="1500" dirty="0" smtClean="0">
                  <a:gradFill>
                    <a:gsLst>
                      <a:gs pos="0">
                        <a:schemeClr val="tx1"/>
                      </a:gs>
                      <a:gs pos="100000">
                        <a:schemeClr val="tx1"/>
                      </a:gs>
                    </a:gsLst>
                    <a:lin ang="5400000" scaled="0"/>
                  </a:gradFill>
                </a:rPr>
                <a:t>Windows</a:t>
              </a:r>
              <a:r>
                <a:rPr lang="en-US" sz="1500" dirty="0">
                  <a:gradFill>
                    <a:gsLst>
                      <a:gs pos="0">
                        <a:schemeClr val="tx1"/>
                      </a:gs>
                      <a:gs pos="100000">
                        <a:schemeClr val="tx1"/>
                      </a:gs>
                    </a:gsLst>
                    <a:lin ang="5400000" scaled="0"/>
                  </a:gradFill>
                </a:rPr>
                <a:t>, OSX </a:t>
              </a:r>
              <a:r>
                <a:rPr lang="zh-CN" altLang="en-US" sz="1500" dirty="0" smtClean="0">
                  <a:gradFill>
                    <a:gsLst>
                      <a:gs pos="0">
                        <a:schemeClr val="tx1"/>
                      </a:gs>
                      <a:gs pos="100000">
                        <a:schemeClr val="tx1"/>
                      </a:gs>
                    </a:gsLst>
                    <a:lin ang="5400000" scaled="0"/>
                  </a:gradFill>
                </a:rPr>
                <a:t>或</a:t>
              </a:r>
              <a:r>
                <a:rPr lang="en-US" sz="1500" dirty="0" smtClean="0">
                  <a:gradFill>
                    <a:gsLst>
                      <a:gs pos="0">
                        <a:schemeClr val="tx1"/>
                      </a:gs>
                      <a:gs pos="100000">
                        <a:schemeClr val="tx1"/>
                      </a:gs>
                    </a:gsLst>
                    <a:lin ang="5400000" scaled="0"/>
                  </a:gradFill>
                </a:rPr>
                <a:t>Linux</a:t>
              </a:r>
              <a:r>
                <a:rPr lang="zh-CN" altLang="en-US" sz="1500" dirty="0" smtClean="0">
                  <a:gradFill>
                    <a:gsLst>
                      <a:gs pos="0">
                        <a:schemeClr val="tx1"/>
                      </a:gs>
                      <a:gs pos="100000">
                        <a:schemeClr val="tx1"/>
                      </a:gs>
                    </a:gsLst>
                    <a:lin ang="5400000" scaled="0"/>
                  </a:gradFill>
                </a:rPr>
                <a:t>上开发</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zh-CN" altLang="en-US" sz="2700" dirty="0" smtClean="0">
                  <a:gradFill>
                    <a:gsLst>
                      <a:gs pos="0">
                        <a:schemeClr val="tx1"/>
                      </a:gs>
                      <a:gs pos="100000">
                        <a:schemeClr val="tx1"/>
                      </a:gs>
                    </a:gsLst>
                    <a:lin ang="5400000" scaled="0"/>
                  </a:gradFill>
                </a:rPr>
                <a:t>上线</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zh-CN" altLang="en-US" sz="1500" dirty="0" smtClean="0">
                  <a:gradFill>
                    <a:gsLst>
                      <a:gs pos="0">
                        <a:schemeClr val="tx1"/>
                      </a:gs>
                      <a:gs pos="100000">
                        <a:schemeClr val="tx1"/>
                      </a:gs>
                    </a:gsLst>
                    <a:lin ang="5400000" scaled="0"/>
                  </a:gradFill>
                </a:rPr>
                <a:t>飞速部署上线，简单的性能监控，快速分析解决问题</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481453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zh-CN" altLang="en-US" sz="1700" dirty="0" smtClean="0">
                  <a:solidFill>
                    <a:srgbClr val="00AEEF">
                      <a:alpha val="99000"/>
                    </a:srgbClr>
                  </a:solidFill>
                </a:rPr>
                <a:t>演示</a:t>
              </a:r>
              <a:endParaRPr lang="en-US" sz="17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zh-CN" altLang="en-US" sz="1700" dirty="0">
                  <a:solidFill>
                    <a:srgbClr val="00AEEF">
                      <a:alpha val="99000"/>
                    </a:srgbClr>
                  </a:solidFill>
                </a:rPr>
                <a:t>演示</a:t>
              </a:r>
              <a:endParaRPr lang="en-US" sz="17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zh-CN" altLang="en-US" dirty="0">
                <a:gradFill>
                  <a:gsLst>
                    <a:gs pos="1250">
                      <a:srgbClr val="FFFFFF"/>
                    </a:gs>
                    <a:gs pos="100000">
                      <a:srgbClr val="FFFFFF"/>
                    </a:gs>
                  </a:gsLst>
                  <a:lin ang="5400000" scaled="0"/>
                </a:gradFill>
              </a:rPr>
              <a:t>分析</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zh-CN" altLang="en-US" sz="1700" dirty="0">
                  <a:solidFill>
                    <a:srgbClr val="00AEEF">
                      <a:alpha val="99000"/>
                    </a:srgbClr>
                  </a:solidFill>
                </a:rPr>
                <a:t>演示</a:t>
              </a:r>
              <a:endParaRPr lang="en-US" sz="17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zh-CN" altLang="en-US" dirty="0" smtClean="0">
                <a:gradFill>
                  <a:gsLst>
                    <a:gs pos="0">
                      <a:srgbClr val="FFFFFF"/>
                    </a:gs>
                    <a:gs pos="100000">
                      <a:srgbClr val="FFFFFF"/>
                    </a:gs>
                  </a:gsLst>
                  <a:lin ang="5400000" scaled="0"/>
                </a:gradFill>
              </a:rPr>
              <a:t>规模</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zh-CN" altLang="en-US" sz="2200" dirty="0" smtClean="0">
                <a:gradFill>
                  <a:gsLst>
                    <a:gs pos="0">
                      <a:srgbClr val="FFFFFF"/>
                    </a:gs>
                    <a:gs pos="100000">
                      <a:srgbClr val="FFFFFF"/>
                    </a:gs>
                  </a:gsLst>
                  <a:lin ang="5400000" scaled="0"/>
                </a:gradFill>
              </a:rPr>
              <a:t>免费</a:t>
            </a:r>
            <a:endParaRPr lang="en-US" sz="2200" dirty="0" smtClean="0">
              <a:gradFill>
                <a:gsLst>
                  <a:gs pos="0">
                    <a:srgbClr val="FFFFFF"/>
                  </a:gs>
                  <a:gs pos="100000">
                    <a:srgbClr val="FFFFFF"/>
                  </a:gs>
                </a:gsLst>
                <a:lin ang="5400000" scaled="0"/>
              </a:gradFill>
            </a:endParaRP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zh-CN" altLang="en-US" sz="2200" dirty="0" smtClean="0">
                <a:gradFill>
                  <a:gsLst>
                    <a:gs pos="0">
                      <a:srgbClr val="FFFFFF"/>
                    </a:gs>
                    <a:gs pos="100000">
                      <a:srgbClr val="FFFFFF"/>
                    </a:gs>
                  </a:gsLst>
                  <a:lin ang="5400000" scaled="0"/>
                </a:gradFill>
              </a:rPr>
              <a:t>分享</a:t>
            </a:r>
            <a:endParaRPr lang="en-US" sz="2200" dirty="0" smtClean="0">
              <a:gradFill>
                <a:gsLst>
                  <a:gs pos="0">
                    <a:srgbClr val="FFFFFF"/>
                  </a:gs>
                  <a:gs pos="100000">
                    <a:srgbClr val="FFFFFF"/>
                  </a:gs>
                </a:gsLst>
                <a:lin ang="5400000" scaled="0"/>
              </a:gradFill>
            </a:endParaRP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zh-CN" altLang="en-US" sz="2200" dirty="0" smtClean="0">
                <a:gradFill>
                  <a:gsLst>
                    <a:gs pos="0">
                      <a:srgbClr val="FFFFFF"/>
                    </a:gs>
                    <a:gs pos="100000">
                      <a:srgbClr val="FFFFFF"/>
                    </a:gs>
                  </a:gsLst>
                  <a:lin ang="5400000" scaled="0"/>
                </a:gradFill>
              </a:rPr>
              <a:t>保留</a:t>
            </a:r>
            <a:endParaRPr lang="en-US" sz="2200" dirty="0" smtClean="0">
              <a:gradFill>
                <a:gsLst>
                  <a:gs pos="0">
                    <a:srgbClr val="FFFFFF"/>
                  </a:gs>
                  <a:gs pos="100000">
                    <a:srgbClr val="FFFFFF"/>
                  </a:gs>
                </a:gsLst>
                <a:lin ang="5400000" scaled="0"/>
              </a:gradFill>
            </a:endParaRPr>
          </a:p>
        </p:txBody>
      </p:sp>
      <p:sp>
        <p:nvSpPr>
          <p:cNvPr id="6" name="Rectangle 5"/>
          <p:cNvSpPr/>
          <p:nvPr/>
        </p:nvSpPr>
        <p:spPr>
          <a:xfrm>
            <a:off x="2177250" y="1450179"/>
            <a:ext cx="2646878" cy="461665"/>
          </a:xfrm>
          <a:prstGeom prst="rect">
            <a:avLst/>
          </a:prstGeom>
        </p:spPr>
        <p:txBody>
          <a:bodyPr wrap="none">
            <a:spAutoFit/>
          </a:bodyPr>
          <a:lstStyle/>
          <a:p>
            <a:r>
              <a:rPr lang="zh-CN" altLang="en-US" sz="2400" dirty="0" smtClean="0"/>
              <a:t>多租户。每日配额</a:t>
            </a:r>
            <a:endParaRPr lang="en-US" sz="2400" dirty="0"/>
          </a:p>
        </p:txBody>
      </p:sp>
      <p:sp>
        <p:nvSpPr>
          <p:cNvPr id="9" name="Rectangle 8"/>
          <p:cNvSpPr/>
          <p:nvPr/>
        </p:nvSpPr>
        <p:spPr>
          <a:xfrm>
            <a:off x="2877766" y="2156012"/>
            <a:ext cx="2646878" cy="461665"/>
          </a:xfrm>
          <a:prstGeom prst="rect">
            <a:avLst/>
          </a:prstGeom>
        </p:spPr>
        <p:txBody>
          <a:bodyPr wrap="none">
            <a:spAutoFit/>
          </a:bodyPr>
          <a:lstStyle/>
          <a:p>
            <a:r>
              <a:rPr lang="zh-CN" altLang="en-US" sz="2400" dirty="0"/>
              <a:t>多租户</a:t>
            </a:r>
            <a:r>
              <a:rPr lang="zh-CN" altLang="en-US" sz="2400" dirty="0" smtClean="0"/>
              <a:t>。</a:t>
            </a:r>
            <a:r>
              <a:rPr lang="zh-CN" altLang="en-US" sz="2400" dirty="0"/>
              <a:t>没有</a:t>
            </a:r>
            <a:r>
              <a:rPr lang="zh-CN" altLang="en-US" sz="2400" dirty="0" smtClean="0"/>
              <a:t>配</a:t>
            </a:r>
            <a:r>
              <a:rPr lang="zh-CN" altLang="en-US" sz="2400" dirty="0"/>
              <a:t>额</a:t>
            </a:r>
            <a:endParaRPr lang="en-US" altLang="zh-CN" sz="2400" dirty="0"/>
          </a:p>
        </p:txBody>
      </p:sp>
      <p:sp>
        <p:nvSpPr>
          <p:cNvPr id="16" name="Rectangle 15"/>
          <p:cNvSpPr/>
          <p:nvPr/>
        </p:nvSpPr>
        <p:spPr>
          <a:xfrm>
            <a:off x="3992394" y="2861845"/>
            <a:ext cx="3392275" cy="461665"/>
          </a:xfrm>
          <a:prstGeom prst="rect">
            <a:avLst/>
          </a:prstGeom>
        </p:spPr>
        <p:txBody>
          <a:bodyPr wrap="none">
            <a:spAutoFit/>
          </a:bodyPr>
          <a:lstStyle/>
          <a:p>
            <a:r>
              <a:rPr lang="zh-CN" altLang="en-US" sz="2400" dirty="0" smtClean="0">
                <a:solidFill>
                  <a:srgbClr val="292929"/>
                </a:solidFill>
              </a:rPr>
              <a:t>专用虚拟机。没有配额</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smtClean="0">
                    <a:gradFill>
                      <a:gsLst>
                        <a:gs pos="0">
                          <a:srgbClr val="0071BC"/>
                        </a:gs>
                        <a:gs pos="100000">
                          <a:srgbClr val="0071BC"/>
                        </a:gs>
                      </a:gsLst>
                      <a:lin ang="5400000" scaled="0"/>
                    </a:gradFill>
                  </a:rPr>
                  <a:t>共享的</a:t>
                </a:r>
                <a:endParaRPr sz="2400" dirty="0">
                  <a:gradFill>
                    <a:gsLst>
                      <a:gs pos="0">
                        <a:srgbClr val="0071BC"/>
                      </a:gs>
                      <a:gs pos="100000">
                        <a:srgbClr val="0071BC"/>
                      </a:gs>
                    </a:gsLst>
                    <a:lin ang="5400000" scaled="0"/>
                  </a:gradFill>
                </a:endParaRP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lang="zh-CN" altLang="en-US" sz="2400" dirty="0">
                    <a:solidFill>
                      <a:srgbClr val="FFFFFF"/>
                    </a:solidFill>
                  </a:rPr>
                  <a:t>保留的</a:t>
                </a:r>
                <a:endParaRPr sz="24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zh-CN" altLang="en-US" sz="1200" b="1" cap="all" dirty="0" smtClean="0">
                    <a:gradFill>
                      <a:gsLst>
                        <a:gs pos="0">
                          <a:srgbClr val="FFFFFF"/>
                        </a:gs>
                        <a:gs pos="100000">
                          <a:srgbClr val="FFFFFF"/>
                        </a:gs>
                      </a:gsLst>
                      <a:lin ang="5400000" scaled="0"/>
                    </a:gradFill>
                  </a:rPr>
                  <a:t>共享的实例</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lang="zh-CN" altLang="en-US" sz="2400" dirty="0" smtClean="0">
                <a:gradFill>
                  <a:gsLst>
                    <a:gs pos="0">
                      <a:srgbClr val="5F5F5F"/>
                    </a:gs>
                    <a:gs pos="100000">
                      <a:srgbClr val="5F5F5F"/>
                    </a:gs>
                  </a:gsLst>
                  <a:lin ang="5400000" scaled="0"/>
                </a:gradFill>
                <a:latin typeface="Segoe UI" pitchFamily="34" charset="0"/>
                <a:ea typeface="Segoe UI" pitchFamily="34" charset="0"/>
                <a:cs typeface="Segoe UI" pitchFamily="34" charset="0"/>
              </a:rPr>
              <a:t>共享的</a:t>
            </a:r>
            <a:endPar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endParaRPr>
          </a:p>
        </p:txBody>
      </p:sp>
      <p:sp>
        <p:nvSpPr>
          <p:cNvPr id="3" name="Title 2"/>
          <p:cNvSpPr>
            <a:spLocks noGrp="1"/>
          </p:cNvSpPr>
          <p:nvPr>
            <p:ph type="title"/>
          </p:nvPr>
        </p:nvSpPr>
        <p:spPr/>
        <p:txBody>
          <a:bodyPr/>
          <a:lstStyle/>
          <a:p>
            <a:r>
              <a:rPr lang="zh-CN" altLang="en-US" dirty="0" smtClean="0">
                <a:gradFill>
                  <a:gsLst>
                    <a:gs pos="0">
                      <a:srgbClr val="FFFFFF"/>
                    </a:gs>
                    <a:gs pos="100000">
                      <a:srgbClr val="FFFFFF"/>
                    </a:gs>
                  </a:gsLst>
                  <a:lin ang="5400000" scaled="0"/>
                </a:gradFill>
              </a:rPr>
              <a:t>网站</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6380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9679</TotalTime>
  <Words>982</Words>
  <Application>Microsoft Office PowerPoint</Application>
  <PresentationFormat>On-screen Show (16:9)</PresentationFormat>
  <Paragraphs>180</Paragraphs>
  <Slides>24</Slides>
  <Notes>24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24</vt:i4>
      </vt:variant>
    </vt:vector>
  </HeadingPairs>
  <TitlesOfParts>
    <vt:vector size="37" baseType="lpstr">
      <vt:lpstr>Kozuka Gothic Pro R</vt:lpstr>
      <vt:lpstr>Segoe Light</vt:lpstr>
      <vt:lpstr>宋体</vt:lpstr>
      <vt:lpstr>Arial</vt:lpstr>
      <vt:lpstr>Calibri</vt:lpstr>
      <vt:lpstr>Consolas</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Windows Azure 网站</vt:lpstr>
      <vt:lpstr>PowerPoint Presentation</vt:lpstr>
      <vt:lpstr>PowerPoint Presentation</vt:lpstr>
      <vt:lpstr>PowerPoint Presentation</vt:lpstr>
      <vt:lpstr>Hello World</vt:lpstr>
      <vt:lpstr>Entity Framework</vt:lpstr>
      <vt:lpstr>分析</vt:lpstr>
      <vt:lpstr>规模</vt:lpstr>
      <vt:lpstr>网站</vt:lpstr>
      <vt:lpstr>网站</vt:lpstr>
      <vt:lpstr>网站</vt:lpstr>
      <vt:lpstr>网站</vt:lpstr>
      <vt:lpstr>网站</vt:lpstr>
      <vt:lpstr>部署</vt:lpstr>
      <vt:lpstr>WordPress 和  WebMatrix</vt:lpstr>
      <vt:lpstr>支持的网络框架</vt:lpstr>
      <vt:lpstr>支持的发布方法</vt:lpstr>
      <vt:lpstr>PowerPoint Presentation</vt:lpstr>
      <vt:lpstr>Windows Azure 网站</vt:lpstr>
      <vt:lpstr>简单开始</vt:lpstr>
      <vt:lpstr>智能编码</vt:lpstr>
      <vt:lpstr>上线</vt:lpstr>
      <vt:lpstr>PowerPoint Presentation</vt:lpstr>
      <vt:lpstr>应用程序场景</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Web Sites</dc:title>
  <dc:creator>Nathan Totten;Junsheng Hao</dc:creator>
  <dc:description>Windows Azure Web Sites is a simple and powerful hosting platform that allows developers to easily build and rapidly deploy web applications on Windows Azure using their favorite languages, frameworks, and tools. This presentation explains how you can use this new technology to build, deploy, and run everything from classic ASP sites to modern ASP.NET MVC 4 web applications using both new and familiar tools including Visual Studio 2010, Visual Studio 2012, and WebMatrix.
by Nathan Tottenntotten@microsoft.com</dc:description>
  <cp:lastModifiedBy>Wenming Ye</cp:lastModifiedBy>
  <cp:revision>627</cp:revision>
  <cp:lastPrinted>2012-06-13T17:37:07Z</cp:lastPrinted>
  <dcterms:created xsi:type="dcterms:W3CDTF">2006-08-16T00:00:00Z</dcterms:created>
  <dcterms:modified xsi:type="dcterms:W3CDTF">2013-03-05T05:39:31Z</dcterms:modified>
  <cp:version>1.0.3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