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5" r:id="rId2"/>
    <p:sldId id="411" r:id="rId3"/>
    <p:sldId id="342" r:id="rId4"/>
    <p:sldId id="312" r:id="rId5"/>
    <p:sldId id="328" r:id="rId6"/>
    <p:sldId id="365" r:id="rId7"/>
    <p:sldId id="403" r:id="rId8"/>
    <p:sldId id="401" r:id="rId9"/>
    <p:sldId id="413" r:id="rId10"/>
    <p:sldId id="373" r:id="rId11"/>
    <p:sldId id="389" r:id="rId12"/>
    <p:sldId id="390" r:id="rId13"/>
    <p:sldId id="404" r:id="rId14"/>
    <p:sldId id="392" r:id="rId15"/>
    <p:sldId id="391" r:id="rId16"/>
    <p:sldId id="393" r:id="rId17"/>
    <p:sldId id="375" r:id="rId18"/>
    <p:sldId id="400" r:id="rId19"/>
    <p:sldId id="410" r:id="rId20"/>
    <p:sldId id="409" r:id="rId21"/>
    <p:sldId id="408" r:id="rId22"/>
    <p:sldId id="407" r:id="rId23"/>
    <p:sldId id="406" r:id="rId24"/>
    <p:sldId id="405" r:id="rId25"/>
    <p:sldId id="35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a:srgbClr val="262626"/>
    <a:srgbClr val="E6E5E1"/>
    <a:srgbClr val="E6E6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45" autoAdjust="0"/>
    <p:restoredTop sz="74465" autoAdjust="0"/>
  </p:normalViewPr>
  <p:slideViewPr>
    <p:cSldViewPr snapToGrid="0">
      <p:cViewPr>
        <p:scale>
          <a:sx n="50" d="100"/>
          <a:sy n="50" d="100"/>
        </p:scale>
        <p:origin x="164" y="36"/>
      </p:cViewPr>
      <p:guideLst>
        <p:guide pos="3840"/>
        <p:guide orient="horz" pos="216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7" d="100"/>
          <a:sy n="67" d="100"/>
        </p:scale>
        <p:origin x="374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A209B-2A58-46BD-98C4-4ADC420342F6}" type="datetimeFigureOut">
              <a:rPr lang="zh-CN" altLang="en-US" smtClean="0"/>
              <a:t>2018/12/27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3B42-D1E1-47CB-A9E4-A63D9C533E94}" type="slidenum">
              <a:rPr lang="zh-CN" altLang="en-US" smtClean="0"/>
              <a:t>‹#›</a:t>
            </a:fld>
            <a:endParaRPr lang="zh-CN" altLang="en-US"/>
          </a:p>
        </p:txBody>
      </p:sp>
    </p:spTree>
    <p:extLst>
      <p:ext uri="{BB962C8B-B14F-4D97-AF65-F5344CB8AC3E}">
        <p14:creationId xmlns:p14="http://schemas.microsoft.com/office/powerpoint/2010/main" val="443591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a:t>
            </a:fld>
            <a:endParaRPr lang="zh-CN" altLang="en-US"/>
          </a:p>
        </p:txBody>
      </p:sp>
    </p:spTree>
    <p:extLst>
      <p:ext uri="{BB962C8B-B14F-4D97-AF65-F5344CB8AC3E}">
        <p14:creationId xmlns:p14="http://schemas.microsoft.com/office/powerpoint/2010/main" val="3215802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1" kern="1200" dirty="0">
                <a:solidFill>
                  <a:schemeClr val="tx1"/>
                </a:solidFill>
                <a:effectLst/>
                <a:latin typeface="+mn-lt"/>
                <a:ea typeface="+mn-ea"/>
                <a:cs typeface="+mn-cs"/>
              </a:rPr>
              <a:t>OLSR</a:t>
            </a:r>
            <a:r>
              <a:rPr lang="zh-CN" altLang="en-US" sz="1200" b="0" i="0" kern="1200" dirty="0">
                <a:solidFill>
                  <a:schemeClr val="tx1"/>
                </a:solidFill>
                <a:effectLst/>
                <a:latin typeface="+mn-lt"/>
                <a:ea typeface="+mn-ea"/>
                <a:cs typeface="+mn-cs"/>
              </a:rPr>
              <a:t>使用统一的数据包格式，使用</a:t>
            </a:r>
            <a:r>
              <a:rPr lang="en-US" altLang="zh-CN" sz="1200" b="0" i="1" kern="1200" dirty="0">
                <a:solidFill>
                  <a:schemeClr val="tx1"/>
                </a:solidFill>
                <a:effectLst/>
                <a:latin typeface="+mn-lt"/>
                <a:ea typeface="+mn-ea"/>
                <a:cs typeface="+mn-cs"/>
              </a:rPr>
              <a:t>UDP </a:t>
            </a:r>
            <a:r>
              <a:rPr lang="zh-CN" altLang="en-US" sz="1200" b="0" i="0" kern="1200" dirty="0">
                <a:solidFill>
                  <a:schemeClr val="tx1"/>
                </a:solidFill>
                <a:effectLst/>
                <a:latin typeface="+mn-lt"/>
                <a:ea typeface="+mn-ea"/>
                <a:cs typeface="+mn-cs"/>
              </a:rPr>
              <a:t>通信，数据包嵌入到</a:t>
            </a:r>
            <a:r>
              <a:rPr lang="en-US" altLang="zh-CN" sz="1200" b="0" i="1" kern="1200" dirty="0">
                <a:solidFill>
                  <a:schemeClr val="tx1"/>
                </a:solidFill>
                <a:effectLst/>
                <a:latin typeface="+mn-lt"/>
                <a:ea typeface="+mn-ea"/>
                <a:cs typeface="+mn-cs"/>
              </a:rPr>
              <a:t>UDP </a:t>
            </a:r>
            <a:r>
              <a:rPr lang="zh-CN" altLang="en-US" sz="1200" b="0" i="0" kern="1200" dirty="0">
                <a:solidFill>
                  <a:schemeClr val="tx1"/>
                </a:solidFill>
                <a:effectLst/>
                <a:latin typeface="+mn-lt"/>
                <a:ea typeface="+mn-ea"/>
                <a:cs typeface="+mn-cs"/>
              </a:rPr>
              <a:t>数据报在网络上传输。每个数据包封装一个或多个消息，邮件分享通用报头格式，使节点能够正确接收和重传一个未知类型的消息。如果数据包不包含任何信息，数据包就会默默地被丢弃。每一个消息都会分配一个唯一的标识号，用来确保消息不会被重传。</a:t>
            </a:r>
            <a:r>
              <a:rPr lang="zh-CN" altLang="en-US" dirty="0"/>
              <a:t> </a:t>
            </a:r>
            <a:br>
              <a:rPr lang="zh-CN" altLang="en-US" dirty="0"/>
            </a:br>
            <a:endParaRPr lang="zh-CN" altLang="en-US" dirty="0"/>
          </a:p>
        </p:txBody>
      </p:sp>
      <p:sp>
        <p:nvSpPr>
          <p:cNvPr id="4" name="灯片编号占位符 3"/>
          <p:cNvSpPr>
            <a:spLocks noGrp="1"/>
          </p:cNvSpPr>
          <p:nvPr>
            <p:ph type="sldNum" sz="quarter" idx="5"/>
          </p:nvPr>
        </p:nvSpPr>
        <p:spPr/>
        <p:txBody>
          <a:bodyPr/>
          <a:lstStyle/>
          <a:p>
            <a:fld id="{FC8B3B42-D1E1-47CB-A9E4-A63D9C533E94}" type="slidenum">
              <a:rPr lang="zh-CN" altLang="en-US" smtClean="0"/>
              <a:t>10</a:t>
            </a:fld>
            <a:endParaRPr lang="zh-CN" altLang="en-US"/>
          </a:p>
        </p:txBody>
      </p:sp>
    </p:spTree>
    <p:extLst>
      <p:ext uri="{BB962C8B-B14F-4D97-AF65-F5344CB8AC3E}">
        <p14:creationId xmlns:p14="http://schemas.microsoft.com/office/powerpoint/2010/main" val="2541575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1" kern="1200" dirty="0" err="1">
                <a:solidFill>
                  <a:schemeClr val="tx1"/>
                </a:solidFill>
                <a:effectLst/>
                <a:latin typeface="+mn-lt"/>
                <a:ea typeface="+mn-ea"/>
                <a:cs typeface="+mn-cs"/>
              </a:rPr>
              <a:t>olsr</a:t>
            </a:r>
            <a:r>
              <a:rPr lang="en-US" altLang="zh-CN" sz="1200" b="0" i="1" kern="1200" dirty="0">
                <a:solidFill>
                  <a:schemeClr val="tx1"/>
                </a:solidFill>
                <a:effectLst/>
                <a:latin typeface="+mn-lt"/>
                <a:ea typeface="+mn-ea"/>
                <a:cs typeface="+mn-cs"/>
              </a:rPr>
              <a:t> common </a:t>
            </a:r>
            <a:r>
              <a:rPr lang="en-US" altLang="zh-CN" sz="1200" b="0" i="0" kern="1200" dirty="0">
                <a:solidFill>
                  <a:schemeClr val="tx1"/>
                </a:solidFill>
                <a:effectLst/>
                <a:latin typeface="+mn-lt"/>
                <a:ea typeface="+mn-ea"/>
                <a:cs typeface="+mn-cs"/>
              </a:rPr>
              <a:t>_ </a:t>
            </a:r>
            <a:r>
              <a:rPr lang="zh-CN" altLang="en-US" sz="1200" b="0" i="0" kern="1200" dirty="0">
                <a:solidFill>
                  <a:schemeClr val="tx1"/>
                </a:solidFill>
                <a:effectLst/>
                <a:latin typeface="+mn-lt"/>
                <a:ea typeface="+mn-ea"/>
                <a:cs typeface="+mn-cs"/>
              </a:rPr>
              <a:t>是</a:t>
            </a:r>
            <a:r>
              <a:rPr lang="en-US" altLang="zh-CN" sz="1200" b="0" i="1" kern="1200" dirty="0">
                <a:solidFill>
                  <a:schemeClr val="tx1"/>
                </a:solidFill>
                <a:effectLst/>
                <a:latin typeface="+mn-lt"/>
                <a:ea typeface="+mn-ea"/>
                <a:cs typeface="+mn-cs"/>
              </a:rPr>
              <a:t>OLSR</a:t>
            </a:r>
            <a:r>
              <a:rPr lang="zh-CN" altLang="en-US" sz="1200" b="0" i="0" kern="1200" dirty="0">
                <a:solidFill>
                  <a:schemeClr val="tx1"/>
                </a:solidFill>
                <a:effectLst/>
                <a:latin typeface="+mn-lt"/>
                <a:ea typeface="+mn-ea"/>
                <a:cs typeface="+mn-cs"/>
              </a:rPr>
              <a:t>协议基本数据包。其中包含以下几部分：</a:t>
            </a:r>
            <a:endParaRPr lang="en-US" altLang="zh-CN" sz="1200" b="0" i="0" kern="1200" dirty="0">
              <a:solidFill>
                <a:schemeClr val="tx1"/>
              </a:solidFill>
              <a:effectLst/>
              <a:latin typeface="+mn-lt"/>
              <a:ea typeface="+mn-ea"/>
              <a:cs typeface="+mn-cs"/>
            </a:endParaRPr>
          </a:p>
          <a:p>
            <a:r>
              <a:rPr lang="en-US" altLang="zh-CN" sz="1200" b="0" i="1" kern="1200" dirty="0">
                <a:solidFill>
                  <a:schemeClr val="tx1"/>
                </a:solidFill>
                <a:effectLst/>
                <a:latin typeface="+mn-lt"/>
                <a:ea typeface="+mn-ea"/>
                <a:cs typeface="+mn-cs"/>
              </a:rPr>
              <a:t>type</a:t>
            </a:r>
            <a:r>
              <a:rPr lang="zh-CN" altLang="en-US" sz="1200" b="0" i="0" kern="1200" dirty="0">
                <a:solidFill>
                  <a:schemeClr val="tx1"/>
                </a:solidFill>
                <a:effectLst/>
                <a:latin typeface="+mn-lt"/>
                <a:ea typeface="+mn-ea"/>
                <a:cs typeface="+mn-cs"/>
              </a:rPr>
              <a:t>，消息类型； </a:t>
            </a:r>
            <a:endParaRPr lang="en-US" altLang="zh-CN" sz="1200" b="0" i="0" kern="1200" dirty="0">
              <a:solidFill>
                <a:schemeClr val="tx1"/>
              </a:solidFill>
              <a:effectLst/>
              <a:latin typeface="+mn-lt"/>
              <a:ea typeface="+mn-ea"/>
              <a:cs typeface="+mn-cs"/>
            </a:endParaRPr>
          </a:p>
          <a:p>
            <a:r>
              <a:rPr lang="en-US" altLang="zh-CN" sz="1200" b="0" i="1" kern="1200" dirty="0" err="1">
                <a:solidFill>
                  <a:schemeClr val="tx1"/>
                </a:solidFill>
                <a:effectLst/>
                <a:latin typeface="+mn-lt"/>
                <a:ea typeface="+mn-ea"/>
                <a:cs typeface="+mn-cs"/>
              </a:rPr>
              <a:t>vtime</a:t>
            </a:r>
            <a:r>
              <a:rPr lang="en-US" altLang="zh-CN" sz="1200" b="0" i="1"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，表示接收后多长时间节点可以确保数据包中的消息有效； </a:t>
            </a:r>
            <a:endParaRPr lang="en-US" altLang="zh-CN" sz="1200" b="0" i="0" kern="1200" dirty="0">
              <a:solidFill>
                <a:schemeClr val="tx1"/>
              </a:solidFill>
              <a:effectLst/>
              <a:latin typeface="+mn-lt"/>
              <a:ea typeface="+mn-ea"/>
              <a:cs typeface="+mn-cs"/>
            </a:endParaRPr>
          </a:p>
          <a:p>
            <a:r>
              <a:rPr lang="en-US" altLang="zh-CN" sz="1200" b="0" i="1" kern="1200" dirty="0">
                <a:solidFill>
                  <a:schemeClr val="tx1"/>
                </a:solidFill>
                <a:effectLst/>
                <a:latin typeface="+mn-lt"/>
                <a:ea typeface="+mn-ea"/>
                <a:cs typeface="+mn-cs"/>
              </a:rPr>
              <a:t>size</a:t>
            </a:r>
            <a:r>
              <a:rPr lang="zh-CN" altLang="en-US" sz="1200" b="0" i="0" kern="1200" dirty="0">
                <a:solidFill>
                  <a:schemeClr val="tx1"/>
                </a:solidFill>
                <a:effectLst/>
                <a:latin typeface="+mn-lt"/>
                <a:ea typeface="+mn-ea"/>
                <a:cs typeface="+mn-cs"/>
              </a:rPr>
              <a:t>，消息大小； </a:t>
            </a:r>
            <a:endParaRPr lang="en-US" altLang="zh-CN" sz="1200" b="0" i="0" kern="1200" dirty="0">
              <a:solidFill>
                <a:schemeClr val="tx1"/>
              </a:solidFill>
              <a:effectLst/>
              <a:latin typeface="+mn-lt"/>
              <a:ea typeface="+mn-ea"/>
              <a:cs typeface="+mn-cs"/>
            </a:endParaRPr>
          </a:p>
          <a:p>
            <a:r>
              <a:rPr lang="en-US" altLang="zh-CN" sz="1200" b="0" i="1" kern="1200" dirty="0" err="1">
                <a:solidFill>
                  <a:schemeClr val="tx1"/>
                </a:solidFill>
                <a:effectLst/>
                <a:latin typeface="+mn-lt"/>
                <a:ea typeface="+mn-ea"/>
                <a:cs typeface="+mn-cs"/>
              </a:rPr>
              <a:t>orig</a:t>
            </a:r>
            <a:r>
              <a:rPr lang="en-US" altLang="zh-CN" sz="1200" b="0" i="1"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，发端地址； </a:t>
            </a:r>
            <a:endParaRPr lang="en-US" altLang="zh-CN" sz="1200" b="0" i="0" kern="1200" dirty="0">
              <a:solidFill>
                <a:schemeClr val="tx1"/>
              </a:solidFill>
              <a:effectLst/>
              <a:latin typeface="+mn-lt"/>
              <a:ea typeface="+mn-ea"/>
              <a:cs typeface="+mn-cs"/>
            </a:endParaRPr>
          </a:p>
          <a:p>
            <a:r>
              <a:rPr lang="en-US" altLang="zh-CN" sz="1200" b="0" i="1" kern="1200" dirty="0" err="1">
                <a:solidFill>
                  <a:schemeClr val="tx1"/>
                </a:solidFill>
                <a:effectLst/>
                <a:latin typeface="+mn-lt"/>
                <a:ea typeface="+mn-ea"/>
                <a:cs typeface="+mn-cs"/>
              </a:rPr>
              <a:t>ttl</a:t>
            </a:r>
            <a:r>
              <a:rPr lang="en-US" altLang="zh-CN" sz="1200" b="0" i="1"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，跳数，消息在传递过程中最大跳数，每转发一次， </a:t>
            </a:r>
            <a:r>
              <a:rPr lang="en-US" altLang="zh-CN" sz="1200" b="0" i="1" kern="1200" dirty="0" err="1">
                <a:solidFill>
                  <a:schemeClr val="tx1"/>
                </a:solidFill>
                <a:effectLst/>
                <a:latin typeface="+mn-lt"/>
                <a:ea typeface="+mn-ea"/>
                <a:cs typeface="+mn-cs"/>
              </a:rPr>
              <a:t>ttl</a:t>
            </a:r>
            <a:r>
              <a:rPr lang="en-US" altLang="zh-CN" sz="1200" b="0" i="1"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减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r>
              <a:rPr lang="en-US" altLang="zh-CN" sz="1200" b="0" i="1" kern="1200" dirty="0">
                <a:solidFill>
                  <a:schemeClr val="tx1"/>
                </a:solidFill>
                <a:effectLst/>
                <a:latin typeface="+mn-lt"/>
                <a:ea typeface="+mn-ea"/>
                <a:cs typeface="+mn-cs"/>
              </a:rPr>
              <a:t>hops </a:t>
            </a:r>
            <a:r>
              <a:rPr lang="zh-CN" altLang="en-US" sz="1200" b="0" i="0" kern="1200" dirty="0">
                <a:solidFill>
                  <a:schemeClr val="tx1"/>
                </a:solidFill>
                <a:effectLst/>
                <a:latin typeface="+mn-lt"/>
                <a:ea typeface="+mn-ea"/>
                <a:cs typeface="+mn-cs"/>
              </a:rPr>
              <a:t>，此消息在传递过程中经历的跳数； </a:t>
            </a:r>
            <a:endParaRPr lang="en-US" altLang="zh-CN" sz="1200" b="0" i="0" kern="1200" dirty="0">
              <a:solidFill>
                <a:schemeClr val="tx1"/>
              </a:solidFill>
              <a:effectLst/>
              <a:latin typeface="+mn-lt"/>
              <a:ea typeface="+mn-ea"/>
              <a:cs typeface="+mn-cs"/>
            </a:endParaRPr>
          </a:p>
          <a:p>
            <a:r>
              <a:rPr lang="en-US" altLang="zh-CN" sz="1200" b="0" i="1" kern="1200" dirty="0" err="1">
                <a:solidFill>
                  <a:schemeClr val="tx1"/>
                </a:solidFill>
                <a:effectLst/>
                <a:latin typeface="+mn-lt"/>
                <a:ea typeface="+mn-ea"/>
                <a:cs typeface="+mn-cs"/>
              </a:rPr>
              <a:t>seqno</a:t>
            </a:r>
            <a:r>
              <a:rPr lang="zh-CN" altLang="en-US" sz="1200" b="0" i="0" kern="1200" dirty="0">
                <a:solidFill>
                  <a:schemeClr val="tx1"/>
                </a:solidFill>
                <a:effectLst/>
                <a:latin typeface="+mn-lt"/>
                <a:ea typeface="+mn-ea"/>
                <a:cs typeface="+mn-cs"/>
              </a:rPr>
              <a:t>，消息的序列号，这是唯一不变的，以确保消息不回被重发。</a:t>
            </a:r>
            <a:r>
              <a:rPr lang="zh-CN" altLang="en-US" dirty="0"/>
              <a:t> </a:t>
            </a:r>
            <a:endParaRPr lang="en-US" altLang="zh-CN" dirty="0"/>
          </a:p>
          <a:p>
            <a:endParaRPr lang="en-US" altLang="zh-CN" dirty="0"/>
          </a:p>
          <a:p>
            <a:r>
              <a:rPr lang="en-US" altLang="zh-CN" sz="1200" b="0" i="1" kern="1200" dirty="0">
                <a:solidFill>
                  <a:schemeClr val="tx1"/>
                </a:solidFill>
                <a:effectLst/>
                <a:latin typeface="+mn-lt"/>
                <a:ea typeface="+mn-ea"/>
                <a:cs typeface="+mn-cs"/>
              </a:rPr>
              <a:t>OLSR</a:t>
            </a:r>
            <a:r>
              <a:rPr lang="zh-CN" altLang="en-US" sz="1200" b="0" i="0" kern="1200" dirty="0">
                <a:solidFill>
                  <a:schemeClr val="tx1"/>
                </a:solidFill>
                <a:effectLst/>
                <a:latin typeface="+mn-lt"/>
                <a:ea typeface="+mn-ea"/>
                <a:cs typeface="+mn-cs"/>
              </a:rPr>
              <a:t>对协议所使用的相关数据包使用了统一的格式。这样做的目的是促进协议的扩展性且不损害其反向兼容性。同时也提供了一种把背负不同种类信息的传输归到单一的传输的简便方式。每个分组封装了一个或多个消息，这些消息共用同一个头格式。</a:t>
            </a:r>
            <a:r>
              <a:rPr lang="zh-CN" altLang="en-US" dirty="0"/>
              <a:t> </a:t>
            </a:r>
            <a:br>
              <a:rPr lang="zh-CN" altLang="en-US" dirty="0"/>
            </a:br>
            <a:br>
              <a:rPr lang="zh-CN" altLang="en-US" dirty="0"/>
            </a:b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3B42-D1E1-47CB-A9E4-A63D9C533E9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84705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1" kern="1200" dirty="0">
                <a:solidFill>
                  <a:schemeClr val="tx1"/>
                </a:solidFill>
                <a:effectLst/>
                <a:latin typeface="+mn-lt"/>
                <a:ea typeface="+mn-ea"/>
                <a:cs typeface="+mn-cs"/>
              </a:rPr>
              <a:t>HELLO </a:t>
            </a:r>
            <a:r>
              <a:rPr lang="zh-CN" altLang="en-US" sz="1200" b="0" i="0" kern="1200" dirty="0">
                <a:solidFill>
                  <a:schemeClr val="tx1"/>
                </a:solidFill>
                <a:effectLst/>
                <a:latin typeface="+mn-lt"/>
                <a:ea typeface="+mn-ea"/>
                <a:cs typeface="+mn-cs"/>
              </a:rPr>
              <a:t>消息用于建立一个节点的邻居表，其中包括邻居节点的地址以及本节点到邻居节点的延时和开销， </a:t>
            </a:r>
            <a:r>
              <a:rPr lang="en-US" altLang="zh-CN" sz="1200" b="0" i="1" kern="1200" dirty="0">
                <a:solidFill>
                  <a:schemeClr val="tx1"/>
                </a:solidFill>
                <a:effectLst/>
                <a:latin typeface="+mn-lt"/>
                <a:ea typeface="+mn-ea"/>
                <a:cs typeface="+mn-cs"/>
              </a:rPr>
              <a:t>OLSR</a:t>
            </a:r>
            <a:r>
              <a:rPr lang="zh-CN" altLang="en-US" sz="1200" b="0" i="0" kern="1200" dirty="0">
                <a:solidFill>
                  <a:schemeClr val="tx1"/>
                </a:solidFill>
                <a:effectLst/>
                <a:latin typeface="+mn-lt"/>
                <a:ea typeface="+mn-ea"/>
                <a:cs typeface="+mn-cs"/>
              </a:rPr>
              <a:t>采用周期性的广播 </a:t>
            </a:r>
            <a:r>
              <a:rPr lang="en-US" altLang="zh-CN" sz="1200" b="0" i="1" kern="1200" dirty="0">
                <a:solidFill>
                  <a:schemeClr val="tx1"/>
                </a:solidFill>
                <a:effectLst/>
                <a:latin typeface="+mn-lt"/>
                <a:ea typeface="+mn-ea"/>
                <a:cs typeface="+mn-cs"/>
              </a:rPr>
              <a:t>HELLO </a:t>
            </a:r>
            <a:r>
              <a:rPr lang="zh-CN" altLang="en-US" sz="1200" b="0" i="0" kern="1200" dirty="0">
                <a:solidFill>
                  <a:schemeClr val="tx1"/>
                </a:solidFill>
                <a:effectLst/>
                <a:latin typeface="+mn-lt"/>
                <a:ea typeface="+mn-ea"/>
                <a:cs typeface="+mn-cs"/>
              </a:rPr>
              <a:t>分组来侦听邻居节点的状态和无线链路的对称性。节点之间无线链路的状态包括：非对称链路，对称链路，连接 </a:t>
            </a:r>
            <a:r>
              <a:rPr lang="en-US" altLang="zh-CN" sz="1200" b="0" i="1" kern="1200" dirty="0">
                <a:solidFill>
                  <a:schemeClr val="tx1"/>
                </a:solidFill>
                <a:effectLst/>
                <a:latin typeface="+mn-lt"/>
                <a:ea typeface="+mn-ea"/>
                <a:cs typeface="+mn-cs"/>
              </a:rPr>
              <a:t>MPR </a:t>
            </a:r>
            <a:r>
              <a:rPr lang="zh-CN" altLang="en-US" sz="1200" b="0" i="0" kern="1200" dirty="0">
                <a:solidFill>
                  <a:schemeClr val="tx1"/>
                </a:solidFill>
                <a:effectLst/>
                <a:latin typeface="+mn-lt"/>
                <a:ea typeface="+mn-ea"/>
                <a:cs typeface="+mn-cs"/>
              </a:rPr>
              <a:t>的链路。但</a:t>
            </a:r>
            <a:r>
              <a:rPr lang="en-US" altLang="zh-CN" sz="1200" b="0" i="1" kern="1200" dirty="0">
                <a:solidFill>
                  <a:schemeClr val="tx1"/>
                </a:solidFill>
                <a:effectLst/>
                <a:latin typeface="+mn-lt"/>
                <a:ea typeface="+mn-ea"/>
                <a:cs typeface="+mn-cs"/>
              </a:rPr>
              <a:t>OLSR</a:t>
            </a:r>
            <a:r>
              <a:rPr lang="zh-CN" altLang="en-US" sz="1200" b="0" i="0" kern="1200" dirty="0">
                <a:solidFill>
                  <a:schemeClr val="tx1"/>
                </a:solidFill>
                <a:effectLst/>
                <a:latin typeface="+mn-lt"/>
                <a:ea typeface="+mn-ea"/>
                <a:cs typeface="+mn-cs"/>
              </a:rPr>
              <a:t>协议只关心对称链路，同时 </a:t>
            </a:r>
            <a:r>
              <a:rPr lang="en-US" altLang="zh-CN" sz="1200" b="0" i="1" kern="1200" dirty="0">
                <a:solidFill>
                  <a:schemeClr val="tx1"/>
                </a:solidFill>
                <a:effectLst/>
                <a:latin typeface="+mn-lt"/>
                <a:ea typeface="+mn-ea"/>
                <a:cs typeface="+mn-cs"/>
              </a:rPr>
              <a:t>HELLO </a:t>
            </a:r>
            <a:r>
              <a:rPr lang="zh-CN" altLang="en-US" sz="1200" b="0" i="0" kern="1200" dirty="0">
                <a:solidFill>
                  <a:schemeClr val="tx1"/>
                </a:solidFill>
                <a:effectLst/>
                <a:latin typeface="+mn-lt"/>
                <a:ea typeface="+mn-ea"/>
                <a:cs typeface="+mn-cs"/>
              </a:rPr>
              <a:t>分组只在一跳的范围内广播，不能被转发。</a:t>
            </a:r>
            <a:br>
              <a:rPr lang="zh-CN" altLang="en-US" dirty="0"/>
            </a:br>
            <a:r>
              <a:rPr lang="en-US" altLang="zh-CN" sz="1200" b="0" i="0" kern="1200" dirty="0">
                <a:solidFill>
                  <a:schemeClr val="tx1"/>
                </a:solidFill>
                <a:effectLst/>
                <a:latin typeface="+mn-lt"/>
                <a:ea typeface="+mn-ea"/>
                <a:cs typeface="+mn-cs"/>
              </a:rPr>
              <a:t>90-96</a:t>
            </a:r>
            <a:r>
              <a:rPr lang="zh-CN" altLang="en-US" sz="1200" b="0" i="0" kern="1200" dirty="0">
                <a:solidFill>
                  <a:schemeClr val="tx1"/>
                </a:solidFill>
                <a:effectLst/>
                <a:latin typeface="+mn-lt"/>
                <a:ea typeface="+mn-ea"/>
                <a:cs typeface="+mn-cs"/>
              </a:rPr>
              <a:t>： 结构体 </a:t>
            </a:r>
            <a:r>
              <a:rPr lang="en-US" altLang="zh-CN" sz="1200" b="0" i="1" kern="1200" dirty="0" err="1">
                <a:solidFill>
                  <a:schemeClr val="tx1"/>
                </a:solidFill>
                <a:effectLst/>
                <a:latin typeface="+mn-lt"/>
                <a:ea typeface="+mn-ea"/>
                <a:cs typeface="+mn-cs"/>
              </a:rPr>
              <a:t>lq</a:t>
            </a:r>
            <a:r>
              <a:rPr lang="en-US" altLang="zh-CN" sz="1200" b="0" i="1" kern="1200" dirty="0">
                <a:solidFill>
                  <a:schemeClr val="tx1"/>
                </a:solidFill>
                <a:effectLst/>
                <a:latin typeface="+mn-lt"/>
                <a:ea typeface="+mn-ea"/>
                <a:cs typeface="+mn-cs"/>
              </a:rPr>
              <a:t> hello neighbor </a:t>
            </a:r>
            <a:r>
              <a:rPr lang="en-US" altLang="zh-CN" sz="1200" b="0" i="0" kern="1200" dirty="0">
                <a:solidFill>
                  <a:schemeClr val="tx1"/>
                </a:solidFill>
                <a:effectLst/>
                <a:latin typeface="+mn-lt"/>
                <a:ea typeface="+mn-ea"/>
                <a:cs typeface="+mn-cs"/>
              </a:rPr>
              <a:t>_ _ </a:t>
            </a:r>
            <a:r>
              <a:rPr lang="zh-CN" altLang="en-US" sz="1200" b="0" i="0" kern="1200" dirty="0">
                <a:solidFill>
                  <a:schemeClr val="tx1"/>
                </a:solidFill>
                <a:effectLst/>
                <a:latin typeface="+mn-lt"/>
                <a:ea typeface="+mn-ea"/>
                <a:cs typeface="+mn-cs"/>
              </a:rPr>
              <a:t>， 是邻居节点集 </a:t>
            </a:r>
            <a:r>
              <a:rPr lang="en-US" altLang="zh-CN" sz="1200" b="0" i="1" kern="1200" dirty="0">
                <a:solidFill>
                  <a:schemeClr val="tx1"/>
                </a:solidFill>
                <a:effectLst/>
                <a:latin typeface="+mn-lt"/>
                <a:ea typeface="+mn-ea"/>
                <a:cs typeface="+mn-cs"/>
              </a:rPr>
              <a:t>HELLO</a:t>
            </a:r>
            <a:r>
              <a:rPr lang="zh-CN" altLang="en-US" sz="1200" b="0" i="0" kern="1200" dirty="0">
                <a:solidFill>
                  <a:schemeClr val="tx1"/>
                </a:solidFill>
                <a:effectLst/>
                <a:latin typeface="+mn-lt"/>
                <a:ea typeface="+mn-ea"/>
                <a:cs typeface="+mn-cs"/>
              </a:rPr>
              <a:t>消息的头部。</a:t>
            </a:r>
            <a:r>
              <a:rPr lang="en-US" altLang="zh-CN" sz="1200" b="0" i="1" kern="1200" dirty="0">
                <a:solidFill>
                  <a:schemeClr val="tx1"/>
                </a:solidFill>
                <a:effectLst/>
                <a:latin typeface="+mn-lt"/>
                <a:ea typeface="+mn-ea"/>
                <a:cs typeface="+mn-cs"/>
              </a:rPr>
              <a:t>link type </a:t>
            </a:r>
            <a:r>
              <a:rPr lang="en-US" altLang="zh-CN" sz="1200" b="0" i="0" kern="1200" dirty="0">
                <a:solidFill>
                  <a:schemeClr val="tx1"/>
                </a:solidFill>
                <a:effectLst/>
                <a:latin typeface="+mn-lt"/>
                <a:ea typeface="+mn-ea"/>
                <a:cs typeface="+mn-cs"/>
              </a:rPr>
              <a:t>_ </a:t>
            </a:r>
            <a:r>
              <a:rPr lang="zh-CN" altLang="en-US" sz="1200" b="0" i="0" kern="1200" dirty="0">
                <a:solidFill>
                  <a:schemeClr val="tx1"/>
                </a:solidFill>
                <a:effectLst/>
                <a:latin typeface="+mn-lt"/>
                <a:ea typeface="+mn-ea"/>
                <a:cs typeface="+mn-cs"/>
              </a:rPr>
              <a:t>，连接类型（</a:t>
            </a:r>
            <a:r>
              <a:rPr lang="en-US" altLang="zh-CN" sz="1200" b="0" i="1" kern="1200" dirty="0">
                <a:solidFill>
                  <a:schemeClr val="tx1"/>
                </a:solidFill>
                <a:effectLst/>
                <a:latin typeface="+mn-lt"/>
                <a:ea typeface="+mn-ea"/>
                <a:cs typeface="+mn-cs"/>
              </a:rPr>
              <a:t>UNSPEC LINK </a:t>
            </a:r>
            <a:r>
              <a:rPr lang="en-US" altLang="zh-CN" sz="1200" b="0" i="0" kern="1200" dirty="0">
                <a:solidFill>
                  <a:schemeClr val="tx1"/>
                </a:solidFill>
                <a:effectLst/>
                <a:latin typeface="+mn-lt"/>
                <a:ea typeface="+mn-ea"/>
                <a:cs typeface="+mn-cs"/>
              </a:rPr>
              <a:t>_ </a:t>
            </a:r>
            <a:r>
              <a:rPr lang="zh-CN" altLang="en-US"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neigh type </a:t>
            </a:r>
            <a:r>
              <a:rPr lang="en-US" altLang="zh-CN" sz="1200" b="0" i="0" kern="1200" dirty="0">
                <a:solidFill>
                  <a:schemeClr val="tx1"/>
                </a:solidFill>
                <a:effectLst/>
                <a:latin typeface="+mn-lt"/>
                <a:ea typeface="+mn-ea"/>
                <a:cs typeface="+mn-cs"/>
              </a:rPr>
              <a:t>_ </a:t>
            </a:r>
            <a:r>
              <a:rPr lang="zh-CN" altLang="en-US" sz="1200" b="0" i="0" kern="1200" dirty="0">
                <a:solidFill>
                  <a:schemeClr val="tx1"/>
                </a:solidFill>
                <a:effectLst/>
                <a:latin typeface="+mn-lt"/>
                <a:ea typeface="+mn-ea"/>
                <a:cs typeface="+mn-cs"/>
              </a:rPr>
              <a:t>邻居类型（</a:t>
            </a:r>
            <a:r>
              <a:rPr lang="en-US" altLang="zh-CN" sz="1200" b="0" i="1" kern="1200" dirty="0">
                <a:solidFill>
                  <a:schemeClr val="tx1"/>
                </a:solidFill>
                <a:effectLst/>
                <a:latin typeface="+mn-lt"/>
                <a:ea typeface="+mn-ea"/>
                <a:cs typeface="+mn-cs"/>
              </a:rPr>
              <a:t>SYM NEIGH </a:t>
            </a:r>
            <a:r>
              <a:rPr lang="en-US" altLang="zh-CN" sz="1200" b="0" i="0" kern="1200" dirty="0">
                <a:solidFill>
                  <a:schemeClr val="tx1"/>
                </a:solidFill>
                <a:effectLst/>
                <a:latin typeface="+mn-lt"/>
                <a:ea typeface="+mn-ea"/>
                <a:cs typeface="+mn-cs"/>
              </a:rPr>
              <a:t>_ </a:t>
            </a:r>
            <a:r>
              <a:rPr lang="zh-CN" altLang="en-US"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NOT NEIGH </a:t>
            </a:r>
            <a:r>
              <a:rPr lang="en-US" altLang="zh-CN" sz="1200" b="0" i="0" kern="1200" dirty="0">
                <a:solidFill>
                  <a:schemeClr val="tx1"/>
                </a:solidFill>
                <a:effectLst/>
                <a:latin typeface="+mn-lt"/>
                <a:ea typeface="+mn-ea"/>
                <a:cs typeface="+mn-cs"/>
              </a:rPr>
              <a:t>_ </a:t>
            </a:r>
            <a:r>
              <a:rPr lang="zh-CN" altLang="en-US" sz="1200" b="0" i="0" kern="1200" dirty="0">
                <a:solidFill>
                  <a:schemeClr val="tx1"/>
                </a:solidFill>
                <a:effectLst/>
                <a:latin typeface="+mn-lt"/>
                <a:ea typeface="+mn-ea"/>
                <a:cs typeface="+mn-cs"/>
              </a:rPr>
              <a:t>）； </a:t>
            </a:r>
            <a:r>
              <a:rPr lang="en-US" altLang="zh-CN" sz="1200" b="0" i="1" kern="1200" dirty="0" err="1">
                <a:solidFill>
                  <a:schemeClr val="tx1"/>
                </a:solidFill>
                <a:effectLst/>
                <a:latin typeface="+mn-lt"/>
                <a:ea typeface="+mn-ea"/>
                <a:cs typeface="+mn-cs"/>
              </a:rPr>
              <a:t>addr</a:t>
            </a:r>
            <a:r>
              <a:rPr lang="en-US" altLang="zh-CN" sz="1200" b="0" i="1"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，地址； </a:t>
            </a:r>
            <a:r>
              <a:rPr lang="en-US" altLang="zh-CN" sz="1200" b="0" i="1" kern="1200" dirty="0">
                <a:solidFill>
                  <a:schemeClr val="tx1"/>
                </a:solidFill>
                <a:effectLst/>
                <a:latin typeface="+mn-lt"/>
                <a:ea typeface="+mn-ea"/>
                <a:cs typeface="+mn-cs"/>
              </a:rPr>
              <a:t>next </a:t>
            </a:r>
            <a:r>
              <a:rPr lang="zh-CN" altLang="en-US" sz="1200" b="0" i="0" kern="1200" dirty="0">
                <a:solidFill>
                  <a:schemeClr val="tx1"/>
                </a:solidFill>
                <a:effectLst/>
                <a:latin typeface="+mn-lt"/>
                <a:ea typeface="+mn-ea"/>
                <a:cs typeface="+mn-cs"/>
              </a:rPr>
              <a:t>， 将要把 </a:t>
            </a:r>
            <a:r>
              <a:rPr lang="en-US" altLang="zh-CN" sz="1200" b="0" i="1" kern="1200" dirty="0">
                <a:solidFill>
                  <a:schemeClr val="tx1"/>
                </a:solidFill>
                <a:effectLst/>
                <a:latin typeface="+mn-lt"/>
                <a:ea typeface="+mn-ea"/>
                <a:cs typeface="+mn-cs"/>
              </a:rPr>
              <a:t>HELLO </a:t>
            </a:r>
            <a:r>
              <a:rPr lang="zh-CN" altLang="en-US" sz="1200" b="0" i="0" kern="1200" dirty="0">
                <a:solidFill>
                  <a:schemeClr val="tx1"/>
                </a:solidFill>
                <a:effectLst/>
                <a:latin typeface="+mn-lt"/>
                <a:ea typeface="+mn-ea"/>
                <a:cs typeface="+mn-cs"/>
              </a:rPr>
              <a:t>消息传递给的下一个邻居结点； </a:t>
            </a:r>
            <a:r>
              <a:rPr lang="en-US" altLang="zh-CN" sz="1200" b="0" i="1" kern="1200" dirty="0">
                <a:solidFill>
                  <a:schemeClr val="tx1"/>
                </a:solidFill>
                <a:effectLst/>
                <a:latin typeface="+mn-lt"/>
                <a:ea typeface="+mn-ea"/>
                <a:cs typeface="+mn-cs"/>
              </a:rPr>
              <a:t>linkquality</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，链路的质量。</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97-102</a:t>
            </a:r>
            <a:r>
              <a:rPr lang="zh-CN" altLang="en-US" sz="1200" b="0" i="0" kern="1200" dirty="0">
                <a:solidFill>
                  <a:schemeClr val="tx1"/>
                </a:solidFill>
                <a:effectLst/>
                <a:latin typeface="+mn-lt"/>
                <a:ea typeface="+mn-ea"/>
                <a:cs typeface="+mn-cs"/>
              </a:rPr>
              <a:t>： 结构体</a:t>
            </a:r>
            <a:r>
              <a:rPr lang="en-US" altLang="zh-CN" sz="1200" b="0" i="1" kern="1200" dirty="0" err="1">
                <a:solidFill>
                  <a:schemeClr val="tx1"/>
                </a:solidFill>
                <a:effectLst/>
                <a:latin typeface="+mn-lt"/>
                <a:ea typeface="+mn-ea"/>
                <a:cs typeface="+mn-cs"/>
              </a:rPr>
              <a:t>lq</a:t>
            </a:r>
            <a:r>
              <a:rPr lang="en-US" altLang="zh-CN" sz="1200" b="0" i="1" kern="1200" dirty="0">
                <a:solidFill>
                  <a:schemeClr val="tx1"/>
                </a:solidFill>
                <a:effectLst/>
                <a:latin typeface="+mn-lt"/>
                <a:ea typeface="+mn-ea"/>
                <a:cs typeface="+mn-cs"/>
              </a:rPr>
              <a:t> hello message </a:t>
            </a:r>
            <a:r>
              <a:rPr lang="en-US" altLang="zh-CN" sz="1200" b="0" i="0" kern="1200" dirty="0">
                <a:solidFill>
                  <a:schemeClr val="tx1"/>
                </a:solidFill>
                <a:effectLst/>
                <a:latin typeface="+mn-lt"/>
                <a:ea typeface="+mn-ea"/>
                <a:cs typeface="+mn-cs"/>
              </a:rPr>
              <a:t>_ _ </a:t>
            </a:r>
            <a:r>
              <a:rPr lang="zh-CN" altLang="en-US" sz="1200" b="0" i="0" kern="1200" dirty="0">
                <a:solidFill>
                  <a:schemeClr val="tx1"/>
                </a:solidFill>
                <a:effectLst/>
                <a:latin typeface="+mn-lt"/>
                <a:ea typeface="+mn-ea"/>
                <a:cs typeface="+mn-cs"/>
              </a:rPr>
              <a:t>，是消息数据包的头部。 </a:t>
            </a:r>
            <a:r>
              <a:rPr lang="en-US" altLang="zh-CN" sz="1200" b="0" i="1" kern="1200" dirty="0" err="1">
                <a:solidFill>
                  <a:schemeClr val="tx1"/>
                </a:solidFill>
                <a:effectLst/>
                <a:latin typeface="+mn-lt"/>
                <a:ea typeface="+mn-ea"/>
                <a:cs typeface="+mn-cs"/>
              </a:rPr>
              <a:t>htime</a:t>
            </a:r>
            <a:r>
              <a:rPr lang="en-US" altLang="zh-CN" sz="1200" b="0" i="1"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HELLO</a:t>
            </a:r>
            <a:r>
              <a:rPr lang="zh-CN" altLang="en-US" sz="1200" b="0" i="0" kern="1200" dirty="0">
                <a:solidFill>
                  <a:schemeClr val="tx1"/>
                </a:solidFill>
                <a:effectLst/>
                <a:latin typeface="+mn-lt"/>
                <a:ea typeface="+mn-ea"/>
                <a:cs typeface="+mn-cs"/>
              </a:rPr>
              <a:t>消息发射间隔； </a:t>
            </a:r>
            <a:r>
              <a:rPr lang="en-US" altLang="zh-CN" sz="1200" b="0" i="1" kern="1200" dirty="0">
                <a:solidFill>
                  <a:schemeClr val="tx1"/>
                </a:solidFill>
                <a:effectLst/>
                <a:latin typeface="+mn-lt"/>
                <a:ea typeface="+mn-ea"/>
                <a:cs typeface="+mn-cs"/>
              </a:rPr>
              <a:t>will </a:t>
            </a:r>
            <a:r>
              <a:rPr lang="zh-CN" altLang="en-US" sz="1200" b="0" i="0" kern="1200" dirty="0">
                <a:solidFill>
                  <a:schemeClr val="tx1"/>
                </a:solidFill>
                <a:effectLst/>
                <a:latin typeface="+mn-lt"/>
                <a:ea typeface="+mn-ea"/>
                <a:cs typeface="+mn-cs"/>
              </a:rPr>
              <a:t>，指定节点的意愿进行，有意愿的</a:t>
            </a:r>
            <a:r>
              <a:rPr lang="en-US" altLang="zh-CN" sz="1200" b="0" i="1" kern="1200" dirty="0">
                <a:solidFill>
                  <a:schemeClr val="tx1"/>
                </a:solidFill>
                <a:effectLst/>
                <a:latin typeface="+mn-lt"/>
                <a:ea typeface="+mn-ea"/>
                <a:cs typeface="+mn-cs"/>
              </a:rPr>
              <a:t>WILL NEVER </a:t>
            </a:r>
            <a:r>
              <a:rPr lang="en-US" altLang="zh-CN" sz="1200" b="0" i="0" kern="1200" dirty="0">
                <a:solidFill>
                  <a:schemeClr val="tx1"/>
                </a:solidFill>
                <a:effectLst/>
                <a:latin typeface="+mn-lt"/>
                <a:ea typeface="+mn-ea"/>
                <a:cs typeface="+mn-cs"/>
              </a:rPr>
              <a:t>_ </a:t>
            </a:r>
            <a:r>
              <a:rPr lang="zh-CN" altLang="en-US" sz="1200" b="0" i="0" kern="1200" dirty="0">
                <a:solidFill>
                  <a:schemeClr val="tx1"/>
                </a:solidFill>
                <a:effectLst/>
                <a:latin typeface="+mn-lt"/>
                <a:ea typeface="+mn-ea"/>
                <a:cs typeface="+mn-cs"/>
              </a:rPr>
              <a:t>的节点被选为 </a:t>
            </a:r>
            <a:r>
              <a:rPr lang="en-US" altLang="zh-CN" sz="1200" b="0" i="1" kern="1200" dirty="0">
                <a:solidFill>
                  <a:schemeClr val="tx1"/>
                </a:solidFill>
                <a:effectLst/>
                <a:latin typeface="+mn-lt"/>
                <a:ea typeface="+mn-ea"/>
                <a:cs typeface="+mn-cs"/>
              </a:rPr>
              <a:t>MPR </a:t>
            </a:r>
            <a:r>
              <a:rPr lang="zh-CN" altLang="en-US" sz="1200" b="0" i="0" kern="1200" dirty="0">
                <a:solidFill>
                  <a:schemeClr val="tx1"/>
                </a:solidFill>
                <a:effectLst/>
                <a:latin typeface="+mn-lt"/>
                <a:ea typeface="+mn-ea"/>
                <a:cs typeface="+mn-cs"/>
              </a:rPr>
              <a:t>的任意节点； </a:t>
            </a:r>
            <a:r>
              <a:rPr lang="en-US" altLang="zh-CN" sz="1200" b="0" i="1" kern="1200" dirty="0">
                <a:solidFill>
                  <a:schemeClr val="tx1"/>
                </a:solidFill>
                <a:effectLst/>
                <a:latin typeface="+mn-lt"/>
                <a:ea typeface="+mn-ea"/>
                <a:cs typeface="+mn-cs"/>
              </a:rPr>
              <a:t>neigh </a:t>
            </a:r>
            <a:r>
              <a:rPr lang="zh-CN" altLang="en-US" sz="1200" b="0" i="0" kern="1200" dirty="0">
                <a:solidFill>
                  <a:schemeClr val="tx1"/>
                </a:solidFill>
                <a:effectLst/>
                <a:latin typeface="+mn-lt"/>
                <a:ea typeface="+mn-ea"/>
                <a:cs typeface="+mn-cs"/>
              </a:rPr>
              <a:t>，消息传递的下一个节点。</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104-113</a:t>
            </a:r>
            <a:r>
              <a:rPr lang="zh-CN" altLang="en-US" sz="1200" b="0" i="0" kern="1200" dirty="0">
                <a:solidFill>
                  <a:schemeClr val="tx1"/>
                </a:solidFill>
                <a:effectLst/>
                <a:latin typeface="+mn-lt"/>
                <a:ea typeface="+mn-ea"/>
                <a:cs typeface="+mn-cs"/>
              </a:rPr>
              <a:t>： 结构体</a:t>
            </a:r>
            <a:r>
              <a:rPr lang="en-US" altLang="zh-CN" sz="1200" b="0" i="1" kern="1200" dirty="0" err="1">
                <a:solidFill>
                  <a:schemeClr val="tx1"/>
                </a:solidFill>
                <a:effectLst/>
                <a:latin typeface="+mn-lt"/>
                <a:ea typeface="+mn-ea"/>
                <a:cs typeface="+mn-cs"/>
              </a:rPr>
              <a:t>lq</a:t>
            </a:r>
            <a:r>
              <a:rPr lang="en-US" altLang="zh-CN" sz="1200" b="0" i="1" kern="1200" dirty="0">
                <a:solidFill>
                  <a:schemeClr val="tx1"/>
                </a:solidFill>
                <a:effectLst/>
                <a:latin typeface="+mn-lt"/>
                <a:ea typeface="+mn-ea"/>
                <a:cs typeface="+mn-cs"/>
              </a:rPr>
              <a:t> hello info header </a:t>
            </a:r>
            <a:r>
              <a:rPr lang="en-US" altLang="zh-CN" sz="1200" b="0" i="0" kern="1200" dirty="0">
                <a:solidFill>
                  <a:schemeClr val="tx1"/>
                </a:solidFill>
                <a:effectLst/>
                <a:latin typeface="+mn-lt"/>
                <a:ea typeface="+mn-ea"/>
                <a:cs typeface="+mn-cs"/>
              </a:rPr>
              <a:t>_ _ _ </a:t>
            </a:r>
            <a:r>
              <a:rPr lang="zh-CN" altLang="en-US" sz="1200" b="0" i="0" kern="1200" dirty="0">
                <a:solidFill>
                  <a:schemeClr val="tx1"/>
                </a:solidFill>
                <a:effectLst/>
                <a:latin typeface="+mn-lt"/>
                <a:ea typeface="+mn-ea"/>
                <a:cs typeface="+mn-cs"/>
              </a:rPr>
              <a:t>与结构体</a:t>
            </a:r>
            <a:r>
              <a:rPr lang="en-US" altLang="zh-CN" sz="1200" b="0" i="1" kern="1200" dirty="0" err="1">
                <a:solidFill>
                  <a:schemeClr val="tx1"/>
                </a:solidFill>
                <a:effectLst/>
                <a:latin typeface="+mn-lt"/>
                <a:ea typeface="+mn-ea"/>
                <a:cs typeface="+mn-cs"/>
              </a:rPr>
              <a:t>lq</a:t>
            </a:r>
            <a:r>
              <a:rPr lang="en-US" altLang="zh-CN" sz="1200" b="0" i="1" kern="1200" dirty="0">
                <a:solidFill>
                  <a:schemeClr val="tx1"/>
                </a:solidFill>
                <a:effectLst/>
                <a:latin typeface="+mn-lt"/>
                <a:ea typeface="+mn-ea"/>
                <a:cs typeface="+mn-cs"/>
              </a:rPr>
              <a:t> hello header </a:t>
            </a:r>
            <a:r>
              <a:rPr lang="en-US" altLang="zh-CN" sz="1200" b="0" i="0" kern="1200" dirty="0">
                <a:solidFill>
                  <a:schemeClr val="tx1"/>
                </a:solidFill>
                <a:effectLst/>
                <a:latin typeface="+mn-lt"/>
                <a:ea typeface="+mn-ea"/>
                <a:cs typeface="+mn-cs"/>
              </a:rPr>
              <a:t>_ _ </a:t>
            </a:r>
            <a:r>
              <a:rPr lang="zh-CN" altLang="en-US" sz="1200" b="0" i="0" kern="1200" dirty="0">
                <a:solidFill>
                  <a:schemeClr val="tx1"/>
                </a:solidFill>
                <a:effectLst/>
                <a:latin typeface="+mn-lt"/>
                <a:ea typeface="+mn-ea"/>
                <a:cs typeface="+mn-cs"/>
              </a:rPr>
              <a:t>共同组成了 </a:t>
            </a:r>
            <a:r>
              <a:rPr lang="en-US" altLang="zh-CN" sz="1200" b="0" i="1" kern="1200" dirty="0">
                <a:solidFill>
                  <a:schemeClr val="tx1"/>
                </a:solidFill>
                <a:effectLst/>
                <a:latin typeface="+mn-lt"/>
                <a:ea typeface="+mn-ea"/>
                <a:cs typeface="+mn-cs"/>
              </a:rPr>
              <a:t>HELLO </a:t>
            </a:r>
            <a:r>
              <a:rPr lang="zh-CN" altLang="en-US" sz="1200" b="0" i="0" kern="1200" dirty="0">
                <a:solidFill>
                  <a:schemeClr val="tx1"/>
                </a:solidFill>
                <a:effectLst/>
                <a:latin typeface="+mn-lt"/>
                <a:ea typeface="+mn-ea"/>
                <a:cs typeface="+mn-cs"/>
              </a:rPr>
              <a:t>消息数据包的头部。</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3B42-D1E1-47CB-A9E4-A63D9C533E9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03099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拓扑控制消息的洪泛具有十分重要的意义。在使用 </a:t>
            </a:r>
            <a:r>
              <a:rPr lang="en-US" altLang="zh-CN" sz="1200" b="0" i="1" kern="1200" dirty="0">
                <a:solidFill>
                  <a:schemeClr val="tx1"/>
                </a:solidFill>
                <a:effectLst/>
                <a:latin typeface="+mn-lt"/>
                <a:ea typeface="+mn-ea"/>
                <a:cs typeface="+mn-cs"/>
              </a:rPr>
              <a:t>OLSR </a:t>
            </a:r>
            <a:r>
              <a:rPr lang="zh-CN" altLang="en-US" sz="1200" b="0" i="0" kern="1200" dirty="0">
                <a:solidFill>
                  <a:schemeClr val="tx1"/>
                </a:solidFill>
                <a:effectLst/>
                <a:latin typeface="+mn-lt"/>
                <a:ea typeface="+mn-ea"/>
                <a:cs typeface="+mn-cs"/>
              </a:rPr>
              <a:t>协议的网络中，每个节点都周期性发送</a:t>
            </a:r>
            <a:r>
              <a:rPr lang="en-US" altLang="zh-CN" sz="1200" b="0" i="1" kern="1200" dirty="0">
                <a:solidFill>
                  <a:schemeClr val="tx1"/>
                </a:solidFill>
                <a:effectLst/>
                <a:latin typeface="+mn-lt"/>
                <a:ea typeface="+mn-ea"/>
                <a:cs typeface="+mn-cs"/>
              </a:rPr>
              <a:t>TC </a:t>
            </a:r>
            <a:r>
              <a:rPr lang="zh-CN" altLang="en-US" sz="1200" b="0" i="0" kern="1200" dirty="0">
                <a:solidFill>
                  <a:schemeClr val="tx1"/>
                </a:solidFill>
                <a:effectLst/>
                <a:latin typeface="+mn-lt"/>
                <a:ea typeface="+mn-ea"/>
                <a:cs typeface="+mn-cs"/>
              </a:rPr>
              <a:t>分组。当一个节点接收到</a:t>
            </a:r>
            <a:r>
              <a:rPr lang="en-US" altLang="zh-CN" sz="1200" b="0" i="1" kern="1200" dirty="0">
                <a:solidFill>
                  <a:schemeClr val="tx1"/>
                </a:solidFill>
                <a:effectLst/>
                <a:latin typeface="+mn-lt"/>
                <a:ea typeface="+mn-ea"/>
                <a:cs typeface="+mn-cs"/>
              </a:rPr>
              <a:t>TC </a:t>
            </a:r>
            <a:r>
              <a:rPr lang="zh-CN" altLang="en-US" sz="1200" b="0" i="0" kern="1200" dirty="0">
                <a:solidFill>
                  <a:schemeClr val="tx1"/>
                </a:solidFill>
                <a:effectLst/>
                <a:latin typeface="+mn-lt"/>
                <a:ea typeface="+mn-ea"/>
                <a:cs typeface="+mn-cs"/>
              </a:rPr>
              <a:t>消息时，就进入拓扑信息维护模块。收到</a:t>
            </a:r>
            <a:r>
              <a:rPr lang="en-US" altLang="zh-CN" sz="1200" b="0" i="1" kern="1200" dirty="0">
                <a:solidFill>
                  <a:schemeClr val="tx1"/>
                </a:solidFill>
                <a:effectLst/>
                <a:latin typeface="+mn-lt"/>
                <a:ea typeface="+mn-ea"/>
                <a:cs typeface="+mn-cs"/>
              </a:rPr>
              <a:t>TC </a:t>
            </a:r>
            <a:r>
              <a:rPr lang="zh-CN" altLang="en-US" sz="1200" b="0" i="0" kern="1200" dirty="0">
                <a:solidFill>
                  <a:schemeClr val="tx1"/>
                </a:solidFill>
                <a:effectLst/>
                <a:latin typeface="+mn-lt"/>
                <a:ea typeface="+mn-ea"/>
                <a:cs typeface="+mn-cs"/>
              </a:rPr>
              <a:t>消息必要时进行转发（实现拓扑泛洪）；如果得到网络中一条有效的链路（拓扑），则将其添加到拓扑表中，用以计算路由。当检测到拓扑表发生变化时，就要转到路由建立与维护模块，重新计算路由。当收到数据包时，对其进行转发。</a:t>
            </a:r>
            <a:r>
              <a:rPr lang="zh-CN" altLang="en-US" dirty="0"/>
              <a:t>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120-125</a:t>
            </a: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lq</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tc</a:t>
            </a:r>
            <a:r>
              <a:rPr lang="en-US" altLang="zh-CN" sz="1200" b="0" i="0" kern="1200" dirty="0">
                <a:solidFill>
                  <a:schemeClr val="tx1"/>
                </a:solidFill>
                <a:effectLst/>
                <a:latin typeface="+mn-lt"/>
                <a:ea typeface="+mn-ea"/>
                <a:cs typeface="+mn-cs"/>
              </a:rPr>
              <a:t> message _ _ </a:t>
            </a:r>
            <a:r>
              <a:rPr lang="zh-CN" altLang="en-US" sz="1200" b="0" i="0" kern="1200" dirty="0">
                <a:solidFill>
                  <a:schemeClr val="tx1"/>
                </a:solidFill>
                <a:effectLst/>
                <a:latin typeface="+mn-lt"/>
                <a:ea typeface="+mn-ea"/>
                <a:cs typeface="+mn-cs"/>
              </a:rPr>
              <a:t>是封装后的拓扑数据包格式。 </a:t>
            </a:r>
            <a:r>
              <a:rPr lang="en-US" altLang="zh-CN" sz="1200" b="0" i="0" kern="1200" dirty="0">
                <a:solidFill>
                  <a:schemeClr val="tx1"/>
                </a:solidFill>
                <a:effectLst/>
                <a:latin typeface="+mn-lt"/>
                <a:ea typeface="+mn-ea"/>
                <a:cs typeface="+mn-cs"/>
              </a:rPr>
              <a:t>from </a:t>
            </a:r>
            <a:r>
              <a:rPr lang="zh-CN" altLang="en-US" sz="1200" b="0" i="0" kern="1200" dirty="0">
                <a:solidFill>
                  <a:schemeClr val="tx1"/>
                </a:solidFill>
                <a:effectLst/>
                <a:latin typeface="+mn-lt"/>
                <a:ea typeface="+mn-ea"/>
                <a:cs typeface="+mn-cs"/>
              </a:rPr>
              <a:t>：到达目的</a:t>
            </a:r>
          </a:p>
          <a:p>
            <a:r>
              <a:rPr lang="zh-CN" altLang="en-US" sz="1200" b="0" i="0" kern="1200" dirty="0">
                <a:solidFill>
                  <a:schemeClr val="tx1"/>
                </a:solidFill>
                <a:effectLst/>
                <a:latin typeface="+mn-lt"/>
                <a:ea typeface="+mn-ea"/>
                <a:cs typeface="+mn-cs"/>
              </a:rPr>
              <a:t>地的倒数第二跳地址； </a:t>
            </a:r>
            <a:r>
              <a:rPr lang="en-US" altLang="zh-CN" sz="1200" b="0" i="0" kern="1200" dirty="0" err="1">
                <a:solidFill>
                  <a:schemeClr val="tx1"/>
                </a:solidFill>
                <a:effectLst/>
                <a:latin typeface="+mn-lt"/>
                <a:ea typeface="+mn-ea"/>
                <a:cs typeface="+mn-cs"/>
              </a:rPr>
              <a:t>ansn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：记录本节点收到的最近一个</a:t>
            </a:r>
            <a:r>
              <a:rPr lang="en-US" altLang="zh-CN" sz="1200" b="0" i="0" kern="1200" dirty="0">
                <a:solidFill>
                  <a:schemeClr val="tx1"/>
                </a:solidFill>
                <a:effectLst/>
                <a:latin typeface="+mn-lt"/>
                <a:ea typeface="+mn-ea"/>
                <a:cs typeface="+mn-cs"/>
              </a:rPr>
              <a:t>TC </a:t>
            </a:r>
            <a:r>
              <a:rPr lang="zh-CN" altLang="en-US" sz="1200" b="0" i="0" kern="1200" dirty="0">
                <a:solidFill>
                  <a:schemeClr val="tx1"/>
                </a:solidFill>
                <a:effectLst/>
                <a:latin typeface="+mn-lt"/>
                <a:ea typeface="+mn-ea"/>
                <a:cs typeface="+mn-cs"/>
              </a:rPr>
              <a:t>分组的 </a:t>
            </a:r>
            <a:r>
              <a:rPr lang="en-US" altLang="zh-CN" sz="1200" b="0" i="0" kern="1200" dirty="0">
                <a:solidFill>
                  <a:schemeClr val="tx1"/>
                </a:solidFill>
                <a:effectLst/>
                <a:latin typeface="+mn-lt"/>
                <a:ea typeface="+mn-ea"/>
                <a:cs typeface="+mn-cs"/>
              </a:rPr>
              <a:t>ANSN </a:t>
            </a:r>
            <a:r>
              <a:rPr lang="zh-CN" altLang="en-US" sz="1200" b="0" i="0" kern="1200" dirty="0">
                <a:solidFill>
                  <a:schemeClr val="tx1"/>
                </a:solidFill>
                <a:effectLst/>
                <a:latin typeface="+mn-lt"/>
                <a:ea typeface="+mn-ea"/>
                <a:cs typeface="+mn-cs"/>
              </a:rPr>
              <a:t>序列</a:t>
            </a:r>
          </a:p>
          <a:p>
            <a:r>
              <a:rPr lang="zh-CN" altLang="en-US" sz="1200" b="0" i="0" kern="1200" dirty="0">
                <a:solidFill>
                  <a:schemeClr val="tx1"/>
                </a:solidFill>
                <a:effectLst/>
                <a:latin typeface="+mn-lt"/>
                <a:ea typeface="+mn-ea"/>
                <a:cs typeface="+mn-cs"/>
              </a:rPr>
              <a:t>号。当收到一个新的</a:t>
            </a:r>
            <a:r>
              <a:rPr lang="en-US" altLang="zh-CN" sz="1200" b="0" i="0" kern="1200" dirty="0">
                <a:solidFill>
                  <a:schemeClr val="tx1"/>
                </a:solidFill>
                <a:effectLst/>
                <a:latin typeface="+mn-lt"/>
                <a:ea typeface="+mn-ea"/>
                <a:cs typeface="+mn-cs"/>
              </a:rPr>
              <a:t>TC </a:t>
            </a:r>
            <a:r>
              <a:rPr lang="zh-CN" altLang="en-US" sz="1200" b="0" i="0" kern="1200" dirty="0">
                <a:solidFill>
                  <a:schemeClr val="tx1"/>
                </a:solidFill>
                <a:effectLst/>
                <a:latin typeface="+mn-lt"/>
                <a:ea typeface="+mn-ea"/>
                <a:cs typeface="+mn-cs"/>
              </a:rPr>
              <a:t>分组时，将新的</a:t>
            </a:r>
            <a:r>
              <a:rPr lang="en-US" altLang="zh-CN" sz="1200" b="0" i="0" kern="1200" dirty="0">
                <a:solidFill>
                  <a:schemeClr val="tx1"/>
                </a:solidFill>
                <a:effectLst/>
                <a:latin typeface="+mn-lt"/>
                <a:ea typeface="+mn-ea"/>
                <a:cs typeface="+mn-cs"/>
              </a:rPr>
              <a:t>TC </a:t>
            </a:r>
            <a:r>
              <a:rPr lang="zh-CN" altLang="en-US" sz="1200" b="0" i="0" kern="1200" dirty="0">
                <a:solidFill>
                  <a:schemeClr val="tx1"/>
                </a:solidFill>
                <a:effectLst/>
                <a:latin typeface="+mn-lt"/>
                <a:ea typeface="+mn-ea"/>
                <a:cs typeface="+mn-cs"/>
              </a:rPr>
              <a:t>分组的 </a:t>
            </a:r>
            <a:r>
              <a:rPr lang="en-US" altLang="zh-CN" sz="1200" b="0" i="0" kern="1200" dirty="0">
                <a:solidFill>
                  <a:schemeClr val="tx1"/>
                </a:solidFill>
                <a:effectLst/>
                <a:latin typeface="+mn-lt"/>
                <a:ea typeface="+mn-ea"/>
                <a:cs typeface="+mn-cs"/>
              </a:rPr>
              <a:t>ANSN </a:t>
            </a:r>
            <a:r>
              <a:rPr lang="zh-CN" altLang="en-US" sz="1200" b="0" i="0" kern="1200" dirty="0">
                <a:solidFill>
                  <a:schemeClr val="tx1"/>
                </a:solidFill>
                <a:effectLst/>
                <a:latin typeface="+mn-lt"/>
                <a:ea typeface="+mn-ea"/>
                <a:cs typeface="+mn-cs"/>
              </a:rPr>
              <a:t>号与拓扑表中的相对应</a:t>
            </a:r>
          </a:p>
          <a:p>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ANSN </a:t>
            </a:r>
            <a:r>
              <a:rPr lang="zh-CN" altLang="en-US" sz="1200" b="0" i="0" kern="1200" dirty="0">
                <a:solidFill>
                  <a:schemeClr val="tx1"/>
                </a:solidFill>
                <a:effectLst/>
                <a:latin typeface="+mn-lt"/>
                <a:ea typeface="+mn-ea"/>
                <a:cs typeface="+mn-cs"/>
              </a:rPr>
              <a:t>序列号比较，以此判断接收还是丢弃该消息。 </a:t>
            </a:r>
            <a:r>
              <a:rPr lang="en-US" altLang="zh-CN" sz="1200" b="0" i="0" kern="1200" dirty="0">
                <a:solidFill>
                  <a:schemeClr val="tx1"/>
                </a:solidFill>
                <a:effectLst/>
                <a:latin typeface="+mn-lt"/>
                <a:ea typeface="+mn-ea"/>
                <a:cs typeface="+mn-cs"/>
              </a:rPr>
              <a:t>neigh </a:t>
            </a:r>
            <a:r>
              <a:rPr lang="zh-CN" altLang="en-US" sz="1200" b="0" i="0" kern="1200" dirty="0">
                <a:solidFill>
                  <a:schemeClr val="tx1"/>
                </a:solidFill>
                <a:effectLst/>
                <a:latin typeface="+mn-lt"/>
                <a:ea typeface="+mn-ea"/>
                <a:cs typeface="+mn-cs"/>
              </a:rPr>
              <a:t>： 指向广播邻居集</a:t>
            </a:r>
          </a:p>
          <a:p>
            <a:r>
              <a:rPr lang="zh-CN" altLang="en-US" sz="1200" b="0" i="0" kern="1200" dirty="0">
                <a:solidFill>
                  <a:schemeClr val="tx1"/>
                </a:solidFill>
                <a:effectLst/>
                <a:latin typeface="+mn-lt"/>
                <a:ea typeface="+mn-ea"/>
                <a:cs typeface="+mn-cs"/>
              </a:rPr>
              <a:t>的地址结构。</a:t>
            </a:r>
          </a:p>
          <a:p>
            <a:r>
              <a:rPr lang="en-US" altLang="zh-CN" sz="1200" b="0" i="0" kern="1200" dirty="0">
                <a:solidFill>
                  <a:schemeClr val="tx1"/>
                </a:solidFill>
                <a:effectLst/>
                <a:latin typeface="+mn-lt"/>
                <a:ea typeface="+mn-ea"/>
                <a:cs typeface="+mn-cs"/>
              </a:rPr>
              <a:t>127-131</a:t>
            </a: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lq</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tc</a:t>
            </a:r>
            <a:r>
              <a:rPr lang="en-US" altLang="zh-CN" sz="1200" b="0" i="0" kern="1200" dirty="0">
                <a:solidFill>
                  <a:schemeClr val="tx1"/>
                </a:solidFill>
                <a:effectLst/>
                <a:latin typeface="+mn-lt"/>
                <a:ea typeface="+mn-ea"/>
                <a:cs typeface="+mn-cs"/>
              </a:rPr>
              <a:t> header _ _ </a:t>
            </a:r>
            <a:r>
              <a:rPr lang="zh-CN" altLang="en-US" sz="1200" b="0" i="0" kern="1200" dirty="0">
                <a:solidFill>
                  <a:schemeClr val="tx1"/>
                </a:solidFill>
                <a:effectLst/>
                <a:latin typeface="+mn-lt"/>
                <a:ea typeface="+mn-ea"/>
                <a:cs typeface="+mn-cs"/>
              </a:rPr>
              <a:t>是数据包的头部。 </a:t>
            </a:r>
            <a:r>
              <a:rPr lang="en-US" altLang="zh-CN" sz="1200" b="0" i="0" kern="1200" dirty="0" err="1">
                <a:solidFill>
                  <a:schemeClr val="tx1"/>
                </a:solidFill>
                <a:effectLst/>
                <a:latin typeface="+mn-lt"/>
                <a:ea typeface="+mn-ea"/>
                <a:cs typeface="+mn-cs"/>
              </a:rPr>
              <a:t>ansn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：记录本节点收到的最近</a:t>
            </a:r>
          </a:p>
          <a:p>
            <a:r>
              <a:rPr lang="zh-CN" altLang="en-US" sz="1200" b="0" i="0" kern="1200" dirty="0">
                <a:solidFill>
                  <a:schemeClr val="tx1"/>
                </a:solidFill>
                <a:effectLst/>
                <a:latin typeface="+mn-lt"/>
                <a:ea typeface="+mn-ea"/>
                <a:cs typeface="+mn-cs"/>
              </a:rPr>
              <a:t>一个</a:t>
            </a:r>
            <a:r>
              <a:rPr lang="en-US" altLang="zh-CN" sz="1200" b="0" i="0" kern="1200" dirty="0">
                <a:solidFill>
                  <a:schemeClr val="tx1"/>
                </a:solidFill>
                <a:effectLst/>
                <a:latin typeface="+mn-lt"/>
                <a:ea typeface="+mn-ea"/>
                <a:cs typeface="+mn-cs"/>
              </a:rPr>
              <a:t>TC </a:t>
            </a:r>
            <a:r>
              <a:rPr lang="zh-CN" altLang="en-US" sz="1200" b="0" i="0" kern="1200" dirty="0">
                <a:solidFill>
                  <a:schemeClr val="tx1"/>
                </a:solidFill>
                <a:effectLst/>
                <a:latin typeface="+mn-lt"/>
                <a:ea typeface="+mn-ea"/>
                <a:cs typeface="+mn-cs"/>
              </a:rPr>
              <a:t>分组的 </a:t>
            </a:r>
            <a:r>
              <a:rPr lang="en-US" altLang="zh-CN" sz="1200" b="0" i="0" kern="1200" dirty="0">
                <a:solidFill>
                  <a:schemeClr val="tx1"/>
                </a:solidFill>
                <a:effectLst/>
                <a:latin typeface="+mn-lt"/>
                <a:ea typeface="+mn-ea"/>
                <a:cs typeface="+mn-cs"/>
              </a:rPr>
              <a:t>ANSN </a:t>
            </a:r>
            <a:r>
              <a:rPr lang="zh-CN" altLang="en-US" sz="1200" b="0" i="0" kern="1200" dirty="0">
                <a:solidFill>
                  <a:schemeClr val="tx1"/>
                </a:solidFill>
                <a:effectLst/>
                <a:latin typeface="+mn-lt"/>
                <a:ea typeface="+mn-ea"/>
                <a:cs typeface="+mn-cs"/>
              </a:rPr>
              <a:t>序列号。 </a:t>
            </a:r>
            <a:r>
              <a:rPr lang="en-US" altLang="zh-CN" sz="1200" b="0" i="0" kern="1200" dirty="0">
                <a:solidFill>
                  <a:schemeClr val="tx1"/>
                </a:solidFill>
                <a:effectLst/>
                <a:latin typeface="+mn-lt"/>
                <a:ea typeface="+mn-ea"/>
                <a:cs typeface="+mn-cs"/>
              </a:rPr>
              <a:t>lower border _ </a:t>
            </a:r>
            <a:r>
              <a:rPr lang="zh-CN" altLang="en-US" sz="1200" b="0" i="0" kern="1200" dirty="0">
                <a:solidFill>
                  <a:schemeClr val="tx1"/>
                </a:solidFill>
                <a:effectLst/>
                <a:latin typeface="+mn-lt"/>
                <a:ea typeface="+mn-ea"/>
                <a:cs typeface="+mn-cs"/>
              </a:rPr>
              <a:t>表示下一级的边界， </a:t>
            </a:r>
            <a:r>
              <a:rPr lang="en-US" altLang="zh-CN" sz="1200" b="0" i="0" kern="1200" dirty="0">
                <a:solidFill>
                  <a:schemeClr val="tx1"/>
                </a:solidFill>
                <a:effectLst/>
                <a:latin typeface="+mn-lt"/>
                <a:ea typeface="+mn-ea"/>
                <a:cs typeface="+mn-cs"/>
              </a:rPr>
              <a:t>upper border _</a:t>
            </a:r>
          </a:p>
          <a:p>
            <a:r>
              <a:rPr lang="zh-CN" altLang="en-US" sz="1200" b="0" i="0" kern="1200" dirty="0">
                <a:solidFill>
                  <a:schemeClr val="tx1"/>
                </a:solidFill>
                <a:effectLst/>
                <a:latin typeface="+mn-lt"/>
                <a:ea typeface="+mn-ea"/>
                <a:cs typeface="+mn-cs"/>
              </a:rPr>
              <a:t>表示上一级的边界。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77-86</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en-US" altLang="zh-CN" sz="1200" b="0" i="1" kern="1200" dirty="0" err="1">
                <a:solidFill>
                  <a:schemeClr val="tx1"/>
                </a:solidFill>
                <a:effectLst/>
                <a:latin typeface="+mn-lt"/>
                <a:ea typeface="+mn-ea"/>
                <a:cs typeface="+mn-cs"/>
              </a:rPr>
              <a:t>tc</a:t>
            </a:r>
            <a:r>
              <a:rPr lang="en-US" altLang="zh-CN" sz="1200" b="0" i="1" kern="1200" dirty="0">
                <a:solidFill>
                  <a:schemeClr val="tx1"/>
                </a:solidFill>
                <a:effectLst/>
                <a:latin typeface="+mn-lt"/>
                <a:ea typeface="+mn-ea"/>
                <a:cs typeface="+mn-cs"/>
              </a:rPr>
              <a:t> message </a:t>
            </a:r>
            <a:r>
              <a:rPr lang="en-US" altLang="zh-CN" sz="1200" b="0" i="0" kern="1200" dirty="0">
                <a:solidFill>
                  <a:schemeClr val="tx1"/>
                </a:solidFill>
                <a:effectLst/>
                <a:latin typeface="+mn-lt"/>
                <a:ea typeface="+mn-ea"/>
                <a:cs typeface="+mn-cs"/>
              </a:rPr>
              <a:t>_ </a:t>
            </a:r>
            <a:r>
              <a:rPr lang="zh-CN" altLang="en-US" sz="1200" b="0" i="0" kern="1200" dirty="0">
                <a:solidFill>
                  <a:schemeClr val="tx1"/>
                </a:solidFill>
                <a:effectLst/>
                <a:latin typeface="+mn-lt"/>
                <a:ea typeface="+mn-ea"/>
                <a:cs typeface="+mn-cs"/>
              </a:rPr>
              <a:t>是</a:t>
            </a:r>
            <a:r>
              <a:rPr lang="en-US" altLang="zh-CN" sz="1200" b="0" i="1" kern="1200" dirty="0">
                <a:solidFill>
                  <a:schemeClr val="tx1"/>
                </a:solidFill>
                <a:effectLst/>
                <a:latin typeface="+mn-lt"/>
                <a:ea typeface="+mn-ea"/>
                <a:cs typeface="+mn-cs"/>
              </a:rPr>
              <a:t>TC </a:t>
            </a:r>
            <a:r>
              <a:rPr lang="zh-CN" altLang="en-US" sz="1200" b="0" i="0" kern="1200" dirty="0">
                <a:solidFill>
                  <a:schemeClr val="tx1"/>
                </a:solidFill>
                <a:effectLst/>
                <a:latin typeface="+mn-lt"/>
                <a:ea typeface="+mn-ea"/>
                <a:cs typeface="+mn-cs"/>
              </a:rPr>
              <a:t>消息数据包格式。 </a:t>
            </a:r>
            <a:r>
              <a:rPr lang="en-US" altLang="zh-CN" sz="1200" b="0" i="1" kern="1200" dirty="0">
                <a:solidFill>
                  <a:schemeClr val="tx1"/>
                </a:solidFill>
                <a:effectLst/>
                <a:latin typeface="+mn-lt"/>
                <a:ea typeface="+mn-ea"/>
                <a:cs typeface="+mn-cs"/>
              </a:rPr>
              <a:t>OLSR </a:t>
            </a:r>
            <a:r>
              <a:rPr lang="zh-CN" altLang="en-US" sz="1200" b="0" i="0" kern="1200" dirty="0">
                <a:solidFill>
                  <a:schemeClr val="tx1"/>
                </a:solidFill>
                <a:effectLst/>
                <a:latin typeface="+mn-lt"/>
                <a:ea typeface="+mn-ea"/>
                <a:cs typeface="+mn-cs"/>
              </a:rPr>
              <a:t>路由协议利用拓扑表记</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录接收的</a:t>
            </a:r>
            <a:r>
              <a:rPr lang="en-US" altLang="zh-CN" sz="1200" b="0" i="1" kern="1200" dirty="0">
                <a:solidFill>
                  <a:schemeClr val="tx1"/>
                </a:solidFill>
                <a:effectLst/>
                <a:latin typeface="+mn-lt"/>
                <a:ea typeface="+mn-ea"/>
                <a:cs typeface="+mn-cs"/>
              </a:rPr>
              <a:t>TC </a:t>
            </a:r>
            <a:r>
              <a:rPr lang="zh-CN" altLang="en-US" sz="1200" b="0" i="0" kern="1200" dirty="0">
                <a:solidFill>
                  <a:schemeClr val="tx1"/>
                </a:solidFill>
                <a:effectLst/>
                <a:latin typeface="+mn-lt"/>
                <a:ea typeface="+mn-ea"/>
                <a:cs typeface="+mn-cs"/>
              </a:rPr>
              <a:t>消息内容。拓扑表包含四个部分：目的地址，到达目的地的倒数第</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二跳地址， </a:t>
            </a:r>
            <a:r>
              <a:rPr lang="en-US" altLang="zh-CN" sz="1200" b="0" i="1" kern="1200" dirty="0">
                <a:solidFill>
                  <a:schemeClr val="tx1"/>
                </a:solidFill>
                <a:effectLst/>
                <a:latin typeface="+mn-lt"/>
                <a:ea typeface="+mn-ea"/>
                <a:cs typeface="+mn-cs"/>
              </a:rPr>
              <a:t>ANSN </a:t>
            </a:r>
            <a:r>
              <a:rPr lang="en-US" altLang="zh-CN"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Advertised Neighbor Sequence Number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序列号和表项有效时</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间。 </a:t>
            </a:r>
            <a:r>
              <a:rPr lang="en-US" altLang="zh-CN" sz="1200" b="0" i="1" kern="1200" dirty="0">
                <a:solidFill>
                  <a:schemeClr val="tx1"/>
                </a:solidFill>
                <a:effectLst/>
                <a:latin typeface="+mn-lt"/>
                <a:ea typeface="+mn-ea"/>
                <a:cs typeface="+mn-cs"/>
              </a:rPr>
              <a:t>TC </a:t>
            </a:r>
            <a:r>
              <a:rPr lang="zh-CN" altLang="en-US" sz="1200" b="0" i="0" kern="1200" dirty="0">
                <a:solidFill>
                  <a:schemeClr val="tx1"/>
                </a:solidFill>
                <a:effectLst/>
                <a:latin typeface="+mn-lt"/>
                <a:ea typeface="+mn-ea"/>
                <a:cs typeface="+mn-cs"/>
              </a:rPr>
              <a:t>分组仅仅包含 </a:t>
            </a:r>
            <a:r>
              <a:rPr lang="en-US" altLang="zh-CN" sz="1200" b="0" i="1" kern="1200" dirty="0">
                <a:solidFill>
                  <a:schemeClr val="tx1"/>
                </a:solidFill>
                <a:effectLst/>
                <a:latin typeface="+mn-lt"/>
                <a:ea typeface="+mn-ea"/>
                <a:cs typeface="+mn-cs"/>
              </a:rPr>
              <a:t>MPR selector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将本节点选为 </a:t>
            </a:r>
            <a:r>
              <a:rPr lang="en-US" altLang="zh-CN" sz="1200" b="0" i="1" kern="1200" dirty="0">
                <a:solidFill>
                  <a:schemeClr val="tx1"/>
                </a:solidFill>
                <a:effectLst/>
                <a:latin typeface="+mn-lt"/>
                <a:ea typeface="+mn-ea"/>
                <a:cs typeface="+mn-cs"/>
              </a:rPr>
              <a:t>MPR </a:t>
            </a:r>
            <a:r>
              <a:rPr lang="zh-CN" altLang="en-US" sz="1200" b="0" i="0" kern="1200" dirty="0">
                <a:solidFill>
                  <a:schemeClr val="tx1"/>
                </a:solidFill>
                <a:effectLst/>
                <a:latin typeface="+mn-lt"/>
                <a:ea typeface="+mn-ea"/>
                <a:cs typeface="+mn-cs"/>
              </a:rPr>
              <a:t>节点的邻居节点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的地</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址，而不是所有邻居节点的地址。</a:t>
            </a:r>
            <a:r>
              <a:rPr lang="zh-CN" altLang="en-US" dirty="0"/>
              <a:t> </a:t>
            </a:r>
            <a:br>
              <a:rPr lang="zh-CN" altLang="en-US" dirty="0"/>
            </a:b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3B42-D1E1-47CB-A9E4-A63D9C533E9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27301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如图所示， 节点 </a:t>
            </a:r>
            <a:r>
              <a:rPr lang="en-US" altLang="zh-CN" sz="1200" b="0" i="1" kern="1200" dirty="0">
                <a:solidFill>
                  <a:schemeClr val="tx1"/>
                </a:solidFill>
                <a:effectLst/>
                <a:latin typeface="+mn-lt"/>
                <a:ea typeface="+mn-ea"/>
                <a:cs typeface="+mn-cs"/>
              </a:rPr>
              <a:t>B </a:t>
            </a:r>
            <a:r>
              <a:rPr lang="zh-CN" altLang="en-US"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和 </a:t>
            </a:r>
            <a:r>
              <a:rPr lang="en-US" altLang="zh-CN" sz="1200" b="0" i="1" kern="1200" dirty="0">
                <a:solidFill>
                  <a:schemeClr val="tx1"/>
                </a:solidFill>
                <a:effectLst/>
                <a:latin typeface="+mn-lt"/>
                <a:ea typeface="+mn-ea"/>
                <a:cs typeface="+mn-cs"/>
              </a:rPr>
              <a:t>E </a:t>
            </a:r>
            <a:r>
              <a:rPr lang="zh-CN" altLang="en-US" sz="1200" b="0" i="0" kern="1200" dirty="0">
                <a:solidFill>
                  <a:schemeClr val="tx1"/>
                </a:solidFill>
                <a:effectLst/>
                <a:latin typeface="+mn-lt"/>
                <a:ea typeface="+mn-ea"/>
                <a:cs typeface="+mn-cs"/>
              </a:rPr>
              <a:t>是节点 </a:t>
            </a:r>
            <a:r>
              <a:rPr lang="en-US" altLang="zh-CN" sz="1200" b="0" i="1"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的邻居节点，其中节点 </a:t>
            </a:r>
            <a:r>
              <a:rPr lang="en-US" altLang="zh-CN" sz="1200" b="0" i="1" kern="1200" dirty="0">
                <a:solidFill>
                  <a:schemeClr val="tx1"/>
                </a:solidFill>
                <a:effectLst/>
                <a:latin typeface="+mn-lt"/>
                <a:ea typeface="+mn-ea"/>
                <a:cs typeface="+mn-cs"/>
              </a:rPr>
              <a:t>B </a:t>
            </a:r>
            <a:r>
              <a:rPr lang="zh-CN" altLang="en-US"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和 </a:t>
            </a:r>
            <a:r>
              <a:rPr lang="en-US" altLang="zh-CN" sz="1200" b="0" i="1"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又是节点 </a:t>
            </a:r>
            <a:r>
              <a:rPr lang="en-US" altLang="zh-CN" sz="1200" b="0" i="1"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 </a:t>
            </a:r>
            <a:r>
              <a:rPr lang="en-US" altLang="zh-CN" sz="1200" b="0" i="1" kern="1200" dirty="0">
                <a:solidFill>
                  <a:schemeClr val="tx1"/>
                </a:solidFill>
                <a:effectLst/>
                <a:latin typeface="+mn-lt"/>
                <a:ea typeface="+mn-ea"/>
                <a:cs typeface="+mn-cs"/>
              </a:rPr>
              <a:t>MPR </a:t>
            </a:r>
            <a:r>
              <a:rPr lang="zh-CN" altLang="en-US" sz="1200" b="0" i="0" kern="1200" dirty="0">
                <a:solidFill>
                  <a:schemeClr val="tx1"/>
                </a:solidFill>
                <a:effectLst/>
                <a:latin typeface="+mn-lt"/>
                <a:ea typeface="+mn-ea"/>
                <a:cs typeface="+mn-cs"/>
              </a:rPr>
              <a:t>节点。当节点 </a:t>
            </a:r>
            <a:r>
              <a:rPr lang="en-US" altLang="zh-CN" sz="1200" b="0" i="1" kern="1200" dirty="0">
                <a:solidFill>
                  <a:schemeClr val="tx1"/>
                </a:solidFill>
                <a:effectLst/>
                <a:latin typeface="+mn-lt"/>
                <a:ea typeface="+mn-ea"/>
                <a:cs typeface="+mn-cs"/>
              </a:rPr>
              <a:t>B </a:t>
            </a:r>
            <a:r>
              <a:rPr lang="zh-CN" altLang="en-US"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D </a:t>
            </a:r>
            <a:r>
              <a:rPr lang="zh-CN" altLang="en-US" sz="1200" b="0" i="0" kern="1200" dirty="0">
                <a:solidFill>
                  <a:schemeClr val="tx1"/>
                </a:solidFill>
                <a:effectLst/>
                <a:latin typeface="+mn-lt"/>
                <a:ea typeface="+mn-ea"/>
                <a:cs typeface="+mn-cs"/>
              </a:rPr>
              <a:t>和 </a:t>
            </a:r>
            <a:r>
              <a:rPr lang="en-US" altLang="zh-CN" sz="1200" b="0" i="1" kern="1200" dirty="0">
                <a:solidFill>
                  <a:schemeClr val="tx1"/>
                </a:solidFill>
                <a:effectLst/>
                <a:latin typeface="+mn-lt"/>
                <a:ea typeface="+mn-ea"/>
                <a:cs typeface="+mn-cs"/>
              </a:rPr>
              <a:t>E </a:t>
            </a:r>
            <a:r>
              <a:rPr lang="zh-CN" altLang="en-US" sz="1200" b="0" i="0" kern="1200" dirty="0">
                <a:solidFill>
                  <a:schemeClr val="tx1"/>
                </a:solidFill>
                <a:effectLst/>
                <a:latin typeface="+mn-lt"/>
                <a:ea typeface="+mn-ea"/>
                <a:cs typeface="+mn-cs"/>
              </a:rPr>
              <a:t>收到节点 </a:t>
            </a:r>
            <a:r>
              <a:rPr lang="en-US" altLang="zh-CN" sz="1200" b="0" i="1"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发送来的</a:t>
            </a:r>
            <a:r>
              <a:rPr lang="en-US" altLang="zh-CN" sz="1200" b="0" i="1" kern="1200" dirty="0">
                <a:solidFill>
                  <a:schemeClr val="tx1"/>
                </a:solidFill>
                <a:effectLst/>
                <a:latin typeface="+mn-lt"/>
                <a:ea typeface="+mn-ea"/>
                <a:cs typeface="+mn-cs"/>
              </a:rPr>
              <a:t>TC </a:t>
            </a:r>
            <a:r>
              <a:rPr lang="zh-CN" altLang="en-US" sz="1200" b="0" i="0" kern="1200" dirty="0">
                <a:solidFill>
                  <a:schemeClr val="tx1"/>
                </a:solidFill>
                <a:effectLst/>
                <a:latin typeface="+mn-lt"/>
                <a:ea typeface="+mn-ea"/>
                <a:cs typeface="+mn-cs"/>
              </a:rPr>
              <a:t>控制消息时： 首先，它们都需要判断自己是不是节点 </a:t>
            </a:r>
            <a:r>
              <a:rPr lang="en-US" altLang="zh-CN" sz="1200" b="0" i="1"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 </a:t>
            </a:r>
            <a:r>
              <a:rPr lang="en-US" altLang="zh-CN" sz="1200" b="0" i="1" kern="1200" dirty="0">
                <a:solidFill>
                  <a:schemeClr val="tx1"/>
                </a:solidFill>
                <a:effectLst/>
                <a:latin typeface="+mn-lt"/>
                <a:ea typeface="+mn-ea"/>
                <a:cs typeface="+mn-cs"/>
              </a:rPr>
              <a:t>MPR </a:t>
            </a:r>
            <a:r>
              <a:rPr lang="zh-CN" altLang="en-US" sz="1200" b="0" i="0" kern="1200" dirty="0">
                <a:solidFill>
                  <a:schemeClr val="tx1"/>
                </a:solidFill>
                <a:effectLst/>
                <a:latin typeface="+mn-lt"/>
                <a:ea typeface="+mn-ea"/>
                <a:cs typeface="+mn-cs"/>
              </a:rPr>
              <a:t>节点。节点 </a:t>
            </a:r>
            <a:r>
              <a:rPr lang="en-US" altLang="zh-CN" sz="1200" b="0" i="1" kern="1200" dirty="0">
                <a:solidFill>
                  <a:schemeClr val="tx1"/>
                </a:solidFill>
                <a:effectLst/>
                <a:latin typeface="+mn-lt"/>
                <a:ea typeface="+mn-ea"/>
                <a:cs typeface="+mn-cs"/>
              </a:rPr>
              <a:t>B </a:t>
            </a:r>
            <a:r>
              <a:rPr lang="zh-CN" altLang="en-US"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和 </a:t>
            </a:r>
            <a:r>
              <a:rPr lang="en-US" altLang="zh-CN" sz="1200" b="0" i="1" kern="1200" dirty="0">
                <a:solidFill>
                  <a:schemeClr val="tx1"/>
                </a:solidFill>
                <a:effectLst/>
                <a:latin typeface="+mn-lt"/>
                <a:ea typeface="+mn-ea"/>
                <a:cs typeface="+mn-cs"/>
              </a:rPr>
              <a:t>D </a:t>
            </a:r>
            <a:r>
              <a:rPr lang="zh-CN" altLang="en-US" sz="1200" b="0" i="0" kern="1200" dirty="0">
                <a:solidFill>
                  <a:schemeClr val="tx1"/>
                </a:solidFill>
                <a:effectLst/>
                <a:latin typeface="+mn-lt"/>
                <a:ea typeface="+mn-ea"/>
                <a:cs typeface="+mn-cs"/>
              </a:rPr>
              <a:t>发现自己是节点 </a:t>
            </a:r>
            <a:r>
              <a:rPr lang="en-US" altLang="zh-CN" sz="1200" b="0" i="1"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 </a:t>
            </a:r>
            <a:r>
              <a:rPr lang="en-US" altLang="zh-CN" sz="1200" b="0" i="1" kern="1200" dirty="0">
                <a:solidFill>
                  <a:schemeClr val="tx1"/>
                </a:solidFill>
                <a:effectLst/>
                <a:latin typeface="+mn-lt"/>
                <a:ea typeface="+mn-ea"/>
                <a:cs typeface="+mn-cs"/>
              </a:rPr>
              <a:t>MPR </a:t>
            </a:r>
            <a:r>
              <a:rPr lang="zh-CN" altLang="en-US" sz="1200" b="0" i="0" kern="1200" dirty="0">
                <a:solidFill>
                  <a:schemeClr val="tx1"/>
                </a:solidFill>
                <a:effectLst/>
                <a:latin typeface="+mn-lt"/>
                <a:ea typeface="+mn-ea"/>
                <a:cs typeface="+mn-cs"/>
              </a:rPr>
              <a:t>节点，它们再判断</a:t>
            </a:r>
            <a:r>
              <a:rPr lang="en-US" altLang="zh-CN" sz="1200" b="0" i="1" kern="1200" dirty="0">
                <a:solidFill>
                  <a:schemeClr val="tx1"/>
                </a:solidFill>
                <a:effectLst/>
                <a:latin typeface="+mn-lt"/>
                <a:ea typeface="+mn-ea"/>
                <a:cs typeface="+mn-cs"/>
              </a:rPr>
              <a:t>TC </a:t>
            </a:r>
            <a:r>
              <a:rPr lang="zh-CN" altLang="en-US" sz="1200" b="0" i="0" kern="1200" dirty="0">
                <a:solidFill>
                  <a:schemeClr val="tx1"/>
                </a:solidFill>
                <a:effectLst/>
                <a:latin typeface="+mn-lt"/>
                <a:ea typeface="+mn-ea"/>
                <a:cs typeface="+mn-cs"/>
              </a:rPr>
              <a:t>控制消息是否是最新的，如果是，则转发该</a:t>
            </a:r>
            <a:r>
              <a:rPr lang="en-US" altLang="zh-CN" sz="1200" b="0" i="1" kern="1200" dirty="0">
                <a:solidFill>
                  <a:schemeClr val="tx1"/>
                </a:solidFill>
                <a:effectLst/>
                <a:latin typeface="+mn-lt"/>
                <a:ea typeface="+mn-ea"/>
                <a:cs typeface="+mn-cs"/>
              </a:rPr>
              <a:t>TC </a:t>
            </a:r>
            <a:r>
              <a:rPr lang="zh-CN" altLang="en-US" sz="1200" b="0" i="0" kern="1200" dirty="0">
                <a:solidFill>
                  <a:schemeClr val="tx1"/>
                </a:solidFill>
                <a:effectLst/>
                <a:latin typeface="+mn-lt"/>
                <a:ea typeface="+mn-ea"/>
                <a:cs typeface="+mn-cs"/>
              </a:rPr>
              <a:t>控制消息，否则丢弃该</a:t>
            </a:r>
            <a:r>
              <a:rPr lang="en-US" altLang="zh-CN" sz="1200" b="0" i="1" kern="1200" dirty="0">
                <a:solidFill>
                  <a:schemeClr val="tx1"/>
                </a:solidFill>
                <a:effectLst/>
                <a:latin typeface="+mn-lt"/>
                <a:ea typeface="+mn-ea"/>
                <a:cs typeface="+mn-cs"/>
              </a:rPr>
              <a:t>TC </a:t>
            </a:r>
            <a:r>
              <a:rPr lang="zh-CN" altLang="en-US" sz="1200" b="0" i="0" kern="1200" dirty="0">
                <a:solidFill>
                  <a:schemeClr val="tx1"/>
                </a:solidFill>
                <a:effectLst/>
                <a:latin typeface="+mn-lt"/>
                <a:ea typeface="+mn-ea"/>
                <a:cs typeface="+mn-cs"/>
              </a:rPr>
              <a:t>控制消息；而节点 </a:t>
            </a:r>
            <a:r>
              <a:rPr lang="en-US" altLang="zh-CN" sz="1200" b="0" i="0" kern="1200" dirty="0">
                <a:solidFill>
                  <a:schemeClr val="tx1"/>
                </a:solidFill>
                <a:effectLst/>
                <a:latin typeface="+mn-lt"/>
                <a:ea typeface="+mn-ea"/>
                <a:cs typeface="+mn-cs"/>
              </a:rPr>
              <a:t>E </a:t>
            </a:r>
            <a:r>
              <a:rPr lang="zh-CN" altLang="en-US" sz="1200" b="0" i="0" kern="1200" dirty="0">
                <a:solidFill>
                  <a:schemeClr val="tx1"/>
                </a:solidFill>
                <a:effectLst/>
                <a:latin typeface="+mn-lt"/>
                <a:ea typeface="+mn-ea"/>
                <a:cs typeface="+mn-cs"/>
              </a:rPr>
              <a:t>发现自己不是节点 </a:t>
            </a:r>
            <a:r>
              <a:rPr lang="en-US" altLang="zh-CN" sz="1200" b="0" i="1"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 </a:t>
            </a:r>
            <a:r>
              <a:rPr lang="en-US" altLang="zh-CN" sz="1200" b="0" i="1" kern="1200" dirty="0">
                <a:solidFill>
                  <a:schemeClr val="tx1"/>
                </a:solidFill>
                <a:effectLst/>
                <a:latin typeface="+mn-lt"/>
                <a:ea typeface="+mn-ea"/>
                <a:cs typeface="+mn-cs"/>
              </a:rPr>
              <a:t>MPR </a:t>
            </a:r>
            <a:r>
              <a:rPr lang="zh-CN" altLang="en-US" sz="1200" b="0" i="0" kern="1200" dirty="0">
                <a:solidFill>
                  <a:schemeClr val="tx1"/>
                </a:solidFill>
                <a:effectLst/>
                <a:latin typeface="+mn-lt"/>
                <a:ea typeface="+mn-ea"/>
                <a:cs typeface="+mn-cs"/>
              </a:rPr>
              <a:t>节点，则不转发该</a:t>
            </a:r>
            <a:r>
              <a:rPr lang="en-US" altLang="zh-CN" sz="1200" b="0" i="1" kern="1200" dirty="0">
                <a:solidFill>
                  <a:schemeClr val="tx1"/>
                </a:solidFill>
                <a:effectLst/>
                <a:latin typeface="+mn-lt"/>
                <a:ea typeface="+mn-ea"/>
                <a:cs typeface="+mn-cs"/>
              </a:rPr>
              <a:t>TC </a:t>
            </a:r>
            <a:r>
              <a:rPr lang="zh-CN" altLang="en-US" sz="1200" b="0" i="0" kern="1200" dirty="0">
                <a:solidFill>
                  <a:schemeClr val="tx1"/>
                </a:solidFill>
                <a:effectLst/>
                <a:latin typeface="+mn-lt"/>
                <a:ea typeface="+mn-ea"/>
                <a:cs typeface="+mn-cs"/>
              </a:rPr>
              <a:t>控制消息。</a:t>
            </a:r>
            <a:r>
              <a:rPr lang="zh-CN" altLang="en-US" dirty="0"/>
              <a:t> </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3B42-D1E1-47CB-A9E4-A63D9C533E9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10631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1" kern="1200" dirty="0">
                <a:solidFill>
                  <a:schemeClr val="tx1"/>
                </a:solidFill>
                <a:effectLst/>
                <a:latin typeface="+mn-lt"/>
                <a:ea typeface="+mn-ea"/>
                <a:cs typeface="+mn-cs"/>
              </a:rPr>
              <a:t>MID </a:t>
            </a:r>
            <a:r>
              <a:rPr lang="zh-CN" altLang="en-US" sz="1200" b="0" i="0" kern="1200" dirty="0">
                <a:solidFill>
                  <a:schemeClr val="tx1"/>
                </a:solidFill>
                <a:effectLst/>
                <a:latin typeface="+mn-lt"/>
                <a:ea typeface="+mn-ea"/>
                <a:cs typeface="+mn-cs"/>
              </a:rPr>
              <a:t>是 </a:t>
            </a:r>
            <a:r>
              <a:rPr lang="en-US" altLang="zh-CN" sz="1200" b="0" i="1" kern="1200" dirty="0">
                <a:solidFill>
                  <a:schemeClr val="tx1"/>
                </a:solidFill>
                <a:effectLst/>
                <a:latin typeface="+mn-lt"/>
                <a:ea typeface="+mn-ea"/>
                <a:cs typeface="+mn-cs"/>
              </a:rPr>
              <a:t>Multiple Interface Declaration </a:t>
            </a:r>
            <a:r>
              <a:rPr lang="zh-CN" altLang="en-US" sz="1200" b="0" i="0" kern="1200" dirty="0">
                <a:solidFill>
                  <a:schemeClr val="tx1"/>
                </a:solidFill>
                <a:effectLst/>
                <a:latin typeface="+mn-lt"/>
                <a:ea typeface="+mn-ea"/>
                <a:cs typeface="+mn-cs"/>
              </a:rPr>
              <a:t>的简称，主要功能是实现协议中多重</a:t>
            </a:r>
            <a:r>
              <a:rPr lang="en-US" altLang="zh-CN" sz="1200" b="0" i="1" kern="1200" dirty="0">
                <a:solidFill>
                  <a:schemeClr val="tx1"/>
                </a:solidFill>
                <a:effectLst/>
                <a:latin typeface="+mn-lt"/>
                <a:ea typeface="+mn-ea"/>
                <a:cs typeface="+mn-cs"/>
              </a:rPr>
              <a:t>OLSR </a:t>
            </a:r>
            <a:r>
              <a:rPr lang="zh-CN" altLang="en-US" sz="1200" b="0" i="0" kern="1200" dirty="0">
                <a:solidFill>
                  <a:schemeClr val="tx1"/>
                </a:solidFill>
                <a:effectLst/>
                <a:latin typeface="+mn-lt"/>
                <a:ea typeface="+mn-ea"/>
                <a:cs typeface="+mn-cs"/>
              </a:rPr>
              <a:t>接口之间的通信。 图 所 示 为 </a:t>
            </a:r>
            <a:r>
              <a:rPr lang="en-US" altLang="zh-CN" sz="1200" b="0" i="1" kern="1200" dirty="0">
                <a:solidFill>
                  <a:schemeClr val="tx1"/>
                </a:solidFill>
                <a:effectLst/>
                <a:latin typeface="+mn-lt"/>
                <a:ea typeface="+mn-ea"/>
                <a:cs typeface="+mn-cs"/>
              </a:rPr>
              <a:t>MID </a:t>
            </a:r>
            <a:r>
              <a:rPr lang="zh-CN" altLang="en-US" sz="1200" b="0" i="0" kern="1200" dirty="0">
                <a:solidFill>
                  <a:schemeClr val="tx1"/>
                </a:solidFill>
                <a:effectLst/>
                <a:latin typeface="+mn-lt"/>
                <a:ea typeface="+mn-ea"/>
                <a:cs typeface="+mn-cs"/>
              </a:rPr>
              <a:t>消 息 的 初 始 化 代 码 ， 为 </a:t>
            </a:r>
            <a:r>
              <a:rPr lang="en-US" altLang="zh-CN" sz="1200" b="0" i="1" kern="1200" dirty="0">
                <a:solidFill>
                  <a:schemeClr val="tx1"/>
                </a:solidFill>
                <a:effectLst/>
                <a:latin typeface="+mn-lt"/>
                <a:ea typeface="+mn-ea"/>
                <a:cs typeface="+mn-cs"/>
              </a:rPr>
              <a:t>Mid set </a:t>
            </a:r>
            <a:r>
              <a:rPr lang="en-US" altLang="zh-CN" sz="1200" b="0" i="0" kern="1200" dirty="0">
                <a:solidFill>
                  <a:schemeClr val="tx1"/>
                </a:solidFill>
                <a:effectLst/>
                <a:latin typeface="+mn-lt"/>
                <a:ea typeface="+mn-ea"/>
                <a:cs typeface="+mn-cs"/>
              </a:rPr>
              <a:t>_ </a:t>
            </a:r>
            <a:r>
              <a:rPr lang="zh-CN" altLang="en-US" sz="1200" b="0" i="0" kern="1200" dirty="0">
                <a:solidFill>
                  <a:schemeClr val="tx1"/>
                </a:solidFill>
                <a:effectLst/>
                <a:latin typeface="+mn-lt"/>
                <a:ea typeface="+mn-ea"/>
                <a:cs typeface="+mn-cs"/>
              </a:rPr>
              <a:t>文 件 中 的</a:t>
            </a:r>
            <a:r>
              <a:rPr lang="en-US" altLang="zh-CN" sz="1200" b="0" i="1" kern="1200" dirty="0" err="1">
                <a:solidFill>
                  <a:schemeClr val="tx1"/>
                </a:solidFill>
                <a:effectLst/>
                <a:latin typeface="+mn-lt"/>
                <a:ea typeface="+mn-ea"/>
                <a:cs typeface="+mn-cs"/>
              </a:rPr>
              <a:t>olsr</a:t>
            </a:r>
            <a:r>
              <a:rPr lang="en-US" altLang="zh-CN" sz="1200" b="0" i="1" kern="1200" dirty="0">
                <a:solidFill>
                  <a:schemeClr val="tx1"/>
                </a:solidFill>
                <a:effectLst/>
                <a:latin typeface="+mn-lt"/>
                <a:ea typeface="+mn-ea"/>
                <a:cs typeface="+mn-cs"/>
              </a:rPr>
              <a:t> </a:t>
            </a:r>
            <a:r>
              <a:rPr lang="en-US" altLang="zh-CN" sz="1200" b="0" i="1" kern="1200" dirty="0" err="1">
                <a:solidFill>
                  <a:schemeClr val="tx1"/>
                </a:solidFill>
                <a:effectLst/>
                <a:latin typeface="+mn-lt"/>
                <a:ea typeface="+mn-ea"/>
                <a:cs typeface="+mn-cs"/>
              </a:rPr>
              <a:t>init</a:t>
            </a:r>
            <a:r>
              <a:rPr lang="en-US" altLang="zh-CN" sz="1200" b="0" i="1" kern="1200" dirty="0">
                <a:solidFill>
                  <a:schemeClr val="tx1"/>
                </a:solidFill>
                <a:effectLst/>
                <a:latin typeface="+mn-lt"/>
                <a:ea typeface="+mn-ea"/>
                <a:cs typeface="+mn-cs"/>
              </a:rPr>
              <a:t> mid set </a:t>
            </a:r>
            <a:r>
              <a:rPr lang="en-US" altLang="zh-CN" sz="1200" b="0" i="0" kern="1200" dirty="0">
                <a:solidFill>
                  <a:schemeClr val="tx1"/>
                </a:solidFill>
                <a:effectLst/>
                <a:latin typeface="+mn-lt"/>
                <a:ea typeface="+mn-ea"/>
                <a:cs typeface="+mn-cs"/>
              </a:rPr>
              <a:t>_ _ _ </a:t>
            </a:r>
            <a:r>
              <a:rPr lang="zh-CN" altLang="en-US" sz="1200" b="0" i="0" kern="1200" dirty="0">
                <a:solidFill>
                  <a:schemeClr val="tx1"/>
                </a:solidFill>
                <a:effectLst/>
                <a:latin typeface="+mn-lt"/>
                <a:ea typeface="+mn-ea"/>
                <a:cs typeface="+mn-cs"/>
              </a:rPr>
              <a:t>函数，可以看出在初始化时，为了实现多接口节点间的通信，</a:t>
            </a:r>
            <a:r>
              <a:rPr lang="en-US" altLang="zh-CN" sz="1200" b="0" i="1" kern="1200" dirty="0">
                <a:solidFill>
                  <a:schemeClr val="tx1"/>
                </a:solidFill>
                <a:effectLst/>
                <a:latin typeface="+mn-lt"/>
                <a:ea typeface="+mn-ea"/>
                <a:cs typeface="+mn-cs"/>
              </a:rPr>
              <a:t>MID </a:t>
            </a:r>
            <a:r>
              <a:rPr lang="zh-CN" altLang="en-US" sz="1200" b="0" i="0" kern="1200" dirty="0">
                <a:solidFill>
                  <a:schemeClr val="tx1"/>
                </a:solidFill>
                <a:effectLst/>
                <a:latin typeface="+mn-lt"/>
                <a:ea typeface="+mn-ea"/>
                <a:cs typeface="+mn-cs"/>
              </a:rPr>
              <a:t>消 息 设 置 了 用 于 记 录 上 、 下 节 点 的 变 量 ， 分 别 是 ：</a:t>
            </a:r>
            <a:r>
              <a:rPr lang="en-US" altLang="zh-CN" sz="1200" b="0" i="1" kern="1200" dirty="0">
                <a:solidFill>
                  <a:schemeClr val="tx1"/>
                </a:solidFill>
                <a:effectLst/>
                <a:latin typeface="+mn-lt"/>
                <a:ea typeface="+mn-ea"/>
                <a:cs typeface="+mn-cs"/>
              </a:rPr>
              <a:t>reverse mid set </a:t>
            </a:r>
            <a:r>
              <a:rPr lang="en-US" altLang="zh-CN" sz="1200" b="0" i="1" kern="1200" dirty="0" err="1">
                <a:solidFill>
                  <a:schemeClr val="tx1"/>
                </a:solidFill>
                <a:effectLst/>
                <a:latin typeface="+mn-lt"/>
                <a:ea typeface="+mn-ea"/>
                <a:cs typeface="+mn-cs"/>
              </a:rPr>
              <a:t>idx</a:t>
            </a:r>
            <a:r>
              <a:rPr lang="en-US" altLang="zh-CN" sz="1200" b="0" i="1" kern="1200" dirty="0">
                <a:solidFill>
                  <a:schemeClr val="tx1"/>
                </a:solidFill>
                <a:effectLst/>
                <a:latin typeface="+mn-lt"/>
                <a:ea typeface="+mn-ea"/>
                <a:cs typeface="+mn-cs"/>
              </a:rPr>
              <a:t> </a:t>
            </a:r>
            <a:r>
              <a:rPr lang="en-US" altLang="zh-CN" sz="1200" b="0" i="1" kern="1200" dirty="0" err="1">
                <a:solidFill>
                  <a:schemeClr val="tx1"/>
                </a:solidFill>
                <a:effectLst/>
                <a:latin typeface="+mn-lt"/>
                <a:ea typeface="+mn-ea"/>
                <a:cs typeface="+mn-cs"/>
              </a:rPr>
              <a:t>prev</a:t>
            </a:r>
            <a:r>
              <a:rPr lang="en-US" altLang="zh-CN" sz="1200" b="0" i="1"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_ _ .   </a:t>
            </a:r>
            <a:r>
              <a:rPr lang="zh-CN" altLang="en-US"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reverse mid set </a:t>
            </a:r>
            <a:r>
              <a:rPr lang="en-US" altLang="zh-CN" sz="1200" b="0" i="1" kern="1200" dirty="0" err="1">
                <a:solidFill>
                  <a:schemeClr val="tx1"/>
                </a:solidFill>
                <a:effectLst/>
                <a:latin typeface="+mn-lt"/>
                <a:ea typeface="+mn-ea"/>
                <a:cs typeface="+mn-cs"/>
              </a:rPr>
              <a:t>idx</a:t>
            </a:r>
            <a:r>
              <a:rPr lang="en-US" altLang="zh-CN" sz="1200" b="0" i="1" kern="1200" dirty="0">
                <a:solidFill>
                  <a:schemeClr val="tx1"/>
                </a:solidFill>
                <a:effectLst/>
                <a:latin typeface="+mn-lt"/>
                <a:ea typeface="+mn-ea"/>
                <a:cs typeface="+mn-cs"/>
              </a:rPr>
              <a:t> next </a:t>
            </a:r>
            <a:r>
              <a:rPr lang="en-US" altLang="zh-CN" sz="1200" b="0" i="0" kern="1200" dirty="0">
                <a:solidFill>
                  <a:schemeClr val="tx1"/>
                </a:solidFill>
                <a:effectLst/>
                <a:latin typeface="+mn-lt"/>
                <a:ea typeface="+mn-ea"/>
                <a:cs typeface="+mn-cs"/>
              </a:rPr>
              <a:t>_ _ .   </a:t>
            </a:r>
            <a:r>
              <a:rPr lang="zh-CN" altLang="en-US" sz="1200" b="0" i="0" kern="1200" dirty="0">
                <a:solidFill>
                  <a:schemeClr val="tx1"/>
                </a:solidFill>
                <a:effectLst/>
                <a:latin typeface="+mn-lt"/>
                <a:ea typeface="+mn-ea"/>
                <a:cs typeface="+mn-cs"/>
              </a:rPr>
              <a:t>。</a:t>
            </a:r>
            <a:r>
              <a:rPr lang="en-US" altLang="zh-CN" dirty="0"/>
              <a:t> </a:t>
            </a:r>
            <a:r>
              <a:rPr lang="en-US" altLang="zh-CN" sz="1200" b="0" i="1" kern="1200" dirty="0">
                <a:solidFill>
                  <a:schemeClr val="tx1"/>
                </a:solidFill>
                <a:effectLst/>
                <a:latin typeface="+mn-lt"/>
                <a:ea typeface="+mn-ea"/>
                <a:cs typeface="+mn-cs"/>
              </a:rPr>
              <a:t>reverse mid set </a:t>
            </a:r>
            <a:r>
              <a:rPr lang="en-US" altLang="zh-CN" sz="1200" b="0" i="1" kern="1200" dirty="0" err="1">
                <a:solidFill>
                  <a:schemeClr val="tx1"/>
                </a:solidFill>
                <a:effectLst/>
                <a:latin typeface="+mn-lt"/>
                <a:ea typeface="+mn-ea"/>
                <a:cs typeface="+mn-cs"/>
              </a:rPr>
              <a:t>idx</a:t>
            </a:r>
            <a:r>
              <a:rPr lang="en-US" altLang="zh-CN" sz="1200" b="0" i="1" kern="1200" dirty="0">
                <a:solidFill>
                  <a:schemeClr val="tx1"/>
                </a:solidFill>
                <a:effectLst/>
                <a:latin typeface="+mn-lt"/>
                <a:ea typeface="+mn-ea"/>
                <a:cs typeface="+mn-cs"/>
              </a:rPr>
              <a:t> next </a:t>
            </a:r>
            <a:r>
              <a:rPr lang="en-US" altLang="zh-CN" sz="1200" b="0" i="0" kern="1200" dirty="0">
                <a:solidFill>
                  <a:schemeClr val="tx1"/>
                </a:solidFill>
                <a:effectLst/>
                <a:latin typeface="+mn-lt"/>
                <a:ea typeface="+mn-ea"/>
                <a:cs typeface="+mn-cs"/>
              </a:rPr>
              <a:t>_ _ .   </a:t>
            </a:r>
            <a:r>
              <a:rPr lang="zh-CN" altLang="en-US" sz="1200" b="0" i="0" kern="1200" dirty="0">
                <a:solidFill>
                  <a:schemeClr val="tx1"/>
                </a:solidFill>
                <a:effectLst/>
                <a:latin typeface="+mn-lt"/>
                <a:ea typeface="+mn-ea"/>
                <a:cs typeface="+mn-cs"/>
              </a:rPr>
              <a:t>标 记 的 是 下 一 跳 的 节 点 ，</a:t>
            </a:r>
            <a:r>
              <a:rPr lang="en-US" altLang="zh-CN" sz="1200" b="0" i="1" kern="1200" dirty="0">
                <a:solidFill>
                  <a:schemeClr val="tx1"/>
                </a:solidFill>
                <a:effectLst/>
                <a:latin typeface="+mn-lt"/>
                <a:ea typeface="+mn-ea"/>
                <a:cs typeface="+mn-cs"/>
              </a:rPr>
              <a:t>reverse mid set </a:t>
            </a:r>
            <a:r>
              <a:rPr lang="en-US" altLang="zh-CN" sz="1200" b="0" i="1" kern="1200" dirty="0" err="1">
                <a:solidFill>
                  <a:schemeClr val="tx1"/>
                </a:solidFill>
                <a:effectLst/>
                <a:latin typeface="+mn-lt"/>
                <a:ea typeface="+mn-ea"/>
                <a:cs typeface="+mn-cs"/>
              </a:rPr>
              <a:t>idx</a:t>
            </a:r>
            <a:r>
              <a:rPr lang="en-US" altLang="zh-CN" sz="1200" b="0" i="1" kern="1200" dirty="0">
                <a:solidFill>
                  <a:schemeClr val="tx1"/>
                </a:solidFill>
                <a:effectLst/>
                <a:latin typeface="+mn-lt"/>
                <a:ea typeface="+mn-ea"/>
                <a:cs typeface="+mn-cs"/>
              </a:rPr>
              <a:t> </a:t>
            </a:r>
            <a:r>
              <a:rPr lang="en-US" altLang="zh-CN" sz="1200" b="0" i="1" kern="1200" dirty="0" err="1">
                <a:solidFill>
                  <a:schemeClr val="tx1"/>
                </a:solidFill>
                <a:effectLst/>
                <a:latin typeface="+mn-lt"/>
                <a:ea typeface="+mn-ea"/>
                <a:cs typeface="+mn-cs"/>
              </a:rPr>
              <a:t>prev</a:t>
            </a:r>
            <a:r>
              <a:rPr lang="en-US" altLang="zh-CN" sz="1200" b="0" i="1"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_ _ .   </a:t>
            </a:r>
            <a:r>
              <a:rPr lang="zh-CN" altLang="en-US" sz="1200" b="0" i="0" kern="1200" dirty="0">
                <a:solidFill>
                  <a:schemeClr val="tx1"/>
                </a:solidFill>
                <a:effectLst/>
                <a:latin typeface="+mn-lt"/>
                <a:ea typeface="+mn-ea"/>
                <a:cs typeface="+mn-cs"/>
              </a:rPr>
              <a:t>标记的是上一条的节点， 这两个数组标记了所有与节点距离不超过一条的节点， 即 </a:t>
            </a:r>
            <a:r>
              <a:rPr lang="en-US" altLang="zh-CN" sz="1200" b="0" i="1" kern="1200" dirty="0">
                <a:solidFill>
                  <a:schemeClr val="tx1"/>
                </a:solidFill>
                <a:effectLst/>
                <a:latin typeface="+mn-lt"/>
                <a:ea typeface="+mn-ea"/>
                <a:cs typeface="+mn-cs"/>
              </a:rPr>
              <a:t>MID </a:t>
            </a:r>
            <a:r>
              <a:rPr lang="zh-CN" altLang="en-US" sz="1200" b="0" i="0" kern="1200" dirty="0">
                <a:solidFill>
                  <a:schemeClr val="tx1"/>
                </a:solidFill>
                <a:effectLst/>
                <a:latin typeface="+mn-lt"/>
                <a:ea typeface="+mn-ea"/>
                <a:cs typeface="+mn-cs"/>
              </a:rPr>
              <a:t>消息的通信对象。</a:t>
            </a:r>
            <a:r>
              <a:rPr lang="zh-CN" altLang="en-US" dirty="0"/>
              <a:t> </a:t>
            </a:r>
            <a:br>
              <a:rPr lang="zh-CN" altLang="en-US" dirty="0"/>
            </a:b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3B42-D1E1-47CB-A9E4-A63D9C533E9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75044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1" kern="1200" dirty="0">
                <a:solidFill>
                  <a:schemeClr val="tx1"/>
                </a:solidFill>
                <a:effectLst/>
                <a:latin typeface="+mn-lt"/>
                <a:ea typeface="+mn-ea"/>
                <a:cs typeface="+mn-cs"/>
              </a:rPr>
              <a:t>HNA </a:t>
            </a:r>
            <a:r>
              <a:rPr lang="zh-CN" altLang="en-US" sz="1200" b="0" i="0" kern="1200" dirty="0">
                <a:solidFill>
                  <a:schemeClr val="tx1"/>
                </a:solidFill>
                <a:effectLst/>
                <a:latin typeface="+mn-lt"/>
                <a:ea typeface="+mn-ea"/>
                <a:cs typeface="+mn-cs"/>
              </a:rPr>
              <a:t>将</a:t>
            </a:r>
            <a:r>
              <a:rPr lang="en-US" altLang="zh-CN" sz="1200" b="0" i="1" kern="1200" dirty="0">
                <a:solidFill>
                  <a:schemeClr val="tx1"/>
                </a:solidFill>
                <a:effectLst/>
                <a:latin typeface="+mn-lt"/>
                <a:ea typeface="+mn-ea"/>
                <a:cs typeface="+mn-cs"/>
              </a:rPr>
              <a:t>OLSR </a:t>
            </a:r>
            <a:r>
              <a:rPr lang="zh-CN" altLang="en-US" sz="1200" b="0" i="0" kern="1200" dirty="0">
                <a:solidFill>
                  <a:schemeClr val="tx1"/>
                </a:solidFill>
                <a:effectLst/>
                <a:latin typeface="+mn-lt"/>
                <a:ea typeface="+mn-ea"/>
                <a:cs typeface="+mn-cs"/>
              </a:rPr>
              <a:t>的移动自组网接口与没有接口的</a:t>
            </a:r>
            <a:r>
              <a:rPr lang="en-US" altLang="zh-CN" sz="1200" b="0" i="1" kern="1200" dirty="0">
                <a:solidFill>
                  <a:schemeClr val="tx1"/>
                </a:solidFill>
                <a:effectLst/>
                <a:latin typeface="+mn-lt"/>
                <a:ea typeface="+mn-ea"/>
                <a:cs typeface="+mn-cs"/>
              </a:rPr>
              <a:t>OLSR </a:t>
            </a:r>
            <a:r>
              <a:rPr lang="zh-CN" altLang="en-US" sz="1200" b="0" i="0" kern="1200" dirty="0">
                <a:solidFill>
                  <a:schemeClr val="tx1"/>
                </a:solidFill>
                <a:effectLst/>
                <a:latin typeface="+mn-lt"/>
                <a:ea typeface="+mn-ea"/>
                <a:cs typeface="+mn-cs"/>
              </a:rPr>
              <a:t>自组网相连， </a:t>
            </a:r>
            <a:br>
              <a:rPr lang="zh-CN" altLang="en-US" dirty="0"/>
            </a:br>
            <a:r>
              <a:rPr lang="en-US" altLang="zh-CN" sz="1200" b="0" i="0" kern="1200" dirty="0">
                <a:solidFill>
                  <a:schemeClr val="tx1"/>
                </a:solidFill>
                <a:effectLst/>
                <a:latin typeface="+mn-lt"/>
                <a:ea typeface="+mn-ea"/>
                <a:cs typeface="+mn-cs"/>
              </a:rPr>
              <a:t>70-71</a:t>
            </a:r>
            <a:r>
              <a:rPr lang="zh-CN" altLang="en-US" sz="1200" b="0" i="0" kern="1200" dirty="0">
                <a:solidFill>
                  <a:schemeClr val="tx1"/>
                </a:solidFill>
                <a:effectLst/>
                <a:latin typeface="+mn-lt"/>
                <a:ea typeface="+mn-ea"/>
                <a:cs typeface="+mn-cs"/>
              </a:rPr>
              <a:t>： </a:t>
            </a:r>
            <a:r>
              <a:rPr lang="en-US" altLang="zh-CN" sz="1200" b="0" i="1" kern="1200" dirty="0" err="1">
                <a:solidFill>
                  <a:schemeClr val="tx1"/>
                </a:solidFill>
                <a:effectLst/>
                <a:latin typeface="+mn-lt"/>
                <a:ea typeface="+mn-ea"/>
                <a:cs typeface="+mn-cs"/>
              </a:rPr>
              <a:t>hna</a:t>
            </a:r>
            <a:r>
              <a:rPr lang="en-US" altLang="zh-CN" sz="1200" b="0" i="1" kern="1200" dirty="0">
                <a:solidFill>
                  <a:schemeClr val="tx1"/>
                </a:solidFill>
                <a:effectLst/>
                <a:latin typeface="+mn-lt"/>
                <a:ea typeface="+mn-ea"/>
                <a:cs typeface="+mn-cs"/>
              </a:rPr>
              <a:t> net timer cookie </a:t>
            </a:r>
            <a:r>
              <a:rPr lang="en-US" altLang="zh-CN" sz="1200" b="0" i="0" kern="1200" dirty="0">
                <a:solidFill>
                  <a:schemeClr val="tx1"/>
                </a:solidFill>
                <a:effectLst/>
                <a:latin typeface="+mn-lt"/>
                <a:ea typeface="+mn-ea"/>
                <a:cs typeface="+mn-cs"/>
              </a:rPr>
              <a:t>_ _ _ </a:t>
            </a:r>
            <a:r>
              <a:rPr lang="zh-CN" altLang="en-US" sz="1200" b="0" i="0" kern="1200" dirty="0">
                <a:solidFill>
                  <a:schemeClr val="tx1"/>
                </a:solidFill>
                <a:effectLst/>
                <a:latin typeface="+mn-lt"/>
                <a:ea typeface="+mn-ea"/>
                <a:cs typeface="+mn-cs"/>
              </a:rPr>
              <a:t>记录的是数据包头部的</a:t>
            </a:r>
            <a:r>
              <a:rPr lang="en-US" altLang="zh-CN" sz="1200" b="0" i="1" kern="1200" dirty="0" err="1">
                <a:solidFill>
                  <a:schemeClr val="tx1"/>
                </a:solidFill>
                <a:effectLst/>
                <a:latin typeface="+mn-lt"/>
                <a:ea typeface="+mn-ea"/>
                <a:cs typeface="+mn-cs"/>
              </a:rPr>
              <a:t>Vtime</a:t>
            </a:r>
            <a:r>
              <a:rPr lang="en-US" altLang="zh-CN" sz="1200" b="0" i="1"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值， 类似的下面的 </a:t>
            </a:r>
            <a:r>
              <a:rPr lang="en-US" altLang="zh-CN" sz="1200" b="0" i="1" kern="1200" dirty="0">
                <a:solidFill>
                  <a:schemeClr val="tx1"/>
                </a:solidFill>
                <a:effectLst/>
                <a:latin typeface="+mn-lt"/>
                <a:ea typeface="+mn-ea"/>
                <a:cs typeface="+mn-cs"/>
              </a:rPr>
              <a:t>cookie</a:t>
            </a:r>
            <a:r>
              <a:rPr lang="zh-CN" altLang="en-US" sz="1200" b="0" i="0" kern="1200" dirty="0">
                <a:solidFill>
                  <a:schemeClr val="tx1"/>
                </a:solidFill>
                <a:effectLst/>
                <a:latin typeface="+mn-lt"/>
                <a:ea typeface="+mn-ea"/>
                <a:cs typeface="+mn-cs"/>
              </a:rPr>
              <a:t>都是对包内信息的记录。</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72-74</a:t>
            </a:r>
            <a:r>
              <a:rPr lang="zh-CN" altLang="en-US" sz="1200" b="0" i="0" kern="1200" dirty="0">
                <a:solidFill>
                  <a:schemeClr val="tx1"/>
                </a:solidFill>
                <a:effectLst/>
                <a:latin typeface="+mn-lt"/>
                <a:ea typeface="+mn-ea"/>
                <a:cs typeface="+mn-cs"/>
              </a:rPr>
              <a:t>： </a:t>
            </a:r>
            <a:r>
              <a:rPr lang="en-US" altLang="zh-CN" sz="1200" b="0" i="1" kern="1200" dirty="0" err="1">
                <a:solidFill>
                  <a:schemeClr val="tx1"/>
                </a:solidFill>
                <a:effectLst/>
                <a:latin typeface="+mn-lt"/>
                <a:ea typeface="+mn-ea"/>
                <a:cs typeface="+mn-cs"/>
              </a:rPr>
              <a:t>olsr</a:t>
            </a:r>
            <a:r>
              <a:rPr lang="en-US" altLang="zh-CN" sz="1200" b="0" i="1" kern="1200" dirty="0">
                <a:solidFill>
                  <a:schemeClr val="tx1"/>
                </a:solidFill>
                <a:effectLst/>
                <a:latin typeface="+mn-lt"/>
                <a:ea typeface="+mn-ea"/>
                <a:cs typeface="+mn-cs"/>
              </a:rPr>
              <a:t> cookie set memory size </a:t>
            </a:r>
            <a:r>
              <a:rPr lang="en-US" altLang="zh-CN" sz="1200" b="0" i="0" kern="1200" dirty="0">
                <a:solidFill>
                  <a:schemeClr val="tx1"/>
                </a:solidFill>
                <a:effectLst/>
                <a:latin typeface="+mn-lt"/>
                <a:ea typeface="+mn-ea"/>
                <a:cs typeface="+mn-cs"/>
              </a:rPr>
              <a:t>_ _ _ _ </a:t>
            </a:r>
            <a:r>
              <a:rPr lang="zh-CN" altLang="en-US" sz="1200" b="0" i="0" kern="1200" dirty="0">
                <a:solidFill>
                  <a:schemeClr val="tx1"/>
                </a:solidFill>
                <a:effectLst/>
                <a:latin typeface="+mn-lt"/>
                <a:ea typeface="+mn-ea"/>
                <a:cs typeface="+mn-cs"/>
              </a:rPr>
              <a:t>记录的是发消息的表， 根据 </a:t>
            </a:r>
            <a:r>
              <a:rPr lang="en-US" altLang="zh-CN" sz="1200" b="0" i="1" kern="1200" dirty="0">
                <a:solidFill>
                  <a:schemeClr val="tx1"/>
                </a:solidFill>
                <a:effectLst/>
                <a:latin typeface="+mn-lt"/>
                <a:ea typeface="+mn-ea"/>
                <a:cs typeface="+mn-cs"/>
              </a:rPr>
              <a:t>HNA</a:t>
            </a:r>
            <a:r>
              <a:rPr lang="zh-CN" altLang="en-US" sz="1200" b="0" i="0" kern="1200" dirty="0">
                <a:solidFill>
                  <a:schemeClr val="tx1"/>
                </a:solidFill>
                <a:effectLst/>
                <a:latin typeface="+mn-lt"/>
                <a:ea typeface="+mn-ea"/>
                <a:cs typeface="+mn-cs"/>
              </a:rPr>
              <a:t>消息的接收消息的规则， 对于通信过得节点和未通信过得节点通信方式不同。</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3B42-D1E1-47CB-A9E4-A63D9C533E9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2418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节点保存的信息表</a:t>
            </a:r>
            <a:r>
              <a:rPr lang="zh-CN" altLang="en-US" dirty="0"/>
              <a:t> </a:t>
            </a:r>
            <a:br>
              <a:rPr lang="zh-CN" altLang="en-US" dirty="0"/>
            </a:br>
            <a:endParaRPr lang="zh-CN" altLang="en-US" dirty="0"/>
          </a:p>
        </p:txBody>
      </p:sp>
      <p:sp>
        <p:nvSpPr>
          <p:cNvPr id="4" name="灯片编号占位符 3"/>
          <p:cNvSpPr>
            <a:spLocks noGrp="1"/>
          </p:cNvSpPr>
          <p:nvPr>
            <p:ph type="sldNum" sz="quarter" idx="5"/>
          </p:nvPr>
        </p:nvSpPr>
        <p:spPr/>
        <p:txBody>
          <a:bodyPr/>
          <a:lstStyle/>
          <a:p>
            <a:fld id="{FC8B3B42-D1E1-47CB-A9E4-A63D9C533E94}" type="slidenum">
              <a:rPr lang="zh-CN" altLang="en-US" smtClean="0"/>
              <a:t>17</a:t>
            </a:fld>
            <a:endParaRPr lang="zh-CN" altLang="en-US"/>
          </a:p>
        </p:txBody>
      </p:sp>
    </p:spTree>
    <p:extLst>
      <p:ext uri="{BB962C8B-B14F-4D97-AF65-F5344CB8AC3E}">
        <p14:creationId xmlns:p14="http://schemas.microsoft.com/office/powerpoint/2010/main" val="1099204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3B42-D1E1-47CB-A9E4-A63D9C533E9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4970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3B42-D1E1-47CB-A9E4-A63D9C533E9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33187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B3B42-D1E1-47CB-A9E4-A63D9C533E94}" type="slidenum">
              <a:rPr lang="zh-CN" altLang="en-US" smtClean="0"/>
              <a:t>2</a:t>
            </a:fld>
            <a:endParaRPr lang="zh-CN" altLang="en-US"/>
          </a:p>
        </p:txBody>
      </p:sp>
    </p:spTree>
    <p:extLst>
      <p:ext uri="{BB962C8B-B14F-4D97-AF65-F5344CB8AC3E}">
        <p14:creationId xmlns:p14="http://schemas.microsoft.com/office/powerpoint/2010/main" val="3914527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3B42-D1E1-47CB-A9E4-A63D9C533E9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64054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3B42-D1E1-47CB-A9E4-A63D9C533E9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80992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节点接收到</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TC </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分组后，首先检测其分组重复记录表，判断此前是否已收到过相同分组。如果发现了相关条目，就丢弃该分组。</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3B42-D1E1-47CB-A9E4-A63D9C533E9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74341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3B42-D1E1-47CB-A9E4-A63D9C533E9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126781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3B42-D1E1-47CB-A9E4-A63D9C533E9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67354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25</a:t>
            </a:fld>
            <a:endParaRPr lang="zh-CN" altLang="en-US"/>
          </a:p>
        </p:txBody>
      </p:sp>
    </p:spTree>
    <p:extLst>
      <p:ext uri="{BB962C8B-B14F-4D97-AF65-F5344CB8AC3E}">
        <p14:creationId xmlns:p14="http://schemas.microsoft.com/office/powerpoint/2010/main" val="104622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a:t>
            </a:fld>
            <a:endParaRPr lang="zh-CN" altLang="en-US"/>
          </a:p>
        </p:txBody>
      </p:sp>
    </p:spTree>
    <p:extLst>
      <p:ext uri="{BB962C8B-B14F-4D97-AF65-F5344CB8AC3E}">
        <p14:creationId xmlns:p14="http://schemas.microsoft.com/office/powerpoint/2010/main" val="3393900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B3B42-D1E1-47CB-A9E4-A63D9C533E94}" type="slidenum">
              <a:rPr lang="zh-CN" altLang="en-US" smtClean="0"/>
              <a:t>4</a:t>
            </a:fld>
            <a:endParaRPr lang="zh-CN" altLang="en-US"/>
          </a:p>
        </p:txBody>
      </p:sp>
    </p:spTree>
    <p:extLst>
      <p:ext uri="{BB962C8B-B14F-4D97-AF65-F5344CB8AC3E}">
        <p14:creationId xmlns:p14="http://schemas.microsoft.com/office/powerpoint/2010/main" val="2775856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B3B42-D1E1-47CB-A9E4-A63D9C533E94}" type="slidenum">
              <a:rPr lang="zh-CN" altLang="en-US" smtClean="0"/>
              <a:t>5</a:t>
            </a:fld>
            <a:endParaRPr lang="zh-CN" altLang="en-US"/>
          </a:p>
        </p:txBody>
      </p:sp>
    </p:spTree>
    <p:extLst>
      <p:ext uri="{BB962C8B-B14F-4D97-AF65-F5344CB8AC3E}">
        <p14:creationId xmlns:p14="http://schemas.microsoft.com/office/powerpoint/2010/main" val="1736873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最佳链路状态路由协议 </a:t>
            </a:r>
            <a:r>
              <a:rPr lang="en-US" altLang="zh-CN"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Optimized Link Status Routing Protocol </a:t>
            </a:r>
            <a:r>
              <a:rPr lang="en-US" altLang="zh-CN"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OLSR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 是专门为无线移动自组网提出来的一种标准化的先验式的优化链路状态路由协议。</a:t>
            </a:r>
            <a:r>
              <a:rPr lang="zh-CN" altLang="en-US" dirty="0"/>
              <a:t> </a:t>
            </a:r>
          </a:p>
        </p:txBody>
      </p:sp>
      <p:sp>
        <p:nvSpPr>
          <p:cNvPr id="4" name="灯片编号占位符 3"/>
          <p:cNvSpPr>
            <a:spLocks noGrp="1"/>
          </p:cNvSpPr>
          <p:nvPr>
            <p:ph type="sldNum" sz="quarter" idx="5"/>
          </p:nvPr>
        </p:nvSpPr>
        <p:spPr/>
        <p:txBody>
          <a:bodyPr/>
          <a:lstStyle/>
          <a:p>
            <a:fld id="{FC8B3B42-D1E1-47CB-A9E4-A63D9C533E94}" type="slidenum">
              <a:rPr lang="zh-CN" altLang="en-US" smtClean="0"/>
              <a:t>6</a:t>
            </a:fld>
            <a:endParaRPr lang="zh-CN" altLang="en-US"/>
          </a:p>
        </p:txBody>
      </p:sp>
    </p:spTree>
    <p:extLst>
      <p:ext uri="{BB962C8B-B14F-4D97-AF65-F5344CB8AC3E}">
        <p14:creationId xmlns:p14="http://schemas.microsoft.com/office/powerpoint/2010/main" val="1771329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1" kern="1200" dirty="0">
                <a:solidFill>
                  <a:schemeClr val="tx1"/>
                </a:solidFill>
                <a:effectLst/>
                <a:latin typeface="+mn-lt"/>
                <a:ea typeface="+mn-ea"/>
                <a:cs typeface="+mn-cs"/>
              </a:rPr>
              <a:t>OLSR</a:t>
            </a:r>
            <a:r>
              <a:rPr lang="zh-CN" altLang="en-US" sz="1200" b="0" i="0" kern="1200" dirty="0">
                <a:solidFill>
                  <a:schemeClr val="tx1"/>
                </a:solidFill>
                <a:effectLst/>
                <a:latin typeface="+mn-lt"/>
                <a:ea typeface="+mn-ea"/>
                <a:cs typeface="+mn-cs"/>
              </a:rPr>
              <a:t>协议使用的 </a:t>
            </a:r>
            <a:r>
              <a:rPr lang="en-US" altLang="zh-CN" sz="1200" b="0" i="1" kern="1200" dirty="0">
                <a:solidFill>
                  <a:schemeClr val="tx1"/>
                </a:solidFill>
                <a:effectLst/>
                <a:latin typeface="+mn-lt"/>
                <a:ea typeface="+mn-ea"/>
                <a:cs typeface="+mn-cs"/>
              </a:rPr>
              <a:t>MPR </a:t>
            </a:r>
            <a:r>
              <a:rPr lang="zh-CN" altLang="en-US" sz="1200" b="0" i="0" kern="1200" dirty="0">
                <a:solidFill>
                  <a:schemeClr val="tx1"/>
                </a:solidFill>
                <a:effectLst/>
                <a:latin typeface="+mn-lt"/>
                <a:ea typeface="+mn-ea"/>
                <a:cs typeface="+mn-cs"/>
              </a:rPr>
              <a:t>选择算法</a:t>
            </a:r>
            <a:r>
              <a:rPr lang="zh-CN" altLang="en-US" dirty="0"/>
              <a:t> </a:t>
            </a:r>
            <a:r>
              <a:rPr lang="zh-CN" altLang="en-US" sz="1200" b="0" i="0" kern="1200" dirty="0">
                <a:solidFill>
                  <a:schemeClr val="tx1"/>
                </a:solidFill>
                <a:effectLst/>
                <a:latin typeface="+mn-lt"/>
                <a:ea typeface="+mn-ea"/>
                <a:cs typeface="+mn-cs"/>
              </a:rPr>
              <a:t>是一个贪婪选择算法，它设计了一个可以保证节点通过 </a:t>
            </a:r>
            <a:r>
              <a:rPr lang="en-US" altLang="zh-CN" sz="1200" b="0" i="1" kern="1200" dirty="0">
                <a:solidFill>
                  <a:schemeClr val="tx1"/>
                </a:solidFill>
                <a:effectLst/>
                <a:latin typeface="+mn-lt"/>
                <a:ea typeface="+mn-ea"/>
                <a:cs typeface="+mn-cs"/>
              </a:rPr>
              <a:t>willingness </a:t>
            </a:r>
            <a:r>
              <a:rPr lang="zh-CN" altLang="en-US" sz="1200" b="0" i="0" kern="1200" dirty="0">
                <a:solidFill>
                  <a:schemeClr val="tx1"/>
                </a:solidFill>
                <a:effectLst/>
                <a:latin typeface="+mn-lt"/>
                <a:ea typeface="+mn-ea"/>
                <a:cs typeface="+mn-cs"/>
              </a:rPr>
              <a:t>不为</a:t>
            </a:r>
            <a:r>
              <a:rPr lang="en-US" altLang="zh-CN" sz="1200" b="0" i="1" kern="1200" dirty="0">
                <a:solidFill>
                  <a:schemeClr val="tx1"/>
                </a:solidFill>
                <a:effectLst/>
                <a:latin typeface="+mn-lt"/>
                <a:ea typeface="+mn-ea"/>
                <a:cs typeface="+mn-cs"/>
              </a:rPr>
              <a:t>WILL NEVER </a:t>
            </a:r>
            <a:r>
              <a:rPr lang="en-US" altLang="zh-CN" sz="1200" b="0" i="0" kern="1200" dirty="0">
                <a:solidFill>
                  <a:schemeClr val="tx1"/>
                </a:solidFill>
                <a:effectLst/>
                <a:latin typeface="+mn-lt"/>
                <a:ea typeface="+mn-ea"/>
                <a:cs typeface="+mn-cs"/>
              </a:rPr>
              <a:t>_ </a:t>
            </a:r>
            <a:r>
              <a:rPr lang="zh-CN" altLang="en-US" sz="1200" b="0" i="0" kern="1200" dirty="0">
                <a:solidFill>
                  <a:schemeClr val="tx1"/>
                </a:solidFill>
                <a:effectLst/>
                <a:latin typeface="+mn-lt"/>
                <a:ea typeface="+mn-ea"/>
                <a:cs typeface="+mn-cs"/>
              </a:rPr>
              <a:t>的 </a:t>
            </a:r>
            <a:r>
              <a:rPr lang="en-US" altLang="zh-CN" sz="1200" b="0" i="1" kern="1200" dirty="0">
                <a:solidFill>
                  <a:schemeClr val="tx1"/>
                </a:solidFill>
                <a:effectLst/>
                <a:latin typeface="+mn-lt"/>
                <a:ea typeface="+mn-ea"/>
                <a:cs typeface="+mn-cs"/>
              </a:rPr>
              <a:t>MPR </a:t>
            </a:r>
            <a:r>
              <a:rPr lang="zh-CN" altLang="en-US" sz="1200" b="0" i="0" kern="1200" dirty="0">
                <a:solidFill>
                  <a:schemeClr val="tx1"/>
                </a:solidFill>
                <a:effectLst/>
                <a:latin typeface="+mn-lt"/>
                <a:ea typeface="+mn-ea"/>
                <a:cs typeface="+mn-cs"/>
              </a:rPr>
              <a:t>节点中继到达所有严格对称两跳邻节点的 </a:t>
            </a:r>
            <a:r>
              <a:rPr lang="en-US" altLang="zh-CN" sz="1200" b="0" i="1" kern="1200" dirty="0">
                <a:solidFill>
                  <a:schemeClr val="tx1"/>
                </a:solidFill>
                <a:effectLst/>
                <a:latin typeface="+mn-lt"/>
                <a:ea typeface="+mn-ea"/>
                <a:cs typeface="+mn-cs"/>
              </a:rPr>
              <a:t>MPR </a:t>
            </a:r>
            <a:r>
              <a:rPr lang="zh-CN" altLang="en-US" sz="1200" b="0" i="0" kern="1200" dirty="0">
                <a:solidFill>
                  <a:schemeClr val="tx1"/>
                </a:solidFill>
                <a:effectLst/>
                <a:latin typeface="+mn-lt"/>
                <a:ea typeface="+mn-ea"/>
                <a:cs typeface="+mn-cs"/>
              </a:rPr>
              <a:t>集。</a:t>
            </a:r>
            <a:r>
              <a:rPr lang="zh-CN" altLang="en-US" dirty="0"/>
              <a:t> </a:t>
            </a:r>
            <a:r>
              <a:rPr lang="zh-CN" altLang="en-US" sz="1200" b="0" i="0" kern="1200" dirty="0">
                <a:solidFill>
                  <a:schemeClr val="tx1"/>
                </a:solidFill>
                <a:effectLst/>
                <a:latin typeface="+mn-lt"/>
                <a:ea typeface="+mn-ea"/>
                <a:cs typeface="+mn-cs"/>
              </a:rPr>
              <a:t>算法流程如图所示</a:t>
            </a:r>
            <a:r>
              <a:rPr lang="zh-CN" altLang="en-US" dirty="0"/>
              <a:t> </a:t>
            </a:r>
            <a:br>
              <a:rPr lang="zh-CN" altLang="en-US" dirty="0"/>
            </a:b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3B42-D1E1-47CB-A9E4-A63D9C533E9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53324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1" kern="1200" dirty="0">
                <a:solidFill>
                  <a:schemeClr val="tx1"/>
                </a:solidFill>
                <a:effectLst/>
                <a:latin typeface="+mn-lt"/>
                <a:ea typeface="+mn-ea"/>
                <a:cs typeface="+mn-cs"/>
              </a:rPr>
              <a:t>OLSR</a:t>
            </a:r>
            <a:r>
              <a:rPr lang="zh-CN" altLang="en-US" sz="1200" b="0" i="0" kern="1200" dirty="0">
                <a:solidFill>
                  <a:schemeClr val="tx1"/>
                </a:solidFill>
                <a:effectLst/>
                <a:latin typeface="+mn-lt"/>
                <a:ea typeface="+mn-ea"/>
                <a:cs typeface="+mn-cs"/>
              </a:rPr>
              <a:t>采用 </a:t>
            </a:r>
            <a:r>
              <a:rPr lang="en-US" altLang="zh-CN" sz="1200" b="0" i="1" kern="1200" dirty="0">
                <a:solidFill>
                  <a:schemeClr val="tx1"/>
                </a:solidFill>
                <a:effectLst/>
                <a:latin typeface="+mn-lt"/>
                <a:ea typeface="+mn-ea"/>
                <a:cs typeface="+mn-cs"/>
              </a:rPr>
              <a:t>MPR </a:t>
            </a:r>
            <a:r>
              <a:rPr lang="zh-CN" altLang="en-US" sz="1200" b="0" i="0" kern="1200" dirty="0">
                <a:solidFill>
                  <a:schemeClr val="tx1"/>
                </a:solidFill>
                <a:effectLst/>
                <a:latin typeface="+mn-lt"/>
                <a:ea typeface="+mn-ea"/>
                <a:cs typeface="+mn-cs"/>
              </a:rPr>
              <a:t>机制对路由控制消息进行选择性的洪泛，可以有效地减少整个网络范围内的路由控制消息数量。在节点密度大，数量多的大规模网络中采用 </a:t>
            </a:r>
            <a:r>
              <a:rPr lang="en-US" altLang="zh-CN" sz="1200" b="0" i="1" kern="1200" dirty="0">
                <a:solidFill>
                  <a:schemeClr val="tx1"/>
                </a:solidFill>
                <a:effectLst/>
                <a:latin typeface="+mn-lt"/>
                <a:ea typeface="+mn-ea"/>
                <a:cs typeface="+mn-cs"/>
              </a:rPr>
              <a:t>MPR </a:t>
            </a:r>
            <a:r>
              <a:rPr lang="zh-CN" altLang="en-US" sz="1200" b="0" i="0" kern="1200" dirty="0">
                <a:solidFill>
                  <a:schemeClr val="tx1"/>
                </a:solidFill>
                <a:effectLst/>
                <a:latin typeface="+mn-lt"/>
                <a:ea typeface="+mn-ea"/>
                <a:cs typeface="+mn-cs"/>
              </a:rPr>
              <a:t>机制其优势会更加明显。网络中的每个节点都要选择一部分自己的对称邻居节点作为通信的中继节点，即 </a:t>
            </a:r>
            <a:r>
              <a:rPr lang="en-US" altLang="zh-CN" sz="1200" b="0" i="1" kern="1200" dirty="0">
                <a:solidFill>
                  <a:schemeClr val="tx1"/>
                </a:solidFill>
                <a:effectLst/>
                <a:latin typeface="+mn-lt"/>
                <a:ea typeface="+mn-ea"/>
                <a:cs typeface="+mn-cs"/>
              </a:rPr>
              <a:t>MPR </a:t>
            </a:r>
            <a:r>
              <a:rPr lang="zh-CN" altLang="en-US" sz="1200" b="0" i="0" kern="1200" dirty="0">
                <a:solidFill>
                  <a:schemeClr val="tx1"/>
                </a:solidFill>
                <a:effectLst/>
                <a:latin typeface="+mn-lt"/>
                <a:ea typeface="+mn-ea"/>
                <a:cs typeface="+mn-cs"/>
              </a:rPr>
              <a:t>节点，而该节点自身则成为 </a:t>
            </a:r>
            <a:r>
              <a:rPr lang="en-US" altLang="zh-CN" sz="1200" b="0" i="1" kern="1200" dirty="0">
                <a:solidFill>
                  <a:schemeClr val="tx1"/>
                </a:solidFill>
                <a:effectLst/>
                <a:latin typeface="+mn-lt"/>
                <a:ea typeface="+mn-ea"/>
                <a:cs typeface="+mn-cs"/>
              </a:rPr>
              <a:t>MS </a:t>
            </a:r>
            <a:r>
              <a:rPr lang="zh-CN" altLang="en-US" sz="1200" b="0" i="0" kern="1200" dirty="0">
                <a:solidFill>
                  <a:schemeClr val="tx1"/>
                </a:solidFill>
                <a:effectLst/>
                <a:latin typeface="+mn-lt"/>
                <a:ea typeface="+mn-ea"/>
                <a:cs typeface="+mn-cs"/>
              </a:rPr>
              <a:t>节点。剩下的那些非 </a:t>
            </a:r>
            <a:r>
              <a:rPr lang="en-US" altLang="zh-CN" sz="1200" b="0" i="1" kern="1200" dirty="0">
                <a:solidFill>
                  <a:schemeClr val="tx1"/>
                </a:solidFill>
                <a:effectLst/>
                <a:latin typeface="+mn-lt"/>
                <a:ea typeface="+mn-ea"/>
                <a:cs typeface="+mn-cs"/>
              </a:rPr>
              <a:t>MPR </a:t>
            </a:r>
            <a:r>
              <a:rPr lang="zh-CN" altLang="en-US" sz="1200" b="0" i="0" kern="1200" dirty="0">
                <a:solidFill>
                  <a:schemeClr val="tx1"/>
                </a:solidFill>
                <a:effectLst/>
                <a:latin typeface="+mn-lt"/>
                <a:ea typeface="+mn-ea"/>
                <a:cs typeface="+mn-cs"/>
              </a:rPr>
              <a:t>的节点也会接收和处理广播消息，但它们不会转发任何收到的控制消息。</a:t>
            </a:r>
            <a:r>
              <a:rPr lang="zh-CN" altLang="en-US" dirty="0"/>
              <a:t> </a:t>
            </a:r>
            <a:br>
              <a:rPr lang="zh-CN" altLang="en-US" dirty="0"/>
            </a:br>
            <a:endParaRPr lang="zh-CN" altLang="en-US" dirty="0"/>
          </a:p>
        </p:txBody>
      </p:sp>
      <p:sp>
        <p:nvSpPr>
          <p:cNvPr id="4" name="灯片编号占位符 3"/>
          <p:cNvSpPr>
            <a:spLocks noGrp="1"/>
          </p:cNvSpPr>
          <p:nvPr>
            <p:ph type="sldNum" sz="quarter" idx="5"/>
          </p:nvPr>
        </p:nvSpPr>
        <p:spPr/>
        <p:txBody>
          <a:bodyPr/>
          <a:lstStyle/>
          <a:p>
            <a:fld id="{FC8B3B42-D1E1-47CB-A9E4-A63D9C533E94}" type="slidenum">
              <a:rPr lang="zh-CN" altLang="en-US" smtClean="0"/>
              <a:t>8</a:t>
            </a:fld>
            <a:endParaRPr lang="zh-CN" altLang="en-US"/>
          </a:p>
        </p:txBody>
      </p:sp>
    </p:spTree>
    <p:extLst>
      <p:ext uri="{BB962C8B-B14F-4D97-AF65-F5344CB8AC3E}">
        <p14:creationId xmlns:p14="http://schemas.microsoft.com/office/powerpoint/2010/main" val="846119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①</a:t>
            </a:r>
            <a:r>
              <a:rPr lang="zh-CN" altLang="en-US" dirty="0"/>
              <a:t> </a:t>
            </a:r>
            <a:r>
              <a:rPr lang="zh-CN" altLang="en-US" sz="1200" b="0" i="0" kern="1200" dirty="0">
                <a:solidFill>
                  <a:schemeClr val="tx1"/>
                </a:solidFill>
                <a:effectLst/>
                <a:latin typeface="+mn-lt"/>
                <a:ea typeface="+mn-ea"/>
                <a:cs typeface="+mn-cs"/>
              </a:rPr>
              <a:t>分别有 </a:t>
            </a:r>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个函数负责处理输入的 </a:t>
            </a:r>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种不同的消息</a:t>
            </a:r>
            <a:r>
              <a:rPr lang="zh-CN" altLang="en-US" dirty="0"/>
              <a:t> </a:t>
            </a:r>
            <a:br>
              <a:rPr lang="zh-CN" altLang="en-US" dirty="0"/>
            </a:br>
            <a:r>
              <a:rPr lang="zh-CN" altLang="en-US" sz="1200" b="0" i="0" kern="1200" dirty="0">
                <a:solidFill>
                  <a:schemeClr val="tx1"/>
                </a:solidFill>
                <a:effectLst/>
                <a:latin typeface="+mn-lt"/>
                <a:ea typeface="+mn-ea"/>
                <a:cs typeface="+mn-cs"/>
              </a:rPr>
              <a:t>②当 </a:t>
            </a:r>
            <a:r>
              <a:rPr lang="en-US" altLang="zh-CN" sz="1200" b="0" i="1" kern="1200" dirty="0">
                <a:solidFill>
                  <a:schemeClr val="tx1"/>
                </a:solidFill>
                <a:effectLst/>
                <a:latin typeface="+mn-lt"/>
                <a:ea typeface="+mn-ea"/>
                <a:cs typeface="+mn-cs"/>
              </a:rPr>
              <a:t>HELLO </a:t>
            </a:r>
            <a:r>
              <a:rPr lang="zh-CN" altLang="en-US" sz="1200" b="0" i="0" kern="1200" dirty="0">
                <a:solidFill>
                  <a:schemeClr val="tx1"/>
                </a:solidFill>
                <a:effectLst/>
                <a:latin typeface="+mn-lt"/>
                <a:ea typeface="+mn-ea"/>
                <a:cs typeface="+mn-cs"/>
              </a:rPr>
              <a:t>消息传递过来之后，内核通过</a:t>
            </a:r>
            <a:r>
              <a:rPr lang="zh-CN" altLang="en-US" dirty="0"/>
              <a:t>前三个</a:t>
            </a:r>
            <a:r>
              <a:rPr lang="zh-CN" altLang="en-US" sz="1200" b="0" i="0" kern="1200" dirty="0">
                <a:solidFill>
                  <a:schemeClr val="tx1"/>
                </a:solidFill>
                <a:effectLst/>
                <a:latin typeface="+mn-lt"/>
                <a:ea typeface="+mn-ea"/>
                <a:cs typeface="+mn-cs"/>
              </a:rPr>
              <a:t>函数更新邻居表</a:t>
            </a:r>
            <a:r>
              <a:rPr lang="zh-CN" altLang="en-US" dirty="0"/>
              <a:t> </a:t>
            </a:r>
            <a:br>
              <a:rPr lang="zh-CN" altLang="en-US" dirty="0"/>
            </a:br>
            <a:r>
              <a:rPr lang="zh-CN" altLang="en-US" sz="1200" b="0" i="0" kern="1200" dirty="0">
                <a:solidFill>
                  <a:schemeClr val="tx1"/>
                </a:solidFill>
                <a:effectLst/>
                <a:latin typeface="+mn-lt"/>
                <a:ea typeface="+mn-ea"/>
                <a:cs typeface="+mn-cs"/>
              </a:rPr>
              <a:t>③</a:t>
            </a:r>
            <a:r>
              <a:rPr lang="zh-CN" altLang="en-US" dirty="0"/>
              <a:t>中间</a:t>
            </a:r>
            <a:r>
              <a:rPr lang="zh-CN" altLang="en-US" sz="1200" b="0" i="0" kern="1200" dirty="0">
                <a:solidFill>
                  <a:schemeClr val="tx1"/>
                </a:solidFill>
                <a:effectLst/>
                <a:latin typeface="+mn-lt"/>
                <a:ea typeface="+mn-ea"/>
                <a:cs typeface="+mn-cs"/>
              </a:rPr>
              <a:t>三个函数更新两跳邻居表</a:t>
            </a:r>
            <a:r>
              <a:rPr lang="zh-CN" altLang="en-US" dirty="0"/>
              <a:t> </a:t>
            </a:r>
            <a:br>
              <a:rPr lang="zh-CN" altLang="en-US" dirty="0"/>
            </a:br>
            <a:r>
              <a:rPr lang="zh-CN" altLang="en-US" sz="1200" b="0" i="0" kern="1200" dirty="0">
                <a:solidFill>
                  <a:schemeClr val="tx1"/>
                </a:solidFill>
                <a:effectLst/>
                <a:latin typeface="+mn-lt"/>
                <a:ea typeface="+mn-ea"/>
                <a:cs typeface="+mn-cs"/>
              </a:rPr>
              <a:t>④后三个函数更新 </a:t>
            </a:r>
            <a:r>
              <a:rPr lang="en-US" altLang="zh-CN" sz="1200" b="0" i="1" kern="1200" dirty="0">
                <a:solidFill>
                  <a:schemeClr val="tx1"/>
                </a:solidFill>
                <a:effectLst/>
                <a:latin typeface="+mn-lt"/>
                <a:ea typeface="+mn-ea"/>
                <a:cs typeface="+mn-cs"/>
              </a:rPr>
              <a:t>MPR </a:t>
            </a:r>
            <a:r>
              <a:rPr lang="zh-CN" altLang="en-US" sz="1200" b="0" i="0" kern="1200" dirty="0">
                <a:solidFill>
                  <a:schemeClr val="tx1"/>
                </a:solidFill>
                <a:effectLst/>
                <a:latin typeface="+mn-lt"/>
                <a:ea typeface="+mn-ea"/>
                <a:cs typeface="+mn-cs"/>
              </a:rPr>
              <a:t>表</a:t>
            </a:r>
            <a:r>
              <a:rPr lang="zh-CN" altLang="en-US" dirty="0"/>
              <a:t> </a:t>
            </a:r>
            <a:br>
              <a:rPr lang="zh-CN" altLang="en-US" dirty="0"/>
            </a:br>
            <a:r>
              <a:rPr lang="zh-CN" altLang="en-US" sz="1200" b="0" i="0" kern="1200" dirty="0">
                <a:solidFill>
                  <a:schemeClr val="tx1"/>
                </a:solidFill>
                <a:effectLst/>
                <a:latin typeface="+mn-lt"/>
                <a:ea typeface="+mn-ea"/>
                <a:cs typeface="+mn-cs"/>
              </a:rPr>
              <a:t>⑤当</a:t>
            </a:r>
            <a:r>
              <a:rPr lang="en-US" altLang="zh-CN" sz="1200" b="0" i="1" kern="1200" dirty="0">
                <a:solidFill>
                  <a:schemeClr val="tx1"/>
                </a:solidFill>
                <a:effectLst/>
                <a:latin typeface="+mn-lt"/>
                <a:ea typeface="+mn-ea"/>
                <a:cs typeface="+mn-cs"/>
              </a:rPr>
              <a:t>TC </a:t>
            </a:r>
            <a:r>
              <a:rPr lang="zh-CN" altLang="en-US" sz="1200" b="0" i="0" kern="1200" dirty="0">
                <a:solidFill>
                  <a:schemeClr val="tx1"/>
                </a:solidFill>
                <a:effectLst/>
                <a:latin typeface="+mn-lt"/>
                <a:ea typeface="+mn-ea"/>
                <a:cs typeface="+mn-cs"/>
              </a:rPr>
              <a:t>消息传递过来之后，内核通过四个函数更新路由表</a:t>
            </a:r>
            <a:r>
              <a:rPr lang="zh-CN" altLang="en-US" dirty="0"/>
              <a:t> </a:t>
            </a:r>
            <a:br>
              <a:rPr lang="zh-CN" altLang="en-US" dirty="0"/>
            </a:br>
            <a:r>
              <a:rPr lang="zh-CN" altLang="en-US" sz="1200" b="0" i="0" kern="1200" dirty="0">
                <a:solidFill>
                  <a:schemeClr val="tx1"/>
                </a:solidFill>
                <a:effectLst/>
                <a:latin typeface="+mn-lt"/>
                <a:ea typeface="+mn-ea"/>
                <a:cs typeface="+mn-cs"/>
              </a:rPr>
              <a:t>⑥当 </a:t>
            </a:r>
            <a:r>
              <a:rPr lang="en-US" altLang="zh-CN" sz="1200" b="0" i="1" kern="1200" dirty="0">
                <a:solidFill>
                  <a:schemeClr val="tx1"/>
                </a:solidFill>
                <a:effectLst/>
                <a:latin typeface="+mn-lt"/>
                <a:ea typeface="+mn-ea"/>
                <a:cs typeface="+mn-cs"/>
              </a:rPr>
              <a:t>Mid </a:t>
            </a:r>
            <a:r>
              <a:rPr lang="zh-CN" altLang="en-US" sz="1200" b="0" i="0" kern="1200" dirty="0">
                <a:solidFill>
                  <a:schemeClr val="tx1"/>
                </a:solidFill>
                <a:effectLst/>
                <a:latin typeface="+mn-lt"/>
                <a:ea typeface="+mn-ea"/>
                <a:cs typeface="+mn-cs"/>
              </a:rPr>
              <a:t>消息传递过来之后，内核通过两个函数更新 </a:t>
            </a:r>
            <a:r>
              <a:rPr lang="en-US" altLang="zh-CN" sz="1200" b="0" i="1" kern="1200" dirty="0" err="1">
                <a:solidFill>
                  <a:schemeClr val="tx1"/>
                </a:solidFill>
                <a:effectLst/>
                <a:latin typeface="+mn-lt"/>
                <a:ea typeface="+mn-ea"/>
                <a:cs typeface="+mn-cs"/>
              </a:rPr>
              <a:t>Mid_set</a:t>
            </a:r>
            <a:r>
              <a:rPr lang="en-US" altLang="zh-CN" dirty="0"/>
              <a:t> </a:t>
            </a:r>
            <a:br>
              <a:rPr lang="en-US" altLang="zh-CN" dirty="0"/>
            </a:br>
            <a:r>
              <a:rPr lang="zh-CN" altLang="en-US" sz="1200" b="0" i="0" kern="1200" dirty="0">
                <a:solidFill>
                  <a:schemeClr val="tx1"/>
                </a:solidFill>
                <a:effectLst/>
                <a:latin typeface="+mn-lt"/>
                <a:ea typeface="+mn-ea"/>
                <a:cs typeface="+mn-cs"/>
              </a:rPr>
              <a:t>⑦当 </a:t>
            </a:r>
            <a:r>
              <a:rPr lang="en-US" altLang="zh-CN" sz="1200" b="0" i="1" kern="1200" dirty="0" err="1">
                <a:solidFill>
                  <a:schemeClr val="tx1"/>
                </a:solidFill>
                <a:effectLst/>
                <a:latin typeface="+mn-lt"/>
                <a:ea typeface="+mn-ea"/>
                <a:cs typeface="+mn-cs"/>
              </a:rPr>
              <a:t>Hna</a:t>
            </a:r>
            <a:r>
              <a:rPr lang="zh-CN" altLang="en-US" sz="1200" b="0" i="0" kern="1200" dirty="0">
                <a:solidFill>
                  <a:schemeClr val="tx1"/>
                </a:solidFill>
                <a:effectLst/>
                <a:latin typeface="+mn-lt"/>
                <a:ea typeface="+mn-ea"/>
                <a:cs typeface="+mn-cs"/>
              </a:rPr>
              <a:t>消息传递过来之后，内核通过两个函数更新 </a:t>
            </a:r>
            <a:r>
              <a:rPr lang="en-US" altLang="zh-CN" sz="1200" b="0" i="1" kern="1200" dirty="0" err="1">
                <a:solidFill>
                  <a:schemeClr val="tx1"/>
                </a:solidFill>
                <a:effectLst/>
                <a:latin typeface="+mn-lt"/>
                <a:ea typeface="+mn-ea"/>
                <a:cs typeface="+mn-cs"/>
              </a:rPr>
              <a:t>Hna_set</a:t>
            </a:r>
            <a:r>
              <a:rPr lang="en-US" altLang="zh-CN" sz="1200" b="0" i="1" kern="1200" dirty="0">
                <a:solidFill>
                  <a:schemeClr val="tx1"/>
                </a:solidFill>
                <a:effectLst/>
                <a:latin typeface="+mn-lt"/>
                <a:ea typeface="+mn-ea"/>
                <a:cs typeface="+mn-cs"/>
              </a:rPr>
              <a:t> </a:t>
            </a:r>
            <a:br>
              <a:rPr lang="en-US" altLang="zh-CN" dirty="0"/>
            </a:br>
            <a:r>
              <a:rPr lang="zh-CN" altLang="en-US" sz="1200" b="0" i="0" kern="1200" dirty="0">
                <a:solidFill>
                  <a:schemeClr val="tx1"/>
                </a:solidFill>
                <a:effectLst/>
                <a:latin typeface="+mn-lt"/>
                <a:ea typeface="+mn-ea"/>
                <a:cs typeface="+mn-cs"/>
              </a:rPr>
              <a:t>⑧内核根据需要将一些更新消息传递出去</a:t>
            </a:r>
            <a:r>
              <a:rPr lang="zh-CN" altLang="en-US" dirty="0"/>
              <a:t> </a:t>
            </a:r>
            <a:br>
              <a:rPr lang="zh-CN" altLang="en-US" dirty="0"/>
            </a:br>
            <a:br>
              <a:rPr lang="zh-CN" altLang="en-US" dirty="0"/>
            </a:br>
            <a:br>
              <a:rPr lang="zh-CN" altLang="en-US" dirty="0"/>
            </a:br>
            <a:br>
              <a:rPr lang="zh-CN" altLang="en-US" dirty="0"/>
            </a:br>
            <a:br>
              <a:rPr lang="zh-CN" altLang="en-US" dirty="0"/>
            </a:b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8B3B42-D1E1-47CB-A9E4-A63D9C533E9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1068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019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7" name="图片占位符 7"/>
          <p:cNvSpPr>
            <a:spLocks noGrp="1"/>
          </p:cNvSpPr>
          <p:nvPr>
            <p:ph type="pic" sz="quarter" idx="10" hasCustomPrompt="1"/>
          </p:nvPr>
        </p:nvSpPr>
        <p:spPr>
          <a:xfrm>
            <a:off x="4176712" y="1174746"/>
            <a:ext cx="3838576" cy="3838575"/>
          </a:xfrm>
          <a:prstGeom prst="ellipse">
            <a:avLst/>
          </a:prstGeom>
          <a:solidFill>
            <a:schemeClr val="bg1">
              <a:lumMod val="85000"/>
              <a:alpha val="50000"/>
            </a:schemeClr>
          </a:solidFill>
          <a:ln>
            <a:solidFill>
              <a:schemeClr val="tx1">
                <a:lumMod val="50000"/>
                <a:lumOff val="50000"/>
              </a:schemeClr>
            </a:solidFill>
          </a:ln>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673664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186998"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1088526"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767408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872516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523901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482257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0" name="图片占位符 7"/>
          <p:cNvSpPr>
            <a:spLocks noGrp="1"/>
          </p:cNvSpPr>
          <p:nvPr>
            <p:ph type="pic" sz="quarter" idx="11" hasCustomPrompt="1"/>
          </p:nvPr>
        </p:nvSpPr>
        <p:spPr>
          <a:xfrm>
            <a:off x="8798220"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9" name="图片占位符 7"/>
          <p:cNvSpPr>
            <a:spLocks noGrp="1"/>
          </p:cNvSpPr>
          <p:nvPr>
            <p:ph type="pic" sz="quarter" idx="10" hasCustomPrompt="1"/>
          </p:nvPr>
        </p:nvSpPr>
        <p:spPr>
          <a:xfrm>
            <a:off x="5037138"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2" hasCustomPrompt="1"/>
          </p:nvPr>
        </p:nvSpPr>
        <p:spPr>
          <a:xfrm>
            <a:off x="1461307"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5" name="矩形 4"/>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4082910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299200" y="4352636"/>
            <a:ext cx="4461162" cy="156703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633306"/>
            <a:ext cx="4572000" cy="6234854"/>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2" name="矩形 11"/>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3818396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7" name="图片占位符 7"/>
          <p:cNvSpPr>
            <a:spLocks noGrp="1"/>
          </p:cNvSpPr>
          <p:nvPr>
            <p:ph type="pic" sz="quarter" idx="11" hasCustomPrompt="1"/>
          </p:nvPr>
        </p:nvSpPr>
        <p:spPr>
          <a:xfrm>
            <a:off x="2951544" y="0"/>
            <a:ext cx="9240456" cy="6857999"/>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3911488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84693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10" name="图片占位符 9"/>
          <p:cNvSpPr>
            <a:spLocks noGrp="1"/>
          </p:cNvSpPr>
          <p:nvPr>
            <p:ph type="pic" sz="quarter" idx="11" hasCustomPrompt="1"/>
          </p:nvPr>
        </p:nvSpPr>
        <p:spPr>
          <a:xfrm>
            <a:off x="3307782" y="3440322"/>
            <a:ext cx="5563906" cy="3417677"/>
          </a:xfrm>
          <a:custGeom>
            <a:avLst/>
            <a:gdLst>
              <a:gd name="connsiteX0" fmla="*/ 3111940 w 6246994"/>
              <a:gd name="connsiteY0" fmla="*/ 0 h 3837270"/>
              <a:gd name="connsiteX1" fmla="*/ 6246994 w 6246994"/>
              <a:gd name="connsiteY1" fmla="*/ 3837270 h 3837270"/>
              <a:gd name="connsiteX2" fmla="*/ 0 w 6246994"/>
              <a:gd name="connsiteY2" fmla="*/ 3837270 h 3837270"/>
            </a:gdLst>
            <a:ahLst/>
            <a:cxnLst>
              <a:cxn ang="0">
                <a:pos x="connsiteX0" y="connsiteY0"/>
              </a:cxn>
              <a:cxn ang="0">
                <a:pos x="connsiteX1" y="connsiteY1"/>
              </a:cxn>
              <a:cxn ang="0">
                <a:pos x="connsiteX2" y="connsiteY2"/>
              </a:cxn>
            </a:cxnLst>
            <a:rect l="l" t="t" r="r" b="b"/>
            <a:pathLst>
              <a:path w="6246994" h="3837270">
                <a:moveTo>
                  <a:pt x="3111940" y="0"/>
                </a:moveTo>
                <a:lnTo>
                  <a:pt x="6246994" y="3837270"/>
                </a:lnTo>
                <a:lnTo>
                  <a:pt x="0"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13" name="图片占位符 12"/>
          <p:cNvSpPr>
            <a:spLocks noGrp="1"/>
          </p:cNvSpPr>
          <p:nvPr>
            <p:ph type="pic" sz="quarter" idx="13" hasCustomPrompt="1"/>
          </p:nvPr>
        </p:nvSpPr>
        <p:spPr>
          <a:xfrm>
            <a:off x="3321014" y="636338"/>
            <a:ext cx="5563906" cy="3417677"/>
          </a:xfrm>
          <a:custGeom>
            <a:avLst/>
            <a:gdLst>
              <a:gd name="connsiteX0" fmla="*/ 0 w 6246994"/>
              <a:gd name="connsiteY0" fmla="*/ 0 h 3837270"/>
              <a:gd name="connsiteX1" fmla="*/ 6246994 w 6246994"/>
              <a:gd name="connsiteY1" fmla="*/ 0 h 3837270"/>
              <a:gd name="connsiteX2" fmla="*/ 3135054 w 6246994"/>
              <a:gd name="connsiteY2" fmla="*/ 3837270 h 3837270"/>
            </a:gdLst>
            <a:ahLst/>
            <a:cxnLst>
              <a:cxn ang="0">
                <a:pos x="connsiteX0" y="connsiteY0"/>
              </a:cxn>
              <a:cxn ang="0">
                <a:pos x="connsiteX1" y="connsiteY1"/>
              </a:cxn>
              <a:cxn ang="0">
                <a:pos x="connsiteX2" y="connsiteY2"/>
              </a:cxn>
            </a:cxnLst>
            <a:rect l="l" t="t" r="r" b="b"/>
            <a:pathLst>
              <a:path w="6246994" h="3837270">
                <a:moveTo>
                  <a:pt x="0" y="0"/>
                </a:moveTo>
                <a:lnTo>
                  <a:pt x="6246994" y="0"/>
                </a:lnTo>
                <a:lnTo>
                  <a:pt x="3135054"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2682731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6071438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5" name="矩形 4"/>
          <p:cNvSpPr/>
          <p:nvPr userDrawn="1"/>
        </p:nvSpPr>
        <p:spPr>
          <a:xfrm>
            <a:off x="996972" y="4329000"/>
            <a:ext cx="2012999" cy="177927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248278" y="4639605"/>
            <a:ext cx="227035" cy="22703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1" hasCustomPrompt="1"/>
          </p:nvPr>
        </p:nvSpPr>
        <p:spPr>
          <a:xfrm>
            <a:off x="1148501" y="1622236"/>
            <a:ext cx="1684350" cy="1697412"/>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3" name="图片占位符 7"/>
          <p:cNvSpPr>
            <a:spLocks noGrp="1"/>
          </p:cNvSpPr>
          <p:nvPr>
            <p:ph type="pic" sz="quarter" idx="12" hasCustomPrompt="1"/>
          </p:nvPr>
        </p:nvSpPr>
        <p:spPr>
          <a:xfrm>
            <a:off x="2482471" y="2932177"/>
            <a:ext cx="1684350" cy="1407085"/>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4" name="图片占位符 7"/>
          <p:cNvSpPr>
            <a:spLocks noGrp="1"/>
          </p:cNvSpPr>
          <p:nvPr>
            <p:ph type="pic" sz="quarter" idx="13" hasCustomPrompt="1"/>
          </p:nvPr>
        </p:nvSpPr>
        <p:spPr>
          <a:xfrm>
            <a:off x="884750" y="3915645"/>
            <a:ext cx="1948100" cy="2061471"/>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057950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6" name="矩形 5"/>
          <p:cNvSpPr/>
          <p:nvPr userDrawn="1"/>
        </p:nvSpPr>
        <p:spPr>
          <a:xfrm>
            <a:off x="11220828" y="6611779"/>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a:t>
            </a:r>
            <a:r>
              <a:rPr lang="en-US" altLang="zh-CN" sz="100">
                <a:solidFill>
                  <a:prstClr val="white"/>
                </a:solidFill>
                <a:latin typeface="Calibri"/>
                <a:ea typeface="宋体"/>
              </a:rPr>
              <a:t>moban/     </a:t>
            </a:r>
            <a:r>
              <a:rPr lang="zh-CN" altLang="en-US" sz="10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a:t>
            </a:r>
            <a:r>
              <a:rPr lang="en-US" altLang="zh-CN" sz="100">
                <a:solidFill>
                  <a:prstClr val="white"/>
                </a:solidFill>
                <a:latin typeface="Calibri"/>
                <a:ea typeface="宋体"/>
              </a:rPr>
              <a:t>hangye/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a:t>
            </a:r>
            <a:r>
              <a:rPr lang="en-US" altLang="zh-CN" sz="100">
                <a:solidFill>
                  <a:prstClr val="white"/>
                </a:solidFill>
                <a:latin typeface="Calibri"/>
                <a:ea typeface="宋体"/>
              </a:rPr>
              <a:t>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a:t>
            </a:r>
            <a:r>
              <a:rPr lang="en-US" altLang="zh-CN" sz="100">
                <a:solidFill>
                  <a:prstClr val="white"/>
                </a:solidFill>
                <a:latin typeface="Calibri"/>
                <a:ea typeface="宋体"/>
              </a:rPr>
              <a:t>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a:t>
            </a:r>
            <a:r>
              <a:rPr lang="en-US" altLang="zh-CN" sz="100">
                <a:solidFill>
                  <a:prstClr val="white"/>
                </a:solidFill>
                <a:latin typeface="Calibri"/>
                <a:ea typeface="宋体"/>
              </a:rPr>
              <a:t>tubiao/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a:t>
            </a:r>
            <a:r>
              <a:rPr lang="en-US" altLang="zh-CN" sz="100">
                <a:solidFill>
                  <a:prstClr val="white"/>
                </a:solidFill>
                <a:latin typeface="Calibri"/>
                <a:ea typeface="宋体"/>
              </a:rPr>
              <a:t>xiazai/        PPT</a:t>
            </a:r>
            <a:r>
              <a:rPr lang="zh-CN" altLang="en-US" sz="100">
                <a:solidFill>
                  <a:prstClr val="white"/>
                </a:solidFill>
                <a:latin typeface="Calibri"/>
                <a:ea typeface="宋体"/>
              </a:rPr>
              <a:t>教程： </a:t>
            </a:r>
            <a:r>
              <a:rPr lang="en-US" altLang="zh-CN" sz="100">
                <a:solidFill>
                  <a:prstClr val="white"/>
                </a:solidFill>
                <a:latin typeface="Calibri"/>
                <a:ea typeface="宋体"/>
              </a:rPr>
              <a:t>www</a:t>
            </a:r>
            <a:r>
              <a:rPr lang="en-US" altLang="zh-CN" sz="100" dirty="0">
                <a:solidFill>
                  <a:prstClr val="white"/>
                </a:solidFill>
                <a:latin typeface="Calibri"/>
                <a:ea typeface="宋体"/>
              </a:rPr>
              <a:t>.1ppt.com/</a:t>
            </a:r>
            <a:r>
              <a:rPr lang="en-US" altLang="zh-CN" sz="100" err="1">
                <a:solidFill>
                  <a:prstClr val="white"/>
                </a:solidFill>
                <a:latin typeface="Calibri"/>
                <a:ea typeface="宋体"/>
              </a:rPr>
              <a:t>powerpoint</a:t>
            </a:r>
            <a:r>
              <a:rPr lang="en-US" altLang="zh-CN" sz="100">
                <a:solidFill>
                  <a:prstClr val="white"/>
                </a:solidFill>
                <a:latin typeface="Calibri"/>
                <a:ea typeface="宋体"/>
              </a:rPr>
              <a:t>/      </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Word</a:t>
            </a:r>
            <a:r>
              <a:rPr lang="zh-CN" altLang="en-US" sz="100">
                <a:solidFill>
                  <a:prstClr val="white"/>
                </a:solidFill>
                <a:latin typeface="Calibri"/>
                <a:ea typeface="宋体"/>
              </a:rPr>
              <a:t>教程： </a:t>
            </a:r>
            <a:r>
              <a:rPr lang="en-US" altLang="zh-CN" sz="100">
                <a:solidFill>
                  <a:prstClr val="white"/>
                </a:solidFill>
                <a:latin typeface="Calibri"/>
                <a:ea typeface="宋体"/>
              </a:rPr>
              <a:t>www</a:t>
            </a:r>
            <a:r>
              <a:rPr lang="en-US" altLang="zh-CN" sz="100" dirty="0">
                <a:solidFill>
                  <a:prstClr val="white"/>
                </a:solidFill>
                <a:latin typeface="Calibri"/>
                <a:ea typeface="宋体"/>
              </a:rPr>
              <a:t>.1ppt.com/</a:t>
            </a:r>
            <a:r>
              <a:rPr lang="en-US" altLang="zh-CN" sz="100">
                <a:solidFill>
                  <a:prstClr val="white"/>
                </a:solidFill>
                <a:latin typeface="Calibri"/>
                <a:ea typeface="宋体"/>
              </a:rPr>
              <a:t>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a:t>
            </a:r>
            <a:r>
              <a:rPr lang="en-US" altLang="zh-CN" sz="100">
                <a:solidFill>
                  <a:prstClr val="white"/>
                </a:solidFill>
                <a:latin typeface="Calibri"/>
                <a:ea typeface="宋体"/>
              </a:rPr>
              <a:t>excel/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a:t>
            </a:r>
            <a:r>
              <a:rPr lang="en-US" altLang="zh-CN" sz="100">
                <a:solidFill>
                  <a:prstClr val="white"/>
                </a:solidFill>
                <a:latin typeface="Calibri"/>
                <a:ea typeface="宋体"/>
              </a:rPr>
              <a:t>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a:t>
            </a:r>
            <a:r>
              <a:rPr lang="en-US" altLang="zh-CN" sz="100">
                <a:solidFill>
                  <a:prstClr val="white"/>
                </a:solidFill>
                <a:latin typeface="Calibri"/>
                <a:ea typeface="宋体"/>
              </a:rPr>
              <a:t>kejian/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a:t>
            </a:r>
            <a:r>
              <a:rPr lang="en-US" altLang="zh-CN" sz="100">
                <a:solidFill>
                  <a:prstClr val="white"/>
                </a:solidFill>
                <a:latin typeface="Calibri"/>
                <a:ea typeface="宋体"/>
              </a:rPr>
              <a:t>fanwen/             </a:t>
            </a:r>
            <a:r>
              <a:rPr lang="zh-CN" altLang="en-US" sz="100">
                <a:solidFill>
                  <a:prstClr val="white"/>
                </a:solidFill>
                <a:latin typeface="Calibri"/>
                <a:ea typeface="宋体"/>
              </a:rPr>
              <a:t>试卷</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a:t>
            </a:r>
            <a:r>
              <a:rPr lang="en-US" altLang="zh-CN" sz="100">
                <a:solidFill>
                  <a:prstClr val="white"/>
                </a:solidFill>
                <a:latin typeface="Calibri"/>
                <a:ea typeface="宋体"/>
              </a:rPr>
              <a:t>shiti/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a:t>
            </a:r>
            <a:r>
              <a:rPr lang="en-US" altLang="zh-CN" sz="100">
                <a:solidFill>
                  <a:prstClr val="white"/>
                </a:solidFill>
                <a:latin typeface="Calibri"/>
                <a:ea typeface="宋体"/>
              </a:rPr>
              <a:t>jiaoan/        </a:t>
            </a:r>
            <a:endParaRPr lang="en-US" altLang="zh-CN" sz="100" dirty="0">
              <a:solidFill>
                <a:prstClr val="white"/>
              </a:solidFill>
              <a:latin typeface="Calibri"/>
              <a:ea typeface="宋体"/>
            </a:endParaRP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a:solidFill>
                  <a:prstClr val="white"/>
                </a:solidFill>
                <a:latin typeface="Calibri"/>
                <a:ea typeface="宋体"/>
              </a:rPr>
              <a:t> </a:t>
            </a:r>
            <a:endParaRPr lang="zh-CN" altLang="en-US" sz="100" dirty="0">
              <a:solidFill>
                <a:prstClr val="white"/>
              </a:solidFill>
              <a:latin typeface="Calibri"/>
              <a:ea typeface="宋体"/>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5871" y="0"/>
            <a:ext cx="3726180" cy="745236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52055" y="1605280"/>
            <a:ext cx="3978161" cy="5712930"/>
          </a:xfrm>
          <a:prstGeom prst="rect">
            <a:avLst/>
          </a:prstGeom>
        </p:spPr>
      </p:pic>
    </p:spTree>
    <p:extLst>
      <p:ext uri="{BB962C8B-B14F-4D97-AF65-F5344CB8AC3E}">
        <p14:creationId xmlns:p14="http://schemas.microsoft.com/office/powerpoint/2010/main" val="2581644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560015" y="1920025"/>
            <a:ext cx="3718144" cy="433030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1326752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1481559" y="2025571"/>
            <a:ext cx="9375493" cy="156258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860760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03194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矩形 4"/>
          <p:cNvSpPr/>
          <p:nvPr userDrawn="1"/>
        </p:nvSpPr>
        <p:spPr>
          <a:xfrm>
            <a:off x="7992243" y="4374722"/>
            <a:ext cx="2310514" cy="18425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0886159" y="4848824"/>
            <a:ext cx="190500" cy="1905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1076659" y="5033054"/>
            <a:ext cx="311820" cy="31182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2" hasCustomPrompt="1"/>
          </p:nvPr>
        </p:nvSpPr>
        <p:spPr>
          <a:xfrm>
            <a:off x="7898260" y="3729823"/>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1" hasCustomPrompt="1"/>
          </p:nvPr>
        </p:nvSpPr>
        <p:spPr>
          <a:xfrm>
            <a:off x="9245247" y="2180794"/>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770707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22" presetClass="exit" presetSubtype="2" fill="hold" nodeType="withEffect">
                                  <p:stCondLst>
                                    <p:cond delay="200"/>
                                  </p:stCondLst>
                                  <p:childTnLst>
                                    <p:animEffect transition="out" filter="wipe(right)">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05163">
            <a:off x="213360" y="1680656"/>
            <a:ext cx="12192000" cy="6849488"/>
          </a:xfrm>
          <a:prstGeom prst="rect">
            <a:avLst/>
          </a:prstGeom>
        </p:spPr>
      </p:pic>
    </p:spTree>
    <p:extLst>
      <p:ext uri="{BB962C8B-B14F-4D97-AF65-F5344CB8AC3E}">
        <p14:creationId xmlns:p14="http://schemas.microsoft.com/office/powerpoint/2010/main" val="1820900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lum bright="20000"/>
          </a:blip>
          <a:stretch>
            <a:fillRect/>
          </a:stretch>
        </p:blipFill>
        <p:spPr>
          <a:xfrm rot="10800000">
            <a:off x="0" y="3152607"/>
            <a:ext cx="12192000" cy="1929971"/>
          </a:xfrm>
          <a:prstGeom prst="rect">
            <a:avLst/>
          </a:prstGeom>
        </p:spPr>
      </p:pic>
    </p:spTree>
    <p:extLst>
      <p:ext uri="{BB962C8B-B14F-4D97-AF65-F5344CB8AC3E}">
        <p14:creationId xmlns:p14="http://schemas.microsoft.com/office/powerpoint/2010/main" val="3860775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2907304"/>
          </a:xfrm>
          <a:prstGeom prst="rect">
            <a:avLst/>
          </a:prstGeom>
        </p:spPr>
      </p:pic>
      <p:sp>
        <p:nvSpPr>
          <p:cNvPr id="7" name="矩形 6"/>
          <p:cNvSpPr/>
          <p:nvPr userDrawn="1"/>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99843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 y="1405171"/>
            <a:ext cx="12192000" cy="3669174"/>
          </a:xfrm>
          <a:prstGeom prst="rect">
            <a:avLst/>
          </a:prstGeom>
        </p:spPr>
      </p:pic>
      <p:sp>
        <p:nvSpPr>
          <p:cNvPr id="7" name="矩形 6"/>
          <p:cNvSpPr/>
          <p:nvPr userDrawn="1"/>
        </p:nvSpPr>
        <p:spPr>
          <a:xfrm>
            <a:off x="0" y="0"/>
            <a:ext cx="12192000" cy="6858000"/>
          </a:xfrm>
          <a:prstGeom prst="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680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775970"/>
            <a:ext cx="12192000" cy="5306060"/>
          </a:xfrm>
          <a:prstGeom prst="rect">
            <a:avLst/>
          </a:prstGeom>
        </p:spPr>
      </p:pic>
      <p:sp>
        <p:nvSpPr>
          <p:cNvPr id="7" name="矩形 6"/>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6735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892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3" name="Picture Placeholder 13"/>
          <p:cNvSpPr>
            <a:spLocks noGrp="1"/>
          </p:cNvSpPr>
          <p:nvPr>
            <p:ph type="pic" sz="quarter" idx="58" hasCustomPrompt="1"/>
          </p:nvPr>
        </p:nvSpPr>
        <p:spPr>
          <a:xfrm>
            <a:off x="7352482" y="2803411"/>
            <a:ext cx="3579677" cy="2242856"/>
          </a:xfrm>
          <a:prstGeom prst="rect">
            <a:avLst/>
          </a:prstGeom>
          <a:solidFill>
            <a:schemeClr val="bg1">
              <a:lumMod val="85000"/>
            </a:schemeClr>
          </a:solidFill>
          <a:ln>
            <a:noFill/>
          </a:ln>
        </p:spPr>
        <p:txBody>
          <a:bodyPr wrap="square">
            <a:noAutofit/>
          </a:bodyPr>
          <a:lstStyle>
            <a:lvl1pPr>
              <a:defRPr lang="en-US" dirty="0"/>
            </a:lvl1pPr>
          </a:lstStyle>
          <a:p>
            <a:pPr marL="0" lvl="0" indent="0" algn="ctr">
              <a:buNone/>
            </a:pPr>
            <a:r>
              <a:rPr lang="zh-CN" altLang="en-US" dirty="0"/>
              <a:t>点击添加图片</a:t>
            </a:r>
            <a:endParaRPr lang="en-US" dirty="0"/>
          </a:p>
        </p:txBody>
      </p:sp>
    </p:spTree>
    <p:extLst>
      <p:ext uri="{BB962C8B-B14F-4D97-AF65-F5344CB8AC3E}">
        <p14:creationId xmlns:p14="http://schemas.microsoft.com/office/powerpoint/2010/main" val="3141258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9" name="图片占位符 8"/>
          <p:cNvSpPr>
            <a:spLocks noGrp="1"/>
          </p:cNvSpPr>
          <p:nvPr>
            <p:ph type="pic" sz="quarter" idx="11" hasCustomPrompt="1"/>
          </p:nvPr>
        </p:nvSpPr>
        <p:spPr>
          <a:xfrm>
            <a:off x="5000243" y="2247900"/>
            <a:ext cx="7191757" cy="4610100"/>
          </a:xfrm>
          <a:custGeom>
            <a:avLst/>
            <a:gdLst>
              <a:gd name="connsiteX0" fmla="*/ 5209088 w 10418176"/>
              <a:gd name="connsiteY0" fmla="*/ 0 h 5209089"/>
              <a:gd name="connsiteX1" fmla="*/ 10418176 w 10418176"/>
              <a:gd name="connsiteY1" fmla="*/ 5209089 h 5209089"/>
              <a:gd name="connsiteX2" fmla="*/ 0 w 10418176"/>
              <a:gd name="connsiteY2" fmla="*/ 5209089 h 5209089"/>
            </a:gdLst>
            <a:ahLst/>
            <a:cxnLst>
              <a:cxn ang="0">
                <a:pos x="connsiteX0" y="connsiteY0"/>
              </a:cxn>
              <a:cxn ang="0">
                <a:pos x="connsiteX1" y="connsiteY1"/>
              </a:cxn>
              <a:cxn ang="0">
                <a:pos x="connsiteX2" y="connsiteY2"/>
              </a:cxn>
            </a:cxnLst>
            <a:rect l="l" t="t" r="r" b="b"/>
            <a:pathLst>
              <a:path w="10418176" h="5209089">
                <a:moveTo>
                  <a:pt x="5209088" y="0"/>
                </a:moveTo>
                <a:lnTo>
                  <a:pt x="10418176" y="5209089"/>
                </a:lnTo>
                <a:lnTo>
                  <a:pt x="0" y="5209089"/>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0"/>
            <a:ext cx="6985483" cy="4636520"/>
          </a:xfrm>
          <a:custGeom>
            <a:avLst/>
            <a:gdLst>
              <a:gd name="connsiteX0" fmla="*/ 0 w 6217069"/>
              <a:gd name="connsiteY0" fmla="*/ 0 h 3108535"/>
              <a:gd name="connsiteX1" fmla="*/ 6217069 w 6217069"/>
              <a:gd name="connsiteY1" fmla="*/ 0 h 3108535"/>
              <a:gd name="connsiteX2" fmla="*/ 3108535 w 6217069"/>
              <a:gd name="connsiteY2" fmla="*/ 3108535 h 3108535"/>
            </a:gdLst>
            <a:ahLst/>
            <a:cxnLst>
              <a:cxn ang="0">
                <a:pos x="connsiteX0" y="connsiteY0"/>
              </a:cxn>
              <a:cxn ang="0">
                <a:pos x="connsiteX1" y="connsiteY1"/>
              </a:cxn>
              <a:cxn ang="0">
                <a:pos x="connsiteX2" y="connsiteY2"/>
              </a:cxn>
            </a:cxnLst>
            <a:rect l="l" t="t" r="r" b="b"/>
            <a:pathLst>
              <a:path w="6217069" h="3108535">
                <a:moveTo>
                  <a:pt x="0" y="0"/>
                </a:moveTo>
                <a:lnTo>
                  <a:pt x="6217069" y="0"/>
                </a:lnTo>
                <a:lnTo>
                  <a:pt x="3108535" y="3108535"/>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614237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065947"/>
      </p:ext>
    </p:extLst>
  </p:cSld>
  <p:clrMap bg1="lt1" tx1="dk1" bg2="lt2" tx2="dk2" accent1="accent1" accent2="accent2" accent3="accent3" accent4="accent4" accent5="accent5" accent6="accent6" hlink="hlink" folHlink="folHlink"/>
  <p:sldLayoutIdLst>
    <p:sldLayoutId id="2147483650" r:id="rId1"/>
    <p:sldLayoutId id="2147483673" r:id="rId2"/>
    <p:sldLayoutId id="2147483675" r:id="rId3"/>
    <p:sldLayoutId id="2147483661" r:id="rId4"/>
    <p:sldLayoutId id="2147483662" r:id="rId5"/>
    <p:sldLayoutId id="2147483663" r:id="rId6"/>
    <p:sldLayoutId id="2147483664" r:id="rId7"/>
    <p:sldLayoutId id="2147483674" r:id="rId8"/>
    <p:sldLayoutId id="2147483665" r:id="rId9"/>
    <p:sldLayoutId id="2147483666" r:id="rId10"/>
    <p:sldLayoutId id="2147483667" r:id="rId11"/>
    <p:sldLayoutId id="2147483668" r:id="rId12"/>
    <p:sldLayoutId id="2147483669" r:id="rId13"/>
    <p:sldLayoutId id="2147483670" r:id="rId14"/>
    <p:sldLayoutId id="2147483671" r:id="rId15"/>
    <p:sldLayoutId id="2147483679" r:id="rId16"/>
    <p:sldLayoutId id="2147483678" r:id="rId17"/>
    <p:sldLayoutId id="2147483676" r:id="rId18"/>
    <p:sldLayoutId id="2147483683" r:id="rId19"/>
    <p:sldLayoutId id="2147483681" r:id="rId20"/>
    <p:sldLayoutId id="2147483680" r:id="rId21"/>
    <p:sldLayoutId id="2147483677" r:id="rId22"/>
    <p:sldLayoutId id="2147483682" r:id="rId23"/>
    <p:sldLayoutId id="2147483686" r:id="rId24"/>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5" name="文本框 4"/>
          <p:cNvSpPr txBox="1"/>
          <p:nvPr/>
        </p:nvSpPr>
        <p:spPr>
          <a:xfrm>
            <a:off x="4509493" y="2283342"/>
            <a:ext cx="5873710" cy="923330"/>
          </a:xfrm>
          <a:prstGeom prst="rect">
            <a:avLst/>
          </a:prstGeom>
          <a:noFill/>
        </p:spPr>
        <p:txBody>
          <a:bodyPr vert="horz" wrap="square" rtlCol="0">
            <a:spAutoFit/>
          </a:bodyPr>
          <a:lstStyle/>
          <a:p>
            <a:pPr algn="ctr"/>
            <a:r>
              <a:rPr lang="en-US" altLang="zh-CN" sz="5400" dirty="0" err="1">
                <a:solidFill>
                  <a:schemeClr val="tx1">
                    <a:lumMod val="85000"/>
                    <a:lumOff val="15000"/>
                  </a:schemeClr>
                </a:solidFill>
                <a:latin typeface="Times New Roman" panose="02020603050405020304" pitchFamily="18" charset="0"/>
                <a:ea typeface="华文新魏" panose="02010800040101010101" pitchFamily="2" charset="-122"/>
                <a:cs typeface="Times New Roman" panose="02020603050405020304" pitchFamily="18" charset="0"/>
                <a:sym typeface="Arial" panose="020B0604020202020204" pitchFamily="34" charset="0"/>
              </a:rPr>
              <a:t>olsr</a:t>
            </a:r>
            <a:r>
              <a:rPr lang="en-US" altLang="zh-CN" sz="5400" dirty="0">
                <a:solidFill>
                  <a:schemeClr val="tx1">
                    <a:lumMod val="85000"/>
                    <a:lumOff val="15000"/>
                  </a:schemeClr>
                </a:solidFill>
                <a:latin typeface="Times New Roman" panose="02020603050405020304" pitchFamily="18" charset="0"/>
                <a:ea typeface="华文新魏" panose="02010800040101010101" pitchFamily="2" charset="-122"/>
                <a:cs typeface="Times New Roman" panose="02020603050405020304" pitchFamily="18" charset="0"/>
                <a:sym typeface="Arial" panose="020B0604020202020204" pitchFamily="34" charset="0"/>
              </a:rPr>
              <a:t> </a:t>
            </a:r>
            <a:r>
              <a:rPr lang="zh-CN" altLang="en-US" sz="5400" dirty="0">
                <a:solidFill>
                  <a:schemeClr val="tx1">
                    <a:lumMod val="85000"/>
                    <a:lumOff val="15000"/>
                  </a:schemeClr>
                </a:solidFill>
                <a:latin typeface="Times New Roman" panose="02020603050405020304" pitchFamily="18" charset="0"/>
                <a:ea typeface="华文新魏" panose="02010800040101010101" pitchFamily="2" charset="-122"/>
                <a:cs typeface="Times New Roman" panose="02020603050405020304" pitchFamily="18" charset="0"/>
                <a:sym typeface="Arial" panose="020B0604020202020204" pitchFamily="34" charset="0"/>
              </a:rPr>
              <a:t>路由协议分析</a:t>
            </a:r>
          </a:p>
        </p:txBody>
      </p:sp>
      <p:sp>
        <p:nvSpPr>
          <p:cNvPr id="24" name="矩形 23"/>
          <p:cNvSpPr/>
          <p:nvPr/>
        </p:nvSpPr>
        <p:spPr>
          <a:xfrm>
            <a:off x="8102600" y="5655350"/>
            <a:ext cx="108000" cy="28800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7" name="直接连接符 26"/>
          <p:cNvCxnSpPr/>
          <p:nvPr/>
        </p:nvCxnSpPr>
        <p:spPr>
          <a:xfrm flipH="1">
            <a:off x="3164121" y="4970133"/>
            <a:ext cx="8042118"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graphicFrame>
        <p:nvGraphicFramePr>
          <p:cNvPr id="2" name="表格 1">
            <a:extLst>
              <a:ext uri="{FF2B5EF4-FFF2-40B4-BE49-F238E27FC236}">
                <a16:creationId xmlns:a16="http://schemas.microsoft.com/office/drawing/2014/main" id="{65C4984A-875B-40E4-95AF-9C787901D2C5}"/>
              </a:ext>
            </a:extLst>
          </p:cNvPr>
          <p:cNvGraphicFramePr>
            <a:graphicFrameLocks noGrp="1"/>
          </p:cNvGraphicFramePr>
          <p:nvPr>
            <p:extLst>
              <p:ext uri="{D42A27DB-BD31-4B8C-83A1-F6EECF244321}">
                <p14:modId xmlns:p14="http://schemas.microsoft.com/office/powerpoint/2010/main" val="647866464"/>
              </p:ext>
            </p:extLst>
          </p:nvPr>
        </p:nvGraphicFramePr>
        <p:xfrm>
          <a:off x="8374139" y="5528350"/>
          <a:ext cx="3530600" cy="1071034"/>
        </p:xfrm>
        <a:graphic>
          <a:graphicData uri="http://schemas.openxmlformats.org/drawingml/2006/table">
            <a:tbl>
              <a:tblPr firstRow="1" bandRow="1">
                <a:tableStyleId>{C083E6E3-FA7D-4D7B-A595-EF9225AFEA82}</a:tableStyleId>
              </a:tblPr>
              <a:tblGrid>
                <a:gridCol w="1765300">
                  <a:extLst>
                    <a:ext uri="{9D8B030D-6E8A-4147-A177-3AD203B41FA5}">
                      <a16:colId xmlns:a16="http://schemas.microsoft.com/office/drawing/2014/main" val="2928770956"/>
                    </a:ext>
                  </a:extLst>
                </a:gridCol>
                <a:gridCol w="1765300">
                  <a:extLst>
                    <a:ext uri="{9D8B030D-6E8A-4147-A177-3AD203B41FA5}">
                      <a16:colId xmlns:a16="http://schemas.microsoft.com/office/drawing/2014/main" val="852201711"/>
                    </a:ext>
                  </a:extLst>
                </a:gridCol>
              </a:tblGrid>
              <a:tr h="535517">
                <a:tc>
                  <a:txBody>
                    <a:bodyPr/>
                    <a:lstStyle/>
                    <a:p>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Speaker</a:t>
                      </a:r>
                      <a:r>
                        <a:rPr lang="zh-CN" altLang="en-US" sz="2800" b="0" dirty="0">
                          <a:latin typeface="Times New Roman" panose="02020603050405020304" pitchFamily="18" charset="0"/>
                          <a:ea typeface="宋体" panose="02010600030101010101" pitchFamily="2" charset="-122"/>
                          <a:cs typeface="Times New Roman" panose="02020603050405020304" pitchFamily="18" charset="0"/>
                        </a:rPr>
                        <a:t>：</a:t>
                      </a:r>
                    </a:p>
                  </a:txBody>
                  <a:tcPr/>
                </a:tc>
                <a:tc>
                  <a:txBody>
                    <a:bodyPr/>
                    <a:lstStyle/>
                    <a:p>
                      <a:r>
                        <a:rPr lang="zh-CN" altLang="en-US" sz="2800" b="0" dirty="0">
                          <a:latin typeface="Times New Roman" panose="02020603050405020304" pitchFamily="18" charset="0"/>
                          <a:ea typeface="宋体" panose="02010600030101010101" pitchFamily="2" charset="-122"/>
                          <a:cs typeface="Times New Roman" panose="02020603050405020304" pitchFamily="18" charset="0"/>
                        </a:rPr>
                        <a:t>施春晓</a:t>
                      </a:r>
                    </a:p>
                  </a:txBody>
                  <a:tcPr/>
                </a:tc>
                <a:extLst>
                  <a:ext uri="{0D108BD9-81ED-4DB2-BD59-A6C34878D82A}">
                    <a16:rowId xmlns:a16="http://schemas.microsoft.com/office/drawing/2014/main" val="2780849932"/>
                  </a:ext>
                </a:extLst>
              </a:tr>
              <a:tr h="535517">
                <a:tc>
                  <a:txBody>
                    <a:bodyPr/>
                    <a:lstStyle/>
                    <a:p>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Teammate</a:t>
                      </a:r>
                      <a:r>
                        <a:rPr lang="zh-CN" altLang="en-US" sz="2800" b="0" dirty="0">
                          <a:latin typeface="Times New Roman" panose="02020603050405020304" pitchFamily="18" charset="0"/>
                          <a:ea typeface="宋体" panose="02010600030101010101" pitchFamily="2" charset="-122"/>
                          <a:cs typeface="Times New Roman" panose="02020603050405020304" pitchFamily="18" charset="0"/>
                        </a:rPr>
                        <a:t>：</a:t>
                      </a:r>
                    </a:p>
                  </a:txBody>
                  <a:tcPr/>
                </a:tc>
                <a:tc>
                  <a:txBody>
                    <a:bodyPr/>
                    <a:lstStyle/>
                    <a:p>
                      <a:r>
                        <a:rPr lang="zh-CN" altLang="en-US" sz="2800" b="0" dirty="0">
                          <a:latin typeface="Times New Roman" panose="02020603050405020304" pitchFamily="18" charset="0"/>
                          <a:ea typeface="宋体" panose="02010600030101010101" pitchFamily="2" charset="-122"/>
                          <a:cs typeface="Times New Roman" panose="02020603050405020304" pitchFamily="18" charset="0"/>
                        </a:rPr>
                        <a:t>李宏渺</a:t>
                      </a:r>
                    </a:p>
                  </a:txBody>
                  <a:tcPr/>
                </a:tc>
                <a:extLst>
                  <a:ext uri="{0D108BD9-81ED-4DB2-BD59-A6C34878D82A}">
                    <a16:rowId xmlns:a16="http://schemas.microsoft.com/office/drawing/2014/main" val="2488442647"/>
                  </a:ext>
                </a:extLst>
              </a:tr>
            </a:tbl>
          </a:graphicData>
        </a:graphic>
      </p:graphicFrame>
    </p:spTree>
    <p:extLst>
      <p:ext uri="{BB962C8B-B14F-4D97-AF65-F5344CB8AC3E}">
        <p14:creationId xmlns:p14="http://schemas.microsoft.com/office/powerpoint/2010/main" val="2351322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6052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 name="文本框 4"/>
          <p:cNvSpPr txBox="1"/>
          <p:nvPr/>
        </p:nvSpPr>
        <p:spPr>
          <a:xfrm>
            <a:off x="5523232" y="1512005"/>
            <a:ext cx="1259999"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800" b="0" i="0" u="none" strike="noStrike" kern="1200" cap="none" spc="0" normalizeH="0" baseline="0" noProof="0" dirty="0">
                <a:ln>
                  <a:noFill/>
                </a:ln>
                <a:solidFill>
                  <a:prstClr val="white"/>
                </a:solidFill>
                <a:effectLst/>
                <a:uLnTx/>
                <a:uFillTx/>
                <a:latin typeface="Comic Sans MS" panose="030F0702030302020204" pitchFamily="66" charset="0"/>
                <a:ea typeface="微软雅黑" panose="020B0503020204020204" pitchFamily="34" charset="-122"/>
                <a:cs typeface="Arial" panose="020B0604020202020204" pitchFamily="34" charset="0"/>
                <a:sym typeface="Arial" panose="020B0604020202020204" pitchFamily="34" charset="0"/>
              </a:rPr>
              <a:t>2</a:t>
            </a:r>
            <a:endParaRPr kumimoji="0" lang="zh-CN" altLang="en-US" sz="8800" b="0" i="0" u="none" strike="noStrike" kern="1200" cap="none" spc="0" normalizeH="0" baseline="0" noProof="0" dirty="0">
              <a:ln>
                <a:noFill/>
              </a:ln>
              <a:solidFill>
                <a:prstClr val="white"/>
              </a:solidFill>
              <a:effectLst/>
              <a:uLnTx/>
              <a:uFillTx/>
              <a:latin typeface="Comic Sans MS" panose="030F0702030302020204" pitchFamily="66" charset="0"/>
              <a:ea typeface="微软雅黑" panose="020B0503020204020204" pitchFamily="34" charset="-122"/>
              <a:cs typeface="Arial" panose="020B0604020202020204" pitchFamily="34" charset="0"/>
              <a:sym typeface="Arial" panose="020B0604020202020204" pitchFamily="34" charset="0"/>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428960">
            <a:off x="-287387" y="2533291"/>
            <a:ext cx="12993189" cy="2515008"/>
          </a:xfrm>
          <a:prstGeom prst="rect">
            <a:avLst/>
          </a:prstGeom>
        </p:spPr>
      </p:pic>
      <p:sp>
        <p:nvSpPr>
          <p:cNvPr id="10" name="矩形 9"/>
          <p:cNvSpPr/>
          <p:nvPr/>
        </p:nvSpPr>
        <p:spPr>
          <a:xfrm>
            <a:off x="2931095" y="4376004"/>
            <a:ext cx="6329807" cy="830997"/>
          </a:xfrm>
          <a:prstGeom prst="rect">
            <a:avLst/>
          </a:prstGeom>
          <a:noFill/>
        </p:spPr>
        <p:txBody>
          <a:bodyPr vert="horz" wrap="square" rtlCol="0">
            <a:spAutoFit/>
          </a:bodyPr>
          <a:lstStyle/>
          <a:p>
            <a:pPr lvl="0" algn="ctr"/>
            <a:r>
              <a:rPr lang="zh-CN" altLang="en-US" sz="4800" dirty="0">
                <a:solidFill>
                  <a:prstClr val="black">
                    <a:lumMod val="85000"/>
                    <a:lumOff val="15000"/>
                  </a:prstClr>
                </a:solidFill>
                <a:latin typeface="华文新魏" panose="02010800040101010101" pitchFamily="2" charset="-122"/>
                <a:ea typeface="华文新魏" panose="02010800040101010101" pitchFamily="2" charset="-122"/>
                <a:cs typeface="Times New Roman" panose="02020603050405020304" pitchFamily="18" charset="0"/>
                <a:sym typeface="Arial" panose="020B0604020202020204" pitchFamily="34" charset="0"/>
              </a:rPr>
              <a:t>数据结构</a:t>
            </a:r>
          </a:p>
        </p:txBody>
      </p:sp>
      <p:sp>
        <p:nvSpPr>
          <p:cNvPr id="6" name="矩形 5">
            <a:extLst>
              <a:ext uri="{FF2B5EF4-FFF2-40B4-BE49-F238E27FC236}">
                <a16:creationId xmlns:a16="http://schemas.microsoft.com/office/drawing/2014/main" id="{2BF1D1F7-0AF9-4CC4-B3D9-7883ACE0115F}"/>
              </a:ext>
            </a:extLst>
          </p:cNvPr>
          <p:cNvSpPr/>
          <p:nvPr/>
        </p:nvSpPr>
        <p:spPr>
          <a:xfrm>
            <a:off x="3661272" y="5207001"/>
            <a:ext cx="4869456"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482030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9" name="文本框 18"/>
          <p:cNvSpPr txBox="1"/>
          <p:nvPr/>
        </p:nvSpPr>
        <p:spPr>
          <a:xfrm>
            <a:off x="0" y="180474"/>
            <a:ext cx="2141621" cy="461665"/>
          </a:xfrm>
          <a:prstGeom prst="rect">
            <a:avLst/>
          </a:prstGeom>
          <a:noFill/>
        </p:spPr>
        <p:txBody>
          <a:bodyPr wrap="square" rtlCol="0">
            <a:spAutoFit/>
          </a:bodyPr>
          <a:lstStyle/>
          <a:p>
            <a:pPr lvl="0" algn="ctr"/>
            <a:r>
              <a:rPr lang="zh-CN" altLang="en-US" sz="2400" spc="300" dirty="0">
                <a:solidFill>
                  <a:prstClr val="white"/>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数据结构</a:t>
            </a:r>
          </a:p>
        </p:txBody>
      </p:sp>
      <p:sp>
        <p:nvSpPr>
          <p:cNvPr id="2" name="矩形 1">
            <a:extLst>
              <a:ext uri="{FF2B5EF4-FFF2-40B4-BE49-F238E27FC236}">
                <a16:creationId xmlns:a16="http://schemas.microsoft.com/office/drawing/2014/main" id="{295EF540-9104-4963-90A1-D252548E85E1}"/>
              </a:ext>
            </a:extLst>
          </p:cNvPr>
          <p:cNvSpPr/>
          <p:nvPr/>
        </p:nvSpPr>
        <p:spPr>
          <a:xfrm>
            <a:off x="3048000" y="642139"/>
            <a:ext cx="6096000" cy="584775"/>
          </a:xfrm>
          <a:prstGeom prst="rect">
            <a:avLst/>
          </a:prstGeom>
        </p:spPr>
        <p:txBody>
          <a:bodyPr>
            <a:spAutoFit/>
          </a:bodyPr>
          <a:lstStyle/>
          <a:p>
            <a:pPr lvl="0" algn="ctr"/>
            <a:r>
              <a:rPr lang="en-US" altLang="zh-CN" sz="3200" b="1" dirty="0" err="1">
                <a:solidFill>
                  <a:srgbClr val="0D0D0D"/>
                </a:solidFill>
                <a:latin typeface="Times New Roman" panose="02020603050405020304" pitchFamily="18" charset="0"/>
                <a:ea typeface="宋体" panose="02010600030101010101" pitchFamily="2" charset="-122"/>
                <a:cs typeface="Times New Roman" panose="02020603050405020304" pitchFamily="18" charset="0"/>
              </a:rPr>
              <a:t>olsr</a:t>
            </a:r>
            <a:r>
              <a:rPr lang="zh-CN" altLang="en-US"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首部</a:t>
            </a:r>
            <a:endParaRPr kumimoji="0" lang="zh-CN" altLang="en-US" sz="3200" b="1"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B6103326-55ED-4FBD-8242-E797DF02A4DF}"/>
              </a:ext>
            </a:extLst>
          </p:cNvPr>
          <p:cNvPicPr>
            <a:picLocks noChangeAspect="1"/>
          </p:cNvPicPr>
          <p:nvPr/>
        </p:nvPicPr>
        <p:blipFill>
          <a:blip r:embed="rId4"/>
          <a:stretch>
            <a:fillRect/>
          </a:stretch>
        </p:blipFill>
        <p:spPr>
          <a:xfrm>
            <a:off x="675756" y="1982296"/>
            <a:ext cx="10840487" cy="3894637"/>
          </a:xfrm>
          <a:prstGeom prst="rect">
            <a:avLst/>
          </a:prstGeom>
        </p:spPr>
      </p:pic>
    </p:spTree>
    <p:extLst>
      <p:ext uri="{BB962C8B-B14F-4D97-AF65-F5344CB8AC3E}">
        <p14:creationId xmlns:p14="http://schemas.microsoft.com/office/powerpoint/2010/main" val="3212026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9" name="文本框 18"/>
          <p:cNvSpPr txBox="1"/>
          <p:nvPr/>
        </p:nvSpPr>
        <p:spPr>
          <a:xfrm>
            <a:off x="0" y="180474"/>
            <a:ext cx="214162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30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数据结构</a:t>
            </a:r>
          </a:p>
        </p:txBody>
      </p:sp>
      <p:sp>
        <p:nvSpPr>
          <p:cNvPr id="2" name="矩形 1">
            <a:extLst>
              <a:ext uri="{FF2B5EF4-FFF2-40B4-BE49-F238E27FC236}">
                <a16:creationId xmlns:a16="http://schemas.microsoft.com/office/drawing/2014/main" id="{295EF540-9104-4963-90A1-D252548E85E1}"/>
              </a:ext>
            </a:extLst>
          </p:cNvPr>
          <p:cNvSpPr/>
          <p:nvPr/>
        </p:nvSpPr>
        <p:spPr>
          <a:xfrm>
            <a:off x="3048000" y="642139"/>
            <a:ext cx="6096000" cy="584775"/>
          </a:xfrm>
          <a:prstGeom prst="rect">
            <a:avLst/>
          </a:prstGeom>
        </p:spPr>
        <p:txBody>
          <a:bodyPr>
            <a:spAutoFit/>
          </a:bodyPr>
          <a:lstStyle/>
          <a:p>
            <a:pPr lvl="0" algn="ctr"/>
            <a:r>
              <a:rPr lang="en-US" altLang="zh-CN"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hello</a:t>
            </a:r>
            <a:r>
              <a:rPr lang="zh-CN" altLang="en-US"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信息</a:t>
            </a:r>
            <a:endParaRPr kumimoji="0" lang="zh-CN" altLang="en-US" sz="3200" b="1"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65D61F24-0F6B-4B62-B94F-E1AAFB11684F}"/>
              </a:ext>
            </a:extLst>
          </p:cNvPr>
          <p:cNvPicPr>
            <a:picLocks noChangeAspect="1"/>
          </p:cNvPicPr>
          <p:nvPr/>
        </p:nvPicPr>
        <p:blipFill rotWithShape="1">
          <a:blip r:embed="rId4"/>
          <a:srcRect b="60465"/>
          <a:stretch/>
        </p:blipFill>
        <p:spPr>
          <a:xfrm>
            <a:off x="1319014" y="1457747"/>
            <a:ext cx="9553971" cy="4958733"/>
          </a:xfrm>
          <a:prstGeom prst="rect">
            <a:avLst/>
          </a:prstGeom>
        </p:spPr>
      </p:pic>
      <p:grpSp>
        <p:nvGrpSpPr>
          <p:cNvPr id="10" name="组合 9">
            <a:extLst>
              <a:ext uri="{FF2B5EF4-FFF2-40B4-BE49-F238E27FC236}">
                <a16:creationId xmlns:a16="http://schemas.microsoft.com/office/drawing/2014/main" id="{6199003D-1B3D-4780-8A15-B95B5ECD19C2}"/>
              </a:ext>
            </a:extLst>
          </p:cNvPr>
          <p:cNvGrpSpPr/>
          <p:nvPr/>
        </p:nvGrpSpPr>
        <p:grpSpPr>
          <a:xfrm>
            <a:off x="1319014" y="1800646"/>
            <a:ext cx="9553971" cy="4523953"/>
            <a:chOff x="6197598" y="1603108"/>
            <a:chExt cx="5686426" cy="2366951"/>
          </a:xfrm>
        </p:grpSpPr>
        <p:pic>
          <p:nvPicPr>
            <p:cNvPr id="3" name="图片 2">
              <a:extLst>
                <a:ext uri="{FF2B5EF4-FFF2-40B4-BE49-F238E27FC236}">
                  <a16:creationId xmlns:a16="http://schemas.microsoft.com/office/drawing/2014/main" id="{7BC3F7D0-DA64-45BE-807C-CAB7D021E9FE}"/>
                </a:ext>
              </a:extLst>
            </p:cNvPr>
            <p:cNvPicPr>
              <a:picLocks noChangeAspect="1"/>
            </p:cNvPicPr>
            <p:nvPr/>
          </p:nvPicPr>
          <p:blipFill rotWithShape="1">
            <a:blip r:embed="rId4"/>
            <a:srcRect t="76122"/>
            <a:stretch/>
          </p:blipFill>
          <p:spPr>
            <a:xfrm>
              <a:off x="6197598" y="2187542"/>
              <a:ext cx="5686425" cy="1782517"/>
            </a:xfrm>
            <a:prstGeom prst="rect">
              <a:avLst/>
            </a:prstGeom>
          </p:spPr>
        </p:pic>
        <p:pic>
          <p:nvPicPr>
            <p:cNvPr id="9" name="图片 8">
              <a:extLst>
                <a:ext uri="{FF2B5EF4-FFF2-40B4-BE49-F238E27FC236}">
                  <a16:creationId xmlns:a16="http://schemas.microsoft.com/office/drawing/2014/main" id="{11AC0B75-3308-446F-9ED6-FA632E28A950}"/>
                </a:ext>
              </a:extLst>
            </p:cNvPr>
            <p:cNvPicPr>
              <a:picLocks noChangeAspect="1"/>
            </p:cNvPicPr>
            <p:nvPr/>
          </p:nvPicPr>
          <p:blipFill rotWithShape="1">
            <a:blip r:embed="rId4"/>
            <a:srcRect t="40658" b="51509"/>
            <a:stretch/>
          </p:blipFill>
          <p:spPr>
            <a:xfrm>
              <a:off x="6197599" y="1603108"/>
              <a:ext cx="5686425" cy="584775"/>
            </a:xfrm>
            <a:prstGeom prst="rect">
              <a:avLst/>
            </a:prstGeom>
          </p:spPr>
        </p:pic>
      </p:grpSp>
    </p:spTree>
    <p:extLst>
      <p:ext uri="{BB962C8B-B14F-4D97-AF65-F5344CB8AC3E}">
        <p14:creationId xmlns:p14="http://schemas.microsoft.com/office/powerpoint/2010/main" val="3771674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9" name="文本框 18"/>
          <p:cNvSpPr txBox="1"/>
          <p:nvPr/>
        </p:nvSpPr>
        <p:spPr>
          <a:xfrm>
            <a:off x="0" y="180474"/>
            <a:ext cx="2141621" cy="461665"/>
          </a:xfrm>
          <a:prstGeom prst="rect">
            <a:avLst/>
          </a:prstGeom>
          <a:noFill/>
        </p:spPr>
        <p:txBody>
          <a:bodyPr wrap="square" rtlCol="0">
            <a:spAutoFit/>
          </a:bodyPr>
          <a:lstStyle/>
          <a:p>
            <a:pPr lvl="0" algn="ctr"/>
            <a:r>
              <a:rPr lang="zh-CN" altLang="en-US" sz="2400" spc="300" dirty="0">
                <a:solidFill>
                  <a:prstClr val="white"/>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数据结构</a:t>
            </a:r>
          </a:p>
        </p:txBody>
      </p:sp>
      <p:sp>
        <p:nvSpPr>
          <p:cNvPr id="2" name="矩形 1">
            <a:extLst>
              <a:ext uri="{FF2B5EF4-FFF2-40B4-BE49-F238E27FC236}">
                <a16:creationId xmlns:a16="http://schemas.microsoft.com/office/drawing/2014/main" id="{295EF540-9104-4963-90A1-D252548E85E1}"/>
              </a:ext>
            </a:extLst>
          </p:cNvPr>
          <p:cNvSpPr/>
          <p:nvPr/>
        </p:nvSpPr>
        <p:spPr>
          <a:xfrm>
            <a:off x="3048000" y="642139"/>
            <a:ext cx="6096000" cy="584775"/>
          </a:xfrm>
          <a:prstGeom prst="rect">
            <a:avLst/>
          </a:prstGeom>
        </p:spPr>
        <p:txBody>
          <a:bodyPr>
            <a:spAutoFit/>
          </a:bodyPr>
          <a:lstStyle/>
          <a:p>
            <a:pPr lvl="0" algn="ctr"/>
            <a:r>
              <a:rPr lang="en-US" altLang="zh-CN"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TC </a:t>
            </a:r>
            <a:r>
              <a:rPr lang="zh-CN" altLang="en-US"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消息</a:t>
            </a:r>
            <a:endParaRPr kumimoji="0" lang="zh-CN" altLang="en-US" sz="3200" b="1"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 name="组合 3">
            <a:extLst>
              <a:ext uri="{FF2B5EF4-FFF2-40B4-BE49-F238E27FC236}">
                <a16:creationId xmlns:a16="http://schemas.microsoft.com/office/drawing/2014/main" id="{5DF7FC02-9B67-435A-96F1-7F687DC5C70D}"/>
              </a:ext>
            </a:extLst>
          </p:cNvPr>
          <p:cNvGrpSpPr/>
          <p:nvPr/>
        </p:nvGrpSpPr>
        <p:grpSpPr>
          <a:xfrm>
            <a:off x="1280360" y="1473200"/>
            <a:ext cx="9631280" cy="5077326"/>
            <a:chOff x="2141620" y="2950076"/>
            <a:chExt cx="6829426" cy="3727450"/>
          </a:xfrm>
        </p:grpSpPr>
        <p:pic>
          <p:nvPicPr>
            <p:cNvPr id="3" name="图片 2">
              <a:extLst>
                <a:ext uri="{FF2B5EF4-FFF2-40B4-BE49-F238E27FC236}">
                  <a16:creationId xmlns:a16="http://schemas.microsoft.com/office/drawing/2014/main" id="{549B941D-AE16-46D3-BA93-8FFFBD517AAB}"/>
                </a:ext>
              </a:extLst>
            </p:cNvPr>
            <p:cNvPicPr>
              <a:picLocks noChangeAspect="1"/>
            </p:cNvPicPr>
            <p:nvPr/>
          </p:nvPicPr>
          <p:blipFill rotWithShape="1">
            <a:blip r:embed="rId4"/>
            <a:srcRect b="78718"/>
            <a:stretch/>
          </p:blipFill>
          <p:spPr>
            <a:xfrm>
              <a:off x="2141620" y="2950076"/>
              <a:ext cx="6829425" cy="1317625"/>
            </a:xfrm>
            <a:prstGeom prst="rect">
              <a:avLst/>
            </a:prstGeom>
          </p:spPr>
        </p:pic>
        <p:pic>
          <p:nvPicPr>
            <p:cNvPr id="50" name="图片 49">
              <a:extLst>
                <a:ext uri="{FF2B5EF4-FFF2-40B4-BE49-F238E27FC236}">
                  <a16:creationId xmlns:a16="http://schemas.microsoft.com/office/drawing/2014/main" id="{BA065407-ACA5-4FB3-B1DB-7426FFC06F03}"/>
                </a:ext>
              </a:extLst>
            </p:cNvPr>
            <p:cNvPicPr>
              <a:picLocks noChangeAspect="1"/>
            </p:cNvPicPr>
            <p:nvPr/>
          </p:nvPicPr>
          <p:blipFill rotWithShape="1">
            <a:blip r:embed="rId4"/>
            <a:srcRect t="61077"/>
            <a:stretch/>
          </p:blipFill>
          <p:spPr>
            <a:xfrm>
              <a:off x="2141621" y="4267701"/>
              <a:ext cx="6829425" cy="2409825"/>
            </a:xfrm>
            <a:prstGeom prst="rect">
              <a:avLst/>
            </a:prstGeom>
          </p:spPr>
        </p:pic>
      </p:grpSp>
      <p:pic>
        <p:nvPicPr>
          <p:cNvPr id="51" name="图片 50">
            <a:extLst>
              <a:ext uri="{FF2B5EF4-FFF2-40B4-BE49-F238E27FC236}">
                <a16:creationId xmlns:a16="http://schemas.microsoft.com/office/drawing/2014/main" id="{3FAB6618-B21B-4AD4-A9EF-5C12F564A1B6}"/>
              </a:ext>
            </a:extLst>
          </p:cNvPr>
          <p:cNvPicPr>
            <a:picLocks noChangeAspect="1"/>
          </p:cNvPicPr>
          <p:nvPr/>
        </p:nvPicPr>
        <p:blipFill>
          <a:blip r:embed="rId5"/>
          <a:stretch>
            <a:fillRect/>
          </a:stretch>
        </p:blipFill>
        <p:spPr>
          <a:xfrm>
            <a:off x="1281639" y="2057975"/>
            <a:ext cx="9630000" cy="3714050"/>
          </a:xfrm>
          <a:prstGeom prst="rect">
            <a:avLst/>
          </a:prstGeom>
        </p:spPr>
      </p:pic>
    </p:spTree>
    <p:extLst>
      <p:ext uri="{BB962C8B-B14F-4D97-AF65-F5344CB8AC3E}">
        <p14:creationId xmlns:p14="http://schemas.microsoft.com/office/powerpoint/2010/main" val="2514556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9" name="文本框 18"/>
          <p:cNvSpPr txBox="1"/>
          <p:nvPr/>
        </p:nvSpPr>
        <p:spPr>
          <a:xfrm>
            <a:off x="0" y="180474"/>
            <a:ext cx="2141621" cy="461665"/>
          </a:xfrm>
          <a:prstGeom prst="rect">
            <a:avLst/>
          </a:prstGeom>
          <a:noFill/>
        </p:spPr>
        <p:txBody>
          <a:bodyPr wrap="square" rtlCol="0">
            <a:spAutoFit/>
          </a:bodyPr>
          <a:lstStyle/>
          <a:p>
            <a:pPr lvl="0" algn="ctr"/>
            <a:r>
              <a:rPr lang="zh-CN" altLang="en-US" sz="2400" spc="300" dirty="0">
                <a:solidFill>
                  <a:prstClr val="white"/>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数据结构</a:t>
            </a:r>
          </a:p>
        </p:txBody>
      </p:sp>
      <p:sp>
        <p:nvSpPr>
          <p:cNvPr id="2" name="矩形 1">
            <a:extLst>
              <a:ext uri="{FF2B5EF4-FFF2-40B4-BE49-F238E27FC236}">
                <a16:creationId xmlns:a16="http://schemas.microsoft.com/office/drawing/2014/main" id="{295EF540-9104-4963-90A1-D252548E85E1}"/>
              </a:ext>
            </a:extLst>
          </p:cNvPr>
          <p:cNvSpPr/>
          <p:nvPr/>
        </p:nvSpPr>
        <p:spPr>
          <a:xfrm>
            <a:off x="3048000" y="642139"/>
            <a:ext cx="6096000" cy="584775"/>
          </a:xfrm>
          <a:prstGeom prst="rect">
            <a:avLst/>
          </a:prstGeom>
        </p:spPr>
        <p:txBody>
          <a:bodyPr>
            <a:spAutoFit/>
          </a:bodyPr>
          <a:lstStyle/>
          <a:p>
            <a:pPr lvl="0" algn="ctr"/>
            <a:r>
              <a:rPr lang="en-US" altLang="zh-CN"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TC </a:t>
            </a:r>
            <a:r>
              <a:rPr lang="zh-CN" altLang="en-US"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消息</a:t>
            </a:r>
            <a:endParaRPr kumimoji="0" lang="zh-CN" altLang="en-US" sz="3200" b="1"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5" name="组合 4">
            <a:extLst>
              <a:ext uri="{FF2B5EF4-FFF2-40B4-BE49-F238E27FC236}">
                <a16:creationId xmlns:a16="http://schemas.microsoft.com/office/drawing/2014/main" id="{3986577A-9E71-40C4-8CBE-6C9C3946D618}"/>
              </a:ext>
            </a:extLst>
          </p:cNvPr>
          <p:cNvGrpSpPr/>
          <p:nvPr/>
        </p:nvGrpSpPr>
        <p:grpSpPr>
          <a:xfrm>
            <a:off x="2219903" y="1190315"/>
            <a:ext cx="7752194" cy="4486496"/>
            <a:chOff x="2219903" y="1190315"/>
            <a:chExt cx="7752194" cy="4486496"/>
          </a:xfrm>
        </p:grpSpPr>
        <p:cxnSp>
          <p:nvCxnSpPr>
            <p:cNvPr id="6" name="直接箭头连接符 5">
              <a:extLst>
                <a:ext uri="{FF2B5EF4-FFF2-40B4-BE49-F238E27FC236}">
                  <a16:creationId xmlns:a16="http://schemas.microsoft.com/office/drawing/2014/main" id="{AA7EAEDD-3A47-451C-A5E1-75878E6244EB}"/>
                </a:ext>
              </a:extLst>
            </p:cNvPr>
            <p:cNvCxnSpPr>
              <a:stCxn id="18" idx="0"/>
              <a:endCxn id="31" idx="4"/>
            </p:cNvCxnSpPr>
            <p:nvPr/>
          </p:nvCxnSpPr>
          <p:spPr>
            <a:xfrm flipH="1" flipV="1">
              <a:off x="4718596" y="2270315"/>
              <a:ext cx="1377404" cy="11586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6EB5CEAC-F0BC-4CDC-86BA-D71BF9956C6D}"/>
                </a:ext>
              </a:extLst>
            </p:cNvPr>
            <p:cNvCxnSpPr>
              <a:stCxn id="18" idx="0"/>
              <a:endCxn id="32" idx="2"/>
            </p:cNvCxnSpPr>
            <p:nvPr/>
          </p:nvCxnSpPr>
          <p:spPr>
            <a:xfrm flipV="1">
              <a:off x="6096000" y="2272841"/>
              <a:ext cx="1377405" cy="11561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圆柱形 7">
              <a:extLst>
                <a:ext uri="{FF2B5EF4-FFF2-40B4-BE49-F238E27FC236}">
                  <a16:creationId xmlns:a16="http://schemas.microsoft.com/office/drawing/2014/main" id="{1F838692-7085-4976-B4E6-E6651248928F}"/>
                </a:ext>
              </a:extLst>
            </p:cNvPr>
            <p:cNvSpPr/>
            <p:nvPr/>
          </p:nvSpPr>
          <p:spPr>
            <a:xfrm>
              <a:off x="7473405" y="4225159"/>
              <a:ext cx="720000" cy="720000"/>
            </a:xfrm>
            <a:prstGeom prst="can">
              <a:avLst>
                <a:gd name="adj"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9" name="圆柱形 8">
              <a:extLst>
                <a:ext uri="{FF2B5EF4-FFF2-40B4-BE49-F238E27FC236}">
                  <a16:creationId xmlns:a16="http://schemas.microsoft.com/office/drawing/2014/main" id="{1A2F9260-5BCE-4A41-96CA-942FC19B80DD}"/>
                </a:ext>
              </a:extLst>
            </p:cNvPr>
            <p:cNvSpPr/>
            <p:nvPr/>
          </p:nvSpPr>
          <p:spPr>
            <a:xfrm>
              <a:off x="2219903" y="1190315"/>
              <a:ext cx="720000" cy="720000"/>
            </a:xfrm>
            <a:prstGeom prst="can">
              <a:avLst>
                <a:gd name="adj"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10" name="圆柱形 9">
              <a:extLst>
                <a:ext uri="{FF2B5EF4-FFF2-40B4-BE49-F238E27FC236}">
                  <a16:creationId xmlns:a16="http://schemas.microsoft.com/office/drawing/2014/main" id="{091630E4-FB0D-4493-8958-90A8096B1025}"/>
                </a:ext>
              </a:extLst>
            </p:cNvPr>
            <p:cNvSpPr/>
            <p:nvPr/>
          </p:nvSpPr>
          <p:spPr>
            <a:xfrm>
              <a:off x="2219903" y="2485095"/>
              <a:ext cx="720000" cy="720000"/>
            </a:xfrm>
            <a:prstGeom prst="can">
              <a:avLst>
                <a:gd name="adj"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11" name="圆柱形 10">
              <a:extLst>
                <a:ext uri="{FF2B5EF4-FFF2-40B4-BE49-F238E27FC236}">
                  <a16:creationId xmlns:a16="http://schemas.microsoft.com/office/drawing/2014/main" id="{717923A9-806F-4A71-BB05-C3A73D55E2B8}"/>
                </a:ext>
              </a:extLst>
            </p:cNvPr>
            <p:cNvSpPr/>
            <p:nvPr/>
          </p:nvSpPr>
          <p:spPr>
            <a:xfrm>
              <a:off x="2219903" y="3789000"/>
              <a:ext cx="720000" cy="720000"/>
            </a:xfrm>
            <a:prstGeom prst="can">
              <a:avLst>
                <a:gd name="adj"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12" name="圆柱形 11">
              <a:extLst>
                <a:ext uri="{FF2B5EF4-FFF2-40B4-BE49-F238E27FC236}">
                  <a16:creationId xmlns:a16="http://schemas.microsoft.com/office/drawing/2014/main" id="{43426DFE-CFAA-4381-B8BA-6F5CC5127361}"/>
                </a:ext>
              </a:extLst>
            </p:cNvPr>
            <p:cNvSpPr/>
            <p:nvPr/>
          </p:nvSpPr>
          <p:spPr>
            <a:xfrm>
              <a:off x="2219903" y="4956811"/>
              <a:ext cx="720000" cy="720000"/>
            </a:xfrm>
            <a:prstGeom prst="can">
              <a:avLst>
                <a:gd name="adj"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13" name="圆柱形 12">
              <a:extLst>
                <a:ext uri="{FF2B5EF4-FFF2-40B4-BE49-F238E27FC236}">
                  <a16:creationId xmlns:a16="http://schemas.microsoft.com/office/drawing/2014/main" id="{F336850D-D01E-4AC3-902B-B0660D23CB58}"/>
                </a:ext>
              </a:extLst>
            </p:cNvPr>
            <p:cNvSpPr/>
            <p:nvPr/>
          </p:nvSpPr>
          <p:spPr>
            <a:xfrm>
              <a:off x="9252097" y="1190315"/>
              <a:ext cx="720000" cy="720000"/>
            </a:xfrm>
            <a:prstGeom prst="can">
              <a:avLst>
                <a:gd name="adj"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14" name="圆柱形 13">
              <a:extLst>
                <a:ext uri="{FF2B5EF4-FFF2-40B4-BE49-F238E27FC236}">
                  <a16:creationId xmlns:a16="http://schemas.microsoft.com/office/drawing/2014/main" id="{61E27618-47A3-42FD-872C-1AEAB9E3AA88}"/>
                </a:ext>
              </a:extLst>
            </p:cNvPr>
            <p:cNvSpPr/>
            <p:nvPr/>
          </p:nvSpPr>
          <p:spPr>
            <a:xfrm>
              <a:off x="9252097" y="2485095"/>
              <a:ext cx="720000" cy="720000"/>
            </a:xfrm>
            <a:prstGeom prst="can">
              <a:avLst>
                <a:gd name="adj"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1AA2666B-4E27-439A-BC5B-EA297631D341}"/>
                </a:ext>
              </a:extLst>
            </p:cNvPr>
            <p:cNvSpPr txBox="1"/>
            <p:nvPr/>
          </p:nvSpPr>
          <p:spPr>
            <a:xfrm>
              <a:off x="5792972" y="3856612"/>
              <a:ext cx="606055" cy="461665"/>
            </a:xfrm>
            <a:prstGeom prst="rect">
              <a:avLst/>
            </a:prstGeom>
            <a:noFill/>
          </p:spPr>
          <p:txBody>
            <a:bodyPr wrap="square" rtlCol="0">
              <a:spAutoFit/>
            </a:bodyPr>
            <a:lstStyle/>
            <a:p>
              <a:pPr algn="ctr"/>
              <a:r>
                <a:rPr lang="en-US" altLang="zh-CN" sz="2400" b="1" dirty="0">
                  <a:latin typeface="Times New Roman" panose="02020603050405020304" pitchFamily="18" charset="0"/>
                  <a:cs typeface="Times New Roman" panose="02020603050405020304" pitchFamily="18" charset="0"/>
                </a:rPr>
                <a:t>A</a:t>
              </a:r>
              <a:endParaRPr lang="zh-CN" altLang="en-US" sz="2400" b="1"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6B5DCEB7-007C-495F-89AF-663C7663D205}"/>
                </a:ext>
              </a:extLst>
            </p:cNvPr>
            <p:cNvCxnSpPr>
              <a:stCxn id="18" idx="0"/>
              <a:endCxn id="33" idx="4"/>
            </p:cNvCxnSpPr>
            <p:nvPr/>
          </p:nvCxnSpPr>
          <p:spPr>
            <a:xfrm flipH="1">
              <a:off x="4718596" y="3429000"/>
              <a:ext cx="1377404" cy="11678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BBDE76FD-9AC9-45A3-ABCC-1E589911DD8D}"/>
                </a:ext>
              </a:extLst>
            </p:cNvPr>
            <p:cNvCxnSpPr>
              <a:stCxn id="18" idx="0"/>
              <a:endCxn id="8" idx="2"/>
            </p:cNvCxnSpPr>
            <p:nvPr/>
          </p:nvCxnSpPr>
          <p:spPr>
            <a:xfrm>
              <a:off x="6096000" y="3429000"/>
              <a:ext cx="1377405" cy="11561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圆柱形 17">
              <a:extLst>
                <a:ext uri="{FF2B5EF4-FFF2-40B4-BE49-F238E27FC236}">
                  <a16:creationId xmlns:a16="http://schemas.microsoft.com/office/drawing/2014/main" id="{64E5FF37-4D61-4A19-90A5-6253C066E393}"/>
                </a:ext>
              </a:extLst>
            </p:cNvPr>
            <p:cNvSpPr/>
            <p:nvPr/>
          </p:nvSpPr>
          <p:spPr>
            <a:xfrm>
              <a:off x="5736000" y="3069000"/>
              <a:ext cx="720000" cy="720000"/>
            </a:xfrm>
            <a:prstGeom prst="can">
              <a:avLst>
                <a:gd name="adj"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666AAA13-9DC5-4CBC-A709-BCB21DA1B3BC}"/>
                </a:ext>
              </a:extLst>
            </p:cNvPr>
            <p:cNvSpPr txBox="1"/>
            <p:nvPr/>
          </p:nvSpPr>
          <p:spPr>
            <a:xfrm>
              <a:off x="4055568" y="2631110"/>
              <a:ext cx="606055" cy="461665"/>
            </a:xfrm>
            <a:prstGeom prst="rect">
              <a:avLst/>
            </a:prstGeom>
            <a:noFill/>
          </p:spPr>
          <p:txBody>
            <a:bodyPr wrap="square" rtlCol="0">
              <a:spAutoFit/>
            </a:bodyPr>
            <a:lstStyle/>
            <a:p>
              <a:pPr algn="ctr"/>
              <a:r>
                <a:rPr lang="en-US" altLang="zh-CN" sz="2400" b="1" dirty="0">
                  <a:latin typeface="Times New Roman" panose="02020603050405020304" pitchFamily="18" charset="0"/>
                  <a:cs typeface="Times New Roman" panose="02020603050405020304" pitchFamily="18" charset="0"/>
                </a:rPr>
                <a:t>B</a:t>
              </a:r>
              <a:endParaRPr lang="zh-CN" altLang="en-US" sz="2400" b="1"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506500F7-C210-47F8-B65F-95FDEF222A56}"/>
                </a:ext>
              </a:extLst>
            </p:cNvPr>
            <p:cNvSpPr txBox="1"/>
            <p:nvPr/>
          </p:nvSpPr>
          <p:spPr>
            <a:xfrm>
              <a:off x="7530376" y="2631110"/>
              <a:ext cx="606055" cy="461665"/>
            </a:xfrm>
            <a:prstGeom prst="rect">
              <a:avLst/>
            </a:prstGeom>
            <a:noFill/>
          </p:spPr>
          <p:txBody>
            <a:bodyPr wrap="square" rtlCol="0">
              <a:spAutoFit/>
            </a:bodyPr>
            <a:lstStyle/>
            <a:p>
              <a:pPr algn="ctr"/>
              <a:r>
                <a:rPr lang="en-US" altLang="zh-CN" sz="2400" b="1" dirty="0">
                  <a:latin typeface="Times New Roman" panose="02020603050405020304" pitchFamily="18" charset="0"/>
                  <a:cs typeface="Times New Roman" panose="02020603050405020304" pitchFamily="18" charset="0"/>
                </a:rPr>
                <a:t>C</a:t>
              </a:r>
              <a:endParaRPr lang="zh-CN" altLang="en-US" sz="2400" b="1"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235A4FDC-5CF6-4E4E-990A-3591F5E2848B}"/>
                </a:ext>
              </a:extLst>
            </p:cNvPr>
            <p:cNvSpPr txBox="1"/>
            <p:nvPr/>
          </p:nvSpPr>
          <p:spPr>
            <a:xfrm>
              <a:off x="4055568" y="4945159"/>
              <a:ext cx="606055" cy="461665"/>
            </a:xfrm>
            <a:prstGeom prst="rect">
              <a:avLst/>
            </a:prstGeom>
            <a:noFill/>
          </p:spPr>
          <p:txBody>
            <a:bodyPr wrap="square" rtlCol="0">
              <a:spAutoFit/>
            </a:bodyPr>
            <a:lstStyle/>
            <a:p>
              <a:pPr algn="ctr"/>
              <a:r>
                <a:rPr lang="en-US" altLang="zh-CN" sz="2400" b="1" dirty="0">
                  <a:latin typeface="Times New Roman" panose="02020603050405020304" pitchFamily="18" charset="0"/>
                  <a:cs typeface="Times New Roman" panose="02020603050405020304" pitchFamily="18" charset="0"/>
                </a:rPr>
                <a:t>D</a:t>
              </a:r>
              <a:endParaRPr lang="zh-CN" altLang="en-US" sz="2400" b="1"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4BDB9BCB-B9D0-4FBD-B186-8DA1A4B56150}"/>
                </a:ext>
              </a:extLst>
            </p:cNvPr>
            <p:cNvSpPr txBox="1"/>
            <p:nvPr/>
          </p:nvSpPr>
          <p:spPr>
            <a:xfrm>
              <a:off x="7530375" y="4945158"/>
              <a:ext cx="606055" cy="461665"/>
            </a:xfrm>
            <a:prstGeom prst="rect">
              <a:avLst/>
            </a:prstGeom>
            <a:noFill/>
          </p:spPr>
          <p:txBody>
            <a:bodyPr wrap="square" rtlCol="0">
              <a:spAutoFit/>
            </a:bodyPr>
            <a:lstStyle/>
            <a:p>
              <a:pPr algn="ctr"/>
              <a:r>
                <a:rPr lang="en-US" altLang="zh-CN" sz="2400" b="1" dirty="0">
                  <a:latin typeface="Times New Roman" panose="02020603050405020304" pitchFamily="18" charset="0"/>
                  <a:cs typeface="Times New Roman" panose="02020603050405020304" pitchFamily="18" charset="0"/>
                </a:rPr>
                <a:t>E</a:t>
              </a:r>
              <a:endParaRPr lang="zh-CN" altLang="en-US" sz="2400" b="1" dirty="0">
                <a:latin typeface="Times New Roman" panose="02020603050405020304" pitchFamily="18" charset="0"/>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45E49E69-15D4-417E-8EEF-D0C3945E8BCE}"/>
                </a:ext>
              </a:extLst>
            </p:cNvPr>
            <p:cNvCxnSpPr>
              <a:stCxn id="32" idx="0"/>
              <a:endCxn id="13" idx="2"/>
            </p:cNvCxnSpPr>
            <p:nvPr/>
          </p:nvCxnSpPr>
          <p:spPr>
            <a:xfrm flipV="1">
              <a:off x="7833405" y="1550315"/>
              <a:ext cx="1418692" cy="7225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5EB06F0C-3C23-4DF6-B9BC-6FAA3522DFC2}"/>
                </a:ext>
              </a:extLst>
            </p:cNvPr>
            <p:cNvCxnSpPr>
              <a:stCxn id="32" idx="0"/>
              <a:endCxn id="14" idx="2"/>
            </p:cNvCxnSpPr>
            <p:nvPr/>
          </p:nvCxnSpPr>
          <p:spPr>
            <a:xfrm>
              <a:off x="7833405" y="2272841"/>
              <a:ext cx="1418692" cy="57225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7C7AF041-0C79-46A2-82F8-5FD1F8846344}"/>
                </a:ext>
              </a:extLst>
            </p:cNvPr>
            <p:cNvCxnSpPr>
              <a:stCxn id="31" idx="0"/>
              <a:endCxn id="9" idx="4"/>
            </p:cNvCxnSpPr>
            <p:nvPr/>
          </p:nvCxnSpPr>
          <p:spPr>
            <a:xfrm flipH="1" flipV="1">
              <a:off x="2939903" y="1550315"/>
              <a:ext cx="1418693" cy="7200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3D681A65-3E3C-407F-B42C-9D3D18EEFBC1}"/>
                </a:ext>
              </a:extLst>
            </p:cNvPr>
            <p:cNvCxnSpPr>
              <a:stCxn id="31" idx="0"/>
              <a:endCxn id="10" idx="4"/>
            </p:cNvCxnSpPr>
            <p:nvPr/>
          </p:nvCxnSpPr>
          <p:spPr>
            <a:xfrm flipH="1">
              <a:off x="2939903" y="2270315"/>
              <a:ext cx="1418693" cy="5747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7670019F-6DDB-4F54-81A3-9B3830E91569}"/>
                </a:ext>
              </a:extLst>
            </p:cNvPr>
            <p:cNvCxnSpPr>
              <a:stCxn id="31" idx="0"/>
              <a:endCxn id="11" idx="4"/>
            </p:cNvCxnSpPr>
            <p:nvPr/>
          </p:nvCxnSpPr>
          <p:spPr>
            <a:xfrm flipH="1">
              <a:off x="2939903" y="2270315"/>
              <a:ext cx="1418693" cy="18786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5F05B32B-E827-4F10-B6E6-0FED7E5F0CF4}"/>
                </a:ext>
              </a:extLst>
            </p:cNvPr>
            <p:cNvCxnSpPr>
              <a:stCxn id="33" idx="0"/>
              <a:endCxn id="11" idx="4"/>
            </p:cNvCxnSpPr>
            <p:nvPr/>
          </p:nvCxnSpPr>
          <p:spPr>
            <a:xfrm flipH="1" flipV="1">
              <a:off x="2939903" y="4149000"/>
              <a:ext cx="1418693" cy="4478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479C5C50-D5CD-4ED8-BA79-8A073BA604DB}"/>
                </a:ext>
              </a:extLst>
            </p:cNvPr>
            <p:cNvCxnSpPr>
              <a:stCxn id="33" idx="0"/>
              <a:endCxn id="12" idx="4"/>
            </p:cNvCxnSpPr>
            <p:nvPr/>
          </p:nvCxnSpPr>
          <p:spPr>
            <a:xfrm flipH="1">
              <a:off x="2939903" y="4596811"/>
              <a:ext cx="1418693" cy="7200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圆柱形 30">
              <a:extLst>
                <a:ext uri="{FF2B5EF4-FFF2-40B4-BE49-F238E27FC236}">
                  <a16:creationId xmlns:a16="http://schemas.microsoft.com/office/drawing/2014/main" id="{BD2FC0B1-218F-45B1-BB1E-8D47A682AA84}"/>
                </a:ext>
              </a:extLst>
            </p:cNvPr>
            <p:cNvSpPr/>
            <p:nvPr/>
          </p:nvSpPr>
          <p:spPr>
            <a:xfrm>
              <a:off x="3998596" y="1910315"/>
              <a:ext cx="720000" cy="720000"/>
            </a:xfrm>
            <a:prstGeom prst="can">
              <a:avLst>
                <a:gd name="adj"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32" name="圆柱形 31">
              <a:extLst>
                <a:ext uri="{FF2B5EF4-FFF2-40B4-BE49-F238E27FC236}">
                  <a16:creationId xmlns:a16="http://schemas.microsoft.com/office/drawing/2014/main" id="{ACF171A0-233C-45A6-8BF5-E9F710134FC6}"/>
                </a:ext>
              </a:extLst>
            </p:cNvPr>
            <p:cNvSpPr/>
            <p:nvPr/>
          </p:nvSpPr>
          <p:spPr>
            <a:xfrm>
              <a:off x="7473405" y="1912841"/>
              <a:ext cx="720000" cy="720000"/>
            </a:xfrm>
            <a:prstGeom prst="can">
              <a:avLst>
                <a:gd name="adj"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33" name="圆柱形 32">
              <a:extLst>
                <a:ext uri="{FF2B5EF4-FFF2-40B4-BE49-F238E27FC236}">
                  <a16:creationId xmlns:a16="http://schemas.microsoft.com/office/drawing/2014/main" id="{25C43A48-B3E0-49DA-AEFF-EA44098ADFA3}"/>
                </a:ext>
              </a:extLst>
            </p:cNvPr>
            <p:cNvSpPr/>
            <p:nvPr/>
          </p:nvSpPr>
          <p:spPr>
            <a:xfrm>
              <a:off x="3998596" y="4236811"/>
              <a:ext cx="720000" cy="720000"/>
            </a:xfrm>
            <a:prstGeom prst="can">
              <a:avLst>
                <a:gd name="adj"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grpSp>
          <p:nvGrpSpPr>
            <p:cNvPr id="34" name="组合 33">
              <a:extLst>
                <a:ext uri="{FF2B5EF4-FFF2-40B4-BE49-F238E27FC236}">
                  <a16:creationId xmlns:a16="http://schemas.microsoft.com/office/drawing/2014/main" id="{689D30BF-B281-4641-9917-6A9AD2EE655C}"/>
                </a:ext>
              </a:extLst>
            </p:cNvPr>
            <p:cNvGrpSpPr/>
            <p:nvPr/>
          </p:nvGrpSpPr>
          <p:grpSpPr>
            <a:xfrm>
              <a:off x="4063503" y="1894789"/>
              <a:ext cx="583638" cy="387768"/>
              <a:chOff x="4063503" y="1894789"/>
              <a:chExt cx="583638" cy="387768"/>
            </a:xfrm>
          </p:grpSpPr>
          <p:sp>
            <p:nvSpPr>
              <p:cNvPr id="47" name="箭头: 上下 46">
                <a:extLst>
                  <a:ext uri="{FF2B5EF4-FFF2-40B4-BE49-F238E27FC236}">
                    <a16:creationId xmlns:a16="http://schemas.microsoft.com/office/drawing/2014/main" id="{FF8F4203-93E7-42B6-AF7A-11CF5333401C}"/>
                  </a:ext>
                </a:extLst>
              </p:cNvPr>
              <p:cNvSpPr/>
              <p:nvPr/>
            </p:nvSpPr>
            <p:spPr>
              <a:xfrm rot="3838501">
                <a:off x="4256594" y="1796247"/>
                <a:ext cx="197455" cy="583638"/>
              </a:xfrm>
              <a:prstGeom prst="upDownArrow">
                <a:avLst>
                  <a:gd name="adj1" fmla="val 35964"/>
                  <a:gd name="adj2" fmla="val 71053"/>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8" name="箭头: 右 47">
                <a:extLst>
                  <a:ext uri="{FF2B5EF4-FFF2-40B4-BE49-F238E27FC236}">
                    <a16:creationId xmlns:a16="http://schemas.microsoft.com/office/drawing/2014/main" id="{D0AF6958-BF68-4665-893A-7FD3EB2C1C97}"/>
                  </a:ext>
                </a:extLst>
              </p:cNvPr>
              <p:cNvSpPr/>
              <p:nvPr/>
            </p:nvSpPr>
            <p:spPr>
              <a:xfrm rot="2962401">
                <a:off x="4186019" y="1922208"/>
                <a:ext cx="193461" cy="138624"/>
              </a:xfrm>
              <a:prstGeom prst="rightArrow">
                <a:avLst>
                  <a:gd name="adj1" fmla="val 39454"/>
                  <a:gd name="adj2" fmla="val 50000"/>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箭头: 右 48">
                <a:extLst>
                  <a:ext uri="{FF2B5EF4-FFF2-40B4-BE49-F238E27FC236}">
                    <a16:creationId xmlns:a16="http://schemas.microsoft.com/office/drawing/2014/main" id="{F547FFE9-494A-4C8F-A36A-E1F78AAFDD4B}"/>
                  </a:ext>
                </a:extLst>
              </p:cNvPr>
              <p:cNvSpPr/>
              <p:nvPr/>
            </p:nvSpPr>
            <p:spPr>
              <a:xfrm rot="14090339">
                <a:off x="4345834" y="2116515"/>
                <a:ext cx="193461" cy="138624"/>
              </a:xfrm>
              <a:prstGeom prst="rightArrow">
                <a:avLst>
                  <a:gd name="adj1" fmla="val 39454"/>
                  <a:gd name="adj2" fmla="val 50000"/>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a:extLst>
                <a:ext uri="{FF2B5EF4-FFF2-40B4-BE49-F238E27FC236}">
                  <a16:creationId xmlns:a16="http://schemas.microsoft.com/office/drawing/2014/main" id="{79C2A0EB-3DBF-4EFC-99AB-46685D4E6451}"/>
                </a:ext>
              </a:extLst>
            </p:cNvPr>
            <p:cNvGrpSpPr/>
            <p:nvPr/>
          </p:nvGrpSpPr>
          <p:grpSpPr>
            <a:xfrm>
              <a:off x="4081040" y="4216247"/>
              <a:ext cx="583638" cy="387768"/>
              <a:chOff x="4063503" y="1894789"/>
              <a:chExt cx="583638" cy="387768"/>
            </a:xfrm>
          </p:grpSpPr>
          <p:sp>
            <p:nvSpPr>
              <p:cNvPr id="44" name="箭头: 上下 43">
                <a:extLst>
                  <a:ext uri="{FF2B5EF4-FFF2-40B4-BE49-F238E27FC236}">
                    <a16:creationId xmlns:a16="http://schemas.microsoft.com/office/drawing/2014/main" id="{3A6623A2-EB95-4F49-8518-8CA960382B70}"/>
                  </a:ext>
                </a:extLst>
              </p:cNvPr>
              <p:cNvSpPr/>
              <p:nvPr/>
            </p:nvSpPr>
            <p:spPr>
              <a:xfrm rot="3838501">
                <a:off x="4256594" y="1796247"/>
                <a:ext cx="197455" cy="583638"/>
              </a:xfrm>
              <a:prstGeom prst="upDownArrow">
                <a:avLst>
                  <a:gd name="adj1" fmla="val 35964"/>
                  <a:gd name="adj2" fmla="val 71053"/>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5" name="箭头: 右 44">
                <a:extLst>
                  <a:ext uri="{FF2B5EF4-FFF2-40B4-BE49-F238E27FC236}">
                    <a16:creationId xmlns:a16="http://schemas.microsoft.com/office/drawing/2014/main" id="{D1D61A15-E7D0-4512-AE4B-8F02DF81FFC0}"/>
                  </a:ext>
                </a:extLst>
              </p:cNvPr>
              <p:cNvSpPr/>
              <p:nvPr/>
            </p:nvSpPr>
            <p:spPr>
              <a:xfrm rot="2962401">
                <a:off x="4186019" y="1922208"/>
                <a:ext cx="193461" cy="138624"/>
              </a:xfrm>
              <a:prstGeom prst="rightArrow">
                <a:avLst>
                  <a:gd name="adj1" fmla="val 39454"/>
                  <a:gd name="adj2" fmla="val 50000"/>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箭头: 右 45">
                <a:extLst>
                  <a:ext uri="{FF2B5EF4-FFF2-40B4-BE49-F238E27FC236}">
                    <a16:creationId xmlns:a16="http://schemas.microsoft.com/office/drawing/2014/main" id="{EF958A84-8F3B-4D6C-AE3B-4D02F03D102C}"/>
                  </a:ext>
                </a:extLst>
              </p:cNvPr>
              <p:cNvSpPr/>
              <p:nvPr/>
            </p:nvSpPr>
            <p:spPr>
              <a:xfrm rot="14090339">
                <a:off x="4345834" y="2116515"/>
                <a:ext cx="193461" cy="138624"/>
              </a:xfrm>
              <a:prstGeom prst="rightArrow">
                <a:avLst>
                  <a:gd name="adj1" fmla="val 39454"/>
                  <a:gd name="adj2" fmla="val 50000"/>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a:extLst>
                <a:ext uri="{FF2B5EF4-FFF2-40B4-BE49-F238E27FC236}">
                  <a16:creationId xmlns:a16="http://schemas.microsoft.com/office/drawing/2014/main" id="{B0C9B5D2-015A-453F-85ED-EE27092E763A}"/>
                </a:ext>
              </a:extLst>
            </p:cNvPr>
            <p:cNvGrpSpPr/>
            <p:nvPr/>
          </p:nvGrpSpPr>
          <p:grpSpPr>
            <a:xfrm>
              <a:off x="5804180" y="3083386"/>
              <a:ext cx="583638" cy="387768"/>
              <a:chOff x="4063503" y="1894789"/>
              <a:chExt cx="583638" cy="387768"/>
            </a:xfrm>
          </p:grpSpPr>
          <p:sp>
            <p:nvSpPr>
              <p:cNvPr id="41" name="箭头: 上下 40">
                <a:extLst>
                  <a:ext uri="{FF2B5EF4-FFF2-40B4-BE49-F238E27FC236}">
                    <a16:creationId xmlns:a16="http://schemas.microsoft.com/office/drawing/2014/main" id="{0B8EC5C9-DB11-4D2A-A727-9304A5D94D53}"/>
                  </a:ext>
                </a:extLst>
              </p:cNvPr>
              <p:cNvSpPr/>
              <p:nvPr/>
            </p:nvSpPr>
            <p:spPr>
              <a:xfrm rot="3838501">
                <a:off x="4256594" y="1796247"/>
                <a:ext cx="197455" cy="583638"/>
              </a:xfrm>
              <a:prstGeom prst="upDownArrow">
                <a:avLst>
                  <a:gd name="adj1" fmla="val 35964"/>
                  <a:gd name="adj2" fmla="val 71053"/>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箭头: 右 41">
                <a:extLst>
                  <a:ext uri="{FF2B5EF4-FFF2-40B4-BE49-F238E27FC236}">
                    <a16:creationId xmlns:a16="http://schemas.microsoft.com/office/drawing/2014/main" id="{AF60B9AF-95EF-41DC-8229-3C770307619D}"/>
                  </a:ext>
                </a:extLst>
              </p:cNvPr>
              <p:cNvSpPr/>
              <p:nvPr/>
            </p:nvSpPr>
            <p:spPr>
              <a:xfrm rot="2962401">
                <a:off x="4186019" y="1922208"/>
                <a:ext cx="193461" cy="138624"/>
              </a:xfrm>
              <a:prstGeom prst="rightArrow">
                <a:avLst>
                  <a:gd name="adj1" fmla="val 39454"/>
                  <a:gd name="adj2" fmla="val 50000"/>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右 42">
                <a:extLst>
                  <a:ext uri="{FF2B5EF4-FFF2-40B4-BE49-F238E27FC236}">
                    <a16:creationId xmlns:a16="http://schemas.microsoft.com/office/drawing/2014/main" id="{7FC6D163-03EA-4663-80C6-32EABB7EB514}"/>
                  </a:ext>
                </a:extLst>
              </p:cNvPr>
              <p:cNvSpPr/>
              <p:nvPr/>
            </p:nvSpPr>
            <p:spPr>
              <a:xfrm rot="14090339">
                <a:off x="4345834" y="2116515"/>
                <a:ext cx="193461" cy="138624"/>
              </a:xfrm>
              <a:prstGeom prst="rightArrow">
                <a:avLst>
                  <a:gd name="adj1" fmla="val 39454"/>
                  <a:gd name="adj2" fmla="val 50000"/>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BD5CC5A0-EC48-4B74-90AC-7A1258ECDE59}"/>
                </a:ext>
              </a:extLst>
            </p:cNvPr>
            <p:cNvGrpSpPr/>
            <p:nvPr/>
          </p:nvGrpSpPr>
          <p:grpSpPr>
            <a:xfrm>
              <a:off x="7553817" y="1910315"/>
              <a:ext cx="583638" cy="387768"/>
              <a:chOff x="4063503" y="1894789"/>
              <a:chExt cx="583638" cy="387768"/>
            </a:xfrm>
          </p:grpSpPr>
          <p:sp>
            <p:nvSpPr>
              <p:cNvPr id="38" name="箭头: 上下 37">
                <a:extLst>
                  <a:ext uri="{FF2B5EF4-FFF2-40B4-BE49-F238E27FC236}">
                    <a16:creationId xmlns:a16="http://schemas.microsoft.com/office/drawing/2014/main" id="{765A1F1E-9D3F-49C8-94DD-321F226E4F7E}"/>
                  </a:ext>
                </a:extLst>
              </p:cNvPr>
              <p:cNvSpPr/>
              <p:nvPr/>
            </p:nvSpPr>
            <p:spPr>
              <a:xfrm rot="3838501">
                <a:off x="4256594" y="1796247"/>
                <a:ext cx="197455" cy="583638"/>
              </a:xfrm>
              <a:prstGeom prst="upDownArrow">
                <a:avLst>
                  <a:gd name="adj1" fmla="val 35964"/>
                  <a:gd name="adj2" fmla="val 71053"/>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7565AE7B-3BC4-4202-BAF1-263E9C6A3914}"/>
                  </a:ext>
                </a:extLst>
              </p:cNvPr>
              <p:cNvSpPr/>
              <p:nvPr/>
            </p:nvSpPr>
            <p:spPr>
              <a:xfrm rot="2962401">
                <a:off x="4186019" y="1922208"/>
                <a:ext cx="193461" cy="138624"/>
              </a:xfrm>
              <a:prstGeom prst="rightArrow">
                <a:avLst>
                  <a:gd name="adj1" fmla="val 39454"/>
                  <a:gd name="adj2" fmla="val 50000"/>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右 39">
                <a:extLst>
                  <a:ext uri="{FF2B5EF4-FFF2-40B4-BE49-F238E27FC236}">
                    <a16:creationId xmlns:a16="http://schemas.microsoft.com/office/drawing/2014/main" id="{68F98215-2AE5-43DF-ABEB-9DC8919B0482}"/>
                  </a:ext>
                </a:extLst>
              </p:cNvPr>
              <p:cNvSpPr/>
              <p:nvPr/>
            </p:nvSpPr>
            <p:spPr>
              <a:xfrm rot="14090339">
                <a:off x="4345834" y="2116515"/>
                <a:ext cx="193461" cy="138624"/>
              </a:xfrm>
              <a:prstGeom prst="rightArrow">
                <a:avLst>
                  <a:gd name="adj1" fmla="val 39454"/>
                  <a:gd name="adj2" fmla="val 50000"/>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574015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9" name="文本框 18"/>
          <p:cNvSpPr txBox="1"/>
          <p:nvPr/>
        </p:nvSpPr>
        <p:spPr>
          <a:xfrm>
            <a:off x="0" y="180474"/>
            <a:ext cx="2141621" cy="461665"/>
          </a:xfrm>
          <a:prstGeom prst="rect">
            <a:avLst/>
          </a:prstGeom>
          <a:noFill/>
        </p:spPr>
        <p:txBody>
          <a:bodyPr wrap="square" rtlCol="0">
            <a:spAutoFit/>
          </a:bodyPr>
          <a:lstStyle/>
          <a:p>
            <a:pPr lvl="0" algn="ctr"/>
            <a:r>
              <a:rPr lang="zh-CN" altLang="en-US" sz="2400" spc="300" dirty="0">
                <a:solidFill>
                  <a:prstClr val="white"/>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数据结构</a:t>
            </a:r>
          </a:p>
        </p:txBody>
      </p:sp>
      <p:sp>
        <p:nvSpPr>
          <p:cNvPr id="2" name="矩形 1">
            <a:extLst>
              <a:ext uri="{FF2B5EF4-FFF2-40B4-BE49-F238E27FC236}">
                <a16:creationId xmlns:a16="http://schemas.microsoft.com/office/drawing/2014/main" id="{295EF540-9104-4963-90A1-D252548E85E1}"/>
              </a:ext>
            </a:extLst>
          </p:cNvPr>
          <p:cNvSpPr/>
          <p:nvPr/>
        </p:nvSpPr>
        <p:spPr>
          <a:xfrm>
            <a:off x="3048000" y="642139"/>
            <a:ext cx="6096000" cy="584775"/>
          </a:xfrm>
          <a:prstGeom prst="rect">
            <a:avLst/>
          </a:prstGeom>
        </p:spPr>
        <p:txBody>
          <a:bodyPr>
            <a:spAutoFit/>
          </a:bodyPr>
          <a:lstStyle/>
          <a:p>
            <a:pPr lvl="0" algn="ctr"/>
            <a:r>
              <a:rPr lang="en-US" altLang="zh-CN"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MID </a:t>
            </a:r>
            <a:r>
              <a:rPr lang="zh-CN" altLang="en-US"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消息</a:t>
            </a:r>
            <a:endParaRPr kumimoji="0" lang="zh-CN" altLang="en-US" sz="3200" b="1"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B1F1A95D-D6F0-4DC6-AB11-589122FF6844}"/>
              </a:ext>
            </a:extLst>
          </p:cNvPr>
          <p:cNvPicPr>
            <a:picLocks noChangeAspect="1"/>
          </p:cNvPicPr>
          <p:nvPr/>
        </p:nvPicPr>
        <p:blipFill>
          <a:blip r:embed="rId4"/>
          <a:stretch>
            <a:fillRect/>
          </a:stretch>
        </p:blipFill>
        <p:spPr>
          <a:xfrm>
            <a:off x="2038350" y="1329536"/>
            <a:ext cx="8115300" cy="4886325"/>
          </a:xfrm>
          <a:prstGeom prst="rect">
            <a:avLst/>
          </a:prstGeom>
        </p:spPr>
      </p:pic>
    </p:spTree>
    <p:extLst>
      <p:ext uri="{BB962C8B-B14F-4D97-AF65-F5344CB8AC3E}">
        <p14:creationId xmlns:p14="http://schemas.microsoft.com/office/powerpoint/2010/main" val="1808013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9" name="文本框 18"/>
          <p:cNvSpPr txBox="1"/>
          <p:nvPr/>
        </p:nvSpPr>
        <p:spPr>
          <a:xfrm>
            <a:off x="0" y="180474"/>
            <a:ext cx="2141621" cy="461665"/>
          </a:xfrm>
          <a:prstGeom prst="rect">
            <a:avLst/>
          </a:prstGeom>
          <a:noFill/>
        </p:spPr>
        <p:txBody>
          <a:bodyPr wrap="square" rtlCol="0">
            <a:spAutoFit/>
          </a:bodyPr>
          <a:lstStyle/>
          <a:p>
            <a:pPr lvl="0" algn="ctr"/>
            <a:r>
              <a:rPr lang="zh-CN" altLang="en-US" sz="2400" spc="300" dirty="0">
                <a:solidFill>
                  <a:prstClr val="white"/>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数据结构</a:t>
            </a:r>
          </a:p>
        </p:txBody>
      </p:sp>
      <p:sp>
        <p:nvSpPr>
          <p:cNvPr id="2" name="矩形 1">
            <a:extLst>
              <a:ext uri="{FF2B5EF4-FFF2-40B4-BE49-F238E27FC236}">
                <a16:creationId xmlns:a16="http://schemas.microsoft.com/office/drawing/2014/main" id="{295EF540-9104-4963-90A1-D252548E85E1}"/>
              </a:ext>
            </a:extLst>
          </p:cNvPr>
          <p:cNvSpPr/>
          <p:nvPr/>
        </p:nvSpPr>
        <p:spPr>
          <a:xfrm>
            <a:off x="3048000" y="642139"/>
            <a:ext cx="6096000" cy="584775"/>
          </a:xfrm>
          <a:prstGeom prst="rect">
            <a:avLst/>
          </a:prstGeom>
        </p:spPr>
        <p:txBody>
          <a:bodyPr>
            <a:spAutoFit/>
          </a:bodyPr>
          <a:lstStyle/>
          <a:p>
            <a:pPr lvl="0" algn="ctr"/>
            <a:r>
              <a:rPr lang="en-US" altLang="zh-CN"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HNA </a:t>
            </a:r>
            <a:r>
              <a:rPr lang="zh-CN" altLang="en-US"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消息</a:t>
            </a:r>
            <a:endParaRPr kumimoji="0" lang="zh-CN" altLang="en-US" sz="3200" b="1"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F55E19E7-73D3-42A1-B637-C6DF640A1B39}"/>
              </a:ext>
            </a:extLst>
          </p:cNvPr>
          <p:cNvPicPr>
            <a:picLocks noChangeAspect="1"/>
          </p:cNvPicPr>
          <p:nvPr/>
        </p:nvPicPr>
        <p:blipFill>
          <a:blip r:embed="rId4"/>
          <a:stretch>
            <a:fillRect/>
          </a:stretch>
        </p:blipFill>
        <p:spPr>
          <a:xfrm>
            <a:off x="2742498" y="1226914"/>
            <a:ext cx="6707004" cy="5401147"/>
          </a:xfrm>
          <a:prstGeom prst="rect">
            <a:avLst/>
          </a:prstGeom>
        </p:spPr>
      </p:pic>
    </p:spTree>
    <p:extLst>
      <p:ext uri="{BB962C8B-B14F-4D97-AF65-F5344CB8AC3E}">
        <p14:creationId xmlns:p14="http://schemas.microsoft.com/office/powerpoint/2010/main" val="1380884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6052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 name="文本框 4"/>
          <p:cNvSpPr txBox="1"/>
          <p:nvPr/>
        </p:nvSpPr>
        <p:spPr>
          <a:xfrm>
            <a:off x="5523232" y="1512005"/>
            <a:ext cx="1259999"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800" b="0" i="0" u="none" strike="noStrike" kern="1200" cap="none" spc="0" normalizeH="0" baseline="0" noProof="0" dirty="0">
                <a:ln>
                  <a:noFill/>
                </a:ln>
                <a:solidFill>
                  <a:prstClr val="white"/>
                </a:solidFill>
                <a:effectLst/>
                <a:uLnTx/>
                <a:uFillTx/>
                <a:latin typeface="Comic Sans MS" panose="030F0702030302020204" pitchFamily="66" charset="0"/>
                <a:ea typeface="微软雅黑" panose="020B0503020204020204" pitchFamily="34" charset="-122"/>
                <a:cs typeface="Arial" panose="020B0604020202020204" pitchFamily="34" charset="0"/>
                <a:sym typeface="Arial" panose="020B0604020202020204" pitchFamily="34" charset="0"/>
              </a:rPr>
              <a:t>3</a:t>
            </a:r>
            <a:endParaRPr kumimoji="0" lang="zh-CN" altLang="en-US" sz="8800" b="0" i="0" u="none" strike="noStrike" kern="1200" cap="none" spc="0" normalizeH="0" baseline="0" noProof="0" dirty="0">
              <a:ln>
                <a:noFill/>
              </a:ln>
              <a:solidFill>
                <a:prstClr val="white"/>
              </a:solidFill>
              <a:effectLst/>
              <a:uLnTx/>
              <a:uFillTx/>
              <a:latin typeface="Comic Sans MS" panose="030F0702030302020204" pitchFamily="66" charset="0"/>
              <a:ea typeface="微软雅黑" panose="020B0503020204020204" pitchFamily="34" charset="-122"/>
              <a:cs typeface="Arial" panose="020B0604020202020204" pitchFamily="34" charset="0"/>
              <a:sym typeface="Arial" panose="020B0604020202020204" pitchFamily="34" charset="0"/>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428960">
            <a:off x="-287387" y="2533291"/>
            <a:ext cx="12993189" cy="2515008"/>
          </a:xfrm>
          <a:prstGeom prst="rect">
            <a:avLst/>
          </a:prstGeom>
        </p:spPr>
      </p:pic>
      <p:sp>
        <p:nvSpPr>
          <p:cNvPr id="10" name="矩形 9"/>
          <p:cNvSpPr/>
          <p:nvPr/>
        </p:nvSpPr>
        <p:spPr>
          <a:xfrm>
            <a:off x="2931095" y="4376004"/>
            <a:ext cx="6329807" cy="830997"/>
          </a:xfrm>
          <a:prstGeom prst="rect">
            <a:avLst/>
          </a:prstGeom>
          <a:noFill/>
        </p:spPr>
        <p:txBody>
          <a:bodyPr vert="horz" wrap="square" rtlCol="0">
            <a:spAutoFit/>
          </a:bodyPr>
          <a:lstStyle/>
          <a:p>
            <a:pPr lvl="0" algn="ctr"/>
            <a:r>
              <a:rPr lang="zh-CN" altLang="en-US" sz="4800" dirty="0">
                <a:solidFill>
                  <a:prstClr val="black">
                    <a:lumMod val="85000"/>
                    <a:lumOff val="15000"/>
                  </a:prstClr>
                </a:solidFill>
                <a:latin typeface="华文新魏" panose="02010800040101010101" pitchFamily="2" charset="-122"/>
                <a:ea typeface="华文新魏" panose="02010800040101010101" pitchFamily="2" charset="-122"/>
                <a:cs typeface="Times New Roman" panose="02020603050405020304" pitchFamily="18" charset="0"/>
                <a:sym typeface="Arial" panose="020B0604020202020204" pitchFamily="34" charset="0"/>
              </a:rPr>
              <a:t>信  息  表</a:t>
            </a:r>
            <a:endParaRPr kumimoji="0" lang="zh-CN" altLang="en-US" sz="4800" b="0" i="0" u="none" strike="noStrike" kern="1200" cap="none" spc="0" normalizeH="0" baseline="0" noProof="0" dirty="0">
              <a:ln>
                <a:noFill/>
              </a:ln>
              <a:solidFill>
                <a:prstClr val="black">
                  <a:lumMod val="85000"/>
                  <a:lumOff val="15000"/>
                </a:prstClr>
              </a:solidFill>
              <a:effectLst/>
              <a:uLnTx/>
              <a:uFillTx/>
              <a:latin typeface="华文新魏" panose="02010800040101010101" pitchFamily="2" charset="-122"/>
              <a:ea typeface="华文新魏" panose="02010800040101010101" pitchFamily="2" charset="-122"/>
              <a:cs typeface="Times New Roman" panose="02020603050405020304" pitchFamily="18" charset="0"/>
              <a:sym typeface="Arial" panose="020B0604020202020204" pitchFamily="34" charset="0"/>
            </a:endParaRPr>
          </a:p>
        </p:txBody>
      </p:sp>
      <p:sp>
        <p:nvSpPr>
          <p:cNvPr id="6" name="矩形 5">
            <a:extLst>
              <a:ext uri="{FF2B5EF4-FFF2-40B4-BE49-F238E27FC236}">
                <a16:creationId xmlns:a16="http://schemas.microsoft.com/office/drawing/2014/main" id="{2BF1D1F7-0AF9-4CC4-B3D9-7883ACE0115F}"/>
              </a:ext>
            </a:extLst>
          </p:cNvPr>
          <p:cNvSpPr/>
          <p:nvPr/>
        </p:nvSpPr>
        <p:spPr>
          <a:xfrm>
            <a:off x="3661272" y="5207001"/>
            <a:ext cx="4869456"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693327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9" name="文本框 18"/>
          <p:cNvSpPr txBox="1"/>
          <p:nvPr/>
        </p:nvSpPr>
        <p:spPr>
          <a:xfrm>
            <a:off x="0" y="180474"/>
            <a:ext cx="2141621" cy="461665"/>
          </a:xfrm>
          <a:prstGeom prst="rect">
            <a:avLst/>
          </a:prstGeom>
          <a:noFill/>
        </p:spPr>
        <p:txBody>
          <a:bodyPr wrap="square" rtlCol="0">
            <a:spAutoFit/>
          </a:bodyPr>
          <a:lstStyle/>
          <a:p>
            <a:pPr lvl="0" algn="ctr"/>
            <a:r>
              <a:rPr lang="zh-CN" altLang="en-US" sz="2400" spc="300" dirty="0">
                <a:solidFill>
                  <a:prstClr val="white"/>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信 息 表</a:t>
            </a:r>
          </a:p>
        </p:txBody>
      </p:sp>
      <p:sp>
        <p:nvSpPr>
          <p:cNvPr id="9" name="矩形 8">
            <a:extLst>
              <a:ext uri="{FF2B5EF4-FFF2-40B4-BE49-F238E27FC236}">
                <a16:creationId xmlns:a16="http://schemas.microsoft.com/office/drawing/2014/main" id="{D9DAA9D7-F6A4-4BFA-870D-24D0FB06D256}"/>
              </a:ext>
            </a:extLst>
          </p:cNvPr>
          <p:cNvSpPr/>
          <p:nvPr/>
        </p:nvSpPr>
        <p:spPr>
          <a:xfrm>
            <a:off x="631523" y="4287113"/>
            <a:ext cx="10928952" cy="1938992"/>
          </a:xfrm>
          <a:prstGeom prst="rect">
            <a:avLst/>
          </a:prstGeom>
        </p:spPr>
        <p:txBody>
          <a:bodyPr wrap="square">
            <a:spAutoFit/>
          </a:bodyPr>
          <a:lstStyle/>
          <a:p>
            <a:pPr marL="457200" indent="-457200">
              <a:buFont typeface="Wingdings" panose="05000000000000000000" pitchFamily="2" charset="2"/>
              <a:buChar char="Ø"/>
            </a:pPr>
            <a:r>
              <a:rPr lang="en-US" altLang="zh-CN" sz="2000" dirty="0" err="1">
                <a:latin typeface="Times New Roman" panose="02020603050405020304" pitchFamily="18" charset="0"/>
                <a:cs typeface="Times New Roman" panose="02020603050405020304" pitchFamily="18" charset="0"/>
              </a:rPr>
              <a:t>L_local_iface_addr</a:t>
            </a:r>
            <a:r>
              <a:rPr lang="zh-CN" altLang="en-US" sz="2000" dirty="0">
                <a:latin typeface="Times New Roman" panose="02020603050405020304" pitchFamily="18" charset="0"/>
                <a:cs typeface="Times New Roman" panose="02020603050405020304" pitchFamily="18" charset="0"/>
              </a:rPr>
              <a:t> </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：本地节点的接口地址。</a:t>
            </a:r>
          </a:p>
          <a:p>
            <a:pPr marL="457200" indent="-457200">
              <a:buFont typeface="Wingdings" panose="05000000000000000000" pitchFamily="2" charset="2"/>
              <a:buChar char="Ø"/>
            </a:pPr>
            <a:r>
              <a:rPr lang="en-US" altLang="zh-CN" sz="2000" dirty="0" err="1">
                <a:latin typeface="Times New Roman" panose="02020603050405020304" pitchFamily="18" charset="0"/>
                <a:cs typeface="Times New Roman" panose="02020603050405020304" pitchFamily="18" charset="0"/>
              </a:rPr>
              <a:t>L_neighbor_iface_addr</a:t>
            </a:r>
            <a:r>
              <a:rPr lang="en-US" altLang="zh-CN" sz="2000" dirty="0">
                <a:latin typeface="Times New Roman" panose="02020603050405020304" pitchFamily="18" charset="0"/>
                <a:cs typeface="Times New Roman" panose="02020603050405020304" pitchFamily="18" charset="0"/>
              </a:rPr>
              <a:t> </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邻节点的接口地址。</a:t>
            </a:r>
          </a:p>
          <a:p>
            <a:pPr marL="457200" indent="-457200">
              <a:buFont typeface="Wingdings" panose="05000000000000000000" pitchFamily="2" charset="2"/>
              <a:buChar char="Ø"/>
            </a:pPr>
            <a:r>
              <a:rPr lang="en-US" altLang="zh-CN" sz="2000" dirty="0" err="1">
                <a:latin typeface="Times New Roman" panose="02020603050405020304" pitchFamily="18" charset="0"/>
                <a:cs typeface="Times New Roman" panose="02020603050405020304" pitchFamily="18" charset="0"/>
              </a:rPr>
              <a:t>L_SYN_time</a:t>
            </a:r>
            <a:r>
              <a:rPr lang="zh-CN" altLang="en-US" sz="2000" dirty="0">
                <a:latin typeface="Times New Roman" panose="02020603050405020304" pitchFamily="18" charset="0"/>
                <a:cs typeface="Times New Roman" panose="02020603050405020304" pitchFamily="18" charset="0"/>
              </a:rPr>
              <a:t> </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：直到此时刻前，链路被认为是对称的。</a:t>
            </a:r>
          </a:p>
          <a:p>
            <a:pPr marL="457200" indent="-457200">
              <a:buFont typeface="Wingdings" panose="05000000000000000000" pitchFamily="2" charset="2"/>
              <a:buChar char="Ø"/>
            </a:pPr>
            <a:r>
              <a:rPr lang="en-US" altLang="zh-CN" sz="2000" dirty="0" err="1">
                <a:latin typeface="Times New Roman" panose="02020603050405020304" pitchFamily="18" charset="0"/>
                <a:cs typeface="Times New Roman" panose="02020603050405020304" pitchFamily="18" charset="0"/>
              </a:rPr>
              <a:t>L_ASYN_time</a:t>
            </a:r>
            <a:r>
              <a:rPr lang="zh-CN" altLang="en-US" sz="2000" dirty="0">
                <a:latin typeface="Times New Roman" panose="02020603050405020304" pitchFamily="18" charset="0"/>
                <a:cs typeface="Times New Roman" panose="02020603050405020304" pitchFamily="18" charset="0"/>
              </a:rPr>
              <a:t> </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：直到此时刻前，链路被认为是单向的。</a:t>
            </a:r>
          </a:p>
          <a:p>
            <a:pPr marL="457200" indent="-457200">
              <a:buFont typeface="Wingdings" panose="05000000000000000000" pitchFamily="2" charset="2"/>
              <a:buChar char="Ø"/>
            </a:pPr>
            <a:r>
              <a:rPr lang="en-US" altLang="zh-CN" sz="2000" dirty="0" err="1">
                <a:latin typeface="Times New Roman" panose="02020603050405020304" pitchFamily="18" charset="0"/>
                <a:cs typeface="Times New Roman" panose="02020603050405020304" pitchFamily="18" charset="0"/>
              </a:rPr>
              <a:t>L_time</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：链路维护时刻，链路在该时刻失效，必须被删除，</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当 </a:t>
            </a:r>
            <a:r>
              <a:rPr lang="en-US" altLang="zh-CN" sz="2000" dirty="0" err="1">
                <a:latin typeface="Times New Roman" panose="02020603050405020304" pitchFamily="18" charset="0"/>
                <a:cs typeface="Times New Roman" panose="02020603050405020304" pitchFamily="18" charset="0"/>
              </a:rPr>
              <a:t>L_SYN_time</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sz="2000" dirty="0" err="1">
                <a:latin typeface="Times New Roman" panose="02020603050405020304" pitchFamily="18" charset="0"/>
                <a:cs typeface="Times New Roman" panose="02020603050405020304" pitchFamily="18" charset="0"/>
              </a:rPr>
              <a:t>L_ASYN_time</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都过期，链路被声明为丢失。</a:t>
            </a:r>
          </a:p>
        </p:txBody>
      </p:sp>
      <p:sp>
        <p:nvSpPr>
          <p:cNvPr id="2" name="矩形 1">
            <a:extLst>
              <a:ext uri="{FF2B5EF4-FFF2-40B4-BE49-F238E27FC236}">
                <a16:creationId xmlns:a16="http://schemas.microsoft.com/office/drawing/2014/main" id="{295EF540-9104-4963-90A1-D252548E85E1}"/>
              </a:ext>
            </a:extLst>
          </p:cNvPr>
          <p:cNvSpPr/>
          <p:nvPr/>
        </p:nvSpPr>
        <p:spPr>
          <a:xfrm>
            <a:off x="3048000" y="642139"/>
            <a:ext cx="6096000" cy="584775"/>
          </a:xfrm>
          <a:prstGeom prst="rect">
            <a:avLst/>
          </a:prstGeom>
        </p:spPr>
        <p:txBody>
          <a:bodyPr>
            <a:spAutoFit/>
          </a:bodyPr>
          <a:lstStyle/>
          <a:p>
            <a:pPr lvl="0" algn="ctr"/>
            <a:r>
              <a:rPr lang="zh-CN" altLang="en-US"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本地链路信息表</a:t>
            </a:r>
          </a:p>
        </p:txBody>
      </p:sp>
      <p:sp>
        <p:nvSpPr>
          <p:cNvPr id="6" name="Rectangle 2">
            <a:extLst>
              <a:ext uri="{FF2B5EF4-FFF2-40B4-BE49-F238E27FC236}">
                <a16:creationId xmlns:a16="http://schemas.microsoft.com/office/drawing/2014/main" id="{0C637270-659B-4C74-807E-4C5B7E7C737E}"/>
              </a:ext>
            </a:extLst>
          </p:cNvPr>
          <p:cNvSpPr>
            <a:spLocks noChangeArrowheads="1"/>
          </p:cNvSpPr>
          <p:nvPr/>
        </p:nvSpPr>
        <p:spPr bwMode="auto">
          <a:xfrm>
            <a:off x="4536032" y="3523734"/>
            <a:ext cx="311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266700" algn="ctr" eaLnBrk="0" fontAlgn="base" hangingPunct="0">
              <a:spcBef>
                <a:spcPct val="0"/>
              </a:spcBef>
              <a:spcAft>
                <a:spcPct val="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本地链路信息表格式</a:t>
            </a:r>
          </a:p>
        </p:txBody>
      </p:sp>
      <p:sp>
        <p:nvSpPr>
          <p:cNvPr id="7" name="矩形 6">
            <a:extLst>
              <a:ext uri="{FF2B5EF4-FFF2-40B4-BE49-F238E27FC236}">
                <a16:creationId xmlns:a16="http://schemas.microsoft.com/office/drawing/2014/main" id="{ECDFD53C-2E97-46EB-BA33-0EC570C1DAFC}"/>
              </a:ext>
            </a:extLst>
          </p:cNvPr>
          <p:cNvSpPr/>
          <p:nvPr/>
        </p:nvSpPr>
        <p:spPr>
          <a:xfrm>
            <a:off x="631523" y="1472583"/>
            <a:ext cx="10928952" cy="461665"/>
          </a:xfrm>
          <a:prstGeom prst="rect">
            <a:avLst/>
          </a:prstGeom>
        </p:spPr>
        <p:txBody>
          <a:bodyPr wrap="square">
            <a:spAutoFit/>
          </a:bodyPr>
          <a:lstStyle/>
          <a:p>
            <a:pPr marL="457200" lvl="0" indent="-457200">
              <a:buFont typeface="Wingdings" panose="05000000000000000000" pitchFamily="2" charset="2"/>
              <a:buChar char="Ø"/>
            </a:pP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本地链路信息表存储了该节点和邻居节点的链路信息。 </a:t>
            </a:r>
          </a:p>
        </p:txBody>
      </p:sp>
      <p:graphicFrame>
        <p:nvGraphicFramePr>
          <p:cNvPr id="14" name="表格 13">
            <a:extLst>
              <a:ext uri="{FF2B5EF4-FFF2-40B4-BE49-F238E27FC236}">
                <a16:creationId xmlns:a16="http://schemas.microsoft.com/office/drawing/2014/main" id="{BA9FAABD-F5AC-455F-B960-76E1EBC4FCA4}"/>
              </a:ext>
            </a:extLst>
          </p:cNvPr>
          <p:cNvGraphicFramePr>
            <a:graphicFrameLocks noGrp="1"/>
          </p:cNvGraphicFramePr>
          <p:nvPr>
            <p:extLst>
              <p:ext uri="{D42A27DB-BD31-4B8C-83A1-F6EECF244321}">
                <p14:modId xmlns:p14="http://schemas.microsoft.com/office/powerpoint/2010/main" val="1761136224"/>
              </p:ext>
            </p:extLst>
          </p:nvPr>
        </p:nvGraphicFramePr>
        <p:xfrm>
          <a:off x="0" y="2844814"/>
          <a:ext cx="12192001" cy="461666"/>
        </p:xfrm>
        <a:graphic>
          <a:graphicData uri="http://schemas.openxmlformats.org/drawingml/2006/table">
            <a:tbl>
              <a:tblPr firstRow="1" bandRow="1">
                <a:tableStyleId>{5940675A-B579-460E-94D1-54222C63F5DA}</a:tableStyleId>
              </a:tblPr>
              <a:tblGrid>
                <a:gridCol w="3046811">
                  <a:extLst>
                    <a:ext uri="{9D8B030D-6E8A-4147-A177-3AD203B41FA5}">
                      <a16:colId xmlns:a16="http://schemas.microsoft.com/office/drawing/2014/main" val="974069221"/>
                    </a:ext>
                  </a:extLst>
                </a:gridCol>
                <a:gridCol w="3046811">
                  <a:extLst>
                    <a:ext uri="{9D8B030D-6E8A-4147-A177-3AD203B41FA5}">
                      <a16:colId xmlns:a16="http://schemas.microsoft.com/office/drawing/2014/main" val="2259947801"/>
                    </a:ext>
                  </a:extLst>
                </a:gridCol>
                <a:gridCol w="2032793">
                  <a:extLst>
                    <a:ext uri="{9D8B030D-6E8A-4147-A177-3AD203B41FA5}">
                      <a16:colId xmlns:a16="http://schemas.microsoft.com/office/drawing/2014/main" val="1852649926"/>
                    </a:ext>
                  </a:extLst>
                </a:gridCol>
                <a:gridCol w="2262185">
                  <a:extLst>
                    <a:ext uri="{9D8B030D-6E8A-4147-A177-3AD203B41FA5}">
                      <a16:colId xmlns:a16="http://schemas.microsoft.com/office/drawing/2014/main" val="2740295718"/>
                    </a:ext>
                  </a:extLst>
                </a:gridCol>
                <a:gridCol w="1803401">
                  <a:extLst>
                    <a:ext uri="{9D8B030D-6E8A-4147-A177-3AD203B41FA5}">
                      <a16:colId xmlns:a16="http://schemas.microsoft.com/office/drawing/2014/main" val="1724946705"/>
                    </a:ext>
                  </a:extLst>
                </a:gridCol>
              </a:tblGrid>
              <a:tr h="461666">
                <a:tc>
                  <a:txBody>
                    <a:bodyPr/>
                    <a:lstStyle/>
                    <a:p>
                      <a:pPr algn="ctr"/>
                      <a:r>
                        <a:rPr lang="en-US" altLang="zh-CN" sz="2400" dirty="0" err="1">
                          <a:latin typeface="Times New Roman" panose="02020603050405020304" pitchFamily="18" charset="0"/>
                          <a:cs typeface="Times New Roman" panose="02020603050405020304" pitchFamily="18" charset="0"/>
                        </a:rPr>
                        <a:t>L_local_iface_addr</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L_neighbor_iface_addr</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L_SYN_time</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L_ASYN_time</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L_time</a:t>
                      </a:r>
                      <a:endParaRPr lang="zh-CN" alt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76547971"/>
                  </a:ext>
                </a:extLst>
              </a:tr>
            </a:tbl>
          </a:graphicData>
        </a:graphic>
      </p:graphicFrame>
    </p:spTree>
    <p:extLst>
      <p:ext uri="{BB962C8B-B14F-4D97-AF65-F5344CB8AC3E}">
        <p14:creationId xmlns:p14="http://schemas.microsoft.com/office/powerpoint/2010/main" val="898354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9" name="文本框 18"/>
          <p:cNvSpPr txBox="1"/>
          <p:nvPr/>
        </p:nvSpPr>
        <p:spPr>
          <a:xfrm>
            <a:off x="0" y="180474"/>
            <a:ext cx="2141621" cy="461665"/>
          </a:xfrm>
          <a:prstGeom prst="rect">
            <a:avLst/>
          </a:prstGeom>
          <a:noFill/>
        </p:spPr>
        <p:txBody>
          <a:bodyPr wrap="square" rtlCol="0">
            <a:spAutoFit/>
          </a:bodyPr>
          <a:lstStyle/>
          <a:p>
            <a:pPr lvl="0" algn="ctr"/>
            <a:r>
              <a:rPr lang="zh-CN" altLang="en-US" sz="2400" spc="300" dirty="0">
                <a:solidFill>
                  <a:prstClr val="white"/>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信 息 表</a:t>
            </a:r>
          </a:p>
        </p:txBody>
      </p:sp>
      <p:sp>
        <p:nvSpPr>
          <p:cNvPr id="9" name="矩形 8">
            <a:extLst>
              <a:ext uri="{FF2B5EF4-FFF2-40B4-BE49-F238E27FC236}">
                <a16:creationId xmlns:a16="http://schemas.microsoft.com/office/drawing/2014/main" id="{D9DAA9D7-F6A4-4BFA-870D-24D0FB06D256}"/>
              </a:ext>
            </a:extLst>
          </p:cNvPr>
          <p:cNvSpPr/>
          <p:nvPr/>
        </p:nvSpPr>
        <p:spPr>
          <a:xfrm>
            <a:off x="631523" y="4287113"/>
            <a:ext cx="10928952" cy="1938992"/>
          </a:xfrm>
          <a:prstGeom prst="rect">
            <a:avLst/>
          </a:prstGeom>
        </p:spPr>
        <p:txBody>
          <a:bodyPr wrap="square">
            <a:spAutoFit/>
          </a:bodyPr>
          <a:lstStyle/>
          <a:p>
            <a:pPr marL="457200" indent="-457200">
              <a:buFont typeface="Wingdings" panose="05000000000000000000" pitchFamily="2" charset="2"/>
              <a:buChar char="Ø"/>
            </a:pP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N_neighbor_main_addr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 节点</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的一跳邻居地址。</a:t>
            </a:r>
          </a:p>
          <a:p>
            <a:pPr marL="457200" indent="-457200">
              <a:buFont typeface="Wingdings" panose="05000000000000000000" pitchFamily="2" charset="2"/>
              <a:buChar char="Ø"/>
            </a:pP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N_status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 节点</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与其一跳邻居之间的链路状态。取值可为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ASYM_LINK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SYM_LINK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或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MPR_LINK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链 路 状 态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MPR_LINK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意 味 着 与 邻 居 节点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N_neighbor_main_addr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的链路是对称的且节点被选择为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MPR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p>
          <a:p>
            <a:pPr marL="457200" indent="-457200">
              <a:buFont typeface="Wingdings" panose="05000000000000000000" pitchFamily="2" charset="2"/>
              <a:buChar char="Ø"/>
            </a:pP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N_willingness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 表示邻居节点为其他节点转发分组的意愿程度，包括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WILL_NEVER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WILL_LOW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WILL_DEFAULT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WILL_HIGH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WILL_ALWAYS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五个级别。</a:t>
            </a:r>
            <a:endPar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295EF540-9104-4963-90A1-D252548E85E1}"/>
              </a:ext>
            </a:extLst>
          </p:cNvPr>
          <p:cNvSpPr/>
          <p:nvPr/>
        </p:nvSpPr>
        <p:spPr>
          <a:xfrm>
            <a:off x="3048000" y="642139"/>
            <a:ext cx="6096000" cy="584775"/>
          </a:xfrm>
          <a:prstGeom prst="rect">
            <a:avLst/>
          </a:prstGeom>
        </p:spPr>
        <p:txBody>
          <a:bodyPr>
            <a:spAutoFit/>
          </a:bodyPr>
          <a:lstStyle/>
          <a:p>
            <a:pPr lvl="0" algn="ctr"/>
            <a:r>
              <a:rPr lang="zh-CN" altLang="en-US"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邻居表</a:t>
            </a:r>
          </a:p>
        </p:txBody>
      </p:sp>
      <p:sp>
        <p:nvSpPr>
          <p:cNvPr id="6" name="Rectangle 2">
            <a:extLst>
              <a:ext uri="{FF2B5EF4-FFF2-40B4-BE49-F238E27FC236}">
                <a16:creationId xmlns:a16="http://schemas.microsoft.com/office/drawing/2014/main" id="{0C637270-659B-4C74-807E-4C5B7E7C737E}"/>
              </a:ext>
            </a:extLst>
          </p:cNvPr>
          <p:cNvSpPr>
            <a:spLocks noChangeArrowheads="1"/>
          </p:cNvSpPr>
          <p:nvPr/>
        </p:nvSpPr>
        <p:spPr bwMode="auto">
          <a:xfrm>
            <a:off x="4536032" y="3523734"/>
            <a:ext cx="311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266700" algn="ctr" eaLnBrk="0" fontAlgn="base" hangingPunct="0">
              <a:spcBef>
                <a:spcPct val="0"/>
              </a:spcBef>
              <a:spcAft>
                <a:spcPct val="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邻居表格式 </a:t>
            </a:r>
          </a:p>
        </p:txBody>
      </p:sp>
      <p:sp>
        <p:nvSpPr>
          <p:cNvPr id="7" name="矩形 6">
            <a:extLst>
              <a:ext uri="{FF2B5EF4-FFF2-40B4-BE49-F238E27FC236}">
                <a16:creationId xmlns:a16="http://schemas.microsoft.com/office/drawing/2014/main" id="{ECDFD53C-2E97-46EB-BA33-0EC570C1DAFC}"/>
              </a:ext>
            </a:extLst>
          </p:cNvPr>
          <p:cNvSpPr/>
          <p:nvPr/>
        </p:nvSpPr>
        <p:spPr>
          <a:xfrm>
            <a:off x="631523" y="1472583"/>
            <a:ext cx="10928952" cy="830997"/>
          </a:xfrm>
          <a:prstGeom prst="rect">
            <a:avLst/>
          </a:prstGeom>
        </p:spPr>
        <p:txBody>
          <a:bodyPr wrap="square">
            <a:spAutoFit/>
          </a:bodyPr>
          <a:lstStyle/>
          <a:p>
            <a:pPr marL="457200" lvl="0" indent="-457200">
              <a:buFont typeface="Wingdings" panose="05000000000000000000" pitchFamily="2" charset="2"/>
              <a:buChar char="Ø"/>
            </a:pP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每个节点根据接收和发送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HELLO </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分组获得关于其两跳以内的邻居的信息，</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维护着一个一跳邻居表。</a:t>
            </a:r>
          </a:p>
        </p:txBody>
      </p:sp>
      <p:graphicFrame>
        <p:nvGraphicFramePr>
          <p:cNvPr id="8" name="表格 7">
            <a:extLst>
              <a:ext uri="{FF2B5EF4-FFF2-40B4-BE49-F238E27FC236}">
                <a16:creationId xmlns:a16="http://schemas.microsoft.com/office/drawing/2014/main" id="{97EEBF18-6460-4ED0-B9BB-077EE4101079}"/>
              </a:ext>
            </a:extLst>
          </p:cNvPr>
          <p:cNvGraphicFramePr>
            <a:graphicFrameLocks noGrp="1"/>
          </p:cNvGraphicFramePr>
          <p:nvPr>
            <p:extLst>
              <p:ext uri="{D42A27DB-BD31-4B8C-83A1-F6EECF244321}">
                <p14:modId xmlns:p14="http://schemas.microsoft.com/office/powerpoint/2010/main" val="2775329926"/>
              </p:ext>
            </p:extLst>
          </p:nvPr>
        </p:nvGraphicFramePr>
        <p:xfrm>
          <a:off x="315760" y="2844814"/>
          <a:ext cx="11560476" cy="461666"/>
        </p:xfrm>
        <a:graphic>
          <a:graphicData uri="http://schemas.openxmlformats.org/drawingml/2006/table">
            <a:tbl>
              <a:tblPr firstRow="1" bandRow="1">
                <a:tableStyleId>{5940675A-B579-460E-94D1-54222C63F5DA}</a:tableStyleId>
              </a:tblPr>
              <a:tblGrid>
                <a:gridCol w="3853492">
                  <a:extLst>
                    <a:ext uri="{9D8B030D-6E8A-4147-A177-3AD203B41FA5}">
                      <a16:colId xmlns:a16="http://schemas.microsoft.com/office/drawing/2014/main" val="543421961"/>
                    </a:ext>
                  </a:extLst>
                </a:gridCol>
                <a:gridCol w="3853492">
                  <a:extLst>
                    <a:ext uri="{9D8B030D-6E8A-4147-A177-3AD203B41FA5}">
                      <a16:colId xmlns:a16="http://schemas.microsoft.com/office/drawing/2014/main" val="1099438709"/>
                    </a:ext>
                  </a:extLst>
                </a:gridCol>
                <a:gridCol w="3853492">
                  <a:extLst>
                    <a:ext uri="{9D8B030D-6E8A-4147-A177-3AD203B41FA5}">
                      <a16:colId xmlns:a16="http://schemas.microsoft.com/office/drawing/2014/main" val="454814451"/>
                    </a:ext>
                  </a:extLst>
                </a:gridCol>
              </a:tblGrid>
              <a:tr h="461666">
                <a:tc>
                  <a:txBody>
                    <a:bodyPr/>
                    <a:lstStyle/>
                    <a:p>
                      <a:pPr algn="ctr"/>
                      <a:r>
                        <a:rPr lang="en-US" altLang="zh-CN" sz="2400" dirty="0" err="1">
                          <a:latin typeface="Times New Roman" panose="02020603050405020304" pitchFamily="18" charset="0"/>
                          <a:cs typeface="Times New Roman" panose="02020603050405020304" pitchFamily="18" charset="0"/>
                        </a:rPr>
                        <a:t>N_neighbor_main_addr</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N_status</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N_willingness</a:t>
                      </a:r>
                      <a:endParaRPr lang="zh-CN" alt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35042745"/>
                  </a:ext>
                </a:extLst>
              </a:tr>
            </a:tbl>
          </a:graphicData>
        </a:graphic>
      </p:graphicFrame>
    </p:spTree>
    <p:extLst>
      <p:ext uri="{BB962C8B-B14F-4D97-AF65-F5344CB8AC3E}">
        <p14:creationId xmlns:p14="http://schemas.microsoft.com/office/powerpoint/2010/main" val="1465850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9" name="文本框 18"/>
          <p:cNvSpPr txBox="1"/>
          <p:nvPr/>
        </p:nvSpPr>
        <p:spPr>
          <a:xfrm>
            <a:off x="0" y="180474"/>
            <a:ext cx="2141621" cy="461665"/>
          </a:xfrm>
          <a:prstGeom prst="rect">
            <a:avLst/>
          </a:prstGeom>
          <a:noFill/>
        </p:spPr>
        <p:txBody>
          <a:bodyPr wrap="square" rtlCol="0">
            <a:spAutoFit/>
          </a:bodyPr>
          <a:lstStyle/>
          <a:p>
            <a:pPr algn="ctr"/>
            <a:r>
              <a:rPr lang="zh-CN" altLang="en-US" sz="2400" spc="300" dirty="0">
                <a:solidFill>
                  <a:schemeClr val="bg1"/>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分工</a:t>
            </a:r>
            <a:endParaRPr lang="en-US" altLang="zh-CN" sz="2400" spc="300" dirty="0">
              <a:solidFill>
                <a:schemeClr val="bg1"/>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endParaRPr>
          </a:p>
        </p:txBody>
      </p:sp>
      <p:sp>
        <p:nvSpPr>
          <p:cNvPr id="2" name="矩形 1">
            <a:extLst>
              <a:ext uri="{FF2B5EF4-FFF2-40B4-BE49-F238E27FC236}">
                <a16:creationId xmlns:a16="http://schemas.microsoft.com/office/drawing/2014/main" id="{295EF540-9104-4963-90A1-D252548E85E1}"/>
              </a:ext>
            </a:extLst>
          </p:cNvPr>
          <p:cNvSpPr/>
          <p:nvPr/>
        </p:nvSpPr>
        <p:spPr>
          <a:xfrm>
            <a:off x="3048000" y="1531955"/>
            <a:ext cx="6096000" cy="707886"/>
          </a:xfrm>
          <a:prstGeom prst="rect">
            <a:avLst/>
          </a:prstGeom>
        </p:spPr>
        <p:txBody>
          <a:bodyPr>
            <a:spAutoFit/>
          </a:bodyPr>
          <a:lstStyle/>
          <a:p>
            <a:pPr algn="ctr"/>
            <a:r>
              <a:rPr lang="zh-CN" altLang="en-US" sz="4000" b="1" dirty="0">
                <a:solidFill>
                  <a:srgbClr val="0D0D0D"/>
                </a:solidFill>
                <a:latin typeface="宋体" panose="02010600030101010101" pitchFamily="2" charset="-122"/>
                <a:ea typeface="宋体" panose="02010600030101010101" pitchFamily="2" charset="-122"/>
              </a:rPr>
              <a:t>小组分工</a:t>
            </a:r>
            <a:endParaRPr lang="zh-CN" altLang="en-US" sz="4000" dirty="0">
              <a:solidFill>
                <a:srgbClr val="0D0D0D"/>
              </a:solidFill>
              <a:latin typeface="宋体" panose="02010600030101010101" pitchFamily="2" charset="-122"/>
              <a:ea typeface="宋体" panose="02010600030101010101" pitchFamily="2" charset="-122"/>
            </a:endParaRPr>
          </a:p>
        </p:txBody>
      </p:sp>
      <p:graphicFrame>
        <p:nvGraphicFramePr>
          <p:cNvPr id="3" name="表格 2">
            <a:extLst>
              <a:ext uri="{FF2B5EF4-FFF2-40B4-BE49-F238E27FC236}">
                <a16:creationId xmlns:a16="http://schemas.microsoft.com/office/drawing/2014/main" id="{85CFF183-8179-434E-BC6D-94461645473F}"/>
              </a:ext>
            </a:extLst>
          </p:cNvPr>
          <p:cNvGraphicFramePr>
            <a:graphicFrameLocks noGrp="1"/>
          </p:cNvGraphicFramePr>
          <p:nvPr>
            <p:extLst>
              <p:ext uri="{D42A27DB-BD31-4B8C-83A1-F6EECF244321}">
                <p14:modId xmlns:p14="http://schemas.microsoft.com/office/powerpoint/2010/main" val="4097423291"/>
              </p:ext>
            </p:extLst>
          </p:nvPr>
        </p:nvGraphicFramePr>
        <p:xfrm>
          <a:off x="3390900" y="2628900"/>
          <a:ext cx="5410200" cy="3596640"/>
        </p:xfrm>
        <a:graphic>
          <a:graphicData uri="http://schemas.openxmlformats.org/drawingml/2006/table">
            <a:tbl>
              <a:tblPr firstRow="1" bandRow="1">
                <a:noFill/>
                <a:tableStyleId>{69C7853C-536D-4A76-A0AE-DD22124D55A5}</a:tableStyleId>
              </a:tblPr>
              <a:tblGrid>
                <a:gridCol w="1346199">
                  <a:extLst>
                    <a:ext uri="{9D8B030D-6E8A-4147-A177-3AD203B41FA5}">
                      <a16:colId xmlns:a16="http://schemas.microsoft.com/office/drawing/2014/main" val="3260596643"/>
                    </a:ext>
                  </a:extLst>
                </a:gridCol>
                <a:gridCol w="4064001">
                  <a:extLst>
                    <a:ext uri="{9D8B030D-6E8A-4147-A177-3AD203B41FA5}">
                      <a16:colId xmlns:a16="http://schemas.microsoft.com/office/drawing/2014/main" val="255625382"/>
                    </a:ext>
                  </a:extLst>
                </a:gridCol>
              </a:tblGrid>
              <a:tr h="370840">
                <a:tc>
                  <a:txBody>
                    <a:bodyPr/>
                    <a:lstStyle/>
                    <a:p>
                      <a:pPr algn="ctr"/>
                      <a:r>
                        <a:rPr lang="zh-CN" altLang="en-US" sz="2800" b="0" dirty="0">
                          <a:solidFill>
                            <a:srgbClr val="0D0D0D"/>
                          </a:solidFill>
                          <a:latin typeface="宋体" panose="02010600030101010101" pitchFamily="2" charset="-122"/>
                          <a:ea typeface="宋体" panose="02010600030101010101" pitchFamily="2" charset="-122"/>
                        </a:rPr>
                        <a:t>李宏渺</a:t>
                      </a:r>
                    </a:p>
                  </a:txBody>
                  <a:tcPr anchor="ctr"/>
                </a:tc>
                <a:tc>
                  <a:txBody>
                    <a:bodyPr/>
                    <a:lstStyle/>
                    <a:p>
                      <a:r>
                        <a:rPr lang="zh-CN" altLang="en-US" sz="2800" b="0" dirty="0">
                          <a:solidFill>
                            <a:srgbClr val="0D0D0D"/>
                          </a:solidFill>
                          <a:latin typeface="宋体" panose="02010600030101010101" pitchFamily="2" charset="-122"/>
                          <a:ea typeface="宋体" panose="02010600030101010101" pitchFamily="2" charset="-122"/>
                        </a:rPr>
                        <a:t>数据结构分析、</a:t>
                      </a:r>
                      <a:endParaRPr lang="en-US" altLang="zh-CN" sz="2800" b="0" dirty="0">
                        <a:solidFill>
                          <a:srgbClr val="0D0D0D"/>
                        </a:solidFill>
                        <a:latin typeface="宋体" panose="02010600030101010101" pitchFamily="2" charset="-122"/>
                        <a:ea typeface="宋体" panose="02010600030101010101" pitchFamily="2" charset="-122"/>
                      </a:endParaRPr>
                    </a:p>
                    <a:p>
                      <a:r>
                        <a:rPr lang="zh-CN" altLang="en-US" sz="2800" b="0" dirty="0">
                          <a:solidFill>
                            <a:srgbClr val="0D0D0D"/>
                          </a:solidFill>
                          <a:latin typeface="宋体" panose="02010600030101010101" pitchFamily="2" charset="-122"/>
                          <a:ea typeface="宋体" panose="02010600030101010101" pitchFamily="2" charset="-122"/>
                        </a:rPr>
                        <a:t>函数作用、</a:t>
                      </a:r>
                      <a:endParaRPr lang="en-US" altLang="zh-CN" sz="2800" b="0" dirty="0">
                        <a:solidFill>
                          <a:srgbClr val="0D0D0D"/>
                        </a:solidFill>
                        <a:latin typeface="宋体" panose="02010600030101010101" pitchFamily="2" charset="-122"/>
                        <a:ea typeface="宋体" panose="02010600030101010101" pitchFamily="2" charset="-122"/>
                      </a:endParaRPr>
                    </a:p>
                    <a:p>
                      <a:r>
                        <a:rPr lang="zh-CN" altLang="en-US" sz="2800" b="0" dirty="0">
                          <a:solidFill>
                            <a:srgbClr val="0D0D0D"/>
                          </a:solidFill>
                          <a:latin typeface="宋体" panose="02010600030101010101" pitchFamily="2" charset="-122"/>
                          <a:ea typeface="宋体" panose="02010600030101010101" pitchFamily="2" charset="-122"/>
                        </a:rPr>
                        <a:t>总结、</a:t>
                      </a:r>
                      <a:endParaRPr lang="en-US" altLang="zh-CN" sz="2800" b="0" dirty="0">
                        <a:solidFill>
                          <a:srgbClr val="0D0D0D"/>
                        </a:solidFill>
                        <a:latin typeface="宋体" panose="02010600030101010101" pitchFamily="2" charset="-122"/>
                        <a:ea typeface="宋体" panose="02010600030101010101" pitchFamily="2" charset="-122"/>
                      </a:endParaRPr>
                    </a:p>
                    <a:p>
                      <a:r>
                        <a:rPr lang="zh-CN" altLang="en-US" sz="2800" b="0" dirty="0">
                          <a:solidFill>
                            <a:srgbClr val="0D0D0D"/>
                          </a:solidFill>
                          <a:latin typeface="宋体" panose="02010600030101010101" pitchFamily="2" charset="-122"/>
                          <a:ea typeface="宋体" panose="02010600030101010101" pitchFamily="2" charset="-122"/>
                        </a:rPr>
                        <a:t>撰写文档</a:t>
                      </a:r>
                    </a:p>
                  </a:txBody>
                  <a:tcPr anchor="ctr"/>
                </a:tc>
                <a:extLst>
                  <a:ext uri="{0D108BD9-81ED-4DB2-BD59-A6C34878D82A}">
                    <a16:rowId xmlns:a16="http://schemas.microsoft.com/office/drawing/2014/main" val="1892030324"/>
                  </a:ext>
                </a:extLst>
              </a:tr>
              <a:tr h="0">
                <a:tc>
                  <a:txBody>
                    <a:bodyPr/>
                    <a:lstStyle/>
                    <a:p>
                      <a:pPr algn="ctr"/>
                      <a:r>
                        <a:rPr lang="zh-CN" altLang="en-US" sz="2800" b="0" dirty="0">
                          <a:solidFill>
                            <a:srgbClr val="0D0D0D"/>
                          </a:solidFill>
                          <a:latin typeface="宋体" panose="02010600030101010101" pitchFamily="2" charset="-122"/>
                          <a:ea typeface="宋体" panose="02010600030101010101" pitchFamily="2" charset="-122"/>
                        </a:rPr>
                        <a:t>施春晓</a:t>
                      </a:r>
                    </a:p>
                  </a:txBody>
                  <a:tcPr anchor="ctr"/>
                </a:tc>
                <a:tc>
                  <a:txBody>
                    <a:bodyPr/>
                    <a:lstStyle/>
                    <a:p>
                      <a:r>
                        <a:rPr lang="zh-CN" altLang="en-US" sz="2800" b="0" dirty="0">
                          <a:solidFill>
                            <a:srgbClr val="0D0D0D"/>
                          </a:solidFill>
                          <a:latin typeface="宋体" panose="02010600030101010101" pitchFamily="2" charset="-122"/>
                          <a:ea typeface="宋体" panose="02010600030101010101" pitchFamily="2" charset="-122"/>
                        </a:rPr>
                        <a:t>信息表分析、</a:t>
                      </a:r>
                      <a:endParaRPr lang="en-US" altLang="zh-CN" sz="2800" b="0" dirty="0">
                        <a:solidFill>
                          <a:srgbClr val="0D0D0D"/>
                        </a:solidFill>
                        <a:latin typeface="宋体" panose="02010600030101010101" pitchFamily="2" charset="-122"/>
                        <a:ea typeface="宋体" panose="02010600030101010101" pitchFamily="2" charset="-122"/>
                      </a:endParaRPr>
                    </a:p>
                    <a:p>
                      <a:r>
                        <a:rPr lang="zh-CN" altLang="en-US" sz="2800" b="0" dirty="0">
                          <a:solidFill>
                            <a:srgbClr val="0D0D0D"/>
                          </a:solidFill>
                          <a:latin typeface="宋体" panose="02010600030101010101" pitchFamily="2" charset="-122"/>
                          <a:ea typeface="宋体" panose="02010600030101010101" pitchFamily="2" charset="-122"/>
                        </a:rPr>
                        <a:t>函数关系、</a:t>
                      </a:r>
                      <a:endParaRPr lang="en-US" altLang="zh-CN" sz="2800" b="0" dirty="0">
                        <a:solidFill>
                          <a:srgbClr val="0D0D0D"/>
                        </a:solidFill>
                        <a:latin typeface="宋体" panose="02010600030101010101" pitchFamily="2" charset="-122"/>
                        <a:ea typeface="宋体" panose="02010600030101010101" pitchFamily="2" charset="-122"/>
                      </a:endParaRPr>
                    </a:p>
                    <a:p>
                      <a:r>
                        <a:rPr lang="zh-CN" altLang="en-US" sz="2800" b="0" dirty="0">
                          <a:solidFill>
                            <a:srgbClr val="0D0D0D"/>
                          </a:solidFill>
                          <a:latin typeface="宋体" panose="02010600030101010101" pitchFamily="2" charset="-122"/>
                          <a:ea typeface="宋体" panose="02010600030101010101" pitchFamily="2" charset="-122"/>
                        </a:rPr>
                        <a:t>答辩、</a:t>
                      </a:r>
                      <a:endParaRPr lang="en-US" altLang="zh-CN" sz="2800" b="0" dirty="0">
                        <a:solidFill>
                          <a:srgbClr val="0D0D0D"/>
                        </a:solidFill>
                        <a:latin typeface="宋体" panose="02010600030101010101" pitchFamily="2" charset="-122"/>
                        <a:ea typeface="宋体" panose="02010600030101010101" pitchFamily="2" charset="-122"/>
                      </a:endParaRPr>
                    </a:p>
                    <a:p>
                      <a:r>
                        <a:rPr lang="zh-CN" altLang="en-US" sz="2800" b="0" dirty="0">
                          <a:solidFill>
                            <a:srgbClr val="0D0D0D"/>
                          </a:solidFill>
                          <a:latin typeface="宋体" panose="02010600030101010101" pitchFamily="2" charset="-122"/>
                          <a:ea typeface="宋体" panose="02010600030101010101" pitchFamily="2" charset="-122"/>
                        </a:rPr>
                        <a:t>撰写文档</a:t>
                      </a:r>
                    </a:p>
                  </a:txBody>
                  <a:tcPr anchor="ctr"/>
                </a:tc>
                <a:extLst>
                  <a:ext uri="{0D108BD9-81ED-4DB2-BD59-A6C34878D82A}">
                    <a16:rowId xmlns:a16="http://schemas.microsoft.com/office/drawing/2014/main" val="3722488646"/>
                  </a:ext>
                </a:extLst>
              </a:tr>
            </a:tbl>
          </a:graphicData>
        </a:graphic>
      </p:graphicFrame>
    </p:spTree>
    <p:extLst>
      <p:ext uri="{BB962C8B-B14F-4D97-AF65-F5344CB8AC3E}">
        <p14:creationId xmlns:p14="http://schemas.microsoft.com/office/powerpoint/2010/main" val="2177593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9" name="文本框 18"/>
          <p:cNvSpPr txBox="1"/>
          <p:nvPr/>
        </p:nvSpPr>
        <p:spPr>
          <a:xfrm>
            <a:off x="0" y="180474"/>
            <a:ext cx="2141621" cy="461665"/>
          </a:xfrm>
          <a:prstGeom prst="rect">
            <a:avLst/>
          </a:prstGeom>
          <a:noFill/>
        </p:spPr>
        <p:txBody>
          <a:bodyPr wrap="square" rtlCol="0">
            <a:spAutoFit/>
          </a:bodyPr>
          <a:lstStyle/>
          <a:p>
            <a:pPr lvl="0" algn="ctr"/>
            <a:r>
              <a:rPr lang="zh-CN" altLang="en-US" sz="2400" spc="300" dirty="0">
                <a:solidFill>
                  <a:prstClr val="white"/>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信 息 表</a:t>
            </a:r>
          </a:p>
        </p:txBody>
      </p:sp>
      <p:sp>
        <p:nvSpPr>
          <p:cNvPr id="9" name="矩形 8">
            <a:extLst>
              <a:ext uri="{FF2B5EF4-FFF2-40B4-BE49-F238E27FC236}">
                <a16:creationId xmlns:a16="http://schemas.microsoft.com/office/drawing/2014/main" id="{D9DAA9D7-F6A4-4BFA-870D-24D0FB06D256}"/>
              </a:ext>
            </a:extLst>
          </p:cNvPr>
          <p:cNvSpPr/>
          <p:nvPr/>
        </p:nvSpPr>
        <p:spPr>
          <a:xfrm>
            <a:off x="631523" y="4287113"/>
            <a:ext cx="10928952" cy="1015663"/>
          </a:xfrm>
          <a:prstGeom prst="rect">
            <a:avLst/>
          </a:prstGeom>
        </p:spPr>
        <p:txBody>
          <a:bodyPr wrap="square">
            <a:spAutoFit/>
          </a:bodyPr>
          <a:lstStyle/>
          <a:p>
            <a:pPr marL="457200" indent="-457200">
              <a:buFont typeface="Wingdings" panose="05000000000000000000" pitchFamily="2" charset="2"/>
              <a:buChar char="Ø"/>
            </a:pPr>
            <a:r>
              <a:rPr lang="en-US" altLang="zh-CN" sz="2000" dirty="0" err="1">
                <a:latin typeface="Times New Roman" panose="02020603050405020304" pitchFamily="18" charset="0"/>
                <a:cs typeface="Times New Roman" panose="02020603050405020304" pitchFamily="18" charset="0"/>
              </a:rPr>
              <a:t>N_neighbor_main_addr</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：表示邻节点的地址。</a:t>
            </a:r>
          </a:p>
          <a:p>
            <a:pPr marL="457200" indent="-45720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N_2hop_addr</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：表示与 </a:t>
            </a:r>
            <a:r>
              <a:rPr lang="en-US" altLang="zh-CN" sz="2000" dirty="0" err="1">
                <a:latin typeface="Times New Roman" panose="02020603050405020304" pitchFamily="18" charset="0"/>
                <a:cs typeface="Times New Roman" panose="02020603050405020304" pitchFamily="18" charset="0"/>
              </a:rPr>
              <a:t>N_neighbor_main_addr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有对称链路的两跳邻节点的地址。</a:t>
            </a:r>
          </a:p>
          <a:p>
            <a:pPr marL="457200" indent="-457200">
              <a:buFont typeface="Wingdings" panose="05000000000000000000" pitchFamily="2" charset="2"/>
              <a:buChar char="Ø"/>
            </a:pPr>
            <a:r>
              <a:rPr lang="en-US" altLang="zh-CN" sz="2000" dirty="0" err="1">
                <a:latin typeface="Times New Roman" panose="02020603050405020304" pitchFamily="18" charset="0"/>
                <a:cs typeface="Times New Roman" panose="02020603050405020304" pitchFamily="18" charset="0"/>
              </a:rPr>
              <a:t>N_time</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：表示表项到期必须被移除的时间</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295EF540-9104-4963-90A1-D252548E85E1}"/>
              </a:ext>
            </a:extLst>
          </p:cNvPr>
          <p:cNvSpPr/>
          <p:nvPr/>
        </p:nvSpPr>
        <p:spPr>
          <a:xfrm>
            <a:off x="3048000" y="642139"/>
            <a:ext cx="6096000" cy="584775"/>
          </a:xfrm>
          <a:prstGeom prst="rect">
            <a:avLst/>
          </a:prstGeom>
        </p:spPr>
        <p:txBody>
          <a:bodyPr>
            <a:spAutoFit/>
          </a:bodyPr>
          <a:lstStyle/>
          <a:p>
            <a:pPr lvl="0" algn="ctr"/>
            <a:r>
              <a:rPr lang="zh-CN" altLang="en-US"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两跳邻居表</a:t>
            </a:r>
          </a:p>
        </p:txBody>
      </p:sp>
      <p:sp>
        <p:nvSpPr>
          <p:cNvPr id="6" name="Rectangle 2">
            <a:extLst>
              <a:ext uri="{FF2B5EF4-FFF2-40B4-BE49-F238E27FC236}">
                <a16:creationId xmlns:a16="http://schemas.microsoft.com/office/drawing/2014/main" id="{0C637270-659B-4C74-807E-4C5B7E7C737E}"/>
              </a:ext>
            </a:extLst>
          </p:cNvPr>
          <p:cNvSpPr>
            <a:spLocks noChangeArrowheads="1"/>
          </p:cNvSpPr>
          <p:nvPr/>
        </p:nvSpPr>
        <p:spPr bwMode="auto">
          <a:xfrm>
            <a:off x="4536032" y="3523734"/>
            <a:ext cx="311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266700" algn="ctr" eaLnBrk="0" fontAlgn="base" hangingPunct="0">
              <a:spcBef>
                <a:spcPct val="0"/>
              </a:spcBef>
              <a:spcAft>
                <a:spcPct val="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两跳邻居表格式 </a:t>
            </a:r>
          </a:p>
        </p:txBody>
      </p:sp>
      <p:sp>
        <p:nvSpPr>
          <p:cNvPr id="7" name="矩形 6">
            <a:extLst>
              <a:ext uri="{FF2B5EF4-FFF2-40B4-BE49-F238E27FC236}">
                <a16:creationId xmlns:a16="http://schemas.microsoft.com/office/drawing/2014/main" id="{ECDFD53C-2E97-46EB-BA33-0EC570C1DAFC}"/>
              </a:ext>
            </a:extLst>
          </p:cNvPr>
          <p:cNvSpPr/>
          <p:nvPr/>
        </p:nvSpPr>
        <p:spPr>
          <a:xfrm>
            <a:off x="631523" y="1472583"/>
            <a:ext cx="10928952" cy="461665"/>
          </a:xfrm>
          <a:prstGeom prst="rect">
            <a:avLst/>
          </a:prstGeom>
        </p:spPr>
        <p:txBody>
          <a:bodyPr wrap="square">
            <a:spAutoFit/>
          </a:bodyPr>
          <a:lstStyle/>
          <a:p>
            <a:pPr marL="457200" lvl="0" indent="-457200">
              <a:buFont typeface="Wingdings" panose="05000000000000000000" pitchFamily="2" charset="2"/>
              <a:buChar char="Ø"/>
            </a:pP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节点存储一个两跳邻居表，描述邻居节点与对称两跳邻节点间的对称链路。</a:t>
            </a:r>
          </a:p>
        </p:txBody>
      </p:sp>
      <p:graphicFrame>
        <p:nvGraphicFramePr>
          <p:cNvPr id="13" name="表格 12">
            <a:extLst>
              <a:ext uri="{FF2B5EF4-FFF2-40B4-BE49-F238E27FC236}">
                <a16:creationId xmlns:a16="http://schemas.microsoft.com/office/drawing/2014/main" id="{87227B9E-1026-4B9D-9F6B-008893DE544E}"/>
              </a:ext>
            </a:extLst>
          </p:cNvPr>
          <p:cNvGraphicFramePr>
            <a:graphicFrameLocks noGrp="1"/>
          </p:cNvGraphicFramePr>
          <p:nvPr>
            <p:extLst/>
          </p:nvPr>
        </p:nvGraphicFramePr>
        <p:xfrm>
          <a:off x="315760" y="2844814"/>
          <a:ext cx="11560476" cy="461666"/>
        </p:xfrm>
        <a:graphic>
          <a:graphicData uri="http://schemas.openxmlformats.org/drawingml/2006/table">
            <a:tbl>
              <a:tblPr firstRow="1" bandRow="1">
                <a:tableStyleId>{5940675A-B579-460E-94D1-54222C63F5DA}</a:tableStyleId>
              </a:tblPr>
              <a:tblGrid>
                <a:gridCol w="3853492">
                  <a:extLst>
                    <a:ext uri="{9D8B030D-6E8A-4147-A177-3AD203B41FA5}">
                      <a16:colId xmlns:a16="http://schemas.microsoft.com/office/drawing/2014/main" val="543421961"/>
                    </a:ext>
                  </a:extLst>
                </a:gridCol>
                <a:gridCol w="3853492">
                  <a:extLst>
                    <a:ext uri="{9D8B030D-6E8A-4147-A177-3AD203B41FA5}">
                      <a16:colId xmlns:a16="http://schemas.microsoft.com/office/drawing/2014/main" val="1099438709"/>
                    </a:ext>
                  </a:extLst>
                </a:gridCol>
                <a:gridCol w="3853492">
                  <a:extLst>
                    <a:ext uri="{9D8B030D-6E8A-4147-A177-3AD203B41FA5}">
                      <a16:colId xmlns:a16="http://schemas.microsoft.com/office/drawing/2014/main" val="454814451"/>
                    </a:ext>
                  </a:extLst>
                </a:gridCol>
              </a:tblGrid>
              <a:tr h="461666">
                <a:tc>
                  <a:txBody>
                    <a:bodyPr/>
                    <a:lstStyle/>
                    <a:p>
                      <a:pPr algn="ctr"/>
                      <a:r>
                        <a:rPr lang="en-US" altLang="zh-CN" sz="2400" dirty="0" err="1">
                          <a:latin typeface="Times New Roman" panose="02020603050405020304" pitchFamily="18" charset="0"/>
                          <a:cs typeface="Times New Roman" panose="02020603050405020304" pitchFamily="18" charset="0"/>
                        </a:rPr>
                        <a:t>N_neighbor_main_addr</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N_2hop_addr</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N_time</a:t>
                      </a:r>
                      <a:endParaRPr lang="zh-CN" alt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35042745"/>
                  </a:ext>
                </a:extLst>
              </a:tr>
            </a:tbl>
          </a:graphicData>
        </a:graphic>
      </p:graphicFrame>
    </p:spTree>
    <p:extLst>
      <p:ext uri="{BB962C8B-B14F-4D97-AF65-F5344CB8AC3E}">
        <p14:creationId xmlns:p14="http://schemas.microsoft.com/office/powerpoint/2010/main" val="1056475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9" name="文本框 18"/>
          <p:cNvSpPr txBox="1"/>
          <p:nvPr/>
        </p:nvSpPr>
        <p:spPr>
          <a:xfrm>
            <a:off x="0" y="180474"/>
            <a:ext cx="2141621" cy="461665"/>
          </a:xfrm>
          <a:prstGeom prst="rect">
            <a:avLst/>
          </a:prstGeom>
          <a:noFill/>
        </p:spPr>
        <p:txBody>
          <a:bodyPr wrap="square" rtlCol="0">
            <a:spAutoFit/>
          </a:bodyPr>
          <a:lstStyle/>
          <a:p>
            <a:pPr lvl="0" algn="ctr"/>
            <a:r>
              <a:rPr lang="zh-CN" altLang="en-US" sz="2400" spc="300" dirty="0">
                <a:solidFill>
                  <a:prstClr val="white"/>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信 息 表</a:t>
            </a:r>
          </a:p>
        </p:txBody>
      </p:sp>
      <p:sp>
        <p:nvSpPr>
          <p:cNvPr id="9" name="矩形 8">
            <a:extLst>
              <a:ext uri="{FF2B5EF4-FFF2-40B4-BE49-F238E27FC236}">
                <a16:creationId xmlns:a16="http://schemas.microsoft.com/office/drawing/2014/main" id="{D9DAA9D7-F6A4-4BFA-870D-24D0FB06D256}"/>
              </a:ext>
            </a:extLst>
          </p:cNvPr>
          <p:cNvSpPr/>
          <p:nvPr/>
        </p:nvSpPr>
        <p:spPr>
          <a:xfrm>
            <a:off x="631523" y="4287113"/>
            <a:ext cx="10928952" cy="707886"/>
          </a:xfrm>
          <a:prstGeom prst="rect">
            <a:avLst/>
          </a:prstGeom>
        </p:spPr>
        <p:txBody>
          <a:bodyPr wrap="square">
            <a:spAutoFit/>
          </a:bodyPr>
          <a:lstStyle/>
          <a:p>
            <a:pPr marL="457200" indent="-457200">
              <a:buFont typeface="Wingdings" panose="05000000000000000000" pitchFamily="2" charset="2"/>
              <a:buChar char="Ø"/>
            </a:pP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MS_main_addr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MPR Selector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节点的地址。</a:t>
            </a:r>
          </a:p>
          <a:p>
            <a:pPr marL="457200" indent="-457200">
              <a:buFont typeface="Wingdings" panose="05000000000000000000" pitchFamily="2" charset="2"/>
              <a:buChar char="Ø"/>
            </a:pP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MS_time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：该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MPR Selector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集表项的保持时间，当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MPR Selector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集过期时要及时删除。</a:t>
            </a:r>
            <a:endPar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295EF540-9104-4963-90A1-D252548E85E1}"/>
              </a:ext>
            </a:extLst>
          </p:cNvPr>
          <p:cNvSpPr/>
          <p:nvPr/>
        </p:nvSpPr>
        <p:spPr>
          <a:xfrm>
            <a:off x="3048000" y="642139"/>
            <a:ext cx="6096000" cy="584775"/>
          </a:xfrm>
          <a:prstGeom prst="rect">
            <a:avLst/>
          </a:prstGeom>
        </p:spPr>
        <p:txBody>
          <a:bodyPr>
            <a:spAutoFit/>
          </a:bodyPr>
          <a:lstStyle/>
          <a:p>
            <a:pPr lvl="0" algn="ctr"/>
            <a:r>
              <a:rPr lang="en-US" altLang="zh-CN"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MPR Selector </a:t>
            </a:r>
            <a:r>
              <a:rPr lang="zh-CN" altLang="en-US"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表</a:t>
            </a:r>
          </a:p>
        </p:txBody>
      </p:sp>
      <p:sp>
        <p:nvSpPr>
          <p:cNvPr id="6" name="Rectangle 2">
            <a:extLst>
              <a:ext uri="{FF2B5EF4-FFF2-40B4-BE49-F238E27FC236}">
                <a16:creationId xmlns:a16="http://schemas.microsoft.com/office/drawing/2014/main" id="{0C637270-659B-4C74-807E-4C5B7E7C737E}"/>
              </a:ext>
            </a:extLst>
          </p:cNvPr>
          <p:cNvSpPr>
            <a:spLocks noChangeArrowheads="1"/>
          </p:cNvSpPr>
          <p:nvPr/>
        </p:nvSpPr>
        <p:spPr bwMode="auto">
          <a:xfrm>
            <a:off x="4536032" y="3523734"/>
            <a:ext cx="311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266700" algn="ctr" eaLnBrk="0" fontAlgn="base" hangingPunct="0">
              <a:spcBef>
                <a:spcPct val="0"/>
              </a:spcBef>
              <a:spcAft>
                <a:spcPct val="0"/>
              </a:spcAft>
            </a:pPr>
            <a:r>
              <a:rPr lang="en-US" altLang="zh-CN" dirty="0">
                <a:latin typeface="Times New Roman" panose="02020603050405020304" pitchFamily="18" charset="0"/>
                <a:ea typeface="宋体" panose="02010600030101010101" pitchFamily="2" charset="-122"/>
                <a:cs typeface="Times New Roman" panose="02020603050405020304" pitchFamily="18" charset="0"/>
              </a:rPr>
              <a:t>MPR Selector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表格式 </a:t>
            </a:r>
          </a:p>
        </p:txBody>
      </p:sp>
      <p:sp>
        <p:nvSpPr>
          <p:cNvPr id="7" name="矩形 6">
            <a:extLst>
              <a:ext uri="{FF2B5EF4-FFF2-40B4-BE49-F238E27FC236}">
                <a16:creationId xmlns:a16="http://schemas.microsoft.com/office/drawing/2014/main" id="{ECDFD53C-2E97-46EB-BA33-0EC570C1DAFC}"/>
              </a:ext>
            </a:extLst>
          </p:cNvPr>
          <p:cNvSpPr/>
          <p:nvPr/>
        </p:nvSpPr>
        <p:spPr>
          <a:xfrm>
            <a:off x="631523" y="1472583"/>
            <a:ext cx="10928952" cy="830997"/>
          </a:xfrm>
          <a:prstGeom prst="rect">
            <a:avLst/>
          </a:prstGeom>
        </p:spPr>
        <p:txBody>
          <a:bodyPr wrap="square">
            <a:spAutoFit/>
          </a:bodyPr>
          <a:lstStyle/>
          <a:p>
            <a:pPr marL="457200" lvl="0" indent="-457200">
              <a:buFont typeface="Wingdings" panose="05000000000000000000" pitchFamily="2" charset="2"/>
              <a:buChar char="Ø"/>
            </a:pP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节点为判断转发哪些控制消息，需要维护关于其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MPR Selector </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的信息。</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根据接收到的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HELLO </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分组，节点就可以构造自己的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MPR Selector </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表。 </a:t>
            </a:r>
          </a:p>
        </p:txBody>
      </p:sp>
      <p:graphicFrame>
        <p:nvGraphicFramePr>
          <p:cNvPr id="12" name="表格 11">
            <a:extLst>
              <a:ext uri="{FF2B5EF4-FFF2-40B4-BE49-F238E27FC236}">
                <a16:creationId xmlns:a16="http://schemas.microsoft.com/office/drawing/2014/main" id="{C30C6765-18A7-4E12-9D49-9EB49D771DEF}"/>
              </a:ext>
            </a:extLst>
          </p:cNvPr>
          <p:cNvGraphicFramePr>
            <a:graphicFrameLocks noGrp="1"/>
          </p:cNvGraphicFramePr>
          <p:nvPr>
            <p:extLst/>
          </p:nvPr>
        </p:nvGraphicFramePr>
        <p:xfrm>
          <a:off x="2197100" y="2849280"/>
          <a:ext cx="7797796" cy="457200"/>
        </p:xfrm>
        <a:graphic>
          <a:graphicData uri="http://schemas.openxmlformats.org/drawingml/2006/table">
            <a:tbl>
              <a:tblPr firstRow="1" bandRow="1">
                <a:tableStyleId>{5940675A-B579-460E-94D1-54222C63F5DA}</a:tableStyleId>
              </a:tblPr>
              <a:tblGrid>
                <a:gridCol w="3898898">
                  <a:extLst>
                    <a:ext uri="{9D8B030D-6E8A-4147-A177-3AD203B41FA5}">
                      <a16:colId xmlns:a16="http://schemas.microsoft.com/office/drawing/2014/main" val="543421961"/>
                    </a:ext>
                  </a:extLst>
                </a:gridCol>
                <a:gridCol w="3898898">
                  <a:extLst>
                    <a:ext uri="{9D8B030D-6E8A-4147-A177-3AD203B41FA5}">
                      <a16:colId xmlns:a16="http://schemas.microsoft.com/office/drawing/2014/main" val="1099438709"/>
                    </a:ext>
                  </a:extLst>
                </a:gridCol>
              </a:tblGrid>
              <a:tr h="457200">
                <a:tc>
                  <a:txBody>
                    <a:bodyPr/>
                    <a:lstStyle/>
                    <a:p>
                      <a:pPr algn="ctr"/>
                      <a:r>
                        <a:rPr lang="en-US" altLang="zh-CN" sz="2400" dirty="0" err="1">
                          <a:latin typeface="Times New Roman" panose="02020603050405020304" pitchFamily="18" charset="0"/>
                          <a:cs typeface="Times New Roman" panose="02020603050405020304" pitchFamily="18" charset="0"/>
                        </a:rPr>
                        <a:t>MS_main_addr</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MS_time</a:t>
                      </a:r>
                      <a:endParaRPr lang="zh-CN" alt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35042745"/>
                  </a:ext>
                </a:extLst>
              </a:tr>
            </a:tbl>
          </a:graphicData>
        </a:graphic>
      </p:graphicFrame>
    </p:spTree>
    <p:extLst>
      <p:ext uri="{BB962C8B-B14F-4D97-AF65-F5344CB8AC3E}">
        <p14:creationId xmlns:p14="http://schemas.microsoft.com/office/powerpoint/2010/main" val="1958277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9" name="文本框 18"/>
          <p:cNvSpPr txBox="1"/>
          <p:nvPr/>
        </p:nvSpPr>
        <p:spPr>
          <a:xfrm>
            <a:off x="0" y="180474"/>
            <a:ext cx="2141621" cy="461665"/>
          </a:xfrm>
          <a:prstGeom prst="rect">
            <a:avLst/>
          </a:prstGeom>
          <a:noFill/>
        </p:spPr>
        <p:txBody>
          <a:bodyPr wrap="square" rtlCol="0">
            <a:spAutoFit/>
          </a:bodyPr>
          <a:lstStyle/>
          <a:p>
            <a:pPr lvl="0" algn="ctr"/>
            <a:r>
              <a:rPr lang="zh-CN" altLang="en-US" sz="2400" spc="300" dirty="0">
                <a:solidFill>
                  <a:prstClr val="white"/>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信 息 表</a:t>
            </a:r>
          </a:p>
        </p:txBody>
      </p:sp>
      <p:sp>
        <p:nvSpPr>
          <p:cNvPr id="9" name="矩形 8">
            <a:extLst>
              <a:ext uri="{FF2B5EF4-FFF2-40B4-BE49-F238E27FC236}">
                <a16:creationId xmlns:a16="http://schemas.microsoft.com/office/drawing/2014/main" id="{D9DAA9D7-F6A4-4BFA-870D-24D0FB06D256}"/>
              </a:ext>
            </a:extLst>
          </p:cNvPr>
          <p:cNvSpPr/>
          <p:nvPr/>
        </p:nvSpPr>
        <p:spPr>
          <a:xfrm>
            <a:off x="631523" y="4287113"/>
            <a:ext cx="10928952" cy="1631216"/>
          </a:xfrm>
          <a:prstGeom prst="rect">
            <a:avLst/>
          </a:prstGeom>
        </p:spPr>
        <p:txBody>
          <a:bodyPr wrap="square">
            <a:spAutoFit/>
          </a:bodyPr>
          <a:lstStyle/>
          <a:p>
            <a:pPr marL="457200" indent="-457200">
              <a:buFont typeface="Wingdings" panose="05000000000000000000" pitchFamily="2" charset="2"/>
              <a:buChar char="Ø"/>
            </a:pPr>
            <a:r>
              <a:rPr lang="en-US" altLang="zh-CN" sz="2000" dirty="0" err="1">
                <a:latin typeface="Times New Roman" panose="02020603050405020304" pitchFamily="18" charset="0"/>
                <a:cs typeface="Times New Roman" panose="02020603050405020304" pitchFamily="18" charset="0"/>
              </a:rPr>
              <a:t>D_addr</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：最初发送该分组的节点的地址。</a:t>
            </a:r>
          </a:p>
          <a:p>
            <a:pPr marL="457200" indent="-457200">
              <a:buFont typeface="Wingdings" panose="05000000000000000000" pitchFamily="2" charset="2"/>
              <a:buChar char="Ø"/>
            </a:pPr>
            <a:r>
              <a:rPr lang="en-US" altLang="zh-CN" sz="2000" dirty="0" err="1">
                <a:latin typeface="Times New Roman" panose="02020603050405020304" pitchFamily="18" charset="0"/>
                <a:cs typeface="Times New Roman" panose="02020603050405020304" pitchFamily="18" charset="0"/>
              </a:rPr>
              <a:t>D_seq_num</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TC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分组的序列号，用于区分新旧</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TC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分组。</a:t>
            </a:r>
          </a:p>
          <a:p>
            <a:pPr marL="457200" indent="-457200">
              <a:buFont typeface="Wingdings" panose="05000000000000000000" pitchFamily="2" charset="2"/>
              <a:buChar char="Ø"/>
            </a:pPr>
            <a:r>
              <a:rPr lang="en-US" altLang="zh-CN" sz="2000" dirty="0" err="1">
                <a:latin typeface="Times New Roman" panose="02020603050405020304" pitchFamily="18" charset="0"/>
                <a:cs typeface="Times New Roman" panose="02020603050405020304" pitchFamily="18" charset="0"/>
              </a:rPr>
              <a:t>D_retransmitted</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：为一个布尔值，用来表示此消息是否被重传过。</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Font typeface="Wingdings" panose="05000000000000000000" pitchFamily="2" charset="2"/>
              <a:buChar char="Ø"/>
            </a:pPr>
            <a:r>
              <a:rPr lang="en-US" altLang="zh-CN" sz="2000" dirty="0" err="1">
                <a:latin typeface="Times New Roman" panose="02020603050405020304" pitchFamily="18" charset="0"/>
                <a:cs typeface="Times New Roman" panose="02020603050405020304" pitchFamily="18" charset="0"/>
              </a:rPr>
              <a:t>D_iface_list</a:t>
            </a:r>
            <a:r>
              <a:rPr lang="zh-CN" altLang="en-US" sz="2000" dirty="0">
                <a:latin typeface="Times New Roman" panose="02020603050405020304" pitchFamily="18" charset="0"/>
                <a:cs typeface="Times New Roman" panose="02020603050405020304" pitchFamily="18" charset="0"/>
              </a:rPr>
              <a:t> </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：这个消息被接收的接口地址列表。</a:t>
            </a:r>
          </a:p>
          <a:p>
            <a:pPr marL="457200" indent="-457200">
              <a:buFont typeface="Wingdings" panose="05000000000000000000" pitchFamily="2" charset="2"/>
              <a:buChar char="Ø"/>
            </a:pPr>
            <a:r>
              <a:rPr lang="en-US" altLang="zh-CN" sz="2000" dirty="0" err="1">
                <a:latin typeface="Times New Roman" panose="02020603050405020304" pitchFamily="18" charset="0"/>
                <a:cs typeface="Times New Roman" panose="02020603050405020304" pitchFamily="18" charset="0"/>
              </a:rPr>
              <a:t>D_time</a:t>
            </a:r>
            <a:r>
              <a:rPr lang="zh-CN" altLang="en-US" sz="2000" dirty="0">
                <a:latin typeface="Times New Roman" panose="02020603050405020304" pitchFamily="18" charset="0"/>
                <a:cs typeface="Times New Roman" panose="02020603050405020304" pitchFamily="18" charset="0"/>
              </a:rPr>
              <a:t> </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：该表项的保持时间，表项到期时必须被删除。</a:t>
            </a:r>
          </a:p>
        </p:txBody>
      </p:sp>
      <p:sp>
        <p:nvSpPr>
          <p:cNvPr id="2" name="矩形 1">
            <a:extLst>
              <a:ext uri="{FF2B5EF4-FFF2-40B4-BE49-F238E27FC236}">
                <a16:creationId xmlns:a16="http://schemas.microsoft.com/office/drawing/2014/main" id="{295EF540-9104-4963-90A1-D252548E85E1}"/>
              </a:ext>
            </a:extLst>
          </p:cNvPr>
          <p:cNvSpPr/>
          <p:nvPr/>
        </p:nvSpPr>
        <p:spPr>
          <a:xfrm>
            <a:off x="3048000" y="642139"/>
            <a:ext cx="6096000" cy="584775"/>
          </a:xfrm>
          <a:prstGeom prst="rect">
            <a:avLst/>
          </a:prstGeom>
        </p:spPr>
        <p:txBody>
          <a:bodyPr>
            <a:spAutoFit/>
          </a:bodyPr>
          <a:lstStyle/>
          <a:p>
            <a:pPr lvl="0" algn="ctr"/>
            <a:r>
              <a:rPr lang="en-US" altLang="zh-CN"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TC </a:t>
            </a:r>
            <a:r>
              <a:rPr lang="zh-CN" altLang="en-US"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分组重复记录表</a:t>
            </a:r>
          </a:p>
        </p:txBody>
      </p:sp>
      <p:sp>
        <p:nvSpPr>
          <p:cNvPr id="6" name="Rectangle 2">
            <a:extLst>
              <a:ext uri="{FF2B5EF4-FFF2-40B4-BE49-F238E27FC236}">
                <a16:creationId xmlns:a16="http://schemas.microsoft.com/office/drawing/2014/main" id="{0C637270-659B-4C74-807E-4C5B7E7C737E}"/>
              </a:ext>
            </a:extLst>
          </p:cNvPr>
          <p:cNvSpPr>
            <a:spLocks noChangeArrowheads="1"/>
          </p:cNvSpPr>
          <p:nvPr/>
        </p:nvSpPr>
        <p:spPr bwMode="auto">
          <a:xfrm>
            <a:off x="4536032" y="3523734"/>
            <a:ext cx="311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266700" algn="ctr" eaLnBrk="0" fontAlgn="base" hangingPunct="0">
              <a:spcBef>
                <a:spcPct val="0"/>
              </a:spcBef>
              <a:spcAft>
                <a:spcPct val="0"/>
              </a:spcAft>
            </a:pPr>
            <a:r>
              <a:rPr lang="en-US" altLang="zh-CN" dirty="0">
                <a:latin typeface="Times New Roman" panose="02020603050405020304" pitchFamily="18" charset="0"/>
                <a:ea typeface="宋体" panose="02010600030101010101" pitchFamily="2" charset="-122"/>
                <a:cs typeface="Times New Roman" panose="02020603050405020304" pitchFamily="18" charset="0"/>
              </a:rPr>
              <a:t>TC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分组重复记录表格式 </a:t>
            </a:r>
          </a:p>
        </p:txBody>
      </p:sp>
      <p:sp>
        <p:nvSpPr>
          <p:cNvPr id="7" name="矩形 6">
            <a:extLst>
              <a:ext uri="{FF2B5EF4-FFF2-40B4-BE49-F238E27FC236}">
                <a16:creationId xmlns:a16="http://schemas.microsoft.com/office/drawing/2014/main" id="{ECDFD53C-2E97-46EB-BA33-0EC570C1DAFC}"/>
              </a:ext>
            </a:extLst>
          </p:cNvPr>
          <p:cNvSpPr/>
          <p:nvPr/>
        </p:nvSpPr>
        <p:spPr>
          <a:xfrm>
            <a:off x="631523" y="1472583"/>
            <a:ext cx="10928952" cy="1200329"/>
          </a:xfrm>
          <a:prstGeom prst="rect">
            <a:avLst/>
          </a:prstGeom>
        </p:spPr>
        <p:txBody>
          <a:bodyPr wrap="square">
            <a:spAutoFit/>
          </a:bodyPr>
          <a:lstStyle/>
          <a:p>
            <a:pPr marL="457200" lvl="0" indent="-457200">
              <a:buFont typeface="Wingdings" panose="05000000000000000000" pitchFamily="2" charset="2"/>
              <a:buChar char="Ø"/>
            </a:pP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MPR</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节点广播和转发</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TC </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分组，在这个过程中，一个节点可能会多次收到</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同一个</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TC </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分组，为了避免重新处理已经收到并处理过的</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TC </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分组，</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每个节点维护一个</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TC </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分组重复记录表。</a:t>
            </a:r>
          </a:p>
        </p:txBody>
      </p:sp>
      <p:graphicFrame>
        <p:nvGraphicFramePr>
          <p:cNvPr id="11" name="表格 10">
            <a:extLst>
              <a:ext uri="{FF2B5EF4-FFF2-40B4-BE49-F238E27FC236}">
                <a16:creationId xmlns:a16="http://schemas.microsoft.com/office/drawing/2014/main" id="{AA5A28FE-7384-4BD3-AF83-D2498C1F77D0}"/>
              </a:ext>
            </a:extLst>
          </p:cNvPr>
          <p:cNvGraphicFramePr>
            <a:graphicFrameLocks noGrp="1"/>
          </p:cNvGraphicFramePr>
          <p:nvPr>
            <p:extLst/>
          </p:nvPr>
        </p:nvGraphicFramePr>
        <p:xfrm>
          <a:off x="-2" y="2849322"/>
          <a:ext cx="12192000" cy="457200"/>
        </p:xfrm>
        <a:graphic>
          <a:graphicData uri="http://schemas.openxmlformats.org/drawingml/2006/table">
            <a:tbl>
              <a:tblPr firstRow="1" bandRow="1">
                <a:tableStyleId>{5940675A-B579-460E-94D1-54222C63F5DA}</a:tableStyleId>
              </a:tblPr>
              <a:tblGrid>
                <a:gridCol w="2438400">
                  <a:extLst>
                    <a:ext uri="{9D8B030D-6E8A-4147-A177-3AD203B41FA5}">
                      <a16:colId xmlns:a16="http://schemas.microsoft.com/office/drawing/2014/main" val="543421961"/>
                    </a:ext>
                  </a:extLst>
                </a:gridCol>
                <a:gridCol w="2438400">
                  <a:extLst>
                    <a:ext uri="{9D8B030D-6E8A-4147-A177-3AD203B41FA5}">
                      <a16:colId xmlns:a16="http://schemas.microsoft.com/office/drawing/2014/main" val="1099438709"/>
                    </a:ext>
                  </a:extLst>
                </a:gridCol>
                <a:gridCol w="2438400">
                  <a:extLst>
                    <a:ext uri="{9D8B030D-6E8A-4147-A177-3AD203B41FA5}">
                      <a16:colId xmlns:a16="http://schemas.microsoft.com/office/drawing/2014/main" val="454814451"/>
                    </a:ext>
                  </a:extLst>
                </a:gridCol>
                <a:gridCol w="2438400">
                  <a:extLst>
                    <a:ext uri="{9D8B030D-6E8A-4147-A177-3AD203B41FA5}">
                      <a16:colId xmlns:a16="http://schemas.microsoft.com/office/drawing/2014/main" val="899095448"/>
                    </a:ext>
                  </a:extLst>
                </a:gridCol>
                <a:gridCol w="2438400">
                  <a:extLst>
                    <a:ext uri="{9D8B030D-6E8A-4147-A177-3AD203B41FA5}">
                      <a16:colId xmlns:a16="http://schemas.microsoft.com/office/drawing/2014/main" val="3122199723"/>
                    </a:ext>
                  </a:extLst>
                </a:gridCol>
              </a:tblGrid>
              <a:tr h="370840">
                <a:tc>
                  <a:txBody>
                    <a:bodyPr/>
                    <a:lstStyle/>
                    <a:p>
                      <a:pPr algn="ctr"/>
                      <a:r>
                        <a:rPr lang="en-US" altLang="zh-CN" sz="2400" dirty="0" err="1">
                          <a:latin typeface="Times New Roman" panose="02020603050405020304" pitchFamily="18" charset="0"/>
                          <a:cs typeface="Times New Roman" panose="02020603050405020304" pitchFamily="18" charset="0"/>
                        </a:rPr>
                        <a:t>D_addr</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D_seq_num</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D_retransmitted</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D_iface_list</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D_time</a:t>
                      </a:r>
                      <a:endParaRPr lang="zh-CN" alt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35042745"/>
                  </a:ext>
                </a:extLst>
              </a:tr>
            </a:tbl>
          </a:graphicData>
        </a:graphic>
      </p:graphicFrame>
    </p:spTree>
    <p:extLst>
      <p:ext uri="{BB962C8B-B14F-4D97-AF65-F5344CB8AC3E}">
        <p14:creationId xmlns:p14="http://schemas.microsoft.com/office/powerpoint/2010/main" val="2776679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9" name="文本框 18"/>
          <p:cNvSpPr txBox="1"/>
          <p:nvPr/>
        </p:nvSpPr>
        <p:spPr>
          <a:xfrm>
            <a:off x="0" y="180474"/>
            <a:ext cx="2141621" cy="461665"/>
          </a:xfrm>
          <a:prstGeom prst="rect">
            <a:avLst/>
          </a:prstGeom>
          <a:noFill/>
        </p:spPr>
        <p:txBody>
          <a:bodyPr wrap="square" rtlCol="0">
            <a:spAutoFit/>
          </a:bodyPr>
          <a:lstStyle/>
          <a:p>
            <a:pPr lvl="0" algn="ctr"/>
            <a:r>
              <a:rPr lang="zh-CN" altLang="en-US" sz="2400" spc="300" dirty="0">
                <a:solidFill>
                  <a:prstClr val="white"/>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信 息 表</a:t>
            </a:r>
          </a:p>
        </p:txBody>
      </p:sp>
      <p:sp>
        <p:nvSpPr>
          <p:cNvPr id="9" name="矩形 8">
            <a:extLst>
              <a:ext uri="{FF2B5EF4-FFF2-40B4-BE49-F238E27FC236}">
                <a16:creationId xmlns:a16="http://schemas.microsoft.com/office/drawing/2014/main" id="{D9DAA9D7-F6A4-4BFA-870D-24D0FB06D256}"/>
              </a:ext>
            </a:extLst>
          </p:cNvPr>
          <p:cNvSpPr/>
          <p:nvPr/>
        </p:nvSpPr>
        <p:spPr>
          <a:xfrm>
            <a:off x="631523" y="4287113"/>
            <a:ext cx="10928952" cy="1323439"/>
          </a:xfrm>
          <a:prstGeom prst="rect">
            <a:avLst/>
          </a:prstGeom>
        </p:spPr>
        <p:txBody>
          <a:bodyPr wrap="square">
            <a:spAutoFit/>
          </a:bodyPr>
          <a:lstStyle/>
          <a:p>
            <a:pPr marL="457200" indent="-457200">
              <a:buFont typeface="Wingdings" panose="05000000000000000000" pitchFamily="2" charset="2"/>
              <a:buChar char="Ø"/>
            </a:pP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T_dest_addr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MPR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选择节点的地址，表示该节点已经选择节点</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T_last_addr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作为其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MPR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p>
          <a:p>
            <a:pPr marL="457200" indent="-457200">
              <a:buFont typeface="Wingdings" panose="05000000000000000000" pitchFamily="2" charset="2"/>
              <a:buChar char="Ø"/>
            </a:pP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T_last_addr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：被</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T_dest_addr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选为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MPR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的节点的地址。</a:t>
            </a:r>
          </a:p>
          <a:p>
            <a:pPr marL="457200" indent="-457200">
              <a:buFont typeface="Wingdings" panose="05000000000000000000" pitchFamily="2" charset="2"/>
              <a:buChar char="Ø"/>
            </a:pP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T_seq</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：表示</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T_last_addr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已经发布了它保存的序列号为</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T_seq</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MPR Selector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集合的控制信息。</a:t>
            </a:r>
          </a:p>
          <a:p>
            <a:pPr marL="457200" indent="-457200">
              <a:buFont typeface="Wingdings" panose="05000000000000000000" pitchFamily="2" charset="2"/>
              <a:buChar char="Ø"/>
            </a:pP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T_time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：表项的保持时间，过期后就失效，必须被删除。</a:t>
            </a:r>
            <a:endPar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295EF540-9104-4963-90A1-D252548E85E1}"/>
              </a:ext>
            </a:extLst>
          </p:cNvPr>
          <p:cNvSpPr/>
          <p:nvPr/>
        </p:nvSpPr>
        <p:spPr>
          <a:xfrm>
            <a:off x="3048000" y="642139"/>
            <a:ext cx="6096000" cy="584775"/>
          </a:xfrm>
          <a:prstGeom prst="rect">
            <a:avLst/>
          </a:prstGeom>
        </p:spPr>
        <p:txBody>
          <a:bodyPr>
            <a:spAutoFit/>
          </a:bodyPr>
          <a:lstStyle/>
          <a:p>
            <a:pPr lvl="0" algn="ctr"/>
            <a:r>
              <a:rPr lang="zh-CN" altLang="en-US"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拓扑表</a:t>
            </a:r>
          </a:p>
        </p:txBody>
      </p:sp>
      <p:sp>
        <p:nvSpPr>
          <p:cNvPr id="6" name="Rectangle 2">
            <a:extLst>
              <a:ext uri="{FF2B5EF4-FFF2-40B4-BE49-F238E27FC236}">
                <a16:creationId xmlns:a16="http://schemas.microsoft.com/office/drawing/2014/main" id="{0C637270-659B-4C74-807E-4C5B7E7C737E}"/>
              </a:ext>
            </a:extLst>
          </p:cNvPr>
          <p:cNvSpPr>
            <a:spLocks noChangeArrowheads="1"/>
          </p:cNvSpPr>
          <p:nvPr/>
        </p:nvSpPr>
        <p:spPr bwMode="auto">
          <a:xfrm>
            <a:off x="4536032" y="3523734"/>
            <a:ext cx="311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266700" algn="ctr" eaLnBrk="0" fontAlgn="base" hangingPunct="0">
              <a:spcBef>
                <a:spcPct val="0"/>
              </a:spcBef>
              <a:spcAft>
                <a:spcPct val="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拓扑表格式</a:t>
            </a:r>
          </a:p>
        </p:txBody>
      </p:sp>
      <p:sp>
        <p:nvSpPr>
          <p:cNvPr id="7" name="矩形 6">
            <a:extLst>
              <a:ext uri="{FF2B5EF4-FFF2-40B4-BE49-F238E27FC236}">
                <a16:creationId xmlns:a16="http://schemas.microsoft.com/office/drawing/2014/main" id="{ECDFD53C-2E97-46EB-BA33-0EC570C1DAFC}"/>
              </a:ext>
            </a:extLst>
          </p:cNvPr>
          <p:cNvSpPr/>
          <p:nvPr/>
        </p:nvSpPr>
        <p:spPr>
          <a:xfrm>
            <a:off x="631523" y="1472583"/>
            <a:ext cx="10928952" cy="1200329"/>
          </a:xfrm>
          <a:prstGeom prst="rect">
            <a:avLst/>
          </a:prstGeom>
        </p:spPr>
        <p:txBody>
          <a:bodyPr wrap="square">
            <a:spAutoFit/>
          </a:bodyPr>
          <a:lstStyle/>
          <a:p>
            <a:pPr marL="457200" lvl="0" indent="-457200">
              <a:buFont typeface="Wingdings" panose="05000000000000000000" pitchFamily="2" charset="2"/>
              <a:buChar char="Ø"/>
            </a:pP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网络中每一个节点都维护一张拓扑表，表中记录了从</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TC </a:t>
            </a: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分组获得的</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网络拓扑信息。节点根据这一信息计算路由表。节点将网络中其他</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节点的多点中继的信息作为拓扑表项记录在拓扑表中。</a:t>
            </a:r>
          </a:p>
        </p:txBody>
      </p:sp>
      <p:graphicFrame>
        <p:nvGraphicFramePr>
          <p:cNvPr id="8" name="表格 7">
            <a:extLst>
              <a:ext uri="{FF2B5EF4-FFF2-40B4-BE49-F238E27FC236}">
                <a16:creationId xmlns:a16="http://schemas.microsoft.com/office/drawing/2014/main" id="{92621FC4-3675-4848-8499-6112BA0352B1}"/>
              </a:ext>
            </a:extLst>
          </p:cNvPr>
          <p:cNvGraphicFramePr>
            <a:graphicFrameLocks noGrp="1"/>
          </p:cNvGraphicFramePr>
          <p:nvPr>
            <p:extLst/>
          </p:nvPr>
        </p:nvGraphicFramePr>
        <p:xfrm>
          <a:off x="-2" y="2849322"/>
          <a:ext cx="12192000" cy="45720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543421961"/>
                    </a:ext>
                  </a:extLst>
                </a:gridCol>
                <a:gridCol w="3048000">
                  <a:extLst>
                    <a:ext uri="{9D8B030D-6E8A-4147-A177-3AD203B41FA5}">
                      <a16:colId xmlns:a16="http://schemas.microsoft.com/office/drawing/2014/main" val="1099438709"/>
                    </a:ext>
                  </a:extLst>
                </a:gridCol>
                <a:gridCol w="3048000">
                  <a:extLst>
                    <a:ext uri="{9D8B030D-6E8A-4147-A177-3AD203B41FA5}">
                      <a16:colId xmlns:a16="http://schemas.microsoft.com/office/drawing/2014/main" val="454814451"/>
                    </a:ext>
                  </a:extLst>
                </a:gridCol>
                <a:gridCol w="3048000">
                  <a:extLst>
                    <a:ext uri="{9D8B030D-6E8A-4147-A177-3AD203B41FA5}">
                      <a16:colId xmlns:a16="http://schemas.microsoft.com/office/drawing/2014/main" val="899095448"/>
                    </a:ext>
                  </a:extLst>
                </a:gridCol>
              </a:tblGrid>
              <a:tr h="370840">
                <a:tc>
                  <a:txBody>
                    <a:bodyPr/>
                    <a:lstStyle/>
                    <a:p>
                      <a:pPr algn="ctr"/>
                      <a:r>
                        <a:rPr lang="en-US" altLang="zh-CN" sz="2400" dirty="0" err="1">
                          <a:latin typeface="Times New Roman" panose="02020603050405020304" pitchFamily="18" charset="0"/>
                          <a:cs typeface="Times New Roman" panose="02020603050405020304" pitchFamily="18" charset="0"/>
                        </a:rPr>
                        <a:t>T_dest_addr</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T_last_addr</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T_seq</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T_time</a:t>
                      </a:r>
                      <a:endParaRPr lang="zh-CN" alt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35042745"/>
                  </a:ext>
                </a:extLst>
              </a:tr>
            </a:tbl>
          </a:graphicData>
        </a:graphic>
      </p:graphicFrame>
    </p:spTree>
    <p:extLst>
      <p:ext uri="{BB962C8B-B14F-4D97-AF65-F5344CB8AC3E}">
        <p14:creationId xmlns:p14="http://schemas.microsoft.com/office/powerpoint/2010/main" val="1941915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9" name="文本框 18"/>
          <p:cNvSpPr txBox="1"/>
          <p:nvPr/>
        </p:nvSpPr>
        <p:spPr>
          <a:xfrm>
            <a:off x="0" y="180474"/>
            <a:ext cx="2141621" cy="461665"/>
          </a:xfrm>
          <a:prstGeom prst="rect">
            <a:avLst/>
          </a:prstGeom>
          <a:noFill/>
        </p:spPr>
        <p:txBody>
          <a:bodyPr wrap="square" rtlCol="0">
            <a:spAutoFit/>
          </a:bodyPr>
          <a:lstStyle/>
          <a:p>
            <a:pPr lvl="0" algn="ctr"/>
            <a:r>
              <a:rPr lang="zh-CN" altLang="en-US" sz="2400" spc="300" dirty="0">
                <a:solidFill>
                  <a:prstClr val="white"/>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信 息 表</a:t>
            </a:r>
          </a:p>
        </p:txBody>
      </p:sp>
      <p:sp>
        <p:nvSpPr>
          <p:cNvPr id="9" name="矩形 8">
            <a:extLst>
              <a:ext uri="{FF2B5EF4-FFF2-40B4-BE49-F238E27FC236}">
                <a16:creationId xmlns:a16="http://schemas.microsoft.com/office/drawing/2014/main" id="{D9DAA9D7-F6A4-4BFA-870D-24D0FB06D256}"/>
              </a:ext>
            </a:extLst>
          </p:cNvPr>
          <p:cNvSpPr/>
          <p:nvPr/>
        </p:nvSpPr>
        <p:spPr>
          <a:xfrm>
            <a:off x="631523" y="4287113"/>
            <a:ext cx="10928952" cy="1323439"/>
          </a:xfrm>
          <a:prstGeom prst="rect">
            <a:avLst/>
          </a:prstGeom>
        </p:spPr>
        <p:txBody>
          <a:bodyPr wrap="square">
            <a:spAutoFit/>
          </a:bodyPr>
          <a:lstStyle/>
          <a:p>
            <a:pPr marL="457200" indent="-457200">
              <a:buFont typeface="Wingdings" panose="05000000000000000000" pitchFamily="2" charset="2"/>
              <a:buChar char="Ø"/>
            </a:pPr>
            <a:r>
              <a:rPr lang="en-US" altLang="zh-CN" sz="2000" dirty="0" err="1">
                <a:latin typeface="Times New Roman" panose="02020603050405020304" pitchFamily="18" charset="0"/>
                <a:cs typeface="Times New Roman" panose="02020603050405020304" pitchFamily="18" charset="0"/>
              </a:rPr>
              <a:t>R_dest_addr</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：路由目的节点地址。</a:t>
            </a:r>
          </a:p>
          <a:p>
            <a:pPr marL="457200" indent="-457200">
              <a:buFont typeface="Wingdings" panose="05000000000000000000" pitchFamily="2" charset="2"/>
              <a:buChar char="Ø"/>
            </a:pPr>
            <a:r>
              <a:rPr lang="en-US" altLang="zh-CN" sz="2000" dirty="0" err="1">
                <a:latin typeface="Times New Roman" panose="02020603050405020304" pitchFamily="18" charset="0"/>
                <a:cs typeface="Times New Roman" panose="02020603050405020304" pitchFamily="18" charset="0"/>
              </a:rPr>
              <a:t>R_next_addr</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：路由的下一跳节点地址。</a:t>
            </a:r>
          </a:p>
          <a:p>
            <a:pPr marL="457200" indent="-457200">
              <a:buFont typeface="Wingdings" panose="05000000000000000000" pitchFamily="2" charset="2"/>
              <a:buChar char="Ø"/>
            </a:pPr>
            <a:r>
              <a:rPr lang="en-US" altLang="zh-CN" sz="2000" dirty="0" err="1">
                <a:latin typeface="Times New Roman" panose="02020603050405020304" pitchFamily="18" charset="0"/>
                <a:cs typeface="Times New Roman" panose="02020603050405020304" pitchFamily="18" charset="0"/>
              </a:rPr>
              <a:t>R_dist</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：本节点到目的节点的距离。</a:t>
            </a:r>
          </a:p>
          <a:p>
            <a:pPr marL="457200" indent="-457200">
              <a:buFont typeface="Wingdings" panose="05000000000000000000" pitchFamily="2" charset="2"/>
              <a:buChar char="Ø"/>
            </a:pPr>
            <a:r>
              <a:rPr lang="en-US" altLang="zh-CN" sz="2000" dirty="0" err="1">
                <a:latin typeface="Times New Roman" panose="02020603050405020304" pitchFamily="18" charset="0"/>
                <a:cs typeface="Times New Roman" panose="02020603050405020304" pitchFamily="18" charset="0"/>
              </a:rPr>
              <a:t>R_iface_addr</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：表示下一跳节点通过本地接口 </a:t>
            </a:r>
            <a:r>
              <a:rPr lang="en-US" altLang="zh-CN" sz="2000" dirty="0" err="1">
                <a:latin typeface="Times New Roman" panose="02020603050405020304" pitchFamily="18" charset="0"/>
                <a:cs typeface="Times New Roman" panose="02020603050405020304" pitchFamily="18" charset="0"/>
              </a:rPr>
              <a:t>R_iface_addr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到达。</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295EF540-9104-4963-90A1-D252548E85E1}"/>
              </a:ext>
            </a:extLst>
          </p:cNvPr>
          <p:cNvSpPr/>
          <p:nvPr/>
        </p:nvSpPr>
        <p:spPr>
          <a:xfrm>
            <a:off x="3048000" y="642139"/>
            <a:ext cx="6096000" cy="584775"/>
          </a:xfrm>
          <a:prstGeom prst="rect">
            <a:avLst/>
          </a:prstGeom>
        </p:spPr>
        <p:txBody>
          <a:bodyPr>
            <a:spAutoFit/>
          </a:bodyPr>
          <a:lstStyle/>
          <a:p>
            <a:pPr lvl="0" algn="ctr"/>
            <a:r>
              <a:rPr lang="zh-CN" altLang="en-US"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路由表</a:t>
            </a:r>
            <a:endParaRPr kumimoji="0" lang="zh-CN" altLang="en-US" sz="3200" b="1"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2">
            <a:extLst>
              <a:ext uri="{FF2B5EF4-FFF2-40B4-BE49-F238E27FC236}">
                <a16:creationId xmlns:a16="http://schemas.microsoft.com/office/drawing/2014/main" id="{0C637270-659B-4C74-807E-4C5B7E7C737E}"/>
              </a:ext>
            </a:extLst>
          </p:cNvPr>
          <p:cNvSpPr>
            <a:spLocks noChangeArrowheads="1"/>
          </p:cNvSpPr>
          <p:nvPr/>
        </p:nvSpPr>
        <p:spPr bwMode="auto">
          <a:xfrm>
            <a:off x="4536032" y="3523734"/>
            <a:ext cx="311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266700" algn="ctr" eaLnBrk="0" fontAlgn="base" hangingPunct="0">
              <a:spcBef>
                <a:spcPct val="0"/>
              </a:spcBef>
              <a:spcAft>
                <a:spcPct val="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路由表格式</a:t>
            </a:r>
          </a:p>
        </p:txBody>
      </p:sp>
      <p:sp>
        <p:nvSpPr>
          <p:cNvPr id="7" name="矩形 6">
            <a:extLst>
              <a:ext uri="{FF2B5EF4-FFF2-40B4-BE49-F238E27FC236}">
                <a16:creationId xmlns:a16="http://schemas.microsoft.com/office/drawing/2014/main" id="{ECDFD53C-2E97-46EB-BA33-0EC570C1DAFC}"/>
              </a:ext>
            </a:extLst>
          </p:cNvPr>
          <p:cNvSpPr/>
          <p:nvPr/>
        </p:nvSpPr>
        <p:spPr>
          <a:xfrm>
            <a:off x="631523" y="1472583"/>
            <a:ext cx="10928952" cy="1200329"/>
          </a:xfrm>
          <a:prstGeom prst="rect">
            <a:avLst/>
          </a:prstGeom>
        </p:spPr>
        <p:txBody>
          <a:bodyPr wrap="square">
            <a:spAutoFit/>
          </a:bodyPr>
          <a:lstStyle/>
          <a:p>
            <a:pPr marL="457200" lvl="0" indent="-457200">
              <a:buFont typeface="Wingdings" panose="05000000000000000000" pitchFamily="2" charset="2"/>
              <a:buChar char="Ø"/>
            </a:pP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网络中每个节点维护一个路由表，表中保存了节点到网路中所有可达目的节点的路由，对于路由已知的网络中的每一个目的地，表项被存储在路由表中，</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所有路由未到达或部分已知的表项不被记录在表中。</a:t>
            </a:r>
          </a:p>
        </p:txBody>
      </p:sp>
      <p:graphicFrame>
        <p:nvGraphicFramePr>
          <p:cNvPr id="10" name="表格 9">
            <a:extLst>
              <a:ext uri="{FF2B5EF4-FFF2-40B4-BE49-F238E27FC236}">
                <a16:creationId xmlns:a16="http://schemas.microsoft.com/office/drawing/2014/main" id="{F411798B-3F41-4023-A6A8-985D6237B3CD}"/>
              </a:ext>
            </a:extLst>
          </p:cNvPr>
          <p:cNvGraphicFramePr>
            <a:graphicFrameLocks noGrp="1"/>
          </p:cNvGraphicFramePr>
          <p:nvPr>
            <p:extLst/>
          </p:nvPr>
        </p:nvGraphicFramePr>
        <p:xfrm>
          <a:off x="-2" y="2862987"/>
          <a:ext cx="12192000" cy="45720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543421961"/>
                    </a:ext>
                  </a:extLst>
                </a:gridCol>
                <a:gridCol w="3048000">
                  <a:extLst>
                    <a:ext uri="{9D8B030D-6E8A-4147-A177-3AD203B41FA5}">
                      <a16:colId xmlns:a16="http://schemas.microsoft.com/office/drawing/2014/main" val="1099438709"/>
                    </a:ext>
                  </a:extLst>
                </a:gridCol>
                <a:gridCol w="3048000">
                  <a:extLst>
                    <a:ext uri="{9D8B030D-6E8A-4147-A177-3AD203B41FA5}">
                      <a16:colId xmlns:a16="http://schemas.microsoft.com/office/drawing/2014/main" val="454814451"/>
                    </a:ext>
                  </a:extLst>
                </a:gridCol>
                <a:gridCol w="3048000">
                  <a:extLst>
                    <a:ext uri="{9D8B030D-6E8A-4147-A177-3AD203B41FA5}">
                      <a16:colId xmlns:a16="http://schemas.microsoft.com/office/drawing/2014/main" val="899095448"/>
                    </a:ext>
                  </a:extLst>
                </a:gridCol>
              </a:tblGrid>
              <a:tr h="370840">
                <a:tc>
                  <a:txBody>
                    <a:bodyPr/>
                    <a:lstStyle/>
                    <a:p>
                      <a:pPr algn="ctr"/>
                      <a:r>
                        <a:rPr lang="en-US" altLang="zh-CN" sz="2400" dirty="0" err="1">
                          <a:latin typeface="Times New Roman" panose="02020603050405020304" pitchFamily="18" charset="0"/>
                          <a:cs typeface="Times New Roman" panose="02020603050405020304" pitchFamily="18" charset="0"/>
                        </a:rPr>
                        <a:t>R_dest_addr</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R_next_addr</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R_dist</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err="1">
                          <a:latin typeface="Times New Roman" panose="02020603050405020304" pitchFamily="18" charset="0"/>
                          <a:cs typeface="Times New Roman" panose="02020603050405020304" pitchFamily="18" charset="0"/>
                        </a:rPr>
                        <a:t>R_iface_addr</a:t>
                      </a:r>
                      <a:endParaRPr lang="zh-CN" alt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35042745"/>
                  </a:ext>
                </a:extLst>
              </a:tr>
            </a:tbl>
          </a:graphicData>
        </a:graphic>
      </p:graphicFrame>
    </p:spTree>
    <p:extLst>
      <p:ext uri="{BB962C8B-B14F-4D97-AF65-F5344CB8AC3E}">
        <p14:creationId xmlns:p14="http://schemas.microsoft.com/office/powerpoint/2010/main" val="3201941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7" name="文本框 6"/>
          <p:cNvSpPr txBox="1"/>
          <p:nvPr/>
        </p:nvSpPr>
        <p:spPr>
          <a:xfrm>
            <a:off x="906494" y="3018792"/>
            <a:ext cx="7141381" cy="923330"/>
          </a:xfrm>
          <a:prstGeom prst="rect">
            <a:avLst/>
          </a:prstGeom>
          <a:noFill/>
        </p:spPr>
        <p:txBody>
          <a:bodyPr vert="horz" wrap="square" rtlCol="0">
            <a:spAutoFit/>
          </a:bodyPr>
          <a:lstStyle/>
          <a:p>
            <a:r>
              <a:rPr lang="en-US" altLang="zh-CN" sz="5400" spc="1200" dirty="0">
                <a:solidFill>
                  <a:schemeClr val="tx1">
                    <a:lumMod val="85000"/>
                    <a:lumOff val="15000"/>
                  </a:schemeClr>
                </a:solidFill>
                <a:latin typeface="Algerian" panose="04020705040A02060702" pitchFamily="82" charset="0"/>
                <a:ea typeface="微软雅黑" panose="020B0503020204020204" pitchFamily="34" charset="-122"/>
                <a:cs typeface="Times New Roman" panose="02020603050405020304" pitchFamily="18" charset="0"/>
                <a:sym typeface="Arial" panose="020B0604020202020204" pitchFamily="34" charset="0"/>
              </a:rPr>
              <a:t>Thank You!</a:t>
            </a:r>
            <a:endParaRPr lang="zh-CN" altLang="en-US" sz="5400" spc="1200" dirty="0">
              <a:solidFill>
                <a:schemeClr val="tx1">
                  <a:lumMod val="85000"/>
                  <a:lumOff val="15000"/>
                </a:schemeClr>
              </a:solidFill>
              <a:latin typeface="Algerian" panose="04020705040A02060702" pitchFamily="82" charset="0"/>
              <a:ea typeface="微软雅黑" panose="020B0503020204020204" pitchFamily="34" charset="-122"/>
              <a:cs typeface="Times New Roman" panose="02020603050405020304" pitchFamily="18" charset="0"/>
              <a:sym typeface="Arial" panose="020B0604020202020204" pitchFamily="34" charset="0"/>
            </a:endParaRPr>
          </a:p>
        </p:txBody>
      </p:sp>
      <p:cxnSp>
        <p:nvCxnSpPr>
          <p:cNvPr id="12" name="直接连接符 11"/>
          <p:cNvCxnSpPr/>
          <p:nvPr/>
        </p:nvCxnSpPr>
        <p:spPr>
          <a:xfrm flipH="1">
            <a:off x="1041721" y="4139591"/>
            <a:ext cx="6486839"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06242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22" presetClass="entr" presetSubtype="2"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E89338BB-DAE4-481F-B3CF-C563594BDB9E}"/>
              </a:ext>
            </a:extLst>
          </p:cNvPr>
          <p:cNvSpPr txBox="1"/>
          <p:nvPr/>
        </p:nvSpPr>
        <p:spPr>
          <a:xfrm>
            <a:off x="0" y="180474"/>
            <a:ext cx="2141621" cy="461665"/>
          </a:xfrm>
          <a:prstGeom prst="rect">
            <a:avLst/>
          </a:prstGeom>
          <a:noFill/>
        </p:spPr>
        <p:txBody>
          <a:bodyPr wrap="square" rtlCol="0">
            <a:spAutoFit/>
          </a:bodyPr>
          <a:lstStyle/>
          <a:p>
            <a:pPr algn="ctr"/>
            <a:r>
              <a:rPr lang="zh-CN" altLang="en-US" sz="2400" spc="300" dirty="0">
                <a:solidFill>
                  <a:schemeClr val="bg1"/>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目录</a:t>
            </a:r>
            <a:endParaRPr lang="en-US" altLang="zh-CN" sz="2400" spc="300" dirty="0">
              <a:solidFill>
                <a:schemeClr val="bg1"/>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endParaRPr>
          </a:p>
        </p:txBody>
      </p:sp>
      <p:grpSp>
        <p:nvGrpSpPr>
          <p:cNvPr id="4" name="组合 3">
            <a:extLst>
              <a:ext uri="{FF2B5EF4-FFF2-40B4-BE49-F238E27FC236}">
                <a16:creationId xmlns:a16="http://schemas.microsoft.com/office/drawing/2014/main" id="{C448843E-FD8C-400C-8D31-8CBEA0270DEF}"/>
              </a:ext>
            </a:extLst>
          </p:cNvPr>
          <p:cNvGrpSpPr/>
          <p:nvPr/>
        </p:nvGrpSpPr>
        <p:grpSpPr>
          <a:xfrm>
            <a:off x="6096000" y="1895287"/>
            <a:ext cx="3077577" cy="3067425"/>
            <a:chOff x="1116316" y="1252183"/>
            <a:chExt cx="3077577" cy="3067425"/>
          </a:xfrm>
        </p:grpSpPr>
        <p:cxnSp>
          <p:nvCxnSpPr>
            <p:cNvPr id="18" name="直接连接符 17"/>
            <p:cNvCxnSpPr>
              <a:cxnSpLocks/>
              <a:endCxn id="30" idx="0"/>
            </p:cNvCxnSpPr>
            <p:nvPr/>
          </p:nvCxnSpPr>
          <p:spPr>
            <a:xfrm>
              <a:off x="1359104" y="1400417"/>
              <a:ext cx="1661" cy="22728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a:grpSpLocks noChangeAspect="1"/>
            </p:cNvGrpSpPr>
            <p:nvPr/>
          </p:nvGrpSpPr>
          <p:grpSpPr>
            <a:xfrm>
              <a:off x="1116317" y="1252183"/>
              <a:ext cx="479405" cy="646331"/>
              <a:chOff x="4724972" y="1293250"/>
              <a:chExt cx="742579" cy="1067527"/>
            </a:xfrm>
          </p:grpSpPr>
          <p:sp>
            <p:nvSpPr>
              <p:cNvPr id="6" name="菱形 5"/>
              <p:cNvSpPr/>
              <p:nvPr/>
            </p:nvSpPr>
            <p:spPr>
              <a:xfrm>
                <a:off x="4724972" y="1458268"/>
                <a:ext cx="742579" cy="789978"/>
              </a:xfrm>
              <a:prstGeom prst="diamond">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7" name="Rectangle 22"/>
              <p:cNvSpPr>
                <a:spLocks noChangeArrowheads="1"/>
              </p:cNvSpPr>
              <p:nvPr/>
            </p:nvSpPr>
            <p:spPr bwMode="auto">
              <a:xfrm>
                <a:off x="4891704" y="1293250"/>
                <a:ext cx="414266" cy="1067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eaLnBrk="1" hangingPunct="1">
                  <a:lnSpc>
                    <a:spcPct val="100000"/>
                  </a:lnSpc>
                  <a:spcBef>
                    <a:spcPct val="0"/>
                  </a:spcBef>
                  <a:buFontTx/>
                  <a:buNone/>
                </a:pPr>
                <a:r>
                  <a:rPr lang="zh-CN" altLang="zh-CN" sz="3600" noProof="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1</a:t>
                </a:r>
              </a:p>
            </p:txBody>
          </p:sp>
        </p:grpSp>
        <p:sp>
          <p:nvSpPr>
            <p:cNvPr id="12" name="Rectangle 23"/>
            <p:cNvSpPr/>
            <p:nvPr/>
          </p:nvSpPr>
          <p:spPr>
            <a:xfrm>
              <a:off x="1886025" y="1252433"/>
              <a:ext cx="2307868" cy="646331"/>
            </a:xfrm>
            <a:prstGeom prst="rect">
              <a:avLst/>
            </a:prstGeom>
          </p:spPr>
          <p:txBody>
            <a:bodyPr wrap="square">
              <a:spAutoFit/>
            </a:bodyPr>
            <a:lstStyle/>
            <a:p>
              <a:pPr>
                <a:defRPr/>
              </a:pPr>
              <a:r>
                <a:rPr lang="zh-CN" altLang="en-US" sz="3600" noProof="1">
                  <a:solidFill>
                    <a:schemeClr val="tx1">
                      <a:lumMod val="75000"/>
                      <a:lumOff val="25000"/>
                    </a:schemeClr>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协议简介</a:t>
              </a:r>
              <a:endParaRPr lang="en-US" sz="3600" noProof="1">
                <a:solidFill>
                  <a:schemeClr val="tx1">
                    <a:lumMod val="75000"/>
                    <a:lumOff val="25000"/>
                  </a:schemeClr>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endParaRPr>
            </a:p>
          </p:txBody>
        </p:sp>
        <p:grpSp>
          <p:nvGrpSpPr>
            <p:cNvPr id="25" name="组合 24">
              <a:extLst>
                <a:ext uri="{FF2B5EF4-FFF2-40B4-BE49-F238E27FC236}">
                  <a16:creationId xmlns:a16="http://schemas.microsoft.com/office/drawing/2014/main" id="{A7E8279E-5BA1-4E42-A90F-FCA080695C61}"/>
                </a:ext>
              </a:extLst>
            </p:cNvPr>
            <p:cNvGrpSpPr>
              <a:grpSpLocks noChangeAspect="1"/>
            </p:cNvGrpSpPr>
            <p:nvPr/>
          </p:nvGrpSpPr>
          <p:grpSpPr>
            <a:xfrm>
              <a:off x="1116316" y="2447004"/>
              <a:ext cx="479405" cy="646331"/>
              <a:chOff x="4724972" y="1293250"/>
              <a:chExt cx="742579" cy="1067527"/>
            </a:xfrm>
          </p:grpSpPr>
          <p:sp>
            <p:nvSpPr>
              <p:cNvPr id="26" name="菱形 25">
                <a:extLst>
                  <a:ext uri="{FF2B5EF4-FFF2-40B4-BE49-F238E27FC236}">
                    <a16:creationId xmlns:a16="http://schemas.microsoft.com/office/drawing/2014/main" id="{6147B97E-EBBF-4DD1-9A83-264D6C92C0DC}"/>
                  </a:ext>
                </a:extLst>
              </p:cNvPr>
              <p:cNvSpPr/>
              <p:nvPr/>
            </p:nvSpPr>
            <p:spPr>
              <a:xfrm>
                <a:off x="4724972" y="1458268"/>
                <a:ext cx="742579" cy="789978"/>
              </a:xfrm>
              <a:prstGeom prst="diamond">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7" name="Rectangle 22">
                <a:extLst>
                  <a:ext uri="{FF2B5EF4-FFF2-40B4-BE49-F238E27FC236}">
                    <a16:creationId xmlns:a16="http://schemas.microsoft.com/office/drawing/2014/main" id="{4C5DC61A-5A45-492F-BDFE-E38430A7FCB4}"/>
                  </a:ext>
                </a:extLst>
              </p:cNvPr>
              <p:cNvSpPr>
                <a:spLocks noChangeArrowheads="1"/>
              </p:cNvSpPr>
              <p:nvPr/>
            </p:nvSpPr>
            <p:spPr bwMode="auto">
              <a:xfrm>
                <a:off x="4891704" y="1293250"/>
                <a:ext cx="414266" cy="1067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eaLnBrk="1" hangingPunct="1">
                  <a:lnSpc>
                    <a:spcPct val="100000"/>
                  </a:lnSpc>
                  <a:spcBef>
                    <a:spcPct val="0"/>
                  </a:spcBef>
                  <a:buFontTx/>
                  <a:buNone/>
                </a:pPr>
                <a:r>
                  <a:rPr lang="en-US" altLang="zh-CN" sz="3600" noProof="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2</a:t>
                </a:r>
                <a:endParaRPr lang="zh-CN" altLang="zh-CN" sz="3600" noProof="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grpSp>
        <p:grpSp>
          <p:nvGrpSpPr>
            <p:cNvPr id="28" name="组合 27">
              <a:extLst>
                <a:ext uri="{FF2B5EF4-FFF2-40B4-BE49-F238E27FC236}">
                  <a16:creationId xmlns:a16="http://schemas.microsoft.com/office/drawing/2014/main" id="{1DF91302-F797-4FA4-B95A-B59E311E98B1}"/>
                </a:ext>
              </a:extLst>
            </p:cNvPr>
            <p:cNvGrpSpPr>
              <a:grpSpLocks noChangeAspect="1"/>
            </p:cNvGrpSpPr>
            <p:nvPr/>
          </p:nvGrpSpPr>
          <p:grpSpPr>
            <a:xfrm>
              <a:off x="1119400" y="3673277"/>
              <a:ext cx="479405" cy="646331"/>
              <a:chOff x="4724972" y="1293250"/>
              <a:chExt cx="742579" cy="1067527"/>
            </a:xfrm>
          </p:grpSpPr>
          <p:sp>
            <p:nvSpPr>
              <p:cNvPr id="29" name="菱形 28">
                <a:extLst>
                  <a:ext uri="{FF2B5EF4-FFF2-40B4-BE49-F238E27FC236}">
                    <a16:creationId xmlns:a16="http://schemas.microsoft.com/office/drawing/2014/main" id="{B6EFF8C8-2E9C-4C2B-95F1-4100C5477DFC}"/>
                  </a:ext>
                </a:extLst>
              </p:cNvPr>
              <p:cNvSpPr/>
              <p:nvPr/>
            </p:nvSpPr>
            <p:spPr>
              <a:xfrm>
                <a:off x="4724972" y="1458268"/>
                <a:ext cx="742579" cy="789978"/>
              </a:xfrm>
              <a:prstGeom prst="diamond">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0" name="Rectangle 22">
                <a:extLst>
                  <a:ext uri="{FF2B5EF4-FFF2-40B4-BE49-F238E27FC236}">
                    <a16:creationId xmlns:a16="http://schemas.microsoft.com/office/drawing/2014/main" id="{97DC02BC-F7A6-4247-B42E-6A910B0059DC}"/>
                  </a:ext>
                </a:extLst>
              </p:cNvPr>
              <p:cNvSpPr>
                <a:spLocks noChangeArrowheads="1"/>
              </p:cNvSpPr>
              <p:nvPr/>
            </p:nvSpPr>
            <p:spPr bwMode="auto">
              <a:xfrm>
                <a:off x="4891704" y="1293250"/>
                <a:ext cx="414266" cy="1067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eaLnBrk="1" hangingPunct="1">
                  <a:lnSpc>
                    <a:spcPct val="100000"/>
                  </a:lnSpc>
                  <a:spcBef>
                    <a:spcPct val="0"/>
                  </a:spcBef>
                  <a:buFontTx/>
                  <a:buNone/>
                </a:pPr>
                <a:r>
                  <a:rPr lang="en-US" altLang="zh-CN" sz="3600" noProof="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3</a:t>
                </a:r>
                <a:endParaRPr lang="zh-CN" altLang="zh-CN" sz="3600" noProof="1">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grpSp>
        <p:sp>
          <p:nvSpPr>
            <p:cNvPr id="31" name="Rectangle 23">
              <a:extLst>
                <a:ext uri="{FF2B5EF4-FFF2-40B4-BE49-F238E27FC236}">
                  <a16:creationId xmlns:a16="http://schemas.microsoft.com/office/drawing/2014/main" id="{509AC3C3-5759-4A31-8840-EB49F320C8C8}"/>
                </a:ext>
              </a:extLst>
            </p:cNvPr>
            <p:cNvSpPr/>
            <p:nvPr/>
          </p:nvSpPr>
          <p:spPr>
            <a:xfrm>
              <a:off x="1886025" y="2447003"/>
              <a:ext cx="2307868" cy="646331"/>
            </a:xfrm>
            <a:prstGeom prst="rect">
              <a:avLst/>
            </a:prstGeom>
          </p:spPr>
          <p:txBody>
            <a:bodyPr wrap="square">
              <a:spAutoFit/>
            </a:bodyPr>
            <a:lstStyle/>
            <a:p>
              <a:pPr>
                <a:defRPr/>
              </a:pPr>
              <a:r>
                <a:rPr lang="zh-CN" altLang="en-US" sz="3600" noProof="1">
                  <a:solidFill>
                    <a:schemeClr val="tx1">
                      <a:lumMod val="75000"/>
                      <a:lumOff val="25000"/>
                    </a:schemeClr>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数据结构</a:t>
              </a:r>
            </a:p>
          </p:txBody>
        </p:sp>
        <p:sp>
          <p:nvSpPr>
            <p:cNvPr id="32" name="Rectangle 23">
              <a:extLst>
                <a:ext uri="{FF2B5EF4-FFF2-40B4-BE49-F238E27FC236}">
                  <a16:creationId xmlns:a16="http://schemas.microsoft.com/office/drawing/2014/main" id="{AD08DCBB-AF1E-4A17-BEFA-B1C19A064F2D}"/>
                </a:ext>
              </a:extLst>
            </p:cNvPr>
            <p:cNvSpPr/>
            <p:nvPr/>
          </p:nvSpPr>
          <p:spPr>
            <a:xfrm>
              <a:off x="1886025" y="3670239"/>
              <a:ext cx="2307868" cy="646331"/>
            </a:xfrm>
            <a:prstGeom prst="rect">
              <a:avLst/>
            </a:prstGeom>
          </p:spPr>
          <p:txBody>
            <a:bodyPr wrap="square">
              <a:spAutoFit/>
            </a:bodyPr>
            <a:lstStyle/>
            <a:p>
              <a:pPr>
                <a:defRPr/>
              </a:pPr>
              <a:r>
                <a:rPr lang="zh-CN" altLang="en-US" sz="3600" noProof="1">
                  <a:solidFill>
                    <a:schemeClr val="tx1">
                      <a:lumMod val="75000"/>
                      <a:lumOff val="25000"/>
                    </a:schemeClr>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信 息 表</a:t>
              </a:r>
              <a:endParaRPr lang="en-US" altLang="zh-CN" sz="3600" noProof="1">
                <a:solidFill>
                  <a:schemeClr val="tx1">
                    <a:lumMod val="75000"/>
                    <a:lumOff val="25000"/>
                  </a:schemeClr>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endParaRPr>
            </a:p>
          </p:txBody>
        </p:sp>
      </p:grpSp>
      <p:sp>
        <p:nvSpPr>
          <p:cNvPr id="22" name="流程图: 决策 21">
            <a:extLst>
              <a:ext uri="{FF2B5EF4-FFF2-40B4-BE49-F238E27FC236}">
                <a16:creationId xmlns:a16="http://schemas.microsoft.com/office/drawing/2014/main" id="{676FF18B-9F15-452C-B44A-968B2BCC3F66}"/>
              </a:ext>
            </a:extLst>
          </p:cNvPr>
          <p:cNvSpPr/>
          <p:nvPr/>
        </p:nvSpPr>
        <p:spPr>
          <a:xfrm>
            <a:off x="1772260" y="1989000"/>
            <a:ext cx="2880000" cy="2880000"/>
          </a:xfrm>
          <a:prstGeom prst="flowChartDecision">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4800" b="1" dirty="0">
                <a:solidFill>
                  <a:schemeClr val="tx1"/>
                </a:solidFill>
                <a:latin typeface="华文中宋" panose="02010600040101010101" pitchFamily="2" charset="-122"/>
                <a:ea typeface="华文中宋" panose="02010600040101010101" pitchFamily="2" charset="-122"/>
              </a:rPr>
              <a:t>目录</a:t>
            </a:r>
          </a:p>
        </p:txBody>
      </p:sp>
    </p:spTree>
    <p:extLst>
      <p:ext uri="{BB962C8B-B14F-4D97-AF65-F5344CB8AC3E}">
        <p14:creationId xmlns:p14="http://schemas.microsoft.com/office/powerpoint/2010/main" val="482286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6052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5523232" y="1512005"/>
            <a:ext cx="1259999" cy="1446550"/>
          </a:xfrm>
          <a:prstGeom prst="rect">
            <a:avLst/>
          </a:prstGeom>
          <a:noFill/>
        </p:spPr>
        <p:txBody>
          <a:bodyPr wrap="square" rtlCol="0" anchor="ctr">
            <a:spAutoFit/>
          </a:bodyPr>
          <a:lstStyle/>
          <a:p>
            <a:pPr algn="ctr"/>
            <a:r>
              <a:rPr lang="en-US" altLang="zh-CN" sz="8800" dirty="0">
                <a:solidFill>
                  <a:schemeClr val="bg1"/>
                </a:solidFill>
                <a:latin typeface="Comic Sans MS" panose="030F0702030302020204" pitchFamily="66" charset="0"/>
                <a:ea typeface="微软雅黑" panose="020B0503020204020204" pitchFamily="34" charset="-122"/>
                <a:cs typeface="Arial" panose="020B0604020202020204" pitchFamily="34" charset="0"/>
                <a:sym typeface="Arial" panose="020B0604020202020204" pitchFamily="34" charset="0"/>
              </a:rPr>
              <a:t>1</a:t>
            </a:r>
            <a:endParaRPr lang="zh-CN" altLang="en-US" sz="8800" dirty="0">
              <a:solidFill>
                <a:schemeClr val="bg1"/>
              </a:solidFill>
              <a:latin typeface="Comic Sans MS" panose="030F0702030302020204" pitchFamily="66" charset="0"/>
              <a:ea typeface="微软雅黑" panose="020B0503020204020204" pitchFamily="34" charset="-122"/>
              <a:cs typeface="Arial" panose="020B0604020202020204" pitchFamily="34" charset="0"/>
              <a:sym typeface="Arial" panose="020B0604020202020204" pitchFamily="34" charset="0"/>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428960">
            <a:off x="-287387" y="2533291"/>
            <a:ext cx="12993189" cy="2515008"/>
          </a:xfrm>
          <a:prstGeom prst="rect">
            <a:avLst/>
          </a:prstGeom>
        </p:spPr>
      </p:pic>
      <p:sp>
        <p:nvSpPr>
          <p:cNvPr id="10" name="矩形 9"/>
          <p:cNvSpPr/>
          <p:nvPr/>
        </p:nvSpPr>
        <p:spPr>
          <a:xfrm>
            <a:off x="2931095" y="4376004"/>
            <a:ext cx="6329807" cy="830997"/>
          </a:xfrm>
          <a:prstGeom prst="rect">
            <a:avLst/>
          </a:prstGeom>
          <a:noFill/>
        </p:spPr>
        <p:txBody>
          <a:bodyPr vert="horz" wrap="square" rtlCol="0">
            <a:spAutoFit/>
          </a:bodyPr>
          <a:lstStyle/>
          <a:p>
            <a:pPr algn="ctr"/>
            <a:r>
              <a:rPr lang="zh-CN" altLang="en-US" sz="4800" dirty="0">
                <a:solidFill>
                  <a:schemeClr val="tx1">
                    <a:lumMod val="85000"/>
                    <a:lumOff val="15000"/>
                  </a:schemeClr>
                </a:solidFill>
                <a:latin typeface="华文新魏" panose="02010800040101010101" pitchFamily="2" charset="-122"/>
                <a:ea typeface="华文新魏" panose="02010800040101010101" pitchFamily="2" charset="-122"/>
                <a:cs typeface="Times New Roman" panose="02020603050405020304" pitchFamily="18" charset="0"/>
                <a:sym typeface="Arial" panose="020B0604020202020204" pitchFamily="34" charset="0"/>
              </a:rPr>
              <a:t>协议简介</a:t>
            </a:r>
          </a:p>
        </p:txBody>
      </p:sp>
      <p:sp>
        <p:nvSpPr>
          <p:cNvPr id="6" name="矩形 5">
            <a:extLst>
              <a:ext uri="{FF2B5EF4-FFF2-40B4-BE49-F238E27FC236}">
                <a16:creationId xmlns:a16="http://schemas.microsoft.com/office/drawing/2014/main" id="{2BF1D1F7-0AF9-4CC4-B3D9-7883ACE0115F}"/>
              </a:ext>
            </a:extLst>
          </p:cNvPr>
          <p:cNvSpPr/>
          <p:nvPr/>
        </p:nvSpPr>
        <p:spPr>
          <a:xfrm>
            <a:off x="3661272" y="5207001"/>
            <a:ext cx="4869456"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23663111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9" name="文本框 18"/>
          <p:cNvSpPr txBox="1"/>
          <p:nvPr/>
        </p:nvSpPr>
        <p:spPr>
          <a:xfrm>
            <a:off x="0" y="180474"/>
            <a:ext cx="2141621" cy="461665"/>
          </a:xfrm>
          <a:prstGeom prst="rect">
            <a:avLst/>
          </a:prstGeom>
          <a:noFill/>
        </p:spPr>
        <p:txBody>
          <a:bodyPr wrap="square" rtlCol="0">
            <a:spAutoFit/>
          </a:bodyPr>
          <a:lstStyle/>
          <a:p>
            <a:pPr algn="ctr"/>
            <a:r>
              <a:rPr lang="zh-CN" altLang="en-US" sz="2400" spc="300" dirty="0">
                <a:solidFill>
                  <a:schemeClr val="bg1"/>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简介</a:t>
            </a:r>
            <a:endParaRPr lang="en-US" altLang="zh-CN" sz="2400" spc="300" dirty="0">
              <a:solidFill>
                <a:schemeClr val="bg1"/>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endParaRPr>
          </a:p>
        </p:txBody>
      </p:sp>
      <p:sp>
        <p:nvSpPr>
          <p:cNvPr id="9" name="矩形 8">
            <a:extLst>
              <a:ext uri="{FF2B5EF4-FFF2-40B4-BE49-F238E27FC236}">
                <a16:creationId xmlns:a16="http://schemas.microsoft.com/office/drawing/2014/main" id="{D9DAA9D7-F6A4-4BFA-870D-24D0FB06D256}"/>
              </a:ext>
            </a:extLst>
          </p:cNvPr>
          <p:cNvSpPr/>
          <p:nvPr/>
        </p:nvSpPr>
        <p:spPr>
          <a:xfrm>
            <a:off x="849964" y="2828866"/>
            <a:ext cx="10492071" cy="2677656"/>
          </a:xfrm>
          <a:prstGeom prst="rect">
            <a:avLst/>
          </a:prstGeom>
        </p:spPr>
        <p:txBody>
          <a:bodyPr wrap="square">
            <a:spAutoFit/>
          </a:bodyPr>
          <a:lstStyle/>
          <a:p>
            <a:pPr indent="720000"/>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自组网（常用英文名为</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Ad Hoc Network</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）也称为分组无线网或多跳网，是一组有收发功能的节点组成的网络，它不依赖于基础设施，是临时自组织的网络。</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indent="720000"/>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indent="720000"/>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自组网具有自组织性、节点对等性、分布式控制、多跳网、临时性、拓扑结构动态变化、链路带宽有限等特点。</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295EF540-9104-4963-90A1-D252548E85E1}"/>
              </a:ext>
            </a:extLst>
          </p:cNvPr>
          <p:cNvSpPr/>
          <p:nvPr/>
        </p:nvSpPr>
        <p:spPr>
          <a:xfrm>
            <a:off x="3048000" y="1531955"/>
            <a:ext cx="6096000" cy="707886"/>
          </a:xfrm>
          <a:prstGeom prst="rect">
            <a:avLst/>
          </a:prstGeom>
        </p:spPr>
        <p:txBody>
          <a:bodyPr>
            <a:spAutoFit/>
          </a:bodyPr>
          <a:lstStyle/>
          <a:p>
            <a:pPr algn="ctr"/>
            <a:r>
              <a:rPr lang="zh-CN" altLang="en-US" sz="4000" b="1" dirty="0">
                <a:solidFill>
                  <a:srgbClr val="0D0D0D"/>
                </a:solidFill>
                <a:latin typeface="宋体" panose="02010600030101010101" pitchFamily="2" charset="-122"/>
                <a:ea typeface="宋体" panose="02010600030101010101" pitchFamily="2" charset="-122"/>
              </a:rPr>
              <a:t>自组网</a:t>
            </a:r>
            <a:endParaRPr lang="zh-CN" altLang="en-US" sz="4000" dirty="0">
              <a:solidFill>
                <a:srgbClr val="0D0D0D"/>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663994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9" name="文本框 18"/>
          <p:cNvSpPr txBox="1"/>
          <p:nvPr/>
        </p:nvSpPr>
        <p:spPr>
          <a:xfrm>
            <a:off x="0" y="180474"/>
            <a:ext cx="214162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30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简介</a:t>
            </a:r>
            <a:endParaRPr kumimoji="0" lang="en-US" altLang="zh-CN" sz="2400" b="0" i="0" u="none" strike="noStrike" kern="1200" cap="none" spc="300" normalizeH="0" baseline="0" noProof="0" dirty="0">
              <a:ln>
                <a:noFill/>
              </a:ln>
              <a:solidFill>
                <a:prstClr val="white"/>
              </a:solidFill>
              <a:effectLst/>
              <a:uLnTx/>
              <a:uFillTx/>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endParaRPr>
          </a:p>
        </p:txBody>
      </p:sp>
      <p:sp>
        <p:nvSpPr>
          <p:cNvPr id="9" name="矩形 8">
            <a:extLst>
              <a:ext uri="{FF2B5EF4-FFF2-40B4-BE49-F238E27FC236}">
                <a16:creationId xmlns:a16="http://schemas.microsoft.com/office/drawing/2014/main" id="{D9DAA9D7-F6A4-4BFA-870D-24D0FB06D256}"/>
              </a:ext>
            </a:extLst>
          </p:cNvPr>
          <p:cNvSpPr/>
          <p:nvPr/>
        </p:nvSpPr>
        <p:spPr>
          <a:xfrm>
            <a:off x="849964" y="2828866"/>
            <a:ext cx="10928952" cy="2677656"/>
          </a:xfrm>
          <a:prstGeom prst="rect">
            <a:avLst/>
          </a:prstGeom>
        </p:spPr>
        <p:txBody>
          <a:bodyPr wrap="square">
            <a:spAutoFit/>
          </a:bodyPr>
          <a:lstStyle/>
          <a:p>
            <a:pPr lvl="0"/>
            <a:r>
              <a:rPr lang="zh-CN" altLang="en-US"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最优链路状态路由协议（</a:t>
            </a:r>
            <a:r>
              <a:rPr lang="en-US" altLang="zh-CN"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Optimized Link State Routing</a:t>
            </a:r>
            <a:r>
              <a:rPr lang="zh-CN" altLang="en-US"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p>
          <a:p>
            <a:pPr lvl="0"/>
            <a:endParaRPr lang="en-US" altLang="zh-CN"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lvl="0"/>
            <a:r>
              <a:rPr lang="zh-CN" altLang="en-US"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特点：</a:t>
            </a:r>
            <a:endParaRPr lang="en-US" altLang="zh-CN"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marL="457200" lvl="0" indent="-457200">
              <a:buFont typeface="Wingdings" panose="05000000000000000000" pitchFamily="2" charset="2"/>
              <a:buChar char="Ø"/>
            </a:pPr>
            <a:r>
              <a:rPr lang="zh-CN" altLang="en-US"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多点中继节点（</a:t>
            </a:r>
            <a:r>
              <a:rPr lang="en-US" altLang="zh-CN"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MPR</a:t>
            </a:r>
            <a:r>
              <a:rPr lang="zh-CN" altLang="en-US"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）机制，优化泛洪算法，降低了协议的开销；</a:t>
            </a:r>
          </a:p>
          <a:p>
            <a:pPr marL="457200" lvl="0" indent="-457200">
              <a:buFont typeface="Wingdings" panose="05000000000000000000" pitchFamily="2" charset="2"/>
              <a:buChar char="Ø"/>
            </a:pPr>
            <a:r>
              <a:rPr lang="zh-CN" altLang="en-US"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先应式路由计算，查找路由时延小；</a:t>
            </a:r>
            <a:endParaRPr lang="en-US" altLang="zh-CN"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marL="457200" lvl="0" indent="-457200">
              <a:buFont typeface="Wingdings" panose="05000000000000000000" pitchFamily="2" charset="2"/>
              <a:buChar char="Ø"/>
            </a:pPr>
            <a:r>
              <a:rPr lang="zh-CN" altLang="en-US" sz="2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最短路径，路由计算选择最短路径作为最优路径。</a:t>
            </a:r>
          </a:p>
        </p:txBody>
      </p:sp>
      <p:sp>
        <p:nvSpPr>
          <p:cNvPr id="2" name="矩形 1">
            <a:extLst>
              <a:ext uri="{FF2B5EF4-FFF2-40B4-BE49-F238E27FC236}">
                <a16:creationId xmlns:a16="http://schemas.microsoft.com/office/drawing/2014/main" id="{295EF540-9104-4963-90A1-D252548E85E1}"/>
              </a:ext>
            </a:extLst>
          </p:cNvPr>
          <p:cNvSpPr/>
          <p:nvPr/>
        </p:nvSpPr>
        <p:spPr>
          <a:xfrm>
            <a:off x="3048000" y="1531955"/>
            <a:ext cx="6096000" cy="707886"/>
          </a:xfrm>
          <a:prstGeom prst="rect">
            <a:avLst/>
          </a:prstGeom>
        </p:spPr>
        <p:txBody>
          <a:bodyPr>
            <a:spAutoFit/>
          </a:bodyPr>
          <a:lstStyle/>
          <a:p>
            <a:pPr lvl="0" algn="ctr"/>
            <a:r>
              <a:rPr lang="en-US" altLang="zh-CN" sz="40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OLSR</a:t>
            </a:r>
            <a:r>
              <a:rPr lang="zh-CN" altLang="en-US" sz="40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协议</a:t>
            </a:r>
          </a:p>
        </p:txBody>
      </p:sp>
    </p:spTree>
    <p:extLst>
      <p:ext uri="{BB962C8B-B14F-4D97-AF65-F5344CB8AC3E}">
        <p14:creationId xmlns:p14="http://schemas.microsoft.com/office/powerpoint/2010/main" val="35346666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9" name="文本框 18"/>
          <p:cNvSpPr txBox="1"/>
          <p:nvPr/>
        </p:nvSpPr>
        <p:spPr>
          <a:xfrm>
            <a:off x="0" y="180474"/>
            <a:ext cx="2141621" cy="461665"/>
          </a:xfrm>
          <a:prstGeom prst="rect">
            <a:avLst/>
          </a:prstGeom>
          <a:noFill/>
        </p:spPr>
        <p:txBody>
          <a:bodyPr wrap="square" rtlCol="0">
            <a:spAutoFit/>
          </a:bodyPr>
          <a:lstStyle/>
          <a:p>
            <a:pPr lvl="0" algn="ctr">
              <a:defRPr/>
            </a:pPr>
            <a:r>
              <a:rPr lang="zh-CN" altLang="en-US" sz="2400" spc="300" dirty="0">
                <a:solidFill>
                  <a:prstClr val="white"/>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简介</a:t>
            </a:r>
          </a:p>
        </p:txBody>
      </p:sp>
      <p:sp>
        <p:nvSpPr>
          <p:cNvPr id="2" name="矩形 1">
            <a:extLst>
              <a:ext uri="{FF2B5EF4-FFF2-40B4-BE49-F238E27FC236}">
                <a16:creationId xmlns:a16="http://schemas.microsoft.com/office/drawing/2014/main" id="{295EF540-9104-4963-90A1-D252548E85E1}"/>
              </a:ext>
            </a:extLst>
          </p:cNvPr>
          <p:cNvSpPr/>
          <p:nvPr/>
        </p:nvSpPr>
        <p:spPr>
          <a:xfrm>
            <a:off x="3048000" y="642139"/>
            <a:ext cx="6096000" cy="584775"/>
          </a:xfrm>
          <a:prstGeom prst="rect">
            <a:avLst/>
          </a:prstGeom>
        </p:spPr>
        <p:txBody>
          <a:bodyPr>
            <a:spAutoFit/>
          </a:bodyPr>
          <a:lstStyle/>
          <a:p>
            <a:pPr lvl="0" algn="ctr"/>
            <a:r>
              <a:rPr lang="en-US" altLang="zh-CN"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MPR </a:t>
            </a:r>
            <a:r>
              <a:rPr lang="zh-CN" altLang="en-US"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选择</a:t>
            </a:r>
            <a:endParaRPr kumimoji="0" lang="zh-CN" altLang="en-US" sz="3200" b="1"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87" name="组合 86">
            <a:extLst>
              <a:ext uri="{FF2B5EF4-FFF2-40B4-BE49-F238E27FC236}">
                <a16:creationId xmlns:a16="http://schemas.microsoft.com/office/drawing/2014/main" id="{931C6CBD-F728-4630-A679-A7B9A990CEF7}"/>
              </a:ext>
            </a:extLst>
          </p:cNvPr>
          <p:cNvGrpSpPr/>
          <p:nvPr/>
        </p:nvGrpSpPr>
        <p:grpSpPr>
          <a:xfrm>
            <a:off x="580732" y="640782"/>
            <a:ext cx="11030535" cy="6217218"/>
            <a:chOff x="439428" y="261256"/>
            <a:chExt cx="11030535" cy="6217218"/>
          </a:xfrm>
        </p:grpSpPr>
        <p:sp>
          <p:nvSpPr>
            <p:cNvPr id="88" name="流程图: 可选过程 87">
              <a:extLst>
                <a:ext uri="{FF2B5EF4-FFF2-40B4-BE49-F238E27FC236}">
                  <a16:creationId xmlns:a16="http://schemas.microsoft.com/office/drawing/2014/main" id="{C539E2C4-AD59-47B2-BFEC-468D00A2AAD4}"/>
                </a:ext>
              </a:extLst>
            </p:cNvPr>
            <p:cNvSpPr/>
            <p:nvPr/>
          </p:nvSpPr>
          <p:spPr>
            <a:xfrm>
              <a:off x="3000774" y="261256"/>
              <a:ext cx="900000" cy="360000"/>
            </a:xfrm>
            <a:prstGeom prst="flowChartAlternateProcess">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开始</a:t>
              </a:r>
            </a:p>
          </p:txBody>
        </p:sp>
        <p:sp>
          <p:nvSpPr>
            <p:cNvPr id="89" name="流程图: 可选过程 88">
              <a:extLst>
                <a:ext uri="{FF2B5EF4-FFF2-40B4-BE49-F238E27FC236}">
                  <a16:creationId xmlns:a16="http://schemas.microsoft.com/office/drawing/2014/main" id="{04F3F0A7-3256-43A5-8704-795937FCEA49}"/>
                </a:ext>
              </a:extLst>
            </p:cNvPr>
            <p:cNvSpPr/>
            <p:nvPr/>
          </p:nvSpPr>
          <p:spPr>
            <a:xfrm>
              <a:off x="3000771" y="6118474"/>
              <a:ext cx="900000" cy="360000"/>
            </a:xfrm>
            <a:prstGeom prst="flowChartAlternateProcess">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结束</a:t>
              </a:r>
            </a:p>
          </p:txBody>
        </p:sp>
        <p:sp>
          <p:nvSpPr>
            <p:cNvPr id="90" name="矩形 89">
              <a:extLst>
                <a:ext uri="{FF2B5EF4-FFF2-40B4-BE49-F238E27FC236}">
                  <a16:creationId xmlns:a16="http://schemas.microsoft.com/office/drawing/2014/main" id="{696E4384-4982-46E3-B5FB-F6273762D144}"/>
                </a:ext>
              </a:extLst>
            </p:cNvPr>
            <p:cNvSpPr/>
            <p:nvPr/>
          </p:nvSpPr>
          <p:spPr>
            <a:xfrm>
              <a:off x="1796144" y="877459"/>
              <a:ext cx="3309257" cy="360000"/>
            </a:xfrm>
            <a:prstGeom prst="rect">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计算一跳邻节点的深度</a:t>
              </a:r>
            </a:p>
          </p:txBody>
        </p:sp>
        <p:sp>
          <p:nvSpPr>
            <p:cNvPr id="91" name="流程图: 决策 90">
              <a:extLst>
                <a:ext uri="{FF2B5EF4-FFF2-40B4-BE49-F238E27FC236}">
                  <a16:creationId xmlns:a16="http://schemas.microsoft.com/office/drawing/2014/main" id="{EA2EAF5A-6EAA-47E2-989F-3490CCEB3FD2}"/>
                </a:ext>
              </a:extLst>
            </p:cNvPr>
            <p:cNvSpPr/>
            <p:nvPr/>
          </p:nvSpPr>
          <p:spPr>
            <a:xfrm>
              <a:off x="914402" y="1493662"/>
              <a:ext cx="5072743" cy="1080000"/>
            </a:xfrm>
            <a:prstGeom prst="flowChartDecision">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对两跳邻节点进行判断，</a:t>
              </a:r>
              <a:endPar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是否存在与其具有唯一</a:t>
              </a:r>
              <a:endPar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通路的一跳邻节点</a:t>
              </a:r>
            </a:p>
          </p:txBody>
        </p:sp>
        <p:sp>
          <p:nvSpPr>
            <p:cNvPr id="92" name="矩形 91">
              <a:extLst>
                <a:ext uri="{FF2B5EF4-FFF2-40B4-BE49-F238E27FC236}">
                  <a16:creationId xmlns:a16="http://schemas.microsoft.com/office/drawing/2014/main" id="{C21C0A14-8B91-4C3D-82FE-3598B98F7D42}"/>
                </a:ext>
              </a:extLst>
            </p:cNvPr>
            <p:cNvSpPr/>
            <p:nvPr/>
          </p:nvSpPr>
          <p:spPr>
            <a:xfrm>
              <a:off x="1796144" y="2829865"/>
              <a:ext cx="3309257" cy="720000"/>
            </a:xfrm>
            <a:prstGeom prst="rect">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计算剩余一跳邻居中</a:t>
              </a:r>
              <a:endPar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每个节点的到达性</a:t>
              </a:r>
            </a:p>
          </p:txBody>
        </p:sp>
        <p:sp>
          <p:nvSpPr>
            <p:cNvPr id="93" name="矩形 92">
              <a:extLst>
                <a:ext uri="{FF2B5EF4-FFF2-40B4-BE49-F238E27FC236}">
                  <a16:creationId xmlns:a16="http://schemas.microsoft.com/office/drawing/2014/main" id="{7FD7D2D7-EC02-4A24-BA45-1DB9641C5F01}"/>
                </a:ext>
              </a:extLst>
            </p:cNvPr>
            <p:cNvSpPr/>
            <p:nvPr/>
          </p:nvSpPr>
          <p:spPr>
            <a:xfrm>
              <a:off x="1453242" y="3806068"/>
              <a:ext cx="3995060" cy="1080000"/>
            </a:xfrm>
            <a:prstGeom prst="rect">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选择到达性高的节点为</a:t>
              </a:r>
              <a:r>
                <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MPR</a:t>
              </a:r>
              <a:r>
                <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存在多个选项时，深度高的优先，</a:t>
              </a:r>
              <a:endPar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删除其以及其覆盖的两跳邻居</a:t>
              </a:r>
            </a:p>
          </p:txBody>
        </p:sp>
        <p:sp>
          <p:nvSpPr>
            <p:cNvPr id="94" name="流程图: 决策 93">
              <a:extLst>
                <a:ext uri="{FF2B5EF4-FFF2-40B4-BE49-F238E27FC236}">
                  <a16:creationId xmlns:a16="http://schemas.microsoft.com/office/drawing/2014/main" id="{97766E2A-AB91-4340-AF12-4F94AA016769}"/>
                </a:ext>
              </a:extLst>
            </p:cNvPr>
            <p:cNvSpPr/>
            <p:nvPr/>
          </p:nvSpPr>
          <p:spPr>
            <a:xfrm>
              <a:off x="914400" y="5142271"/>
              <a:ext cx="5072743" cy="720000"/>
            </a:xfrm>
            <a:prstGeom prst="flowChartDecision">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是否所有两跳节点</a:t>
              </a:r>
              <a:endPar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都被覆盖</a:t>
              </a:r>
            </a:p>
          </p:txBody>
        </p:sp>
        <p:sp>
          <p:nvSpPr>
            <p:cNvPr id="95" name="矩形 94">
              <a:extLst>
                <a:ext uri="{FF2B5EF4-FFF2-40B4-BE49-F238E27FC236}">
                  <a16:creationId xmlns:a16="http://schemas.microsoft.com/office/drawing/2014/main" id="{6EA26882-0F2E-48A5-A8F8-E0BB500F7522}"/>
                </a:ext>
              </a:extLst>
            </p:cNvPr>
            <p:cNvSpPr/>
            <p:nvPr/>
          </p:nvSpPr>
          <p:spPr>
            <a:xfrm>
              <a:off x="7401963" y="1487410"/>
              <a:ext cx="4068000" cy="1080000"/>
            </a:xfrm>
            <a:prstGeom prst="rect">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将这样的一跳邻居加入</a:t>
              </a:r>
              <a:endPar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MPR</a:t>
              </a:r>
              <a:r>
                <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集，删除这个</a:t>
              </a:r>
              <a:r>
                <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MPR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及其覆盖的两跳邻节点</a:t>
              </a:r>
            </a:p>
          </p:txBody>
        </p:sp>
        <p:sp>
          <p:nvSpPr>
            <p:cNvPr id="96" name="流程图: 决策 95">
              <a:extLst>
                <a:ext uri="{FF2B5EF4-FFF2-40B4-BE49-F238E27FC236}">
                  <a16:creationId xmlns:a16="http://schemas.microsoft.com/office/drawing/2014/main" id="{4ABE5FAB-D8F7-45CF-8A6E-4DDA3DF500E3}"/>
                </a:ext>
              </a:extLst>
            </p:cNvPr>
            <p:cNvSpPr/>
            <p:nvPr/>
          </p:nvSpPr>
          <p:spPr>
            <a:xfrm>
              <a:off x="7401963" y="2829865"/>
              <a:ext cx="4068000" cy="720000"/>
            </a:xfrm>
            <a:prstGeom prst="flowChartDecision">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是否所有两跳节点</a:t>
              </a:r>
              <a:endPar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都被覆盖</a:t>
              </a:r>
            </a:p>
          </p:txBody>
        </p:sp>
        <p:cxnSp>
          <p:nvCxnSpPr>
            <p:cNvPr id="97" name="直接箭头连接符 96">
              <a:extLst>
                <a:ext uri="{FF2B5EF4-FFF2-40B4-BE49-F238E27FC236}">
                  <a16:creationId xmlns:a16="http://schemas.microsoft.com/office/drawing/2014/main" id="{9DC9B869-B8F7-496B-9EEB-591C9C68194E}"/>
                </a:ext>
              </a:extLst>
            </p:cNvPr>
            <p:cNvCxnSpPr>
              <a:stCxn id="88" idx="2"/>
              <a:endCxn id="90" idx="0"/>
            </p:cNvCxnSpPr>
            <p:nvPr/>
          </p:nvCxnSpPr>
          <p:spPr>
            <a:xfrm flipH="1">
              <a:off x="3450773" y="621256"/>
              <a:ext cx="1" cy="256203"/>
            </a:xfrm>
            <a:prstGeom prst="straightConnector1">
              <a:avLst/>
            </a:prstGeom>
            <a:noFill/>
            <a:ln w="19050" cap="flat" cmpd="sng" algn="ctr">
              <a:solidFill>
                <a:sysClr val="windowText" lastClr="000000"/>
              </a:solidFill>
              <a:prstDash val="solid"/>
              <a:miter lim="800000"/>
              <a:tailEnd type="triangle"/>
            </a:ln>
            <a:effectLst/>
          </p:spPr>
        </p:cxnSp>
        <p:cxnSp>
          <p:nvCxnSpPr>
            <p:cNvPr id="98" name="直接箭头连接符 97">
              <a:extLst>
                <a:ext uri="{FF2B5EF4-FFF2-40B4-BE49-F238E27FC236}">
                  <a16:creationId xmlns:a16="http://schemas.microsoft.com/office/drawing/2014/main" id="{D302DA6A-00EE-4011-8DE3-5EC906F95270}"/>
                </a:ext>
              </a:extLst>
            </p:cNvPr>
            <p:cNvCxnSpPr>
              <a:stCxn id="91" idx="3"/>
              <a:endCxn id="95" idx="1"/>
            </p:cNvCxnSpPr>
            <p:nvPr/>
          </p:nvCxnSpPr>
          <p:spPr>
            <a:xfrm flipV="1">
              <a:off x="5987145" y="2027410"/>
              <a:ext cx="1414818" cy="6252"/>
            </a:xfrm>
            <a:prstGeom prst="straightConnector1">
              <a:avLst/>
            </a:prstGeom>
            <a:noFill/>
            <a:ln w="19050" cap="flat" cmpd="sng" algn="ctr">
              <a:solidFill>
                <a:sysClr val="windowText" lastClr="000000"/>
              </a:solidFill>
              <a:prstDash val="solid"/>
              <a:miter lim="800000"/>
              <a:tailEnd type="triangle"/>
            </a:ln>
            <a:effectLst/>
          </p:spPr>
        </p:cxnSp>
        <p:cxnSp>
          <p:nvCxnSpPr>
            <p:cNvPr id="99" name="直接箭头连接符 98">
              <a:extLst>
                <a:ext uri="{FF2B5EF4-FFF2-40B4-BE49-F238E27FC236}">
                  <a16:creationId xmlns:a16="http://schemas.microsoft.com/office/drawing/2014/main" id="{F8C625E5-6A46-46E2-A70E-012F586DDB87}"/>
                </a:ext>
              </a:extLst>
            </p:cNvPr>
            <p:cNvCxnSpPr>
              <a:cxnSpLocks/>
              <a:stCxn id="96" idx="1"/>
              <a:endCxn id="92" idx="3"/>
            </p:cNvCxnSpPr>
            <p:nvPr/>
          </p:nvCxnSpPr>
          <p:spPr>
            <a:xfrm flipH="1">
              <a:off x="5105401" y="3189865"/>
              <a:ext cx="2296562" cy="0"/>
            </a:xfrm>
            <a:prstGeom prst="straightConnector1">
              <a:avLst/>
            </a:prstGeom>
            <a:noFill/>
            <a:ln w="19050" cap="flat" cmpd="sng" algn="ctr">
              <a:solidFill>
                <a:sysClr val="windowText" lastClr="000000"/>
              </a:solidFill>
              <a:prstDash val="solid"/>
              <a:miter lim="800000"/>
              <a:tailEnd type="triangle"/>
            </a:ln>
            <a:effectLst/>
          </p:spPr>
        </p:cxnSp>
        <p:cxnSp>
          <p:nvCxnSpPr>
            <p:cNvPr id="100" name="直接箭头连接符 99">
              <a:extLst>
                <a:ext uri="{FF2B5EF4-FFF2-40B4-BE49-F238E27FC236}">
                  <a16:creationId xmlns:a16="http://schemas.microsoft.com/office/drawing/2014/main" id="{68B6884C-FBDB-4239-BFA8-9824130D8D35}"/>
                </a:ext>
              </a:extLst>
            </p:cNvPr>
            <p:cNvCxnSpPr>
              <a:cxnSpLocks/>
              <a:stCxn id="95" idx="2"/>
              <a:endCxn id="96" idx="0"/>
            </p:cNvCxnSpPr>
            <p:nvPr/>
          </p:nvCxnSpPr>
          <p:spPr>
            <a:xfrm>
              <a:off x="9435963" y="2567410"/>
              <a:ext cx="0" cy="262455"/>
            </a:xfrm>
            <a:prstGeom prst="straightConnector1">
              <a:avLst/>
            </a:prstGeom>
            <a:noFill/>
            <a:ln w="19050" cap="flat" cmpd="sng" algn="ctr">
              <a:solidFill>
                <a:sysClr val="windowText" lastClr="000000"/>
              </a:solidFill>
              <a:prstDash val="solid"/>
              <a:miter lim="800000"/>
              <a:tailEnd type="triangle"/>
            </a:ln>
            <a:effectLst/>
          </p:spPr>
        </p:cxnSp>
        <p:cxnSp>
          <p:nvCxnSpPr>
            <p:cNvPr id="101" name="直接箭头连接符 100">
              <a:extLst>
                <a:ext uri="{FF2B5EF4-FFF2-40B4-BE49-F238E27FC236}">
                  <a16:creationId xmlns:a16="http://schemas.microsoft.com/office/drawing/2014/main" id="{AEFCD25A-EC74-400A-A859-3D857467E495}"/>
                </a:ext>
              </a:extLst>
            </p:cNvPr>
            <p:cNvCxnSpPr>
              <a:stCxn id="91" idx="2"/>
              <a:endCxn id="92" idx="0"/>
            </p:cNvCxnSpPr>
            <p:nvPr/>
          </p:nvCxnSpPr>
          <p:spPr>
            <a:xfrm flipH="1">
              <a:off x="3450773" y="2573662"/>
              <a:ext cx="1" cy="256203"/>
            </a:xfrm>
            <a:prstGeom prst="straightConnector1">
              <a:avLst/>
            </a:prstGeom>
            <a:noFill/>
            <a:ln w="19050" cap="flat" cmpd="sng" algn="ctr">
              <a:solidFill>
                <a:sysClr val="windowText" lastClr="000000"/>
              </a:solidFill>
              <a:prstDash val="solid"/>
              <a:miter lim="800000"/>
              <a:tailEnd type="triangle"/>
            </a:ln>
            <a:effectLst/>
          </p:spPr>
        </p:cxnSp>
        <p:cxnSp>
          <p:nvCxnSpPr>
            <p:cNvPr id="102" name="直接箭头连接符 101">
              <a:extLst>
                <a:ext uri="{FF2B5EF4-FFF2-40B4-BE49-F238E27FC236}">
                  <a16:creationId xmlns:a16="http://schemas.microsoft.com/office/drawing/2014/main" id="{841BCBAC-B140-4B05-A750-8645E3FBD923}"/>
                </a:ext>
              </a:extLst>
            </p:cNvPr>
            <p:cNvCxnSpPr>
              <a:stCxn id="92" idx="2"/>
              <a:endCxn id="93" idx="0"/>
            </p:cNvCxnSpPr>
            <p:nvPr/>
          </p:nvCxnSpPr>
          <p:spPr>
            <a:xfrm flipH="1">
              <a:off x="3450772" y="3549865"/>
              <a:ext cx="1" cy="256203"/>
            </a:xfrm>
            <a:prstGeom prst="straightConnector1">
              <a:avLst/>
            </a:prstGeom>
            <a:noFill/>
            <a:ln w="19050" cap="flat" cmpd="sng" algn="ctr">
              <a:solidFill>
                <a:sysClr val="windowText" lastClr="000000"/>
              </a:solidFill>
              <a:prstDash val="solid"/>
              <a:miter lim="800000"/>
              <a:tailEnd type="triangle"/>
            </a:ln>
            <a:effectLst/>
          </p:spPr>
        </p:cxnSp>
        <p:cxnSp>
          <p:nvCxnSpPr>
            <p:cNvPr id="103" name="直接箭头连接符 102">
              <a:extLst>
                <a:ext uri="{FF2B5EF4-FFF2-40B4-BE49-F238E27FC236}">
                  <a16:creationId xmlns:a16="http://schemas.microsoft.com/office/drawing/2014/main" id="{8AD73391-1B64-42F9-9FA6-36A95E42A2B4}"/>
                </a:ext>
              </a:extLst>
            </p:cNvPr>
            <p:cNvCxnSpPr>
              <a:stCxn id="93" idx="2"/>
              <a:endCxn id="94" idx="0"/>
            </p:cNvCxnSpPr>
            <p:nvPr/>
          </p:nvCxnSpPr>
          <p:spPr>
            <a:xfrm>
              <a:off x="3450772" y="4886068"/>
              <a:ext cx="0" cy="256203"/>
            </a:xfrm>
            <a:prstGeom prst="straightConnector1">
              <a:avLst/>
            </a:prstGeom>
            <a:noFill/>
            <a:ln w="19050" cap="flat" cmpd="sng" algn="ctr">
              <a:solidFill>
                <a:sysClr val="windowText" lastClr="000000"/>
              </a:solidFill>
              <a:prstDash val="solid"/>
              <a:miter lim="800000"/>
              <a:tailEnd type="triangle"/>
            </a:ln>
            <a:effectLst/>
          </p:spPr>
        </p:cxnSp>
        <p:cxnSp>
          <p:nvCxnSpPr>
            <p:cNvPr id="104" name="直接箭头连接符 103">
              <a:extLst>
                <a:ext uri="{FF2B5EF4-FFF2-40B4-BE49-F238E27FC236}">
                  <a16:creationId xmlns:a16="http://schemas.microsoft.com/office/drawing/2014/main" id="{C1EA08B7-6493-486A-8F33-EF0A5CD44678}"/>
                </a:ext>
              </a:extLst>
            </p:cNvPr>
            <p:cNvCxnSpPr>
              <a:stCxn id="94" idx="2"/>
              <a:endCxn id="89" idx="0"/>
            </p:cNvCxnSpPr>
            <p:nvPr/>
          </p:nvCxnSpPr>
          <p:spPr>
            <a:xfrm flipH="1">
              <a:off x="3450771" y="5862271"/>
              <a:ext cx="1" cy="256203"/>
            </a:xfrm>
            <a:prstGeom prst="straightConnector1">
              <a:avLst/>
            </a:prstGeom>
            <a:noFill/>
            <a:ln w="19050" cap="flat" cmpd="sng" algn="ctr">
              <a:solidFill>
                <a:sysClr val="windowText" lastClr="000000"/>
              </a:solidFill>
              <a:prstDash val="solid"/>
              <a:miter lim="800000"/>
              <a:tailEnd type="triangle"/>
            </a:ln>
            <a:effectLst/>
          </p:spPr>
        </p:cxnSp>
        <p:cxnSp>
          <p:nvCxnSpPr>
            <p:cNvPr id="105" name="连接符: 肘形 104">
              <a:extLst>
                <a:ext uri="{FF2B5EF4-FFF2-40B4-BE49-F238E27FC236}">
                  <a16:creationId xmlns:a16="http://schemas.microsoft.com/office/drawing/2014/main" id="{52CF8D93-B061-4C29-9201-C698C9C763AD}"/>
                </a:ext>
              </a:extLst>
            </p:cNvPr>
            <p:cNvCxnSpPr>
              <a:cxnSpLocks/>
              <a:stCxn id="96" idx="2"/>
              <a:endCxn id="94" idx="3"/>
            </p:cNvCxnSpPr>
            <p:nvPr/>
          </p:nvCxnSpPr>
          <p:spPr>
            <a:xfrm rot="5400000">
              <a:off x="6735350" y="2801658"/>
              <a:ext cx="1952406" cy="3448820"/>
            </a:xfrm>
            <a:prstGeom prst="bentConnector2">
              <a:avLst/>
            </a:prstGeom>
            <a:noFill/>
            <a:ln w="19050" cap="flat" cmpd="sng" algn="ctr">
              <a:solidFill>
                <a:sysClr val="windowText" lastClr="000000"/>
              </a:solidFill>
              <a:prstDash val="solid"/>
              <a:miter lim="800000"/>
              <a:tailEnd type="triangle"/>
            </a:ln>
            <a:effectLst/>
          </p:spPr>
        </p:cxnSp>
        <p:cxnSp>
          <p:nvCxnSpPr>
            <p:cNvPr id="106" name="连接符: 肘形 105">
              <a:extLst>
                <a:ext uri="{FF2B5EF4-FFF2-40B4-BE49-F238E27FC236}">
                  <a16:creationId xmlns:a16="http://schemas.microsoft.com/office/drawing/2014/main" id="{5DAF8D47-C77B-4625-9B11-6B42D980B443}"/>
                </a:ext>
              </a:extLst>
            </p:cNvPr>
            <p:cNvCxnSpPr>
              <a:stCxn id="94" idx="1"/>
              <a:endCxn id="91" idx="1"/>
            </p:cNvCxnSpPr>
            <p:nvPr/>
          </p:nvCxnSpPr>
          <p:spPr>
            <a:xfrm rot="10800000" flipH="1">
              <a:off x="914400" y="2033663"/>
              <a:ext cx="2" cy="3468609"/>
            </a:xfrm>
            <a:prstGeom prst="bentConnector3">
              <a:avLst>
                <a:gd name="adj1" fmla="val -11430000000"/>
              </a:avLst>
            </a:prstGeom>
            <a:noFill/>
            <a:ln w="19050" cap="flat" cmpd="sng" algn="ctr">
              <a:solidFill>
                <a:sysClr val="windowText" lastClr="000000"/>
              </a:solidFill>
              <a:prstDash val="solid"/>
              <a:miter lim="800000"/>
              <a:tailEnd type="triangle"/>
            </a:ln>
            <a:effectLst/>
          </p:spPr>
        </p:cxnSp>
        <p:cxnSp>
          <p:nvCxnSpPr>
            <p:cNvPr id="107" name="直接箭头连接符 106">
              <a:extLst>
                <a:ext uri="{FF2B5EF4-FFF2-40B4-BE49-F238E27FC236}">
                  <a16:creationId xmlns:a16="http://schemas.microsoft.com/office/drawing/2014/main" id="{B14C221A-D19E-48D9-9EFC-8016EB1BC718}"/>
                </a:ext>
              </a:extLst>
            </p:cNvPr>
            <p:cNvCxnSpPr>
              <a:stCxn id="90" idx="2"/>
              <a:endCxn id="91" idx="0"/>
            </p:cNvCxnSpPr>
            <p:nvPr/>
          </p:nvCxnSpPr>
          <p:spPr>
            <a:xfrm>
              <a:off x="3450773" y="1237459"/>
              <a:ext cx="1" cy="256203"/>
            </a:xfrm>
            <a:prstGeom prst="straightConnector1">
              <a:avLst/>
            </a:prstGeom>
            <a:noFill/>
            <a:ln w="19050" cap="flat" cmpd="sng" algn="ctr">
              <a:solidFill>
                <a:sysClr val="windowText" lastClr="000000"/>
              </a:solidFill>
              <a:prstDash val="solid"/>
              <a:miter lim="800000"/>
              <a:tailEnd type="triangle"/>
            </a:ln>
            <a:effectLst/>
          </p:spPr>
        </p:cxnSp>
        <p:sp>
          <p:nvSpPr>
            <p:cNvPr id="108" name="文本框 107">
              <a:extLst>
                <a:ext uri="{FF2B5EF4-FFF2-40B4-BE49-F238E27FC236}">
                  <a16:creationId xmlns:a16="http://schemas.microsoft.com/office/drawing/2014/main" id="{CD2A5442-903B-44CA-8D1E-2EBEC9E91908}"/>
                </a:ext>
              </a:extLst>
            </p:cNvPr>
            <p:cNvSpPr txBox="1"/>
            <p:nvPr/>
          </p:nvSpPr>
          <p:spPr>
            <a:xfrm>
              <a:off x="9217315" y="3767967"/>
              <a:ext cx="949942"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yes</a:t>
              </a:r>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9" name="文本框 108">
              <a:extLst>
                <a:ext uri="{FF2B5EF4-FFF2-40B4-BE49-F238E27FC236}">
                  <a16:creationId xmlns:a16="http://schemas.microsoft.com/office/drawing/2014/main" id="{C95071C3-F376-4D07-82DD-3A8BEFEC5C2E}"/>
                </a:ext>
              </a:extLst>
            </p:cNvPr>
            <p:cNvSpPr txBox="1"/>
            <p:nvPr/>
          </p:nvSpPr>
          <p:spPr>
            <a:xfrm>
              <a:off x="6204857" y="1627300"/>
              <a:ext cx="949942"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yes</a:t>
              </a:r>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0" name="文本框 109">
              <a:extLst>
                <a:ext uri="{FF2B5EF4-FFF2-40B4-BE49-F238E27FC236}">
                  <a16:creationId xmlns:a16="http://schemas.microsoft.com/office/drawing/2014/main" id="{8059B6AB-342C-4BB2-887E-2F5F61BD5DEA}"/>
                </a:ext>
              </a:extLst>
            </p:cNvPr>
            <p:cNvSpPr txBox="1"/>
            <p:nvPr/>
          </p:nvSpPr>
          <p:spPr>
            <a:xfrm>
              <a:off x="5510729" y="2791944"/>
              <a:ext cx="949942"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no</a:t>
              </a:r>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 name="文本框 110">
              <a:extLst>
                <a:ext uri="{FF2B5EF4-FFF2-40B4-BE49-F238E27FC236}">
                  <a16:creationId xmlns:a16="http://schemas.microsoft.com/office/drawing/2014/main" id="{061DE9E1-A370-4375-B289-A4F78386156C}"/>
                </a:ext>
              </a:extLst>
            </p:cNvPr>
            <p:cNvSpPr txBox="1"/>
            <p:nvPr/>
          </p:nvSpPr>
          <p:spPr>
            <a:xfrm>
              <a:off x="3210962" y="2454894"/>
              <a:ext cx="949942"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no</a:t>
              </a:r>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2" name="文本框 111">
              <a:extLst>
                <a:ext uri="{FF2B5EF4-FFF2-40B4-BE49-F238E27FC236}">
                  <a16:creationId xmlns:a16="http://schemas.microsoft.com/office/drawing/2014/main" id="{438626EC-88DB-4197-9A8B-1501208CF45C}"/>
                </a:ext>
              </a:extLst>
            </p:cNvPr>
            <p:cNvSpPr txBox="1"/>
            <p:nvPr/>
          </p:nvSpPr>
          <p:spPr>
            <a:xfrm>
              <a:off x="439428" y="4880383"/>
              <a:ext cx="949942"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no</a:t>
              </a:r>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 name="文本框 112">
              <a:extLst>
                <a:ext uri="{FF2B5EF4-FFF2-40B4-BE49-F238E27FC236}">
                  <a16:creationId xmlns:a16="http://schemas.microsoft.com/office/drawing/2014/main" id="{E47F8371-3FE0-40BF-A474-769CBFB20BA1}"/>
                </a:ext>
              </a:extLst>
            </p:cNvPr>
            <p:cNvSpPr txBox="1"/>
            <p:nvPr/>
          </p:nvSpPr>
          <p:spPr>
            <a:xfrm>
              <a:off x="3210962" y="5758952"/>
              <a:ext cx="949942"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yes</a:t>
              </a:r>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3797194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9" name="文本框 18"/>
          <p:cNvSpPr txBox="1"/>
          <p:nvPr/>
        </p:nvSpPr>
        <p:spPr>
          <a:xfrm>
            <a:off x="0" y="180474"/>
            <a:ext cx="2141621" cy="461665"/>
          </a:xfrm>
          <a:prstGeom prst="rect">
            <a:avLst/>
          </a:prstGeom>
          <a:noFill/>
        </p:spPr>
        <p:txBody>
          <a:bodyPr wrap="square" rtlCol="0">
            <a:spAutoFit/>
          </a:bodyPr>
          <a:lstStyle/>
          <a:p>
            <a:pPr lvl="0" algn="ctr">
              <a:defRPr/>
            </a:pPr>
            <a:r>
              <a:rPr lang="zh-CN" altLang="en-US" sz="2400" spc="300" dirty="0">
                <a:solidFill>
                  <a:prstClr val="white"/>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简介</a:t>
            </a:r>
          </a:p>
        </p:txBody>
      </p:sp>
      <p:grpSp>
        <p:nvGrpSpPr>
          <p:cNvPr id="5" name="组合 4">
            <a:extLst>
              <a:ext uri="{FF2B5EF4-FFF2-40B4-BE49-F238E27FC236}">
                <a16:creationId xmlns:a16="http://schemas.microsoft.com/office/drawing/2014/main" id="{616EDA86-6880-40C5-8D1C-BB23F1CBFBB6}"/>
              </a:ext>
            </a:extLst>
          </p:cNvPr>
          <p:cNvGrpSpPr/>
          <p:nvPr/>
        </p:nvGrpSpPr>
        <p:grpSpPr>
          <a:xfrm>
            <a:off x="801688" y="2239841"/>
            <a:ext cx="4856755" cy="3501180"/>
            <a:chOff x="801688" y="1678410"/>
            <a:chExt cx="4856755" cy="3501180"/>
          </a:xfrm>
        </p:grpSpPr>
        <p:sp>
          <p:nvSpPr>
            <p:cNvPr id="6" name="流程图: 接点 5">
              <a:extLst>
                <a:ext uri="{FF2B5EF4-FFF2-40B4-BE49-F238E27FC236}">
                  <a16:creationId xmlns:a16="http://schemas.microsoft.com/office/drawing/2014/main" id="{B243359D-DB0B-40D5-8AAA-98A58067407E}"/>
                </a:ext>
              </a:extLst>
            </p:cNvPr>
            <p:cNvSpPr/>
            <p:nvPr/>
          </p:nvSpPr>
          <p:spPr>
            <a:xfrm>
              <a:off x="3026536" y="3285690"/>
              <a:ext cx="360000" cy="3600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A</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7" name="流程图: 接点 6">
              <a:extLst>
                <a:ext uri="{FF2B5EF4-FFF2-40B4-BE49-F238E27FC236}">
                  <a16:creationId xmlns:a16="http://schemas.microsoft.com/office/drawing/2014/main" id="{5CC57161-2E02-4ACE-8467-99CD4219567F}"/>
                </a:ext>
              </a:extLst>
            </p:cNvPr>
            <p:cNvSpPr/>
            <p:nvPr/>
          </p:nvSpPr>
          <p:spPr>
            <a:xfrm>
              <a:off x="3026536" y="2429018"/>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B</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8" name="流程图: 接点 7">
              <a:extLst>
                <a:ext uri="{FF2B5EF4-FFF2-40B4-BE49-F238E27FC236}">
                  <a16:creationId xmlns:a16="http://schemas.microsoft.com/office/drawing/2014/main" id="{100BD34B-A9CA-4269-B0FC-FCE869E7EA95}"/>
                </a:ext>
              </a:extLst>
            </p:cNvPr>
            <p:cNvSpPr/>
            <p:nvPr/>
          </p:nvSpPr>
          <p:spPr>
            <a:xfrm>
              <a:off x="2162363" y="3115837"/>
              <a:ext cx="360000" cy="36000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C</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10" name="流程图: 接点 9">
              <a:extLst>
                <a:ext uri="{FF2B5EF4-FFF2-40B4-BE49-F238E27FC236}">
                  <a16:creationId xmlns:a16="http://schemas.microsoft.com/office/drawing/2014/main" id="{8FB5867C-A092-4794-BF92-485355EB16A0}"/>
                </a:ext>
              </a:extLst>
            </p:cNvPr>
            <p:cNvSpPr/>
            <p:nvPr/>
          </p:nvSpPr>
          <p:spPr>
            <a:xfrm>
              <a:off x="2518693" y="4052028"/>
              <a:ext cx="360000" cy="36000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D</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11" name="流程图: 接点 10">
              <a:extLst>
                <a:ext uri="{FF2B5EF4-FFF2-40B4-BE49-F238E27FC236}">
                  <a16:creationId xmlns:a16="http://schemas.microsoft.com/office/drawing/2014/main" id="{12068554-38E9-4356-8F38-CB3D26B0AE9D}"/>
                </a:ext>
              </a:extLst>
            </p:cNvPr>
            <p:cNvSpPr/>
            <p:nvPr/>
          </p:nvSpPr>
          <p:spPr>
            <a:xfrm>
              <a:off x="3578708" y="4052028"/>
              <a:ext cx="360000" cy="36000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E</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12" name="流程图: 接点 11">
              <a:extLst>
                <a:ext uri="{FF2B5EF4-FFF2-40B4-BE49-F238E27FC236}">
                  <a16:creationId xmlns:a16="http://schemas.microsoft.com/office/drawing/2014/main" id="{41D4B17E-8437-47C3-B981-D9DFAE02C807}"/>
                </a:ext>
              </a:extLst>
            </p:cNvPr>
            <p:cNvSpPr/>
            <p:nvPr/>
          </p:nvSpPr>
          <p:spPr>
            <a:xfrm>
              <a:off x="3868882" y="3118360"/>
              <a:ext cx="360000" cy="36000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F</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13" name="直接箭头连接符 12">
              <a:extLst>
                <a:ext uri="{FF2B5EF4-FFF2-40B4-BE49-F238E27FC236}">
                  <a16:creationId xmlns:a16="http://schemas.microsoft.com/office/drawing/2014/main" id="{537234C1-6AD5-44B4-878A-56FA028259C4}"/>
                </a:ext>
              </a:extLst>
            </p:cNvPr>
            <p:cNvCxnSpPr>
              <a:stCxn id="6" idx="0"/>
              <a:endCxn id="7" idx="4"/>
            </p:cNvCxnSpPr>
            <p:nvPr/>
          </p:nvCxnSpPr>
          <p:spPr>
            <a:xfrm flipV="1">
              <a:off x="3206536" y="2789018"/>
              <a:ext cx="0" cy="4966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5373C25B-E65C-4B0A-A265-B8DBAA8C2824}"/>
                </a:ext>
              </a:extLst>
            </p:cNvPr>
            <p:cNvCxnSpPr>
              <a:stCxn id="6" idx="6"/>
              <a:endCxn id="12" idx="2"/>
            </p:cNvCxnSpPr>
            <p:nvPr/>
          </p:nvCxnSpPr>
          <p:spPr>
            <a:xfrm flipV="1">
              <a:off x="3386536" y="3298360"/>
              <a:ext cx="482346" cy="16733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87B1F391-C400-48E2-B05A-9295A1D59B7F}"/>
                </a:ext>
              </a:extLst>
            </p:cNvPr>
            <p:cNvCxnSpPr>
              <a:stCxn id="6" idx="5"/>
              <a:endCxn id="11" idx="1"/>
            </p:cNvCxnSpPr>
            <p:nvPr/>
          </p:nvCxnSpPr>
          <p:spPr>
            <a:xfrm>
              <a:off x="3333815" y="3592969"/>
              <a:ext cx="297614" cy="5117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843517B2-D41B-4C8E-AB2C-B306126A88C5}"/>
                </a:ext>
              </a:extLst>
            </p:cNvPr>
            <p:cNvCxnSpPr>
              <a:stCxn id="6" idx="3"/>
              <a:endCxn id="10" idx="7"/>
            </p:cNvCxnSpPr>
            <p:nvPr/>
          </p:nvCxnSpPr>
          <p:spPr>
            <a:xfrm flipH="1">
              <a:off x="2825972" y="3592969"/>
              <a:ext cx="253285" cy="5117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E96A7D01-B60C-4B81-B97F-1FEDC52EE16B}"/>
                </a:ext>
              </a:extLst>
            </p:cNvPr>
            <p:cNvCxnSpPr>
              <a:stCxn id="6" idx="2"/>
              <a:endCxn id="8" idx="6"/>
            </p:cNvCxnSpPr>
            <p:nvPr/>
          </p:nvCxnSpPr>
          <p:spPr>
            <a:xfrm flipH="1" flipV="1">
              <a:off x="2522363" y="3295837"/>
              <a:ext cx="504173" cy="1698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8" name="流程图: 接点 17">
              <a:extLst>
                <a:ext uri="{FF2B5EF4-FFF2-40B4-BE49-F238E27FC236}">
                  <a16:creationId xmlns:a16="http://schemas.microsoft.com/office/drawing/2014/main" id="{7D7339DE-0AB3-441C-9A42-B547AEDE81D7}"/>
                </a:ext>
              </a:extLst>
            </p:cNvPr>
            <p:cNvSpPr/>
            <p:nvPr/>
          </p:nvSpPr>
          <p:spPr>
            <a:xfrm>
              <a:off x="2414449" y="1678410"/>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H</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20" name="流程图: 接点 19">
              <a:extLst>
                <a:ext uri="{FF2B5EF4-FFF2-40B4-BE49-F238E27FC236}">
                  <a16:creationId xmlns:a16="http://schemas.microsoft.com/office/drawing/2014/main" id="{EB081C68-24C3-42FD-9CD5-61F22099B5D3}"/>
                </a:ext>
              </a:extLst>
            </p:cNvPr>
            <p:cNvSpPr/>
            <p:nvPr/>
          </p:nvSpPr>
          <p:spPr>
            <a:xfrm>
              <a:off x="3547561" y="1678410"/>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G</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21" name="流程图: 接点 20">
              <a:extLst>
                <a:ext uri="{FF2B5EF4-FFF2-40B4-BE49-F238E27FC236}">
                  <a16:creationId xmlns:a16="http://schemas.microsoft.com/office/drawing/2014/main" id="{CADE58C1-D777-43CC-9FB1-CD72589CBFBF}"/>
                </a:ext>
              </a:extLst>
            </p:cNvPr>
            <p:cNvSpPr/>
            <p:nvPr/>
          </p:nvSpPr>
          <p:spPr>
            <a:xfrm>
              <a:off x="2414449" y="4818366"/>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L</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22" name="流程图: 接点 21">
              <a:extLst>
                <a:ext uri="{FF2B5EF4-FFF2-40B4-BE49-F238E27FC236}">
                  <a16:creationId xmlns:a16="http://schemas.microsoft.com/office/drawing/2014/main" id="{87F463D0-47F9-416F-84DF-63589307BE5F}"/>
                </a:ext>
              </a:extLst>
            </p:cNvPr>
            <p:cNvSpPr/>
            <p:nvPr/>
          </p:nvSpPr>
          <p:spPr>
            <a:xfrm>
              <a:off x="3758708" y="4819590"/>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M</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23" name="流程图: 接点 22">
              <a:extLst>
                <a:ext uri="{FF2B5EF4-FFF2-40B4-BE49-F238E27FC236}">
                  <a16:creationId xmlns:a16="http://schemas.microsoft.com/office/drawing/2014/main" id="{D787CBB1-30D8-4300-A039-534CDF7995CB}"/>
                </a:ext>
              </a:extLst>
            </p:cNvPr>
            <p:cNvSpPr/>
            <p:nvPr/>
          </p:nvSpPr>
          <p:spPr>
            <a:xfrm>
              <a:off x="1345400" y="2402726"/>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I</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24" name="流程图: 接点 23">
              <a:extLst>
                <a:ext uri="{FF2B5EF4-FFF2-40B4-BE49-F238E27FC236}">
                  <a16:creationId xmlns:a16="http://schemas.microsoft.com/office/drawing/2014/main" id="{F4966315-F198-42D7-BEEA-C84F949A76EF}"/>
                </a:ext>
              </a:extLst>
            </p:cNvPr>
            <p:cNvSpPr/>
            <p:nvPr/>
          </p:nvSpPr>
          <p:spPr>
            <a:xfrm>
              <a:off x="1343190" y="4166249"/>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K</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25" name="流程图: 接点 24">
              <a:extLst>
                <a:ext uri="{FF2B5EF4-FFF2-40B4-BE49-F238E27FC236}">
                  <a16:creationId xmlns:a16="http://schemas.microsoft.com/office/drawing/2014/main" id="{71826112-8CD4-4C7E-BD88-A56C08145861}"/>
                </a:ext>
              </a:extLst>
            </p:cNvPr>
            <p:cNvSpPr/>
            <p:nvPr/>
          </p:nvSpPr>
          <p:spPr>
            <a:xfrm>
              <a:off x="801688" y="3285690"/>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J</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26" name="流程图: 接点 25">
              <a:extLst>
                <a:ext uri="{FF2B5EF4-FFF2-40B4-BE49-F238E27FC236}">
                  <a16:creationId xmlns:a16="http://schemas.microsoft.com/office/drawing/2014/main" id="{ABCA8ABA-EF02-4566-BCA4-D1B4292DDD0B}"/>
                </a:ext>
              </a:extLst>
            </p:cNvPr>
            <p:cNvSpPr/>
            <p:nvPr/>
          </p:nvSpPr>
          <p:spPr>
            <a:xfrm>
              <a:off x="4701796" y="2402725"/>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P</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27" name="流程图: 接点 26">
              <a:extLst>
                <a:ext uri="{FF2B5EF4-FFF2-40B4-BE49-F238E27FC236}">
                  <a16:creationId xmlns:a16="http://schemas.microsoft.com/office/drawing/2014/main" id="{D0C7618C-4880-4C5E-92EA-12E70570B959}"/>
                </a:ext>
              </a:extLst>
            </p:cNvPr>
            <p:cNvSpPr/>
            <p:nvPr/>
          </p:nvSpPr>
          <p:spPr>
            <a:xfrm>
              <a:off x="4699586" y="4166249"/>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N</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28" name="流程图: 接点 27">
              <a:extLst>
                <a:ext uri="{FF2B5EF4-FFF2-40B4-BE49-F238E27FC236}">
                  <a16:creationId xmlns:a16="http://schemas.microsoft.com/office/drawing/2014/main" id="{2ABF84CD-3EFE-4C59-AE12-DE0B466F9EDD}"/>
                </a:ext>
              </a:extLst>
            </p:cNvPr>
            <p:cNvSpPr/>
            <p:nvPr/>
          </p:nvSpPr>
          <p:spPr>
            <a:xfrm>
              <a:off x="5298443" y="3285690"/>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O</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29" name="直接箭头连接符 28">
              <a:extLst>
                <a:ext uri="{FF2B5EF4-FFF2-40B4-BE49-F238E27FC236}">
                  <a16:creationId xmlns:a16="http://schemas.microsoft.com/office/drawing/2014/main" id="{26101415-48A7-49BC-B3B8-D644C0673635}"/>
                </a:ext>
              </a:extLst>
            </p:cNvPr>
            <p:cNvCxnSpPr>
              <a:stCxn id="7" idx="1"/>
              <a:endCxn id="18" idx="5"/>
            </p:cNvCxnSpPr>
            <p:nvPr/>
          </p:nvCxnSpPr>
          <p:spPr>
            <a:xfrm flipH="1" flipV="1">
              <a:off x="2721728" y="1985689"/>
              <a:ext cx="357529" cy="4960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DB8491BD-0282-4CAF-A6DB-3B294D493BD5}"/>
                </a:ext>
              </a:extLst>
            </p:cNvPr>
            <p:cNvCxnSpPr>
              <a:stCxn id="7" idx="7"/>
              <a:endCxn id="20" idx="3"/>
            </p:cNvCxnSpPr>
            <p:nvPr/>
          </p:nvCxnSpPr>
          <p:spPr>
            <a:xfrm flipV="1">
              <a:off x="3333815" y="1985689"/>
              <a:ext cx="266467" cy="4960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A565BABA-00BE-4039-96E4-B4B4EDE1E5F3}"/>
                </a:ext>
              </a:extLst>
            </p:cNvPr>
            <p:cNvCxnSpPr>
              <a:stCxn id="8" idx="1"/>
              <a:endCxn id="23" idx="5"/>
            </p:cNvCxnSpPr>
            <p:nvPr/>
          </p:nvCxnSpPr>
          <p:spPr>
            <a:xfrm flipH="1" flipV="1">
              <a:off x="1652679" y="2710005"/>
              <a:ext cx="562405" cy="4585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C427DCA7-0EDA-4A58-9035-CEB8790D4570}"/>
                </a:ext>
              </a:extLst>
            </p:cNvPr>
            <p:cNvCxnSpPr>
              <a:stCxn id="8" idx="2"/>
              <a:endCxn id="25" idx="6"/>
            </p:cNvCxnSpPr>
            <p:nvPr/>
          </p:nvCxnSpPr>
          <p:spPr>
            <a:xfrm flipH="1">
              <a:off x="1161688" y="3295837"/>
              <a:ext cx="1000675" cy="1698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A00FB1B2-BB23-4816-A4A6-35562055A0E5}"/>
                </a:ext>
              </a:extLst>
            </p:cNvPr>
            <p:cNvCxnSpPr>
              <a:stCxn id="8" idx="3"/>
              <a:endCxn id="24" idx="7"/>
            </p:cNvCxnSpPr>
            <p:nvPr/>
          </p:nvCxnSpPr>
          <p:spPr>
            <a:xfrm flipH="1">
              <a:off x="1650469" y="3423116"/>
              <a:ext cx="564615" cy="79585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C4E31338-981A-4035-99F7-81A971AA9E3F}"/>
                </a:ext>
              </a:extLst>
            </p:cNvPr>
            <p:cNvCxnSpPr>
              <a:stCxn id="12" idx="7"/>
              <a:endCxn id="26" idx="3"/>
            </p:cNvCxnSpPr>
            <p:nvPr/>
          </p:nvCxnSpPr>
          <p:spPr>
            <a:xfrm flipV="1">
              <a:off x="4176161" y="2710004"/>
              <a:ext cx="578356" cy="46107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3D4BF93B-E421-440E-8F48-D12449A28033}"/>
                </a:ext>
              </a:extLst>
            </p:cNvPr>
            <p:cNvCxnSpPr>
              <a:stCxn id="12" idx="6"/>
              <a:endCxn id="28" idx="2"/>
            </p:cNvCxnSpPr>
            <p:nvPr/>
          </p:nvCxnSpPr>
          <p:spPr>
            <a:xfrm>
              <a:off x="4228882" y="3298360"/>
              <a:ext cx="1069561" cy="16733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A210596C-761D-4731-A813-10C1F002E1F6}"/>
                </a:ext>
              </a:extLst>
            </p:cNvPr>
            <p:cNvCxnSpPr>
              <a:stCxn id="12" idx="5"/>
              <a:endCxn id="27" idx="1"/>
            </p:cNvCxnSpPr>
            <p:nvPr/>
          </p:nvCxnSpPr>
          <p:spPr>
            <a:xfrm>
              <a:off x="4176161" y="3425639"/>
              <a:ext cx="576146" cy="79333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6123CB77-ADDC-483A-A5DE-BDB81C097265}"/>
                </a:ext>
              </a:extLst>
            </p:cNvPr>
            <p:cNvCxnSpPr>
              <a:stCxn id="10" idx="4"/>
              <a:endCxn id="21" idx="0"/>
            </p:cNvCxnSpPr>
            <p:nvPr/>
          </p:nvCxnSpPr>
          <p:spPr>
            <a:xfrm flipH="1">
              <a:off x="2594449" y="4412028"/>
              <a:ext cx="104244" cy="40633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31F1A9D8-E618-4F67-8426-4DD6EECA8295}"/>
                </a:ext>
              </a:extLst>
            </p:cNvPr>
            <p:cNvCxnSpPr>
              <a:stCxn id="11" idx="4"/>
              <a:endCxn id="22" idx="0"/>
            </p:cNvCxnSpPr>
            <p:nvPr/>
          </p:nvCxnSpPr>
          <p:spPr>
            <a:xfrm>
              <a:off x="3758708" y="4412028"/>
              <a:ext cx="180000" cy="40756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5B9BBEB0-6CC0-46F2-B7A8-752C3D2BF706}"/>
                </a:ext>
              </a:extLst>
            </p:cNvPr>
            <p:cNvCxnSpPr>
              <a:stCxn id="10" idx="2"/>
              <a:endCxn id="24" idx="6"/>
            </p:cNvCxnSpPr>
            <p:nvPr/>
          </p:nvCxnSpPr>
          <p:spPr>
            <a:xfrm flipH="1">
              <a:off x="1703190" y="4232028"/>
              <a:ext cx="815503" cy="11422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A7CC1DD0-F05C-4760-B4F6-76EB4888962C}"/>
                </a:ext>
              </a:extLst>
            </p:cNvPr>
            <p:cNvCxnSpPr>
              <a:stCxn id="11" idx="6"/>
              <a:endCxn id="27" idx="2"/>
            </p:cNvCxnSpPr>
            <p:nvPr/>
          </p:nvCxnSpPr>
          <p:spPr>
            <a:xfrm>
              <a:off x="3938708" y="4232028"/>
              <a:ext cx="760878" cy="11422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3BB25325-D145-41E0-8DFC-B52BC5AFF1AE}"/>
                </a:ext>
              </a:extLst>
            </p:cNvPr>
            <p:cNvCxnSpPr>
              <a:stCxn id="11" idx="3"/>
              <a:endCxn id="21" idx="6"/>
            </p:cNvCxnSpPr>
            <p:nvPr/>
          </p:nvCxnSpPr>
          <p:spPr>
            <a:xfrm flipH="1">
              <a:off x="2774449" y="4359307"/>
              <a:ext cx="856980" cy="63905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75A39292-FF06-400B-9D9E-8CCF88D08820}"/>
                </a:ext>
              </a:extLst>
            </p:cNvPr>
            <p:cNvCxnSpPr>
              <a:stCxn id="7" idx="6"/>
              <a:endCxn id="26" idx="2"/>
            </p:cNvCxnSpPr>
            <p:nvPr/>
          </p:nvCxnSpPr>
          <p:spPr>
            <a:xfrm flipV="1">
              <a:off x="3386536" y="2582725"/>
              <a:ext cx="1315260" cy="262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74F615DD-6ADD-49B4-A3A5-9A9293213308}"/>
                </a:ext>
              </a:extLst>
            </p:cNvPr>
            <p:cNvCxnSpPr>
              <a:stCxn id="11" idx="7"/>
              <a:endCxn id="28" idx="3"/>
            </p:cNvCxnSpPr>
            <p:nvPr/>
          </p:nvCxnSpPr>
          <p:spPr>
            <a:xfrm flipV="1">
              <a:off x="3885987" y="3592969"/>
              <a:ext cx="1465177" cy="5117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44" name="组合 43">
            <a:extLst>
              <a:ext uri="{FF2B5EF4-FFF2-40B4-BE49-F238E27FC236}">
                <a16:creationId xmlns:a16="http://schemas.microsoft.com/office/drawing/2014/main" id="{E40B5292-9103-451D-A5CE-C400B3B47AC3}"/>
              </a:ext>
            </a:extLst>
          </p:cNvPr>
          <p:cNvGrpSpPr/>
          <p:nvPr/>
        </p:nvGrpSpPr>
        <p:grpSpPr>
          <a:xfrm>
            <a:off x="6537602" y="2239841"/>
            <a:ext cx="4856755" cy="3501180"/>
            <a:chOff x="801688" y="1678410"/>
            <a:chExt cx="4856755" cy="3501180"/>
          </a:xfrm>
        </p:grpSpPr>
        <p:sp>
          <p:nvSpPr>
            <p:cNvPr id="45" name="流程图: 接点 44">
              <a:extLst>
                <a:ext uri="{FF2B5EF4-FFF2-40B4-BE49-F238E27FC236}">
                  <a16:creationId xmlns:a16="http://schemas.microsoft.com/office/drawing/2014/main" id="{EB2D90E1-E3E6-4985-9475-B4779E348CA8}"/>
                </a:ext>
              </a:extLst>
            </p:cNvPr>
            <p:cNvSpPr/>
            <p:nvPr/>
          </p:nvSpPr>
          <p:spPr>
            <a:xfrm>
              <a:off x="3026536" y="3285690"/>
              <a:ext cx="360000" cy="360000"/>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A</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46" name="流程图: 接点 45">
              <a:extLst>
                <a:ext uri="{FF2B5EF4-FFF2-40B4-BE49-F238E27FC236}">
                  <a16:creationId xmlns:a16="http://schemas.microsoft.com/office/drawing/2014/main" id="{544B73EC-AC27-4E8D-A811-1F6BFDB3973F}"/>
                </a:ext>
              </a:extLst>
            </p:cNvPr>
            <p:cNvSpPr/>
            <p:nvPr/>
          </p:nvSpPr>
          <p:spPr>
            <a:xfrm>
              <a:off x="3026536" y="2429018"/>
              <a:ext cx="360000" cy="360000"/>
            </a:xfrm>
            <a:prstGeom prst="flowChartConnector">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B</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47" name="流程图: 接点 46">
              <a:extLst>
                <a:ext uri="{FF2B5EF4-FFF2-40B4-BE49-F238E27FC236}">
                  <a16:creationId xmlns:a16="http://schemas.microsoft.com/office/drawing/2014/main" id="{C1D85D32-0EF6-455B-96B1-F4EA0908BB01}"/>
                </a:ext>
              </a:extLst>
            </p:cNvPr>
            <p:cNvSpPr/>
            <p:nvPr/>
          </p:nvSpPr>
          <p:spPr>
            <a:xfrm>
              <a:off x="2162363" y="3115837"/>
              <a:ext cx="360000" cy="3600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C</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48" name="流程图: 接点 47">
              <a:extLst>
                <a:ext uri="{FF2B5EF4-FFF2-40B4-BE49-F238E27FC236}">
                  <a16:creationId xmlns:a16="http://schemas.microsoft.com/office/drawing/2014/main" id="{E892643E-9CAD-4FA1-AD48-6C971018EA07}"/>
                </a:ext>
              </a:extLst>
            </p:cNvPr>
            <p:cNvSpPr/>
            <p:nvPr/>
          </p:nvSpPr>
          <p:spPr>
            <a:xfrm>
              <a:off x="2518693" y="4052028"/>
              <a:ext cx="360000" cy="36000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D</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49" name="流程图: 接点 48">
              <a:extLst>
                <a:ext uri="{FF2B5EF4-FFF2-40B4-BE49-F238E27FC236}">
                  <a16:creationId xmlns:a16="http://schemas.microsoft.com/office/drawing/2014/main" id="{B793C626-73AA-40BF-952D-12393EAFC76E}"/>
                </a:ext>
              </a:extLst>
            </p:cNvPr>
            <p:cNvSpPr/>
            <p:nvPr/>
          </p:nvSpPr>
          <p:spPr>
            <a:xfrm>
              <a:off x="3578708" y="4052028"/>
              <a:ext cx="360000" cy="3600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E</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50" name="流程图: 接点 49">
              <a:extLst>
                <a:ext uri="{FF2B5EF4-FFF2-40B4-BE49-F238E27FC236}">
                  <a16:creationId xmlns:a16="http://schemas.microsoft.com/office/drawing/2014/main" id="{F2E6E723-05D1-4A23-BCCD-6C750EF9D428}"/>
                </a:ext>
              </a:extLst>
            </p:cNvPr>
            <p:cNvSpPr/>
            <p:nvPr/>
          </p:nvSpPr>
          <p:spPr>
            <a:xfrm>
              <a:off x="3868882" y="3118360"/>
              <a:ext cx="360000" cy="36000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F</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51" name="直接箭头连接符 50">
              <a:extLst>
                <a:ext uri="{FF2B5EF4-FFF2-40B4-BE49-F238E27FC236}">
                  <a16:creationId xmlns:a16="http://schemas.microsoft.com/office/drawing/2014/main" id="{5624532F-164F-481C-8D1F-AAA3197957BD}"/>
                </a:ext>
              </a:extLst>
            </p:cNvPr>
            <p:cNvCxnSpPr>
              <a:stCxn id="45" idx="0"/>
              <a:endCxn id="46" idx="4"/>
            </p:cNvCxnSpPr>
            <p:nvPr/>
          </p:nvCxnSpPr>
          <p:spPr>
            <a:xfrm flipV="1">
              <a:off x="3206536" y="2789018"/>
              <a:ext cx="0" cy="4966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3F222111-CC4D-4B82-9C19-5ED51C2D5162}"/>
                </a:ext>
              </a:extLst>
            </p:cNvPr>
            <p:cNvCxnSpPr>
              <a:stCxn id="45" idx="6"/>
              <a:endCxn id="50" idx="2"/>
            </p:cNvCxnSpPr>
            <p:nvPr/>
          </p:nvCxnSpPr>
          <p:spPr>
            <a:xfrm flipV="1">
              <a:off x="3386536" y="3298360"/>
              <a:ext cx="482346" cy="16733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a:extLst>
                <a:ext uri="{FF2B5EF4-FFF2-40B4-BE49-F238E27FC236}">
                  <a16:creationId xmlns:a16="http://schemas.microsoft.com/office/drawing/2014/main" id="{D39CBB21-A55C-4F63-B0DB-D4B191B53815}"/>
                </a:ext>
              </a:extLst>
            </p:cNvPr>
            <p:cNvCxnSpPr>
              <a:stCxn id="45" idx="5"/>
              <a:endCxn id="49" idx="1"/>
            </p:cNvCxnSpPr>
            <p:nvPr/>
          </p:nvCxnSpPr>
          <p:spPr>
            <a:xfrm>
              <a:off x="3333815" y="3592969"/>
              <a:ext cx="297614" cy="5117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6D5C5671-0B6A-44D8-97CB-AA27C2DC58AF}"/>
                </a:ext>
              </a:extLst>
            </p:cNvPr>
            <p:cNvCxnSpPr>
              <a:stCxn id="45" idx="3"/>
              <a:endCxn id="48" idx="7"/>
            </p:cNvCxnSpPr>
            <p:nvPr/>
          </p:nvCxnSpPr>
          <p:spPr>
            <a:xfrm flipH="1">
              <a:off x="2825972" y="3592969"/>
              <a:ext cx="253285" cy="5117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962E1FA7-5EDB-400B-8618-CC1205A974AD}"/>
                </a:ext>
              </a:extLst>
            </p:cNvPr>
            <p:cNvCxnSpPr>
              <a:stCxn id="45" idx="2"/>
              <a:endCxn id="47" idx="6"/>
            </p:cNvCxnSpPr>
            <p:nvPr/>
          </p:nvCxnSpPr>
          <p:spPr>
            <a:xfrm flipH="1" flipV="1">
              <a:off x="2522363" y="3295837"/>
              <a:ext cx="504173" cy="1698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6" name="流程图: 接点 55">
              <a:extLst>
                <a:ext uri="{FF2B5EF4-FFF2-40B4-BE49-F238E27FC236}">
                  <a16:creationId xmlns:a16="http://schemas.microsoft.com/office/drawing/2014/main" id="{3AC528B8-F27C-4B40-B1F3-22540EA47D3B}"/>
                </a:ext>
              </a:extLst>
            </p:cNvPr>
            <p:cNvSpPr/>
            <p:nvPr/>
          </p:nvSpPr>
          <p:spPr>
            <a:xfrm>
              <a:off x="2414449" y="1678410"/>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H</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57" name="流程图: 接点 56">
              <a:extLst>
                <a:ext uri="{FF2B5EF4-FFF2-40B4-BE49-F238E27FC236}">
                  <a16:creationId xmlns:a16="http://schemas.microsoft.com/office/drawing/2014/main" id="{E05E6E39-5606-4ED8-9BBD-60B184CE793A}"/>
                </a:ext>
              </a:extLst>
            </p:cNvPr>
            <p:cNvSpPr/>
            <p:nvPr/>
          </p:nvSpPr>
          <p:spPr>
            <a:xfrm>
              <a:off x="3547561" y="1678410"/>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G</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58" name="流程图: 接点 57">
              <a:extLst>
                <a:ext uri="{FF2B5EF4-FFF2-40B4-BE49-F238E27FC236}">
                  <a16:creationId xmlns:a16="http://schemas.microsoft.com/office/drawing/2014/main" id="{D2A34660-31FF-4367-BCDB-5D6AA80DCAB1}"/>
                </a:ext>
              </a:extLst>
            </p:cNvPr>
            <p:cNvSpPr/>
            <p:nvPr/>
          </p:nvSpPr>
          <p:spPr>
            <a:xfrm>
              <a:off x="2414449" y="4818366"/>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L</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59" name="流程图: 接点 58">
              <a:extLst>
                <a:ext uri="{FF2B5EF4-FFF2-40B4-BE49-F238E27FC236}">
                  <a16:creationId xmlns:a16="http://schemas.microsoft.com/office/drawing/2014/main" id="{5A6FC1B8-372D-439F-9265-E653731D16C9}"/>
                </a:ext>
              </a:extLst>
            </p:cNvPr>
            <p:cNvSpPr/>
            <p:nvPr/>
          </p:nvSpPr>
          <p:spPr>
            <a:xfrm>
              <a:off x="3758708" y="4819590"/>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M</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60" name="流程图: 接点 59">
              <a:extLst>
                <a:ext uri="{FF2B5EF4-FFF2-40B4-BE49-F238E27FC236}">
                  <a16:creationId xmlns:a16="http://schemas.microsoft.com/office/drawing/2014/main" id="{3766BEFA-64DA-45E9-9FC7-30160FD0046C}"/>
                </a:ext>
              </a:extLst>
            </p:cNvPr>
            <p:cNvSpPr/>
            <p:nvPr/>
          </p:nvSpPr>
          <p:spPr>
            <a:xfrm>
              <a:off x="1345400" y="2402726"/>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I</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61" name="流程图: 接点 60">
              <a:extLst>
                <a:ext uri="{FF2B5EF4-FFF2-40B4-BE49-F238E27FC236}">
                  <a16:creationId xmlns:a16="http://schemas.microsoft.com/office/drawing/2014/main" id="{E7160E9E-5AC0-49CB-B711-D12CF0C63160}"/>
                </a:ext>
              </a:extLst>
            </p:cNvPr>
            <p:cNvSpPr/>
            <p:nvPr/>
          </p:nvSpPr>
          <p:spPr>
            <a:xfrm>
              <a:off x="1343190" y="4166249"/>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K</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62" name="流程图: 接点 61">
              <a:extLst>
                <a:ext uri="{FF2B5EF4-FFF2-40B4-BE49-F238E27FC236}">
                  <a16:creationId xmlns:a16="http://schemas.microsoft.com/office/drawing/2014/main" id="{BD24BD3F-3229-40C0-BAFD-C7CFF6EF0EF3}"/>
                </a:ext>
              </a:extLst>
            </p:cNvPr>
            <p:cNvSpPr/>
            <p:nvPr/>
          </p:nvSpPr>
          <p:spPr>
            <a:xfrm>
              <a:off x="801688" y="3285690"/>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J</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63" name="流程图: 接点 62">
              <a:extLst>
                <a:ext uri="{FF2B5EF4-FFF2-40B4-BE49-F238E27FC236}">
                  <a16:creationId xmlns:a16="http://schemas.microsoft.com/office/drawing/2014/main" id="{9A4E6A4B-DBA4-4E4D-9F57-3CEA93331FA6}"/>
                </a:ext>
              </a:extLst>
            </p:cNvPr>
            <p:cNvSpPr/>
            <p:nvPr/>
          </p:nvSpPr>
          <p:spPr>
            <a:xfrm>
              <a:off x="4701796" y="2402725"/>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P</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64" name="流程图: 接点 63">
              <a:extLst>
                <a:ext uri="{FF2B5EF4-FFF2-40B4-BE49-F238E27FC236}">
                  <a16:creationId xmlns:a16="http://schemas.microsoft.com/office/drawing/2014/main" id="{6C3279D4-F56B-4EFB-BDE7-7C819297199D}"/>
                </a:ext>
              </a:extLst>
            </p:cNvPr>
            <p:cNvSpPr/>
            <p:nvPr/>
          </p:nvSpPr>
          <p:spPr>
            <a:xfrm>
              <a:off x="4699586" y="4166249"/>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N</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65" name="流程图: 接点 64">
              <a:extLst>
                <a:ext uri="{FF2B5EF4-FFF2-40B4-BE49-F238E27FC236}">
                  <a16:creationId xmlns:a16="http://schemas.microsoft.com/office/drawing/2014/main" id="{4EC8E509-F259-4007-BB5B-AE8F3F8FDCE5}"/>
                </a:ext>
              </a:extLst>
            </p:cNvPr>
            <p:cNvSpPr/>
            <p:nvPr/>
          </p:nvSpPr>
          <p:spPr>
            <a:xfrm>
              <a:off x="5298443" y="3285690"/>
              <a:ext cx="360000" cy="360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O</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66" name="直接箭头连接符 65">
              <a:extLst>
                <a:ext uri="{FF2B5EF4-FFF2-40B4-BE49-F238E27FC236}">
                  <a16:creationId xmlns:a16="http://schemas.microsoft.com/office/drawing/2014/main" id="{41AE8A15-7923-4A42-A9CD-65AD2A4B0EFB}"/>
                </a:ext>
              </a:extLst>
            </p:cNvPr>
            <p:cNvCxnSpPr>
              <a:stCxn id="46" idx="1"/>
              <a:endCxn id="56" idx="5"/>
            </p:cNvCxnSpPr>
            <p:nvPr/>
          </p:nvCxnSpPr>
          <p:spPr>
            <a:xfrm flipH="1" flipV="1">
              <a:off x="2721728" y="1985689"/>
              <a:ext cx="357529" cy="4960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直接箭头连接符 66">
              <a:extLst>
                <a:ext uri="{FF2B5EF4-FFF2-40B4-BE49-F238E27FC236}">
                  <a16:creationId xmlns:a16="http://schemas.microsoft.com/office/drawing/2014/main" id="{EF66EDF1-89D9-4267-AA25-CCE96342CE68}"/>
                </a:ext>
              </a:extLst>
            </p:cNvPr>
            <p:cNvCxnSpPr>
              <a:stCxn id="46" idx="7"/>
              <a:endCxn id="57" idx="3"/>
            </p:cNvCxnSpPr>
            <p:nvPr/>
          </p:nvCxnSpPr>
          <p:spPr>
            <a:xfrm flipV="1">
              <a:off x="3333815" y="1985689"/>
              <a:ext cx="266467" cy="4960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CEB0E4A7-D31E-4CDF-9EFD-F1E9589A6983}"/>
                </a:ext>
              </a:extLst>
            </p:cNvPr>
            <p:cNvCxnSpPr>
              <a:stCxn id="47" idx="1"/>
              <a:endCxn id="60" idx="5"/>
            </p:cNvCxnSpPr>
            <p:nvPr/>
          </p:nvCxnSpPr>
          <p:spPr>
            <a:xfrm flipH="1" flipV="1">
              <a:off x="1652679" y="2710005"/>
              <a:ext cx="562405" cy="4585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B7199B27-2AF2-4257-88C4-CE46C87E7D05}"/>
                </a:ext>
              </a:extLst>
            </p:cNvPr>
            <p:cNvCxnSpPr>
              <a:stCxn id="47" idx="2"/>
              <a:endCxn id="62" idx="6"/>
            </p:cNvCxnSpPr>
            <p:nvPr/>
          </p:nvCxnSpPr>
          <p:spPr>
            <a:xfrm flipH="1">
              <a:off x="1161688" y="3295837"/>
              <a:ext cx="1000675" cy="1698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045A3FA2-F915-4DED-AD20-72E89F004E6C}"/>
                </a:ext>
              </a:extLst>
            </p:cNvPr>
            <p:cNvCxnSpPr>
              <a:stCxn id="47" idx="3"/>
              <a:endCxn id="61" idx="7"/>
            </p:cNvCxnSpPr>
            <p:nvPr/>
          </p:nvCxnSpPr>
          <p:spPr>
            <a:xfrm flipH="1">
              <a:off x="1650469" y="3423116"/>
              <a:ext cx="564615" cy="79585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1" name="直接箭头连接符 70">
              <a:extLst>
                <a:ext uri="{FF2B5EF4-FFF2-40B4-BE49-F238E27FC236}">
                  <a16:creationId xmlns:a16="http://schemas.microsoft.com/office/drawing/2014/main" id="{923030BA-E13E-48B1-8655-C3338035F103}"/>
                </a:ext>
              </a:extLst>
            </p:cNvPr>
            <p:cNvCxnSpPr>
              <a:stCxn id="49" idx="4"/>
              <a:endCxn id="59" idx="0"/>
            </p:cNvCxnSpPr>
            <p:nvPr/>
          </p:nvCxnSpPr>
          <p:spPr>
            <a:xfrm>
              <a:off x="3758708" y="4412028"/>
              <a:ext cx="180000" cy="40756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2" name="直接箭头连接符 71">
              <a:extLst>
                <a:ext uri="{FF2B5EF4-FFF2-40B4-BE49-F238E27FC236}">
                  <a16:creationId xmlns:a16="http://schemas.microsoft.com/office/drawing/2014/main" id="{851D607F-FB0D-47DE-80D0-34B50C6882A3}"/>
                </a:ext>
              </a:extLst>
            </p:cNvPr>
            <p:cNvCxnSpPr>
              <a:stCxn id="49" idx="6"/>
              <a:endCxn id="64" idx="2"/>
            </p:cNvCxnSpPr>
            <p:nvPr/>
          </p:nvCxnSpPr>
          <p:spPr>
            <a:xfrm>
              <a:off x="3938708" y="4232028"/>
              <a:ext cx="760878" cy="11422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3" name="直接箭头连接符 72">
              <a:extLst>
                <a:ext uri="{FF2B5EF4-FFF2-40B4-BE49-F238E27FC236}">
                  <a16:creationId xmlns:a16="http://schemas.microsoft.com/office/drawing/2014/main" id="{80A7989C-D69D-416E-993A-1A1E083BE99C}"/>
                </a:ext>
              </a:extLst>
            </p:cNvPr>
            <p:cNvCxnSpPr>
              <a:stCxn id="49" idx="3"/>
              <a:endCxn id="58" idx="6"/>
            </p:cNvCxnSpPr>
            <p:nvPr/>
          </p:nvCxnSpPr>
          <p:spPr>
            <a:xfrm flipH="1">
              <a:off x="2774449" y="4359307"/>
              <a:ext cx="856980" cy="63905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a:extLst>
                <a:ext uri="{FF2B5EF4-FFF2-40B4-BE49-F238E27FC236}">
                  <a16:creationId xmlns:a16="http://schemas.microsoft.com/office/drawing/2014/main" id="{CB3C3B8A-3746-4078-B589-BA3F56D531EF}"/>
                </a:ext>
              </a:extLst>
            </p:cNvPr>
            <p:cNvCxnSpPr>
              <a:stCxn id="46" idx="6"/>
              <a:endCxn id="63" idx="2"/>
            </p:cNvCxnSpPr>
            <p:nvPr/>
          </p:nvCxnSpPr>
          <p:spPr>
            <a:xfrm flipV="1">
              <a:off x="3386536" y="2582725"/>
              <a:ext cx="1315260" cy="262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5" name="直接箭头连接符 74">
              <a:extLst>
                <a:ext uri="{FF2B5EF4-FFF2-40B4-BE49-F238E27FC236}">
                  <a16:creationId xmlns:a16="http://schemas.microsoft.com/office/drawing/2014/main" id="{F609AFF7-CC8D-4761-AD39-8CB57C5968CC}"/>
                </a:ext>
              </a:extLst>
            </p:cNvPr>
            <p:cNvCxnSpPr>
              <a:stCxn id="49" idx="7"/>
              <a:endCxn id="65" idx="3"/>
            </p:cNvCxnSpPr>
            <p:nvPr/>
          </p:nvCxnSpPr>
          <p:spPr>
            <a:xfrm flipV="1">
              <a:off x="3885987" y="3592969"/>
              <a:ext cx="1465177" cy="5117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76" name="矩形 75">
            <a:extLst>
              <a:ext uri="{FF2B5EF4-FFF2-40B4-BE49-F238E27FC236}">
                <a16:creationId xmlns:a16="http://schemas.microsoft.com/office/drawing/2014/main" id="{84ABC825-90FB-409F-8351-E617A59B4FC8}"/>
              </a:ext>
            </a:extLst>
          </p:cNvPr>
          <p:cNvSpPr/>
          <p:nvPr/>
        </p:nvSpPr>
        <p:spPr>
          <a:xfrm>
            <a:off x="3048000" y="642139"/>
            <a:ext cx="6096000" cy="584775"/>
          </a:xfrm>
          <a:prstGeom prst="rect">
            <a:avLst/>
          </a:prstGeom>
        </p:spPr>
        <p:txBody>
          <a:bodyPr>
            <a:spAutoFit/>
          </a:bodyPr>
          <a:lstStyle/>
          <a:p>
            <a:pPr lvl="0" algn="ctr"/>
            <a:r>
              <a:rPr lang="en-US" altLang="zh-CN"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MPR </a:t>
            </a:r>
            <a:r>
              <a:rPr lang="zh-CN" altLang="en-US"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选择</a:t>
            </a:r>
            <a:endParaRPr kumimoji="0" lang="zh-CN" altLang="en-US" sz="3200" b="1"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55654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9" name="文本框 18"/>
          <p:cNvSpPr txBox="1"/>
          <p:nvPr/>
        </p:nvSpPr>
        <p:spPr>
          <a:xfrm>
            <a:off x="0" y="180474"/>
            <a:ext cx="2141621" cy="461665"/>
          </a:xfrm>
          <a:prstGeom prst="rect">
            <a:avLst/>
          </a:prstGeom>
          <a:noFill/>
        </p:spPr>
        <p:txBody>
          <a:bodyPr wrap="square" rtlCol="0">
            <a:spAutoFit/>
          </a:bodyPr>
          <a:lstStyle/>
          <a:p>
            <a:pPr lvl="0" algn="ctr">
              <a:defRPr/>
            </a:pPr>
            <a:r>
              <a:rPr lang="zh-CN" altLang="en-US" sz="2400" spc="300" dirty="0">
                <a:solidFill>
                  <a:prstClr val="white"/>
                </a:solidFill>
                <a:latin typeface="宋体" panose="02010600030101010101" pitchFamily="2" charset="-122"/>
                <a:ea typeface="宋体" panose="02010600030101010101" pitchFamily="2" charset="-122"/>
                <a:cs typeface="Times New Roman" panose="02020603050405020304" pitchFamily="18" charset="0"/>
                <a:sym typeface="Arial" panose="020B0604020202020204" pitchFamily="34" charset="0"/>
              </a:rPr>
              <a:t>简介</a:t>
            </a:r>
          </a:p>
        </p:txBody>
      </p:sp>
      <p:sp>
        <p:nvSpPr>
          <p:cNvPr id="2" name="矩形 1">
            <a:extLst>
              <a:ext uri="{FF2B5EF4-FFF2-40B4-BE49-F238E27FC236}">
                <a16:creationId xmlns:a16="http://schemas.microsoft.com/office/drawing/2014/main" id="{295EF540-9104-4963-90A1-D252548E85E1}"/>
              </a:ext>
            </a:extLst>
          </p:cNvPr>
          <p:cNvSpPr/>
          <p:nvPr/>
        </p:nvSpPr>
        <p:spPr>
          <a:xfrm>
            <a:off x="3048000" y="642139"/>
            <a:ext cx="6096000" cy="584775"/>
          </a:xfrm>
          <a:prstGeom prst="rect">
            <a:avLst/>
          </a:prstGeom>
        </p:spPr>
        <p:txBody>
          <a:bodyPr>
            <a:spAutoFit/>
          </a:bodyPr>
          <a:lstStyle/>
          <a:p>
            <a:pPr lvl="0" algn="ctr"/>
            <a:r>
              <a:rPr lang="en-US" altLang="zh-CN"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OLSR</a:t>
            </a:r>
            <a:r>
              <a:rPr lang="zh-CN" altLang="en-US" sz="3200" b="1"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路由协议处理流程图 </a:t>
            </a:r>
            <a:endParaRPr kumimoji="0" lang="zh-CN" altLang="en-US" sz="3200" b="1" i="0" u="none" strike="noStrike" kern="1200" cap="none" spc="0" normalizeH="0" baseline="0" noProof="0" dirty="0">
              <a:ln>
                <a:noFill/>
              </a:ln>
              <a:solidFill>
                <a:srgbClr val="0D0D0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 name="组合 6">
            <a:extLst>
              <a:ext uri="{FF2B5EF4-FFF2-40B4-BE49-F238E27FC236}">
                <a16:creationId xmlns:a16="http://schemas.microsoft.com/office/drawing/2014/main" id="{132683F6-BFD5-469F-9CDB-D2A1E973936A}"/>
              </a:ext>
            </a:extLst>
          </p:cNvPr>
          <p:cNvGrpSpPr/>
          <p:nvPr/>
        </p:nvGrpSpPr>
        <p:grpSpPr>
          <a:xfrm>
            <a:off x="0" y="116958"/>
            <a:ext cx="12192000" cy="6624084"/>
            <a:chOff x="0" y="116958"/>
            <a:chExt cx="12192000" cy="6624084"/>
          </a:xfrm>
        </p:grpSpPr>
        <p:grpSp>
          <p:nvGrpSpPr>
            <p:cNvPr id="292" name="组合 291">
              <a:extLst>
                <a:ext uri="{FF2B5EF4-FFF2-40B4-BE49-F238E27FC236}">
                  <a16:creationId xmlns:a16="http://schemas.microsoft.com/office/drawing/2014/main" id="{79C86453-6AC8-4101-B6CE-598C8CDCAB72}"/>
                </a:ext>
              </a:extLst>
            </p:cNvPr>
            <p:cNvGrpSpPr/>
            <p:nvPr/>
          </p:nvGrpSpPr>
          <p:grpSpPr>
            <a:xfrm>
              <a:off x="3183540" y="3482150"/>
              <a:ext cx="4976036" cy="1329087"/>
              <a:chOff x="3183540" y="3482150"/>
              <a:chExt cx="4976036" cy="1329087"/>
            </a:xfrm>
          </p:grpSpPr>
          <p:sp>
            <p:nvSpPr>
              <p:cNvPr id="206" name="矩形: 圆角 205">
                <a:extLst>
                  <a:ext uri="{FF2B5EF4-FFF2-40B4-BE49-F238E27FC236}">
                    <a16:creationId xmlns:a16="http://schemas.microsoft.com/office/drawing/2014/main" id="{2F9A1FBB-E5FE-4EF9-9237-2C30688ECB1C}"/>
                  </a:ext>
                </a:extLst>
              </p:cNvPr>
              <p:cNvSpPr/>
              <p:nvPr/>
            </p:nvSpPr>
            <p:spPr>
              <a:xfrm>
                <a:off x="3183540" y="3482150"/>
                <a:ext cx="4976036" cy="1329087"/>
              </a:xfrm>
              <a:prstGeom prst="roundRect">
                <a:avLst/>
              </a:prstGeom>
              <a:solidFill>
                <a:srgbClr val="92D050"/>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7" name="椭圆 216">
                <a:extLst>
                  <a:ext uri="{FF2B5EF4-FFF2-40B4-BE49-F238E27FC236}">
                    <a16:creationId xmlns:a16="http://schemas.microsoft.com/office/drawing/2014/main" id="{E5651892-2602-4FC2-AD66-588BE0E9E3CB}"/>
                  </a:ext>
                </a:extLst>
              </p:cNvPr>
              <p:cNvSpPr/>
              <p:nvPr/>
            </p:nvSpPr>
            <p:spPr>
              <a:xfrm>
                <a:off x="3382900" y="3615087"/>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olsr_init_routing_table</a:t>
                </a:r>
                <a:endParaRPr kumimoji="0" lang="zh-CN" altLang="en-US" sz="12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8" name="椭圆 217">
                <a:extLst>
                  <a:ext uri="{FF2B5EF4-FFF2-40B4-BE49-F238E27FC236}">
                    <a16:creationId xmlns:a16="http://schemas.microsoft.com/office/drawing/2014/main" id="{A58B5BD4-82CA-4891-BA7D-3A485F8BDE56}"/>
                  </a:ext>
                </a:extLst>
              </p:cNvPr>
              <p:cNvSpPr/>
              <p:nvPr/>
            </p:nvSpPr>
            <p:spPr>
              <a:xfrm>
                <a:off x="3382900" y="3880900"/>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olsr_insert_routing_table</a:t>
                </a:r>
                <a:endParaRPr kumimoji="0" lang="zh-CN" altLang="en-US" sz="12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9" name="椭圆 218">
                <a:extLst>
                  <a:ext uri="{FF2B5EF4-FFF2-40B4-BE49-F238E27FC236}">
                    <a16:creationId xmlns:a16="http://schemas.microsoft.com/office/drawing/2014/main" id="{E0F4A2D7-57E3-4506-96D2-A87158B4408B}"/>
                  </a:ext>
                </a:extLst>
              </p:cNvPr>
              <p:cNvSpPr/>
              <p:nvPr/>
            </p:nvSpPr>
            <p:spPr>
              <a:xfrm>
                <a:off x="3382900" y="4146713"/>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olsr_lookup_routing_table</a:t>
                </a:r>
                <a:endParaRPr kumimoji="0" lang="zh-CN" altLang="en-US" sz="12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0" name="椭圆 219">
                <a:extLst>
                  <a:ext uri="{FF2B5EF4-FFF2-40B4-BE49-F238E27FC236}">
                    <a16:creationId xmlns:a16="http://schemas.microsoft.com/office/drawing/2014/main" id="{FAA0041E-C44C-4A75-801A-1FCCF80392A7}"/>
                  </a:ext>
                </a:extLst>
              </p:cNvPr>
              <p:cNvSpPr/>
              <p:nvPr/>
            </p:nvSpPr>
            <p:spPr>
              <a:xfrm>
                <a:off x="3382900" y="4412526"/>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olsr_delete_routing_table</a:t>
                </a:r>
                <a:endParaRPr kumimoji="0" lang="zh-CN" altLang="en-US" sz="12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8" name="流程图: 终止 227">
                <a:extLst>
                  <a:ext uri="{FF2B5EF4-FFF2-40B4-BE49-F238E27FC236}">
                    <a16:creationId xmlns:a16="http://schemas.microsoft.com/office/drawing/2014/main" id="{667665EA-F086-4782-99CF-050376DD53C8}"/>
                  </a:ext>
                </a:extLst>
              </p:cNvPr>
              <p:cNvSpPr/>
              <p:nvPr/>
            </p:nvSpPr>
            <p:spPr>
              <a:xfrm>
                <a:off x="6676336" y="3928745"/>
                <a:ext cx="1350334" cy="435935"/>
              </a:xfrm>
              <a:prstGeom prst="flowChartTerminator">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路由表</a:t>
                </a:r>
              </a:p>
            </p:txBody>
          </p:sp>
          <p:cxnSp>
            <p:nvCxnSpPr>
              <p:cNvPr id="240" name="连接符: 肘形 239">
                <a:extLst>
                  <a:ext uri="{FF2B5EF4-FFF2-40B4-BE49-F238E27FC236}">
                    <a16:creationId xmlns:a16="http://schemas.microsoft.com/office/drawing/2014/main" id="{985E47AA-5584-4E07-85D7-F9B8DC6BE27C}"/>
                  </a:ext>
                </a:extLst>
              </p:cNvPr>
              <p:cNvCxnSpPr>
                <a:stCxn id="217" idx="6"/>
                <a:endCxn id="228" idx="1"/>
              </p:cNvCxnSpPr>
              <p:nvPr/>
            </p:nvCxnSpPr>
            <p:spPr>
              <a:xfrm>
                <a:off x="6308626" y="3747994"/>
                <a:ext cx="367710" cy="398719"/>
              </a:xfrm>
              <a:prstGeom prst="bentConnector3">
                <a:avLst/>
              </a:prstGeom>
              <a:noFill/>
              <a:ln w="19050" cap="flat" cmpd="sng" algn="ctr">
                <a:solidFill>
                  <a:sysClr val="windowText" lastClr="000000"/>
                </a:solidFill>
                <a:prstDash val="solid"/>
                <a:miter lim="800000"/>
              </a:ln>
              <a:effectLst/>
            </p:spPr>
          </p:cxnSp>
          <p:cxnSp>
            <p:nvCxnSpPr>
              <p:cNvPr id="241" name="连接符: 肘形 240">
                <a:extLst>
                  <a:ext uri="{FF2B5EF4-FFF2-40B4-BE49-F238E27FC236}">
                    <a16:creationId xmlns:a16="http://schemas.microsoft.com/office/drawing/2014/main" id="{DF39EEC2-371D-4370-B7BD-FCDBFB0ABDD0}"/>
                  </a:ext>
                </a:extLst>
              </p:cNvPr>
              <p:cNvCxnSpPr>
                <a:stCxn id="218" idx="6"/>
                <a:endCxn id="228" idx="1"/>
              </p:cNvCxnSpPr>
              <p:nvPr/>
            </p:nvCxnSpPr>
            <p:spPr>
              <a:xfrm>
                <a:off x="6308626" y="4013807"/>
                <a:ext cx="367710" cy="132906"/>
              </a:xfrm>
              <a:prstGeom prst="bentConnector3">
                <a:avLst/>
              </a:prstGeom>
              <a:noFill/>
              <a:ln w="19050" cap="flat" cmpd="sng" algn="ctr">
                <a:solidFill>
                  <a:sysClr val="windowText" lastClr="000000"/>
                </a:solidFill>
                <a:prstDash val="solid"/>
                <a:miter lim="800000"/>
              </a:ln>
              <a:effectLst/>
            </p:spPr>
          </p:cxnSp>
          <p:cxnSp>
            <p:nvCxnSpPr>
              <p:cNvPr id="242" name="连接符: 肘形 241">
                <a:extLst>
                  <a:ext uri="{FF2B5EF4-FFF2-40B4-BE49-F238E27FC236}">
                    <a16:creationId xmlns:a16="http://schemas.microsoft.com/office/drawing/2014/main" id="{E93A095C-F89C-48E4-8685-39452DF32628}"/>
                  </a:ext>
                </a:extLst>
              </p:cNvPr>
              <p:cNvCxnSpPr>
                <a:stCxn id="219" idx="6"/>
                <a:endCxn id="228" idx="1"/>
              </p:cNvCxnSpPr>
              <p:nvPr/>
            </p:nvCxnSpPr>
            <p:spPr>
              <a:xfrm flipV="1">
                <a:off x="6308626" y="4146713"/>
                <a:ext cx="367710" cy="132907"/>
              </a:xfrm>
              <a:prstGeom prst="bentConnector3">
                <a:avLst/>
              </a:prstGeom>
              <a:noFill/>
              <a:ln w="19050" cap="flat" cmpd="sng" algn="ctr">
                <a:solidFill>
                  <a:sysClr val="windowText" lastClr="000000"/>
                </a:solidFill>
                <a:prstDash val="solid"/>
                <a:miter lim="800000"/>
              </a:ln>
              <a:effectLst/>
            </p:spPr>
          </p:cxnSp>
          <p:cxnSp>
            <p:nvCxnSpPr>
              <p:cNvPr id="243" name="连接符: 肘形 242">
                <a:extLst>
                  <a:ext uri="{FF2B5EF4-FFF2-40B4-BE49-F238E27FC236}">
                    <a16:creationId xmlns:a16="http://schemas.microsoft.com/office/drawing/2014/main" id="{6874C226-A22A-4743-ADE9-BAD8EC86B632}"/>
                  </a:ext>
                </a:extLst>
              </p:cNvPr>
              <p:cNvCxnSpPr>
                <a:stCxn id="220" idx="6"/>
                <a:endCxn id="228" idx="1"/>
              </p:cNvCxnSpPr>
              <p:nvPr/>
            </p:nvCxnSpPr>
            <p:spPr>
              <a:xfrm flipV="1">
                <a:off x="6308626" y="4146713"/>
                <a:ext cx="367710" cy="398720"/>
              </a:xfrm>
              <a:prstGeom prst="bentConnector3">
                <a:avLst/>
              </a:prstGeom>
              <a:noFill/>
              <a:ln w="19050" cap="flat" cmpd="sng" algn="ctr">
                <a:solidFill>
                  <a:sysClr val="windowText" lastClr="000000"/>
                </a:solidFill>
                <a:prstDash val="solid"/>
                <a:miter lim="800000"/>
              </a:ln>
              <a:effectLst/>
            </p:spPr>
          </p:cxnSp>
        </p:grpSp>
        <p:grpSp>
          <p:nvGrpSpPr>
            <p:cNvPr id="293" name="组合 292">
              <a:extLst>
                <a:ext uri="{FF2B5EF4-FFF2-40B4-BE49-F238E27FC236}">
                  <a16:creationId xmlns:a16="http://schemas.microsoft.com/office/drawing/2014/main" id="{495F5DCE-B891-409C-BEC1-C893FC0DE224}"/>
                </a:ext>
              </a:extLst>
            </p:cNvPr>
            <p:cNvGrpSpPr/>
            <p:nvPr/>
          </p:nvGrpSpPr>
          <p:grpSpPr>
            <a:xfrm>
              <a:off x="3183540" y="4991988"/>
              <a:ext cx="4976036" cy="855921"/>
              <a:chOff x="3183540" y="4991988"/>
              <a:chExt cx="4976036" cy="855921"/>
            </a:xfrm>
          </p:grpSpPr>
          <p:sp>
            <p:nvSpPr>
              <p:cNvPr id="205" name="矩形: 圆角 204">
                <a:extLst>
                  <a:ext uri="{FF2B5EF4-FFF2-40B4-BE49-F238E27FC236}">
                    <a16:creationId xmlns:a16="http://schemas.microsoft.com/office/drawing/2014/main" id="{7FA00AC0-5256-40B1-A503-BEDBFBCCF5DA}"/>
                  </a:ext>
                </a:extLst>
              </p:cNvPr>
              <p:cNvSpPr/>
              <p:nvPr/>
            </p:nvSpPr>
            <p:spPr>
              <a:xfrm>
                <a:off x="3183540" y="4991988"/>
                <a:ext cx="4976036" cy="855921"/>
              </a:xfrm>
              <a:prstGeom prst="roundRect">
                <a:avLst/>
              </a:prstGeom>
              <a:solidFill>
                <a:srgbClr val="00B0F0"/>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1" name="椭圆 220">
                <a:extLst>
                  <a:ext uri="{FF2B5EF4-FFF2-40B4-BE49-F238E27FC236}">
                    <a16:creationId xmlns:a16="http://schemas.microsoft.com/office/drawing/2014/main" id="{F2101BE4-5498-4707-9573-DD087DEE5696}"/>
                  </a:ext>
                </a:extLst>
              </p:cNvPr>
              <p:cNvSpPr/>
              <p:nvPr/>
            </p:nvSpPr>
            <p:spPr>
              <a:xfrm>
                <a:off x="3382900" y="5130213"/>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olsr_init_mid_set</a:t>
                </a:r>
                <a:endParaRPr kumimoji="0" lang="zh-CN" altLang="en-US" sz="12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2" name="椭圆 221">
                <a:extLst>
                  <a:ext uri="{FF2B5EF4-FFF2-40B4-BE49-F238E27FC236}">
                    <a16:creationId xmlns:a16="http://schemas.microsoft.com/office/drawing/2014/main" id="{D4FAA775-030E-4400-9099-42F0BAF28212}"/>
                  </a:ext>
                </a:extLst>
              </p:cNvPr>
              <p:cNvSpPr/>
              <p:nvPr/>
            </p:nvSpPr>
            <p:spPr>
              <a:xfrm>
                <a:off x="3382900" y="5396026"/>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olsr_update_mid_table</a:t>
                </a:r>
                <a:endParaRPr kumimoji="0" lang="zh-CN" altLang="en-US" sz="12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 name="流程图: 终止 228">
                <a:extLst>
                  <a:ext uri="{FF2B5EF4-FFF2-40B4-BE49-F238E27FC236}">
                    <a16:creationId xmlns:a16="http://schemas.microsoft.com/office/drawing/2014/main" id="{6721AFBD-8E41-4369-88DB-D27C64F5ED31}"/>
                  </a:ext>
                </a:extLst>
              </p:cNvPr>
              <p:cNvSpPr/>
              <p:nvPr/>
            </p:nvSpPr>
            <p:spPr>
              <a:xfrm>
                <a:off x="6676336" y="5178058"/>
                <a:ext cx="1350334" cy="435935"/>
              </a:xfrm>
              <a:prstGeom prst="flowChartTerminator">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1"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mid_set</a:t>
                </a:r>
                <a:endParaRPr kumimoji="0" lang="zh-CN" altLang="en-US"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4" name="连接符: 肘形 243">
                <a:extLst>
                  <a:ext uri="{FF2B5EF4-FFF2-40B4-BE49-F238E27FC236}">
                    <a16:creationId xmlns:a16="http://schemas.microsoft.com/office/drawing/2014/main" id="{DFC7CF70-B1F9-4C42-9808-0363E4FCD9EC}"/>
                  </a:ext>
                </a:extLst>
              </p:cNvPr>
              <p:cNvCxnSpPr>
                <a:stCxn id="221" idx="6"/>
                <a:endCxn id="229" idx="1"/>
              </p:cNvCxnSpPr>
              <p:nvPr/>
            </p:nvCxnSpPr>
            <p:spPr>
              <a:xfrm>
                <a:off x="6308626" y="5263120"/>
                <a:ext cx="367710" cy="132906"/>
              </a:xfrm>
              <a:prstGeom prst="bentConnector3">
                <a:avLst/>
              </a:prstGeom>
              <a:noFill/>
              <a:ln w="19050" cap="flat" cmpd="sng" algn="ctr">
                <a:solidFill>
                  <a:sysClr val="windowText" lastClr="000000"/>
                </a:solidFill>
                <a:prstDash val="solid"/>
                <a:miter lim="800000"/>
              </a:ln>
              <a:effectLst/>
            </p:spPr>
          </p:cxnSp>
          <p:cxnSp>
            <p:nvCxnSpPr>
              <p:cNvPr id="245" name="连接符: 肘形 244">
                <a:extLst>
                  <a:ext uri="{FF2B5EF4-FFF2-40B4-BE49-F238E27FC236}">
                    <a16:creationId xmlns:a16="http://schemas.microsoft.com/office/drawing/2014/main" id="{7E373708-DA11-4CC8-985D-D2DF02D4F23C}"/>
                  </a:ext>
                </a:extLst>
              </p:cNvPr>
              <p:cNvCxnSpPr>
                <a:stCxn id="222" idx="6"/>
                <a:endCxn id="229" idx="1"/>
              </p:cNvCxnSpPr>
              <p:nvPr/>
            </p:nvCxnSpPr>
            <p:spPr>
              <a:xfrm flipV="1">
                <a:off x="6308626" y="5396026"/>
                <a:ext cx="367710" cy="132907"/>
              </a:xfrm>
              <a:prstGeom prst="bentConnector3">
                <a:avLst/>
              </a:prstGeom>
              <a:noFill/>
              <a:ln w="19050" cap="flat" cmpd="sng" algn="ctr">
                <a:solidFill>
                  <a:sysClr val="windowText" lastClr="000000"/>
                </a:solidFill>
                <a:prstDash val="solid"/>
                <a:miter lim="800000"/>
              </a:ln>
              <a:effectLst/>
            </p:spPr>
          </p:cxnSp>
        </p:grpSp>
        <p:grpSp>
          <p:nvGrpSpPr>
            <p:cNvPr id="294" name="组合 293">
              <a:extLst>
                <a:ext uri="{FF2B5EF4-FFF2-40B4-BE49-F238E27FC236}">
                  <a16:creationId xmlns:a16="http://schemas.microsoft.com/office/drawing/2014/main" id="{7757B6B5-F41F-4A47-AC4B-F70C7DF52157}"/>
                </a:ext>
              </a:extLst>
            </p:cNvPr>
            <p:cNvGrpSpPr/>
            <p:nvPr/>
          </p:nvGrpSpPr>
          <p:grpSpPr>
            <a:xfrm>
              <a:off x="3183541" y="5980815"/>
              <a:ext cx="4976036" cy="760227"/>
              <a:chOff x="3183541" y="5980815"/>
              <a:chExt cx="4976036" cy="760227"/>
            </a:xfrm>
          </p:grpSpPr>
          <p:sp>
            <p:nvSpPr>
              <p:cNvPr id="204" name="矩形: 圆角 203">
                <a:extLst>
                  <a:ext uri="{FF2B5EF4-FFF2-40B4-BE49-F238E27FC236}">
                    <a16:creationId xmlns:a16="http://schemas.microsoft.com/office/drawing/2014/main" id="{331D71E4-C34B-43F9-9BF3-BB7A2B5F7F93}"/>
                  </a:ext>
                </a:extLst>
              </p:cNvPr>
              <p:cNvSpPr/>
              <p:nvPr/>
            </p:nvSpPr>
            <p:spPr>
              <a:xfrm>
                <a:off x="3183541" y="5980815"/>
                <a:ext cx="4976036" cy="760227"/>
              </a:xfrm>
              <a:prstGeom prst="roundRect">
                <a:avLst/>
              </a:prstGeom>
              <a:solidFill>
                <a:srgbClr val="CC99FF"/>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23" name="椭圆 222">
                <a:extLst>
                  <a:ext uri="{FF2B5EF4-FFF2-40B4-BE49-F238E27FC236}">
                    <a16:creationId xmlns:a16="http://schemas.microsoft.com/office/drawing/2014/main" id="{AFA19D1A-4E1B-45DA-AF51-A17FF44BFD0F}"/>
                  </a:ext>
                </a:extLst>
              </p:cNvPr>
              <p:cNvSpPr/>
              <p:nvPr/>
            </p:nvSpPr>
            <p:spPr>
              <a:xfrm>
                <a:off x="3382900" y="6113722"/>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olsr_init_hna_set</a:t>
                </a:r>
                <a:endParaRPr kumimoji="0" lang="zh-CN" altLang="en-US" sz="12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4" name="椭圆 223">
                <a:extLst>
                  <a:ext uri="{FF2B5EF4-FFF2-40B4-BE49-F238E27FC236}">
                    <a16:creationId xmlns:a16="http://schemas.microsoft.com/office/drawing/2014/main" id="{38913A69-BE23-4737-ACDF-B9A990943BCE}"/>
                  </a:ext>
                </a:extLst>
              </p:cNvPr>
              <p:cNvSpPr/>
              <p:nvPr/>
            </p:nvSpPr>
            <p:spPr>
              <a:xfrm>
                <a:off x="3382900" y="6379535"/>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olsr_update_hna_entry</a:t>
                </a:r>
                <a:endParaRPr kumimoji="0" lang="zh-CN" altLang="en-US" sz="12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0" name="流程图: 终止 229">
                <a:extLst>
                  <a:ext uri="{FF2B5EF4-FFF2-40B4-BE49-F238E27FC236}">
                    <a16:creationId xmlns:a16="http://schemas.microsoft.com/office/drawing/2014/main" id="{3F6E8B8E-2BA6-45A4-911E-DE3DF58EAA29}"/>
                  </a:ext>
                </a:extLst>
              </p:cNvPr>
              <p:cNvSpPr/>
              <p:nvPr/>
            </p:nvSpPr>
            <p:spPr>
              <a:xfrm>
                <a:off x="6676336" y="6161567"/>
                <a:ext cx="1350334" cy="435935"/>
              </a:xfrm>
              <a:prstGeom prst="flowChartTerminator">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1"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Hna_set</a:t>
                </a:r>
                <a:endParaRPr kumimoji="0" lang="zh-CN" altLang="en-US"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6" name="连接符: 肘形 245">
                <a:extLst>
                  <a:ext uri="{FF2B5EF4-FFF2-40B4-BE49-F238E27FC236}">
                    <a16:creationId xmlns:a16="http://schemas.microsoft.com/office/drawing/2014/main" id="{2B5100F5-2338-4F36-A4CB-22982B15EBA3}"/>
                  </a:ext>
                </a:extLst>
              </p:cNvPr>
              <p:cNvCxnSpPr>
                <a:stCxn id="223" idx="6"/>
                <a:endCxn id="230" idx="1"/>
              </p:cNvCxnSpPr>
              <p:nvPr/>
            </p:nvCxnSpPr>
            <p:spPr>
              <a:xfrm>
                <a:off x="6308626" y="6246629"/>
                <a:ext cx="367710" cy="132906"/>
              </a:xfrm>
              <a:prstGeom prst="bentConnector3">
                <a:avLst/>
              </a:prstGeom>
              <a:noFill/>
              <a:ln w="19050" cap="flat" cmpd="sng" algn="ctr">
                <a:solidFill>
                  <a:sysClr val="windowText" lastClr="000000"/>
                </a:solidFill>
                <a:prstDash val="solid"/>
                <a:miter lim="800000"/>
              </a:ln>
              <a:effectLst/>
            </p:spPr>
          </p:cxnSp>
          <p:cxnSp>
            <p:nvCxnSpPr>
              <p:cNvPr id="247" name="连接符: 肘形 246">
                <a:extLst>
                  <a:ext uri="{FF2B5EF4-FFF2-40B4-BE49-F238E27FC236}">
                    <a16:creationId xmlns:a16="http://schemas.microsoft.com/office/drawing/2014/main" id="{D6DF0A90-E573-4B95-9D41-E82D22A43150}"/>
                  </a:ext>
                </a:extLst>
              </p:cNvPr>
              <p:cNvCxnSpPr>
                <a:stCxn id="224" idx="6"/>
                <a:endCxn id="230" idx="1"/>
              </p:cNvCxnSpPr>
              <p:nvPr/>
            </p:nvCxnSpPr>
            <p:spPr>
              <a:xfrm flipV="1">
                <a:off x="6308626" y="6379535"/>
                <a:ext cx="367710" cy="132907"/>
              </a:xfrm>
              <a:prstGeom prst="bentConnector3">
                <a:avLst/>
              </a:prstGeom>
              <a:noFill/>
              <a:ln w="19050" cap="flat" cmpd="sng" algn="ctr">
                <a:solidFill>
                  <a:sysClr val="windowText" lastClr="000000"/>
                </a:solidFill>
                <a:prstDash val="solid"/>
                <a:miter lim="800000"/>
              </a:ln>
              <a:effectLst/>
            </p:spPr>
          </p:cxnSp>
        </p:grpSp>
        <p:grpSp>
          <p:nvGrpSpPr>
            <p:cNvPr id="266" name="组合 265">
              <a:extLst>
                <a:ext uri="{FF2B5EF4-FFF2-40B4-BE49-F238E27FC236}">
                  <a16:creationId xmlns:a16="http://schemas.microsoft.com/office/drawing/2014/main" id="{6427450E-B4B5-4553-9041-AB23601C97C6}"/>
                </a:ext>
              </a:extLst>
            </p:cNvPr>
            <p:cNvGrpSpPr/>
            <p:nvPr/>
          </p:nvGrpSpPr>
          <p:grpSpPr>
            <a:xfrm>
              <a:off x="3045856" y="116958"/>
              <a:ext cx="5113720" cy="3179153"/>
              <a:chOff x="3045856" y="116958"/>
              <a:chExt cx="5113720" cy="3179153"/>
            </a:xfrm>
          </p:grpSpPr>
          <p:sp>
            <p:nvSpPr>
              <p:cNvPr id="207" name="矩形: 圆角 206">
                <a:extLst>
                  <a:ext uri="{FF2B5EF4-FFF2-40B4-BE49-F238E27FC236}">
                    <a16:creationId xmlns:a16="http://schemas.microsoft.com/office/drawing/2014/main" id="{7303A3FB-14AF-426A-A2FD-E1B027598982}"/>
                  </a:ext>
                </a:extLst>
              </p:cNvPr>
              <p:cNvSpPr/>
              <p:nvPr/>
            </p:nvSpPr>
            <p:spPr>
              <a:xfrm>
                <a:off x="3183540" y="116958"/>
                <a:ext cx="4976036" cy="3179153"/>
              </a:xfrm>
              <a:prstGeom prst="roundRect">
                <a:avLst/>
              </a:prstGeom>
              <a:solidFill>
                <a:srgbClr val="FFFF00"/>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8" name="椭圆 207">
                <a:extLst>
                  <a:ext uri="{FF2B5EF4-FFF2-40B4-BE49-F238E27FC236}">
                    <a16:creationId xmlns:a16="http://schemas.microsoft.com/office/drawing/2014/main" id="{5338AE0B-A9CA-430B-9E24-5557D0AC6541}"/>
                  </a:ext>
                </a:extLst>
              </p:cNvPr>
              <p:cNvSpPr/>
              <p:nvPr/>
            </p:nvSpPr>
            <p:spPr>
              <a:xfrm>
                <a:off x="3382900" y="244549"/>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olsr_init_neighbor_table</a:t>
                </a:r>
                <a:endParaRPr kumimoji="0" lang="zh-CN" altLang="en-US" sz="12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9" name="椭圆 208">
                <a:extLst>
                  <a:ext uri="{FF2B5EF4-FFF2-40B4-BE49-F238E27FC236}">
                    <a16:creationId xmlns:a16="http://schemas.microsoft.com/office/drawing/2014/main" id="{BD8DDE2B-6C29-449A-806D-5BBF32711DC6}"/>
                  </a:ext>
                </a:extLst>
              </p:cNvPr>
              <p:cNvSpPr/>
              <p:nvPr/>
            </p:nvSpPr>
            <p:spPr>
              <a:xfrm>
                <a:off x="3382900" y="510362"/>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olsr_insert_neighbor_table</a:t>
                </a:r>
                <a:endParaRPr kumimoji="0" lang="zh-CN" altLang="en-US" sz="12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0" name="椭圆 209">
                <a:extLst>
                  <a:ext uri="{FF2B5EF4-FFF2-40B4-BE49-F238E27FC236}">
                    <a16:creationId xmlns:a16="http://schemas.microsoft.com/office/drawing/2014/main" id="{004AD4E8-F056-4496-A21C-693AADB748D0}"/>
                  </a:ext>
                </a:extLst>
              </p:cNvPr>
              <p:cNvSpPr/>
              <p:nvPr/>
            </p:nvSpPr>
            <p:spPr>
              <a:xfrm>
                <a:off x="3382900" y="776175"/>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olsr_delete_neighbor_table</a:t>
                </a:r>
                <a:endParaRPr kumimoji="0" lang="zh-CN" altLang="en-US" sz="12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1" name="椭圆 210">
                <a:extLst>
                  <a:ext uri="{FF2B5EF4-FFF2-40B4-BE49-F238E27FC236}">
                    <a16:creationId xmlns:a16="http://schemas.microsoft.com/office/drawing/2014/main" id="{8FB7DFB9-3CDC-499A-ABA8-A30190EA938D}"/>
                  </a:ext>
                </a:extLst>
              </p:cNvPr>
              <p:cNvSpPr/>
              <p:nvPr/>
            </p:nvSpPr>
            <p:spPr>
              <a:xfrm>
                <a:off x="3382900" y="1307801"/>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olsr_init_two_hop_table</a:t>
                </a:r>
                <a:endParaRPr kumimoji="0" lang="zh-CN" altLang="en-US" sz="12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2" name="椭圆 211">
                <a:extLst>
                  <a:ext uri="{FF2B5EF4-FFF2-40B4-BE49-F238E27FC236}">
                    <a16:creationId xmlns:a16="http://schemas.microsoft.com/office/drawing/2014/main" id="{7274BAD2-EDA6-4CC9-ADF0-28D5B4946CE4}"/>
                  </a:ext>
                </a:extLst>
              </p:cNvPr>
              <p:cNvSpPr/>
              <p:nvPr/>
            </p:nvSpPr>
            <p:spPr>
              <a:xfrm>
                <a:off x="3382900" y="1573614"/>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olsr_insert_two_hop_neighbor_table</a:t>
                </a:r>
                <a:endParaRPr kumimoji="0" lang="zh-CN" altLang="en-US" sz="1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3" name="椭圆 212">
                <a:extLst>
                  <a:ext uri="{FF2B5EF4-FFF2-40B4-BE49-F238E27FC236}">
                    <a16:creationId xmlns:a16="http://schemas.microsoft.com/office/drawing/2014/main" id="{EA1771BA-8672-4B8C-B6C7-5DF5C1964B7F}"/>
                  </a:ext>
                </a:extLst>
              </p:cNvPr>
              <p:cNvSpPr/>
              <p:nvPr/>
            </p:nvSpPr>
            <p:spPr>
              <a:xfrm>
                <a:off x="3382900" y="1839427"/>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olsr_delete_two_hop_neighbor_table</a:t>
                </a:r>
                <a:endParaRPr kumimoji="0" lang="zh-CN" altLang="en-US" sz="9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4" name="椭圆 213">
                <a:extLst>
                  <a:ext uri="{FF2B5EF4-FFF2-40B4-BE49-F238E27FC236}">
                    <a16:creationId xmlns:a16="http://schemas.microsoft.com/office/drawing/2014/main" id="{580D42CE-C532-4A09-9BC9-F10F21AB1504}"/>
                  </a:ext>
                </a:extLst>
              </p:cNvPr>
              <p:cNvSpPr/>
              <p:nvPr/>
            </p:nvSpPr>
            <p:spPr>
              <a:xfrm>
                <a:off x="3382900" y="2371053"/>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olsr_check_mpr_changes</a:t>
                </a:r>
                <a:endParaRPr kumimoji="0" lang="zh-CN" altLang="en-US" sz="12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5" name="椭圆 214">
                <a:extLst>
                  <a:ext uri="{FF2B5EF4-FFF2-40B4-BE49-F238E27FC236}">
                    <a16:creationId xmlns:a16="http://schemas.microsoft.com/office/drawing/2014/main" id="{F52C3634-8F41-486B-AE9F-821A92A4FDF0}"/>
                  </a:ext>
                </a:extLst>
              </p:cNvPr>
              <p:cNvSpPr/>
              <p:nvPr/>
            </p:nvSpPr>
            <p:spPr>
              <a:xfrm>
                <a:off x="3382900" y="2636866"/>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olsr_chosen_mpr</a:t>
                </a:r>
                <a:endParaRPr kumimoji="0" lang="zh-CN" altLang="en-US" sz="12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6" name="椭圆 215">
                <a:extLst>
                  <a:ext uri="{FF2B5EF4-FFF2-40B4-BE49-F238E27FC236}">
                    <a16:creationId xmlns:a16="http://schemas.microsoft.com/office/drawing/2014/main" id="{6D77AC92-CF19-45AD-8EFD-7810B3081AE0}"/>
                  </a:ext>
                </a:extLst>
              </p:cNvPr>
              <p:cNvSpPr/>
              <p:nvPr/>
            </p:nvSpPr>
            <p:spPr>
              <a:xfrm>
                <a:off x="3382900" y="2902679"/>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olsr_optimize_mpr_set</a:t>
                </a:r>
                <a:endParaRPr kumimoji="0" lang="zh-CN" altLang="en-US" sz="12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5" name="流程图: 终止 224">
                <a:extLst>
                  <a:ext uri="{FF2B5EF4-FFF2-40B4-BE49-F238E27FC236}">
                    <a16:creationId xmlns:a16="http://schemas.microsoft.com/office/drawing/2014/main" id="{D71CF9A9-8E44-48AD-8BF6-34EE5E48AF7A}"/>
                  </a:ext>
                </a:extLst>
              </p:cNvPr>
              <p:cNvSpPr/>
              <p:nvPr/>
            </p:nvSpPr>
            <p:spPr>
              <a:xfrm>
                <a:off x="6676336" y="425300"/>
                <a:ext cx="1350334" cy="435935"/>
              </a:xfrm>
              <a:prstGeom prst="flowChartTerminator">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邻居表</a:t>
                </a:r>
              </a:p>
            </p:txBody>
          </p:sp>
          <p:sp>
            <p:nvSpPr>
              <p:cNvPr id="226" name="流程图: 终止 225">
                <a:extLst>
                  <a:ext uri="{FF2B5EF4-FFF2-40B4-BE49-F238E27FC236}">
                    <a16:creationId xmlns:a16="http://schemas.microsoft.com/office/drawing/2014/main" id="{200ABA6A-DE1D-4894-B8C6-D59F8855DFAF}"/>
                  </a:ext>
                </a:extLst>
              </p:cNvPr>
              <p:cNvSpPr/>
              <p:nvPr/>
            </p:nvSpPr>
            <p:spPr>
              <a:xfrm>
                <a:off x="6676336" y="1488552"/>
                <a:ext cx="1350334" cy="435935"/>
              </a:xfrm>
              <a:prstGeom prst="flowChartTerminator">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两跳邻居表</a:t>
                </a:r>
              </a:p>
            </p:txBody>
          </p:sp>
          <p:sp>
            <p:nvSpPr>
              <p:cNvPr id="227" name="流程图: 终止 226">
                <a:extLst>
                  <a:ext uri="{FF2B5EF4-FFF2-40B4-BE49-F238E27FC236}">
                    <a16:creationId xmlns:a16="http://schemas.microsoft.com/office/drawing/2014/main" id="{4021CAC0-25A9-46EB-876A-AF60348C10C6}"/>
                  </a:ext>
                </a:extLst>
              </p:cNvPr>
              <p:cNvSpPr/>
              <p:nvPr/>
            </p:nvSpPr>
            <p:spPr>
              <a:xfrm>
                <a:off x="6676336" y="2551804"/>
                <a:ext cx="1350334" cy="435935"/>
              </a:xfrm>
              <a:prstGeom prst="flowChartTerminator">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MPR</a:t>
                </a:r>
                <a:r>
                  <a:rPr kumimoji="0" lang="zh-CN" altLang="en-US"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表</a:t>
                </a:r>
              </a:p>
            </p:txBody>
          </p:sp>
          <p:cxnSp>
            <p:nvCxnSpPr>
              <p:cNvPr id="231" name="连接符: 肘形 230">
                <a:extLst>
                  <a:ext uri="{FF2B5EF4-FFF2-40B4-BE49-F238E27FC236}">
                    <a16:creationId xmlns:a16="http://schemas.microsoft.com/office/drawing/2014/main" id="{E77E75D4-8B69-45DC-BE63-E78BB12306BE}"/>
                  </a:ext>
                </a:extLst>
              </p:cNvPr>
              <p:cNvCxnSpPr>
                <a:stCxn id="212" idx="6"/>
                <a:endCxn id="226" idx="1"/>
              </p:cNvCxnSpPr>
              <p:nvPr/>
            </p:nvCxnSpPr>
            <p:spPr>
              <a:xfrm flipV="1">
                <a:off x="6308626" y="1706520"/>
                <a:ext cx="367710" cy="1"/>
              </a:xfrm>
              <a:prstGeom prst="bentConnector3">
                <a:avLst/>
              </a:prstGeom>
              <a:noFill/>
              <a:ln w="19050" cap="flat" cmpd="sng" algn="ctr">
                <a:solidFill>
                  <a:sysClr val="windowText" lastClr="000000"/>
                </a:solidFill>
                <a:prstDash val="solid"/>
                <a:miter lim="800000"/>
              </a:ln>
              <a:effectLst/>
            </p:spPr>
          </p:cxnSp>
          <p:cxnSp>
            <p:nvCxnSpPr>
              <p:cNvPr id="232" name="连接符: 肘形 231">
                <a:extLst>
                  <a:ext uri="{FF2B5EF4-FFF2-40B4-BE49-F238E27FC236}">
                    <a16:creationId xmlns:a16="http://schemas.microsoft.com/office/drawing/2014/main" id="{3A480B6E-F4DB-47FF-A26A-0016869ADD2A}"/>
                  </a:ext>
                </a:extLst>
              </p:cNvPr>
              <p:cNvCxnSpPr>
                <a:stCxn id="211" idx="6"/>
                <a:endCxn id="226" idx="1"/>
              </p:cNvCxnSpPr>
              <p:nvPr/>
            </p:nvCxnSpPr>
            <p:spPr>
              <a:xfrm>
                <a:off x="6308626" y="1440708"/>
                <a:ext cx="367710" cy="265812"/>
              </a:xfrm>
              <a:prstGeom prst="bentConnector3">
                <a:avLst/>
              </a:prstGeom>
              <a:noFill/>
              <a:ln w="19050" cap="flat" cmpd="sng" algn="ctr">
                <a:solidFill>
                  <a:sysClr val="windowText" lastClr="000000"/>
                </a:solidFill>
                <a:prstDash val="solid"/>
                <a:miter lim="800000"/>
              </a:ln>
              <a:effectLst/>
            </p:spPr>
          </p:cxnSp>
          <p:cxnSp>
            <p:nvCxnSpPr>
              <p:cNvPr id="233" name="连接符: 肘形 232">
                <a:extLst>
                  <a:ext uri="{FF2B5EF4-FFF2-40B4-BE49-F238E27FC236}">
                    <a16:creationId xmlns:a16="http://schemas.microsoft.com/office/drawing/2014/main" id="{DE4E4EFD-CD52-44FF-9392-2D57E138B304}"/>
                  </a:ext>
                </a:extLst>
              </p:cNvPr>
              <p:cNvCxnSpPr>
                <a:stCxn id="213" idx="6"/>
                <a:endCxn id="226" idx="1"/>
              </p:cNvCxnSpPr>
              <p:nvPr/>
            </p:nvCxnSpPr>
            <p:spPr>
              <a:xfrm flipV="1">
                <a:off x="6308626" y="1706520"/>
                <a:ext cx="367710" cy="265814"/>
              </a:xfrm>
              <a:prstGeom prst="bentConnector3">
                <a:avLst/>
              </a:prstGeom>
              <a:noFill/>
              <a:ln w="19050" cap="flat" cmpd="sng" algn="ctr">
                <a:solidFill>
                  <a:sysClr val="windowText" lastClr="000000"/>
                </a:solidFill>
                <a:prstDash val="solid"/>
                <a:miter lim="800000"/>
              </a:ln>
              <a:effectLst/>
            </p:spPr>
          </p:cxnSp>
          <p:cxnSp>
            <p:nvCxnSpPr>
              <p:cNvPr id="234" name="连接符: 肘形 233">
                <a:extLst>
                  <a:ext uri="{FF2B5EF4-FFF2-40B4-BE49-F238E27FC236}">
                    <a16:creationId xmlns:a16="http://schemas.microsoft.com/office/drawing/2014/main" id="{7626622A-A1F8-4470-9B4A-DC3BDDB55EA2}"/>
                  </a:ext>
                </a:extLst>
              </p:cNvPr>
              <p:cNvCxnSpPr>
                <a:stCxn id="215" idx="6"/>
                <a:endCxn id="227" idx="1"/>
              </p:cNvCxnSpPr>
              <p:nvPr/>
            </p:nvCxnSpPr>
            <p:spPr>
              <a:xfrm flipV="1">
                <a:off x="6308626" y="2769772"/>
                <a:ext cx="367710" cy="1"/>
              </a:xfrm>
              <a:prstGeom prst="bentConnector3">
                <a:avLst/>
              </a:prstGeom>
              <a:noFill/>
              <a:ln w="19050" cap="flat" cmpd="sng" algn="ctr">
                <a:solidFill>
                  <a:sysClr val="windowText" lastClr="000000"/>
                </a:solidFill>
                <a:prstDash val="solid"/>
                <a:miter lim="800000"/>
              </a:ln>
              <a:effectLst/>
            </p:spPr>
          </p:cxnSp>
          <p:cxnSp>
            <p:nvCxnSpPr>
              <p:cNvPr id="235" name="连接符: 肘形 234">
                <a:extLst>
                  <a:ext uri="{FF2B5EF4-FFF2-40B4-BE49-F238E27FC236}">
                    <a16:creationId xmlns:a16="http://schemas.microsoft.com/office/drawing/2014/main" id="{DDF9C8E2-931E-4369-8F52-18B7F296E5BE}"/>
                  </a:ext>
                </a:extLst>
              </p:cNvPr>
              <p:cNvCxnSpPr>
                <a:stCxn id="214" idx="6"/>
                <a:endCxn id="227" idx="1"/>
              </p:cNvCxnSpPr>
              <p:nvPr/>
            </p:nvCxnSpPr>
            <p:spPr>
              <a:xfrm>
                <a:off x="6308626" y="2503960"/>
                <a:ext cx="367710" cy="265812"/>
              </a:xfrm>
              <a:prstGeom prst="bentConnector3">
                <a:avLst/>
              </a:prstGeom>
              <a:noFill/>
              <a:ln w="19050" cap="flat" cmpd="sng" algn="ctr">
                <a:solidFill>
                  <a:sysClr val="windowText" lastClr="000000"/>
                </a:solidFill>
                <a:prstDash val="solid"/>
                <a:miter lim="800000"/>
              </a:ln>
              <a:effectLst/>
            </p:spPr>
          </p:cxnSp>
          <p:cxnSp>
            <p:nvCxnSpPr>
              <p:cNvPr id="236" name="连接符: 肘形 235">
                <a:extLst>
                  <a:ext uri="{FF2B5EF4-FFF2-40B4-BE49-F238E27FC236}">
                    <a16:creationId xmlns:a16="http://schemas.microsoft.com/office/drawing/2014/main" id="{798C64DF-2BED-48C3-84C8-07D3E9BB98D9}"/>
                  </a:ext>
                </a:extLst>
              </p:cNvPr>
              <p:cNvCxnSpPr>
                <a:stCxn id="216" idx="6"/>
                <a:endCxn id="227" idx="1"/>
              </p:cNvCxnSpPr>
              <p:nvPr/>
            </p:nvCxnSpPr>
            <p:spPr>
              <a:xfrm flipV="1">
                <a:off x="6308626" y="2769772"/>
                <a:ext cx="367710" cy="265814"/>
              </a:xfrm>
              <a:prstGeom prst="bentConnector3">
                <a:avLst/>
              </a:prstGeom>
              <a:noFill/>
              <a:ln w="19050" cap="flat" cmpd="sng" algn="ctr">
                <a:solidFill>
                  <a:sysClr val="windowText" lastClr="000000"/>
                </a:solidFill>
                <a:prstDash val="solid"/>
                <a:miter lim="800000"/>
              </a:ln>
              <a:effectLst/>
            </p:spPr>
          </p:cxnSp>
          <p:cxnSp>
            <p:nvCxnSpPr>
              <p:cNvPr id="237" name="连接符: 肘形 236">
                <a:extLst>
                  <a:ext uri="{FF2B5EF4-FFF2-40B4-BE49-F238E27FC236}">
                    <a16:creationId xmlns:a16="http://schemas.microsoft.com/office/drawing/2014/main" id="{5BB2D5D9-1DB3-4C9C-B340-64E89452093B}"/>
                  </a:ext>
                </a:extLst>
              </p:cNvPr>
              <p:cNvCxnSpPr>
                <a:stCxn id="209" idx="6"/>
                <a:endCxn id="225" idx="1"/>
              </p:cNvCxnSpPr>
              <p:nvPr/>
            </p:nvCxnSpPr>
            <p:spPr>
              <a:xfrm flipV="1">
                <a:off x="6308626" y="643268"/>
                <a:ext cx="367710" cy="1"/>
              </a:xfrm>
              <a:prstGeom prst="bentConnector3">
                <a:avLst/>
              </a:prstGeom>
              <a:noFill/>
              <a:ln w="19050" cap="flat" cmpd="sng" algn="ctr">
                <a:solidFill>
                  <a:sysClr val="windowText" lastClr="000000"/>
                </a:solidFill>
                <a:prstDash val="solid"/>
                <a:miter lim="800000"/>
              </a:ln>
              <a:effectLst/>
            </p:spPr>
          </p:cxnSp>
          <p:cxnSp>
            <p:nvCxnSpPr>
              <p:cNvPr id="238" name="连接符: 肘形 237">
                <a:extLst>
                  <a:ext uri="{FF2B5EF4-FFF2-40B4-BE49-F238E27FC236}">
                    <a16:creationId xmlns:a16="http://schemas.microsoft.com/office/drawing/2014/main" id="{647AA243-29FE-449C-8AF9-6435F1059409}"/>
                  </a:ext>
                </a:extLst>
              </p:cNvPr>
              <p:cNvCxnSpPr>
                <a:stCxn id="208" idx="6"/>
                <a:endCxn id="225" idx="1"/>
              </p:cNvCxnSpPr>
              <p:nvPr/>
            </p:nvCxnSpPr>
            <p:spPr>
              <a:xfrm>
                <a:off x="6308626" y="377456"/>
                <a:ext cx="367710" cy="265812"/>
              </a:xfrm>
              <a:prstGeom prst="bentConnector3">
                <a:avLst/>
              </a:prstGeom>
              <a:noFill/>
              <a:ln w="19050" cap="flat" cmpd="sng" algn="ctr">
                <a:solidFill>
                  <a:sysClr val="windowText" lastClr="000000"/>
                </a:solidFill>
                <a:prstDash val="solid"/>
                <a:miter lim="800000"/>
              </a:ln>
              <a:effectLst/>
            </p:spPr>
          </p:cxnSp>
          <p:cxnSp>
            <p:nvCxnSpPr>
              <p:cNvPr id="239" name="连接符: 肘形 238">
                <a:extLst>
                  <a:ext uri="{FF2B5EF4-FFF2-40B4-BE49-F238E27FC236}">
                    <a16:creationId xmlns:a16="http://schemas.microsoft.com/office/drawing/2014/main" id="{EF0C44A3-5620-4A55-922D-C01DB1C27774}"/>
                  </a:ext>
                </a:extLst>
              </p:cNvPr>
              <p:cNvCxnSpPr>
                <a:stCxn id="210" idx="6"/>
                <a:endCxn id="225" idx="1"/>
              </p:cNvCxnSpPr>
              <p:nvPr/>
            </p:nvCxnSpPr>
            <p:spPr>
              <a:xfrm flipV="1">
                <a:off x="6308626" y="643268"/>
                <a:ext cx="367710" cy="265814"/>
              </a:xfrm>
              <a:prstGeom prst="bentConnector3">
                <a:avLst/>
              </a:prstGeom>
              <a:noFill/>
              <a:ln w="19050" cap="flat" cmpd="sng" algn="ctr">
                <a:solidFill>
                  <a:sysClr val="windowText" lastClr="000000"/>
                </a:solidFill>
                <a:prstDash val="solid"/>
                <a:miter lim="800000"/>
              </a:ln>
              <a:effectLst/>
            </p:spPr>
          </p:cxnSp>
          <p:cxnSp>
            <p:nvCxnSpPr>
              <p:cNvPr id="252" name="直接连接符 251">
                <a:extLst>
                  <a:ext uri="{FF2B5EF4-FFF2-40B4-BE49-F238E27FC236}">
                    <a16:creationId xmlns:a16="http://schemas.microsoft.com/office/drawing/2014/main" id="{3D38E9C7-C0FC-4E2A-805A-56D8DC7235B1}"/>
                  </a:ext>
                </a:extLst>
              </p:cNvPr>
              <p:cNvCxnSpPr>
                <a:cxnSpLocks/>
                <a:stCxn id="248" idx="6"/>
                <a:endCxn id="207" idx="1"/>
              </p:cNvCxnSpPr>
              <p:nvPr/>
            </p:nvCxnSpPr>
            <p:spPr>
              <a:xfrm>
                <a:off x="3045856" y="1706520"/>
                <a:ext cx="137684" cy="15"/>
              </a:xfrm>
              <a:prstGeom prst="line">
                <a:avLst/>
              </a:prstGeom>
              <a:noFill/>
              <a:ln w="19050" cap="flat" cmpd="sng" algn="ctr">
                <a:solidFill>
                  <a:sysClr val="windowText" lastClr="000000"/>
                </a:solidFill>
                <a:prstDash val="solid"/>
                <a:miter lim="800000"/>
              </a:ln>
              <a:effectLst/>
            </p:spPr>
          </p:cxnSp>
        </p:grpSp>
        <p:grpSp>
          <p:nvGrpSpPr>
            <p:cNvPr id="5" name="组合 4">
              <a:extLst>
                <a:ext uri="{FF2B5EF4-FFF2-40B4-BE49-F238E27FC236}">
                  <a16:creationId xmlns:a16="http://schemas.microsoft.com/office/drawing/2014/main" id="{A791F21B-6338-47A4-9EE4-96185D7CB80F}"/>
                </a:ext>
              </a:extLst>
            </p:cNvPr>
            <p:cNvGrpSpPr/>
            <p:nvPr/>
          </p:nvGrpSpPr>
          <p:grpSpPr>
            <a:xfrm>
              <a:off x="8159576" y="1706535"/>
              <a:ext cx="4032424" cy="4654394"/>
              <a:chOff x="8159576" y="1706535"/>
              <a:chExt cx="4032424" cy="4654394"/>
            </a:xfrm>
          </p:grpSpPr>
          <p:sp>
            <p:nvSpPr>
              <p:cNvPr id="202" name="流程图: 终止 201">
                <a:extLst>
                  <a:ext uri="{FF2B5EF4-FFF2-40B4-BE49-F238E27FC236}">
                    <a16:creationId xmlns:a16="http://schemas.microsoft.com/office/drawing/2014/main" id="{3B1EC979-BF24-4C50-8AEB-B65AC6F60BF2}"/>
                  </a:ext>
                </a:extLst>
              </p:cNvPr>
              <p:cNvSpPr/>
              <p:nvPr/>
            </p:nvSpPr>
            <p:spPr>
              <a:xfrm>
                <a:off x="11112000" y="3211031"/>
                <a:ext cx="1080000" cy="435935"/>
              </a:xfrm>
              <a:prstGeom prst="flowChartTerminator">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Output</a:t>
                </a:r>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6" name="椭圆 255">
                <a:extLst>
                  <a:ext uri="{FF2B5EF4-FFF2-40B4-BE49-F238E27FC236}">
                    <a16:creationId xmlns:a16="http://schemas.microsoft.com/office/drawing/2014/main" id="{9A21C079-15DD-496C-BF08-2C2426EED6BE}"/>
                  </a:ext>
                </a:extLst>
              </p:cNvPr>
              <p:cNvSpPr/>
              <p:nvPr/>
            </p:nvSpPr>
            <p:spPr>
              <a:xfrm>
                <a:off x="8606143" y="3296111"/>
                <a:ext cx="2232000" cy="266400"/>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olsr_forward_message</a:t>
                </a:r>
                <a:endParaRPr kumimoji="0" lang="zh-CN" altLang="en-US" sz="12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57" name="连接符: 肘形 256">
                <a:extLst>
                  <a:ext uri="{FF2B5EF4-FFF2-40B4-BE49-F238E27FC236}">
                    <a16:creationId xmlns:a16="http://schemas.microsoft.com/office/drawing/2014/main" id="{9A773B7D-033E-4D3D-9E56-2A77B1FD0B0D}"/>
                  </a:ext>
                </a:extLst>
              </p:cNvPr>
              <p:cNvCxnSpPr>
                <a:cxnSpLocks/>
                <a:stCxn id="207" idx="3"/>
                <a:endCxn id="256" idx="2"/>
              </p:cNvCxnSpPr>
              <p:nvPr/>
            </p:nvCxnSpPr>
            <p:spPr>
              <a:xfrm>
                <a:off x="8159576" y="1706535"/>
                <a:ext cx="446567" cy="1722776"/>
              </a:xfrm>
              <a:prstGeom prst="bentConnector3">
                <a:avLst/>
              </a:prstGeom>
              <a:noFill/>
              <a:ln w="19050" cap="flat" cmpd="sng" algn="ctr">
                <a:solidFill>
                  <a:sysClr val="windowText" lastClr="000000"/>
                </a:solidFill>
                <a:prstDash val="solid"/>
                <a:miter lim="800000"/>
              </a:ln>
              <a:effectLst/>
            </p:spPr>
          </p:cxnSp>
          <p:cxnSp>
            <p:nvCxnSpPr>
              <p:cNvPr id="258" name="连接符: 肘形 257">
                <a:extLst>
                  <a:ext uri="{FF2B5EF4-FFF2-40B4-BE49-F238E27FC236}">
                    <a16:creationId xmlns:a16="http://schemas.microsoft.com/office/drawing/2014/main" id="{3E4285D8-20F1-4AAD-B38C-1264BDEB99EC}"/>
                  </a:ext>
                </a:extLst>
              </p:cNvPr>
              <p:cNvCxnSpPr>
                <a:cxnSpLocks/>
                <a:stCxn id="206" idx="3"/>
                <a:endCxn id="256" idx="2"/>
              </p:cNvCxnSpPr>
              <p:nvPr/>
            </p:nvCxnSpPr>
            <p:spPr>
              <a:xfrm flipV="1">
                <a:off x="8159576" y="3429311"/>
                <a:ext cx="446567" cy="717383"/>
              </a:xfrm>
              <a:prstGeom prst="bentConnector3">
                <a:avLst/>
              </a:prstGeom>
              <a:noFill/>
              <a:ln w="19050" cap="flat" cmpd="sng" algn="ctr">
                <a:solidFill>
                  <a:sysClr val="windowText" lastClr="000000"/>
                </a:solidFill>
                <a:prstDash val="solid"/>
                <a:miter lim="800000"/>
              </a:ln>
              <a:effectLst/>
            </p:spPr>
          </p:cxnSp>
          <p:cxnSp>
            <p:nvCxnSpPr>
              <p:cNvPr id="259" name="连接符: 肘形 258">
                <a:extLst>
                  <a:ext uri="{FF2B5EF4-FFF2-40B4-BE49-F238E27FC236}">
                    <a16:creationId xmlns:a16="http://schemas.microsoft.com/office/drawing/2014/main" id="{23B58371-5F89-41C5-94E7-D161A7D6B237}"/>
                  </a:ext>
                </a:extLst>
              </p:cNvPr>
              <p:cNvCxnSpPr>
                <a:cxnSpLocks/>
                <a:stCxn id="205" idx="3"/>
                <a:endCxn id="256" idx="2"/>
              </p:cNvCxnSpPr>
              <p:nvPr/>
            </p:nvCxnSpPr>
            <p:spPr>
              <a:xfrm flipV="1">
                <a:off x="8159576" y="3429311"/>
                <a:ext cx="446567" cy="1990638"/>
              </a:xfrm>
              <a:prstGeom prst="bentConnector3">
                <a:avLst/>
              </a:prstGeom>
              <a:noFill/>
              <a:ln w="19050" cap="flat" cmpd="sng" algn="ctr">
                <a:solidFill>
                  <a:sysClr val="windowText" lastClr="000000"/>
                </a:solidFill>
                <a:prstDash val="solid"/>
                <a:miter lim="800000"/>
              </a:ln>
              <a:effectLst/>
            </p:spPr>
          </p:cxnSp>
          <p:cxnSp>
            <p:nvCxnSpPr>
              <p:cNvPr id="260" name="连接符: 肘形 259">
                <a:extLst>
                  <a:ext uri="{FF2B5EF4-FFF2-40B4-BE49-F238E27FC236}">
                    <a16:creationId xmlns:a16="http://schemas.microsoft.com/office/drawing/2014/main" id="{A15317E6-9A3E-4871-B5E2-5BFD954B2598}"/>
                  </a:ext>
                </a:extLst>
              </p:cNvPr>
              <p:cNvCxnSpPr>
                <a:cxnSpLocks/>
                <a:stCxn id="204" idx="3"/>
                <a:endCxn id="256" idx="2"/>
              </p:cNvCxnSpPr>
              <p:nvPr/>
            </p:nvCxnSpPr>
            <p:spPr>
              <a:xfrm flipV="1">
                <a:off x="8159577" y="3429311"/>
                <a:ext cx="446566" cy="2931618"/>
              </a:xfrm>
              <a:prstGeom prst="bentConnector3">
                <a:avLst/>
              </a:prstGeom>
              <a:noFill/>
              <a:ln w="19050" cap="flat" cmpd="sng" algn="ctr">
                <a:solidFill>
                  <a:sysClr val="windowText" lastClr="000000"/>
                </a:solidFill>
                <a:prstDash val="solid"/>
                <a:miter lim="800000"/>
              </a:ln>
              <a:effectLst/>
            </p:spPr>
          </p:cxnSp>
          <p:cxnSp>
            <p:nvCxnSpPr>
              <p:cNvPr id="262" name="连接符: 肘形 261">
                <a:extLst>
                  <a:ext uri="{FF2B5EF4-FFF2-40B4-BE49-F238E27FC236}">
                    <a16:creationId xmlns:a16="http://schemas.microsoft.com/office/drawing/2014/main" id="{3BFA2F64-EFCF-476B-A7A2-8ED2EB2B6A6A}"/>
                  </a:ext>
                </a:extLst>
              </p:cNvPr>
              <p:cNvCxnSpPr>
                <a:stCxn id="256" idx="6"/>
                <a:endCxn id="202" idx="1"/>
              </p:cNvCxnSpPr>
              <p:nvPr/>
            </p:nvCxnSpPr>
            <p:spPr>
              <a:xfrm flipV="1">
                <a:off x="10838143" y="3428999"/>
                <a:ext cx="273857" cy="312"/>
              </a:xfrm>
              <a:prstGeom prst="bentConnector3">
                <a:avLst/>
              </a:prstGeom>
              <a:noFill/>
              <a:ln w="19050" cap="flat" cmpd="sng" algn="ctr">
                <a:solidFill>
                  <a:sysClr val="windowText" lastClr="000000"/>
                </a:solidFill>
                <a:prstDash val="solid"/>
                <a:miter lim="800000"/>
              </a:ln>
              <a:effectLst/>
            </p:spPr>
          </p:cxnSp>
        </p:grpSp>
        <p:grpSp>
          <p:nvGrpSpPr>
            <p:cNvPr id="4" name="组合 3">
              <a:extLst>
                <a:ext uri="{FF2B5EF4-FFF2-40B4-BE49-F238E27FC236}">
                  <a16:creationId xmlns:a16="http://schemas.microsoft.com/office/drawing/2014/main" id="{B99E3224-721A-4FA8-BD95-396A131CAB08}"/>
                </a:ext>
              </a:extLst>
            </p:cNvPr>
            <p:cNvGrpSpPr/>
            <p:nvPr/>
          </p:nvGrpSpPr>
          <p:grpSpPr>
            <a:xfrm>
              <a:off x="0" y="1573613"/>
              <a:ext cx="3183541" cy="4920514"/>
              <a:chOff x="0" y="1573613"/>
              <a:chExt cx="3183541" cy="4920514"/>
            </a:xfrm>
          </p:grpSpPr>
          <p:sp>
            <p:nvSpPr>
              <p:cNvPr id="201" name="流程图: 终止 200">
                <a:extLst>
                  <a:ext uri="{FF2B5EF4-FFF2-40B4-BE49-F238E27FC236}">
                    <a16:creationId xmlns:a16="http://schemas.microsoft.com/office/drawing/2014/main" id="{3A2325C4-0964-4CA6-BDEE-299F3ADB7271}"/>
                  </a:ext>
                </a:extLst>
              </p:cNvPr>
              <p:cNvSpPr/>
              <p:nvPr/>
            </p:nvSpPr>
            <p:spPr>
              <a:xfrm>
                <a:off x="0" y="3211032"/>
                <a:ext cx="1080000" cy="435935"/>
              </a:xfrm>
              <a:prstGeom prst="flowChartTerminator">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Input</a:t>
                </a:r>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8" name="椭圆 247">
                <a:extLst>
                  <a:ext uri="{FF2B5EF4-FFF2-40B4-BE49-F238E27FC236}">
                    <a16:creationId xmlns:a16="http://schemas.microsoft.com/office/drawing/2014/main" id="{1F4A8610-4AC2-4991-BBAB-0B4DFCC4AAF6}"/>
                  </a:ext>
                </a:extLst>
              </p:cNvPr>
              <p:cNvSpPr/>
              <p:nvPr/>
            </p:nvSpPr>
            <p:spPr>
              <a:xfrm>
                <a:off x="1353856" y="1573613"/>
                <a:ext cx="1692000"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olsr_input_hello</a:t>
                </a:r>
                <a:endParaRPr kumimoji="0" lang="zh-CN" altLang="en-US" sz="12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9" name="椭圆 248">
                <a:extLst>
                  <a:ext uri="{FF2B5EF4-FFF2-40B4-BE49-F238E27FC236}">
                    <a16:creationId xmlns:a16="http://schemas.microsoft.com/office/drawing/2014/main" id="{F7EDD822-2722-41F7-8F20-62506DC50266}"/>
                  </a:ext>
                </a:extLst>
              </p:cNvPr>
              <p:cNvSpPr/>
              <p:nvPr/>
            </p:nvSpPr>
            <p:spPr>
              <a:xfrm>
                <a:off x="1353856" y="4020462"/>
                <a:ext cx="1692000"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olsr_input_tc</a:t>
                </a:r>
                <a:endParaRPr kumimoji="0" lang="zh-CN" altLang="en-US" sz="12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0" name="椭圆 249">
                <a:extLst>
                  <a:ext uri="{FF2B5EF4-FFF2-40B4-BE49-F238E27FC236}">
                    <a16:creationId xmlns:a16="http://schemas.microsoft.com/office/drawing/2014/main" id="{ECB54423-F311-43AD-A6C6-86C4B044FB54}"/>
                  </a:ext>
                </a:extLst>
              </p:cNvPr>
              <p:cNvSpPr/>
              <p:nvPr/>
            </p:nvSpPr>
            <p:spPr>
              <a:xfrm>
                <a:off x="1386199" y="5284387"/>
                <a:ext cx="1692000"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olsr_input_mid</a:t>
                </a:r>
                <a:endParaRPr kumimoji="0" lang="zh-CN" altLang="en-US" sz="12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1" name="椭圆 250">
                <a:extLst>
                  <a:ext uri="{FF2B5EF4-FFF2-40B4-BE49-F238E27FC236}">
                    <a16:creationId xmlns:a16="http://schemas.microsoft.com/office/drawing/2014/main" id="{A656AF82-80D0-4114-9461-8C233BD42132}"/>
                  </a:ext>
                </a:extLst>
              </p:cNvPr>
              <p:cNvSpPr/>
              <p:nvPr/>
            </p:nvSpPr>
            <p:spPr>
              <a:xfrm>
                <a:off x="1353856" y="6227727"/>
                <a:ext cx="1692000" cy="266400"/>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olsr_input_hna</a:t>
                </a:r>
                <a:endParaRPr kumimoji="0" lang="zh-CN" altLang="en-US" sz="12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53" name="直接连接符 252">
                <a:extLst>
                  <a:ext uri="{FF2B5EF4-FFF2-40B4-BE49-F238E27FC236}">
                    <a16:creationId xmlns:a16="http://schemas.microsoft.com/office/drawing/2014/main" id="{D033D27D-3D90-47EA-8190-381CEC35F577}"/>
                  </a:ext>
                </a:extLst>
              </p:cNvPr>
              <p:cNvCxnSpPr>
                <a:cxnSpLocks/>
                <a:stCxn id="249" idx="6"/>
                <a:endCxn id="206" idx="1"/>
              </p:cNvCxnSpPr>
              <p:nvPr/>
            </p:nvCxnSpPr>
            <p:spPr>
              <a:xfrm flipV="1">
                <a:off x="3045856" y="4146694"/>
                <a:ext cx="137684" cy="6675"/>
              </a:xfrm>
              <a:prstGeom prst="line">
                <a:avLst/>
              </a:prstGeom>
              <a:noFill/>
              <a:ln w="19050" cap="flat" cmpd="sng" algn="ctr">
                <a:solidFill>
                  <a:sysClr val="windowText" lastClr="000000"/>
                </a:solidFill>
                <a:prstDash val="solid"/>
                <a:miter lim="800000"/>
              </a:ln>
              <a:effectLst/>
            </p:spPr>
          </p:cxnSp>
          <p:cxnSp>
            <p:nvCxnSpPr>
              <p:cNvPr id="254" name="直接连接符 253">
                <a:extLst>
                  <a:ext uri="{FF2B5EF4-FFF2-40B4-BE49-F238E27FC236}">
                    <a16:creationId xmlns:a16="http://schemas.microsoft.com/office/drawing/2014/main" id="{350F2131-5B2F-4F63-8F9B-B287A6488F0C}"/>
                  </a:ext>
                </a:extLst>
              </p:cNvPr>
              <p:cNvCxnSpPr>
                <a:cxnSpLocks/>
                <a:stCxn id="250" idx="6"/>
                <a:endCxn id="205" idx="1"/>
              </p:cNvCxnSpPr>
              <p:nvPr/>
            </p:nvCxnSpPr>
            <p:spPr>
              <a:xfrm>
                <a:off x="3078199" y="5417294"/>
                <a:ext cx="105341" cy="2655"/>
              </a:xfrm>
              <a:prstGeom prst="line">
                <a:avLst/>
              </a:prstGeom>
              <a:noFill/>
              <a:ln w="19050" cap="flat" cmpd="sng" algn="ctr">
                <a:solidFill>
                  <a:sysClr val="windowText" lastClr="000000"/>
                </a:solidFill>
                <a:prstDash val="solid"/>
                <a:miter lim="800000"/>
              </a:ln>
              <a:effectLst/>
            </p:spPr>
          </p:cxnSp>
          <p:cxnSp>
            <p:nvCxnSpPr>
              <p:cNvPr id="255" name="直接连接符 254">
                <a:extLst>
                  <a:ext uri="{FF2B5EF4-FFF2-40B4-BE49-F238E27FC236}">
                    <a16:creationId xmlns:a16="http://schemas.microsoft.com/office/drawing/2014/main" id="{097B39E5-B47D-4377-B728-466F43C857EC}"/>
                  </a:ext>
                </a:extLst>
              </p:cNvPr>
              <p:cNvCxnSpPr>
                <a:cxnSpLocks/>
                <a:stCxn id="251" idx="6"/>
                <a:endCxn id="204" idx="1"/>
              </p:cNvCxnSpPr>
              <p:nvPr/>
            </p:nvCxnSpPr>
            <p:spPr>
              <a:xfrm>
                <a:off x="3045856" y="6360927"/>
                <a:ext cx="137685" cy="2"/>
              </a:xfrm>
              <a:prstGeom prst="line">
                <a:avLst/>
              </a:prstGeom>
              <a:noFill/>
              <a:ln w="19050" cap="flat" cmpd="sng" algn="ctr">
                <a:solidFill>
                  <a:sysClr val="windowText" lastClr="000000"/>
                </a:solidFill>
                <a:prstDash val="solid"/>
                <a:miter lim="800000"/>
              </a:ln>
              <a:effectLst/>
            </p:spPr>
          </p:cxnSp>
          <p:cxnSp>
            <p:nvCxnSpPr>
              <p:cNvPr id="261" name="连接符: 肘形 260">
                <a:extLst>
                  <a:ext uri="{FF2B5EF4-FFF2-40B4-BE49-F238E27FC236}">
                    <a16:creationId xmlns:a16="http://schemas.microsoft.com/office/drawing/2014/main" id="{C4A5ECE9-04FD-4B13-9D5C-38070D9AE2F9}"/>
                  </a:ext>
                </a:extLst>
              </p:cNvPr>
              <p:cNvCxnSpPr>
                <a:stCxn id="248" idx="2"/>
                <a:endCxn id="201" idx="3"/>
              </p:cNvCxnSpPr>
              <p:nvPr/>
            </p:nvCxnSpPr>
            <p:spPr>
              <a:xfrm rot="10800000" flipV="1">
                <a:off x="1080000" y="1706520"/>
                <a:ext cx="273856" cy="1722480"/>
              </a:xfrm>
              <a:prstGeom prst="bentConnector3">
                <a:avLst/>
              </a:prstGeom>
              <a:noFill/>
              <a:ln w="19050" cap="flat" cmpd="sng" algn="ctr">
                <a:solidFill>
                  <a:sysClr val="windowText" lastClr="000000"/>
                </a:solidFill>
                <a:prstDash val="solid"/>
                <a:miter lim="800000"/>
              </a:ln>
              <a:effectLst/>
            </p:spPr>
          </p:cxnSp>
          <p:cxnSp>
            <p:nvCxnSpPr>
              <p:cNvPr id="263" name="连接符: 肘形 262">
                <a:extLst>
                  <a:ext uri="{FF2B5EF4-FFF2-40B4-BE49-F238E27FC236}">
                    <a16:creationId xmlns:a16="http://schemas.microsoft.com/office/drawing/2014/main" id="{A1D48068-4573-469A-9506-FB50CAF6BD37}"/>
                  </a:ext>
                </a:extLst>
              </p:cNvPr>
              <p:cNvCxnSpPr>
                <a:stCxn id="201" idx="3"/>
                <a:endCxn id="251" idx="2"/>
              </p:cNvCxnSpPr>
              <p:nvPr/>
            </p:nvCxnSpPr>
            <p:spPr>
              <a:xfrm>
                <a:off x="1080000" y="3429000"/>
                <a:ext cx="273856" cy="2931927"/>
              </a:xfrm>
              <a:prstGeom prst="bentConnector3">
                <a:avLst/>
              </a:prstGeom>
              <a:noFill/>
              <a:ln w="19050" cap="flat" cmpd="sng" algn="ctr">
                <a:solidFill>
                  <a:sysClr val="windowText" lastClr="000000"/>
                </a:solidFill>
                <a:prstDash val="solid"/>
                <a:miter lim="800000"/>
              </a:ln>
              <a:effectLst/>
            </p:spPr>
          </p:cxnSp>
          <p:cxnSp>
            <p:nvCxnSpPr>
              <p:cNvPr id="264" name="连接符: 肘形 263">
                <a:extLst>
                  <a:ext uri="{FF2B5EF4-FFF2-40B4-BE49-F238E27FC236}">
                    <a16:creationId xmlns:a16="http://schemas.microsoft.com/office/drawing/2014/main" id="{3FBA0A12-EC00-4980-9659-3382B60551F7}"/>
                  </a:ext>
                </a:extLst>
              </p:cNvPr>
              <p:cNvCxnSpPr>
                <a:stCxn id="249" idx="2"/>
              </p:cNvCxnSpPr>
              <p:nvPr/>
            </p:nvCxnSpPr>
            <p:spPr>
              <a:xfrm rot="10800000">
                <a:off x="1209857" y="4153369"/>
                <a:ext cx="144000" cy="1"/>
              </a:xfrm>
              <a:prstGeom prst="bentConnector3">
                <a:avLst/>
              </a:prstGeom>
              <a:noFill/>
              <a:ln w="19050" cap="flat" cmpd="sng" algn="ctr">
                <a:solidFill>
                  <a:sysClr val="windowText" lastClr="000000"/>
                </a:solidFill>
                <a:prstDash val="solid"/>
                <a:miter lim="800000"/>
              </a:ln>
              <a:effectLst/>
            </p:spPr>
          </p:cxnSp>
          <p:cxnSp>
            <p:nvCxnSpPr>
              <p:cNvPr id="265" name="直接连接符 264">
                <a:extLst>
                  <a:ext uri="{FF2B5EF4-FFF2-40B4-BE49-F238E27FC236}">
                    <a16:creationId xmlns:a16="http://schemas.microsoft.com/office/drawing/2014/main" id="{1069EE56-34B4-4D25-BD40-630A872A9631}"/>
                  </a:ext>
                </a:extLst>
              </p:cNvPr>
              <p:cNvCxnSpPr>
                <a:cxnSpLocks/>
                <a:stCxn id="250" idx="2"/>
              </p:cNvCxnSpPr>
              <p:nvPr/>
            </p:nvCxnSpPr>
            <p:spPr>
              <a:xfrm flipH="1" flipV="1">
                <a:off x="1227249" y="5417293"/>
                <a:ext cx="144000" cy="1"/>
              </a:xfrm>
              <a:prstGeom prst="line">
                <a:avLst/>
              </a:prstGeom>
              <a:noFill/>
              <a:ln w="19050" cap="flat" cmpd="sng" algn="ctr">
                <a:solidFill>
                  <a:sysClr val="windowText" lastClr="000000"/>
                </a:solidFill>
                <a:prstDash val="solid"/>
                <a:miter lim="800000"/>
              </a:ln>
              <a:effectLst/>
            </p:spPr>
          </p:cxnSp>
        </p:grpSp>
      </p:grpSp>
      <p:grpSp>
        <p:nvGrpSpPr>
          <p:cNvPr id="161" name="组合 160">
            <a:extLst>
              <a:ext uri="{FF2B5EF4-FFF2-40B4-BE49-F238E27FC236}">
                <a16:creationId xmlns:a16="http://schemas.microsoft.com/office/drawing/2014/main" id="{E18147D1-4A3B-44DC-B459-68C1E3EC06BD}"/>
              </a:ext>
            </a:extLst>
          </p:cNvPr>
          <p:cNvGrpSpPr/>
          <p:nvPr/>
        </p:nvGrpSpPr>
        <p:grpSpPr>
          <a:xfrm>
            <a:off x="1006899" y="1550550"/>
            <a:ext cx="10178202" cy="4403422"/>
            <a:chOff x="3183540" y="116958"/>
            <a:chExt cx="4976036" cy="3179153"/>
          </a:xfrm>
        </p:grpSpPr>
        <p:sp>
          <p:nvSpPr>
            <p:cNvPr id="162" name="矩形: 圆角 161">
              <a:extLst>
                <a:ext uri="{FF2B5EF4-FFF2-40B4-BE49-F238E27FC236}">
                  <a16:creationId xmlns:a16="http://schemas.microsoft.com/office/drawing/2014/main" id="{6508D575-9127-4FCE-9E46-9DD83B2E7F67}"/>
                </a:ext>
              </a:extLst>
            </p:cNvPr>
            <p:cNvSpPr/>
            <p:nvPr/>
          </p:nvSpPr>
          <p:spPr>
            <a:xfrm>
              <a:off x="3183540" y="116958"/>
              <a:ext cx="4976036" cy="3179153"/>
            </a:xfrm>
            <a:prstGeom prst="roundRect">
              <a:avLst/>
            </a:prstGeom>
            <a:solidFill>
              <a:srgbClr val="FFFF00"/>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3" name="椭圆 162">
              <a:extLst>
                <a:ext uri="{FF2B5EF4-FFF2-40B4-BE49-F238E27FC236}">
                  <a16:creationId xmlns:a16="http://schemas.microsoft.com/office/drawing/2014/main" id="{ED80BC7B-FC4C-468C-AF7F-59ADBC0D8F9D}"/>
                </a:ext>
              </a:extLst>
            </p:cNvPr>
            <p:cNvSpPr/>
            <p:nvPr/>
          </p:nvSpPr>
          <p:spPr>
            <a:xfrm>
              <a:off x="3382900" y="244549"/>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olsr_init_neighbor_table</a:t>
              </a:r>
              <a:endParaRPr kumimoji="0" lang="zh-CN" altLang="en-US" sz="2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4" name="椭圆 163">
              <a:extLst>
                <a:ext uri="{FF2B5EF4-FFF2-40B4-BE49-F238E27FC236}">
                  <a16:creationId xmlns:a16="http://schemas.microsoft.com/office/drawing/2014/main" id="{43F8BF31-0589-4C1E-840F-CC50C146436F}"/>
                </a:ext>
              </a:extLst>
            </p:cNvPr>
            <p:cNvSpPr/>
            <p:nvPr/>
          </p:nvSpPr>
          <p:spPr>
            <a:xfrm>
              <a:off x="3382900" y="510362"/>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olsr_insert_neighbor_table</a:t>
              </a:r>
              <a:endParaRPr kumimoji="0" lang="zh-CN" altLang="en-US" sz="2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5" name="椭圆 164">
              <a:extLst>
                <a:ext uri="{FF2B5EF4-FFF2-40B4-BE49-F238E27FC236}">
                  <a16:creationId xmlns:a16="http://schemas.microsoft.com/office/drawing/2014/main" id="{EF1A117C-5DB6-408C-B958-71B0C34FA7C4}"/>
                </a:ext>
              </a:extLst>
            </p:cNvPr>
            <p:cNvSpPr/>
            <p:nvPr/>
          </p:nvSpPr>
          <p:spPr>
            <a:xfrm>
              <a:off x="3382900" y="776175"/>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olsr_delete_neighbor_table</a:t>
              </a:r>
              <a:endParaRPr kumimoji="0" lang="zh-CN" altLang="en-US" sz="2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6" name="椭圆 165">
              <a:extLst>
                <a:ext uri="{FF2B5EF4-FFF2-40B4-BE49-F238E27FC236}">
                  <a16:creationId xmlns:a16="http://schemas.microsoft.com/office/drawing/2014/main" id="{03721FD1-D8D6-4A19-A4AE-A8C593239343}"/>
                </a:ext>
              </a:extLst>
            </p:cNvPr>
            <p:cNvSpPr/>
            <p:nvPr/>
          </p:nvSpPr>
          <p:spPr>
            <a:xfrm>
              <a:off x="3382900" y="1307801"/>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olsr_init_two_hop_table</a:t>
              </a:r>
              <a:endParaRPr kumimoji="0" lang="zh-CN" altLang="en-US" sz="2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7" name="椭圆 166">
              <a:extLst>
                <a:ext uri="{FF2B5EF4-FFF2-40B4-BE49-F238E27FC236}">
                  <a16:creationId xmlns:a16="http://schemas.microsoft.com/office/drawing/2014/main" id="{9AD01A40-40BD-47AA-A330-4A52F9492A8D}"/>
                </a:ext>
              </a:extLst>
            </p:cNvPr>
            <p:cNvSpPr/>
            <p:nvPr/>
          </p:nvSpPr>
          <p:spPr>
            <a:xfrm>
              <a:off x="3382900" y="1573614"/>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olsr_insert_two_hop_neighbor_table</a:t>
              </a:r>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8" name="椭圆 167">
              <a:extLst>
                <a:ext uri="{FF2B5EF4-FFF2-40B4-BE49-F238E27FC236}">
                  <a16:creationId xmlns:a16="http://schemas.microsoft.com/office/drawing/2014/main" id="{2A1F3DF8-FC56-4939-8E86-AD5372D40E39}"/>
                </a:ext>
              </a:extLst>
            </p:cNvPr>
            <p:cNvSpPr/>
            <p:nvPr/>
          </p:nvSpPr>
          <p:spPr>
            <a:xfrm>
              <a:off x="3382900" y="1839427"/>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olsr_delete_two_hop_neighbor_table</a:t>
              </a:r>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9" name="椭圆 168">
              <a:extLst>
                <a:ext uri="{FF2B5EF4-FFF2-40B4-BE49-F238E27FC236}">
                  <a16:creationId xmlns:a16="http://schemas.microsoft.com/office/drawing/2014/main" id="{34B9BE29-82A4-4F9F-99F8-482DA5E6BB21}"/>
                </a:ext>
              </a:extLst>
            </p:cNvPr>
            <p:cNvSpPr/>
            <p:nvPr/>
          </p:nvSpPr>
          <p:spPr>
            <a:xfrm>
              <a:off x="3382900" y="2371053"/>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olsr_check_mpr_changes</a:t>
              </a:r>
              <a:endParaRPr kumimoji="0" lang="zh-CN" altLang="en-US" sz="2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0" name="椭圆 169">
              <a:extLst>
                <a:ext uri="{FF2B5EF4-FFF2-40B4-BE49-F238E27FC236}">
                  <a16:creationId xmlns:a16="http://schemas.microsoft.com/office/drawing/2014/main" id="{9647E106-CCAB-4D33-92E7-A24D188C571E}"/>
                </a:ext>
              </a:extLst>
            </p:cNvPr>
            <p:cNvSpPr/>
            <p:nvPr/>
          </p:nvSpPr>
          <p:spPr>
            <a:xfrm>
              <a:off x="3382900" y="2636866"/>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olsr_chosen_mpr</a:t>
              </a:r>
              <a:endParaRPr kumimoji="0" lang="zh-CN" altLang="en-US" sz="2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1" name="椭圆 170">
              <a:extLst>
                <a:ext uri="{FF2B5EF4-FFF2-40B4-BE49-F238E27FC236}">
                  <a16:creationId xmlns:a16="http://schemas.microsoft.com/office/drawing/2014/main" id="{20258A51-944F-43B8-B901-754A1E87EB56}"/>
                </a:ext>
              </a:extLst>
            </p:cNvPr>
            <p:cNvSpPr/>
            <p:nvPr/>
          </p:nvSpPr>
          <p:spPr>
            <a:xfrm>
              <a:off x="3382900" y="2902679"/>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olsr_optimize_mpr_set</a:t>
              </a:r>
              <a:endParaRPr kumimoji="0" lang="zh-CN" altLang="en-US" sz="2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2" name="流程图: 终止 171">
              <a:extLst>
                <a:ext uri="{FF2B5EF4-FFF2-40B4-BE49-F238E27FC236}">
                  <a16:creationId xmlns:a16="http://schemas.microsoft.com/office/drawing/2014/main" id="{D83CF650-62F8-4704-B299-D18C9B228B1F}"/>
                </a:ext>
              </a:extLst>
            </p:cNvPr>
            <p:cNvSpPr/>
            <p:nvPr/>
          </p:nvSpPr>
          <p:spPr>
            <a:xfrm>
              <a:off x="6676336" y="425300"/>
              <a:ext cx="1350334" cy="435935"/>
            </a:xfrm>
            <a:prstGeom prst="flowChartTerminator">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邻居表</a:t>
              </a:r>
            </a:p>
          </p:txBody>
        </p:sp>
        <p:sp>
          <p:nvSpPr>
            <p:cNvPr id="173" name="流程图: 终止 172">
              <a:extLst>
                <a:ext uri="{FF2B5EF4-FFF2-40B4-BE49-F238E27FC236}">
                  <a16:creationId xmlns:a16="http://schemas.microsoft.com/office/drawing/2014/main" id="{FB38732B-AAAF-497E-A39B-B4CE524522D7}"/>
                </a:ext>
              </a:extLst>
            </p:cNvPr>
            <p:cNvSpPr/>
            <p:nvPr/>
          </p:nvSpPr>
          <p:spPr>
            <a:xfrm>
              <a:off x="6676336" y="1488552"/>
              <a:ext cx="1350334" cy="435935"/>
            </a:xfrm>
            <a:prstGeom prst="flowChartTerminator">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两跳邻居表</a:t>
              </a:r>
            </a:p>
          </p:txBody>
        </p:sp>
        <p:sp>
          <p:nvSpPr>
            <p:cNvPr id="174" name="流程图: 终止 173">
              <a:extLst>
                <a:ext uri="{FF2B5EF4-FFF2-40B4-BE49-F238E27FC236}">
                  <a16:creationId xmlns:a16="http://schemas.microsoft.com/office/drawing/2014/main" id="{2F4E1B38-C6C9-45F9-90BC-6C8DABCE4020}"/>
                </a:ext>
              </a:extLst>
            </p:cNvPr>
            <p:cNvSpPr/>
            <p:nvPr/>
          </p:nvSpPr>
          <p:spPr>
            <a:xfrm>
              <a:off x="6676336" y="2551804"/>
              <a:ext cx="1350334" cy="435935"/>
            </a:xfrm>
            <a:prstGeom prst="flowChartTerminator">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MPR</a:t>
              </a:r>
              <a:r>
                <a:rPr kumimoji="0" lang="zh-CN" altLang="en-US" sz="2800"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表</a:t>
              </a:r>
            </a:p>
          </p:txBody>
        </p:sp>
        <p:cxnSp>
          <p:nvCxnSpPr>
            <p:cNvPr id="175" name="连接符: 肘形 174">
              <a:extLst>
                <a:ext uri="{FF2B5EF4-FFF2-40B4-BE49-F238E27FC236}">
                  <a16:creationId xmlns:a16="http://schemas.microsoft.com/office/drawing/2014/main" id="{C7DFCB50-71D3-4B1D-9CCE-9D2ACCE46D99}"/>
                </a:ext>
              </a:extLst>
            </p:cNvPr>
            <p:cNvCxnSpPr>
              <a:stCxn id="167" idx="6"/>
              <a:endCxn id="173" idx="1"/>
            </p:cNvCxnSpPr>
            <p:nvPr/>
          </p:nvCxnSpPr>
          <p:spPr>
            <a:xfrm flipV="1">
              <a:off x="6308626" y="1706520"/>
              <a:ext cx="367710" cy="1"/>
            </a:xfrm>
            <a:prstGeom prst="bentConnector3">
              <a:avLst/>
            </a:prstGeom>
            <a:noFill/>
            <a:ln w="19050" cap="flat" cmpd="sng" algn="ctr">
              <a:solidFill>
                <a:sysClr val="windowText" lastClr="000000"/>
              </a:solidFill>
              <a:prstDash val="solid"/>
              <a:miter lim="800000"/>
            </a:ln>
            <a:effectLst/>
          </p:spPr>
        </p:cxnSp>
        <p:cxnSp>
          <p:nvCxnSpPr>
            <p:cNvPr id="176" name="连接符: 肘形 175">
              <a:extLst>
                <a:ext uri="{FF2B5EF4-FFF2-40B4-BE49-F238E27FC236}">
                  <a16:creationId xmlns:a16="http://schemas.microsoft.com/office/drawing/2014/main" id="{13026882-48AD-450E-976B-AB92CB0C2EFC}"/>
                </a:ext>
              </a:extLst>
            </p:cNvPr>
            <p:cNvCxnSpPr>
              <a:stCxn id="166" idx="6"/>
              <a:endCxn id="173" idx="1"/>
            </p:cNvCxnSpPr>
            <p:nvPr/>
          </p:nvCxnSpPr>
          <p:spPr>
            <a:xfrm>
              <a:off x="6308626" y="1440708"/>
              <a:ext cx="367710" cy="265812"/>
            </a:xfrm>
            <a:prstGeom prst="bentConnector3">
              <a:avLst/>
            </a:prstGeom>
            <a:noFill/>
            <a:ln w="19050" cap="flat" cmpd="sng" algn="ctr">
              <a:solidFill>
                <a:sysClr val="windowText" lastClr="000000"/>
              </a:solidFill>
              <a:prstDash val="solid"/>
              <a:miter lim="800000"/>
            </a:ln>
            <a:effectLst/>
          </p:spPr>
        </p:cxnSp>
        <p:cxnSp>
          <p:nvCxnSpPr>
            <p:cNvPr id="177" name="连接符: 肘形 176">
              <a:extLst>
                <a:ext uri="{FF2B5EF4-FFF2-40B4-BE49-F238E27FC236}">
                  <a16:creationId xmlns:a16="http://schemas.microsoft.com/office/drawing/2014/main" id="{66EB0F15-4845-43A4-AB0B-8332EC3510D9}"/>
                </a:ext>
              </a:extLst>
            </p:cNvPr>
            <p:cNvCxnSpPr>
              <a:stCxn id="168" idx="6"/>
              <a:endCxn id="173" idx="1"/>
            </p:cNvCxnSpPr>
            <p:nvPr/>
          </p:nvCxnSpPr>
          <p:spPr>
            <a:xfrm flipV="1">
              <a:off x="6308626" y="1706520"/>
              <a:ext cx="367710" cy="265814"/>
            </a:xfrm>
            <a:prstGeom prst="bentConnector3">
              <a:avLst/>
            </a:prstGeom>
            <a:noFill/>
            <a:ln w="19050" cap="flat" cmpd="sng" algn="ctr">
              <a:solidFill>
                <a:sysClr val="windowText" lastClr="000000"/>
              </a:solidFill>
              <a:prstDash val="solid"/>
              <a:miter lim="800000"/>
            </a:ln>
            <a:effectLst/>
          </p:spPr>
        </p:cxnSp>
        <p:cxnSp>
          <p:nvCxnSpPr>
            <p:cNvPr id="178" name="连接符: 肘形 177">
              <a:extLst>
                <a:ext uri="{FF2B5EF4-FFF2-40B4-BE49-F238E27FC236}">
                  <a16:creationId xmlns:a16="http://schemas.microsoft.com/office/drawing/2014/main" id="{0FA0FB92-73EA-435B-A1F0-5D8B75C8AC1B}"/>
                </a:ext>
              </a:extLst>
            </p:cNvPr>
            <p:cNvCxnSpPr>
              <a:stCxn id="170" idx="6"/>
              <a:endCxn id="174" idx="1"/>
            </p:cNvCxnSpPr>
            <p:nvPr/>
          </p:nvCxnSpPr>
          <p:spPr>
            <a:xfrm flipV="1">
              <a:off x="6308626" y="2769772"/>
              <a:ext cx="367710" cy="1"/>
            </a:xfrm>
            <a:prstGeom prst="bentConnector3">
              <a:avLst/>
            </a:prstGeom>
            <a:noFill/>
            <a:ln w="19050" cap="flat" cmpd="sng" algn="ctr">
              <a:solidFill>
                <a:sysClr val="windowText" lastClr="000000"/>
              </a:solidFill>
              <a:prstDash val="solid"/>
              <a:miter lim="800000"/>
            </a:ln>
            <a:effectLst/>
          </p:spPr>
        </p:cxnSp>
        <p:cxnSp>
          <p:nvCxnSpPr>
            <p:cNvPr id="179" name="连接符: 肘形 178">
              <a:extLst>
                <a:ext uri="{FF2B5EF4-FFF2-40B4-BE49-F238E27FC236}">
                  <a16:creationId xmlns:a16="http://schemas.microsoft.com/office/drawing/2014/main" id="{C8091E76-122F-46E3-B8D5-B0273EEF1289}"/>
                </a:ext>
              </a:extLst>
            </p:cNvPr>
            <p:cNvCxnSpPr>
              <a:stCxn id="169" idx="6"/>
              <a:endCxn id="174" idx="1"/>
            </p:cNvCxnSpPr>
            <p:nvPr/>
          </p:nvCxnSpPr>
          <p:spPr>
            <a:xfrm>
              <a:off x="6308626" y="2503960"/>
              <a:ext cx="367710" cy="265812"/>
            </a:xfrm>
            <a:prstGeom prst="bentConnector3">
              <a:avLst/>
            </a:prstGeom>
            <a:noFill/>
            <a:ln w="19050" cap="flat" cmpd="sng" algn="ctr">
              <a:solidFill>
                <a:sysClr val="windowText" lastClr="000000"/>
              </a:solidFill>
              <a:prstDash val="solid"/>
              <a:miter lim="800000"/>
            </a:ln>
            <a:effectLst/>
          </p:spPr>
        </p:cxnSp>
        <p:cxnSp>
          <p:nvCxnSpPr>
            <p:cNvPr id="180" name="连接符: 肘形 179">
              <a:extLst>
                <a:ext uri="{FF2B5EF4-FFF2-40B4-BE49-F238E27FC236}">
                  <a16:creationId xmlns:a16="http://schemas.microsoft.com/office/drawing/2014/main" id="{8001CC75-B4D4-4ED4-89F8-77B2230B445B}"/>
                </a:ext>
              </a:extLst>
            </p:cNvPr>
            <p:cNvCxnSpPr>
              <a:stCxn id="171" idx="6"/>
              <a:endCxn id="174" idx="1"/>
            </p:cNvCxnSpPr>
            <p:nvPr/>
          </p:nvCxnSpPr>
          <p:spPr>
            <a:xfrm flipV="1">
              <a:off x="6308626" y="2769772"/>
              <a:ext cx="367710" cy="265814"/>
            </a:xfrm>
            <a:prstGeom prst="bentConnector3">
              <a:avLst/>
            </a:prstGeom>
            <a:noFill/>
            <a:ln w="19050" cap="flat" cmpd="sng" algn="ctr">
              <a:solidFill>
                <a:sysClr val="windowText" lastClr="000000"/>
              </a:solidFill>
              <a:prstDash val="solid"/>
              <a:miter lim="800000"/>
            </a:ln>
            <a:effectLst/>
          </p:spPr>
        </p:cxnSp>
        <p:cxnSp>
          <p:nvCxnSpPr>
            <p:cNvPr id="181" name="连接符: 肘形 180">
              <a:extLst>
                <a:ext uri="{FF2B5EF4-FFF2-40B4-BE49-F238E27FC236}">
                  <a16:creationId xmlns:a16="http://schemas.microsoft.com/office/drawing/2014/main" id="{2178819B-AF22-4F51-A77D-EA4187F25B93}"/>
                </a:ext>
              </a:extLst>
            </p:cNvPr>
            <p:cNvCxnSpPr>
              <a:stCxn id="164" idx="6"/>
              <a:endCxn id="172" idx="1"/>
            </p:cNvCxnSpPr>
            <p:nvPr/>
          </p:nvCxnSpPr>
          <p:spPr>
            <a:xfrm flipV="1">
              <a:off x="6308626" y="643268"/>
              <a:ext cx="367710" cy="1"/>
            </a:xfrm>
            <a:prstGeom prst="bentConnector3">
              <a:avLst/>
            </a:prstGeom>
            <a:noFill/>
            <a:ln w="19050" cap="flat" cmpd="sng" algn="ctr">
              <a:solidFill>
                <a:sysClr val="windowText" lastClr="000000"/>
              </a:solidFill>
              <a:prstDash val="solid"/>
              <a:miter lim="800000"/>
            </a:ln>
            <a:effectLst/>
          </p:spPr>
        </p:cxnSp>
        <p:cxnSp>
          <p:nvCxnSpPr>
            <p:cNvPr id="182" name="连接符: 肘形 181">
              <a:extLst>
                <a:ext uri="{FF2B5EF4-FFF2-40B4-BE49-F238E27FC236}">
                  <a16:creationId xmlns:a16="http://schemas.microsoft.com/office/drawing/2014/main" id="{E3239B4A-5D64-4534-A023-BEF7DC950E8C}"/>
                </a:ext>
              </a:extLst>
            </p:cNvPr>
            <p:cNvCxnSpPr>
              <a:stCxn id="163" idx="6"/>
              <a:endCxn id="172" idx="1"/>
            </p:cNvCxnSpPr>
            <p:nvPr/>
          </p:nvCxnSpPr>
          <p:spPr>
            <a:xfrm>
              <a:off x="6308626" y="377456"/>
              <a:ext cx="367710" cy="265812"/>
            </a:xfrm>
            <a:prstGeom prst="bentConnector3">
              <a:avLst/>
            </a:prstGeom>
            <a:noFill/>
            <a:ln w="19050" cap="flat" cmpd="sng" algn="ctr">
              <a:solidFill>
                <a:sysClr val="windowText" lastClr="000000"/>
              </a:solidFill>
              <a:prstDash val="solid"/>
              <a:miter lim="800000"/>
            </a:ln>
            <a:effectLst/>
          </p:spPr>
        </p:cxnSp>
        <p:cxnSp>
          <p:nvCxnSpPr>
            <p:cNvPr id="183" name="连接符: 肘形 182">
              <a:extLst>
                <a:ext uri="{FF2B5EF4-FFF2-40B4-BE49-F238E27FC236}">
                  <a16:creationId xmlns:a16="http://schemas.microsoft.com/office/drawing/2014/main" id="{7E42A35E-0F31-4FBC-8AF8-45DF9F30F6B7}"/>
                </a:ext>
              </a:extLst>
            </p:cNvPr>
            <p:cNvCxnSpPr>
              <a:stCxn id="165" idx="6"/>
              <a:endCxn id="172" idx="1"/>
            </p:cNvCxnSpPr>
            <p:nvPr/>
          </p:nvCxnSpPr>
          <p:spPr>
            <a:xfrm flipV="1">
              <a:off x="6308626" y="643268"/>
              <a:ext cx="367710" cy="265814"/>
            </a:xfrm>
            <a:prstGeom prst="bentConnector3">
              <a:avLst/>
            </a:prstGeom>
            <a:noFill/>
            <a:ln w="19050" cap="flat" cmpd="sng" algn="ctr">
              <a:solidFill>
                <a:sysClr val="windowText" lastClr="000000"/>
              </a:solidFill>
              <a:prstDash val="solid"/>
              <a:miter lim="800000"/>
            </a:ln>
            <a:effectLst/>
          </p:spPr>
        </p:cxnSp>
      </p:grpSp>
      <p:grpSp>
        <p:nvGrpSpPr>
          <p:cNvPr id="184" name="组合 183">
            <a:extLst>
              <a:ext uri="{FF2B5EF4-FFF2-40B4-BE49-F238E27FC236}">
                <a16:creationId xmlns:a16="http://schemas.microsoft.com/office/drawing/2014/main" id="{38E4F7ED-47FE-4056-9AA3-A7EB88DED7EB}"/>
              </a:ext>
            </a:extLst>
          </p:cNvPr>
          <p:cNvGrpSpPr/>
          <p:nvPr/>
        </p:nvGrpSpPr>
        <p:grpSpPr>
          <a:xfrm>
            <a:off x="1006899" y="1550549"/>
            <a:ext cx="10178202" cy="4401632"/>
            <a:chOff x="3183540" y="3482150"/>
            <a:chExt cx="4976036" cy="1329087"/>
          </a:xfrm>
        </p:grpSpPr>
        <p:sp>
          <p:nvSpPr>
            <p:cNvPr id="185" name="矩形: 圆角 184">
              <a:extLst>
                <a:ext uri="{FF2B5EF4-FFF2-40B4-BE49-F238E27FC236}">
                  <a16:creationId xmlns:a16="http://schemas.microsoft.com/office/drawing/2014/main" id="{E46FCE29-011A-47DA-AEFD-7BA96E6F606D}"/>
                </a:ext>
              </a:extLst>
            </p:cNvPr>
            <p:cNvSpPr/>
            <p:nvPr/>
          </p:nvSpPr>
          <p:spPr>
            <a:xfrm>
              <a:off x="3183540" y="3482150"/>
              <a:ext cx="4976036" cy="1329087"/>
            </a:xfrm>
            <a:prstGeom prst="roundRect">
              <a:avLst/>
            </a:prstGeom>
            <a:solidFill>
              <a:srgbClr val="92D050"/>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6" name="椭圆 185">
              <a:extLst>
                <a:ext uri="{FF2B5EF4-FFF2-40B4-BE49-F238E27FC236}">
                  <a16:creationId xmlns:a16="http://schemas.microsoft.com/office/drawing/2014/main" id="{FB12D895-890A-4EB2-82DF-5457FA600F0F}"/>
                </a:ext>
              </a:extLst>
            </p:cNvPr>
            <p:cNvSpPr/>
            <p:nvPr/>
          </p:nvSpPr>
          <p:spPr>
            <a:xfrm>
              <a:off x="3382900" y="3615087"/>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olsr_init_routing_table</a:t>
              </a:r>
              <a:endParaRPr kumimoji="0" lang="zh-CN" altLang="en-US" sz="2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7" name="椭圆 186">
              <a:extLst>
                <a:ext uri="{FF2B5EF4-FFF2-40B4-BE49-F238E27FC236}">
                  <a16:creationId xmlns:a16="http://schemas.microsoft.com/office/drawing/2014/main" id="{6A0F664F-82E4-4F25-BDDC-4766DBC51CC3}"/>
                </a:ext>
              </a:extLst>
            </p:cNvPr>
            <p:cNvSpPr/>
            <p:nvPr/>
          </p:nvSpPr>
          <p:spPr>
            <a:xfrm>
              <a:off x="3382900" y="3880900"/>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olsr_insert_routing_table</a:t>
              </a:r>
              <a:endParaRPr kumimoji="0" lang="zh-CN" altLang="en-US" sz="2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8" name="椭圆 187">
              <a:extLst>
                <a:ext uri="{FF2B5EF4-FFF2-40B4-BE49-F238E27FC236}">
                  <a16:creationId xmlns:a16="http://schemas.microsoft.com/office/drawing/2014/main" id="{481E54F2-0547-4431-9BC4-49DDCBF70482}"/>
                </a:ext>
              </a:extLst>
            </p:cNvPr>
            <p:cNvSpPr/>
            <p:nvPr/>
          </p:nvSpPr>
          <p:spPr>
            <a:xfrm>
              <a:off x="3382900" y="4146713"/>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olsr_lookup_routing_table</a:t>
              </a:r>
              <a:endParaRPr kumimoji="0" lang="zh-CN" altLang="en-US" sz="2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9" name="椭圆 188">
              <a:extLst>
                <a:ext uri="{FF2B5EF4-FFF2-40B4-BE49-F238E27FC236}">
                  <a16:creationId xmlns:a16="http://schemas.microsoft.com/office/drawing/2014/main" id="{915692D4-9139-49FA-8A72-860074DBD683}"/>
                </a:ext>
              </a:extLst>
            </p:cNvPr>
            <p:cNvSpPr/>
            <p:nvPr/>
          </p:nvSpPr>
          <p:spPr>
            <a:xfrm>
              <a:off x="3382900" y="4412526"/>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olsr_delete_routing_table</a:t>
              </a:r>
              <a:endParaRPr kumimoji="0" lang="zh-CN" altLang="en-US" sz="2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0" name="流程图: 终止 189">
              <a:extLst>
                <a:ext uri="{FF2B5EF4-FFF2-40B4-BE49-F238E27FC236}">
                  <a16:creationId xmlns:a16="http://schemas.microsoft.com/office/drawing/2014/main" id="{D6D8DF42-7BD7-4665-BE90-19ADB56AF120}"/>
                </a:ext>
              </a:extLst>
            </p:cNvPr>
            <p:cNvSpPr/>
            <p:nvPr/>
          </p:nvSpPr>
          <p:spPr>
            <a:xfrm>
              <a:off x="6676336" y="3928745"/>
              <a:ext cx="1350334" cy="435935"/>
            </a:xfrm>
            <a:prstGeom prst="flowChartTerminator">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路由表</a:t>
              </a:r>
            </a:p>
          </p:txBody>
        </p:sp>
        <p:cxnSp>
          <p:nvCxnSpPr>
            <p:cNvPr id="191" name="连接符: 肘形 190">
              <a:extLst>
                <a:ext uri="{FF2B5EF4-FFF2-40B4-BE49-F238E27FC236}">
                  <a16:creationId xmlns:a16="http://schemas.microsoft.com/office/drawing/2014/main" id="{D75CA2F8-64C2-46D8-99B5-A7C2FFB43A02}"/>
                </a:ext>
              </a:extLst>
            </p:cNvPr>
            <p:cNvCxnSpPr>
              <a:stCxn id="186" idx="6"/>
              <a:endCxn id="190" idx="1"/>
            </p:cNvCxnSpPr>
            <p:nvPr/>
          </p:nvCxnSpPr>
          <p:spPr>
            <a:xfrm>
              <a:off x="6308626" y="3747994"/>
              <a:ext cx="367710" cy="398719"/>
            </a:xfrm>
            <a:prstGeom prst="bentConnector3">
              <a:avLst/>
            </a:prstGeom>
            <a:noFill/>
            <a:ln w="19050" cap="flat" cmpd="sng" algn="ctr">
              <a:solidFill>
                <a:sysClr val="windowText" lastClr="000000"/>
              </a:solidFill>
              <a:prstDash val="solid"/>
              <a:miter lim="800000"/>
            </a:ln>
            <a:effectLst/>
          </p:spPr>
        </p:cxnSp>
        <p:cxnSp>
          <p:nvCxnSpPr>
            <p:cNvPr id="192" name="连接符: 肘形 191">
              <a:extLst>
                <a:ext uri="{FF2B5EF4-FFF2-40B4-BE49-F238E27FC236}">
                  <a16:creationId xmlns:a16="http://schemas.microsoft.com/office/drawing/2014/main" id="{C27D7A3F-F1A8-45A2-910F-7AA94B0A1EC7}"/>
                </a:ext>
              </a:extLst>
            </p:cNvPr>
            <p:cNvCxnSpPr>
              <a:stCxn id="187" idx="6"/>
              <a:endCxn id="190" idx="1"/>
            </p:cNvCxnSpPr>
            <p:nvPr/>
          </p:nvCxnSpPr>
          <p:spPr>
            <a:xfrm>
              <a:off x="6308626" y="4013807"/>
              <a:ext cx="367710" cy="132906"/>
            </a:xfrm>
            <a:prstGeom prst="bentConnector3">
              <a:avLst/>
            </a:prstGeom>
            <a:noFill/>
            <a:ln w="19050" cap="flat" cmpd="sng" algn="ctr">
              <a:solidFill>
                <a:sysClr val="windowText" lastClr="000000"/>
              </a:solidFill>
              <a:prstDash val="solid"/>
              <a:miter lim="800000"/>
            </a:ln>
            <a:effectLst/>
          </p:spPr>
        </p:cxnSp>
        <p:cxnSp>
          <p:nvCxnSpPr>
            <p:cNvPr id="193" name="连接符: 肘形 192">
              <a:extLst>
                <a:ext uri="{FF2B5EF4-FFF2-40B4-BE49-F238E27FC236}">
                  <a16:creationId xmlns:a16="http://schemas.microsoft.com/office/drawing/2014/main" id="{AC8820C5-104D-4DD8-B3C2-98D2A1332231}"/>
                </a:ext>
              </a:extLst>
            </p:cNvPr>
            <p:cNvCxnSpPr>
              <a:stCxn id="188" idx="6"/>
              <a:endCxn id="190" idx="1"/>
            </p:cNvCxnSpPr>
            <p:nvPr/>
          </p:nvCxnSpPr>
          <p:spPr>
            <a:xfrm flipV="1">
              <a:off x="6308626" y="4146713"/>
              <a:ext cx="367710" cy="132907"/>
            </a:xfrm>
            <a:prstGeom prst="bentConnector3">
              <a:avLst/>
            </a:prstGeom>
            <a:noFill/>
            <a:ln w="19050" cap="flat" cmpd="sng" algn="ctr">
              <a:solidFill>
                <a:sysClr val="windowText" lastClr="000000"/>
              </a:solidFill>
              <a:prstDash val="solid"/>
              <a:miter lim="800000"/>
            </a:ln>
            <a:effectLst/>
          </p:spPr>
        </p:cxnSp>
        <p:cxnSp>
          <p:nvCxnSpPr>
            <p:cNvPr id="194" name="连接符: 肘形 193">
              <a:extLst>
                <a:ext uri="{FF2B5EF4-FFF2-40B4-BE49-F238E27FC236}">
                  <a16:creationId xmlns:a16="http://schemas.microsoft.com/office/drawing/2014/main" id="{A8547E89-D03D-47A8-ACCE-C5DAECDF6316}"/>
                </a:ext>
              </a:extLst>
            </p:cNvPr>
            <p:cNvCxnSpPr>
              <a:stCxn id="189" idx="6"/>
              <a:endCxn id="190" idx="1"/>
            </p:cNvCxnSpPr>
            <p:nvPr/>
          </p:nvCxnSpPr>
          <p:spPr>
            <a:xfrm flipV="1">
              <a:off x="6308626" y="4146713"/>
              <a:ext cx="367710" cy="398720"/>
            </a:xfrm>
            <a:prstGeom prst="bentConnector3">
              <a:avLst/>
            </a:prstGeom>
            <a:noFill/>
            <a:ln w="19050" cap="flat" cmpd="sng" algn="ctr">
              <a:solidFill>
                <a:sysClr val="windowText" lastClr="000000"/>
              </a:solidFill>
              <a:prstDash val="solid"/>
              <a:miter lim="800000"/>
            </a:ln>
            <a:effectLst/>
          </p:spPr>
        </p:cxnSp>
      </p:grpSp>
      <p:grpSp>
        <p:nvGrpSpPr>
          <p:cNvPr id="195" name="组合 194">
            <a:extLst>
              <a:ext uri="{FF2B5EF4-FFF2-40B4-BE49-F238E27FC236}">
                <a16:creationId xmlns:a16="http://schemas.microsoft.com/office/drawing/2014/main" id="{DF70CC50-753D-4F3D-A796-8D16088479CA}"/>
              </a:ext>
            </a:extLst>
          </p:cNvPr>
          <p:cNvGrpSpPr/>
          <p:nvPr/>
        </p:nvGrpSpPr>
        <p:grpSpPr>
          <a:xfrm>
            <a:off x="998656" y="1548759"/>
            <a:ext cx="10186445" cy="4403422"/>
            <a:chOff x="3183540" y="4991988"/>
            <a:chExt cx="4976036" cy="855921"/>
          </a:xfrm>
        </p:grpSpPr>
        <p:sp>
          <p:nvSpPr>
            <p:cNvPr id="196" name="矩形: 圆角 195">
              <a:extLst>
                <a:ext uri="{FF2B5EF4-FFF2-40B4-BE49-F238E27FC236}">
                  <a16:creationId xmlns:a16="http://schemas.microsoft.com/office/drawing/2014/main" id="{947F9063-E72D-4A70-9056-24749BAF6A63}"/>
                </a:ext>
              </a:extLst>
            </p:cNvPr>
            <p:cNvSpPr/>
            <p:nvPr/>
          </p:nvSpPr>
          <p:spPr>
            <a:xfrm>
              <a:off x="3183540" y="4991988"/>
              <a:ext cx="4976036" cy="855921"/>
            </a:xfrm>
            <a:prstGeom prst="roundRect">
              <a:avLst/>
            </a:prstGeom>
            <a:solidFill>
              <a:srgbClr val="00B0F0"/>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7" name="椭圆 196">
              <a:extLst>
                <a:ext uri="{FF2B5EF4-FFF2-40B4-BE49-F238E27FC236}">
                  <a16:creationId xmlns:a16="http://schemas.microsoft.com/office/drawing/2014/main" id="{71A06227-44F2-4464-B0B4-EAC351D734D9}"/>
                </a:ext>
              </a:extLst>
            </p:cNvPr>
            <p:cNvSpPr/>
            <p:nvPr/>
          </p:nvSpPr>
          <p:spPr>
            <a:xfrm>
              <a:off x="3382900" y="5130213"/>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olsr_init_mid_set</a:t>
              </a:r>
              <a:endParaRPr kumimoji="0" lang="zh-CN" altLang="en-US" sz="2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8" name="椭圆 197">
              <a:extLst>
                <a:ext uri="{FF2B5EF4-FFF2-40B4-BE49-F238E27FC236}">
                  <a16:creationId xmlns:a16="http://schemas.microsoft.com/office/drawing/2014/main" id="{94155F94-BD6D-4625-8D65-9038A140BFB0}"/>
                </a:ext>
              </a:extLst>
            </p:cNvPr>
            <p:cNvSpPr/>
            <p:nvPr/>
          </p:nvSpPr>
          <p:spPr>
            <a:xfrm>
              <a:off x="3382900" y="5396026"/>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olsr_update_mid_table</a:t>
              </a:r>
              <a:endParaRPr kumimoji="0" lang="zh-CN" altLang="en-US" sz="2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9" name="流程图: 终止 198">
              <a:extLst>
                <a:ext uri="{FF2B5EF4-FFF2-40B4-BE49-F238E27FC236}">
                  <a16:creationId xmlns:a16="http://schemas.microsoft.com/office/drawing/2014/main" id="{A0E08631-5FBF-43EB-B7DC-1EB96555BBCD}"/>
                </a:ext>
              </a:extLst>
            </p:cNvPr>
            <p:cNvSpPr/>
            <p:nvPr/>
          </p:nvSpPr>
          <p:spPr>
            <a:xfrm>
              <a:off x="6676336" y="5178058"/>
              <a:ext cx="1350334" cy="435935"/>
            </a:xfrm>
            <a:prstGeom prst="flowChartTerminator">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mid_set</a:t>
              </a:r>
              <a:endParaRPr kumimoji="0" lang="zh-CN" altLang="en-US" sz="2800"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00" name="连接符: 肘形 199">
              <a:extLst>
                <a:ext uri="{FF2B5EF4-FFF2-40B4-BE49-F238E27FC236}">
                  <a16:creationId xmlns:a16="http://schemas.microsoft.com/office/drawing/2014/main" id="{C4853DB5-E170-4B35-81C4-7B1F3A2655AA}"/>
                </a:ext>
              </a:extLst>
            </p:cNvPr>
            <p:cNvCxnSpPr>
              <a:stCxn id="197" idx="6"/>
              <a:endCxn id="199" idx="1"/>
            </p:cNvCxnSpPr>
            <p:nvPr/>
          </p:nvCxnSpPr>
          <p:spPr>
            <a:xfrm>
              <a:off x="6308626" y="5263120"/>
              <a:ext cx="367710" cy="132906"/>
            </a:xfrm>
            <a:prstGeom prst="bentConnector3">
              <a:avLst/>
            </a:prstGeom>
            <a:noFill/>
            <a:ln w="19050" cap="flat" cmpd="sng" algn="ctr">
              <a:solidFill>
                <a:sysClr val="windowText" lastClr="000000"/>
              </a:solidFill>
              <a:prstDash val="solid"/>
              <a:miter lim="800000"/>
            </a:ln>
            <a:effectLst/>
          </p:spPr>
        </p:cxnSp>
        <p:cxnSp>
          <p:nvCxnSpPr>
            <p:cNvPr id="203" name="连接符: 肘形 202">
              <a:extLst>
                <a:ext uri="{FF2B5EF4-FFF2-40B4-BE49-F238E27FC236}">
                  <a16:creationId xmlns:a16="http://schemas.microsoft.com/office/drawing/2014/main" id="{245CA1B8-5DE7-482C-825D-927F75A51174}"/>
                </a:ext>
              </a:extLst>
            </p:cNvPr>
            <p:cNvCxnSpPr>
              <a:stCxn id="198" idx="6"/>
              <a:endCxn id="199" idx="1"/>
            </p:cNvCxnSpPr>
            <p:nvPr/>
          </p:nvCxnSpPr>
          <p:spPr>
            <a:xfrm flipV="1">
              <a:off x="6308626" y="5396026"/>
              <a:ext cx="367710" cy="132907"/>
            </a:xfrm>
            <a:prstGeom prst="bentConnector3">
              <a:avLst/>
            </a:prstGeom>
            <a:noFill/>
            <a:ln w="19050" cap="flat" cmpd="sng" algn="ctr">
              <a:solidFill>
                <a:sysClr val="windowText" lastClr="000000"/>
              </a:solidFill>
              <a:prstDash val="solid"/>
              <a:miter lim="800000"/>
            </a:ln>
            <a:effectLst/>
          </p:spPr>
        </p:cxnSp>
      </p:grpSp>
      <p:grpSp>
        <p:nvGrpSpPr>
          <p:cNvPr id="290" name="组合 289">
            <a:extLst>
              <a:ext uri="{FF2B5EF4-FFF2-40B4-BE49-F238E27FC236}">
                <a16:creationId xmlns:a16="http://schemas.microsoft.com/office/drawing/2014/main" id="{62F3227D-BE07-4CE4-9D3E-4B5437EE3A43}"/>
              </a:ext>
            </a:extLst>
          </p:cNvPr>
          <p:cNvGrpSpPr/>
          <p:nvPr/>
        </p:nvGrpSpPr>
        <p:grpSpPr>
          <a:xfrm>
            <a:off x="998655" y="1547437"/>
            <a:ext cx="10186445" cy="4428728"/>
            <a:chOff x="3183541" y="5980815"/>
            <a:chExt cx="4976036" cy="760227"/>
          </a:xfrm>
        </p:grpSpPr>
        <p:sp>
          <p:nvSpPr>
            <p:cNvPr id="291" name="矩形: 圆角 290">
              <a:extLst>
                <a:ext uri="{FF2B5EF4-FFF2-40B4-BE49-F238E27FC236}">
                  <a16:creationId xmlns:a16="http://schemas.microsoft.com/office/drawing/2014/main" id="{9E5543C6-B321-456A-8126-E53BDB05970E}"/>
                </a:ext>
              </a:extLst>
            </p:cNvPr>
            <p:cNvSpPr/>
            <p:nvPr/>
          </p:nvSpPr>
          <p:spPr>
            <a:xfrm>
              <a:off x="3183541" y="5980815"/>
              <a:ext cx="4976036" cy="760227"/>
            </a:xfrm>
            <a:prstGeom prst="roundRect">
              <a:avLst/>
            </a:prstGeom>
            <a:solidFill>
              <a:srgbClr val="CC99FF"/>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313" name="椭圆 312">
              <a:extLst>
                <a:ext uri="{FF2B5EF4-FFF2-40B4-BE49-F238E27FC236}">
                  <a16:creationId xmlns:a16="http://schemas.microsoft.com/office/drawing/2014/main" id="{14C52885-6AAE-4B14-814B-22F3071E35C1}"/>
                </a:ext>
              </a:extLst>
            </p:cNvPr>
            <p:cNvSpPr/>
            <p:nvPr/>
          </p:nvSpPr>
          <p:spPr>
            <a:xfrm>
              <a:off x="3382900" y="6113722"/>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olsr_init_hna_set</a:t>
              </a:r>
              <a:endParaRPr kumimoji="0" lang="zh-CN" altLang="en-US" sz="2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4" name="椭圆 313">
              <a:extLst>
                <a:ext uri="{FF2B5EF4-FFF2-40B4-BE49-F238E27FC236}">
                  <a16:creationId xmlns:a16="http://schemas.microsoft.com/office/drawing/2014/main" id="{7B94DB4B-DD99-4EE2-8AA6-8E98CCB77C9C}"/>
                </a:ext>
              </a:extLst>
            </p:cNvPr>
            <p:cNvSpPr/>
            <p:nvPr/>
          </p:nvSpPr>
          <p:spPr>
            <a:xfrm>
              <a:off x="3382900" y="6379535"/>
              <a:ext cx="2925726" cy="265813"/>
            </a:xfrm>
            <a:prstGeom prst="ellipse">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olsr_update_hna_entry</a:t>
              </a:r>
              <a:endParaRPr kumimoji="0" lang="zh-CN" altLang="en-US" sz="24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5" name="流程图: 终止 314">
              <a:extLst>
                <a:ext uri="{FF2B5EF4-FFF2-40B4-BE49-F238E27FC236}">
                  <a16:creationId xmlns:a16="http://schemas.microsoft.com/office/drawing/2014/main" id="{574A2B12-C00A-4C85-94B3-09258DA473FA}"/>
                </a:ext>
              </a:extLst>
            </p:cNvPr>
            <p:cNvSpPr/>
            <p:nvPr/>
          </p:nvSpPr>
          <p:spPr>
            <a:xfrm>
              <a:off x="6676336" y="6161567"/>
              <a:ext cx="1350334" cy="435935"/>
            </a:xfrm>
            <a:prstGeom prst="flowChartTerminator">
              <a:avLst/>
            </a:prstGeom>
            <a:no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Hna_set</a:t>
              </a:r>
              <a:endParaRPr kumimoji="0" lang="zh-CN" altLang="en-US" sz="2800"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23" name="连接符: 肘形 322">
              <a:extLst>
                <a:ext uri="{FF2B5EF4-FFF2-40B4-BE49-F238E27FC236}">
                  <a16:creationId xmlns:a16="http://schemas.microsoft.com/office/drawing/2014/main" id="{155AB27A-1D56-427F-8FC8-92C794F30057}"/>
                </a:ext>
              </a:extLst>
            </p:cNvPr>
            <p:cNvCxnSpPr>
              <a:stCxn id="313" idx="6"/>
              <a:endCxn id="315" idx="1"/>
            </p:cNvCxnSpPr>
            <p:nvPr/>
          </p:nvCxnSpPr>
          <p:spPr>
            <a:xfrm>
              <a:off x="6308626" y="6246629"/>
              <a:ext cx="367710" cy="132906"/>
            </a:xfrm>
            <a:prstGeom prst="bentConnector3">
              <a:avLst/>
            </a:prstGeom>
            <a:noFill/>
            <a:ln w="19050" cap="flat" cmpd="sng" algn="ctr">
              <a:solidFill>
                <a:sysClr val="windowText" lastClr="000000"/>
              </a:solidFill>
              <a:prstDash val="solid"/>
              <a:miter lim="800000"/>
            </a:ln>
            <a:effectLst/>
          </p:spPr>
        </p:cxnSp>
        <p:cxnSp>
          <p:nvCxnSpPr>
            <p:cNvPr id="324" name="连接符: 肘形 323">
              <a:extLst>
                <a:ext uri="{FF2B5EF4-FFF2-40B4-BE49-F238E27FC236}">
                  <a16:creationId xmlns:a16="http://schemas.microsoft.com/office/drawing/2014/main" id="{8B5016C1-84B0-4A7B-B7A7-2667BA21BEA9}"/>
                </a:ext>
              </a:extLst>
            </p:cNvPr>
            <p:cNvCxnSpPr>
              <a:stCxn id="314" idx="6"/>
              <a:endCxn id="315" idx="1"/>
            </p:cNvCxnSpPr>
            <p:nvPr/>
          </p:nvCxnSpPr>
          <p:spPr>
            <a:xfrm flipV="1">
              <a:off x="6308626" y="6379535"/>
              <a:ext cx="367710" cy="132907"/>
            </a:xfrm>
            <a:prstGeom prst="bentConnector3">
              <a:avLst/>
            </a:prstGeom>
            <a:noFill/>
            <a:ln w="19050" cap="flat" cmpd="sng" algn="ctr">
              <a:solidFill>
                <a:sysClr val="windowText" lastClr="000000"/>
              </a:solidFill>
              <a:prstDash val="solid"/>
              <a:miter lim="800000"/>
            </a:ln>
            <a:effectLst/>
          </p:spPr>
        </p:cxnSp>
      </p:grpSp>
    </p:spTree>
    <p:extLst>
      <p:ext uri="{BB962C8B-B14F-4D97-AF65-F5344CB8AC3E}">
        <p14:creationId xmlns:p14="http://schemas.microsoft.com/office/powerpoint/2010/main" val="105249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528" fill="hold" nodeType="clickEffect">
                                  <p:stCondLst>
                                    <p:cond delay="0"/>
                                  </p:stCondLst>
                                  <p:childTnLst>
                                    <p:set>
                                      <p:cBhvr>
                                        <p:cTn id="10" dur="1" fill="hold">
                                          <p:stCondLst>
                                            <p:cond delay="0"/>
                                          </p:stCondLst>
                                        </p:cTn>
                                        <p:tgtEl>
                                          <p:spTgt spid="161"/>
                                        </p:tgtEl>
                                        <p:attrNameLst>
                                          <p:attrName>style.visibility</p:attrName>
                                        </p:attrNameLst>
                                      </p:cBhvr>
                                      <p:to>
                                        <p:strVal val="visible"/>
                                      </p:to>
                                    </p:set>
                                    <p:anim calcmode="lin" valueType="num">
                                      <p:cBhvr>
                                        <p:cTn id="11" dur="500" fill="hold"/>
                                        <p:tgtEl>
                                          <p:spTgt spid="161"/>
                                        </p:tgtEl>
                                        <p:attrNameLst>
                                          <p:attrName>ppt_w</p:attrName>
                                        </p:attrNameLst>
                                      </p:cBhvr>
                                      <p:tavLst>
                                        <p:tav tm="0">
                                          <p:val>
                                            <p:fltVal val="0"/>
                                          </p:val>
                                        </p:tav>
                                        <p:tav tm="100000">
                                          <p:val>
                                            <p:strVal val="#ppt_w"/>
                                          </p:val>
                                        </p:tav>
                                      </p:tavLst>
                                    </p:anim>
                                    <p:anim calcmode="lin" valueType="num">
                                      <p:cBhvr>
                                        <p:cTn id="12" dur="500" fill="hold"/>
                                        <p:tgtEl>
                                          <p:spTgt spid="161"/>
                                        </p:tgtEl>
                                        <p:attrNameLst>
                                          <p:attrName>ppt_h</p:attrName>
                                        </p:attrNameLst>
                                      </p:cBhvr>
                                      <p:tavLst>
                                        <p:tav tm="0">
                                          <p:val>
                                            <p:fltVal val="0"/>
                                          </p:val>
                                        </p:tav>
                                        <p:tav tm="100000">
                                          <p:val>
                                            <p:strVal val="#ppt_h"/>
                                          </p:val>
                                        </p:tav>
                                      </p:tavLst>
                                    </p:anim>
                                    <p:anim calcmode="lin" valueType="num">
                                      <p:cBhvr>
                                        <p:cTn id="13" dur="500" fill="hold"/>
                                        <p:tgtEl>
                                          <p:spTgt spid="161"/>
                                        </p:tgtEl>
                                        <p:attrNameLst>
                                          <p:attrName>ppt_x</p:attrName>
                                        </p:attrNameLst>
                                      </p:cBhvr>
                                      <p:tavLst>
                                        <p:tav tm="0">
                                          <p:val>
                                            <p:fltVal val="0.5"/>
                                          </p:val>
                                        </p:tav>
                                        <p:tav tm="100000">
                                          <p:val>
                                            <p:strVal val="#ppt_x"/>
                                          </p:val>
                                        </p:tav>
                                      </p:tavLst>
                                    </p:anim>
                                    <p:anim calcmode="lin" valueType="num">
                                      <p:cBhvr>
                                        <p:cTn id="14" dur="500" fill="hold"/>
                                        <p:tgtEl>
                                          <p:spTgt spid="161"/>
                                        </p:tgtEl>
                                        <p:attrNameLst>
                                          <p:attrName>ppt_y</p:attrName>
                                        </p:attrNameLst>
                                      </p:cBhvr>
                                      <p:tavLst>
                                        <p:tav tm="0">
                                          <p:val>
                                            <p:fltVal val="0.5"/>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6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3" presetClass="entr" presetSubtype="528" fill="hold" nodeType="clickEffect">
                                  <p:stCondLst>
                                    <p:cond delay="0"/>
                                  </p:stCondLst>
                                  <p:childTnLst>
                                    <p:set>
                                      <p:cBhvr>
                                        <p:cTn id="22" dur="1" fill="hold">
                                          <p:stCondLst>
                                            <p:cond delay="0"/>
                                          </p:stCondLst>
                                        </p:cTn>
                                        <p:tgtEl>
                                          <p:spTgt spid="184"/>
                                        </p:tgtEl>
                                        <p:attrNameLst>
                                          <p:attrName>style.visibility</p:attrName>
                                        </p:attrNameLst>
                                      </p:cBhvr>
                                      <p:to>
                                        <p:strVal val="visible"/>
                                      </p:to>
                                    </p:set>
                                    <p:anim calcmode="lin" valueType="num">
                                      <p:cBhvr>
                                        <p:cTn id="23" dur="500" fill="hold"/>
                                        <p:tgtEl>
                                          <p:spTgt spid="184"/>
                                        </p:tgtEl>
                                        <p:attrNameLst>
                                          <p:attrName>ppt_w</p:attrName>
                                        </p:attrNameLst>
                                      </p:cBhvr>
                                      <p:tavLst>
                                        <p:tav tm="0">
                                          <p:val>
                                            <p:fltVal val="0"/>
                                          </p:val>
                                        </p:tav>
                                        <p:tav tm="100000">
                                          <p:val>
                                            <p:strVal val="#ppt_w"/>
                                          </p:val>
                                        </p:tav>
                                      </p:tavLst>
                                    </p:anim>
                                    <p:anim calcmode="lin" valueType="num">
                                      <p:cBhvr>
                                        <p:cTn id="24" dur="500" fill="hold"/>
                                        <p:tgtEl>
                                          <p:spTgt spid="184"/>
                                        </p:tgtEl>
                                        <p:attrNameLst>
                                          <p:attrName>ppt_h</p:attrName>
                                        </p:attrNameLst>
                                      </p:cBhvr>
                                      <p:tavLst>
                                        <p:tav tm="0">
                                          <p:val>
                                            <p:fltVal val="0"/>
                                          </p:val>
                                        </p:tav>
                                        <p:tav tm="100000">
                                          <p:val>
                                            <p:strVal val="#ppt_h"/>
                                          </p:val>
                                        </p:tav>
                                      </p:tavLst>
                                    </p:anim>
                                    <p:anim calcmode="lin" valueType="num">
                                      <p:cBhvr>
                                        <p:cTn id="25" dur="500" fill="hold"/>
                                        <p:tgtEl>
                                          <p:spTgt spid="184"/>
                                        </p:tgtEl>
                                        <p:attrNameLst>
                                          <p:attrName>ppt_x</p:attrName>
                                        </p:attrNameLst>
                                      </p:cBhvr>
                                      <p:tavLst>
                                        <p:tav tm="0">
                                          <p:val>
                                            <p:fltVal val="0.5"/>
                                          </p:val>
                                        </p:tav>
                                        <p:tav tm="100000">
                                          <p:val>
                                            <p:strVal val="#ppt_x"/>
                                          </p:val>
                                        </p:tav>
                                      </p:tavLst>
                                    </p:anim>
                                    <p:anim calcmode="lin" valueType="num">
                                      <p:cBhvr>
                                        <p:cTn id="26" dur="500" fill="hold"/>
                                        <p:tgtEl>
                                          <p:spTgt spid="184"/>
                                        </p:tgtEl>
                                        <p:attrNameLst>
                                          <p:attrName>ppt_y</p:attrName>
                                        </p:attrNameLst>
                                      </p:cBhvr>
                                      <p:tavLst>
                                        <p:tav tm="0">
                                          <p:val>
                                            <p:fltVal val="0.5"/>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3" presetClass="entr" presetSubtype="528" fill="hold" nodeType="clickEffect">
                                  <p:stCondLst>
                                    <p:cond delay="0"/>
                                  </p:stCondLst>
                                  <p:childTnLst>
                                    <p:set>
                                      <p:cBhvr>
                                        <p:cTn id="34" dur="1" fill="hold">
                                          <p:stCondLst>
                                            <p:cond delay="0"/>
                                          </p:stCondLst>
                                        </p:cTn>
                                        <p:tgtEl>
                                          <p:spTgt spid="195"/>
                                        </p:tgtEl>
                                        <p:attrNameLst>
                                          <p:attrName>style.visibility</p:attrName>
                                        </p:attrNameLst>
                                      </p:cBhvr>
                                      <p:to>
                                        <p:strVal val="visible"/>
                                      </p:to>
                                    </p:set>
                                    <p:anim calcmode="lin" valueType="num">
                                      <p:cBhvr>
                                        <p:cTn id="35" dur="500" fill="hold"/>
                                        <p:tgtEl>
                                          <p:spTgt spid="195"/>
                                        </p:tgtEl>
                                        <p:attrNameLst>
                                          <p:attrName>ppt_w</p:attrName>
                                        </p:attrNameLst>
                                      </p:cBhvr>
                                      <p:tavLst>
                                        <p:tav tm="0">
                                          <p:val>
                                            <p:fltVal val="0"/>
                                          </p:val>
                                        </p:tav>
                                        <p:tav tm="100000">
                                          <p:val>
                                            <p:strVal val="#ppt_w"/>
                                          </p:val>
                                        </p:tav>
                                      </p:tavLst>
                                    </p:anim>
                                    <p:anim calcmode="lin" valueType="num">
                                      <p:cBhvr>
                                        <p:cTn id="36" dur="500" fill="hold"/>
                                        <p:tgtEl>
                                          <p:spTgt spid="195"/>
                                        </p:tgtEl>
                                        <p:attrNameLst>
                                          <p:attrName>ppt_h</p:attrName>
                                        </p:attrNameLst>
                                      </p:cBhvr>
                                      <p:tavLst>
                                        <p:tav tm="0">
                                          <p:val>
                                            <p:fltVal val="0"/>
                                          </p:val>
                                        </p:tav>
                                        <p:tav tm="100000">
                                          <p:val>
                                            <p:strVal val="#ppt_h"/>
                                          </p:val>
                                        </p:tav>
                                      </p:tavLst>
                                    </p:anim>
                                    <p:anim calcmode="lin" valueType="num">
                                      <p:cBhvr>
                                        <p:cTn id="37" dur="500" fill="hold"/>
                                        <p:tgtEl>
                                          <p:spTgt spid="195"/>
                                        </p:tgtEl>
                                        <p:attrNameLst>
                                          <p:attrName>ppt_x</p:attrName>
                                        </p:attrNameLst>
                                      </p:cBhvr>
                                      <p:tavLst>
                                        <p:tav tm="0">
                                          <p:val>
                                            <p:fltVal val="0.5"/>
                                          </p:val>
                                        </p:tav>
                                        <p:tav tm="100000">
                                          <p:val>
                                            <p:strVal val="#ppt_x"/>
                                          </p:val>
                                        </p:tav>
                                      </p:tavLst>
                                    </p:anim>
                                    <p:anim calcmode="lin" valueType="num">
                                      <p:cBhvr>
                                        <p:cTn id="38" dur="500" fill="hold"/>
                                        <p:tgtEl>
                                          <p:spTgt spid="195"/>
                                        </p:tgtEl>
                                        <p:attrNameLst>
                                          <p:attrName>ppt_y</p:attrName>
                                        </p:attrNameLst>
                                      </p:cBhvr>
                                      <p:tavLst>
                                        <p:tav tm="0">
                                          <p:val>
                                            <p:fltVal val="0.5"/>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9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3" presetClass="entr" presetSubtype="528" fill="hold" nodeType="clickEffect">
                                  <p:stCondLst>
                                    <p:cond delay="0"/>
                                  </p:stCondLst>
                                  <p:childTnLst>
                                    <p:set>
                                      <p:cBhvr>
                                        <p:cTn id="46" dur="1" fill="hold">
                                          <p:stCondLst>
                                            <p:cond delay="0"/>
                                          </p:stCondLst>
                                        </p:cTn>
                                        <p:tgtEl>
                                          <p:spTgt spid="290"/>
                                        </p:tgtEl>
                                        <p:attrNameLst>
                                          <p:attrName>style.visibility</p:attrName>
                                        </p:attrNameLst>
                                      </p:cBhvr>
                                      <p:to>
                                        <p:strVal val="visible"/>
                                      </p:to>
                                    </p:set>
                                    <p:anim calcmode="lin" valueType="num">
                                      <p:cBhvr>
                                        <p:cTn id="47" dur="500" fill="hold"/>
                                        <p:tgtEl>
                                          <p:spTgt spid="290"/>
                                        </p:tgtEl>
                                        <p:attrNameLst>
                                          <p:attrName>ppt_w</p:attrName>
                                        </p:attrNameLst>
                                      </p:cBhvr>
                                      <p:tavLst>
                                        <p:tav tm="0">
                                          <p:val>
                                            <p:fltVal val="0"/>
                                          </p:val>
                                        </p:tav>
                                        <p:tav tm="100000">
                                          <p:val>
                                            <p:strVal val="#ppt_w"/>
                                          </p:val>
                                        </p:tav>
                                      </p:tavLst>
                                    </p:anim>
                                    <p:anim calcmode="lin" valueType="num">
                                      <p:cBhvr>
                                        <p:cTn id="48" dur="500" fill="hold"/>
                                        <p:tgtEl>
                                          <p:spTgt spid="290"/>
                                        </p:tgtEl>
                                        <p:attrNameLst>
                                          <p:attrName>ppt_h</p:attrName>
                                        </p:attrNameLst>
                                      </p:cBhvr>
                                      <p:tavLst>
                                        <p:tav tm="0">
                                          <p:val>
                                            <p:fltVal val="0"/>
                                          </p:val>
                                        </p:tav>
                                        <p:tav tm="100000">
                                          <p:val>
                                            <p:strVal val="#ppt_h"/>
                                          </p:val>
                                        </p:tav>
                                      </p:tavLst>
                                    </p:anim>
                                    <p:anim calcmode="lin" valueType="num">
                                      <p:cBhvr>
                                        <p:cTn id="49" dur="500" fill="hold"/>
                                        <p:tgtEl>
                                          <p:spTgt spid="290"/>
                                        </p:tgtEl>
                                        <p:attrNameLst>
                                          <p:attrName>ppt_x</p:attrName>
                                        </p:attrNameLst>
                                      </p:cBhvr>
                                      <p:tavLst>
                                        <p:tav tm="0">
                                          <p:val>
                                            <p:fltVal val="0.5"/>
                                          </p:val>
                                        </p:tav>
                                        <p:tav tm="100000">
                                          <p:val>
                                            <p:strVal val="#ppt_x"/>
                                          </p:val>
                                        </p:tav>
                                      </p:tavLst>
                                    </p:anim>
                                    <p:anim calcmode="lin" valueType="num">
                                      <p:cBhvr>
                                        <p:cTn id="50" dur="500" fill="hold"/>
                                        <p:tgtEl>
                                          <p:spTgt spid="290"/>
                                        </p:tgtEl>
                                        <p:attrNameLst>
                                          <p:attrName>ppt_y</p:attrName>
                                        </p:attrNameLst>
                                      </p:cBhvr>
                                      <p:tavLst>
                                        <p:tav tm="0">
                                          <p:val>
                                            <p:fltVal val="0.5"/>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兰亭粗黑+细黑_GBK">
      <a:majorFont>
        <a:latin typeface="Open Sans Semibold"/>
        <a:ea typeface="方正黑体简体"/>
        <a:cs typeface=""/>
      </a:majorFont>
      <a:minorFont>
        <a:latin typeface="Open Sans Light"/>
        <a:ea typeface="方正兰亭细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1503</TotalTime>
  <Words>2901</Words>
  <Application>Microsoft Office PowerPoint</Application>
  <PresentationFormat>宽屏</PresentationFormat>
  <Paragraphs>323</Paragraphs>
  <Slides>25</Slides>
  <Notes>25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Open Sans Light</vt:lpstr>
      <vt:lpstr>Open Sans Semibold</vt:lpstr>
      <vt:lpstr>等线</vt:lpstr>
      <vt:lpstr>华文新魏</vt:lpstr>
      <vt:lpstr>华文中宋</vt:lpstr>
      <vt:lpstr>宋体</vt:lpstr>
      <vt:lpstr>Algerian</vt:lpstr>
      <vt:lpstr>Arial</vt:lpstr>
      <vt:lpstr>Calibri</vt:lpstr>
      <vt:lpstr>Comic Sans MS</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dc:creator>
  <dc:description>第一PPT</dc:description>
  <cp:lastModifiedBy>Guanru Wang</cp:lastModifiedBy>
  <cp:revision>201</cp:revision>
  <dcterms:created xsi:type="dcterms:W3CDTF">2017-03-26T06:32:59Z</dcterms:created>
  <dcterms:modified xsi:type="dcterms:W3CDTF">2018-12-27T12:17:44Z</dcterms:modified>
</cp:coreProperties>
</file>