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4" r:id="rId4"/>
    <p:sldId id="258" r:id="rId5"/>
    <p:sldId id="262" r:id="rId6"/>
    <p:sldId id="264" r:id="rId7"/>
    <p:sldId id="283" r:id="rId8"/>
    <p:sldId id="266" r:id="rId9"/>
    <p:sldId id="267" r:id="rId10"/>
    <p:sldId id="275" r:id="rId11"/>
    <p:sldId id="285" r:id="rId12"/>
    <p:sldId id="272" r:id="rId13"/>
    <p:sldId id="273" r:id="rId14"/>
    <p:sldId id="274" r:id="rId15"/>
    <p:sldId id="286" r:id="rId16"/>
    <p:sldId id="276" r:id="rId17"/>
    <p:sldId id="277" r:id="rId18"/>
    <p:sldId id="278" r:id="rId19"/>
    <p:sldId id="279" r:id="rId20"/>
    <p:sldId id="280" r:id="rId21"/>
    <p:sldId id="287" r:id="rId22"/>
    <p:sldId id="281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/>
    <p:restoredTop sz="59116"/>
  </p:normalViewPr>
  <p:slideViewPr>
    <p:cSldViewPr snapToGrid="0" snapToObjects="1">
      <p:cViewPr varScale="1">
        <p:scale>
          <a:sx n="72" d="100"/>
          <a:sy n="72" d="100"/>
        </p:scale>
        <p:origin x="2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C33A5-DA50-4A4A-A891-EEEC7AC84F9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C27EB-63EE-2A40-8A3A-5201DB4A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5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3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24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74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48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90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70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800" dirty="0"/>
            </a:b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9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1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3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29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3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6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9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27EB-63EE-2A40-8A3A-5201DB4A01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F738-1C9A-7D4F-9518-B904FD2D5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1F570-F477-354E-97C2-C9EA0EE1C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D43B-EE3E-4A4F-9C2A-95D646B2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2391-E85F-9747-AB3B-1A5802B7BAC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E5903-C92D-1440-9575-E217079D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2F1E-9CE5-2F44-B131-C59DB998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35A4-8403-CC41-9735-75329462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3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F7D0-B8B3-794A-A21C-2D145342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04C82-5C93-D24B-A2C8-E03CEDBF4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55DB9-F624-2046-A7CA-EB3D74FE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2391-E85F-9747-AB3B-1A5802B7BAC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1F73-812E-B148-82FF-2417F1DF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7140-4307-394F-B4A2-0A2B8495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35A4-8403-CC41-9735-75329462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7A11B-C731-624A-8990-56FE20DFB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8C3DE-3EE2-B340-A24D-2BA52E6C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76361-213D-734A-AB81-7002237A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2391-E85F-9747-AB3B-1A5802B7BAC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A726E-FD07-7F43-9778-3DD2A8E8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6C6F-2481-5546-830A-15454B84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35A4-8403-CC41-9735-75329462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689F-BD13-3447-896B-32559534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4D6D-B175-6C49-9F68-1A661027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BC553-0AB8-3E4A-9334-8C983E77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2391-E85F-9747-AB3B-1A5802B7BAC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C2F5A-923B-3A43-9644-152BCBE7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D05E2-5893-ED45-B728-89E37466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35A4-8403-CC41-9735-75329462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9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CEC1-8749-FD45-B5C1-FC1B77AF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31CA6-7804-8945-9DB4-5471F1C9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033A5-E240-564C-A975-DDDB76C4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2391-E85F-9747-AB3B-1A5802B7BAC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ABDE-BA2A-4048-9181-B8547C90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7E66-8C8B-7246-947A-F5A5C1BE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35A4-8403-CC41-9735-75329462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ADB4-4483-214B-94FB-59515CE8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C348-2631-0C4E-A8B7-AF12BA3B2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FE976-BEAB-E745-B8A5-5C26792EF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DF7BB-7E25-FB40-96E7-71B54BB3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2391-E85F-9747-AB3B-1A5802B7BAC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42566-E995-C049-9F56-E49D55BE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D0C48-690D-6B4C-A82C-FF78AA79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35A4-8403-CC41-9735-75329462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6672-61C7-4748-AACF-F8EF84AA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A3ED1-2093-D54E-963C-B0DCF9AD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CAD5B-3321-BD4D-B7AF-D0ABE7973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3AEA2-5D19-4541-ACEE-F6C563C61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14C7D-0DD2-AD47-8B0C-A6D1791C6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DA94D-3830-D941-B081-65E19EBE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2391-E85F-9747-AB3B-1A5802B7BAC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C10F9-AE30-2246-970F-55572350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56D31-DBDE-D649-9320-5867DB8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35A4-8403-CC41-9735-75329462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2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EA22-F4C3-BD42-8016-EA421E76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60EE1-1ED5-7A4F-924C-8450B17C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2391-E85F-9747-AB3B-1A5802B7BAC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910EF-A251-9C4F-A799-AE4378A6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9C8BA-764E-6445-93AD-846264A8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35A4-8403-CC41-9735-75329462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06C4E-5B41-044F-8CBC-59285F2A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2391-E85F-9747-AB3B-1A5802B7BAC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5CEBE-5F26-3541-BBA6-F72DC0A4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7E0FB-48A1-E64D-B151-36F92732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35A4-8403-CC41-9735-75329462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8176-2761-8A4C-9978-B0835059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2BA4-41A5-3548-9B25-920EA7F5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F07FB-DCA6-AB44-9BF0-15C239C63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DB49-23E1-EC4E-9B97-4B954516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2391-E85F-9747-AB3B-1A5802B7BAC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1B02F-5D4C-B647-AEBE-2455B3AA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CAA9D-9A05-564C-8339-7B2CB8AA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35A4-8403-CC41-9735-75329462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1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08EC-F15C-6641-A3EE-ABFF1223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2954F-08AD-3149-BA48-BBCEE1F47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34700-AEE8-6343-AD8B-958B79FC2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CABD8-1FF9-6D49-8910-F1E66D10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2391-E85F-9747-AB3B-1A5802B7BAC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8EF4B-173B-AA4C-8EBC-0C7DDFF5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B74DD-B16B-EC4A-BA31-9B6E1CB8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35A4-8403-CC41-9735-75329462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41D3C-8562-0042-834E-D0E32F45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97A83-E9FC-D34A-B9C4-6173C20A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F78C-E0E5-DF41-B6C4-EAEE3261E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2391-E85F-9747-AB3B-1A5802B7BAC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B5B2-652B-9541-871E-9B887EF2B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EAE9-D333-CD47-8FF2-185F059DA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35A4-8403-CC41-9735-75329462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6B04-674D-4F4D-8F89-806B71B96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997769"/>
          </a:xfrm>
        </p:spPr>
        <p:txBody>
          <a:bodyPr>
            <a:normAutofit/>
          </a:bodyPr>
          <a:lstStyle/>
          <a:p>
            <a:r>
              <a:rPr lang="en-US" sz="4000" b="1" dirty="0"/>
              <a:t>Constraint Optimization in PrestoDB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8684B-613B-1040-A03C-F12741D51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4264"/>
            <a:ext cx="9144000" cy="181202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Introducing a General-Purpose Logical Properties Optimization Framework into PrestoDB</a:t>
            </a:r>
          </a:p>
          <a:p>
            <a:r>
              <a:rPr lang="en-US" dirty="0"/>
              <a:t>PR #16416 in response to issue #16413 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David Simmen </a:t>
            </a:r>
          </a:p>
          <a:p>
            <a:r>
              <a:rPr lang="en-US" sz="2000" dirty="0"/>
              <a:t>TSC - August 3, 2021 </a:t>
            </a:r>
          </a:p>
        </p:txBody>
      </p:sp>
    </p:spTree>
    <p:extLst>
      <p:ext uri="{BB962C8B-B14F-4D97-AF65-F5344CB8AC3E}">
        <p14:creationId xmlns:p14="http://schemas.microsoft.com/office/powerpoint/2010/main" val="97563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8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Externals: Display Table Constraints via Explain 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B1C8E-D4A4-F948-9C6E-13657E4079C4}"/>
              </a:ext>
            </a:extLst>
          </p:cNvPr>
          <p:cNvSpPr/>
          <p:nvPr/>
        </p:nvSpPr>
        <p:spPr>
          <a:xfrm>
            <a:off x="343056" y="1098293"/>
            <a:ext cx="11505885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CREATE TABLE EMPLOYEE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(EMPNO  CHAR(6) NOT NULL, SSNO CHAR(11), FIRSTNAME  VARCHAR(12) NOT NULL,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MIDINIT   CHAR(1) NOT NULL, LASTNAME  VARCHAR(15) NOT NULL, WORKDEPT  CHAR(3), 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HIREDATE  DATE,   JOB CHAR(8),  EDLEVEL SMALLINT,  SEX CHAR(1), BIRTHDATE DATE, 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SALARY    DECIMAL(9,2), BONUS DECIMAL(9,2),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COMM      DECIMAL(9,2), 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</a:t>
            </a:r>
            <a:r>
              <a:rPr lang="en-US" sz="1200" b="1" dirty="0">
                <a:latin typeface="Arial" panose="020B0604020202020204" pitchFamily="34" charset="0"/>
              </a:rPr>
              <a:t>PRIMARY KEY (EMPNO) NOT ENFORCED RELY,</a:t>
            </a:r>
          </a:p>
          <a:p>
            <a:pPr fontAlgn="base"/>
            <a:r>
              <a:rPr lang="en-US" sz="1200" b="1" dirty="0">
                <a:latin typeface="Arial" panose="020B0604020202020204" pitchFamily="34" charset="0"/>
              </a:rPr>
              <a:t>       CONSTRAINT </a:t>
            </a:r>
            <a:r>
              <a:rPr lang="en-US" sz="1200" b="1" dirty="0" err="1">
                <a:latin typeface="Arial" panose="020B0604020202020204" pitchFamily="34" charset="0"/>
              </a:rPr>
              <a:t>socnum</a:t>
            </a:r>
            <a:r>
              <a:rPr lang="en-US" sz="1200" b="1" dirty="0">
                <a:latin typeface="Arial" panose="020B0604020202020204" pitchFamily="34" charset="0"/>
              </a:rPr>
              <a:t> UNIQUE(SSNO) NOT ENFORCED RELY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);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B8F6C-97CE-5D4F-A444-6B0404751098}"/>
              </a:ext>
            </a:extLst>
          </p:cNvPr>
          <p:cNvSpPr/>
          <p:nvPr/>
        </p:nvSpPr>
        <p:spPr>
          <a:xfrm>
            <a:off x="343056" y="2703016"/>
            <a:ext cx="11685812" cy="39395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presto:tpch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&gt; explain select * from employee; </a:t>
            </a:r>
            <a:endParaRPr lang="en-US" sz="1400" b="1" dirty="0"/>
          </a:p>
          <a:p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Query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Plan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sz="1400" dirty="0"/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- Output[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empno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ssno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firstnme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midinit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workdept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hiredate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job,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edlevel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sex, birthdate, salary, bonus, comm] =&gt; [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empno:char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(6),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ssno:char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(11),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firstnme:varchar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(12),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midinit:char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(1),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lastname:varchar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(15),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workdept:char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(3),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hiredate:date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job:char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(8),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edlevel:smallint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sex:char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(1),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birthdate:date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salary:decimal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(9,2),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bonus:decimal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(9,2),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comm:dec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….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</a:t>
            </a:r>
            <a:r>
              <a:rPr lang="en-US" sz="1400" dirty="0">
                <a:latin typeface="Arial" panose="020B0604020202020204" pitchFamily="34" charset="0"/>
              </a:rPr>
              <a:t>- </a:t>
            </a:r>
            <a:r>
              <a:rPr lang="en-US" sz="1400" dirty="0" err="1">
                <a:latin typeface="Arial" panose="020B0604020202020204" pitchFamily="34" charset="0"/>
              </a:rPr>
              <a:t>TableScan</a:t>
            </a:r>
            <a:r>
              <a:rPr lang="en-US" sz="1400" dirty="0">
                <a:latin typeface="Arial" panose="020B0604020202020204" pitchFamily="34" charset="0"/>
              </a:rPr>
              <a:t>[</a:t>
            </a:r>
            <a:r>
              <a:rPr lang="en-US" sz="1400" dirty="0" err="1">
                <a:latin typeface="Arial" panose="020B0604020202020204" pitchFamily="34" charset="0"/>
              </a:rPr>
              <a:t>TableHandle</a:t>
            </a:r>
            <a:r>
              <a:rPr lang="en-US" sz="1400" dirty="0">
                <a:latin typeface="Arial" panose="020B0604020202020204" pitchFamily="34" charset="0"/>
              </a:rPr>
              <a:t> {</a:t>
            </a:r>
            <a:r>
              <a:rPr lang="en-US" sz="1400" dirty="0" err="1">
                <a:latin typeface="Arial" panose="020B0604020202020204" pitchFamily="34" charset="0"/>
              </a:rPr>
              <a:t>connectorId</a:t>
            </a:r>
            <a:r>
              <a:rPr lang="en-US" sz="1400" dirty="0">
                <a:latin typeface="Arial" panose="020B0604020202020204" pitchFamily="34" charset="0"/>
              </a:rPr>
              <a:t>='hive', </a:t>
            </a:r>
            <a:r>
              <a:rPr lang="en-US" sz="1400" dirty="0" err="1">
                <a:latin typeface="Arial" panose="020B0604020202020204" pitchFamily="34" charset="0"/>
              </a:rPr>
              <a:t>connectorHandle</a:t>
            </a:r>
            <a:r>
              <a:rPr lang="en-US" sz="1400" dirty="0">
                <a:latin typeface="Arial" panose="020B0604020202020204" pitchFamily="34" charset="0"/>
              </a:rPr>
              <a:t>='</a:t>
            </a:r>
            <a:r>
              <a:rPr lang="en-US" sz="1400" dirty="0" err="1">
                <a:latin typeface="Arial" panose="020B0604020202020204" pitchFamily="34" charset="0"/>
              </a:rPr>
              <a:t>HiveTableHandle</a:t>
            </a:r>
            <a:r>
              <a:rPr lang="en-US" sz="1400" dirty="0">
                <a:latin typeface="Arial" panose="020B0604020202020204" pitchFamily="34" charset="0"/>
              </a:rPr>
              <a:t>{</a:t>
            </a:r>
            <a:r>
              <a:rPr lang="en-US" sz="1400" dirty="0" err="1">
                <a:latin typeface="Arial" panose="020B0604020202020204" pitchFamily="34" charset="0"/>
              </a:rPr>
              <a:t>schemaName</a:t>
            </a:r>
            <a:r>
              <a:rPr lang="en-US" sz="1400" dirty="0">
                <a:latin typeface="Arial" panose="020B0604020202020204" pitchFamily="34" charset="0"/>
              </a:rPr>
              <a:t>=</a:t>
            </a:r>
            <a:r>
              <a:rPr lang="en-US" sz="1400" dirty="0" err="1">
                <a:latin typeface="Arial" panose="020B0604020202020204" pitchFamily="34" charset="0"/>
              </a:rPr>
              <a:t>tpch</a:t>
            </a:r>
            <a:r>
              <a:rPr lang="en-US" sz="1400" dirty="0">
                <a:latin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</a:rPr>
              <a:t>tableName</a:t>
            </a:r>
            <a:r>
              <a:rPr lang="en-US" sz="1400" dirty="0">
                <a:latin typeface="Arial" panose="020B0604020202020204" pitchFamily="34" charset="0"/>
              </a:rPr>
              <a:t>=employee, </a:t>
            </a:r>
            <a:r>
              <a:rPr lang="en-US" sz="1400" dirty="0" err="1">
                <a:latin typeface="Arial" panose="020B0604020202020204" pitchFamily="34" charset="0"/>
              </a:rPr>
              <a:t>analyzePartitionValues</a:t>
            </a:r>
            <a:r>
              <a:rPr lang="en-US" sz="1400" dirty="0">
                <a:latin typeface="Arial" panose="020B0604020202020204" pitchFamily="34" charset="0"/>
              </a:rPr>
              <a:t>=</a:t>
            </a:r>
            <a:r>
              <a:rPr lang="en-US" sz="1400" dirty="0" err="1">
                <a:latin typeface="Arial" panose="020B0604020202020204" pitchFamily="34" charset="0"/>
              </a:rPr>
              <a:t>Optional.empty</a:t>
            </a:r>
            <a:r>
              <a:rPr lang="en-US" sz="1400" dirty="0">
                <a:latin typeface="Arial" panose="020B0604020202020204" pitchFamily="34" charset="0"/>
              </a:rPr>
              <a:t>}', layout='Optional[</a:t>
            </a:r>
            <a:r>
              <a:rPr lang="en-US" sz="1400" dirty="0" err="1">
                <a:latin typeface="Arial" panose="020B0604020202020204" pitchFamily="34" charset="0"/>
              </a:rPr>
              <a:t>tpch.employee</a:t>
            </a:r>
            <a:r>
              <a:rPr lang="en-US" sz="1400" dirty="0">
                <a:latin typeface="Arial" panose="020B0604020202020204" pitchFamily="34" charset="0"/>
              </a:rPr>
              <a:t>{}]'}] =&gt; [</a:t>
            </a:r>
            <a:r>
              <a:rPr lang="en-US" sz="1400" dirty="0" err="1">
                <a:latin typeface="Arial" panose="020B0604020202020204" pitchFamily="34" charset="0"/>
              </a:rPr>
              <a:t>empno:char</a:t>
            </a:r>
            <a:r>
              <a:rPr lang="en-US" sz="1400" dirty="0">
                <a:latin typeface="Arial" panose="020B0604020202020204" pitchFamily="34" charset="0"/>
              </a:rPr>
              <a:t>(6), </a:t>
            </a:r>
            <a:r>
              <a:rPr lang="en-US" sz="1400" dirty="0" err="1">
                <a:latin typeface="Arial" panose="020B0604020202020204" pitchFamily="34" charset="0"/>
              </a:rPr>
              <a:t>ssno:char</a:t>
            </a:r>
            <a:r>
              <a:rPr lang="en-US" sz="1400" dirty="0">
                <a:latin typeface="Arial" panose="020B0604020202020204" pitchFamily="34" charset="0"/>
              </a:rPr>
              <a:t>(11), </a:t>
            </a:r>
            <a:r>
              <a:rPr lang="en-US" sz="1400" dirty="0" err="1">
                <a:latin typeface="Arial" panose="020B0604020202020204" pitchFamily="34" charset="0"/>
              </a:rPr>
              <a:t>firstnme:varchar</a:t>
            </a:r>
            <a:r>
              <a:rPr lang="en-US" sz="1400" dirty="0">
                <a:latin typeface="Arial" panose="020B0604020202020204" pitchFamily="34" charset="0"/>
              </a:rPr>
              <a:t>(12), </a:t>
            </a:r>
            <a:r>
              <a:rPr lang="en-US" sz="1400" dirty="0" err="1">
                <a:latin typeface="Arial" panose="020B0604020202020204" pitchFamily="34" charset="0"/>
              </a:rPr>
              <a:t>midinit:char</a:t>
            </a:r>
            <a:r>
              <a:rPr lang="en-US" sz="1400" dirty="0">
                <a:latin typeface="Arial" panose="020B0604020202020204" pitchFamily="34" charset="0"/>
              </a:rPr>
              <a:t>(1), </a:t>
            </a:r>
            <a:r>
              <a:rPr lang="en-US" sz="1400" dirty="0" err="1">
                <a:latin typeface="Arial" panose="020B0604020202020204" pitchFamily="34" charset="0"/>
              </a:rPr>
              <a:t>lastname:varchar</a:t>
            </a:r>
            <a:r>
              <a:rPr lang="en-US" sz="1400" dirty="0">
                <a:latin typeface="Arial" panose="020B0604020202020204" pitchFamily="34" charset="0"/>
              </a:rPr>
              <a:t>(15), </a:t>
            </a:r>
            <a:r>
              <a:rPr lang="en-US" sz="1400" dirty="0" err="1">
                <a:latin typeface="Arial" panose="020B0604020202020204" pitchFamily="34" charset="0"/>
              </a:rPr>
              <a:t>workdept:char</a:t>
            </a:r>
            <a:r>
              <a:rPr lang="en-US" sz="1400" dirty="0">
                <a:latin typeface="Arial" panose="020B0604020202020204" pitchFamily="34" charset="0"/>
              </a:rPr>
              <a:t>(3), </a:t>
            </a:r>
            <a:r>
              <a:rPr lang="en-US" sz="1400" dirty="0" err="1">
                <a:latin typeface="Arial" panose="020B0604020202020204" pitchFamily="34" charset="0"/>
              </a:rPr>
              <a:t>hiredate:date</a:t>
            </a:r>
            <a:r>
              <a:rPr lang="en-US" sz="1400" dirty="0">
                <a:latin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</a:rPr>
              <a:t>job:char</a:t>
            </a:r>
            <a:r>
              <a:rPr lang="en-US" sz="1400" dirty="0">
                <a:latin typeface="Arial" panose="020B0604020202020204" pitchFamily="34" charset="0"/>
              </a:rPr>
              <a:t>(8), </a:t>
            </a:r>
            <a:r>
              <a:rPr lang="en-US" sz="1400" dirty="0" err="1">
                <a:latin typeface="Arial" panose="020B0604020202020204" pitchFamily="34" charset="0"/>
              </a:rPr>
              <a:t>edlevel:smallint</a:t>
            </a:r>
            <a:r>
              <a:rPr lang="en-US" sz="1400" dirty="0">
                <a:latin typeface="Arial" panose="020B0604020202020204" pitchFamily="34" charset="0"/>
              </a:rPr>
              <a:t>,</a:t>
            </a:r>
          </a:p>
          <a:p>
            <a:pPr fontAlgn="base"/>
            <a:r>
              <a:rPr lang="en-US" sz="1400" dirty="0">
                <a:latin typeface="Arial" panose="020B0604020202020204" pitchFamily="34" charset="0"/>
              </a:rPr>
              <a:t>                 Estimates: {rows: 0 (0B), </a:t>
            </a:r>
            <a:r>
              <a:rPr lang="en-US" sz="1400" dirty="0" err="1">
                <a:latin typeface="Arial" panose="020B0604020202020204" pitchFamily="34" charset="0"/>
              </a:rPr>
              <a:t>cpu</a:t>
            </a:r>
            <a:r>
              <a:rPr lang="en-US" sz="1400" dirty="0">
                <a:latin typeface="Arial" panose="020B0604020202020204" pitchFamily="34" charset="0"/>
              </a:rPr>
              <a:t>: 0.00, memory: 0.00, network: 0.00}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LAYOUT: </a:t>
            </a:r>
            <a:r>
              <a:rPr lang="en-US" sz="1400" dirty="0" err="1">
                <a:latin typeface="Arial" panose="020B0604020202020204" pitchFamily="34" charset="0"/>
              </a:rPr>
              <a:t>tpch.employee</a:t>
            </a:r>
            <a:r>
              <a:rPr lang="en-US" sz="1400" dirty="0">
                <a:latin typeface="Arial" panose="020B0604020202020204" pitchFamily="34" charset="0"/>
              </a:rPr>
              <a:t>{} </a:t>
            </a:r>
            <a:r>
              <a:rPr lang="en-US" sz="1400" b="1" dirty="0">
                <a:latin typeface="Arial" panose="020B0604020202020204" pitchFamily="34" charset="0"/>
              </a:rPr>
              <a:t>Table Constraints: [</a:t>
            </a:r>
            <a:r>
              <a:rPr lang="en-US" sz="1400" b="1" dirty="0" err="1">
                <a:latin typeface="Arial" panose="020B0604020202020204" pitchFamily="34" charset="0"/>
              </a:rPr>
              <a:t>PrimaryKeyConstraint</a:t>
            </a:r>
            <a:r>
              <a:rPr lang="en-US" sz="1400" b="1" dirty="0">
                <a:latin typeface="Arial" panose="020B0604020202020204" pitchFamily="34" charset="0"/>
              </a:rPr>
              <a:t>{columns=[</a:t>
            </a:r>
            <a:r>
              <a:rPr lang="en-US" sz="1400" b="1" dirty="0" err="1">
                <a:latin typeface="Arial" panose="020B0604020202020204" pitchFamily="34" charset="0"/>
              </a:rPr>
              <a:t>empno:char</a:t>
            </a:r>
            <a:r>
              <a:rPr lang="en-US" sz="1400" b="1" dirty="0">
                <a:latin typeface="Arial" panose="020B0604020202020204" pitchFamily="34" charset="0"/>
              </a:rPr>
              <a:t>(6):0:REGULAR ],enforced=false, rely=true},</a:t>
            </a:r>
          </a:p>
          <a:p>
            <a:pPr fontAlgn="base"/>
            <a:r>
              <a:rPr lang="en-US" sz="1400" b="1" dirty="0" err="1">
                <a:latin typeface="Arial" panose="020B0604020202020204" pitchFamily="34" charset="0"/>
              </a:rPr>
              <a:t>UniqueConstraint</a:t>
            </a:r>
            <a:r>
              <a:rPr lang="en-US" sz="1400" b="1" dirty="0">
                <a:latin typeface="Arial" panose="020B0604020202020204" pitchFamily="34" charset="0"/>
              </a:rPr>
              <a:t>{name=</a:t>
            </a:r>
            <a:r>
              <a:rPr lang="en-US" sz="1400" b="1" dirty="0" err="1">
                <a:latin typeface="Arial" panose="020B0604020202020204" pitchFamily="34" charset="0"/>
              </a:rPr>
              <a:t>socnum,columns</a:t>
            </a:r>
            <a:r>
              <a:rPr lang="en-US" sz="1400" b="1" dirty="0">
                <a:latin typeface="Arial" panose="020B0604020202020204" pitchFamily="34" charset="0"/>
              </a:rPr>
              <a:t>=[</a:t>
            </a:r>
            <a:r>
              <a:rPr lang="en-US" sz="1400" b="1" dirty="0" err="1">
                <a:latin typeface="Arial" panose="020B0604020202020204" pitchFamily="34" charset="0"/>
              </a:rPr>
              <a:t>ssno:char</a:t>
            </a:r>
            <a:r>
              <a:rPr lang="en-US" sz="1400" b="1" dirty="0">
                <a:latin typeface="Arial" panose="020B0604020202020204" pitchFamily="34" charset="0"/>
              </a:rPr>
              <a:t>(11):1:REGULAR],enforced=</a:t>
            </a:r>
            <a:r>
              <a:rPr lang="en-US" sz="1400" b="1" dirty="0" err="1">
                <a:latin typeface="Arial" panose="020B0604020202020204" pitchFamily="34" charset="0"/>
              </a:rPr>
              <a:t>false,rely</a:t>
            </a:r>
            <a:r>
              <a:rPr lang="en-US" sz="1400" b="1" dirty="0">
                <a:latin typeface="Arial" panose="020B0604020202020204" pitchFamily="34" charset="0"/>
              </a:rPr>
              <a:t>=true}      </a:t>
            </a: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….                                                                         </a:t>
            </a: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(1 row)</a:t>
            </a:r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F997B582-EC85-D94C-9CD0-D0DBA6C1045B}"/>
              </a:ext>
            </a:extLst>
          </p:cNvPr>
          <p:cNvSpPr/>
          <p:nvPr/>
        </p:nvSpPr>
        <p:spPr>
          <a:xfrm>
            <a:off x="8002071" y="1222238"/>
            <a:ext cx="2653047" cy="528034"/>
          </a:xfrm>
          <a:prstGeom prst="borderCallout1">
            <a:avLst>
              <a:gd name="adj1" fmla="val 18750"/>
              <a:gd name="adj2" fmla="val -8333"/>
              <a:gd name="adj3" fmla="val 214939"/>
              <a:gd name="adj4" fmla="val -134935"/>
            </a:avLst>
          </a:prstGeom>
          <a:solidFill>
            <a:schemeClr val="tx2">
              <a:lumMod val="20000"/>
              <a:lumOff val="80000"/>
              <a:alpha val="27000"/>
            </a:schemeClr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Constraint DDL</a:t>
            </a: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C6EB0A63-6958-CC4E-8C32-8AC8D14209D3}"/>
              </a:ext>
            </a:extLst>
          </p:cNvPr>
          <p:cNvSpPr/>
          <p:nvPr/>
        </p:nvSpPr>
        <p:spPr>
          <a:xfrm>
            <a:off x="6943857" y="2377627"/>
            <a:ext cx="2653047" cy="828542"/>
          </a:xfrm>
          <a:prstGeom prst="borderCallout1">
            <a:avLst>
              <a:gd name="adj1" fmla="val 18750"/>
              <a:gd name="adj2" fmla="val -8333"/>
              <a:gd name="adj3" fmla="val 401455"/>
              <a:gd name="adj4" fmla="val -143673"/>
            </a:avLst>
          </a:prstGeom>
          <a:solidFill>
            <a:schemeClr val="tx2">
              <a:lumMod val="20000"/>
              <a:lumOff val="80000"/>
              <a:alpha val="27000"/>
            </a:schemeClr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Explain of </a:t>
            </a:r>
            <a:r>
              <a:rPr lang="en-US" dirty="0" err="1">
                <a:solidFill>
                  <a:schemeClr val="tx1"/>
                </a:solidFill>
              </a:rPr>
              <a:t>TableScan</a:t>
            </a:r>
            <a:r>
              <a:rPr lang="en-US" dirty="0">
                <a:solidFill>
                  <a:schemeClr val="tx1"/>
                </a:solidFill>
              </a:rPr>
              <a:t> displays table constraints</a:t>
            </a:r>
          </a:p>
        </p:txBody>
      </p:sp>
    </p:spTree>
    <p:extLst>
      <p:ext uri="{BB962C8B-B14F-4D97-AF65-F5344CB8AC3E}">
        <p14:creationId xmlns:p14="http://schemas.microsoft.com/office/powerpoint/2010/main" val="108029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7" y="1803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882E-1B2C-494D-8CCC-FC230031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6" y="1369469"/>
            <a:ext cx="5486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constraints and query optimization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Externals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defining key constraints in Hive 3.1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table constraint Initialization and optimization control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displaying table constraints via Explain </a:t>
            </a:r>
          </a:p>
          <a:p>
            <a:pPr marL="0" indent="0">
              <a:buNone/>
            </a:pPr>
            <a:r>
              <a:rPr lang="en-US" sz="2400" b="1" dirty="0"/>
              <a:t>High-Level Design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logical properties optimization framework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properties derived from key constraints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exploiting properties derived from key constraints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D14524-8B8C-CE49-81A2-67C9DD0C2E62}"/>
              </a:ext>
            </a:extLst>
          </p:cNvPr>
          <p:cNvSpPr txBox="1">
            <a:spLocks/>
          </p:cNvSpPr>
          <p:nvPr/>
        </p:nvSpPr>
        <p:spPr>
          <a:xfrm>
            <a:off x="6200107" y="1394314"/>
            <a:ext cx="54864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Design Details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logical property optimization framework Interfaces and classes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logical property optimization framework design considerations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logical property propagation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Future work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additional table constraints, logical properties, optimizations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extending Presto create/alter table with support for table constraints</a:t>
            </a:r>
          </a:p>
        </p:txBody>
      </p:sp>
    </p:spTree>
    <p:extLst>
      <p:ext uri="{BB962C8B-B14F-4D97-AF65-F5344CB8AC3E}">
        <p14:creationId xmlns:p14="http://schemas.microsoft.com/office/powerpoint/2010/main" val="43098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F0BF2C-D4D7-9446-B139-B8F3E3CDC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575" y="858067"/>
            <a:ext cx="7608425" cy="5526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35" y="1202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High-level Design: Logical Properties Optimization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2D12D0-B64C-1D4E-AF05-AD98A75CFC31}"/>
              </a:ext>
            </a:extLst>
          </p:cNvPr>
          <p:cNvSpPr/>
          <p:nvPr/>
        </p:nvSpPr>
        <p:spPr>
          <a:xfrm>
            <a:off x="3048000" y="30135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200" dirty="0">
                <a:solidFill>
                  <a:srgbClr val="1A1A1A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776DF1-DF65-624C-BD3E-AE50B5AD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80" y="1445853"/>
            <a:ext cx="42147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Bottom-up property propagation </a:t>
            </a:r>
          </a:p>
          <a:p>
            <a:r>
              <a:rPr lang="en-US" sz="1800" dirty="0"/>
              <a:t>table scan computes properties from constraint definitions </a:t>
            </a:r>
          </a:p>
          <a:p>
            <a:r>
              <a:rPr lang="en-US" sz="1800" dirty="0"/>
              <a:t>predicate application, projection, aggregation, joins, other query operations can augment properties </a:t>
            </a:r>
          </a:p>
          <a:p>
            <a:pPr marL="0" indent="0">
              <a:buNone/>
            </a:pPr>
            <a:r>
              <a:rPr lang="en-US" sz="2000" b="1" dirty="0"/>
              <a:t>Associated with iterative optimizers</a:t>
            </a:r>
          </a:p>
          <a:p>
            <a:r>
              <a:rPr lang="en-US" sz="1800" dirty="0"/>
              <a:t>properties computed for plan node when inserted into memo group</a:t>
            </a:r>
          </a:p>
          <a:p>
            <a:r>
              <a:rPr lang="en-US" sz="1800" dirty="0"/>
              <a:t>group plans share equivalent properties</a:t>
            </a:r>
          </a:p>
          <a:p>
            <a:r>
              <a:rPr lang="en-US" sz="1800" dirty="0"/>
              <a:t>optimization rules test properties to determine applicability and result transformation  </a:t>
            </a:r>
          </a:p>
        </p:txBody>
      </p:sp>
    </p:spTree>
    <p:extLst>
      <p:ext uri="{BB962C8B-B14F-4D97-AF65-F5344CB8AC3E}">
        <p14:creationId xmlns:p14="http://schemas.microsoft.com/office/powerpoint/2010/main" val="103514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29" y="-20750"/>
            <a:ext cx="11282997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High-level Design: Logical Properties Derived From Key Constraints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2D12D0-B64C-1D4E-AF05-AD98A75CFC31}"/>
              </a:ext>
            </a:extLst>
          </p:cNvPr>
          <p:cNvSpPr/>
          <p:nvPr/>
        </p:nvSpPr>
        <p:spPr>
          <a:xfrm>
            <a:off x="3048000" y="30135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200" dirty="0">
                <a:solidFill>
                  <a:srgbClr val="1A1A1A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776DF1-DF65-624C-BD3E-AE50B5AD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29" y="1211337"/>
            <a:ext cx="757020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Key property  </a:t>
            </a:r>
          </a:p>
          <a:p>
            <a:r>
              <a:rPr lang="en-US" sz="1800" dirty="0"/>
              <a:t>set of keys that hold for a result table produced by a plan node wherein a </a:t>
            </a:r>
            <a:r>
              <a:rPr lang="en-US" sz="1800" b="1" i="1" dirty="0"/>
              <a:t>key</a:t>
            </a:r>
            <a:r>
              <a:rPr lang="en-US" sz="1800" dirty="0"/>
              <a:t> is a set of attributes that uniquely identify a record</a:t>
            </a:r>
          </a:p>
          <a:p>
            <a:r>
              <a:rPr lang="en-US" sz="1800" b="1" i="1" dirty="0"/>
              <a:t>key requirement </a:t>
            </a:r>
            <a:r>
              <a:rPr lang="en-US" sz="1800" dirty="0"/>
              <a:t>is satisfied if there is a key whose attributes are a subset    of the key requirement’s attributes  </a:t>
            </a:r>
          </a:p>
          <a:p>
            <a:pPr marL="0" indent="0">
              <a:buNone/>
            </a:pPr>
            <a:r>
              <a:rPr lang="en-US" sz="2000" b="1" dirty="0" err="1"/>
              <a:t>Maxcard</a:t>
            </a:r>
            <a:r>
              <a:rPr lang="en-US" sz="2000" b="1" dirty="0"/>
              <a:t> property</a:t>
            </a:r>
          </a:p>
          <a:p>
            <a:r>
              <a:rPr lang="en-US" sz="1800" dirty="0"/>
              <a:t>maintains the maximum provable cardinality of rows in a result table. </a:t>
            </a:r>
          </a:p>
          <a:p>
            <a:r>
              <a:rPr lang="en-US" sz="1800" dirty="0"/>
              <a:t>records a </a:t>
            </a:r>
            <a:r>
              <a:rPr lang="en-US" sz="1800" b="1" i="1" dirty="0"/>
              <a:t>one record condition </a:t>
            </a:r>
            <a:r>
              <a:rPr lang="en-US" sz="1800" dirty="0"/>
              <a:t>when all attributes of a key are bound to constants via predicate application; key property trivial and is emptied.</a:t>
            </a:r>
          </a:p>
          <a:p>
            <a:r>
              <a:rPr lang="en-US" sz="1800" dirty="0"/>
              <a:t>Limit or Values nodes can also set the </a:t>
            </a:r>
            <a:r>
              <a:rPr lang="en-US" sz="1800" dirty="0" err="1"/>
              <a:t>maxcard</a:t>
            </a:r>
            <a:r>
              <a:rPr lang="en-US" sz="1800" dirty="0"/>
              <a:t> property.  </a:t>
            </a:r>
          </a:p>
          <a:p>
            <a:pPr marL="0" indent="0">
              <a:buNone/>
            </a:pPr>
            <a:r>
              <a:rPr lang="en-US" sz="2000" b="1" dirty="0"/>
              <a:t>Equivalence Class property</a:t>
            </a:r>
          </a:p>
          <a:p>
            <a:r>
              <a:rPr lang="en-US" sz="1800" dirty="0"/>
              <a:t>maintains subsets of attribute references and constants that are made equivalent through predicate application</a:t>
            </a:r>
          </a:p>
          <a:p>
            <a:r>
              <a:rPr lang="en-US" sz="1800" dirty="0"/>
              <a:t>used to to </a:t>
            </a:r>
            <a:r>
              <a:rPr lang="en-US" sz="1800" b="1" i="1" dirty="0"/>
              <a:t>normalize </a:t>
            </a:r>
            <a:r>
              <a:rPr lang="en-US" sz="1800" dirty="0"/>
              <a:t>properties and requirements to a simple canonical  form by substituting attribute references with </a:t>
            </a:r>
            <a:r>
              <a:rPr lang="en-US" sz="1800" b="1" i="1" dirty="0"/>
              <a:t>equivalence class head</a:t>
            </a:r>
            <a:r>
              <a:rPr lang="en-US" sz="1800" dirty="0"/>
              <a:t> and removing redundant and bound 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CBC0B2-8AA0-F44C-971D-870CCB814122}"/>
              </a:ext>
            </a:extLst>
          </p:cNvPr>
          <p:cNvSpPr/>
          <p:nvPr/>
        </p:nvSpPr>
        <p:spPr>
          <a:xfrm>
            <a:off x="7925437" y="2770865"/>
            <a:ext cx="4155312" cy="1847603"/>
          </a:xfrm>
          <a:prstGeom prst="rect">
            <a:avLst/>
          </a:prstGeom>
          <a:solidFill>
            <a:schemeClr val="accent4">
              <a:lumMod val="60000"/>
              <a:lumOff val="40000"/>
              <a:alpha val="941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8A38A2-94C5-D243-AD05-9DE00663BA60}"/>
              </a:ext>
            </a:extLst>
          </p:cNvPr>
          <p:cNvGrpSpPr/>
          <p:nvPr/>
        </p:nvGrpSpPr>
        <p:grpSpPr>
          <a:xfrm>
            <a:off x="7925437" y="1213559"/>
            <a:ext cx="4155312" cy="1372812"/>
            <a:chOff x="7535116" y="1640690"/>
            <a:chExt cx="4155312" cy="13728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1D0251-50E3-E04C-AC27-5E59C54115AC}"/>
                </a:ext>
              </a:extLst>
            </p:cNvPr>
            <p:cNvSpPr/>
            <p:nvPr/>
          </p:nvSpPr>
          <p:spPr>
            <a:xfrm>
              <a:off x="7535116" y="1640690"/>
              <a:ext cx="4155312" cy="137281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941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90255B1-D506-444A-8FFD-310D5CD5A097}"/>
                </a:ext>
              </a:extLst>
            </p:cNvPr>
            <p:cNvSpPr/>
            <p:nvPr/>
          </p:nvSpPr>
          <p:spPr>
            <a:xfrm>
              <a:off x="8067552" y="2268638"/>
              <a:ext cx="1423687" cy="4629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FF2DB6-219A-CD4B-8871-563FD5426306}"/>
                </a:ext>
              </a:extLst>
            </p:cNvPr>
            <p:cNvSpPr/>
            <p:nvPr/>
          </p:nvSpPr>
          <p:spPr>
            <a:xfrm>
              <a:off x="9844267" y="2083442"/>
              <a:ext cx="1336876" cy="6446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1481E9-28F5-584B-B343-E96584DF7635}"/>
                </a:ext>
              </a:extLst>
            </p:cNvPr>
            <p:cNvSpPr txBox="1"/>
            <p:nvPr/>
          </p:nvSpPr>
          <p:spPr>
            <a:xfrm>
              <a:off x="9896355" y="2083442"/>
              <a:ext cx="1655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Key prop:</a:t>
              </a:r>
            </a:p>
            <a:p>
              <a:r>
                <a:rPr lang="en-US" sz="1400" dirty="0"/>
                <a:t>{A,B} {C}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A508BF-B14F-1C49-AC9C-9E95D8B849FE}"/>
                </a:ext>
              </a:extLst>
            </p:cNvPr>
            <p:cNvSpPr txBox="1"/>
            <p:nvPr/>
          </p:nvSpPr>
          <p:spPr>
            <a:xfrm>
              <a:off x="8325410" y="2314274"/>
              <a:ext cx="914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Plan node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9455CF-8DFA-E442-AB5E-731C5D31955D}"/>
                </a:ext>
              </a:extLst>
            </p:cNvPr>
            <p:cNvSpPr txBox="1"/>
            <p:nvPr/>
          </p:nvSpPr>
          <p:spPr>
            <a:xfrm>
              <a:off x="7731886" y="1640690"/>
              <a:ext cx="2639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Key req: {C, D}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16AD982-64E9-9643-BBE2-094C1119204A}"/>
                </a:ext>
              </a:extLst>
            </p:cNvPr>
            <p:cNvCxnSpPr>
              <a:stCxn id="3" idx="6"/>
            </p:cNvCxnSpPr>
            <p:nvPr/>
          </p:nvCxnSpPr>
          <p:spPr>
            <a:xfrm flipV="1">
              <a:off x="9491239" y="2498940"/>
              <a:ext cx="353028" cy="1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B07BDBD-D04B-4641-ABB5-2F0A438C5BCB}"/>
              </a:ext>
            </a:extLst>
          </p:cNvPr>
          <p:cNvSpPr/>
          <p:nvPr/>
        </p:nvSpPr>
        <p:spPr>
          <a:xfrm>
            <a:off x="8493605" y="3157915"/>
            <a:ext cx="1423687" cy="4630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AA8234A-A405-7B4C-A91D-EA181F7FDBEF}"/>
              </a:ext>
            </a:extLst>
          </p:cNvPr>
          <p:cNvSpPr/>
          <p:nvPr/>
        </p:nvSpPr>
        <p:spPr>
          <a:xfrm>
            <a:off x="10249058" y="3002664"/>
            <a:ext cx="1336876" cy="587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6BEE0E-985D-B74E-BA88-B0FF44824132}"/>
              </a:ext>
            </a:extLst>
          </p:cNvPr>
          <p:cNvSpPr txBox="1"/>
          <p:nvPr/>
        </p:nvSpPr>
        <p:spPr>
          <a:xfrm>
            <a:off x="10337807" y="3067027"/>
            <a:ext cx="11388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prop:</a:t>
            </a:r>
          </a:p>
          <a:p>
            <a:r>
              <a:rPr lang="en-US" sz="1400" dirty="0" err="1"/>
              <a:t>Maxcard</a:t>
            </a:r>
            <a:r>
              <a:rPr lang="en-US" sz="1400" dirty="0"/>
              <a:t> 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34362B-C061-624C-AB3E-D471EDCBD3CE}"/>
              </a:ext>
            </a:extLst>
          </p:cNvPr>
          <p:cNvSpPr txBox="1"/>
          <p:nvPr/>
        </p:nvSpPr>
        <p:spPr>
          <a:xfrm>
            <a:off x="8720541" y="3247370"/>
            <a:ext cx="9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Filter C=10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95ACFF-8530-A24E-85FD-0CF039493CB5}"/>
              </a:ext>
            </a:extLst>
          </p:cNvPr>
          <p:cNvSpPr txBox="1"/>
          <p:nvPr/>
        </p:nvSpPr>
        <p:spPr>
          <a:xfrm>
            <a:off x="8154038" y="2804618"/>
            <a:ext cx="263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Order req: {D, E}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4D3E91-7803-4842-A484-0B2DF62E86A1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 flipV="1">
            <a:off x="9917292" y="3296526"/>
            <a:ext cx="331766" cy="9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B528AC9-E12C-5A45-B02E-99820EFC3307}"/>
              </a:ext>
            </a:extLst>
          </p:cNvPr>
          <p:cNvSpPr/>
          <p:nvPr/>
        </p:nvSpPr>
        <p:spPr>
          <a:xfrm>
            <a:off x="8498999" y="3783511"/>
            <a:ext cx="1423687" cy="4630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4EC6CD-C782-E64D-B244-078AB9423FDF}"/>
              </a:ext>
            </a:extLst>
          </p:cNvPr>
          <p:cNvSpPr txBox="1"/>
          <p:nvPr/>
        </p:nvSpPr>
        <p:spPr>
          <a:xfrm>
            <a:off x="8776325" y="387214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Plan node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C780019-B00D-DD47-8B0F-EBA0CA7229FE}"/>
              </a:ext>
            </a:extLst>
          </p:cNvPr>
          <p:cNvSpPr/>
          <p:nvPr/>
        </p:nvSpPr>
        <p:spPr>
          <a:xfrm>
            <a:off x="10263526" y="3783511"/>
            <a:ext cx="1336876" cy="5174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0F70EF-BF73-174F-9CBB-858E4333A5CE}"/>
              </a:ext>
            </a:extLst>
          </p:cNvPr>
          <p:cNvCxnSpPr>
            <a:stCxn id="27" idx="0"/>
            <a:endCxn id="17" idx="4"/>
          </p:cNvCxnSpPr>
          <p:nvPr/>
        </p:nvCxnSpPr>
        <p:spPr>
          <a:xfrm flipH="1" flipV="1">
            <a:off x="9205449" y="3620918"/>
            <a:ext cx="5394" cy="16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2975CA4-ABE7-9649-8B11-CD7214A37ADA}"/>
              </a:ext>
            </a:extLst>
          </p:cNvPr>
          <p:cNvSpPr/>
          <p:nvPr/>
        </p:nvSpPr>
        <p:spPr>
          <a:xfrm>
            <a:off x="7925437" y="4756483"/>
            <a:ext cx="4155312" cy="2037008"/>
          </a:xfrm>
          <a:prstGeom prst="rect">
            <a:avLst/>
          </a:prstGeom>
          <a:solidFill>
            <a:schemeClr val="accent4">
              <a:lumMod val="60000"/>
              <a:lumOff val="40000"/>
              <a:alpha val="941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B5BDB3F-742D-0A47-8275-66F9A1E9CEEE}"/>
              </a:ext>
            </a:extLst>
          </p:cNvPr>
          <p:cNvSpPr/>
          <p:nvPr/>
        </p:nvSpPr>
        <p:spPr>
          <a:xfrm>
            <a:off x="8503139" y="5388679"/>
            <a:ext cx="1423687" cy="4630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0C09073-F883-4541-B875-200B0C96D5D3}"/>
              </a:ext>
            </a:extLst>
          </p:cNvPr>
          <p:cNvSpPr/>
          <p:nvPr/>
        </p:nvSpPr>
        <p:spPr>
          <a:xfrm>
            <a:off x="10260668" y="4833585"/>
            <a:ext cx="1336876" cy="10492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2191D8-66C5-2246-8285-789342D85A12}"/>
              </a:ext>
            </a:extLst>
          </p:cNvPr>
          <p:cNvSpPr txBox="1"/>
          <p:nvPr/>
        </p:nvSpPr>
        <p:spPr>
          <a:xfrm>
            <a:off x="10337807" y="4911625"/>
            <a:ext cx="1655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 Classes</a:t>
            </a:r>
          </a:p>
          <a:p>
            <a:r>
              <a:rPr lang="en-US" sz="1400" dirty="0"/>
              <a:t> A: {B,C} </a:t>
            </a:r>
          </a:p>
          <a:p>
            <a:r>
              <a:rPr lang="en-US" sz="1400" dirty="0"/>
              <a:t>Key prop:</a:t>
            </a:r>
          </a:p>
          <a:p>
            <a:r>
              <a:rPr lang="en-US" sz="1400" dirty="0"/>
              <a:t>  {A}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B5C64D-3F2C-8048-87BA-AE76349981CA}"/>
              </a:ext>
            </a:extLst>
          </p:cNvPr>
          <p:cNvSpPr txBox="1"/>
          <p:nvPr/>
        </p:nvSpPr>
        <p:spPr>
          <a:xfrm>
            <a:off x="7980418" y="4834312"/>
            <a:ext cx="263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 req: {C, D}</a:t>
            </a:r>
          </a:p>
          <a:p>
            <a:r>
              <a:rPr lang="en-US" sz="1400" dirty="0"/>
              <a:t>Normalized key req: {A, D}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A68DD7-FF45-6F42-8094-B17320AE1503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 flipV="1">
            <a:off x="9926826" y="5358207"/>
            <a:ext cx="333842" cy="26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9104BD6-A0D3-0F4E-8658-0E916F3DC95B}"/>
              </a:ext>
            </a:extLst>
          </p:cNvPr>
          <p:cNvSpPr/>
          <p:nvPr/>
        </p:nvSpPr>
        <p:spPr>
          <a:xfrm>
            <a:off x="8493605" y="6089126"/>
            <a:ext cx="1423687" cy="4630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927976-28A9-A349-B4D7-5CF71DB864BF}"/>
              </a:ext>
            </a:extLst>
          </p:cNvPr>
          <p:cNvSpPr txBox="1"/>
          <p:nvPr/>
        </p:nvSpPr>
        <p:spPr>
          <a:xfrm>
            <a:off x="8708801" y="616673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Plan node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2D9005F-D6A0-5043-9ECB-52C123921620}"/>
              </a:ext>
            </a:extLst>
          </p:cNvPr>
          <p:cNvSpPr/>
          <p:nvPr/>
        </p:nvSpPr>
        <p:spPr>
          <a:xfrm>
            <a:off x="10296281" y="6098717"/>
            <a:ext cx="1642884" cy="5174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238C2E-AAA5-5D41-815E-75BEA5E314CC}"/>
              </a:ext>
            </a:extLst>
          </p:cNvPr>
          <p:cNvCxnSpPr>
            <a:stCxn id="44" idx="0"/>
            <a:endCxn id="38" idx="4"/>
          </p:cNvCxnSpPr>
          <p:nvPr/>
        </p:nvCxnSpPr>
        <p:spPr>
          <a:xfrm flipV="1">
            <a:off x="9205449" y="5851682"/>
            <a:ext cx="9534" cy="23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A2F478-AB8B-F343-BC53-B33A3654944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931368" y="4015012"/>
            <a:ext cx="332158" cy="2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5D7A71-682B-504B-84E3-7D3D95F4801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902023" y="6357446"/>
            <a:ext cx="394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5C6592-0A56-A147-8AD7-CFF22E11ECDE}"/>
              </a:ext>
            </a:extLst>
          </p:cNvPr>
          <p:cNvSpPr/>
          <p:nvPr/>
        </p:nvSpPr>
        <p:spPr>
          <a:xfrm>
            <a:off x="10350652" y="38343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Key prop:</a:t>
            </a:r>
          </a:p>
          <a:p>
            <a:r>
              <a:rPr lang="en-US" sz="1400" dirty="0"/>
              <a:t>{A,B} {C}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ECDD6D-8D65-A84B-BE8B-46D4D108871B}"/>
              </a:ext>
            </a:extLst>
          </p:cNvPr>
          <p:cNvSpPr txBox="1"/>
          <p:nvPr/>
        </p:nvSpPr>
        <p:spPr>
          <a:xfrm>
            <a:off x="8629855" y="5481492"/>
            <a:ext cx="1287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Filter A=B B=C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9CC444-5A3D-7848-B89B-547F06634C63}"/>
              </a:ext>
            </a:extLst>
          </p:cNvPr>
          <p:cNvSpPr txBox="1"/>
          <p:nvPr/>
        </p:nvSpPr>
        <p:spPr>
          <a:xfrm>
            <a:off x="10383404" y="6071164"/>
            <a:ext cx="161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 prop:</a:t>
            </a:r>
          </a:p>
          <a:p>
            <a:r>
              <a:rPr lang="en-US" sz="1400" dirty="0"/>
              <a:t>{A,B} </a:t>
            </a:r>
          </a:p>
        </p:txBody>
      </p:sp>
    </p:spTree>
    <p:extLst>
      <p:ext uri="{BB962C8B-B14F-4D97-AF65-F5344CB8AC3E}">
        <p14:creationId xmlns:p14="http://schemas.microsoft.com/office/powerpoint/2010/main" val="8552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57" y="120290"/>
            <a:ext cx="1161248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High-level Design: Exploiting Properties Derived from Key Constraints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2D12D0-B64C-1D4E-AF05-AD98A75CFC31}"/>
              </a:ext>
            </a:extLst>
          </p:cNvPr>
          <p:cNvSpPr/>
          <p:nvPr/>
        </p:nvSpPr>
        <p:spPr>
          <a:xfrm>
            <a:off x="3048000" y="30135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200" dirty="0">
                <a:solidFill>
                  <a:srgbClr val="1A1A1A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776DF1-DF65-624C-BD3E-AE50B5AD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71" y="1445853"/>
            <a:ext cx="10276816" cy="5291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Distinct Elimination </a:t>
            </a:r>
          </a:p>
          <a:p>
            <a:r>
              <a:rPr lang="en-US" sz="1800" dirty="0"/>
              <a:t>normalized grouping key attributes are already a key in the table produced by its source node </a:t>
            </a:r>
          </a:p>
          <a:p>
            <a:pPr marL="0" indent="0">
              <a:buNone/>
            </a:pPr>
            <a:r>
              <a:rPr lang="en-US" sz="2000" b="1" dirty="0"/>
              <a:t>Distinct Aggregate Elimination </a:t>
            </a:r>
          </a:p>
          <a:p>
            <a:r>
              <a:rPr lang="en-US" sz="1800" dirty="0"/>
              <a:t>normalized combination of distinct aggregation function argument attributes and grouping key attributes form a key in the source node’s result table</a:t>
            </a:r>
          </a:p>
          <a:p>
            <a:pPr marL="0" indent="0">
              <a:buNone/>
            </a:pPr>
            <a:r>
              <a:rPr lang="en-US" sz="2000" b="1" dirty="0"/>
              <a:t>Limit, </a:t>
            </a:r>
            <a:r>
              <a:rPr lang="en-US" sz="2000" b="1" dirty="0" err="1"/>
              <a:t>TopN</a:t>
            </a:r>
            <a:r>
              <a:rPr lang="en-US" sz="2000" b="1" dirty="0"/>
              <a:t> Removal</a:t>
            </a:r>
          </a:p>
          <a:p>
            <a:r>
              <a:rPr lang="en-US" sz="1800" dirty="0"/>
              <a:t>can be eliminated when </a:t>
            </a:r>
            <a:r>
              <a:rPr lang="en-US" sz="1800" dirty="0" err="1"/>
              <a:t>maxcard</a:t>
            </a:r>
            <a:r>
              <a:rPr lang="en-US" sz="1800" dirty="0"/>
              <a:t> of source node’s result table is known and less than or equal to the limit constraint</a:t>
            </a:r>
          </a:p>
          <a:p>
            <a:pPr marL="0" indent="0">
              <a:buNone/>
            </a:pPr>
            <a:r>
              <a:rPr lang="en-US" sz="2000" b="1" dirty="0"/>
              <a:t>Batch Operation Elimination </a:t>
            </a:r>
          </a:p>
          <a:p>
            <a:r>
              <a:rPr lang="en-US" sz="1800" dirty="0"/>
              <a:t>Sort, etc. nodes can be removed when </a:t>
            </a:r>
            <a:r>
              <a:rPr lang="en-US" sz="1800" dirty="0" err="1"/>
              <a:t>Maxcard</a:t>
            </a:r>
            <a:r>
              <a:rPr lang="en-US" sz="1800" dirty="0"/>
              <a:t> of the source node’s result table is known and set to one.</a:t>
            </a:r>
          </a:p>
        </p:txBody>
      </p:sp>
    </p:spTree>
    <p:extLst>
      <p:ext uri="{BB962C8B-B14F-4D97-AF65-F5344CB8AC3E}">
        <p14:creationId xmlns:p14="http://schemas.microsoft.com/office/powerpoint/2010/main" val="342856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7" y="1803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882E-1B2C-494D-8CCC-FC230031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6" y="1369469"/>
            <a:ext cx="5486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constraints and query optimization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Externals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defining key constraints in Hive 3.1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table constraint Initialization and optimization control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displaying table constraints via Explain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High-Level Design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logical properties optimization framework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properties derived from key constraints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exploiting properties derived from key constraints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D14524-8B8C-CE49-81A2-67C9DD0C2E62}"/>
              </a:ext>
            </a:extLst>
          </p:cNvPr>
          <p:cNvSpPr txBox="1">
            <a:spLocks/>
          </p:cNvSpPr>
          <p:nvPr/>
        </p:nvSpPr>
        <p:spPr>
          <a:xfrm>
            <a:off x="6200107" y="1394314"/>
            <a:ext cx="54864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b="1" dirty="0"/>
              <a:t>Design Details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/>
              <a:t>logical property optimization framework Interfaces and classes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/>
              <a:t>logical property optimization framework design considerations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/>
              <a:t>logical property propagation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Future work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additional table constraints, logical properties, optimizations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extending Presto create/alter table with support for table constraints</a:t>
            </a:r>
          </a:p>
        </p:txBody>
      </p:sp>
    </p:spTree>
    <p:extLst>
      <p:ext uri="{BB962C8B-B14F-4D97-AF65-F5344CB8AC3E}">
        <p14:creationId xmlns:p14="http://schemas.microsoft.com/office/powerpoint/2010/main" val="191318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57" y="120290"/>
            <a:ext cx="1161248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Design Details: Logical Property Framework Interfaces and Classes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2D12D0-B64C-1D4E-AF05-AD98A75CFC31}"/>
              </a:ext>
            </a:extLst>
          </p:cNvPr>
          <p:cNvSpPr/>
          <p:nvPr/>
        </p:nvSpPr>
        <p:spPr>
          <a:xfrm>
            <a:off x="3048000" y="30135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200" dirty="0">
                <a:solidFill>
                  <a:srgbClr val="1A1A1A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079F83-E32D-2249-900A-A317DD742E03}"/>
              </a:ext>
            </a:extLst>
          </p:cNvPr>
          <p:cNvSpPr txBox="1">
            <a:spLocks/>
          </p:cNvSpPr>
          <p:nvPr/>
        </p:nvSpPr>
        <p:spPr>
          <a:xfrm>
            <a:off x="289758" y="1355700"/>
            <a:ext cx="11005014" cy="5291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LogicalProperties</a:t>
            </a:r>
            <a:r>
              <a:rPr lang="en-US" sz="2000" b="1" dirty="0"/>
              <a:t> interface</a:t>
            </a:r>
          </a:p>
          <a:p>
            <a:r>
              <a:rPr lang="en-US" sz="1800" dirty="0"/>
              <a:t>exposes methods that can be queried by rules to determine when optimizations can be performed</a:t>
            </a:r>
          </a:p>
          <a:p>
            <a:r>
              <a:rPr lang="en-US" sz="1800" dirty="0"/>
              <a:t>associated with a memo group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LogicalPropertiesImpl</a:t>
            </a:r>
            <a:r>
              <a:rPr lang="en-US" sz="2000" b="1" dirty="0"/>
              <a:t> class </a:t>
            </a:r>
            <a:r>
              <a:rPr lang="en-US" b="1" dirty="0"/>
              <a:t>  </a:t>
            </a:r>
            <a:endParaRPr lang="en-US" dirty="0"/>
          </a:p>
          <a:p>
            <a:r>
              <a:rPr lang="en-US" sz="1800" dirty="0"/>
              <a:t>encapsulates individual property instances (e.g. </a:t>
            </a:r>
            <a:r>
              <a:rPr lang="en-US" sz="1800" dirty="0" err="1"/>
              <a:t>KeyProperty</a:t>
            </a:r>
            <a:r>
              <a:rPr lang="en-US" sz="1800" dirty="0"/>
              <a:t>, </a:t>
            </a:r>
            <a:r>
              <a:rPr lang="en-US" sz="1800" dirty="0" err="1"/>
              <a:t>MaxCardProperty</a:t>
            </a:r>
            <a:r>
              <a:rPr lang="en-US" sz="1800" dirty="0"/>
              <a:t>, and </a:t>
            </a:r>
            <a:r>
              <a:rPr lang="en-US" sz="1800" dirty="0" err="1"/>
              <a:t>EquivalenceClassProperty</a:t>
            </a:r>
            <a:r>
              <a:rPr lang="en-US" sz="1800" dirty="0"/>
              <a:t>)</a:t>
            </a:r>
          </a:p>
          <a:p>
            <a:r>
              <a:rPr lang="en-US" sz="1800" dirty="0"/>
              <a:t>supplies builders for property propagating through predicate application, projection, join, and other operations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LogicalPropertiesProvider</a:t>
            </a:r>
            <a:r>
              <a:rPr lang="en-US" sz="2000" b="1" dirty="0"/>
              <a:t> interface</a:t>
            </a:r>
          </a:p>
          <a:p>
            <a:r>
              <a:rPr lang="en-US" sz="1800" dirty="0"/>
              <a:t>defines a suite of plan node-specific methods for the computation of logical properties given a source node’s properties and a plan node’s arguments as input </a:t>
            </a:r>
          </a:p>
          <a:p>
            <a:pPr marL="0" indent="0">
              <a:buNone/>
            </a:pPr>
            <a:r>
              <a:rPr lang="en-US" sz="2000" b="1" dirty="0" err="1"/>
              <a:t>LogicalPropertiesProviderImpl</a:t>
            </a:r>
            <a:r>
              <a:rPr lang="en-US" sz="2000" b="1" dirty="0"/>
              <a:t> class</a:t>
            </a:r>
          </a:p>
          <a:p>
            <a:r>
              <a:rPr lang="en-US" sz="1800" dirty="0"/>
              <a:t>uses property propagation builders to compute properties for specific plan nodes</a:t>
            </a:r>
          </a:p>
          <a:p>
            <a:r>
              <a:rPr lang="en-US" sz="1800" dirty="0"/>
              <a:t>passing an instance of this class triggers logical property computation for a given iterative optimizer</a:t>
            </a:r>
          </a:p>
          <a:p>
            <a:pPr marL="0" indent="0">
              <a:buNone/>
            </a:pPr>
            <a:r>
              <a:rPr lang="en-US" sz="2000" b="1" dirty="0" err="1"/>
              <a:t>KeyProperty</a:t>
            </a:r>
            <a:r>
              <a:rPr lang="en-US" sz="2000" b="1" dirty="0"/>
              <a:t>, </a:t>
            </a:r>
            <a:r>
              <a:rPr lang="en-US" sz="2000" b="1" dirty="0" err="1"/>
              <a:t>MaxCardProperty</a:t>
            </a:r>
            <a:r>
              <a:rPr lang="en-US" sz="2000" b="1" dirty="0"/>
              <a:t>, </a:t>
            </a:r>
            <a:r>
              <a:rPr lang="en-US" sz="2000" b="1" dirty="0" err="1"/>
              <a:t>EquivalenceClassProperty</a:t>
            </a:r>
            <a:r>
              <a:rPr lang="en-US" sz="2000" b="1" dirty="0"/>
              <a:t> classes </a:t>
            </a:r>
          </a:p>
          <a:p>
            <a:r>
              <a:rPr lang="en-US" sz="1800" dirty="0"/>
              <a:t>represent key constraint-related properties that hold for the result table produced by a query plan operator </a:t>
            </a:r>
          </a:p>
        </p:txBody>
      </p:sp>
    </p:spTree>
    <p:extLst>
      <p:ext uri="{BB962C8B-B14F-4D97-AF65-F5344CB8AC3E}">
        <p14:creationId xmlns:p14="http://schemas.microsoft.com/office/powerpoint/2010/main" val="147257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57" y="120290"/>
            <a:ext cx="1161248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Design Details: Logical Property Framework Design Considerations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2D12D0-B64C-1D4E-AF05-AD98A75CFC31}"/>
              </a:ext>
            </a:extLst>
          </p:cNvPr>
          <p:cNvSpPr/>
          <p:nvPr/>
        </p:nvSpPr>
        <p:spPr>
          <a:xfrm>
            <a:off x="3048000" y="30135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200" dirty="0">
                <a:solidFill>
                  <a:srgbClr val="1A1A1A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776DF1-DF65-624C-BD3E-AE50B5AD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67" y="1327360"/>
            <a:ext cx="10985153" cy="5291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Dependency Injection  </a:t>
            </a:r>
          </a:p>
          <a:p>
            <a:r>
              <a:rPr lang="en-US" sz="1800" dirty="0"/>
              <a:t>plan nodes are defined in modules presto-</a:t>
            </a:r>
            <a:r>
              <a:rPr lang="en-US" sz="1800" dirty="0" err="1"/>
              <a:t>spi</a:t>
            </a:r>
            <a:r>
              <a:rPr lang="en-US" sz="1800" dirty="0"/>
              <a:t> and presto-main; the former are not visible in the latter</a:t>
            </a:r>
          </a:p>
          <a:p>
            <a:r>
              <a:rPr lang="en-US" sz="1800" dirty="0"/>
              <a:t>property computation involves the analysis of a plan node's argument expressions and hence classes that perform the computation must be built in presto-main</a:t>
            </a:r>
          </a:p>
          <a:p>
            <a:r>
              <a:rPr lang="en-US" sz="1800" dirty="0"/>
              <a:t>consequently, the logical property computation code is built in presto-main and injected into a plan node’s property computation method when it is invoked; interfaces live in presto-</a:t>
            </a:r>
            <a:r>
              <a:rPr lang="en-US" sz="1800" dirty="0" err="1"/>
              <a:t>spi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Exclusive to Iterative Optimization</a:t>
            </a:r>
          </a:p>
          <a:p>
            <a:r>
              <a:rPr lang="en-US" sz="1800" dirty="0"/>
              <a:t>leverages the iterative optimizer planning model to compute logical properties in a bottom-up fashion. </a:t>
            </a:r>
          </a:p>
          <a:p>
            <a:r>
              <a:rPr lang="en-US" sz="1800" dirty="0"/>
              <a:t>also leverages the Memo structure to associate logical properties with groups of equivalent plans</a:t>
            </a:r>
          </a:p>
          <a:p>
            <a:r>
              <a:rPr lang="en-US" sz="1800" dirty="0"/>
              <a:t>visitor optimizers do not fit a uniform planning model; and do not represent future direction of optimizer </a:t>
            </a:r>
          </a:p>
          <a:p>
            <a:pPr marL="0" indent="0">
              <a:buNone/>
            </a:pPr>
            <a:r>
              <a:rPr lang="en-US" sz="2000" b="1" dirty="0"/>
              <a:t>Row Expression Analysis</a:t>
            </a:r>
          </a:p>
          <a:p>
            <a:r>
              <a:rPr lang="en-US" sz="1800" dirty="0"/>
              <a:t>property propagation analyzes assignments, predicates, grouping keys, and other types of argument expressions</a:t>
            </a:r>
          </a:p>
          <a:p>
            <a:r>
              <a:rPr lang="en-US" sz="1800" dirty="0"/>
              <a:t>the current implementation of these methods deals exclusively with row expressions</a:t>
            </a:r>
            <a:r>
              <a:rPr lang="en-US" sz="1800" i="1" dirty="0"/>
              <a:t> </a:t>
            </a:r>
            <a:r>
              <a:rPr lang="en-US" sz="1800" dirty="0"/>
              <a:t>hence optimizers that </a:t>
            </a:r>
            <a:r>
              <a:rPr lang="en-US" sz="1800" dirty="0" err="1"/>
              <a:t>exploitlogical</a:t>
            </a:r>
            <a:r>
              <a:rPr lang="en-US" sz="1800" dirty="0"/>
              <a:t>  properties</a:t>
            </a:r>
            <a:r>
              <a:rPr lang="en-US" sz="1800" i="1" dirty="0"/>
              <a:t> </a:t>
            </a:r>
            <a:r>
              <a:rPr lang="en-US" sz="1800" dirty="0"/>
              <a:t>must follow optimizer that translates of original expressions to row expressions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775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57" y="120290"/>
            <a:ext cx="1161248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Design Details: Logical Property Propagation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2D12D0-B64C-1D4E-AF05-AD98A75CFC31}"/>
              </a:ext>
            </a:extLst>
          </p:cNvPr>
          <p:cNvSpPr/>
          <p:nvPr/>
        </p:nvSpPr>
        <p:spPr>
          <a:xfrm>
            <a:off x="3048000" y="30135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200" dirty="0">
                <a:solidFill>
                  <a:srgbClr val="1A1A1A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776DF1-DF65-624C-BD3E-AE50B5AD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71" y="1445853"/>
            <a:ext cx="11612484" cy="5291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Equivalence class property Invariants     </a:t>
            </a:r>
            <a:endParaRPr lang="en-US" sz="2000" dirty="0"/>
          </a:p>
          <a:p>
            <a:pPr fontAlgn="base"/>
            <a:r>
              <a:rPr lang="en-US" sz="1800" dirty="0"/>
              <a:t>constants are always chosen as the equivalence class head; otherwise, an arbitrary attribute is selected as the head. </a:t>
            </a:r>
          </a:p>
          <a:p>
            <a:pPr fontAlgn="base"/>
            <a:r>
              <a:rPr lang="en-US" sz="1800" dirty="0"/>
              <a:t>singleton equivalence classes are not stored; finding the equiv. class head of a singleton class is an identity operation. </a:t>
            </a:r>
          </a:p>
          <a:p>
            <a:pPr fontAlgn="base"/>
            <a:r>
              <a:rPr lang="en-US" sz="1800" dirty="0"/>
              <a:t>only interesting non-constant attributes are stored (attributes that survive projection) </a:t>
            </a:r>
          </a:p>
          <a:p>
            <a:pPr marL="0" indent="0">
              <a:buNone/>
            </a:pPr>
            <a:r>
              <a:rPr lang="en-US" sz="2000" b="1" dirty="0"/>
              <a:t>Key property Invariants</a:t>
            </a:r>
          </a:p>
          <a:p>
            <a:pPr fontAlgn="base"/>
            <a:r>
              <a:rPr lang="en-US" sz="1800" dirty="0"/>
              <a:t>key attributes are substituted with their equivalence class head (normalization using equivalence classes)</a:t>
            </a:r>
          </a:p>
          <a:p>
            <a:pPr fontAlgn="base"/>
            <a:r>
              <a:rPr lang="en-US" sz="1800" dirty="0"/>
              <a:t>constant and duplicate attributes are removed </a:t>
            </a:r>
          </a:p>
          <a:p>
            <a:pPr fontAlgn="base"/>
            <a:r>
              <a:rPr lang="en-US" sz="1800" dirty="0"/>
              <a:t>key property is emptied when </a:t>
            </a:r>
            <a:r>
              <a:rPr lang="en-US" sz="1800" dirty="0" err="1"/>
              <a:t>maxcard</a:t>
            </a:r>
            <a:r>
              <a:rPr lang="en-US" sz="1800" dirty="0"/>
              <a:t> becomes one (all attributes removed)</a:t>
            </a:r>
          </a:p>
          <a:p>
            <a:pPr fontAlgn="base"/>
            <a:r>
              <a:rPr lang="en-US" sz="1800" dirty="0"/>
              <a:t>keys whose attributes are a superset of another key are removed.  </a:t>
            </a:r>
          </a:p>
          <a:p>
            <a:pPr fontAlgn="base"/>
            <a:r>
              <a:rPr lang="en-US" sz="1800" dirty="0"/>
              <a:t>only interesting keys are included (all attributes survive projection)</a:t>
            </a:r>
          </a:p>
          <a:p>
            <a:pPr marL="0" indent="0">
              <a:buNone/>
            </a:pPr>
            <a:r>
              <a:rPr lang="en-US" sz="2000" b="1" dirty="0" err="1"/>
              <a:t>Maxcard</a:t>
            </a:r>
            <a:r>
              <a:rPr lang="en-US" sz="2000" b="1" dirty="0"/>
              <a:t> property invariants</a:t>
            </a:r>
          </a:p>
          <a:p>
            <a:r>
              <a:rPr lang="en-US" sz="1800" dirty="0"/>
              <a:t>the tightest possible cardinality constraint is stored. </a:t>
            </a:r>
          </a:p>
        </p:txBody>
      </p:sp>
    </p:spTree>
    <p:extLst>
      <p:ext uri="{BB962C8B-B14F-4D97-AF65-F5344CB8AC3E}">
        <p14:creationId xmlns:p14="http://schemas.microsoft.com/office/powerpoint/2010/main" val="4281973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57" y="120290"/>
            <a:ext cx="1161248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Design Details: Logical Property Propagation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2D12D0-B64C-1D4E-AF05-AD98A75CFC31}"/>
              </a:ext>
            </a:extLst>
          </p:cNvPr>
          <p:cNvSpPr/>
          <p:nvPr/>
        </p:nvSpPr>
        <p:spPr>
          <a:xfrm>
            <a:off x="3048000" y="30135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200" dirty="0">
                <a:solidFill>
                  <a:srgbClr val="1A1A1A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776DF1-DF65-624C-BD3E-AE50B5AD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71" y="1445853"/>
            <a:ext cx="11612484" cy="5291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Initialization      </a:t>
            </a:r>
            <a:endParaRPr lang="en-US" sz="2000" dirty="0"/>
          </a:p>
          <a:p>
            <a:pPr fontAlgn="base"/>
            <a:r>
              <a:rPr lang="en-US" sz="1800" dirty="0" err="1"/>
              <a:t>TableScanNode</a:t>
            </a:r>
            <a:r>
              <a:rPr lang="en-US" sz="1800" dirty="0"/>
              <a:t> initializes logical properties from constraints defined by the accessed table's catalog; maps constraints from column handles to variable reference expressions.</a:t>
            </a:r>
          </a:p>
          <a:p>
            <a:pPr fontAlgn="base"/>
            <a:r>
              <a:rPr lang="en-US" sz="1800" dirty="0"/>
              <a:t>key constraints: one key per primary key or unique constraint, equivalence classes empty, </a:t>
            </a:r>
            <a:r>
              <a:rPr lang="en-US" sz="1800" dirty="0" err="1"/>
              <a:t>maxcard</a:t>
            </a:r>
            <a:r>
              <a:rPr lang="en-US" sz="1800" dirty="0"/>
              <a:t> unknown </a:t>
            </a:r>
          </a:p>
          <a:p>
            <a:pPr marL="0" indent="0">
              <a:buNone/>
            </a:pPr>
            <a:r>
              <a:rPr lang="en-US" sz="2000" b="1" dirty="0"/>
              <a:t>Predicate application </a:t>
            </a:r>
          </a:p>
          <a:p>
            <a:r>
              <a:rPr lang="en-US" sz="1800" dirty="0"/>
              <a:t>update equivalence class property with conjunct predicates that equate attributes</a:t>
            </a:r>
          </a:p>
          <a:p>
            <a:r>
              <a:rPr lang="en-US" sz="1800" dirty="0"/>
              <a:t>normalize other properties to maintain invariants</a:t>
            </a:r>
          </a:p>
          <a:p>
            <a:pPr marL="0" indent="0">
              <a:buNone/>
            </a:pPr>
            <a:r>
              <a:rPr lang="en-US" sz="2000" b="1" dirty="0"/>
              <a:t>Projection</a:t>
            </a:r>
          </a:p>
          <a:p>
            <a:r>
              <a:rPr lang="en-US" sz="1800" dirty="0"/>
              <a:t>map property attribute references to new context using assignments </a:t>
            </a:r>
          </a:p>
          <a:p>
            <a:r>
              <a:rPr lang="en-US" sz="1800" dirty="0"/>
              <a:t>eliminate uninteresting keys and equivalence class attributes as per invariants</a:t>
            </a:r>
          </a:p>
          <a:p>
            <a:pPr marL="0" indent="0">
              <a:buNone/>
            </a:pPr>
            <a:r>
              <a:rPr lang="en-US" sz="1800" b="1" dirty="0"/>
              <a:t>Aggregation </a:t>
            </a:r>
          </a:p>
          <a:p>
            <a:r>
              <a:rPr lang="en-US" sz="1800" dirty="0"/>
              <a:t>aggregation operations update key property with attributes of their key arguments</a:t>
            </a:r>
          </a:p>
          <a:p>
            <a:r>
              <a:rPr lang="en-US" sz="1800" dirty="0"/>
              <a:t>projects key and equivalence class properties using output attributes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136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7" y="1803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882E-1B2C-494D-8CCC-FC230031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6" y="1369469"/>
            <a:ext cx="5486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Background</a:t>
            </a:r>
            <a:r>
              <a:rPr lang="en-US" sz="2400" dirty="0"/>
              <a:t>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constraints and query optimization </a:t>
            </a:r>
          </a:p>
          <a:p>
            <a:pPr marL="0" indent="0">
              <a:buNone/>
            </a:pPr>
            <a:r>
              <a:rPr lang="en-US" sz="2400" b="1" dirty="0"/>
              <a:t>Externals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defining key constraints in Hive 3.1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table constraint Initialization and optimization control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displaying table constraints via Explain </a:t>
            </a:r>
          </a:p>
          <a:p>
            <a:pPr marL="0" indent="0">
              <a:buNone/>
            </a:pPr>
            <a:r>
              <a:rPr lang="en-US" sz="2400" b="1" dirty="0"/>
              <a:t>High-Level Design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logical properties optimization framework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properties derived from key constraints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exploiting properties derived from key constraints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D14524-8B8C-CE49-81A2-67C9DD0C2E62}"/>
              </a:ext>
            </a:extLst>
          </p:cNvPr>
          <p:cNvSpPr txBox="1">
            <a:spLocks/>
          </p:cNvSpPr>
          <p:nvPr/>
        </p:nvSpPr>
        <p:spPr>
          <a:xfrm>
            <a:off x="6200107" y="1394314"/>
            <a:ext cx="54864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b="1" dirty="0"/>
              <a:t>Design Details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/>
              <a:t>logical property optimization framework Interfaces and classes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/>
              <a:t>logical property optimization framework design considerations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/>
              <a:t>logical property propagation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Future work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additional table constraints, logical properties, optimizations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extending Presto create/alter table with support for table constraints</a:t>
            </a:r>
          </a:p>
        </p:txBody>
      </p:sp>
    </p:spTree>
    <p:extLst>
      <p:ext uri="{BB962C8B-B14F-4D97-AF65-F5344CB8AC3E}">
        <p14:creationId xmlns:p14="http://schemas.microsoft.com/office/powerpoint/2010/main" val="2723215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57" y="120290"/>
            <a:ext cx="1161248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Design Details: Logical Property Propagation (3)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2D12D0-B64C-1D4E-AF05-AD98A75CFC31}"/>
              </a:ext>
            </a:extLst>
          </p:cNvPr>
          <p:cNvSpPr/>
          <p:nvPr/>
        </p:nvSpPr>
        <p:spPr>
          <a:xfrm>
            <a:off x="3048000" y="30135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200" dirty="0">
                <a:solidFill>
                  <a:srgbClr val="1A1A1A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776DF1-DF65-624C-BD3E-AE50B5AD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71" y="1301474"/>
            <a:ext cx="11612484" cy="5291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/>
              <a:t>AssignUniqueId</a:t>
            </a:r>
            <a:r>
              <a:rPr lang="en-US" sz="2000" b="1" dirty="0"/>
              <a:t> </a:t>
            </a:r>
          </a:p>
          <a:p>
            <a:r>
              <a:rPr lang="en-US" sz="1800" dirty="0"/>
              <a:t>updates key property with new key formed from unique key argument attributes  </a:t>
            </a:r>
          </a:p>
          <a:p>
            <a:pPr marL="0" indent="0">
              <a:buNone/>
            </a:pPr>
            <a:r>
              <a:rPr lang="en-US" sz="2000" b="1" dirty="0"/>
              <a:t>Limit</a:t>
            </a:r>
          </a:p>
          <a:p>
            <a:r>
              <a:rPr lang="en-US" sz="1800" dirty="0"/>
              <a:t>update the source </a:t>
            </a:r>
            <a:r>
              <a:rPr lang="en-US" sz="1800" dirty="0" err="1"/>
              <a:t>maxcard</a:t>
            </a:r>
            <a:r>
              <a:rPr lang="en-US" sz="1800" dirty="0"/>
              <a:t> property with the value of count argument (key property emptied if set to one).</a:t>
            </a:r>
          </a:p>
          <a:p>
            <a:pPr marL="0" indent="0">
              <a:buNone/>
            </a:pPr>
            <a:r>
              <a:rPr lang="en-US" sz="2000" b="1" dirty="0"/>
              <a:t>Join</a:t>
            </a:r>
          </a:p>
          <a:p>
            <a:r>
              <a:rPr lang="en-US" sz="1800" dirty="0"/>
              <a:t>n-to-1 (1-to-n) inner or left (right) join propagates the key property and </a:t>
            </a:r>
            <a:r>
              <a:rPr lang="en-US" sz="1800" dirty="0" err="1"/>
              <a:t>maxcard</a:t>
            </a:r>
            <a:r>
              <a:rPr lang="en-US" sz="1800" dirty="0"/>
              <a:t> property of the left (right) source </a:t>
            </a:r>
          </a:p>
          <a:p>
            <a:r>
              <a:rPr lang="en-US" sz="1800" dirty="0"/>
              <a:t>m-to-n inner join concatenates key properties of  the left source and right sources and multiplies </a:t>
            </a:r>
            <a:r>
              <a:rPr lang="en-US" sz="1800" dirty="0" err="1"/>
              <a:t>maxcards</a:t>
            </a:r>
            <a:endParaRPr lang="en-US" sz="1800" dirty="0"/>
          </a:p>
          <a:p>
            <a:pPr fontAlgn="base"/>
            <a:r>
              <a:rPr lang="en-US" sz="1800" dirty="0"/>
              <a:t>inner or left (right) join propagates equivalences of the left (right) source</a:t>
            </a:r>
          </a:p>
          <a:p>
            <a:pPr fontAlgn="base"/>
            <a:r>
              <a:rPr lang="en-US" sz="1800" dirty="0"/>
              <a:t>equivalences of inner join updated with equivalences from </a:t>
            </a:r>
            <a:r>
              <a:rPr lang="en-US" sz="1800" dirty="0" err="1"/>
              <a:t>equi</a:t>
            </a:r>
            <a:r>
              <a:rPr lang="en-US" sz="1800" dirty="0"/>
              <a:t>-join predicates and join filters</a:t>
            </a:r>
          </a:p>
          <a:p>
            <a:pPr fontAlgn="base"/>
            <a:r>
              <a:rPr lang="en-US" sz="1800" dirty="0"/>
              <a:t>join properties then projected using output columns </a:t>
            </a:r>
          </a:p>
          <a:p>
            <a:pPr marL="0" indent="0">
              <a:buNone/>
            </a:pPr>
            <a:r>
              <a:rPr lang="en-US" sz="2000" b="1" dirty="0"/>
              <a:t>Other operations</a:t>
            </a:r>
          </a:p>
          <a:p>
            <a:r>
              <a:rPr lang="en-US" sz="1800" dirty="0"/>
              <a:t>various operations propagate logical properties unchanged e.g. sort</a:t>
            </a:r>
          </a:p>
          <a:p>
            <a:r>
              <a:rPr lang="en-US" sz="1800" dirty="0"/>
              <a:t>other operations thwart property propagation e.g. union all (the default)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94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7" y="1803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882E-1B2C-494D-8CCC-FC230031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6" y="1369469"/>
            <a:ext cx="5486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constraints and query optimization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Externals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defining key constraints in Hive 3.1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table constraint Initialization and optimization control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displaying table constraints via Explain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High-Level Design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logical properties optimization framework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properties derived from key constraints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exploiting properties derived from key constraints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D14524-8B8C-CE49-81A2-67C9DD0C2E62}"/>
              </a:ext>
            </a:extLst>
          </p:cNvPr>
          <p:cNvSpPr txBox="1">
            <a:spLocks/>
          </p:cNvSpPr>
          <p:nvPr/>
        </p:nvSpPr>
        <p:spPr>
          <a:xfrm>
            <a:off x="6200107" y="1394314"/>
            <a:ext cx="54864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Design Details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logical property optimization framework Interfaces and classes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logical property optimization framework design considerations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logical property propagation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Future work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additional table constraints, logical properties, optimizations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extending Presto create/alter table with support for table constraints</a:t>
            </a:r>
          </a:p>
        </p:txBody>
      </p:sp>
    </p:spTree>
    <p:extLst>
      <p:ext uri="{BB962C8B-B14F-4D97-AF65-F5344CB8AC3E}">
        <p14:creationId xmlns:p14="http://schemas.microsoft.com/office/powerpoint/2010/main" val="2849241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57" y="0"/>
            <a:ext cx="1161248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Future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2D12D0-B64C-1D4E-AF05-AD98A75CFC31}"/>
              </a:ext>
            </a:extLst>
          </p:cNvPr>
          <p:cNvSpPr/>
          <p:nvPr/>
        </p:nvSpPr>
        <p:spPr>
          <a:xfrm>
            <a:off x="3048000" y="30135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200" dirty="0">
                <a:solidFill>
                  <a:srgbClr val="1A1A1A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776DF1-DF65-624C-BD3E-AE50B5AD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29" y="1198570"/>
            <a:ext cx="11612484" cy="5291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Foreign Key Constraints </a:t>
            </a:r>
          </a:p>
          <a:p>
            <a:r>
              <a:rPr lang="en-US" sz="1800" dirty="0"/>
              <a:t>inclusion relationship between attributes of child table(s) and primary key attributes of a parent table </a:t>
            </a:r>
          </a:p>
          <a:p>
            <a:r>
              <a:rPr lang="en-US" sz="1800" dirty="0"/>
              <a:t>enable various optimization such as those that eliminate redundant joins, and those that push top n operations through lossless joins   </a:t>
            </a:r>
          </a:p>
          <a:p>
            <a:pPr marL="0" indent="0">
              <a:buNone/>
            </a:pPr>
            <a:r>
              <a:rPr lang="en-US" sz="2000" b="1" dirty="0"/>
              <a:t>Functional Dependencies</a:t>
            </a:r>
          </a:p>
          <a:p>
            <a:r>
              <a:rPr lang="en-US" sz="1800" dirty="0"/>
              <a:t>relationship between sets of attributes X and Y, such that two rows agreeing on the values of X also agree on values of Y </a:t>
            </a:r>
          </a:p>
          <a:p>
            <a:r>
              <a:rPr lang="en-US" sz="1800" dirty="0"/>
              <a:t>enable various optimization such as those that eliminate sorts or that reduce the number of sorting columns, and those that rewrite queries to use materialized views</a:t>
            </a:r>
          </a:p>
          <a:p>
            <a:pPr marL="0" indent="0">
              <a:buNone/>
            </a:pPr>
            <a:r>
              <a:rPr lang="en-US" sz="2000" b="1" dirty="0"/>
              <a:t>Order Dependencies</a:t>
            </a:r>
          </a:p>
          <a:p>
            <a:r>
              <a:rPr lang="en-US" sz="1800" dirty="0"/>
              <a:t>relationship between sets of attributes X and Y, such that if a result is ordered on X it is also ordered on Y. Holds when the values of Y are monotonically non-decreasing with respect to those of X  e.g. </a:t>
            </a:r>
            <a:r>
              <a:rPr lang="en-US" sz="1800" i="1" dirty="0"/>
              <a:t>month</a:t>
            </a:r>
            <a:r>
              <a:rPr lang="en-US" sz="1800" dirty="0"/>
              <a:t> and </a:t>
            </a:r>
            <a:r>
              <a:rPr lang="en-US" sz="1800" i="1" dirty="0"/>
              <a:t>quarter</a:t>
            </a:r>
          </a:p>
          <a:p>
            <a:r>
              <a:rPr lang="en-US" sz="1800" dirty="0"/>
              <a:t>as with functional dependencies, sorting can be eliminated or optimized using order dependencies</a:t>
            </a:r>
          </a:p>
          <a:p>
            <a:pPr marL="0" indent="0">
              <a:buNone/>
            </a:pPr>
            <a:r>
              <a:rPr lang="en-US" sz="2000" b="1" dirty="0"/>
              <a:t>Constraint DDL</a:t>
            </a:r>
          </a:p>
          <a:p>
            <a:r>
              <a:rPr lang="en-US" sz="1800" dirty="0"/>
              <a:t>extend PrestoDB DDL with the ability to define constraints for both managed or external tables</a:t>
            </a:r>
          </a:p>
          <a:p>
            <a:r>
              <a:rPr lang="en-US" sz="1800" dirty="0"/>
              <a:t>must be abstracted to for various backend systems whose constraint implementations might differ in terms of the aspects of the SQL standard they implement and the source-specific standard extensions they provide. </a:t>
            </a:r>
          </a:p>
          <a:p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538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7" y="1803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882E-1B2C-494D-8CCC-FC230031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6" y="1369469"/>
            <a:ext cx="5486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Background</a:t>
            </a:r>
            <a:r>
              <a:rPr lang="en-US" sz="2400" dirty="0"/>
              <a:t>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constraints and query optimization </a:t>
            </a:r>
          </a:p>
          <a:p>
            <a:pPr marL="0" indent="0">
              <a:buNone/>
            </a:pPr>
            <a:r>
              <a:rPr lang="en-US" sz="2400" b="1" dirty="0"/>
              <a:t>Externals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defining key constraints in Hive 3.1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table constraint Initialization and optimization control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displaying table constraints via Explain </a:t>
            </a:r>
          </a:p>
          <a:p>
            <a:pPr marL="0" indent="0">
              <a:buNone/>
            </a:pPr>
            <a:r>
              <a:rPr lang="en-US" sz="2400" b="1" dirty="0"/>
              <a:t>High-Level Design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logical properties optimization framework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properties derived from key constraints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exploiting properties derived from key constraints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D14524-8B8C-CE49-81A2-67C9DD0C2E62}"/>
              </a:ext>
            </a:extLst>
          </p:cNvPr>
          <p:cNvSpPr txBox="1">
            <a:spLocks/>
          </p:cNvSpPr>
          <p:nvPr/>
        </p:nvSpPr>
        <p:spPr>
          <a:xfrm>
            <a:off x="6200107" y="1394314"/>
            <a:ext cx="54864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b="1" dirty="0"/>
              <a:t>Design Details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/>
              <a:t>logical property optimization framework Interfaces and classes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/>
              <a:t>logical property optimization framework design considerations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/>
              <a:t>logical property propagation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Future work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additional table constraints, logical properties, optimizations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extending Presto create/alter table with support for table constraints</a:t>
            </a:r>
          </a:p>
        </p:txBody>
      </p:sp>
    </p:spTree>
    <p:extLst>
      <p:ext uri="{BB962C8B-B14F-4D97-AF65-F5344CB8AC3E}">
        <p14:creationId xmlns:p14="http://schemas.microsoft.com/office/powerpoint/2010/main" val="36869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7" y="1803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882E-1B2C-494D-8CCC-FC230031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6" y="1369469"/>
            <a:ext cx="5486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Background</a:t>
            </a:r>
            <a:r>
              <a:rPr lang="en-US" sz="2400" dirty="0"/>
              <a:t>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constraints and query optimization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Externals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defining key constraints in Hive 3.1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table constraint Initialization and optimization control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displaying table constraints via Explain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High-Level Design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logical properties optimization framework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properties derived from key constraints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exploiting properties derived from key constraints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D14524-8B8C-CE49-81A2-67C9DD0C2E62}"/>
              </a:ext>
            </a:extLst>
          </p:cNvPr>
          <p:cNvSpPr txBox="1">
            <a:spLocks/>
          </p:cNvSpPr>
          <p:nvPr/>
        </p:nvSpPr>
        <p:spPr>
          <a:xfrm>
            <a:off x="6200107" y="1394314"/>
            <a:ext cx="54864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Design Details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logical property optimization framework Interfaces and classes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logical property optimization framework design considerations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logical property propagation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Future work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additional table constraints, logical properties, optimizations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extending Presto create/alter table with support for table constraints</a:t>
            </a:r>
          </a:p>
        </p:txBody>
      </p:sp>
    </p:spTree>
    <p:extLst>
      <p:ext uri="{BB962C8B-B14F-4D97-AF65-F5344CB8AC3E}">
        <p14:creationId xmlns:p14="http://schemas.microsoft.com/office/powerpoint/2010/main" val="376636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1" y="9044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Background: Constraints and Query Optimization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882E-1B2C-494D-8CCC-FC230031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29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Constraints are rules that apply to rows and columns of a database schema to ensure the integrity of the data stored under the schema. Types include: 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predicate checks 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primary and unique keys 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foreign keys 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functional dependencies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b="1" dirty="0"/>
              <a:t>Query optimization strategies that exploit constraints can lead to orders of magnitude improved query execution plan performance. Examples include: 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distinct elimination 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redundant batch operation removal 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operation pushdown through lossless joins 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sorting and hashing optimizations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b="1" dirty="0"/>
              <a:t>A modern query optimizer must have constraint optimization capabilities 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queries in practice are often generated by tools or naive users; often complicated and poorly formed</a:t>
            </a:r>
          </a:p>
          <a:p>
            <a:pPr marL="342900" lvl="1" indent="-342900">
              <a:spcBef>
                <a:spcPts val="1000"/>
              </a:spcBef>
            </a:pPr>
            <a:endParaRPr lang="en-US" sz="2000" dirty="0"/>
          </a:p>
          <a:p>
            <a:pPr marL="0" lvl="1" indent="0">
              <a:spcBef>
                <a:spcPts val="10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</a:rPr>
              <a:t>Externals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2"/>
                </a:solidFill>
              </a:rPr>
              <a:t>constraints in Hive 3.0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</a:rPr>
              <a:t>Constraint optimization in Presto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2"/>
                </a:solidFill>
              </a:rPr>
              <a:t>introducing an extensible logical properties framework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2"/>
                </a:solidFill>
              </a:rPr>
              <a:t>logical properties derived from key constraints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2"/>
                </a:solidFill>
              </a:rPr>
              <a:t>key constraint optimization rules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</a:rPr>
              <a:t>Future work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2"/>
                </a:solidFill>
              </a:rPr>
              <a:t>additional constraints, logical properties, optimizations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2"/>
                </a:solidFill>
              </a:rPr>
              <a:t>extending Presto DDL to create/alter constraints       </a:t>
            </a:r>
          </a:p>
        </p:txBody>
      </p:sp>
    </p:spTree>
    <p:extLst>
      <p:ext uri="{BB962C8B-B14F-4D97-AF65-F5344CB8AC3E}">
        <p14:creationId xmlns:p14="http://schemas.microsoft.com/office/powerpoint/2010/main" val="215413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47" y="3343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Background: Constraints and Query Optimization (2)</a:t>
            </a:r>
            <a:r>
              <a:rPr lang="en-US" sz="3200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882E-1B2C-494D-8CCC-FC230031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751" y="165988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Enforced constraints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validated by system when data is inserted, updated, or deleted 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mutation overhead but can always be trusted by the optimizer</a:t>
            </a:r>
            <a:r>
              <a:rPr lang="en-US" sz="2000" dirty="0"/>
              <a:t>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b="1" dirty="0"/>
              <a:t>Informational constraints 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application enforced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explicitly declared for use by a query optimizer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b="1" dirty="0"/>
              <a:t>Virtually all modern systems support enforced constraints, informational constraints, or both.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1800" dirty="0"/>
              <a:t>HMS 3.0 supports informational key constraints</a:t>
            </a:r>
          </a:p>
        </p:txBody>
      </p:sp>
    </p:spTree>
    <p:extLst>
      <p:ext uri="{BB962C8B-B14F-4D97-AF65-F5344CB8AC3E}">
        <p14:creationId xmlns:p14="http://schemas.microsoft.com/office/powerpoint/2010/main" val="208627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96" y="30886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Background: Constraints and Query Optimization (3)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882E-1B2C-494D-8CCC-FC230031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47" y="1412358"/>
            <a:ext cx="10515600" cy="21755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Introducing constraint optimization in PrestoDB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extends the PrestoDB iterative optimizer with a </a:t>
            </a:r>
            <a:r>
              <a:rPr lang="en-US" sz="1800" b="1" i="1" dirty="0"/>
              <a:t>general-purpose logical properties framework </a:t>
            </a:r>
            <a:r>
              <a:rPr lang="en-US" sz="1800" dirty="0"/>
              <a:t>for optimizing execution plans based on properties derived from constraints and query operations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add support for logical properties related to unique and primary </a:t>
            </a:r>
            <a:r>
              <a:rPr lang="en-US" sz="1800" b="1" i="1" dirty="0"/>
              <a:t>key constraints </a:t>
            </a:r>
            <a:r>
              <a:rPr lang="en-US" sz="1800" dirty="0"/>
              <a:t>and the effects of query operations on those properties 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add </a:t>
            </a:r>
            <a:r>
              <a:rPr lang="en-US" sz="1800" b="1" i="1" dirty="0"/>
              <a:t>optimization rules that remove redundant operations </a:t>
            </a:r>
            <a:r>
              <a:rPr lang="en-US" sz="1800" dirty="0"/>
              <a:t>based upon these logical properties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800" dirty="0"/>
          </a:p>
          <a:p>
            <a:pPr marL="228600" lvl="1">
              <a:spcBef>
                <a:spcPts val="1000"/>
              </a:spcBef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4D36EC-B721-C449-B263-D195F7F3ED84}"/>
              </a:ext>
            </a:extLst>
          </p:cNvPr>
          <p:cNvSpPr txBox="1">
            <a:spLocks/>
          </p:cNvSpPr>
          <p:nvPr/>
        </p:nvSpPr>
        <p:spPr>
          <a:xfrm>
            <a:off x="576022" y="3849964"/>
            <a:ext cx="5218492" cy="2175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1800" b="1" dirty="0"/>
              <a:t>Example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i="1" dirty="0">
                <a:latin typeface="Avenir Book" panose="02000503020000020003" pitchFamily="2" charset="0"/>
                <a:cs typeface="Arial" panose="020B0604020202020204" pitchFamily="34" charset="0"/>
              </a:rPr>
              <a:t>// count distinct is redundant and can be removed 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Avenir Book" panose="02000503020000020003" pitchFamily="2" charset="0"/>
                <a:cs typeface="Arial" panose="020B0604020202020204" pitchFamily="34" charset="0"/>
              </a:rPr>
              <a:t>SELECT COUNT(distinct </a:t>
            </a:r>
            <a:r>
              <a:rPr lang="en-US" sz="1600" b="1" dirty="0" err="1">
                <a:latin typeface="Avenir Book" panose="02000503020000020003" pitchFamily="2" charset="0"/>
                <a:cs typeface="Arial" panose="020B0604020202020204" pitchFamily="34" charset="0"/>
              </a:rPr>
              <a:t>linenumber</a:t>
            </a:r>
            <a:r>
              <a:rPr lang="en-US" sz="1600" b="1" dirty="0">
                <a:latin typeface="Avenir Book" panose="02000503020000020003" pitchFamily="2" charset="0"/>
                <a:cs typeface="Arial" panose="020B0604020202020204" pitchFamily="34" charset="0"/>
              </a:rPr>
              <a:t>), AVG(distinct tax) 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Avenir Book" panose="02000503020000020003" pitchFamily="2" charset="0"/>
                <a:cs typeface="Arial" panose="020B0604020202020204" pitchFamily="34" charset="0"/>
              </a:rPr>
              <a:t>FROM </a:t>
            </a:r>
            <a:r>
              <a:rPr lang="en-US" sz="1600" b="1" dirty="0" err="1">
                <a:latin typeface="Avenir Book" panose="02000503020000020003" pitchFamily="2" charset="0"/>
                <a:cs typeface="Arial" panose="020B0604020202020204" pitchFamily="34" charset="0"/>
              </a:rPr>
              <a:t>lineitem</a:t>
            </a:r>
            <a:r>
              <a:rPr lang="en-US" sz="1600" b="1" dirty="0"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Avenir Book" panose="02000503020000020003" pitchFamily="2" charset="0"/>
                <a:cs typeface="Arial" panose="020B0604020202020204" pitchFamily="34" charset="0"/>
              </a:rPr>
              <a:t>GROUP BY </a:t>
            </a:r>
            <a:r>
              <a:rPr lang="en-US" sz="1600" b="1" dirty="0" err="1">
                <a:latin typeface="Avenir Book" panose="02000503020000020003" pitchFamily="2" charset="0"/>
                <a:cs typeface="Arial" panose="020B0604020202020204" pitchFamily="34" charset="0"/>
              </a:rPr>
              <a:t>orderkey</a:t>
            </a:r>
            <a:endParaRPr lang="en-US" sz="1600" b="1" dirty="0"/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dirty="0"/>
              <a:t>      </a:t>
            </a:r>
            <a:endParaRPr lang="en-US" sz="1800" b="1" dirty="0"/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lvl="1" indent="0">
              <a:spcBef>
                <a:spcPts val="1000"/>
              </a:spcBef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9868FA-BDD6-6948-A5B5-78A41658095C}"/>
              </a:ext>
            </a:extLst>
          </p:cNvPr>
          <p:cNvSpPr txBox="1">
            <a:spLocks/>
          </p:cNvSpPr>
          <p:nvPr/>
        </p:nvSpPr>
        <p:spPr>
          <a:xfrm>
            <a:off x="5850994" y="3849964"/>
            <a:ext cx="6264963" cy="203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Example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i="1" dirty="0">
                <a:latin typeface="Avenir Book" panose="02000503020000020003" pitchFamily="2" charset="0"/>
              </a:rPr>
              <a:t>//order by sort is redundant and can be removed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Avenir Book" panose="02000503020000020003" pitchFamily="2" charset="0"/>
              </a:rPr>
              <a:t>SELECT </a:t>
            </a:r>
            <a:r>
              <a:rPr lang="en-US" sz="1600" b="1" dirty="0" err="1">
                <a:latin typeface="Avenir Book" panose="02000503020000020003" pitchFamily="2" charset="0"/>
              </a:rPr>
              <a:t>totalprice</a:t>
            </a:r>
            <a:r>
              <a:rPr lang="en-US" sz="1600" b="1" dirty="0">
                <a:latin typeface="Avenir Book" panose="02000503020000020003" pitchFamily="2" charset="0"/>
              </a:rPr>
              <a:t>   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Avenir Book" panose="02000503020000020003" pitchFamily="2" charset="0"/>
              </a:rPr>
              <a:t>FROM orders o INNER JOIN customer c on </a:t>
            </a:r>
            <a:r>
              <a:rPr lang="en-US" sz="1600" b="1" dirty="0" err="1">
                <a:latin typeface="Avenir Book" panose="02000503020000020003" pitchFamily="2" charset="0"/>
              </a:rPr>
              <a:t>o.custkey</a:t>
            </a:r>
            <a:r>
              <a:rPr lang="en-US" sz="1600" b="1" dirty="0">
                <a:latin typeface="Avenir Book" panose="02000503020000020003" pitchFamily="2" charset="0"/>
              </a:rPr>
              <a:t> = </a:t>
            </a:r>
            <a:r>
              <a:rPr lang="en-US" sz="1600" b="1" dirty="0" err="1">
                <a:latin typeface="Avenir Book" panose="02000503020000020003" pitchFamily="2" charset="0"/>
              </a:rPr>
              <a:t>c.custkey</a:t>
            </a:r>
            <a:r>
              <a:rPr lang="en-US" sz="1600" b="1" dirty="0">
                <a:latin typeface="Avenir Book" panose="02000503020000020003" pitchFamily="2" charset="0"/>
              </a:rPr>
              <a:t> 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Avenir Book" panose="02000503020000020003" pitchFamily="2" charset="0"/>
              </a:rPr>
              <a:t>WHERE </a:t>
            </a:r>
            <a:r>
              <a:rPr lang="en-US" sz="1600" b="1" dirty="0" err="1">
                <a:latin typeface="Avenir Book" panose="02000503020000020003" pitchFamily="2" charset="0"/>
              </a:rPr>
              <a:t>o.orderkey</a:t>
            </a:r>
            <a:r>
              <a:rPr lang="en-US" sz="1600" b="1" dirty="0">
                <a:latin typeface="Avenir Book" panose="02000503020000020003" pitchFamily="2" charset="0"/>
              </a:rPr>
              <a:t>=10 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Avenir Book" panose="02000503020000020003" pitchFamily="2" charset="0"/>
              </a:rPr>
              <a:t>ORDER BY </a:t>
            </a:r>
            <a:r>
              <a:rPr lang="en-US" sz="1600" b="1" dirty="0" err="1">
                <a:latin typeface="Avenir Book" panose="02000503020000020003" pitchFamily="2" charset="0"/>
              </a:rPr>
              <a:t>totalprice</a:t>
            </a:r>
            <a:endParaRPr lang="en-US" sz="1600" b="1" dirty="0">
              <a:latin typeface="Avenir Book" panose="02000503020000020003" pitchFamily="2" charset="0"/>
            </a:endParaRP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800" b="1" dirty="0"/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lvl="1" indent="0">
              <a:spcBef>
                <a:spcPts val="10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296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7" y="1803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882E-1B2C-494D-8CCC-FC230031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6" y="1369469"/>
            <a:ext cx="5486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constraints and query optimization </a:t>
            </a:r>
          </a:p>
          <a:p>
            <a:pPr marL="0" indent="0">
              <a:buNone/>
            </a:pPr>
            <a:r>
              <a:rPr lang="en-US" sz="2400" b="1" dirty="0"/>
              <a:t>Externals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defining key constraints in Hive 3.1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table constraint Initialization and optimization control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displaying table constraints via Explain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High-Level Design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logical properties optimization framework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properties derived from key constraints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exploiting properties derived from key constraints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D14524-8B8C-CE49-81A2-67C9DD0C2E62}"/>
              </a:ext>
            </a:extLst>
          </p:cNvPr>
          <p:cNvSpPr txBox="1">
            <a:spLocks/>
          </p:cNvSpPr>
          <p:nvPr/>
        </p:nvSpPr>
        <p:spPr>
          <a:xfrm>
            <a:off x="6200107" y="1394314"/>
            <a:ext cx="54864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Design Details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logical property optimization framework Interfaces and classes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logical property optimization framework design considerations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logical property propagation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Future work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additional table constraints, logical properties, optimizations 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extending Presto create/alter table with support for table constraints</a:t>
            </a:r>
          </a:p>
        </p:txBody>
      </p:sp>
    </p:spTree>
    <p:extLst>
      <p:ext uri="{BB962C8B-B14F-4D97-AF65-F5344CB8AC3E}">
        <p14:creationId xmlns:p14="http://schemas.microsoft.com/office/powerpoint/2010/main" val="300737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9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Externals: Defining Key Constraints in Hive 3.0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D85477-53DC-1341-9ED3-A11F53333D11}"/>
              </a:ext>
            </a:extLst>
          </p:cNvPr>
          <p:cNvSpPr/>
          <p:nvPr/>
        </p:nvSpPr>
        <p:spPr>
          <a:xfrm>
            <a:off x="258066" y="1041023"/>
            <a:ext cx="9748083" cy="58169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out-of-line-constraint-definition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:=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pPr marL="457200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 [CONSTRAINT &lt;name&gt; ] | (PRIMARY KEY | UNIQUE) | (&lt;</a:t>
            </a:r>
            <a:r>
              <a:rPr lang="en-US" sz="1200" i="1" dirty="0" err="1">
                <a:solidFill>
                  <a:srgbClr val="000000"/>
                </a:solidFill>
                <a:latin typeface="Arial" panose="020B0604020202020204" pitchFamily="34" charset="0"/>
              </a:rPr>
              <a:t>column_name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&gt;,[. . .])[ &lt;</a:t>
            </a:r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constraint-properties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&gt;]  </a:t>
            </a:r>
            <a:endParaRPr lang="en-US" sz="1200" dirty="0"/>
          </a:p>
          <a:p>
            <a:pPr fontAlgn="base"/>
            <a:r>
              <a:rPr 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inline-constraint-definition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:= 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 &lt;</a:t>
            </a:r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column-definition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&gt; (PRIMARY KEY | UNIQUE) [&lt;constraint-properties&gt; [ &lt;</a:t>
            </a:r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constraint-properties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&gt;] </a:t>
            </a:r>
            <a:endParaRPr lang="en-US" sz="1200" dirty="0"/>
          </a:p>
          <a:p>
            <a:pPr fontAlgn="base"/>
            <a:br>
              <a:rPr lang="en-US" sz="1200" dirty="0"/>
            </a:br>
            <a:r>
              <a:rPr lang="en-US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constraint-properties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:=( ( ( (ENABLE | DISABLE) (VALIDATE | NOVALIDATE) )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| ( ENFORCED | NOT ENFORCED ) ) (RELY | NORELY) ) </a:t>
            </a:r>
          </a:p>
          <a:p>
            <a:pPr fontAlgn="base"/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ENFORCED - The constraint is validated by this database. (1)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NOT ENFORCED - The constraint is not validated by this database.(2) 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RELY - The constraint can be relied upon for query optimization.  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NORELY - The constraint cannot be relied upon for query optimization. 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ENABLE - The constraint is validated on new data.(3)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DISABLE - The constraint is not validated on new data.(3)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VALIDATE - The constraint is validated on existing data. (3)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NOVALIDATE - The constraint is not validated on existing data. (3)</a:t>
            </a:r>
          </a:p>
          <a:p>
            <a:pPr marL="457200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sz="1200" dirty="0"/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ENFORCED is equivalent to ENABLE VALIDATE. </a:t>
            </a:r>
          </a:p>
          <a:p>
            <a:pPr fontAlgn="base"/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1) This option is currently not supported by Hive. ANSI.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2) This options is the current Hive default; ANSI. 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3) Provided for compatibility with Oracle; 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CREATE TABLE EMPLOYEE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(EMPNO  CHAR(6) NOT NULL, SSNO CHAR(11), FIRSTNAME  VARCHAR(12) NOT NULL,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MIDINIT   CHAR(1) NOT NULL, LASTNAME  VARCHAR(15) NOT NULL, WORKDEPT  CHAR(3), 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HIREDATE  DATE,   JOB CHAR(8),  EDLEVEL SMALLINT,  SEX CHAR(1), BIRTHDATE DATE, 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SALARY    DECIMAL(9,2), BONUS DECIMAL(9,2),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COMM      DECIMAL(9,2), 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PRIMARY KEY (EMPNO) NOT ENFORCED RELY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</a:p>
          <a:p>
            <a:pPr fontAlgn="base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CONSTRAINT </a:t>
            </a:r>
            <a:r>
              <a:rPr lang="en-US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socnum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UNIQUE(SSNO) NOT ENFORCED RELY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); </a:t>
            </a:r>
          </a:p>
          <a:p>
            <a:pPr fontAlgn="base"/>
            <a:endParaRPr lang="en-US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659443-FF7D-9A49-9064-A67477BA3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860" y="2481239"/>
            <a:ext cx="4637007" cy="3335738"/>
          </a:xfrm>
          <a:solidFill>
            <a:schemeClr val="tx2">
              <a:lumMod val="20000"/>
              <a:lumOff val="80000"/>
              <a:alpha val="31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Defining key constraints in Hive 3.0 </a:t>
            </a:r>
          </a:p>
          <a:p>
            <a:r>
              <a:rPr lang="en-US" sz="1800" dirty="0"/>
              <a:t>primary key, unique keys can be defined via CREATE/ALTER TABLE</a:t>
            </a:r>
          </a:p>
          <a:p>
            <a:r>
              <a:rPr lang="en-US" sz="1800" dirty="0"/>
              <a:t>constraint properties indicate if enabled for query optimization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b="1" dirty="0"/>
              <a:t>Future work: define table constraints via Presto DDL 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1800" dirty="0"/>
              <a:t>requires abstracting constraint definitions across various backend systems  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142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036-FE3D-D64D-A9E2-E1FE992B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9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Externals: Constraint Initialization and Optimization Control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EC28A5E-0D80-2143-8CF2-93E7EE9360EF}"/>
              </a:ext>
            </a:extLst>
          </p:cNvPr>
          <p:cNvGrpSpPr/>
          <p:nvPr/>
        </p:nvGrpSpPr>
        <p:grpSpPr>
          <a:xfrm>
            <a:off x="3271232" y="1338549"/>
            <a:ext cx="8869251" cy="5073319"/>
            <a:chOff x="-150939" y="1430217"/>
            <a:chExt cx="12849164" cy="50733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7B8D54-F9AB-1440-8B95-DED85E72BBD5}"/>
                </a:ext>
              </a:extLst>
            </p:cNvPr>
            <p:cNvSpPr txBox="1"/>
            <p:nvPr/>
          </p:nvSpPr>
          <p:spPr>
            <a:xfrm>
              <a:off x="2603021" y="1489862"/>
              <a:ext cx="91878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3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b="1" dirty="0"/>
                <a:t>Retrieve key constraints via thrift client </a:t>
              </a:r>
            </a:p>
            <a:p>
              <a:r>
                <a:rPr lang="en-US" sz="1400" dirty="0"/>
                <a:t> List&lt;</a:t>
              </a:r>
              <a:r>
                <a:rPr lang="en-US" sz="1400" dirty="0" err="1"/>
                <a:t>SQLPrimaryKey</a:t>
              </a:r>
              <a:r>
                <a:rPr lang="en-US" sz="1400" dirty="0"/>
                <a:t>&gt; </a:t>
              </a:r>
              <a:r>
                <a:rPr lang="en-US" sz="1400" b="1" i="1" dirty="0" err="1"/>
                <a:t>getPrimaryKeys</a:t>
              </a:r>
              <a:r>
                <a:rPr lang="en-US" sz="1400" dirty="0"/>
                <a:t>(PrimaryKeysRequest req)</a:t>
              </a:r>
              <a:br>
                <a:rPr lang="en-US" sz="1400" dirty="0"/>
              </a:br>
              <a:r>
                <a:rPr lang="en-US" sz="1400" dirty="0"/>
                <a:t>List&lt;</a:t>
              </a:r>
              <a:r>
                <a:rPr lang="en-US" sz="1400" dirty="0" err="1"/>
                <a:t>SQLUniqueConstraint</a:t>
              </a:r>
              <a:r>
                <a:rPr lang="en-US" sz="1400" dirty="0"/>
                <a:t>&gt; </a:t>
              </a:r>
              <a:r>
                <a:rPr lang="en-US" sz="1400" b="1" i="1" dirty="0" err="1"/>
                <a:t>getUniqueConstraints</a:t>
              </a:r>
              <a:r>
                <a:rPr lang="en-US" sz="1400" b="1" i="1" dirty="0"/>
                <a:t> </a:t>
              </a:r>
              <a:r>
                <a:rPr lang="en-US" sz="1400" dirty="0"/>
                <a:t>(UniqueConstraintsRequest req)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E9262F0F-8380-9F44-8970-E16CF6E26355}"/>
                </a:ext>
              </a:extLst>
            </p:cNvPr>
            <p:cNvSpPr/>
            <p:nvPr/>
          </p:nvSpPr>
          <p:spPr>
            <a:xfrm>
              <a:off x="481315" y="1430217"/>
              <a:ext cx="1524000" cy="1113693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F1242C5-A375-D248-B93F-15A1FDBC8896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2005315" y="1987064"/>
              <a:ext cx="574428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F90708-B20A-FA4D-9B79-E90C3192CC88}"/>
                </a:ext>
              </a:extLst>
            </p:cNvPr>
            <p:cNvSpPr txBox="1"/>
            <p:nvPr/>
          </p:nvSpPr>
          <p:spPr>
            <a:xfrm>
              <a:off x="222897" y="2818216"/>
              <a:ext cx="6623378" cy="95410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3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2. Cache constraints in </a:t>
              </a:r>
              <a:r>
                <a:rPr lang="en-US" sz="1400" b="1" dirty="0" err="1"/>
                <a:t>ConnectorTableMetadata</a:t>
              </a:r>
              <a:r>
                <a:rPr lang="en-US" sz="1400" b="1" dirty="0"/>
                <a:t> </a:t>
              </a:r>
            </a:p>
            <a:p>
              <a:r>
                <a:rPr lang="en-US" sz="1400" dirty="0" err="1"/>
                <a:t>ConnectorTableMetadata</a:t>
              </a:r>
              <a:endParaRPr lang="en-US" sz="1400" dirty="0"/>
            </a:p>
            <a:p>
              <a:r>
                <a:rPr lang="en-US" sz="1400" dirty="0"/>
                <a:t> {</a:t>
              </a:r>
            </a:p>
            <a:p>
              <a:r>
                <a:rPr lang="en-US" sz="1400" dirty="0"/>
                <a:t>   </a:t>
              </a:r>
              <a:r>
                <a:rPr lang="en-US" sz="1400" b="1" i="1" dirty="0"/>
                <a:t>List&lt;</a:t>
              </a:r>
              <a:r>
                <a:rPr lang="en-US" sz="1400" b="1" i="1" dirty="0" err="1"/>
                <a:t>TableConstraint</a:t>
              </a:r>
              <a:r>
                <a:rPr lang="en-US" sz="1400" b="1" i="1" dirty="0"/>
                <a:t>&lt;</a:t>
              </a:r>
              <a:r>
                <a:rPr lang="en-US" sz="1400" b="1" i="1" dirty="0" err="1"/>
                <a:t>ColumnHandle</a:t>
              </a:r>
              <a:r>
                <a:rPr lang="en-US" sz="1400" b="1" i="1" dirty="0"/>
                <a:t>&gt;&gt; </a:t>
              </a:r>
              <a:r>
                <a:rPr lang="en-US" sz="1400" b="1" i="1" dirty="0" err="1"/>
                <a:t>tableConstraints</a:t>
              </a:r>
              <a:r>
                <a:rPr lang="en-US" sz="1400" b="1" i="1" dirty="0"/>
                <a:t>;</a:t>
              </a:r>
              <a:endParaRPr lang="en-US" sz="1400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B18C7A-396F-9546-9D9C-A062BB4D16F8}"/>
                </a:ext>
              </a:extLst>
            </p:cNvPr>
            <p:cNvSpPr txBox="1"/>
            <p:nvPr/>
          </p:nvSpPr>
          <p:spPr>
            <a:xfrm>
              <a:off x="-150939" y="4256767"/>
              <a:ext cx="7114448" cy="224676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2619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3. Pass constraints to </a:t>
              </a:r>
              <a:r>
                <a:rPr lang="en-US" sz="1400" b="1" dirty="0" err="1"/>
                <a:t>TableScanNode</a:t>
              </a:r>
              <a:r>
                <a:rPr lang="en-US" sz="1400" b="1" dirty="0"/>
                <a:t> during iterative planning </a:t>
              </a:r>
              <a:r>
                <a:rPr lang="en-US" sz="1400" dirty="0"/>
                <a:t> </a:t>
              </a:r>
            </a:p>
            <a:p>
              <a:r>
                <a:rPr lang="en-US" sz="1400" dirty="0"/>
                <a:t>public </a:t>
              </a:r>
              <a:r>
                <a:rPr lang="en-US" sz="1400" dirty="0" err="1"/>
                <a:t>TableScanNode</a:t>
              </a:r>
              <a:r>
                <a:rPr lang="en-US" sz="1400" dirty="0"/>
                <a:t>(</a:t>
              </a:r>
            </a:p>
            <a:p>
              <a:r>
                <a:rPr lang="en-US" sz="1400" dirty="0"/>
                <a:t>              </a:t>
              </a:r>
              <a:r>
                <a:rPr lang="en-US" sz="1400" dirty="0" err="1"/>
                <a:t>PlanNodeId</a:t>
              </a:r>
              <a:r>
                <a:rPr lang="en-US" sz="1400" dirty="0"/>
                <a:t> id,</a:t>
              </a:r>
            </a:p>
            <a:p>
              <a:r>
                <a:rPr lang="en-US" sz="1400" dirty="0"/>
                <a:t>              </a:t>
              </a:r>
              <a:r>
                <a:rPr lang="en-US" sz="1400" dirty="0" err="1"/>
                <a:t>TableHandle</a:t>
              </a:r>
              <a:r>
                <a:rPr lang="en-US" sz="1400" dirty="0"/>
                <a:t> table,</a:t>
              </a:r>
            </a:p>
            <a:p>
              <a:r>
                <a:rPr lang="en-US" sz="1400" dirty="0"/>
                <a:t>              List&lt;</a:t>
              </a:r>
              <a:r>
                <a:rPr lang="en-US" sz="1400" dirty="0" err="1"/>
                <a:t>VariableReferenceExpression</a:t>
              </a:r>
              <a:r>
                <a:rPr lang="en-US" sz="1400" dirty="0"/>
                <a:t>&gt; </a:t>
              </a:r>
              <a:r>
                <a:rPr lang="en-US" sz="1400" dirty="0" err="1"/>
                <a:t>outputVariables</a:t>
              </a:r>
              <a:r>
                <a:rPr lang="en-US" sz="1400" dirty="0"/>
                <a:t>,</a:t>
              </a:r>
            </a:p>
            <a:p>
              <a:r>
                <a:rPr lang="en-US" sz="1400" dirty="0"/>
                <a:t>              Map&lt;</a:t>
              </a:r>
              <a:r>
                <a:rPr lang="en-US" sz="1400" dirty="0" err="1"/>
                <a:t>VariableReferenceExpression</a:t>
              </a:r>
              <a:r>
                <a:rPr lang="en-US" sz="1400" dirty="0"/>
                <a:t>, </a:t>
              </a:r>
              <a:r>
                <a:rPr lang="en-US" sz="1400" dirty="0" err="1"/>
                <a:t>ColumnHandle</a:t>
              </a:r>
              <a:r>
                <a:rPr lang="en-US" sz="1400" dirty="0"/>
                <a:t>&gt; assignments,</a:t>
              </a:r>
            </a:p>
            <a:p>
              <a:r>
                <a:rPr lang="en-US" sz="1400" dirty="0"/>
                <a:t>              </a:t>
              </a:r>
              <a:r>
                <a:rPr lang="en-US" sz="1400" dirty="0" err="1"/>
                <a:t>TupleDomain</a:t>
              </a:r>
              <a:r>
                <a:rPr lang="en-US" sz="1400" dirty="0"/>
                <a:t>&lt;</a:t>
              </a:r>
              <a:r>
                <a:rPr lang="en-US" sz="1400" dirty="0" err="1"/>
                <a:t>ColumnHandle</a:t>
              </a:r>
              <a:r>
                <a:rPr lang="en-US" sz="1400" dirty="0"/>
                <a:t>&gt; </a:t>
              </a:r>
              <a:r>
                <a:rPr lang="en-US" sz="1400" dirty="0" err="1"/>
                <a:t>currentConstraint</a:t>
              </a:r>
              <a:r>
                <a:rPr lang="en-US" sz="1400" dirty="0"/>
                <a:t>,</a:t>
              </a:r>
            </a:p>
            <a:p>
              <a:r>
                <a:rPr lang="en-US" sz="1400" dirty="0"/>
                <a:t>              </a:t>
              </a:r>
              <a:r>
                <a:rPr lang="en-US" sz="1400" dirty="0" err="1"/>
                <a:t>TupleDomain</a:t>
              </a:r>
              <a:r>
                <a:rPr lang="en-US" sz="1400" dirty="0"/>
                <a:t>&lt;</a:t>
              </a:r>
              <a:r>
                <a:rPr lang="en-US" sz="1400" dirty="0" err="1"/>
                <a:t>ColumnHandle</a:t>
              </a:r>
              <a:r>
                <a:rPr lang="en-US" sz="1400" dirty="0"/>
                <a:t>&gt; </a:t>
              </a:r>
              <a:r>
                <a:rPr lang="en-US" sz="1400" dirty="0" err="1"/>
                <a:t>enforcedConstraint</a:t>
              </a:r>
              <a:r>
                <a:rPr lang="en-US" sz="1400" dirty="0"/>
                <a:t>,</a:t>
              </a:r>
            </a:p>
            <a:p>
              <a:r>
                <a:rPr lang="en-US" sz="1400" dirty="0"/>
                <a:t>              </a:t>
              </a:r>
              <a:r>
                <a:rPr lang="en-US" sz="1400" b="1" i="1" dirty="0"/>
                <a:t>List&lt;</a:t>
              </a:r>
              <a:r>
                <a:rPr lang="en-US" sz="1400" b="1" i="1" dirty="0" err="1"/>
                <a:t>TableConstraint</a:t>
              </a:r>
              <a:r>
                <a:rPr lang="en-US" sz="1400" b="1" i="1" dirty="0"/>
                <a:t>&lt;</a:t>
              </a:r>
              <a:r>
                <a:rPr lang="en-US" sz="1400" b="1" i="1" dirty="0" err="1"/>
                <a:t>ColumnHandle</a:t>
              </a:r>
              <a:r>
                <a:rPr lang="en-US" sz="1400" b="1" i="1" dirty="0"/>
                <a:t>&gt;&gt; </a:t>
              </a:r>
              <a:r>
                <a:rPr lang="en-US" sz="1400" b="1" i="1" dirty="0" err="1"/>
                <a:t>tableConstraints</a:t>
              </a:r>
              <a:r>
                <a:rPr lang="en-US" sz="1400" b="1" i="1" dirty="0"/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59C49A-541D-9748-8A79-F70B497A78A2}"/>
                </a:ext>
              </a:extLst>
            </p:cNvPr>
            <p:cNvSpPr txBox="1"/>
            <p:nvPr/>
          </p:nvSpPr>
          <p:spPr>
            <a:xfrm>
              <a:off x="815421" y="1817786"/>
              <a:ext cx="855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HMS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ED1C0D-1ACF-E345-A78D-0E43A339D811}"/>
                </a:ext>
              </a:extLst>
            </p:cNvPr>
            <p:cNvSpPr/>
            <p:nvPr/>
          </p:nvSpPr>
          <p:spPr>
            <a:xfrm>
              <a:off x="7058210" y="4266428"/>
              <a:ext cx="5640015" cy="1600438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2619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4. Optimizer uses </a:t>
              </a:r>
              <a:r>
                <a:rPr lang="en-US" sz="1400" b="1" dirty="0" err="1"/>
                <a:t>TableScanNode</a:t>
              </a:r>
              <a:r>
                <a:rPr lang="en-US" sz="1400" b="1" dirty="0"/>
                <a:t> assignments to map constraints to  </a:t>
              </a:r>
              <a:r>
                <a:rPr lang="en-US" sz="1400" b="1" dirty="0" err="1"/>
                <a:t>LogicalProperties</a:t>
              </a:r>
              <a:r>
                <a:rPr lang="en-US" sz="1400" b="1" dirty="0"/>
                <a:t> </a:t>
              </a:r>
              <a:endParaRPr lang="en-US" sz="1400" dirty="0"/>
            </a:p>
            <a:p>
              <a:r>
                <a:rPr lang="en-US" sz="1400" dirty="0"/>
                <a:t>public class </a:t>
              </a:r>
              <a:r>
                <a:rPr lang="en-US" sz="1400" dirty="0" err="1"/>
                <a:t>LogicalPropertiesImpl</a:t>
              </a:r>
              <a:r>
                <a:rPr lang="en-US" sz="1400" dirty="0"/>
                <a:t> 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   </a:t>
              </a:r>
              <a:r>
                <a:rPr lang="en-US" sz="1400" b="1" i="1" dirty="0"/>
                <a:t>private final </a:t>
              </a:r>
              <a:r>
                <a:rPr lang="en-US" sz="1400" b="1" i="1" dirty="0" err="1"/>
                <a:t>KeyProperty</a:t>
              </a:r>
              <a:r>
                <a:rPr lang="en-US" sz="1400" b="1" i="1" dirty="0"/>
                <a:t> </a:t>
              </a:r>
              <a:r>
                <a:rPr lang="en-US" sz="1400" b="1" i="1" dirty="0" err="1"/>
                <a:t>keyProperty</a:t>
              </a:r>
              <a:r>
                <a:rPr lang="en-US" sz="1400" b="1" i="1" dirty="0"/>
                <a:t>;</a:t>
              </a:r>
            </a:p>
            <a:p>
              <a:r>
                <a:rPr lang="en-US" sz="1400" dirty="0"/>
                <a:t>   private final </a:t>
              </a:r>
              <a:r>
                <a:rPr lang="en-US" sz="1400" dirty="0" err="1"/>
                <a:t>MaxCardProperty</a:t>
              </a:r>
              <a:r>
                <a:rPr lang="en-US" sz="1400" dirty="0"/>
                <a:t> </a:t>
              </a:r>
              <a:r>
                <a:rPr lang="en-US" sz="1400" dirty="0" err="1"/>
                <a:t>maxCardProperty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 private final </a:t>
              </a:r>
              <a:r>
                <a:rPr lang="en-US" sz="1400" dirty="0" err="1"/>
                <a:t>EquivalenceClassProperty</a:t>
              </a:r>
              <a:r>
                <a:rPr lang="en-US" sz="1400" dirty="0"/>
                <a:t> ….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5214C8-1BF6-1D47-A8A2-6921638EBD1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70" y="2236018"/>
              <a:ext cx="0" cy="612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A1DA8F-584B-1C4E-A36D-5A2A7E714E2E}"/>
                </a:ext>
              </a:extLst>
            </p:cNvPr>
            <p:cNvCxnSpPr>
              <a:cxnSpLocks/>
            </p:cNvCxnSpPr>
            <p:nvPr/>
          </p:nvCxnSpPr>
          <p:spPr>
            <a:xfrm>
              <a:off x="2930768" y="3734928"/>
              <a:ext cx="0" cy="5575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1DA3CFA-44B9-9149-9B14-ED770FD50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2937" y="3203428"/>
              <a:ext cx="1842583" cy="1063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19DBDE6-11B9-8349-B37D-77E1BD4CC60A}"/>
                </a:ext>
              </a:extLst>
            </p:cNvPr>
            <p:cNvSpPr/>
            <p:nvPr/>
          </p:nvSpPr>
          <p:spPr>
            <a:xfrm>
              <a:off x="7475520" y="2848905"/>
              <a:ext cx="4258273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2619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E101A"/>
                  </a:solidFill>
                  <a:latin typeface="Arial" panose="020B0604020202020204" pitchFamily="34" charset="0"/>
                </a:rPr>
                <a:t>4. Enable constraint optimization</a:t>
              </a:r>
            </a:p>
            <a:p>
              <a:endParaRPr lang="en-US" sz="1400" i="1" dirty="0">
                <a:solidFill>
                  <a:srgbClr val="0E101A"/>
                </a:solidFill>
                <a:latin typeface="Arial" panose="020B0604020202020204" pitchFamily="34" charset="0"/>
              </a:endParaRPr>
            </a:p>
            <a:p>
              <a:r>
                <a:rPr lang="en-US" sz="1400" i="1" dirty="0">
                  <a:solidFill>
                    <a:srgbClr val="0E101A"/>
                  </a:solidFill>
                  <a:latin typeface="Arial" panose="020B0604020202020204" pitchFamily="34" charset="0"/>
                </a:rPr>
                <a:t>session </a:t>
              </a:r>
              <a:r>
                <a:rPr lang="en-US" sz="1400" i="1" dirty="0" err="1">
                  <a:solidFill>
                    <a:srgbClr val="0E101A"/>
                  </a:solidFill>
                  <a:latin typeface="Arial" panose="020B0604020202020204" pitchFamily="34" charset="0"/>
                </a:rPr>
                <a:t>exploit_constraints</a:t>
              </a:r>
              <a:r>
                <a:rPr lang="en-US" sz="1400" i="1" dirty="0">
                  <a:solidFill>
                    <a:srgbClr val="0E101A"/>
                  </a:solidFill>
                  <a:latin typeface="Arial" panose="020B0604020202020204" pitchFamily="34" charset="0"/>
                </a:rPr>
                <a:t> = true</a:t>
              </a:r>
              <a:r>
                <a:rPr lang="en-US" sz="1400" dirty="0">
                  <a:solidFill>
                    <a:srgbClr val="0E101A"/>
                  </a:solidFill>
                  <a:latin typeface="Arial" panose="020B0604020202020204" pitchFamily="34" charset="0"/>
                </a:rPr>
                <a:t> </a:t>
              </a:r>
              <a:endParaRPr lang="en-US" sz="14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41BDA25-B2B4-D04B-B8DB-C66EEAFF838B}"/>
                </a:ext>
              </a:extLst>
            </p:cNvPr>
            <p:cNvCxnSpPr>
              <a:cxnSpLocks/>
            </p:cNvCxnSpPr>
            <p:nvPr/>
          </p:nvCxnSpPr>
          <p:spPr>
            <a:xfrm>
              <a:off x="9003318" y="3429000"/>
              <a:ext cx="0" cy="863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C6DA115-704F-594D-81E7-0ABAD30C8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94" y="1348317"/>
            <a:ext cx="3268119" cy="5147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Retrieve constraints in the PrestoDB optimizer  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thrift client calls to retrieve primary key, and set of unique keys defined for table 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mapped to internal representation, passed to table scan, used to initialize logical properties 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b="1" dirty="0"/>
              <a:t>Control constraint optimization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session variable enables       and disables constraint optimization </a:t>
            </a:r>
          </a:p>
        </p:txBody>
      </p:sp>
    </p:spTree>
    <p:extLst>
      <p:ext uri="{BB962C8B-B14F-4D97-AF65-F5344CB8AC3E}">
        <p14:creationId xmlns:p14="http://schemas.microsoft.com/office/powerpoint/2010/main" val="205470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68841</TotalTime>
  <Words>3322</Words>
  <Application>Microsoft Macintosh PowerPoint</Application>
  <PresentationFormat>Widescreen</PresentationFormat>
  <Paragraphs>440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Book</vt:lpstr>
      <vt:lpstr>Calibri</vt:lpstr>
      <vt:lpstr>Calibri Light</vt:lpstr>
      <vt:lpstr>Office Theme</vt:lpstr>
      <vt:lpstr>Constraint Optimization in PrestoDB</vt:lpstr>
      <vt:lpstr>Outline</vt:lpstr>
      <vt:lpstr>Outline</vt:lpstr>
      <vt:lpstr>Background: Constraints and Query Optimization (1)</vt:lpstr>
      <vt:lpstr>Background: Constraints and Query Optimization (2)  </vt:lpstr>
      <vt:lpstr>Background: Constraints and Query Optimization (3)  </vt:lpstr>
      <vt:lpstr>Outline</vt:lpstr>
      <vt:lpstr>Externals: Defining Key Constraints in Hive 3.0  </vt:lpstr>
      <vt:lpstr>Externals: Constraint Initialization and Optimization Control </vt:lpstr>
      <vt:lpstr>Externals: Display Table Constraints via Explain </vt:lpstr>
      <vt:lpstr>Outline</vt:lpstr>
      <vt:lpstr>High-level Design: Logical Properties Optimization Framework</vt:lpstr>
      <vt:lpstr>High-level Design: Logical Properties Derived From Key Constraints</vt:lpstr>
      <vt:lpstr>High-level Design: Exploiting Properties Derived from Key Constraints </vt:lpstr>
      <vt:lpstr>Outline</vt:lpstr>
      <vt:lpstr>Design Details: Logical Property Framework Interfaces and Classes </vt:lpstr>
      <vt:lpstr>Design Details: Logical Property Framework Design Considerations</vt:lpstr>
      <vt:lpstr>Design Details: Logical Property Propagation (1)</vt:lpstr>
      <vt:lpstr>Design Details: Logical Property Propagation (2)</vt:lpstr>
      <vt:lpstr>Design Details: Logical Property Propagation (3)</vt:lpstr>
      <vt:lpstr>Outline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Simmen</dc:creator>
  <cp:lastModifiedBy>Tim Meehan</cp:lastModifiedBy>
  <cp:revision>114</cp:revision>
  <dcterms:created xsi:type="dcterms:W3CDTF">2021-04-13T17:58:29Z</dcterms:created>
  <dcterms:modified xsi:type="dcterms:W3CDTF">2021-10-04T16:55:10Z</dcterms:modified>
</cp:coreProperties>
</file>