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59" r:id="rId5"/>
    <p:sldId id="266" r:id="rId6"/>
    <p:sldId id="273" r:id="rId7"/>
    <p:sldId id="262" r:id="rId8"/>
    <p:sldId id="264" r:id="rId9"/>
    <p:sldId id="261" r:id="rId10"/>
    <p:sldId id="277" r:id="rId11"/>
    <p:sldId id="267" r:id="rId12"/>
    <p:sldId id="274" r:id="rId13"/>
    <p:sldId id="272" r:id="rId14"/>
    <p:sldId id="268" r:id="rId15"/>
    <p:sldId id="271" r:id="rId16"/>
    <p:sldId id="269" r:id="rId17"/>
    <p:sldId id="270" r:id="rId18"/>
    <p:sldId id="275" r:id="rId19"/>
    <p:sldId id="278" r:id="rId20"/>
    <p:sldId id="258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C06E4-5819-483E-840B-FDFE443B502E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1C2235E-CD92-4BC6-956C-43BFBAEA2685}">
      <dgm:prSet phldrT="[Text]" custT="1"/>
      <dgm:spPr/>
      <dgm:t>
        <a:bodyPr/>
        <a:lstStyle/>
        <a:p>
          <a:r>
            <a:rPr lang="en-US" altLang="zh-CN" sz="4300" dirty="0" smtClean="0"/>
            <a:t>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zh-CN" altLang="en-US" sz="4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3F53B3-0231-4E1A-93FF-8DBF9BE7D71E}" type="parTrans" cxnId="{A62E87C6-FA5D-499B-A5D2-4F576EEA6482}">
      <dgm:prSet/>
      <dgm:spPr/>
      <dgm:t>
        <a:bodyPr/>
        <a:lstStyle/>
        <a:p>
          <a:endParaRPr lang="zh-CN" altLang="en-US"/>
        </a:p>
      </dgm:t>
    </dgm:pt>
    <dgm:pt modelId="{0A74BAB3-ED16-4AA1-BDCB-2CD7B5B1FD5D}" type="sibTrans" cxnId="{A62E87C6-FA5D-499B-A5D2-4F576EEA6482}">
      <dgm:prSet/>
      <dgm:spPr/>
      <dgm:t>
        <a:bodyPr/>
        <a:lstStyle/>
        <a:p>
          <a:endParaRPr lang="zh-CN" altLang="en-US"/>
        </a:p>
      </dgm:t>
    </dgm:pt>
    <dgm:pt modelId="{3619E2B6-A633-4842-9C95-14C8B40E2CA5}">
      <dgm:prSet phldrT="[Text]" custT="1"/>
      <dgm:spPr/>
      <dgm:t>
        <a:bodyPr/>
        <a:lstStyle/>
        <a:p>
          <a:r>
            <a: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SVG</a:t>
          </a:r>
          <a:endParaRPr lang="zh-CN" alt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AF981-57A4-473D-9C69-233087F9F679}" type="parTrans" cxnId="{253629DD-1BAA-48CC-A2FF-B22CB49540AE}">
      <dgm:prSet/>
      <dgm:spPr/>
      <dgm:t>
        <a:bodyPr/>
        <a:lstStyle/>
        <a:p>
          <a:endParaRPr lang="zh-CN" altLang="en-US"/>
        </a:p>
      </dgm:t>
    </dgm:pt>
    <dgm:pt modelId="{3885C908-C597-4809-86E4-BA63E67A9DBF}" type="sibTrans" cxnId="{253629DD-1BAA-48CC-A2FF-B22CB49540AE}">
      <dgm:prSet/>
      <dgm:spPr/>
      <dgm:t>
        <a:bodyPr/>
        <a:lstStyle/>
        <a:p>
          <a:endParaRPr lang="zh-CN" altLang="en-US"/>
        </a:p>
      </dgm:t>
    </dgm:pt>
    <dgm:pt modelId="{A70DF3B9-B1F0-478E-8498-3947C3BFC716}">
      <dgm:prSet phldrT="[Text]" custT="1"/>
      <dgm:spPr/>
      <dgm:t>
        <a:bodyPr/>
        <a:lstStyle/>
        <a:p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DOM (document object model)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42E62E-B7EB-475B-A21E-8ED6AFE4A2FE}" type="parTrans" cxnId="{87CE5A1A-4B16-4EE8-A21D-BB6DCB9D7DD1}">
      <dgm:prSet/>
      <dgm:spPr/>
      <dgm:t>
        <a:bodyPr/>
        <a:lstStyle/>
        <a:p>
          <a:endParaRPr lang="zh-CN" altLang="en-US"/>
        </a:p>
      </dgm:t>
    </dgm:pt>
    <dgm:pt modelId="{286BFAA6-747F-48BF-B372-7FCC2BEDBFC5}" type="sibTrans" cxnId="{87CE5A1A-4B16-4EE8-A21D-BB6DCB9D7DD1}">
      <dgm:prSet/>
      <dgm:spPr/>
      <dgm:t>
        <a:bodyPr/>
        <a:lstStyle/>
        <a:p>
          <a:endParaRPr lang="zh-CN" altLang="en-US"/>
        </a:p>
      </dgm:t>
    </dgm:pt>
    <dgm:pt modelId="{05385F37-54BA-40AB-BCA2-7ECD7957F14F}">
      <dgm:prSet phldrT="[Text]" custT="1"/>
      <dgm:spPr/>
      <dgm:t>
        <a:bodyPr/>
        <a:lstStyle/>
        <a:p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CSS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7A7B-3D50-42B4-AE05-D21E2AF463D5}" type="parTrans" cxnId="{4CCC5ABE-3E44-45FD-94AF-3401A398F846}">
      <dgm:prSet/>
      <dgm:spPr/>
      <dgm:t>
        <a:bodyPr/>
        <a:lstStyle/>
        <a:p>
          <a:endParaRPr lang="zh-CN" altLang="en-US"/>
        </a:p>
      </dgm:t>
    </dgm:pt>
    <dgm:pt modelId="{49CA2BC8-8A68-4E1D-AF8D-2A00B96C8E07}" type="sibTrans" cxnId="{4CCC5ABE-3E44-45FD-94AF-3401A398F846}">
      <dgm:prSet/>
      <dgm:spPr/>
      <dgm:t>
        <a:bodyPr/>
        <a:lstStyle/>
        <a:p>
          <a:endParaRPr lang="zh-CN" altLang="en-US"/>
        </a:p>
      </dgm:t>
    </dgm:pt>
    <dgm:pt modelId="{99989CCE-ED9E-4728-B957-48D6DAAB6490}" type="pres">
      <dgm:prSet presAssocID="{0D1C06E4-5819-483E-840B-FDFE443B50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94934E-005F-4701-AEDF-9A80D58EA22D}" type="pres">
      <dgm:prSet presAssocID="{A70DF3B9-B1F0-478E-8498-3947C3BFC71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2513B-C906-43D4-84AD-9E3A2B9E363D}" type="pres">
      <dgm:prSet presAssocID="{286BFAA6-747F-48BF-B372-7FCC2BEDBFC5}" presName="spacer" presStyleCnt="0"/>
      <dgm:spPr/>
    </dgm:pt>
    <dgm:pt modelId="{D21DD802-7D66-4C5A-9982-4B7CAB66E051}" type="pres">
      <dgm:prSet presAssocID="{F1C2235E-CD92-4BC6-956C-43BFBAEA2685}" presName="parentText" presStyleLbl="node1" presStyleIdx="1" presStyleCnt="4" custLinFactNeighborX="-27874" custLinFactNeighborY="139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C16CB-34FB-4D9B-B262-8DC5FA4D366A}" type="pres">
      <dgm:prSet presAssocID="{0A74BAB3-ED16-4AA1-BDCB-2CD7B5B1FD5D}" presName="spacer" presStyleCnt="0"/>
      <dgm:spPr/>
    </dgm:pt>
    <dgm:pt modelId="{B11CB3B8-9B8E-47D2-88AF-7779DC49D930}" type="pres">
      <dgm:prSet presAssocID="{3619E2B6-A633-4842-9C95-14C8B40E2C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D5BE-7229-4D32-A5FF-66B744C5A510}" type="pres">
      <dgm:prSet presAssocID="{3885C908-C597-4809-86E4-BA63E67A9DBF}" presName="spacer" presStyleCnt="0"/>
      <dgm:spPr/>
    </dgm:pt>
    <dgm:pt modelId="{DFE4533F-C688-4C4A-9016-C87E10001FD9}" type="pres">
      <dgm:prSet presAssocID="{05385F37-54BA-40AB-BCA2-7ECD7957F14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1FCC0B-D3B7-4614-85C9-49A666EBC1AD}" type="presOf" srcId="{05385F37-54BA-40AB-BCA2-7ECD7957F14F}" destId="{DFE4533F-C688-4C4A-9016-C87E10001FD9}" srcOrd="0" destOrd="0" presId="urn:microsoft.com/office/officeart/2005/8/layout/vList2"/>
    <dgm:cxn modelId="{AD32CDAD-F925-4967-9F03-EEFE04A6F1B1}" type="presOf" srcId="{A70DF3B9-B1F0-478E-8498-3947C3BFC716}" destId="{8A94934E-005F-4701-AEDF-9A80D58EA22D}" srcOrd="0" destOrd="0" presId="urn:microsoft.com/office/officeart/2005/8/layout/vList2"/>
    <dgm:cxn modelId="{87CE5A1A-4B16-4EE8-A21D-BB6DCB9D7DD1}" srcId="{0D1C06E4-5819-483E-840B-FDFE443B502E}" destId="{A70DF3B9-B1F0-478E-8498-3947C3BFC716}" srcOrd="0" destOrd="0" parTransId="{5542E62E-B7EB-475B-A21E-8ED6AFE4A2FE}" sibTransId="{286BFAA6-747F-48BF-B372-7FCC2BEDBFC5}"/>
    <dgm:cxn modelId="{B315526D-09F1-43BA-9B36-4EB9E1E779DE}" type="presOf" srcId="{F1C2235E-CD92-4BC6-956C-43BFBAEA2685}" destId="{D21DD802-7D66-4C5A-9982-4B7CAB66E051}" srcOrd="0" destOrd="0" presId="urn:microsoft.com/office/officeart/2005/8/layout/vList2"/>
    <dgm:cxn modelId="{DADC3A99-9A6F-490F-9B1B-D1A97715401F}" type="presOf" srcId="{3619E2B6-A633-4842-9C95-14C8B40E2CA5}" destId="{B11CB3B8-9B8E-47D2-88AF-7779DC49D930}" srcOrd="0" destOrd="0" presId="urn:microsoft.com/office/officeart/2005/8/layout/vList2"/>
    <dgm:cxn modelId="{4CCC5ABE-3E44-45FD-94AF-3401A398F846}" srcId="{0D1C06E4-5819-483E-840B-FDFE443B502E}" destId="{05385F37-54BA-40AB-BCA2-7ECD7957F14F}" srcOrd="3" destOrd="0" parTransId="{48077A7B-3D50-42B4-AE05-D21E2AF463D5}" sibTransId="{49CA2BC8-8A68-4E1D-AF8D-2A00B96C8E07}"/>
    <dgm:cxn modelId="{51EADE77-9403-483B-AB53-A5E87286F28A}" type="presOf" srcId="{0D1C06E4-5819-483E-840B-FDFE443B502E}" destId="{99989CCE-ED9E-4728-B957-48D6DAAB6490}" srcOrd="0" destOrd="0" presId="urn:microsoft.com/office/officeart/2005/8/layout/vList2"/>
    <dgm:cxn modelId="{253629DD-1BAA-48CC-A2FF-B22CB49540AE}" srcId="{0D1C06E4-5819-483E-840B-FDFE443B502E}" destId="{3619E2B6-A633-4842-9C95-14C8B40E2CA5}" srcOrd="2" destOrd="0" parTransId="{628AF981-57A4-473D-9C69-233087F9F679}" sibTransId="{3885C908-C597-4809-86E4-BA63E67A9DBF}"/>
    <dgm:cxn modelId="{A62E87C6-FA5D-499B-A5D2-4F576EEA6482}" srcId="{0D1C06E4-5819-483E-840B-FDFE443B502E}" destId="{F1C2235E-CD92-4BC6-956C-43BFBAEA2685}" srcOrd="1" destOrd="0" parTransId="{3E3F53B3-0231-4E1A-93FF-8DBF9BE7D71E}" sibTransId="{0A74BAB3-ED16-4AA1-BDCB-2CD7B5B1FD5D}"/>
    <dgm:cxn modelId="{352E9B42-5361-4903-9F5F-ACEBE889057C}" type="presParOf" srcId="{99989CCE-ED9E-4728-B957-48D6DAAB6490}" destId="{8A94934E-005F-4701-AEDF-9A80D58EA22D}" srcOrd="0" destOrd="0" presId="urn:microsoft.com/office/officeart/2005/8/layout/vList2"/>
    <dgm:cxn modelId="{216C4168-27A9-45F5-8A5F-FB8B9E9391E3}" type="presParOf" srcId="{99989CCE-ED9E-4728-B957-48D6DAAB6490}" destId="{3702513B-C906-43D4-84AD-9E3A2B9E363D}" srcOrd="1" destOrd="0" presId="urn:microsoft.com/office/officeart/2005/8/layout/vList2"/>
    <dgm:cxn modelId="{1F6114B3-9FD9-4F78-90E2-B022D304E721}" type="presParOf" srcId="{99989CCE-ED9E-4728-B957-48D6DAAB6490}" destId="{D21DD802-7D66-4C5A-9982-4B7CAB66E051}" srcOrd="2" destOrd="0" presId="urn:microsoft.com/office/officeart/2005/8/layout/vList2"/>
    <dgm:cxn modelId="{8365EB3D-3FA9-4EEA-AF02-0D986845DA1D}" type="presParOf" srcId="{99989CCE-ED9E-4728-B957-48D6DAAB6490}" destId="{460C16CB-34FB-4D9B-B262-8DC5FA4D366A}" srcOrd="3" destOrd="0" presId="urn:microsoft.com/office/officeart/2005/8/layout/vList2"/>
    <dgm:cxn modelId="{40B87BB6-A156-4348-870A-F04AEF813B99}" type="presParOf" srcId="{99989CCE-ED9E-4728-B957-48D6DAAB6490}" destId="{B11CB3B8-9B8E-47D2-88AF-7779DC49D930}" srcOrd="4" destOrd="0" presId="urn:microsoft.com/office/officeart/2005/8/layout/vList2"/>
    <dgm:cxn modelId="{5555AA64-5D3E-410C-973B-61ECA7B84162}" type="presParOf" srcId="{99989CCE-ED9E-4728-B957-48D6DAAB6490}" destId="{F75ED5BE-7229-4D32-A5FF-66B744C5A510}" srcOrd="5" destOrd="0" presId="urn:microsoft.com/office/officeart/2005/8/layout/vList2"/>
    <dgm:cxn modelId="{396C1C46-50C8-4A65-9864-BFBA7604D997}" type="presParOf" srcId="{99989CCE-ED9E-4728-B957-48D6DAAB6490}" destId="{DFE4533F-C688-4C4A-9016-C87E10001F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4934E-005F-4701-AEDF-9A80D58EA22D}">
      <dsp:nvSpPr>
        <dsp:cNvPr id="0" name=""/>
        <dsp:cNvSpPr/>
      </dsp:nvSpPr>
      <dsp:spPr>
        <a:xfrm>
          <a:off x="0" y="1370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DOM (document object model)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63962"/>
        <a:ext cx="8129078" cy="929078"/>
      </dsp:txXfrm>
    </dsp:sp>
    <dsp:sp modelId="{D21DD802-7D66-4C5A-9982-4B7CAB66E051}">
      <dsp:nvSpPr>
        <dsp:cNvPr id="0" name=""/>
        <dsp:cNvSpPr/>
      </dsp:nvSpPr>
      <dsp:spPr>
        <a:xfrm>
          <a:off x="0" y="1187735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zh-CN" alt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1237996"/>
        <a:ext cx="8129078" cy="929078"/>
      </dsp:txXfrm>
    </dsp:sp>
    <dsp:sp modelId="{B11CB3B8-9B8E-47D2-88AF-7779DC49D930}">
      <dsp:nvSpPr>
        <dsp:cNvPr id="0" name=""/>
        <dsp:cNvSpPr/>
      </dsp:nvSpPr>
      <dsp:spPr>
        <a:xfrm>
          <a:off x="0" y="232634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SVG</a:t>
          </a:r>
          <a:endParaRPr lang="zh-CN" alt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2376602"/>
        <a:ext cx="8129078" cy="929078"/>
      </dsp:txXfrm>
    </dsp:sp>
    <dsp:sp modelId="{DFE4533F-C688-4C4A-9016-C87E10001FD9}">
      <dsp:nvSpPr>
        <dsp:cNvPr id="0" name=""/>
        <dsp:cNvSpPr/>
      </dsp:nvSpPr>
      <dsp:spPr>
        <a:xfrm>
          <a:off x="0" y="348266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CSS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3532922"/>
        <a:ext cx="8129078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AE907-317E-4D56-BC6C-D680AD7D1BED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4084-BA9B-492C-AF35-5F757F5DD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8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Project Session</a:t>
            </a:r>
            <a:r>
              <a:rPr lang="en-US" altLang="zh-CN" baseline="0" dirty="0" smtClean="0"/>
              <a:t> visualization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24084-BA9B-492C-AF35-5F757F5DD0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3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25F8-0324-49B3-8C5B-2764C9376E79}" type="datetimeFigureOut">
              <a:rPr lang="zh-CN" altLang="en-US" smtClean="0"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4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5556"/>
            <a:ext cx="9103395" cy="607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82282" y="5020516"/>
            <a:ext cx="3201517" cy="58477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 panose="020B0504020000000003" pitchFamily="34" charset="0"/>
              </a:rPr>
              <a:t>Chunyu Long</a:t>
            </a:r>
            <a:endParaRPr lang="en-US" altLang="zh-CN" sz="3200" b="1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880" y="4492010"/>
            <a:ext cx="3657600" cy="2343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260648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&lt;!DOCTYPE HTML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&lt;html&gt;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&lt;</a:t>
            </a:r>
            <a:r>
              <a:rPr lang="en-US" altLang="zh-CN" dirty="0">
                <a:solidFill>
                  <a:srgbClr val="7030A0"/>
                </a:solidFill>
              </a:rPr>
              <a:t>body&gt;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7030A0"/>
                </a:solidFill>
              </a:rPr>
              <a:t>&lt;script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"http://d3js.org/d3.v3.min.js"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charset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"utf-8"</a:t>
            </a:r>
            <a:r>
              <a:rPr lang="en-US" altLang="zh-CN" dirty="0">
                <a:solidFill>
                  <a:srgbClr val="7030A0"/>
                </a:solidFill>
              </a:rPr>
              <a:t>&gt;&lt;/script&gt;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  &lt;script&gt;</a:t>
            </a:r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7030A0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rainbow = [</a:t>
            </a:r>
            <a:r>
              <a:rPr lang="en-US" altLang="zh-CN" dirty="0">
                <a:solidFill>
                  <a:srgbClr val="FF0000"/>
                </a:solidFill>
              </a:rPr>
              <a:t>'red'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'orange'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'yellow'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'green'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'blue'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'indigo'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'violet'</a:t>
            </a:r>
            <a:r>
              <a:rPr lang="en-US" altLang="zh-CN" dirty="0"/>
              <a:t>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7030A0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arc = d3.svg.arc()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          .</a:t>
            </a:r>
            <a:r>
              <a:rPr lang="en-US" altLang="zh-CN" dirty="0" err="1"/>
              <a:t>innerRadius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30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                        .</a:t>
            </a:r>
            <a:r>
              <a:rPr lang="en-US" altLang="zh-CN" dirty="0" err="1"/>
              <a:t>outerRadius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function</a:t>
            </a:r>
            <a:r>
              <a:rPr lang="en-US" altLang="zh-CN" dirty="0"/>
              <a:t>(d, </a:t>
            </a:r>
            <a:r>
              <a:rPr lang="en-US" altLang="zh-CN" dirty="0" err="1"/>
              <a:t>i</a:t>
            </a:r>
            <a:r>
              <a:rPr lang="en-US" altLang="zh-CN" dirty="0"/>
              <a:t>){ </a:t>
            </a:r>
            <a:r>
              <a:rPr lang="en-US" altLang="zh-CN" dirty="0">
                <a:solidFill>
                  <a:srgbClr val="7030A0"/>
                </a:solidFill>
              </a:rPr>
              <a:t>return</a:t>
            </a:r>
            <a:r>
              <a:rPr lang="en-US" altLang="zh-CN" dirty="0"/>
              <a:t> (</a:t>
            </a:r>
            <a:r>
              <a:rPr lang="en-US" altLang="zh-CN" dirty="0" err="1"/>
              <a:t>rainbow.length</a:t>
            </a:r>
            <a:r>
              <a:rPr lang="en-US" altLang="zh-CN" dirty="0"/>
              <a:t> - </a:t>
            </a:r>
            <a:r>
              <a:rPr lang="en-US" altLang="zh-CN" dirty="0" err="1"/>
              <a:t>i</a:t>
            </a:r>
            <a:r>
              <a:rPr lang="en-US" altLang="zh-CN" dirty="0"/>
              <a:t>) * 20 + 30})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          .</a:t>
            </a:r>
            <a:r>
              <a:rPr lang="en-US" altLang="zh-CN" dirty="0" err="1"/>
              <a:t>startAngle</a:t>
            </a:r>
            <a:r>
              <a:rPr lang="en-US" altLang="zh-CN" dirty="0"/>
              <a:t>(-</a:t>
            </a:r>
            <a:r>
              <a:rPr lang="en-US" altLang="zh-CN" dirty="0" err="1"/>
              <a:t>Math.PI</a:t>
            </a:r>
            <a:r>
              <a:rPr lang="en-US" altLang="zh-CN" dirty="0"/>
              <a:t> / 2).</a:t>
            </a:r>
            <a:r>
              <a:rPr lang="en-US" altLang="zh-CN" dirty="0" err="1"/>
              <a:t>endAngle</a:t>
            </a:r>
            <a:r>
              <a:rPr lang="en-US" altLang="zh-CN" dirty="0"/>
              <a:t>(</a:t>
            </a:r>
            <a:r>
              <a:rPr lang="en-US" altLang="zh-CN" dirty="0" err="1"/>
              <a:t>Math.PI</a:t>
            </a:r>
            <a:r>
              <a:rPr lang="en-US" altLang="zh-CN" dirty="0"/>
              <a:t> / 2);</a:t>
            </a:r>
          </a:p>
          <a:p>
            <a:endParaRPr lang="en-US" altLang="zh-CN" dirty="0"/>
          </a:p>
          <a:p>
            <a:r>
              <a:rPr lang="en-US" altLang="zh-CN" dirty="0" smtClean="0"/>
              <a:t>    d3.select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'body'</a:t>
            </a:r>
            <a:r>
              <a:rPr lang="en-US" altLang="zh-CN" dirty="0"/>
              <a:t>).append(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      .</a:t>
            </a:r>
            <a:r>
              <a:rPr lang="en-US" altLang="zh-CN" dirty="0" err="1"/>
              <a:t>selectAll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'path'</a:t>
            </a:r>
            <a:r>
              <a:rPr lang="en-US" altLang="zh-CN" dirty="0"/>
              <a:t>).data(rainbow).enter().append(</a:t>
            </a:r>
            <a:r>
              <a:rPr lang="en-US" altLang="zh-CN" dirty="0">
                <a:solidFill>
                  <a:srgbClr val="FF0000"/>
                </a:solidFill>
              </a:rPr>
              <a:t>'path'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      .</a:t>
            </a:r>
            <a:r>
              <a:rPr lang="en-US" altLang="zh-CN" dirty="0" err="1"/>
              <a:t>attr</a:t>
            </a:r>
            <a:r>
              <a:rPr lang="en-US" altLang="zh-CN" dirty="0"/>
              <a:t>({ 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                d</a:t>
            </a:r>
            <a:r>
              <a:rPr lang="en-US" altLang="zh-CN" dirty="0"/>
              <a:t>: arc, 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                transform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 'translate(200, 200)'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                fill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function</a:t>
            </a:r>
            <a:r>
              <a:rPr lang="en-US" altLang="zh-CN" dirty="0"/>
              <a:t>(d){ </a:t>
            </a:r>
            <a:r>
              <a:rPr lang="en-US" altLang="zh-CN" dirty="0">
                <a:solidFill>
                  <a:srgbClr val="7030A0"/>
                </a:solidFill>
              </a:rPr>
              <a:t>return </a:t>
            </a:r>
            <a:r>
              <a:rPr lang="en-US" altLang="zh-CN" dirty="0"/>
              <a:t>d }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                })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   &lt;/script&gt;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 </a:t>
            </a:r>
            <a:r>
              <a:rPr lang="en-US" altLang="zh-CN" dirty="0" smtClean="0">
                <a:solidFill>
                  <a:srgbClr val="7030A0"/>
                </a:solidFill>
              </a:rPr>
              <a:t>  &lt;/</a:t>
            </a:r>
            <a:r>
              <a:rPr lang="en-US" altLang="zh-CN" dirty="0">
                <a:solidFill>
                  <a:srgbClr val="7030A0"/>
                </a:solidFill>
              </a:rPr>
              <a:t>body&gt;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&lt;/html&gt;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333821">
            <a:off x="6000895" y="519983"/>
            <a:ext cx="3065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>
                  <a:solidFill>
                    <a:srgbClr val="00B0F0"/>
                  </a:solidFill>
                </a:ln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Example</a:t>
            </a:r>
            <a:endParaRPr lang="zh-CN" altLang="en-US" sz="5400" b="0" cap="none" spc="0" dirty="0">
              <a:ln w="0">
                <a:solidFill>
                  <a:srgbClr val="00B0F0"/>
                </a:solidFill>
              </a:ln>
              <a:solidFill>
                <a:srgbClr val="00206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D3’s atomic operand is the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set of elements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queried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document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on selections,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content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19809202">
            <a:off x="-46119" y="184418"/>
            <a:ext cx="2315168" cy="1323439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88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 adopts the W3C Selectors API to identify elements for selection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tag (“tag”)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class (“.class”)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 (“#id”)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atrribute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(“[name = value]”) ...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intersected(“.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 or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(“.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a,.b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selectAll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 rot="19717239">
            <a:off x="97018" y="82729"/>
            <a:ext cx="19010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80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72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609357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https://github.com/mbostock/d3/wiki/Selections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5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warp the W3C DOM API, setting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 (style)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(property)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(html)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(text)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20330079">
            <a:off x="284589" y="184418"/>
            <a:ext cx="16097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88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Joins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joins bind input data to elements, enabling functional operators that depend on data, and producing enter and exit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subselections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creation and destruction of elements in correspondence with data.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 uses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agnostic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specified as an array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values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numbers, strings or objects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data is bound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it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passed to functional operators as the first argument 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convention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d), along with the numeric index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“sticky”; once bound to nodes, it is available 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re-selection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again requiring the data operator.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19993041">
            <a:off x="251520" y="279655"/>
            <a:ext cx="16097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88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59492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J. </a:t>
            </a:r>
            <a:r>
              <a:rPr lang="en-US" altLang="zh-CN" dirty="0" err="1"/>
              <a:t>Heer</a:t>
            </a:r>
            <a:r>
              <a:rPr lang="en-US" altLang="zh-CN" dirty="0"/>
              <a:t> and M. </a:t>
            </a:r>
            <a:r>
              <a:rPr lang="en-US" altLang="zh-CN" dirty="0" err="1"/>
              <a:t>Bostock</a:t>
            </a:r>
            <a:r>
              <a:rPr lang="en-US" altLang="zh-CN" dirty="0"/>
              <a:t>. Declarative language design for interactive visualization.</a:t>
            </a:r>
          </a:p>
          <a:p>
            <a:r>
              <a:rPr lang="en-US" altLang="zh-CN" dirty="0"/>
              <a:t>IEEE Trans Vis and Comp Graphics, 16(6):1149–1156, 2010.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705600" cy="3314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9689914">
            <a:off x="69175" y="109963"/>
            <a:ext cx="17524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8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88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46554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relational algebra, given data D and nodes N,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is D 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selection is N .D (right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selection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(inner).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589240"/>
            <a:ext cx="207817" cy="1428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977358"/>
            <a:ext cx="120015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821" y="5570047"/>
            <a:ext cx="1504950" cy="285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7596" y="5284440"/>
            <a:ext cx="1409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object model supports event listeners: callback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user input events targeted at specific elements.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D3’s 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exposes this functionality for native event types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 with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functional operators, the callback receives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as arguments (d,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allowing data-driven interaction.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is this, and the current event is d3.event.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19960115">
            <a:off x="413780" y="122863"/>
            <a:ext cx="17524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8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88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437" y="16174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“Don’t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it original, get it right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encoding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reusable, flexible visualization techniques by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abstract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19810768">
            <a:off x="135133" y="122863"/>
            <a:ext cx="17524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8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D3</a:t>
            </a:r>
            <a:endParaRPr lang="zh-CN" altLang="en-US" sz="88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Angular.js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276872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&lt;!DOCTYPE html&gt;</a:t>
            </a:r>
          </a:p>
          <a:p>
            <a:r>
              <a:rPr lang="zh-CN" altLang="en-US" sz="1600" dirty="0">
                <a:solidFill>
                  <a:srgbClr val="7030A0"/>
                </a:solidFill>
              </a:rPr>
              <a:t>&lt;html&gt;</a:t>
            </a:r>
          </a:p>
          <a:p>
            <a:r>
              <a:rPr lang="zh-CN" altLang="en-US" sz="1600" dirty="0">
                <a:solidFill>
                  <a:srgbClr val="7030A0"/>
                </a:solidFill>
              </a:rPr>
              <a:t>&lt;head&gt;</a:t>
            </a:r>
          </a:p>
          <a:p>
            <a:r>
              <a:rPr lang="zh-CN" altLang="en-US" sz="1600" dirty="0"/>
              <a:t>  </a:t>
            </a:r>
            <a:r>
              <a:rPr lang="zh-CN" altLang="en-US" sz="1600" dirty="0">
                <a:solidFill>
                  <a:srgbClr val="7030A0"/>
                </a:solidFill>
              </a:rPr>
              <a:t>&lt;script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zh-CN" altLang="en-US" sz="1600" dirty="0"/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"https://ajax.googleapis.com/ajax/libs/angularjs/1.2.10/angular.min.js"</a:t>
            </a:r>
            <a:r>
              <a:rPr lang="zh-CN" altLang="en-US" sz="1600" dirty="0"/>
              <a:t>&gt;</a:t>
            </a:r>
            <a:r>
              <a:rPr lang="zh-CN" altLang="en-US" sz="1600" dirty="0">
                <a:solidFill>
                  <a:srgbClr val="7030A0"/>
                </a:solidFill>
              </a:rPr>
              <a:t>&lt;/script&gt;</a:t>
            </a:r>
          </a:p>
          <a:p>
            <a:r>
              <a:rPr lang="zh-CN" altLang="en-US" sz="1600" dirty="0"/>
              <a:t>  </a:t>
            </a:r>
            <a:r>
              <a:rPr lang="zh-CN" altLang="en-US" sz="1600" dirty="0">
                <a:solidFill>
                  <a:srgbClr val="7030A0"/>
                </a:solidFill>
              </a:rPr>
              <a:t>&lt;script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zh-CN" altLang="en-US" sz="1600" dirty="0"/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"http://d3js.org/d3.v3.min.js"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</a:rPr>
              <a:t>charset</a:t>
            </a:r>
            <a:r>
              <a:rPr lang="zh-CN" altLang="en-US" sz="1600" dirty="0"/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"utf-8"</a:t>
            </a:r>
            <a:r>
              <a:rPr lang="zh-CN" altLang="en-US" sz="1600" dirty="0"/>
              <a:t>&gt;</a:t>
            </a:r>
            <a:r>
              <a:rPr lang="zh-CN" altLang="en-US" sz="1600" dirty="0">
                <a:solidFill>
                  <a:srgbClr val="7030A0"/>
                </a:solidFill>
              </a:rPr>
              <a:t>&lt;/script&gt;</a:t>
            </a:r>
          </a:p>
          <a:p>
            <a:r>
              <a:rPr lang="zh-CN" altLang="en-US" sz="1600" dirty="0">
                <a:solidFill>
                  <a:srgbClr val="7030A0"/>
                </a:solidFill>
              </a:rPr>
              <a:t>&lt;/head&gt;</a:t>
            </a:r>
          </a:p>
          <a:p>
            <a:r>
              <a:rPr lang="zh-CN" altLang="en-US" sz="1600" dirty="0"/>
              <a:t>  </a:t>
            </a:r>
            <a:r>
              <a:rPr lang="zh-CN" altLang="en-US" sz="1600" dirty="0">
                <a:solidFill>
                  <a:srgbClr val="7030A0"/>
                </a:solidFill>
              </a:rPr>
              <a:t>&lt;body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</a:rPr>
              <a:t>ng-app</a:t>
            </a:r>
            <a:r>
              <a:rPr lang="zh-CN" altLang="en-US" sz="1600" dirty="0"/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"myApp"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</a:rPr>
              <a:t>ng-init</a:t>
            </a:r>
            <a:r>
              <a:rPr lang="zh-CN" altLang="en-US" sz="1600" dirty="0"/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"ourSharedData=[8, 2, 9]"</a:t>
            </a:r>
            <a:r>
              <a:rPr lang="zh-CN" altLang="en-US" sz="1600" dirty="0"/>
              <a:t>&gt;</a:t>
            </a:r>
          </a:p>
          <a:p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7030A0"/>
                </a:solidFill>
              </a:rPr>
              <a:t>&lt;donut-chart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zh-CN" altLang="en-US" b="1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"ourSharedData"</a:t>
            </a:r>
            <a:r>
              <a:rPr lang="zh-CN" altLang="en-US" b="1" dirty="0"/>
              <a:t>&gt;</a:t>
            </a:r>
            <a:r>
              <a:rPr lang="zh-CN" altLang="en-US" b="1" dirty="0">
                <a:solidFill>
                  <a:srgbClr val="7030A0"/>
                </a:solidFill>
              </a:rPr>
              <a:t>&lt;/donut-chart&gt;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</a:rPr>
              <a:t>    &lt;script&gt;…&lt;script&gt;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sz="1600" dirty="0">
                <a:solidFill>
                  <a:srgbClr val="7030A0"/>
                </a:solidFill>
              </a:rPr>
              <a:t>&lt;/body&gt;</a:t>
            </a:r>
          </a:p>
          <a:p>
            <a:r>
              <a:rPr lang="zh-CN" altLang="en-US" sz="1600" dirty="0">
                <a:solidFill>
                  <a:srgbClr val="7030A0"/>
                </a:solidFill>
              </a:rPr>
              <a:t>&lt;/html&gt;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16309"/>
            <a:ext cx="2876550" cy="2876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3096" y="5234652"/>
            <a:ext cx="52229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ucida Handwriting" panose="03010101010101010101" pitchFamily="66" charset="0"/>
              </a:rPr>
              <a:t>How this happen?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Lucida Handwriting" panose="03010101010101010101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612616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http://jsbin.com/yili/155/edit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51461"/>
            <a:ext cx="8724900" cy="5619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288796">
            <a:off x="6152494" y="939576"/>
            <a:ext cx="1693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 smtClean="0">
                <a:ln w="0">
                  <a:solidFill>
                    <a:srgbClr val="00B0F0"/>
                  </a:solidFill>
                </a:ln>
                <a:solidFill>
                  <a:srgbClr val="002060"/>
                </a:solidFill>
                <a:effectLst>
                  <a:glow rad="101600">
                    <a:srgbClr val="8064A2">
                      <a:satMod val="175000"/>
                      <a:alpha val="40000"/>
                    </a:srgbClr>
                  </a:glo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Ans.</a:t>
            </a:r>
            <a:endParaRPr lang="zh-CN" altLang="en-US" sz="5400" dirty="0">
              <a:ln w="0">
                <a:solidFill>
                  <a:srgbClr val="00B0F0"/>
                </a:solidFill>
              </a:ln>
              <a:solidFill>
                <a:srgbClr val="002060"/>
              </a:solidFill>
              <a:effectLst>
                <a:glow rad="101600">
                  <a:srgbClr val="8064A2">
                    <a:satMod val="175000"/>
                    <a:alpha val="40000"/>
                  </a:srgbClr>
                </a:glo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229200"/>
            <a:ext cx="3250704" cy="1143000"/>
          </a:xfrm>
        </p:spPr>
        <p:txBody>
          <a:bodyPr/>
          <a:lstStyle/>
          <a:p>
            <a:r>
              <a:rPr lang="en-US" altLang="zh-CN" dirty="0" smtClean="0">
                <a:latin typeface="Lucida Handwriting" panose="03010101010101010101" pitchFamily="66" charset="0"/>
              </a:rPr>
              <a:t>Demo</a:t>
            </a:r>
            <a:endParaRPr lang="zh-CN" altLang="en-US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[1</a:t>
            </a:r>
            <a:r>
              <a:rPr lang="en-US" altLang="zh-CN" sz="2800" dirty="0">
                <a:cs typeface="Times New Roman" panose="02020603050405020304" pitchFamily="18" charset="0"/>
              </a:rPr>
              <a:t>]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http</a:t>
            </a:r>
            <a:r>
              <a:rPr lang="en-US" altLang="zh-CN" sz="2800" dirty="0">
                <a:cs typeface="Times New Roman" panose="02020603050405020304" pitchFamily="18" charset="0"/>
              </a:rPr>
              <a:t>://d3js.org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[2] D3: Data-Driven Documents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[2] Interactive data visualization for the web</a:t>
            </a:r>
          </a:p>
          <a:p>
            <a:pPr marL="0" indent="0"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[3] D3 on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AngularJS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: Create Dynamic Visualizations with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AngularJS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65" y="986556"/>
            <a:ext cx="6598070" cy="48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D3.js 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D3.js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library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documents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helps you bring data to life using HTML, SVG and CSS. D3’s emphasis on web standards gives you the full capabilities of modern browsers without tying yourself to a proprietary framework, combining powerful visualization components and a data-driven approach to DOM manipulation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20131645">
            <a:off x="-25660" y="259998"/>
            <a:ext cx="27174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0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Intro</a:t>
            </a:r>
            <a:endParaRPr lang="zh-CN" altLang="en-US" sz="88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Fundamentals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390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JavaScript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00808"/>
            <a:ext cx="8229600" cy="4525963"/>
          </a:xfrm>
        </p:spPr>
        <p:txBody>
          <a:bodyPr/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scripting language that can make pages dynamic by manipulating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page has already loaded in the browser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01357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8808934" cy="1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20655795">
            <a:off x="-6055" y="372341"/>
            <a:ext cx="37657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BASICS</a:t>
            </a:r>
            <a:endParaRPr lang="zh-CN" altLang="en-US" sz="72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Chaining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j-lt"/>
              </a:rPr>
              <a:t>d3.</a:t>
            </a:r>
            <a:r>
              <a:rPr lang="en-US" altLang="zh-CN" sz="2800" dirty="0" smtClean="0">
                <a:solidFill>
                  <a:srgbClr val="00B0F0"/>
                </a:solidFill>
                <a:latin typeface="+mj-lt"/>
              </a:rPr>
              <a:t>select</a:t>
            </a:r>
            <a:r>
              <a:rPr lang="en-US" altLang="zh-CN" sz="2800" dirty="0">
                <a:latin typeface="+mj-lt"/>
              </a:rPr>
              <a:t>(</a:t>
            </a:r>
            <a:r>
              <a:rPr lang="en-US" altLang="zh-CN" sz="2800" dirty="0">
                <a:solidFill>
                  <a:srgbClr val="FFC000"/>
                </a:solidFill>
                <a:latin typeface="+mj-lt"/>
              </a:rPr>
              <a:t>"body"</a:t>
            </a:r>
            <a:r>
              <a:rPr lang="en-US" altLang="zh-CN" sz="2800" dirty="0">
                <a:latin typeface="+mj-lt"/>
              </a:rPr>
              <a:t>).</a:t>
            </a:r>
            <a:r>
              <a:rPr lang="en-US" altLang="zh-CN" sz="2800" dirty="0">
                <a:solidFill>
                  <a:srgbClr val="00B0F0"/>
                </a:solidFill>
                <a:latin typeface="+mj-lt"/>
              </a:rPr>
              <a:t>append</a:t>
            </a:r>
            <a:r>
              <a:rPr lang="en-US" altLang="zh-CN" sz="2800" dirty="0">
                <a:latin typeface="+mj-lt"/>
              </a:rPr>
              <a:t>(</a:t>
            </a:r>
            <a:r>
              <a:rPr lang="en-US" altLang="zh-CN" sz="2800" dirty="0">
                <a:solidFill>
                  <a:srgbClr val="FFC000"/>
                </a:solidFill>
                <a:latin typeface="+mj-lt"/>
              </a:rPr>
              <a:t>"p"</a:t>
            </a:r>
            <a:r>
              <a:rPr lang="en-US" altLang="zh-CN" sz="2800" dirty="0">
                <a:latin typeface="+mj-lt"/>
              </a:rPr>
              <a:t>).</a:t>
            </a:r>
            <a:r>
              <a:rPr lang="en-US" altLang="zh-CN" sz="2800" dirty="0">
                <a:solidFill>
                  <a:srgbClr val="00B0F0"/>
                </a:solidFill>
                <a:latin typeface="+mj-lt"/>
              </a:rPr>
              <a:t>text</a:t>
            </a:r>
            <a:r>
              <a:rPr lang="en-US" altLang="zh-CN" sz="2800" dirty="0">
                <a:latin typeface="+mj-lt"/>
              </a:rPr>
              <a:t>(</a:t>
            </a:r>
            <a:r>
              <a:rPr lang="en-US" altLang="zh-CN" sz="2800" dirty="0">
                <a:solidFill>
                  <a:srgbClr val="FFC000"/>
                </a:solidFill>
                <a:latin typeface="+mj-lt"/>
              </a:rPr>
              <a:t>"New paragraph</a:t>
            </a:r>
            <a:r>
              <a:rPr lang="en-US" altLang="zh-CN" sz="2800" dirty="0" smtClean="0">
                <a:solidFill>
                  <a:srgbClr val="FFC000"/>
                </a:solidFill>
                <a:latin typeface="+mj-lt"/>
              </a:rPr>
              <a:t>!"</a:t>
            </a:r>
            <a:r>
              <a:rPr lang="en-US" altLang="zh-CN" sz="2800" dirty="0" smtClean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altLang="zh-CN" sz="2800" dirty="0">
              <a:latin typeface="+mj-lt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j-lt"/>
              </a:rPr>
              <a:t>d3.</a:t>
            </a:r>
            <a:r>
              <a:rPr lang="en-US" altLang="zh-CN" sz="2800" dirty="0" smtClean="0">
                <a:solidFill>
                  <a:srgbClr val="00B0F0"/>
                </a:solidFill>
                <a:latin typeface="+mj-lt"/>
              </a:rPr>
              <a:t>select</a:t>
            </a:r>
            <a:r>
              <a:rPr lang="en-US" altLang="zh-CN" sz="2800" dirty="0"/>
              <a:t> (</a:t>
            </a:r>
            <a:r>
              <a:rPr lang="en-US" altLang="zh-CN" sz="2800" dirty="0">
                <a:solidFill>
                  <a:srgbClr val="FFC000"/>
                </a:solidFill>
              </a:rPr>
              <a:t>"body</a:t>
            </a:r>
            <a:r>
              <a:rPr lang="en-US" altLang="zh-CN" sz="2800" dirty="0" smtClean="0">
                <a:solidFill>
                  <a:srgbClr val="FFC000"/>
                </a:solidFill>
              </a:rPr>
              <a:t>"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+mj-lt"/>
              </a:rPr>
              <a:t>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.</a:t>
            </a:r>
            <a:r>
              <a:rPr lang="en-US" altLang="zh-CN" sz="2800" dirty="0">
                <a:solidFill>
                  <a:srgbClr val="00B0F0"/>
                </a:solidFill>
              </a:rPr>
              <a:t>append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"p</a:t>
            </a:r>
            <a:r>
              <a:rPr lang="en-US" altLang="zh-CN" sz="2800" dirty="0" smtClean="0">
                <a:solidFill>
                  <a:srgbClr val="FFC000"/>
                </a:solidFill>
              </a:rPr>
              <a:t>"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.</a:t>
            </a:r>
            <a:r>
              <a:rPr lang="en-US" altLang="zh-CN" sz="2800" dirty="0">
                <a:solidFill>
                  <a:srgbClr val="00B0F0"/>
                </a:solidFill>
              </a:rPr>
              <a:t>text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C000"/>
                </a:solidFill>
              </a:rPr>
              <a:t>"New paragraph!"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9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SVG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398904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SVG(Scalable Vector Graphics)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 rot="20801712">
            <a:off x="267091" y="416066"/>
            <a:ext cx="37657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ketchFlow Print" panose="02000000000000000000" pitchFamily="2" charset="0"/>
              </a:rPr>
              <a:t>BASICS</a:t>
            </a:r>
            <a:endParaRPr lang="zh-CN" altLang="en-US" sz="7200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SketchFlow Print" panose="02000000000000000000" pitchFamily="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4" y="3481561"/>
            <a:ext cx="71056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/>
          <p:nvPr/>
        </p:nvSpPr>
        <p:spPr>
          <a:xfrm>
            <a:off x="1115616" y="5229200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 is the top-left corner of the drawing space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SVG:Layering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Drawing Order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76" y="2420888"/>
            <a:ext cx="360460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3" y="4437112"/>
            <a:ext cx="706015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5" y="170080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 does not support CSS’s z-index property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34667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Lucida Handwriting" panose="03010101010101010101" pitchFamily="66" charset="0"/>
              </a:rPr>
              <a:t>Step by step</a:t>
            </a:r>
            <a:endParaRPr lang="zh-CN" altLang="en-US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96" y="-594"/>
            <a:ext cx="4858933" cy="68585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4" y="1511300"/>
            <a:ext cx="3160744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900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Demo</vt:lpstr>
      <vt:lpstr>D3.js is？</vt:lpstr>
      <vt:lpstr>Technology Fundamentals</vt:lpstr>
      <vt:lpstr>              JavaScript</vt:lpstr>
      <vt:lpstr>JavaScript: Chaining Methods</vt:lpstr>
      <vt:lpstr>        SVG</vt:lpstr>
      <vt:lpstr>SVG:Layering and Drawing Order</vt:lpstr>
      <vt:lpstr>Step by step</vt:lpstr>
      <vt:lpstr>PowerPoint Presentation</vt:lpstr>
      <vt:lpstr>selection</vt:lpstr>
      <vt:lpstr>selection</vt:lpstr>
      <vt:lpstr>operators</vt:lpstr>
      <vt:lpstr>Data Joins</vt:lpstr>
      <vt:lpstr>PowerPoint Presentation</vt:lpstr>
      <vt:lpstr>Interaction</vt:lpstr>
      <vt:lpstr>modules</vt:lpstr>
      <vt:lpstr>Angular.js</vt:lpstr>
      <vt:lpstr>PowerPoint Presentation</vt:lpstr>
      <vt:lpstr>Reference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Chunyu</dc:creator>
  <cp:lastModifiedBy>Long, Chunyu</cp:lastModifiedBy>
  <cp:revision>36</cp:revision>
  <dcterms:created xsi:type="dcterms:W3CDTF">2014-09-01T07:01:45Z</dcterms:created>
  <dcterms:modified xsi:type="dcterms:W3CDTF">2014-09-16T02:32:55Z</dcterms:modified>
</cp:coreProperties>
</file>