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78" r:id="rId5"/>
    <p:sldId id="259" r:id="rId6"/>
    <p:sldId id="279" r:id="rId7"/>
    <p:sldId id="261" r:id="rId8"/>
    <p:sldId id="262" r:id="rId9"/>
    <p:sldId id="280" r:id="rId10"/>
    <p:sldId id="281" r:id="rId11"/>
    <p:sldId id="282" r:id="rId12"/>
    <p:sldId id="263" r:id="rId13"/>
    <p:sldId id="283" r:id="rId14"/>
    <p:sldId id="284" r:id="rId15"/>
    <p:sldId id="266" r:id="rId16"/>
    <p:sldId id="267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EA472-C219-C014-75E9-D14CEBC0E96B}" v="306" dt="2021-06-26T23:33:35.817"/>
    <p1510:client id="{4EEB87A6-310C-6D28-1263-884F6D34485E}" v="208" dt="2021-06-27T02:38:09.831"/>
    <p1510:client id="{63EF9BDB-7E80-4124-92DC-A8A8EE505633}" v="1098" dt="2021-06-26T03:57:29.378"/>
    <p1510:client id="{724496D0-C56D-07A1-9FAE-C47E3A2EB4D2}" v="579" dt="2021-06-26T23:10:15.518"/>
    <p1510:client id="{A1B255A6-0302-DC20-4FDD-325C00B735A8}" v="6116" dt="2021-06-26T06:15:06.310"/>
    <p1510:client id="{B211BBEF-3692-22F0-1140-6E7803B53BEE}" v="4" dt="2021-08-05T15:40:22.466"/>
    <p1510:client id="{C4B6CC0B-E59D-2B3C-D0DD-593C3949CD14}" v="517" dt="2021-06-26T06:23:57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3333" autoAdjust="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3E79C-DFEC-4CAC-9906-4EB6BD6B840A}" type="datetimeFigureOut">
              <a:rPr lang="en-US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C0257-D5CA-404F-BC1F-82C02866DE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oudware.com/robot-operating-system-ros-the-key-to-the-future-of-robotics-programmin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Introduc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wareengineering.stackexchange.com/questions/140321/what-is-the-difference-between-building-and-compiling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Introduc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wareengineering.stackexchange.com/questions/140321/what-is-the-difference-between-building-and-compili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https://opencloudware.com/robot-operating-system-ros-the-key-to-the-future-of-robotics-programming/</a:t>
            </a:r>
            <a:r>
              <a:rPr lang="en-US" dirty="0"/>
              <a:t> </a:t>
            </a:r>
          </a:p>
          <a:p>
            <a:r>
              <a:rPr lang="en-US" dirty="0"/>
              <a:t>https://www.vecteezy.com/vector-art</a:t>
            </a:r>
            <a:r>
              <a:rPr lang="en-US"/>
              <a:t>/2512616-robotic-arm-flat-style-design-vector-illustration-icon-sign-isolated-on-white-background-robot-arm-or-hand-industrial-robot-manipulator-modern-smart-industry-40-technology-automated-manufacturing</a:t>
            </a:r>
          </a:p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4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6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9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78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6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3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https://hshop.vn/products/mach-xuat-16-xung-pwmgiao-tiep-i2c </a:t>
            </a:r>
          </a:p>
          <a:p>
            <a:r>
              <a:rPr lang="en-US" dirty="0"/>
              <a:t>UART is single-single device while I2C and SPI can have theoretically as many as they want on a network hence these controller usually use I2C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7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http://wiki.ros.org/ROS/Introduction</a:t>
            </a:r>
            <a:endParaRPr lang="en-US" dirty="0"/>
          </a:p>
          <a:p>
            <a:r>
              <a:rPr lang="en-US" dirty="0">
                <a:hlinkClick r:id="rId4"/>
              </a:rPr>
              <a:t>https://softwareengineering.stackexchange.com/questions/140321/what-is-the-difference-between-building-and-compiling</a:t>
            </a:r>
            <a:r>
              <a:rPr lang="en-US" dirty="0"/>
              <a:t>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1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http://wiki.ros.org/ROS/Introduction</a:t>
            </a:r>
            <a:endParaRPr lang="en-US" dirty="0"/>
          </a:p>
          <a:p>
            <a:r>
              <a:rPr lang="en-US" dirty="0">
                <a:hlinkClick r:id="rId4"/>
              </a:rPr>
              <a:t>https://softwareengineering.stackexchange.com/questions/140321/what-is-the-difference-between-building-and-compiling</a:t>
            </a:r>
            <a:r>
              <a:rPr lang="en-US" dirty="0"/>
              <a:t>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6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https://automaticaddison.com/the-ultimate-guide-to-inverse-kinematics-fo</a:t>
            </a:r>
          </a:p>
          <a:p>
            <a:r>
              <a:rPr lang="en-US" dirty="0"/>
              <a:t>https://www.actamechanica.sk/pdfs/ams/2016/03/07.pdfr-6dof-robot-arms/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https://automaticaddison.com/the-ultimate-guide-to-inverse-kinematics-fo</a:t>
            </a:r>
          </a:p>
          <a:p>
            <a:r>
              <a:rPr lang="en-US" dirty="0"/>
              <a:t>https://www.actamechanica.sk/pdfs/ams/2016/03/07.pdfr-6dof-robot-arms/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92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10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uong19111996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-process_communication#Approach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36927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AngsanaUPC"/>
                <a:cs typeface="Calibri Light"/>
              </a:rPr>
              <a:t>A Demo of Inverse Kinematic for Articulated Robot Arm (4-DOF)</a:t>
            </a:r>
            <a:endParaRPr lang="en-US" sz="4800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5055557" cy="161333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cs typeface="Calibri" panose="020F0502020204030204"/>
              </a:rPr>
              <a:t>Presenter: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 Chuong Nguyen (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chuong19111996@gmail.com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)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cs typeface="Calibri" panose="020F0502020204030204"/>
              </a:rPr>
              <a:t>Institution: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 RMIT Vietnam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cs typeface="Calibri" panose="020F0502020204030204"/>
              </a:rPr>
              <a:t>Last update: 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29/6/2022</a:t>
            </a:r>
          </a:p>
        </p:txBody>
      </p:sp>
      <p:sp>
        <p:nvSpPr>
          <p:cNvPr id="17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AB9CD9A6-7B5A-425A-B1C7-1B2B2404A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62" y="619594"/>
            <a:ext cx="2992715" cy="1770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3E5CC-9B9C-4A46-DE71-F6DC71F9C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60" y="3009642"/>
            <a:ext cx="2730432" cy="28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Forward Kinematic with D-H Parameters 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CCA9F-68D3-C4FB-8F22-D471623B6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4" y="2694455"/>
            <a:ext cx="6333293" cy="26878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B4105A-B69D-055D-AC5B-58C9116B7871}"/>
              </a:ext>
            </a:extLst>
          </p:cNvPr>
          <p:cNvSpPr txBox="1"/>
          <p:nvPr/>
        </p:nvSpPr>
        <p:spPr>
          <a:xfrm>
            <a:off x="155961" y="2174375"/>
            <a:ext cx="675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End Effector has position [L3, 0, 0]T , same orientation with frame {3}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105F2F-FDA3-AEA3-203B-6C841288A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694" y="4690025"/>
            <a:ext cx="4435159" cy="692318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972E24B1-0320-A8FC-761D-FED762651874}"/>
              </a:ext>
            </a:extLst>
          </p:cNvPr>
          <p:cNvSpPr/>
          <p:nvPr/>
        </p:nvSpPr>
        <p:spPr>
          <a:xfrm>
            <a:off x="6827421" y="4815673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7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Forward Kinematic with D-H Parameters 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7ED7F-5F02-30E1-75B5-306B7D0F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" y="2181360"/>
            <a:ext cx="3172605" cy="1546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9D3414-6230-C99C-6F66-C46F16630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825" y="1800044"/>
            <a:ext cx="5884019" cy="3374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C10B85-C703-5797-A831-E85EE9F4B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626" y="2217343"/>
            <a:ext cx="2189998" cy="843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ED9A3A-C65E-E661-DC3D-8A43A026C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65" y="6021270"/>
            <a:ext cx="11662185" cy="713417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1F5399-2332-9039-0145-9EEB430D5E17}"/>
              </a:ext>
            </a:extLst>
          </p:cNvPr>
          <p:cNvSpPr/>
          <p:nvPr/>
        </p:nvSpPr>
        <p:spPr>
          <a:xfrm rot="5400000">
            <a:off x="5949886" y="5361954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1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2.2 (pseudo)Inverse Jacobian Matrix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Forward Kinematic: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i="1" dirty="0">
                <a:ea typeface="+mn-lt"/>
                <a:cs typeface="+mn-lt"/>
              </a:rPr>
              <a:t>q</a:t>
            </a:r>
            <a:r>
              <a:rPr lang="en-US" sz="2000" dirty="0">
                <a:ea typeface="+mn-lt"/>
                <a:cs typeface="+mn-lt"/>
              </a:rPr>
              <a:t> is joint angles</a:t>
            </a:r>
            <a:endParaRPr lang="en-US" sz="20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Inverse Jacobian Matrix: </a:t>
            </a:r>
            <a:r>
              <a:rPr lang="en-US" sz="2000" dirty="0">
                <a:cs typeface="Calibri"/>
              </a:rPr>
              <a:t>Take differentiation of FK &amp; apply chain rule -&gt; Take Jacobian matrix to other side -&gt; Obtain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formula to calculate the change of Joint angle</a:t>
            </a:r>
            <a:r>
              <a:rPr lang="en-US" sz="2000" dirty="0">
                <a:cs typeface="Calibri"/>
              </a:rPr>
              <a:t>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More often than not, Jacobian matrix is not square -&gt; Apply </a:t>
            </a:r>
            <a:r>
              <a:rPr lang="en-US" sz="2000" dirty="0">
                <a:solidFill>
                  <a:srgbClr val="FF0000"/>
                </a:solidFill>
                <a:cs typeface="Calibri Light"/>
              </a:rPr>
              <a:t>pseudo inverse</a:t>
            </a:r>
            <a:r>
              <a:rPr lang="en-US" sz="2000" dirty="0">
                <a:cs typeface="Calibri Light"/>
              </a:rPr>
              <a:t>. 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BF0C80-55CD-BD6C-B7D9-B66D99FA4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78" y="2531646"/>
            <a:ext cx="2402783" cy="8973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86D38D-B5F2-654D-4766-EB8284BE1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889" y="2131114"/>
            <a:ext cx="1675234" cy="4462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5A18E7-032B-8F8A-55DA-423E65A87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041" y="4162427"/>
            <a:ext cx="6448365" cy="17625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69B6A1-8A52-3F4A-81E5-ADD0BE4BA034}"/>
              </a:ext>
            </a:extLst>
          </p:cNvPr>
          <p:cNvSpPr txBox="1"/>
          <p:nvPr/>
        </p:nvSpPr>
        <p:spPr>
          <a:xfrm>
            <a:off x="4210753" y="5850906"/>
            <a:ext cx="17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Jacobian Matrix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8D19A2-D09E-F859-5218-916258EDE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620" y="4855842"/>
            <a:ext cx="1282825" cy="409117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C80B6087-6521-8377-EE98-C9DCA613179A}"/>
              </a:ext>
            </a:extLst>
          </p:cNvPr>
          <p:cNvSpPr/>
          <p:nvPr/>
        </p:nvSpPr>
        <p:spPr>
          <a:xfrm>
            <a:off x="8546530" y="4823937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2.2 (pseudo)Inverse Jacobian Matrix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3EB91-084E-C33F-8924-E64C49C1E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24" y="2207225"/>
            <a:ext cx="2171700" cy="2990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39245A-E096-5D1C-A67E-82C36D35C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304" y="2802162"/>
            <a:ext cx="8254472" cy="2395913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B72EB66D-6CD4-CE8D-2BE7-A03E9385EF08}"/>
              </a:ext>
            </a:extLst>
          </p:cNvPr>
          <p:cNvSpPr/>
          <p:nvPr/>
        </p:nvSpPr>
        <p:spPr>
          <a:xfrm>
            <a:off x="2864187" y="3900207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2.3 Programming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CB1CD-9566-9549-D160-449687DB9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51" y="2378678"/>
            <a:ext cx="8840755" cy="41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0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3502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3</a:t>
            </a: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Demo</a:t>
            </a:r>
            <a:endParaRPr lang="en-US" sz="5400" b="1" kern="1200" dirty="0">
              <a:solidFill>
                <a:srgbClr val="FF0000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7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3.1 Gazebo &amp; ROS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3E2D4-FB9C-45B1-8078-E52107088F94}"/>
              </a:ext>
            </a:extLst>
          </p:cNvPr>
          <p:cNvSpPr txBox="1"/>
          <p:nvPr/>
        </p:nvSpPr>
        <p:spPr>
          <a:xfrm>
            <a:off x="960312" y="2217343"/>
            <a:ext cx="10906921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ROS (Robot Operating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cs typeface="Calibri"/>
              </a:rPr>
              <a:t>Meta operating system</a:t>
            </a:r>
            <a:r>
              <a:rPr lang="en-US" dirty="0">
                <a:cs typeface="Calibri"/>
              </a:rPr>
              <a:t>, runs on top of Linux/Windows,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alleviate concurrency management and module communication.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An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abstraction</a:t>
            </a:r>
            <a:r>
              <a:rPr lang="en-US" dirty="0">
                <a:cs typeface="Calibri"/>
              </a:rPr>
              <a:t> of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TCP/IP-based </a:t>
            </a:r>
            <a:r>
              <a:rPr lang="en-US" dirty="0">
                <a:cs typeface="Calibri"/>
              </a:rPr>
              <a:t>and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UDP/IP-based protocol </a:t>
            </a:r>
            <a:r>
              <a:rPr lang="en-US" dirty="0">
                <a:cs typeface="Calibri"/>
              </a:rPr>
              <a:t>(Socket type in </a:t>
            </a:r>
            <a:r>
              <a:rPr lang="en-US" b="1" dirty="0">
                <a:cs typeface="Calibri"/>
                <a:hlinkClick r:id="rId3"/>
              </a:rPr>
              <a:t>Inter-process Communication</a:t>
            </a:r>
            <a:r>
              <a:rPr lang="en-US" dirty="0">
                <a:cs typeface="Calibri"/>
              </a:rPr>
              <a:t>) (configuring pure socket programming is PAIN!).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Large community module/projects (largest in robotic software platform).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Not real-time however (because Linux/Window isn’t).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Open-source.</a:t>
            </a:r>
          </a:p>
          <a:p>
            <a:endParaRPr lang="en-US" dirty="0">
              <a:cs typeface="Calibri"/>
            </a:endParaRPr>
          </a:p>
          <a:p>
            <a:r>
              <a:rPr lang="en-US" sz="2400" b="1" dirty="0">
                <a:cs typeface="Calibri"/>
              </a:rPr>
              <a:t>Gazebo</a:t>
            </a:r>
            <a:endParaRPr lang="en-US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Popular robot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simulation</a:t>
            </a:r>
            <a:r>
              <a:rPr lang="en-US" dirty="0">
                <a:cs typeface="Calibri"/>
              </a:rPr>
              <a:t> that integrated closely with 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Open-source.</a:t>
            </a:r>
          </a:p>
        </p:txBody>
      </p:sp>
    </p:spTree>
    <p:extLst>
      <p:ext uri="{BB962C8B-B14F-4D97-AF65-F5344CB8AC3E}">
        <p14:creationId xmlns:p14="http://schemas.microsoft.com/office/powerpoint/2010/main" val="216138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3.2 UR3 Universal Robots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7CA007-C65A-DE7F-19EF-E5F15EA47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49" y="2298801"/>
            <a:ext cx="6361171" cy="1835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64880-5FD7-BC61-7FC6-D0663506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49" y="4408000"/>
            <a:ext cx="7478888" cy="1035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885456-BB5D-990B-CA45-F3B0441D7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097" y="3073336"/>
            <a:ext cx="1787298" cy="23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8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1" y="1783959"/>
            <a:ext cx="4058501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4.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Implementation</a:t>
            </a:r>
            <a:endParaRPr lang="en-US" sz="5400" b="1" kern="1200" dirty="0">
              <a:solidFill>
                <a:srgbClr val="FF0000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7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4.1 Implementation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Get 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Joint Angle </a:t>
            </a:r>
            <a:r>
              <a:rPr lang="en-US" sz="2000" dirty="0">
                <a:ea typeface="+mn-lt"/>
                <a:cs typeface="+mn-lt"/>
              </a:rPr>
              <a:t>-&gt; Translate to 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PWM</a:t>
            </a:r>
            <a:r>
              <a:rPr lang="en-US" sz="2000" dirty="0">
                <a:ea typeface="+mn-lt"/>
                <a:cs typeface="+mn-lt"/>
              </a:rPr>
              <a:t> -&gt; Command desired PWM to the 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controller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Scheme 1: Laptop (IK) 		</a:t>
            </a:r>
            <a:r>
              <a:rPr lang="en-US" sz="2000" b="1" dirty="0">
                <a:ea typeface="+mn-lt"/>
                <a:cs typeface="+mn-lt"/>
              </a:rPr>
              <a:t>–(USB)–&gt; 		</a:t>
            </a:r>
            <a:r>
              <a:rPr lang="en-US" sz="2000" dirty="0">
                <a:ea typeface="+mn-lt"/>
                <a:cs typeface="+mn-lt"/>
              </a:rPr>
              <a:t>Arduino (4 PWM).</a:t>
            </a:r>
          </a:p>
          <a:p>
            <a:r>
              <a:rPr lang="en-US" sz="2000" dirty="0">
                <a:ea typeface="+mn-lt"/>
                <a:cs typeface="+mn-lt"/>
              </a:rPr>
              <a:t>Scheme 2: Laptop (IK) 		</a:t>
            </a:r>
            <a:r>
              <a:rPr lang="en-US" sz="2000" b="1" dirty="0">
                <a:ea typeface="+mn-lt"/>
                <a:cs typeface="+mn-lt"/>
              </a:rPr>
              <a:t>–(UART with USB-TTL)–&gt;	</a:t>
            </a:r>
            <a:r>
              <a:rPr lang="en-US" sz="2000" dirty="0">
                <a:ea typeface="+mn-lt"/>
                <a:cs typeface="+mn-lt"/>
              </a:rPr>
              <a:t>Arduino (4 PWM).</a:t>
            </a:r>
          </a:p>
          <a:p>
            <a:r>
              <a:rPr lang="en-US" sz="2000" dirty="0">
                <a:ea typeface="+mn-lt"/>
                <a:cs typeface="+mn-lt"/>
              </a:rPr>
              <a:t>Scheme 3: Laptop (IK)		</a:t>
            </a:r>
            <a:r>
              <a:rPr lang="en-US" sz="2000" b="1" dirty="0">
                <a:ea typeface="+mn-lt"/>
                <a:cs typeface="+mn-lt"/>
              </a:rPr>
              <a:t>–(I2C with USB-TTL)–&gt;	</a:t>
            </a:r>
            <a:r>
              <a:rPr lang="en-US" sz="2000" dirty="0">
                <a:ea typeface="+mn-lt"/>
                <a:cs typeface="+mn-lt"/>
              </a:rPr>
              <a:t>Servo Driver (&gt;12 PWM).</a:t>
            </a:r>
          </a:p>
          <a:p>
            <a:r>
              <a:rPr lang="en-US" sz="2000" dirty="0">
                <a:ea typeface="+mn-lt"/>
                <a:cs typeface="+mn-lt"/>
              </a:rPr>
              <a:t>Scheme 4: Pi/Jetson (IK)</a:t>
            </a:r>
            <a:r>
              <a:rPr lang="en-US" sz="2000" b="1" dirty="0">
                <a:ea typeface="+mn-lt"/>
                <a:cs typeface="+mn-lt"/>
              </a:rPr>
              <a:t>		–(UART)–&gt;		</a:t>
            </a:r>
            <a:r>
              <a:rPr lang="en-US" sz="2000" dirty="0">
                <a:ea typeface="+mn-lt"/>
                <a:cs typeface="+mn-lt"/>
              </a:rPr>
              <a:t>Arduino (4 PWM).</a:t>
            </a:r>
          </a:p>
          <a:p>
            <a:r>
              <a:rPr lang="en-US" sz="2000" dirty="0">
                <a:ea typeface="+mn-lt"/>
                <a:cs typeface="+mn-lt"/>
              </a:rPr>
              <a:t>Scheme 5: Pi/Jetson (IK)</a:t>
            </a:r>
            <a:r>
              <a:rPr lang="en-US" sz="2000" b="1" dirty="0">
                <a:ea typeface="+mn-lt"/>
                <a:cs typeface="+mn-lt"/>
              </a:rPr>
              <a:t>		–(I2C)–&gt;			</a:t>
            </a:r>
            <a:r>
              <a:rPr lang="en-US" sz="2000" dirty="0">
                <a:ea typeface="+mn-lt"/>
                <a:cs typeface="+mn-lt"/>
              </a:rPr>
              <a:t>Servo Driver (&gt;12 PWM).</a:t>
            </a:r>
            <a:endParaRPr lang="en-US" sz="2000" b="1" dirty="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965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4645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1. </a:t>
            </a:r>
            <a:r>
              <a:rPr lang="en-US" sz="80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Overview</a:t>
            </a:r>
            <a:endParaRPr lang="en-US" sz="8000" b="1" kern="1200" dirty="0">
              <a:solidFill>
                <a:schemeClr val="bg1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CDD41-1B39-47C7-A793-316110B9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1.1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Forward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vs.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Inverse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</a:t>
            </a:r>
            <a:endParaRPr lang="en-US" sz="40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5F0030-5EFC-7079-3BF0-7A354ADF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17" y="2224636"/>
            <a:ext cx="10515600" cy="4444772"/>
          </a:xfrm>
        </p:spPr>
        <p:txBody>
          <a:bodyPr>
            <a:normAutofit fontScale="92500"/>
          </a:bodyPr>
          <a:lstStyle/>
          <a:p>
            <a:r>
              <a:rPr lang="en-US" dirty="0"/>
              <a:t>In the context of robot manipulator: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there are a lot of </a:t>
            </a:r>
            <a:r>
              <a:rPr lang="en-US" dirty="0">
                <a:solidFill>
                  <a:srgbClr val="FF0000"/>
                </a:solidFill>
              </a:rPr>
              <a:t>different (Joint) solutions </a:t>
            </a:r>
            <a:r>
              <a:rPr lang="en-US" dirty="0"/>
              <a:t>for Inverse Kinematic.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454961-F335-2E23-C2BD-E60248887C9D}"/>
              </a:ext>
            </a:extLst>
          </p:cNvPr>
          <p:cNvSpPr/>
          <p:nvPr/>
        </p:nvSpPr>
        <p:spPr>
          <a:xfrm>
            <a:off x="1004446" y="3009361"/>
            <a:ext cx="2410177" cy="10437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(Known) Joint Angles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129D89-54CD-3C68-F4A5-AFF8E53D9307}"/>
              </a:ext>
            </a:extLst>
          </p:cNvPr>
          <p:cNvSpPr/>
          <p:nvPr/>
        </p:nvSpPr>
        <p:spPr>
          <a:xfrm>
            <a:off x="1004446" y="4541318"/>
            <a:ext cx="2410177" cy="106461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(Desired) End Effector’s Pose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113C4C-B680-2AC1-ACEA-10E6395C0250}"/>
              </a:ext>
            </a:extLst>
          </p:cNvPr>
          <p:cNvSpPr/>
          <p:nvPr/>
        </p:nvSpPr>
        <p:spPr>
          <a:xfrm>
            <a:off x="4788566" y="3009361"/>
            <a:ext cx="2410177" cy="10387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Forward Kinematic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B8336-3414-9729-60BB-2B7783B55A62}"/>
              </a:ext>
            </a:extLst>
          </p:cNvPr>
          <p:cNvSpPr/>
          <p:nvPr/>
        </p:nvSpPr>
        <p:spPr>
          <a:xfrm>
            <a:off x="8501706" y="3020573"/>
            <a:ext cx="2410177" cy="10387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End Effector’s Pose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E49443-E27E-D34C-B9C6-9324C36CC84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3414623" y="3528738"/>
            <a:ext cx="1373943" cy="2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7F1A8-9EDE-C93F-AE3D-8BA21B794E9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198743" y="3528738"/>
            <a:ext cx="1302963" cy="112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45B7CE-951F-4FA4-CC7D-3D464C61DCB5}"/>
              </a:ext>
            </a:extLst>
          </p:cNvPr>
          <p:cNvSpPr/>
          <p:nvPr/>
        </p:nvSpPr>
        <p:spPr>
          <a:xfrm>
            <a:off x="4788565" y="4539630"/>
            <a:ext cx="2410177" cy="10621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Inverse Kinematic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B799B1-EB0C-7A06-C0FC-DF399124C619}"/>
              </a:ext>
            </a:extLst>
          </p:cNvPr>
          <p:cNvSpPr/>
          <p:nvPr/>
        </p:nvSpPr>
        <p:spPr>
          <a:xfrm>
            <a:off x="8501705" y="4539630"/>
            <a:ext cx="2410177" cy="10621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Joint Angles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58D431-9770-6699-2359-3AFE5EEC024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3414623" y="5070694"/>
            <a:ext cx="1373942" cy="2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019658-E3A7-2D08-385D-C3069AF9EF6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7198742" y="5070694"/>
            <a:ext cx="13029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9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CDD41-1B39-47C7-A793-316110B9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1.1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Forward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vs.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Inverse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</a:t>
            </a:r>
            <a:endParaRPr lang="en-US" sz="40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5F0030-5EFC-7079-3BF0-7A354ADF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17" y="2224636"/>
            <a:ext cx="10515600" cy="5924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 of many (Joint) solutions from Inverse Kinematic for a desired Pose: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013746-AC08-570B-E96E-79BAFC6C1D07}"/>
              </a:ext>
            </a:extLst>
          </p:cNvPr>
          <p:cNvSpPr/>
          <p:nvPr/>
        </p:nvSpPr>
        <p:spPr>
          <a:xfrm>
            <a:off x="420278" y="4055857"/>
            <a:ext cx="457190" cy="457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BA7127-30DC-ED27-F258-6E3FEFFD820F}"/>
              </a:ext>
            </a:extLst>
          </p:cNvPr>
          <p:cNvCxnSpPr>
            <a:cxnSpLocks/>
          </p:cNvCxnSpPr>
          <p:nvPr/>
        </p:nvCxnSpPr>
        <p:spPr>
          <a:xfrm>
            <a:off x="3133725" y="4284452"/>
            <a:ext cx="80010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32F199-6578-D956-5162-9EEF69727707}"/>
              </a:ext>
            </a:extLst>
          </p:cNvPr>
          <p:cNvCxnSpPr>
            <a:cxnSpLocks/>
          </p:cNvCxnSpPr>
          <p:nvPr/>
        </p:nvCxnSpPr>
        <p:spPr>
          <a:xfrm>
            <a:off x="7467600" y="4292179"/>
            <a:ext cx="80010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4222130-2B04-0257-4321-8F3AB2E0C5C7}"/>
              </a:ext>
            </a:extLst>
          </p:cNvPr>
          <p:cNvSpPr/>
          <p:nvPr/>
        </p:nvSpPr>
        <p:spPr>
          <a:xfrm>
            <a:off x="1009647" y="5455207"/>
            <a:ext cx="1208787" cy="4571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F6790F-3539-A3E4-5B08-3F949756353C}"/>
              </a:ext>
            </a:extLst>
          </p:cNvPr>
          <p:cNvSpPr/>
          <p:nvPr/>
        </p:nvSpPr>
        <p:spPr>
          <a:xfrm>
            <a:off x="5032710" y="4055857"/>
            <a:ext cx="457190" cy="457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F488DE5-98CC-E362-FC60-FDD4CF96D3E6}"/>
              </a:ext>
            </a:extLst>
          </p:cNvPr>
          <p:cNvSpPr/>
          <p:nvPr/>
        </p:nvSpPr>
        <p:spPr>
          <a:xfrm>
            <a:off x="5622079" y="5455207"/>
            <a:ext cx="1208787" cy="4571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B3AD8D3-D4DE-8165-8567-CEB94662C8FD}"/>
              </a:ext>
            </a:extLst>
          </p:cNvPr>
          <p:cNvSpPr/>
          <p:nvPr/>
        </p:nvSpPr>
        <p:spPr>
          <a:xfrm>
            <a:off x="8670349" y="4055857"/>
            <a:ext cx="457190" cy="457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B84991-4714-97D4-EE6F-5C12E5793354}"/>
              </a:ext>
            </a:extLst>
          </p:cNvPr>
          <p:cNvSpPr/>
          <p:nvPr/>
        </p:nvSpPr>
        <p:spPr>
          <a:xfrm>
            <a:off x="9259718" y="5455207"/>
            <a:ext cx="1208787" cy="4571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62720A-B149-9A48-FC01-7840D6ABA0EA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810514" y="3274267"/>
            <a:ext cx="852024" cy="84854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360D9E6-0172-9ADB-4EDB-C679E3E709C5}"/>
              </a:ext>
            </a:extLst>
          </p:cNvPr>
          <p:cNvCxnSpPr>
            <a:cxnSpLocks/>
          </p:cNvCxnSpPr>
          <p:nvPr/>
        </p:nvCxnSpPr>
        <p:spPr>
          <a:xfrm flipH="1" flipV="1">
            <a:off x="1614041" y="3274267"/>
            <a:ext cx="518100" cy="112628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B038DD-64E5-4031-0DF2-4D7E271BA4E2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614041" y="4364737"/>
            <a:ext cx="518100" cy="109047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95ACC5C-6CD2-2F43-F445-CD7601F2D248}"/>
              </a:ext>
            </a:extLst>
          </p:cNvPr>
          <p:cNvCxnSpPr>
            <a:cxnSpLocks/>
            <a:endCxn id="64" idx="4"/>
          </p:cNvCxnSpPr>
          <p:nvPr/>
        </p:nvCxnSpPr>
        <p:spPr>
          <a:xfrm flipV="1">
            <a:off x="4820561" y="4513047"/>
            <a:ext cx="440744" cy="105183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313B659-7634-1934-A83A-17DA30B99C04}"/>
              </a:ext>
            </a:extLst>
          </p:cNvPr>
          <p:cNvCxnSpPr>
            <a:cxnSpLocks/>
          </p:cNvCxnSpPr>
          <p:nvPr/>
        </p:nvCxnSpPr>
        <p:spPr>
          <a:xfrm flipV="1">
            <a:off x="4835298" y="4688035"/>
            <a:ext cx="852024" cy="84854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BE47FB-3D4A-D1B5-8D89-91479267E534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5671469" y="4688035"/>
            <a:ext cx="555004" cy="76717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E9CDBF-FB5D-8D4C-7E1A-1A4A18C5C6FD}"/>
              </a:ext>
            </a:extLst>
          </p:cNvPr>
          <p:cNvCxnSpPr>
            <a:cxnSpLocks/>
          </p:cNvCxnSpPr>
          <p:nvPr/>
        </p:nvCxnSpPr>
        <p:spPr>
          <a:xfrm flipV="1">
            <a:off x="9121805" y="4260225"/>
            <a:ext cx="1203295" cy="2422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53929F4-9B88-E44C-6FB0-8AC6DF4D8A49}"/>
              </a:ext>
            </a:extLst>
          </p:cNvPr>
          <p:cNvCxnSpPr>
            <a:cxnSpLocks/>
          </p:cNvCxnSpPr>
          <p:nvPr/>
        </p:nvCxnSpPr>
        <p:spPr>
          <a:xfrm flipH="1" flipV="1">
            <a:off x="10325105" y="4223077"/>
            <a:ext cx="895345" cy="73248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CC92FE6-D332-F489-FB97-4470EE0A0D2B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9864112" y="4909972"/>
            <a:ext cx="1318241" cy="54523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95DBB7C2-665B-C406-B52C-E4C1A53B583D}"/>
              </a:ext>
            </a:extLst>
          </p:cNvPr>
          <p:cNvSpPr/>
          <p:nvPr/>
        </p:nvSpPr>
        <p:spPr>
          <a:xfrm>
            <a:off x="1510850" y="3222639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6A48EF6-5EEA-C396-CBED-BAA2EC2DC4DF}"/>
              </a:ext>
            </a:extLst>
          </p:cNvPr>
          <p:cNvSpPr/>
          <p:nvPr/>
        </p:nvSpPr>
        <p:spPr>
          <a:xfrm>
            <a:off x="2014815" y="4260225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AA29BA8-EE2A-53D8-FD9D-32215809C01C}"/>
              </a:ext>
            </a:extLst>
          </p:cNvPr>
          <p:cNvSpPr/>
          <p:nvPr/>
        </p:nvSpPr>
        <p:spPr>
          <a:xfrm>
            <a:off x="1537990" y="5317115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9CE04E6-D6B3-3129-4422-1507BEDF3B25}"/>
              </a:ext>
            </a:extLst>
          </p:cNvPr>
          <p:cNvSpPr/>
          <p:nvPr/>
        </p:nvSpPr>
        <p:spPr>
          <a:xfrm>
            <a:off x="4751260" y="5372675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907EFC1-9EBE-C0AF-41BB-644B1EB05864}"/>
              </a:ext>
            </a:extLst>
          </p:cNvPr>
          <p:cNvSpPr/>
          <p:nvPr/>
        </p:nvSpPr>
        <p:spPr>
          <a:xfrm>
            <a:off x="5577333" y="4646144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C21D489-DD41-F9EF-3769-12A2B297F49D}"/>
              </a:ext>
            </a:extLst>
          </p:cNvPr>
          <p:cNvSpPr/>
          <p:nvPr/>
        </p:nvSpPr>
        <p:spPr>
          <a:xfrm>
            <a:off x="6098762" y="5315847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A311962-BF95-60C1-AA49-CB0084C4AFB1}"/>
              </a:ext>
            </a:extLst>
          </p:cNvPr>
          <p:cNvSpPr/>
          <p:nvPr/>
        </p:nvSpPr>
        <p:spPr>
          <a:xfrm>
            <a:off x="10201295" y="4167510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D4A974B-3D64-347E-4FE8-0B29B16743FB}"/>
              </a:ext>
            </a:extLst>
          </p:cNvPr>
          <p:cNvSpPr/>
          <p:nvPr/>
        </p:nvSpPr>
        <p:spPr>
          <a:xfrm>
            <a:off x="11061678" y="4832604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04F5556-74DE-8561-3C29-93DB20EBE0A9}"/>
              </a:ext>
            </a:extLst>
          </p:cNvPr>
          <p:cNvSpPr/>
          <p:nvPr/>
        </p:nvSpPr>
        <p:spPr>
          <a:xfrm>
            <a:off x="9771612" y="5358523"/>
            <a:ext cx="206361" cy="206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1.2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Inverse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Approaches </a:t>
            </a:r>
            <a:endParaRPr lang="en-US" sz="40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640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>
                <a:cs typeface="Calibri"/>
              </a:rPr>
              <a:t>Analytical Approaches: </a:t>
            </a:r>
            <a:r>
              <a:rPr lang="en-US" sz="2400" dirty="0">
                <a:cs typeface="Calibri"/>
              </a:rPr>
              <a:t>Derive formula (of each Joint angles) based on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specific</a:t>
            </a:r>
            <a:r>
              <a:rPr lang="en-US" sz="2400" dirty="0">
                <a:cs typeface="Calibri"/>
              </a:rPr>
              <a:t> robot’s configuration with constraints, involves matrix algebra and trigonometry. E.g.: </a:t>
            </a: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0" indent="0" algn="just">
              <a:buNone/>
            </a:pPr>
            <a:endParaRPr lang="en-US" sz="2400" dirty="0"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cs typeface="Calibri"/>
              </a:rPr>
              <a:t>Pros: </a:t>
            </a:r>
            <a:r>
              <a:rPr lang="en-US" sz="2400" dirty="0">
                <a:cs typeface="Calibri"/>
              </a:rPr>
              <a:t>Fast (usually 1 iteration).</a:t>
            </a:r>
            <a:endParaRPr lang="en-US" sz="2400" b="1" dirty="0"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  <a:cs typeface="Calibri"/>
              </a:rPr>
              <a:t>Cons: </a:t>
            </a:r>
            <a:r>
              <a:rPr lang="en-US" sz="2400" dirty="0">
                <a:cs typeface="Calibri"/>
              </a:rPr>
              <a:t>Not generalized for many robot configuration (need to redo for new type of robot).</a:t>
            </a:r>
          </a:p>
          <a:p>
            <a:endParaRPr lang="en-US" sz="2400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900924-FAA5-6744-DD40-55B6C5CC2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66" y="3445997"/>
            <a:ext cx="2986534" cy="17233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CEDE5C-8884-7740-3442-F72753A6AD2E}"/>
              </a:ext>
            </a:extLst>
          </p:cNvPr>
          <p:cNvSpPr/>
          <p:nvPr/>
        </p:nvSpPr>
        <p:spPr>
          <a:xfrm>
            <a:off x="3861230" y="3437498"/>
            <a:ext cx="1836232" cy="174035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3 Joints: Position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Last 3 Joints: Orientation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311A73-06BF-6455-4417-BFB7C3A0ECD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276600" y="4307678"/>
            <a:ext cx="5846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9115C1-597C-21CE-C221-CDF35866FAC9}"/>
              </a:ext>
            </a:extLst>
          </p:cNvPr>
          <p:cNvSpPr/>
          <p:nvPr/>
        </p:nvSpPr>
        <p:spPr>
          <a:xfrm>
            <a:off x="6348915" y="3445997"/>
            <a:ext cx="1731695" cy="174035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Derive Inverse Kinematic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D3B690-33D6-FB8E-FC5B-1FD9D1F40E3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5697462" y="4307678"/>
            <a:ext cx="651453" cy="8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6E0139F0-8A04-D6F0-09E9-0CDB4C88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064" y="3288790"/>
            <a:ext cx="3169870" cy="2037774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C8DF3F-9649-AA02-1A9D-6DC15FC777EC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8080610" y="4307677"/>
            <a:ext cx="651454" cy="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AFD4592-F777-551B-3F4D-9B781CB05A2B}"/>
              </a:ext>
            </a:extLst>
          </p:cNvPr>
          <p:cNvCxnSpPr>
            <a:cxnSpLocks/>
          </p:cNvCxnSpPr>
          <p:nvPr/>
        </p:nvCxnSpPr>
        <p:spPr>
          <a:xfrm flipH="1">
            <a:off x="8210550" y="4051300"/>
            <a:ext cx="336550" cy="5397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4011E33-56AF-3869-21DA-54CBD7BC8C02}"/>
              </a:ext>
            </a:extLst>
          </p:cNvPr>
          <p:cNvCxnSpPr>
            <a:cxnSpLocks/>
          </p:cNvCxnSpPr>
          <p:nvPr/>
        </p:nvCxnSpPr>
        <p:spPr>
          <a:xfrm>
            <a:off x="8210550" y="4051300"/>
            <a:ext cx="336550" cy="5397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4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1.2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Inverse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Kinematic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Approaches </a:t>
            </a:r>
            <a:endParaRPr lang="en-US" sz="40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536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cs typeface="Calibri"/>
              </a:rPr>
              <a:t>2. Iterative Approaches:</a:t>
            </a:r>
            <a:r>
              <a:rPr lang="en-US" sz="2400" dirty="0">
                <a:cs typeface="Calibri"/>
              </a:rPr>
              <a:t> Divide the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difference</a:t>
            </a:r>
            <a:r>
              <a:rPr lang="en-US" sz="2400" dirty="0">
                <a:cs typeface="Calibri"/>
              </a:rPr>
              <a:t> between goal Pose and current Pose into Sub-goal Poses, and calculate the change of joint angles (at each time step) to reach the Sub-goal Poses. Uses (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pseudo</a:t>
            </a:r>
            <a:r>
              <a:rPr lang="en-US" sz="2400" dirty="0">
                <a:cs typeface="Calibri"/>
              </a:rPr>
              <a:t>)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Inverse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Jacobian matrix</a:t>
            </a:r>
            <a:r>
              <a:rPr lang="en-US" sz="2400" dirty="0">
                <a:cs typeface="Calibri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cs typeface="Calibri"/>
            </a:endParaRP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 algn="just">
              <a:buAutoNum type="arabicPeriod"/>
            </a:pPr>
            <a:endParaRPr lang="en-US" sz="2400" dirty="0">
              <a:cs typeface="Calibri"/>
            </a:endParaRPr>
          </a:p>
          <a:p>
            <a:pPr marL="0" indent="0" algn="just">
              <a:buNone/>
            </a:pPr>
            <a:endParaRPr lang="en-US" sz="2400" dirty="0"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cs typeface="Calibri"/>
              </a:rPr>
              <a:t>Pros: </a:t>
            </a:r>
            <a:r>
              <a:rPr lang="en-US" sz="2400" dirty="0">
                <a:cs typeface="Calibri"/>
              </a:rPr>
              <a:t>Generalized for many robot’s configuration.</a:t>
            </a:r>
            <a:endParaRPr lang="en-US" sz="2400" b="1" dirty="0">
              <a:solidFill>
                <a:srgbClr val="0070C0"/>
              </a:solidFill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  <a:cs typeface="Calibri"/>
              </a:rPr>
              <a:t>Cons: </a:t>
            </a:r>
            <a:r>
              <a:rPr lang="en-US" sz="2400" dirty="0">
                <a:cs typeface="Calibri"/>
              </a:rPr>
              <a:t>Slower (sufficiently large iterations), Easier to get stuck in singularity (Can be overcome with tricks).</a:t>
            </a:r>
            <a:endParaRPr lang="en-US" sz="2400" b="1" dirty="0">
              <a:cs typeface="Calibri"/>
            </a:endParaRPr>
          </a:p>
          <a:p>
            <a:pPr marL="0" indent="0" algn="just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814F8-C09B-33CE-79D7-CFD46E42EAF5}"/>
              </a:ext>
            </a:extLst>
          </p:cNvPr>
          <p:cNvSpPr/>
          <p:nvPr/>
        </p:nvSpPr>
        <p:spPr>
          <a:xfrm>
            <a:off x="1385446" y="3438330"/>
            <a:ext cx="1836232" cy="14901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Derive </a:t>
            </a:r>
            <a:r>
              <a:rPr lang="en-US" sz="2000" b="1" dirty="0">
                <a:solidFill>
                  <a:srgbClr val="FF0000"/>
                </a:solidFill>
              </a:rPr>
              <a:t>Forward Kinematic </a:t>
            </a:r>
            <a:r>
              <a:rPr lang="en-US" sz="2000" dirty="0">
                <a:solidFill>
                  <a:schemeClr val="tx1"/>
                </a:solidFill>
              </a:rPr>
              <a:t>(from D-H parameters)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E14406-DD56-A92A-6C6B-DBE5B87A3A20}"/>
              </a:ext>
            </a:extLst>
          </p:cNvPr>
          <p:cNvSpPr/>
          <p:nvPr/>
        </p:nvSpPr>
        <p:spPr>
          <a:xfrm>
            <a:off x="3917157" y="3429000"/>
            <a:ext cx="2011541" cy="14901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Derive formula of 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(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pseudo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)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Inverse</a:t>
            </a:r>
            <a:r>
              <a:rPr lang="en-US" sz="2000" b="1" dirty="0">
                <a:cs typeface="Calibri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Jacobian matrix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CD4740-5C29-223A-281E-2CBA8E6460E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221678" y="4174051"/>
            <a:ext cx="695479" cy="9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7DD4616-7198-8D30-345A-A102136B763B}"/>
              </a:ext>
            </a:extLst>
          </p:cNvPr>
          <p:cNvSpPr/>
          <p:nvPr/>
        </p:nvSpPr>
        <p:spPr>
          <a:xfrm>
            <a:off x="6562228" y="3438330"/>
            <a:ext cx="2693740" cy="148077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Loop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098D78-230C-9E8B-D9A9-0D8F72CC766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5928698" y="4174051"/>
            <a:ext cx="633530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4CF1140-4E4E-5044-C0E7-94F41AA1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177" y="3969689"/>
            <a:ext cx="2541814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5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3502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2</a:t>
            </a: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Iterative Inverse Kinematic</a:t>
            </a:r>
            <a:endParaRPr lang="en-US" sz="5400" b="1" kern="1200" dirty="0">
              <a:solidFill>
                <a:schemeClr val="bg1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5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Forward Kinematic with D-H Parameters 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76BFA-CF81-E465-B2F2-DBF34FC2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981" y="2217343"/>
            <a:ext cx="1569571" cy="1271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C54CCD-6FAA-DC28-E046-D729BE4D1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22" y="2204398"/>
            <a:ext cx="3129759" cy="23751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334BCB-CA46-95B3-598F-13A534F01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4" y="4669068"/>
            <a:ext cx="5323446" cy="373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5316B6-21D8-99DF-4FBC-FB61204CF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954" y="5095289"/>
            <a:ext cx="5541746" cy="5740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55262E-3EFA-064D-BF8A-27A13F12FB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954" y="5693107"/>
            <a:ext cx="5541746" cy="5807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7B377A-B337-AC72-1D8E-F88AFCEE0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944" y="6266440"/>
            <a:ext cx="3979848" cy="423388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B35CAF81-EE43-EF14-3B95-BC772DC29BE1}"/>
              </a:ext>
            </a:extLst>
          </p:cNvPr>
          <p:cNvSpPr/>
          <p:nvPr/>
        </p:nvSpPr>
        <p:spPr>
          <a:xfrm>
            <a:off x="6110303" y="4031004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D03A77-25FE-9458-8E4F-7936ECA29C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5068" y="3382987"/>
            <a:ext cx="4084606" cy="16536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E6D4A10-2015-8695-57FF-96164C0479F8}"/>
              </a:ext>
            </a:extLst>
          </p:cNvPr>
          <p:cNvSpPr txBox="1"/>
          <p:nvPr/>
        </p:nvSpPr>
        <p:spPr>
          <a:xfrm>
            <a:off x="7715068" y="5197635"/>
            <a:ext cx="392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This table is called </a:t>
            </a:r>
            <a:r>
              <a:rPr lang="en-US" i="1" dirty="0"/>
              <a:t>modified</a:t>
            </a:r>
            <a:r>
              <a:rPr lang="en-US" dirty="0"/>
              <a:t> D-H table.</a:t>
            </a:r>
          </a:p>
        </p:txBody>
      </p:sp>
    </p:spTree>
    <p:extLst>
      <p:ext uri="{BB962C8B-B14F-4D97-AF65-F5344CB8AC3E}">
        <p14:creationId xmlns:p14="http://schemas.microsoft.com/office/powerpoint/2010/main" val="47872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Forward Kinematic with D-H Parameters 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8D61D-36B6-1332-6B75-D7916446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70" y="1901305"/>
            <a:ext cx="3443908" cy="1394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AF838-4038-C6E6-007D-41ECBDA38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968" y="1797819"/>
            <a:ext cx="4086344" cy="1369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8D0C51-FE21-E989-AD59-63F34D70A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968" y="3586479"/>
            <a:ext cx="7310685" cy="14099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9FC73B-5209-4F24-21A9-554BC0A5C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822" y="5298674"/>
            <a:ext cx="4875395" cy="142229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B8F10951-D2FA-53B2-1554-EC58CDE8BE83}"/>
              </a:ext>
            </a:extLst>
          </p:cNvPr>
          <p:cNvSpPr/>
          <p:nvPr/>
        </p:nvSpPr>
        <p:spPr>
          <a:xfrm>
            <a:off x="3977309" y="2372637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CDE3E7-8331-BDC5-8AB2-001C7AAF6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970" y="3512074"/>
            <a:ext cx="3443908" cy="1381383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8BB58770-4AE2-ACFA-353E-A8EEFCD811F6}"/>
              </a:ext>
            </a:extLst>
          </p:cNvPr>
          <p:cNvSpPr/>
          <p:nvPr/>
        </p:nvSpPr>
        <p:spPr>
          <a:xfrm>
            <a:off x="4010551" y="4026178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E5418F8-90A2-DD0F-5A80-15695E0285FE}"/>
              </a:ext>
            </a:extLst>
          </p:cNvPr>
          <p:cNvSpPr/>
          <p:nvPr/>
        </p:nvSpPr>
        <p:spPr>
          <a:xfrm>
            <a:off x="3977309" y="5779216"/>
            <a:ext cx="515239" cy="4410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793</Words>
  <Application>Microsoft Office PowerPoint</Application>
  <PresentationFormat>Widescreen</PresentationFormat>
  <Paragraphs>184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AngsanaUPC</vt:lpstr>
      <vt:lpstr>Arial</vt:lpstr>
      <vt:lpstr>Calibri</vt:lpstr>
      <vt:lpstr>Calibri Light</vt:lpstr>
      <vt:lpstr>office theme</vt:lpstr>
      <vt:lpstr>A Demo of Inverse Kinematic for Articulated Robot Arm (4-DOF)</vt:lpstr>
      <vt:lpstr>PowerPoint Presentation</vt:lpstr>
      <vt:lpstr>1.1 Forward Kinematic vs. Inverse Kinematic</vt:lpstr>
      <vt:lpstr>1.1 Forward Kinematic vs. Inverse Kinematic</vt:lpstr>
      <vt:lpstr>1.2 Inverse Kinematic Approaches </vt:lpstr>
      <vt:lpstr>1.2 Inverse Kinematic Approaches </vt:lpstr>
      <vt:lpstr>PowerPoint Presentation</vt:lpstr>
      <vt:lpstr>2.1 Forward Kinematic with D-H Parameters </vt:lpstr>
      <vt:lpstr>2.1 Forward Kinematic with D-H Parameters </vt:lpstr>
      <vt:lpstr>2.1 Forward Kinematic with D-H Parameters </vt:lpstr>
      <vt:lpstr>2.1 Forward Kinematic with D-H Parameters </vt:lpstr>
      <vt:lpstr>2.2 (pseudo)Inverse Jacobian Matrix</vt:lpstr>
      <vt:lpstr>2.2 (pseudo)Inverse Jacobian Matrix</vt:lpstr>
      <vt:lpstr>2.3 Programming</vt:lpstr>
      <vt:lpstr>PowerPoint Presentation</vt:lpstr>
      <vt:lpstr>3.1 Gazebo &amp; ROS</vt:lpstr>
      <vt:lpstr>3.2 UR3 Universal Robots</vt:lpstr>
      <vt:lpstr>PowerPoint Presentation</vt:lpstr>
      <vt:lpstr>4.1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Chuong Nguyen</cp:lastModifiedBy>
  <cp:revision>868</cp:revision>
  <dcterms:created xsi:type="dcterms:W3CDTF">2021-06-26T03:24:57Z</dcterms:created>
  <dcterms:modified xsi:type="dcterms:W3CDTF">2022-07-08T08:41:46Z</dcterms:modified>
</cp:coreProperties>
</file>