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4" r:id="rId19"/>
    <p:sldId id="276" r:id="rId20"/>
    <p:sldId id="273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9EA472-C219-C014-75E9-D14CEBC0E96B}" v="306" dt="2021-06-26T23:33:35.817"/>
    <p1510:client id="{4EEB87A6-310C-6D28-1263-884F6D34485E}" v="208" dt="2021-06-27T02:38:09.831"/>
    <p1510:client id="{63EF9BDB-7E80-4124-92DC-A8A8EE505633}" v="1098" dt="2021-06-26T03:57:29.378"/>
    <p1510:client id="{724496D0-C56D-07A1-9FAE-C47E3A2EB4D2}" v="579" dt="2021-06-26T23:10:15.518"/>
    <p1510:client id="{A1B255A6-0302-DC20-4FDD-325C00B735A8}" v="6116" dt="2021-06-26T06:15:06.310"/>
    <p1510:client id="{B211BBEF-3692-22F0-1140-6E7803B53BEE}" v="4" dt="2021-08-05T15:40:22.466"/>
    <p1510:client id="{C4B6CC0B-E59D-2B3C-D0DD-593C3949CD14}" v="517" dt="2021-06-26T06:23:57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3E79C-DFEC-4CAC-9906-4EB6BD6B840A}" type="datetimeFigureOut">
              <a:rPr lang="en-US"/>
              <a:t>6/25/2022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C0257-D5CA-404F-BC1F-82C02866DEB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45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oudware.com/robot-operating-system-ros-the-key-to-the-future-of-robotics-programmin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ROS/Introduction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wareengineering.stackexchange.com/questions/140321/what-is-the-difference-between-building-and-compiling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tms1318.files.wordpress.com/2013/04/robot_working.png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https://opencloudware.com/robot-operating-system-ros-the-key-to-the-future-of-robotics-programming/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48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92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29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75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10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24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12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94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http://wiki.ros.org/ROS/Introduction</a:t>
            </a:r>
            <a:endParaRPr lang="en-US" dirty="0"/>
          </a:p>
          <a:p>
            <a:r>
              <a:rPr lang="en-US" dirty="0">
                <a:hlinkClick r:id="rId4"/>
              </a:rPr>
              <a:t>https://softwareengineering.stackexchange.com/questions/140321/what-is-the-difference-between-building-and-compiling</a:t>
            </a:r>
            <a:r>
              <a:rPr lang="en-US" dirty="0"/>
              <a:t> 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18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https://gtms1318.files.wordpress.com/2013/04/robot_working.png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26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26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26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47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64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66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C0257-D5CA-404F-BC1F-82C02866DEB9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6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uong19111996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Inter-process_communication#Approache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atkin-tools.readthedocs.io/en/latest/installing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ROS/Tutorials/CreatingMsgAndSrv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ros.org/ROS/Tutorials/WritingPublisherSubscriber%28c%2B%2B%29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ROS/Tutorial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ki.ros.org/catkin/package.xml" TargetMode="External"/><Relationship Id="rId4" Type="http://schemas.openxmlformats.org/officeDocument/2006/relationships/hyperlink" Target="http://wiki.ros.org/catkin/CMakeLists.tx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miteduau-my.sharepoint.com/:b:/r/personal/s3766010_rmit_edu_vn/Documents/Capstone%20Project%20Part%20A%20-%20ASV/30_Design/34_Software/ROS%20Resources/ROS_Robot_Programming_EN.pdf?csf=1&amp;web=1&amp;e=DJLsQr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36927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  <a:latin typeface="AngsanaUPC"/>
                <a:cs typeface="Calibri Light"/>
              </a:rPr>
              <a:t>ROS – Robot Operating System 101</a:t>
            </a:r>
            <a:endParaRPr lang="en-US" sz="4800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5055557" cy="114786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cs typeface="Calibri" panose="020F0502020204030204"/>
              </a:rPr>
              <a:t>Presenter:</a:t>
            </a:r>
            <a:r>
              <a:rPr lang="en-US" sz="2000" dirty="0">
                <a:solidFill>
                  <a:schemeClr val="bg1"/>
                </a:solidFill>
                <a:cs typeface="Calibri" panose="020F0502020204030204"/>
              </a:rPr>
              <a:t> Chuong Nguyen (</a:t>
            </a:r>
            <a:r>
              <a:rPr lang="en-US" sz="2000" dirty="0">
                <a:solidFill>
                  <a:schemeClr val="bg1"/>
                </a:solidFill>
                <a:cs typeface="Calibri" panose="020F050202020403020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chuong19111996@gmail.com</a:t>
            </a:r>
            <a:r>
              <a:rPr lang="en-US" sz="2000" dirty="0">
                <a:solidFill>
                  <a:schemeClr val="bg1"/>
                </a:solidFill>
                <a:cs typeface="Calibri" panose="020F0502020204030204"/>
              </a:rPr>
              <a:t>)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  <a:cs typeface="Calibri" panose="020F0502020204030204"/>
              </a:rPr>
              <a:t>Institution:</a:t>
            </a:r>
            <a:r>
              <a:rPr lang="en-US" sz="2000" dirty="0">
                <a:solidFill>
                  <a:schemeClr val="bg1"/>
                </a:solidFill>
                <a:cs typeface="Calibri" panose="020F0502020204030204"/>
              </a:rPr>
              <a:t> RMIT Vietnam SGS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  <a:cs typeface="Calibri" panose="020F0502020204030204"/>
              </a:rPr>
              <a:t>Last update: </a:t>
            </a:r>
            <a:r>
              <a:rPr lang="en-US" sz="2000" dirty="0">
                <a:solidFill>
                  <a:schemeClr val="bg1"/>
                </a:solidFill>
                <a:cs typeface="Calibri" panose="020F0502020204030204"/>
              </a:rPr>
              <a:t>26/6/2021</a:t>
            </a:r>
          </a:p>
        </p:txBody>
      </p:sp>
      <p:sp>
        <p:nvSpPr>
          <p:cNvPr id="17" name="Freeform: Shape 2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2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AB9CD9A6-7B5A-425A-B1C7-1B2B2404A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37" y="1441832"/>
            <a:ext cx="4844479" cy="286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58934-02E7-41AF-BBD3-5FF8CD69223E}"/>
              </a:ext>
            </a:extLst>
          </p:cNvPr>
          <p:cNvSpPr txBox="1"/>
          <p:nvPr/>
        </p:nvSpPr>
        <p:spPr>
          <a:xfrm>
            <a:off x="6443782" y="1783959"/>
            <a:ext cx="3502250" cy="28891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3</a:t>
            </a:r>
            <a:r>
              <a:rPr lang="en-US" sz="5400" b="1" kern="1200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. </a:t>
            </a:r>
            <a:r>
              <a:rPr lang="en-US" sz="5400" b="1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ROS </a:t>
            </a:r>
            <a:r>
              <a:rPr lang="en-US" sz="5400" b="1" dirty="0">
                <a:solidFill>
                  <a:srgbClr val="FF0000"/>
                </a:solidFill>
                <a:latin typeface="AngsanaUPC"/>
                <a:ea typeface="+mj-ea"/>
                <a:cs typeface="AngsanaUPC"/>
              </a:rPr>
              <a:t>Configurations</a:t>
            </a:r>
            <a:endParaRPr lang="en-US" sz="5400" b="1" kern="1200" dirty="0">
              <a:solidFill>
                <a:srgbClr val="FF0000"/>
              </a:solidFill>
              <a:latin typeface="AngsanaUPC"/>
              <a:ea typeface="+mj-ea"/>
              <a:cs typeface="AngsanaUPC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Dictionary">
            <a:extLst>
              <a:ext uri="{FF2B5EF4-FFF2-40B4-BE49-F238E27FC236}">
                <a16:creationId xmlns:a16="http://schemas.microsoft.com/office/drawing/2014/main" id="{65EAAF50-39E6-4E28-A03B-CB1319142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77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3.1 Basic Structure</a:t>
            </a:r>
            <a:endParaRPr lang="en-US" sz="4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36659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ea typeface="+mn-lt"/>
              <a:cs typeface="+mn-lt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6B086A1-FAB9-4F2B-9BCB-A9CF8A5CD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355" y="2232165"/>
            <a:ext cx="4137314" cy="22984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43E2D4-FB9C-45B1-8078-E52107088F94}"/>
              </a:ext>
            </a:extLst>
          </p:cNvPr>
          <p:cNvSpPr txBox="1"/>
          <p:nvPr/>
        </p:nvSpPr>
        <p:spPr>
          <a:xfrm>
            <a:off x="1044287" y="4862946"/>
            <a:ext cx="1090692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Master: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serves as a name </a:t>
            </a:r>
            <a:r>
              <a:rPr lang="en-US" dirty="0">
                <a:solidFill>
                  <a:srgbClr val="FF0000"/>
                </a:solidFill>
              </a:rPr>
              <a:t>server </a:t>
            </a:r>
            <a:r>
              <a:rPr lang="en-US" dirty="0"/>
              <a:t>for ROS network, link the Nodes together. Generally, only </a:t>
            </a:r>
            <a:r>
              <a:rPr lang="en-US" dirty="0">
                <a:solidFill>
                  <a:srgbClr val="FF0000"/>
                </a:solidFill>
              </a:rPr>
              <a:t>ONE </a:t>
            </a:r>
            <a:r>
              <a:rPr lang="en-US" dirty="0"/>
              <a:t>master runs inside a network.</a:t>
            </a:r>
          </a:p>
          <a:p>
            <a:r>
              <a:rPr lang="en-US" b="1" dirty="0">
                <a:solidFill>
                  <a:srgbClr val="002060"/>
                </a:solidFill>
                <a:cs typeface="Calibri"/>
              </a:rPr>
              <a:t>Node: </a:t>
            </a:r>
            <a:r>
              <a:rPr lang="en-US" dirty="0">
                <a:cs typeface="Calibri"/>
              </a:rPr>
              <a:t>a ROS entity/</a:t>
            </a:r>
            <a:r>
              <a:rPr lang="en-US" dirty="0">
                <a:solidFill>
                  <a:srgbClr val="FF0000"/>
                </a:solidFill>
                <a:cs typeface="Calibri"/>
              </a:rPr>
              <a:t>object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b="1" dirty="0">
                <a:solidFill>
                  <a:srgbClr val="002060"/>
                </a:solidFill>
                <a:cs typeface="Calibri"/>
              </a:rPr>
              <a:t>Message:</a:t>
            </a:r>
            <a:r>
              <a:rPr lang="en-US" dirty="0">
                <a:solidFill>
                  <a:srgbClr val="002060"/>
                </a:solidFill>
                <a:cs typeface="Calibri"/>
              </a:rPr>
              <a:t>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data </a:t>
            </a:r>
            <a:r>
              <a:rPr lang="en-US" dirty="0">
                <a:cs typeface="Calibri"/>
              </a:rPr>
              <a:t>transferred between the nodes.</a:t>
            </a:r>
          </a:p>
          <a:p>
            <a:r>
              <a:rPr lang="en-US" i="1" dirty="0">
                <a:cs typeface="Calibri"/>
              </a:rPr>
              <a:t>* ROS is just an </a:t>
            </a:r>
            <a:r>
              <a:rPr lang="en-US" i="1" dirty="0">
                <a:solidFill>
                  <a:srgbClr val="FF0000"/>
                </a:solidFill>
                <a:cs typeface="Calibri"/>
              </a:rPr>
              <a:t>abstraction</a:t>
            </a:r>
            <a:r>
              <a:rPr lang="en-US" i="1" dirty="0">
                <a:cs typeface="Calibri"/>
              </a:rPr>
              <a:t> of </a:t>
            </a:r>
            <a:r>
              <a:rPr lang="en-US" i="1" dirty="0">
                <a:solidFill>
                  <a:srgbClr val="FF0000"/>
                </a:solidFill>
                <a:cs typeface="Calibri"/>
              </a:rPr>
              <a:t>TCP/IP-based </a:t>
            </a:r>
            <a:r>
              <a:rPr lang="en-US" i="1" dirty="0">
                <a:cs typeface="Calibri"/>
              </a:rPr>
              <a:t>and </a:t>
            </a:r>
            <a:r>
              <a:rPr lang="en-US" i="1" dirty="0">
                <a:solidFill>
                  <a:srgbClr val="FF0000"/>
                </a:solidFill>
                <a:cs typeface="Calibri"/>
              </a:rPr>
              <a:t>UDP/IP-based protocol </a:t>
            </a:r>
            <a:r>
              <a:rPr lang="en-US" i="1" dirty="0">
                <a:cs typeface="Calibri"/>
              </a:rPr>
              <a:t>(Socket type in </a:t>
            </a:r>
            <a:r>
              <a:rPr lang="en-US" b="1" i="1" dirty="0">
                <a:cs typeface="Calibri"/>
                <a:hlinkClick r:id="rId4"/>
              </a:rPr>
              <a:t>Inter-process Communication</a:t>
            </a:r>
            <a:r>
              <a:rPr lang="en-US" i="1" dirty="0">
                <a:cs typeface="Calibri"/>
              </a:rPr>
              <a:t>), which is why ROS is seamless between devices on same network (great for </a:t>
            </a:r>
            <a:r>
              <a:rPr lang="en-US" i="1" dirty="0">
                <a:solidFill>
                  <a:srgbClr val="FF0000"/>
                </a:solidFill>
                <a:cs typeface="Calibri"/>
              </a:rPr>
              <a:t>IoT application</a:t>
            </a:r>
            <a:r>
              <a:rPr lang="en-US" i="1" dirty="0">
                <a:cs typeface="Calibri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161382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3.2 Communication Methods</a:t>
            </a:r>
            <a:endParaRPr lang="en-US" sz="4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36659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ea typeface="+mn-lt"/>
              <a:cs typeface="+mn-lt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3E2D4-FB9C-45B1-8078-E52107088F94}"/>
              </a:ext>
            </a:extLst>
          </p:cNvPr>
          <p:cNvSpPr txBox="1"/>
          <p:nvPr/>
        </p:nvSpPr>
        <p:spPr>
          <a:xfrm>
            <a:off x="966356" y="2273878"/>
            <a:ext cx="78607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Total 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3</a:t>
            </a:r>
            <a:r>
              <a:rPr lang="en-US" b="1" dirty="0">
                <a:cs typeface="Calibri"/>
              </a:rPr>
              <a:t> types: </a:t>
            </a:r>
            <a:r>
              <a:rPr lang="en-US" dirty="0">
                <a:cs typeface="Calibri"/>
              </a:rPr>
              <a:t>(1)</a:t>
            </a:r>
            <a:r>
              <a:rPr lang="en-US" b="1" dirty="0">
                <a:cs typeface="Calibri"/>
              </a:rPr>
              <a:t> </a:t>
            </a:r>
            <a:r>
              <a:rPr lang="en-US" dirty="0">
                <a:cs typeface="Calibri"/>
              </a:rPr>
              <a:t>Publisher-Subscriber, (2) Service-Client, (3) Action-Client.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B2A2E852-7EE9-4612-A385-58CA62062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2935521"/>
            <a:ext cx="5228359" cy="3368209"/>
          </a:xfrm>
          <a:prstGeom prst="rect">
            <a:avLst/>
          </a:prstGeom>
        </p:spPr>
      </p:pic>
      <p:pic>
        <p:nvPicPr>
          <p:cNvPr id="7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1E0A638-E07C-4B8C-A284-3BF24E073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445" y="4596208"/>
            <a:ext cx="5401540" cy="170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37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3.2.1 Publisher-Subscriber</a:t>
            </a:r>
            <a:endParaRPr lang="en-US" sz="4000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36659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ea typeface="+mn-lt"/>
              <a:cs typeface="+mn-lt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7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1E0A638-E07C-4B8C-A284-3BF24E073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741" y="3955436"/>
            <a:ext cx="5401540" cy="1709380"/>
          </a:xfrm>
          <a:prstGeom prst="rect">
            <a:avLst/>
          </a:prstGeom>
        </p:spPr>
      </p:pic>
      <p:pic>
        <p:nvPicPr>
          <p:cNvPr id="4" name="Picture 8" descr="Diagram&#10;&#10;Description automatically generated">
            <a:extLst>
              <a:ext uri="{FF2B5EF4-FFF2-40B4-BE49-F238E27FC236}">
                <a16:creationId xmlns:a16="http://schemas.microsoft.com/office/drawing/2014/main" id="{1D046037-DF15-43BF-9502-EFD8C915E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90" y="2607190"/>
            <a:ext cx="6042313" cy="305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85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3.2.2 Service-Client</a:t>
            </a:r>
            <a:endParaRPr lang="en-US" sz="4000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36659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ea typeface="+mn-lt"/>
              <a:cs typeface="+mn-lt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7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1E0A638-E07C-4B8C-A284-3BF24E073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741" y="3955436"/>
            <a:ext cx="5401540" cy="1709380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63187417-5FFE-4489-A2F0-4AB941CB7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95" y="2869391"/>
            <a:ext cx="6084276" cy="279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52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3.2.3 Action-Client</a:t>
            </a:r>
            <a:endParaRPr lang="en-US" sz="4000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36659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ea typeface="+mn-lt"/>
              <a:cs typeface="+mn-lt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7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1E0A638-E07C-4B8C-A284-3BF24E073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741" y="3955436"/>
            <a:ext cx="5401540" cy="1709380"/>
          </a:xfrm>
          <a:prstGeom prst="rect">
            <a:avLst/>
          </a:prstGeom>
        </p:spPr>
      </p:pic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C612E93B-3B35-4ABE-99B8-0484598FA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62" y="2390125"/>
            <a:ext cx="5271654" cy="375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860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58934-02E7-41AF-BBD3-5FF8CD69223E}"/>
              </a:ext>
            </a:extLst>
          </p:cNvPr>
          <p:cNvSpPr txBox="1"/>
          <p:nvPr/>
        </p:nvSpPr>
        <p:spPr>
          <a:xfrm>
            <a:off x="6443782" y="1783959"/>
            <a:ext cx="3502250" cy="28891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4</a:t>
            </a:r>
            <a:r>
              <a:rPr lang="en-US" sz="5400" b="1" kern="1200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. </a:t>
            </a:r>
            <a:r>
              <a:rPr lang="en-US" sz="5400" b="1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Examples</a:t>
            </a:r>
            <a:endParaRPr lang="en-US" sz="5400" b="1" kern="1200" dirty="0">
              <a:solidFill>
                <a:schemeClr val="bg1"/>
              </a:solidFill>
              <a:latin typeface="AngsanaUPC"/>
              <a:ea typeface="+mj-ea"/>
              <a:cs typeface="AngsanaUPC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Dictionary">
            <a:extLst>
              <a:ext uri="{FF2B5EF4-FFF2-40B4-BE49-F238E27FC236}">
                <a16:creationId xmlns:a16="http://schemas.microsoft.com/office/drawing/2014/main" id="{65EAAF50-39E6-4E28-A03B-CB1319142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36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ea typeface="+mj-lt"/>
                <a:cs typeface="+mj-lt"/>
              </a:rPr>
              <a:t>4.1 Create a ROS </a:t>
            </a:r>
            <a:r>
              <a:rPr lang="en-US" sz="4000" dirty="0">
                <a:solidFill>
                  <a:srgbClr val="FF0000"/>
                </a:solidFill>
                <a:ea typeface="+mj-lt"/>
                <a:cs typeface="+mj-lt"/>
              </a:rPr>
              <a:t>workspace </a:t>
            </a:r>
            <a:r>
              <a:rPr lang="en-US" sz="4000" dirty="0">
                <a:solidFill>
                  <a:schemeClr val="bg1"/>
                </a:solidFill>
                <a:ea typeface="+mj-lt"/>
                <a:cs typeface="+mj-lt"/>
              </a:rPr>
              <a:t>&amp; a blank </a:t>
            </a:r>
            <a:r>
              <a:rPr lang="en-US" sz="4000" dirty="0">
                <a:solidFill>
                  <a:srgbClr val="FF0000"/>
                </a:solidFill>
                <a:ea typeface="+mj-lt"/>
                <a:cs typeface="+mj-lt"/>
              </a:rPr>
              <a:t>package</a:t>
            </a:r>
            <a:r>
              <a:rPr lang="en-US" sz="4000" dirty="0">
                <a:solidFill>
                  <a:schemeClr val="bg1"/>
                </a:solidFill>
                <a:ea typeface="+mj-lt"/>
                <a:cs typeface="+mj-lt"/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36659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000" dirty="0">
                <a:ea typeface="+mn-lt"/>
                <a:cs typeface="+mn-lt"/>
              </a:rPr>
              <a:t>Step 1: Open terminal, </a:t>
            </a:r>
            <a:r>
              <a:rPr lang="en-US" sz="2000" b="1" dirty="0">
                <a:solidFill>
                  <a:srgbClr val="FF0000"/>
                </a:solidFill>
                <a:ea typeface="+mn-lt"/>
                <a:cs typeface="+mn-lt"/>
              </a:rPr>
              <a:t>type </a:t>
            </a:r>
            <a:r>
              <a:rPr lang="en-US" sz="1600" dirty="0" err="1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mkdir</a:t>
            </a:r>
            <a:r>
              <a:rPr lang="en-US" sz="1600" dirty="0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 </a:t>
            </a:r>
            <a:r>
              <a:rPr lang="en-US" sz="1600" dirty="0" err="1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first_ROS_ws</a:t>
            </a:r>
            <a:r>
              <a:rPr lang="en-US" sz="2000" dirty="0">
                <a:ea typeface="+mn-lt"/>
                <a:cs typeface="+mn-lt"/>
              </a:rPr>
              <a:t>, a folder name </a:t>
            </a:r>
            <a:r>
              <a:rPr lang="en-US" sz="2000" b="1" dirty="0" err="1">
                <a:solidFill>
                  <a:srgbClr val="FF0000"/>
                </a:solidFill>
                <a:ea typeface="+mn-lt"/>
                <a:cs typeface="+mn-lt"/>
              </a:rPr>
              <a:t>first_ROS_ws</a:t>
            </a:r>
            <a:r>
              <a:rPr lang="en-US" sz="2000" dirty="0">
                <a:ea typeface="+mn-lt"/>
                <a:cs typeface="+mn-lt"/>
              </a:rPr>
              <a:t> appear at home. You can name it whatever you want.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Step 2: type </a:t>
            </a:r>
            <a:r>
              <a:rPr lang="en-US" sz="1600" dirty="0">
                <a:highlight>
                  <a:srgbClr val="FFFF00"/>
                </a:highlight>
                <a:latin typeface="Courier New"/>
                <a:cs typeface="Calibri"/>
              </a:rPr>
              <a:t>cd </a:t>
            </a:r>
            <a:r>
              <a:rPr lang="en-US" sz="1600" err="1">
                <a:highlight>
                  <a:srgbClr val="FFFF00"/>
                </a:highlight>
                <a:latin typeface="Courier New"/>
                <a:cs typeface="Calibri" panose="020F0502020204030204"/>
              </a:rPr>
              <a:t>first_ROS_ws</a:t>
            </a:r>
            <a:r>
              <a:rPr lang="en-US" sz="1600" dirty="0">
                <a:highlight>
                  <a:srgbClr val="FFFF00"/>
                </a:highlight>
                <a:latin typeface="Courier New"/>
                <a:cs typeface="Calibri" panose="020F0502020204030204"/>
              </a:rPr>
              <a:t> </a:t>
            </a:r>
            <a:r>
              <a:rPr lang="en-US" sz="2000" dirty="0">
                <a:cs typeface="Calibri" panose="020F0502020204030204"/>
              </a:rPr>
              <a:t>to navigate inside </a:t>
            </a:r>
            <a:r>
              <a:rPr lang="en-US" sz="2000" b="1" err="1">
                <a:cs typeface="Calibri" panose="020F0502020204030204"/>
              </a:rPr>
              <a:t>first_ROS_ws</a:t>
            </a:r>
            <a:r>
              <a:rPr lang="en-US" sz="2000" dirty="0">
                <a:cs typeface="Calibri" panose="020F0502020204030204"/>
              </a:rPr>
              <a:t> folder, type </a:t>
            </a:r>
            <a:r>
              <a:rPr lang="en-US" sz="1600" err="1">
                <a:highlight>
                  <a:srgbClr val="FFFF00"/>
                </a:highlight>
                <a:latin typeface="Courier New"/>
                <a:cs typeface="Calibri" panose="020F0502020204030204"/>
              </a:rPr>
              <a:t>mkdir</a:t>
            </a:r>
            <a:r>
              <a:rPr lang="en-US" sz="1600" dirty="0">
                <a:highlight>
                  <a:srgbClr val="FFFF00"/>
                </a:highlight>
                <a:latin typeface="Courier New"/>
                <a:cs typeface="Calibri" panose="020F0502020204030204"/>
              </a:rPr>
              <a:t> </a:t>
            </a:r>
            <a:r>
              <a:rPr lang="en-US" sz="1600" err="1">
                <a:highlight>
                  <a:srgbClr val="FFFF00"/>
                </a:highlight>
                <a:latin typeface="Courier New"/>
                <a:cs typeface="Calibri" panose="020F0502020204030204"/>
              </a:rPr>
              <a:t>src</a:t>
            </a:r>
            <a:r>
              <a:rPr lang="en-US" sz="2000" dirty="0">
                <a:cs typeface="Calibri" panose="020F0502020204030204"/>
              </a:rPr>
              <a:t> to make source folder.</a:t>
            </a:r>
          </a:p>
          <a:p>
            <a:r>
              <a:rPr lang="en-US" sz="2000" dirty="0">
                <a:cs typeface="Calibri" panose="020F0502020204030204"/>
              </a:rPr>
              <a:t>Step 3 (requires </a:t>
            </a:r>
            <a:r>
              <a:rPr lang="en-US" sz="2000" b="1" dirty="0">
                <a:solidFill>
                  <a:srgbClr val="FF0000"/>
                </a:solidFill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catkin_tools</a:t>
            </a:r>
            <a:r>
              <a:rPr lang="en-US" sz="2000" dirty="0">
                <a:cs typeface="Calibri"/>
              </a:rPr>
              <a:t>): at </a:t>
            </a:r>
            <a:r>
              <a:rPr lang="en-US" sz="2000" b="1" dirty="0" err="1">
                <a:ea typeface="+mn-lt"/>
                <a:cs typeface="+mn-lt"/>
              </a:rPr>
              <a:t>first_ROS_ws</a:t>
            </a:r>
            <a:r>
              <a:rPr lang="en-US" sz="2000" dirty="0">
                <a:cs typeface="Calibri"/>
              </a:rPr>
              <a:t> folder, type </a:t>
            </a:r>
            <a:r>
              <a:rPr lang="en-US" sz="1600" dirty="0">
                <a:highlight>
                  <a:srgbClr val="FFFF00"/>
                </a:highlight>
                <a:latin typeface="Courier New"/>
                <a:cs typeface="Calibri"/>
              </a:rPr>
              <a:t>catkin </a:t>
            </a:r>
            <a:r>
              <a:rPr lang="en-US" sz="1600" dirty="0" err="1">
                <a:highlight>
                  <a:srgbClr val="FFFF00"/>
                </a:highlight>
                <a:latin typeface="Courier New"/>
                <a:cs typeface="Calibri"/>
              </a:rPr>
              <a:t>init</a:t>
            </a:r>
            <a:r>
              <a:rPr lang="en-US" sz="2000" dirty="0">
                <a:latin typeface="Calibri"/>
                <a:cs typeface="Calibri"/>
              </a:rPr>
              <a:t> to </a:t>
            </a:r>
            <a:r>
              <a:rPr lang="en-US" sz="2000" dirty="0">
                <a:ea typeface="+mn-lt"/>
                <a:cs typeface="+mn-lt"/>
              </a:rPr>
              <a:t>initialize </a:t>
            </a:r>
            <a:r>
              <a:rPr lang="en-US" sz="2000" dirty="0">
                <a:latin typeface="Calibri"/>
                <a:cs typeface="Calibri"/>
              </a:rPr>
              <a:t>ROS workspace. 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Step 4: type </a:t>
            </a:r>
            <a:r>
              <a:rPr lang="en-US" sz="1600" dirty="0">
                <a:highlight>
                  <a:srgbClr val="FFFF00"/>
                </a:highlight>
                <a:latin typeface="Courier New"/>
                <a:cs typeface="Calibri"/>
              </a:rPr>
              <a:t>cd </a:t>
            </a:r>
            <a:r>
              <a:rPr lang="en-US" sz="1600" err="1">
                <a:highlight>
                  <a:srgbClr val="FFFF00"/>
                </a:highlight>
                <a:latin typeface="Courier New"/>
                <a:cs typeface="Calibri"/>
              </a:rPr>
              <a:t>src</a:t>
            </a:r>
            <a:r>
              <a:rPr lang="en-US" sz="2000" dirty="0">
                <a:cs typeface="Calibri"/>
              </a:rPr>
              <a:t> to </a:t>
            </a:r>
            <a:r>
              <a:rPr lang="en-US" sz="2000" dirty="0">
                <a:ea typeface="+mn-lt"/>
                <a:cs typeface="+mn-lt"/>
              </a:rPr>
              <a:t>navigate inside </a:t>
            </a:r>
            <a:r>
              <a:rPr lang="en-US" sz="2000" b="1" err="1">
                <a:solidFill>
                  <a:srgbClr val="000000"/>
                </a:solidFill>
                <a:ea typeface="+mn-lt"/>
                <a:cs typeface="+mn-lt"/>
              </a:rPr>
              <a:t>src</a:t>
            </a:r>
            <a:r>
              <a:rPr lang="en-US" sz="2000" dirty="0">
                <a:ea typeface="+mn-lt"/>
                <a:cs typeface="+mn-lt"/>
              </a:rPr>
              <a:t> folder, type </a:t>
            </a:r>
            <a:r>
              <a:rPr lang="en-US" sz="1600" dirty="0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catkin create pkg </a:t>
            </a:r>
            <a:r>
              <a:rPr lang="en-US" sz="1600" err="1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pkg_a</a:t>
            </a:r>
            <a:r>
              <a:rPr lang="en-US" sz="1600" dirty="0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 </a:t>
            </a:r>
            <a:r>
              <a:rPr lang="en-US" sz="2000" dirty="0">
                <a:ea typeface="+mn-lt"/>
                <a:cs typeface="+mn-lt"/>
              </a:rPr>
              <a:t>to create a blank package named </a:t>
            </a:r>
            <a:r>
              <a:rPr lang="en-US" sz="2000" b="1" err="1">
                <a:ea typeface="+mn-lt"/>
                <a:cs typeface="+mn-lt"/>
              </a:rPr>
              <a:t>pkg_a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Step 5</a:t>
            </a:r>
            <a:r>
              <a:rPr lang="en-US" sz="2000" dirty="0">
                <a:ea typeface="+mn-lt"/>
                <a:cs typeface="+mn-lt"/>
              </a:rPr>
              <a:t>(requires </a:t>
            </a:r>
            <a:r>
              <a:rPr lang="en-US" sz="2000" b="1" dirty="0">
                <a:solidFill>
                  <a:srgbClr val="FF0000"/>
                </a:solidFill>
                <a:ea typeface="+mn-lt"/>
                <a:cs typeface="+mn-lt"/>
                <a:hlinkClick r:id="rId3"/>
              </a:rPr>
              <a:t>catkin_tools</a:t>
            </a:r>
            <a:r>
              <a:rPr lang="en-US" sz="2000" dirty="0">
                <a:ea typeface="+mn-lt"/>
                <a:cs typeface="+mn-lt"/>
              </a:rPr>
              <a:t>)</a:t>
            </a:r>
            <a:r>
              <a:rPr lang="en-US" sz="2000" dirty="0">
                <a:cs typeface="Calibri"/>
              </a:rPr>
              <a:t>: type </a:t>
            </a:r>
            <a:r>
              <a:rPr lang="en-US" sz="1600" dirty="0">
                <a:highlight>
                  <a:srgbClr val="FFFF00"/>
                </a:highlight>
                <a:latin typeface="Courier New"/>
                <a:cs typeface="Calibri"/>
              </a:rPr>
              <a:t>cd ..</a:t>
            </a:r>
            <a:r>
              <a:rPr lang="en-US" sz="2000" dirty="0">
                <a:cs typeface="Calibri"/>
              </a:rPr>
              <a:t> to navigate back to </a:t>
            </a:r>
            <a:r>
              <a:rPr lang="en-US" sz="2000" b="1" err="1">
                <a:ea typeface="+mn-lt"/>
                <a:cs typeface="+mn-lt"/>
              </a:rPr>
              <a:t>first_ROS_ws</a:t>
            </a:r>
            <a:r>
              <a:rPr lang="en-US" sz="2000" dirty="0">
                <a:cs typeface="Calibri"/>
              </a:rPr>
              <a:t> folder, type </a:t>
            </a:r>
            <a:r>
              <a:rPr lang="en-US" sz="1600" dirty="0">
                <a:highlight>
                  <a:srgbClr val="FFFF00"/>
                </a:highlight>
                <a:latin typeface="Courier New"/>
                <a:cs typeface="Calibri"/>
              </a:rPr>
              <a:t>catkin build</a:t>
            </a:r>
            <a:r>
              <a:rPr lang="en-US" sz="2000" dirty="0">
                <a:cs typeface="Calibri"/>
              </a:rPr>
              <a:t> to build the package </a:t>
            </a:r>
            <a:r>
              <a:rPr lang="en-US" sz="2000" b="1" err="1">
                <a:cs typeface="Calibri"/>
              </a:rPr>
              <a:t>pkg_a</a:t>
            </a:r>
            <a:r>
              <a:rPr lang="en-US" sz="2000" dirty="0"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cs typeface="Calibri"/>
              </a:rPr>
              <a:t>DONE!</a:t>
            </a:r>
            <a:r>
              <a:rPr lang="en-US" sz="2000" dirty="0">
                <a:cs typeface="Calibri"/>
              </a:rPr>
              <a:t> :). You created your first ROS workspace and package.</a:t>
            </a: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cs typeface="Calibri"/>
              </a:rPr>
              <a:t>What  I didn't show?</a:t>
            </a:r>
            <a:r>
              <a:rPr lang="en-US" sz="2000" dirty="0">
                <a:cs typeface="Calibri"/>
              </a:rPr>
              <a:t> I didn’t create actual contents for package </a:t>
            </a:r>
            <a:r>
              <a:rPr lang="en-US" sz="2000" b="1" dirty="0" err="1">
                <a:cs typeface="Calibri"/>
              </a:rPr>
              <a:t>pkg_a</a:t>
            </a:r>
            <a:r>
              <a:rPr lang="en-US" sz="2000" b="1" dirty="0">
                <a:cs typeface="Calibri"/>
              </a:rPr>
              <a:t> </a:t>
            </a:r>
            <a:r>
              <a:rPr lang="en-US" sz="2000" dirty="0">
                <a:cs typeface="Calibri"/>
              </a:rPr>
              <a:t>and modify the </a:t>
            </a:r>
            <a:r>
              <a:rPr lang="en-US" sz="2000" dirty="0">
                <a:ea typeface="+mn-lt"/>
                <a:cs typeface="+mn-lt"/>
              </a:rPr>
              <a:t>CMakeLists.txt (define build sequence). I didn't demonstrate how to run package </a:t>
            </a:r>
            <a:r>
              <a:rPr lang="en-US" sz="2000" b="1" dirty="0" err="1">
                <a:ea typeface="+mn-lt"/>
                <a:cs typeface="+mn-lt"/>
              </a:rPr>
              <a:t>pkg_a</a:t>
            </a:r>
            <a:r>
              <a:rPr lang="en-US" sz="2000" dirty="0">
                <a:ea typeface="+mn-lt"/>
                <a:cs typeface="+mn-lt"/>
              </a:rPr>
              <a:t> too. Now let's move to ...</a:t>
            </a:r>
            <a:endParaRPr lang="en-US" dirty="0"/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8524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ea typeface="+mj-lt"/>
                <a:cs typeface="+mj-lt"/>
              </a:rPr>
              <a:t>4.2 Simple Publisher-Subscriber (C++)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36659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ea typeface="+mn-lt"/>
              <a:cs typeface="+mn-lt"/>
            </a:endParaRPr>
          </a:p>
          <a:p>
            <a:r>
              <a:rPr lang="en-US" sz="2000" b="1" dirty="0">
                <a:cs typeface="Calibri"/>
              </a:rPr>
              <a:t>Link 1 – Create message file (and config 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CMakeLists.txt</a:t>
            </a:r>
            <a:r>
              <a:rPr lang="en-US" sz="2000" b="1" dirty="0">
                <a:cs typeface="Calibri"/>
              </a:rPr>
              <a:t> &amp; 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package.xml</a:t>
            </a:r>
            <a:r>
              <a:rPr lang="en-US" sz="2000" b="1" dirty="0">
                <a:cs typeface="Calibri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  <a:hlinkClick r:id="rId3"/>
              </a:rPr>
              <a:t>http://wiki.ros.org/ROS/Tutorials/CreatingMsgAndSrv</a:t>
            </a:r>
            <a:r>
              <a:rPr lang="en-US" sz="2000" dirty="0">
                <a:ea typeface="+mn-lt"/>
                <a:cs typeface="+mn-lt"/>
              </a:rPr>
              <a:t> </a:t>
            </a:r>
            <a:endParaRPr lang="en-US">
              <a:cs typeface="Calibri" panose="020F0502020204030204"/>
            </a:endParaRPr>
          </a:p>
          <a:p>
            <a:r>
              <a:rPr lang="en-US" sz="2000" b="1" dirty="0">
                <a:cs typeface="Calibri"/>
              </a:rPr>
              <a:t>Link 2 – Create "hello word" on Publisher-Subscriber (C++) (and config 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CMakeLists.txt</a:t>
            </a:r>
            <a:r>
              <a:rPr lang="en-US" sz="2000" b="1" dirty="0">
                <a:cs typeface="Calibri"/>
              </a:rPr>
              <a:t>)</a:t>
            </a:r>
            <a:endParaRPr lang="en-US" sz="2000" dirty="0">
              <a:solidFill>
                <a:schemeClr val="bg1"/>
              </a:solidFill>
              <a:latin typeface="Calibri Light"/>
              <a:ea typeface="+mn-lt"/>
              <a:cs typeface="Calibri Ligh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  <a:hlinkClick r:id="rId4"/>
              </a:rPr>
              <a:t>http://wiki.ros.org/ROS/Tutorials/WritingPublisherSubscriber%28c%2B%2B%29</a:t>
            </a:r>
            <a:r>
              <a:rPr lang="en-US" sz="2000" dirty="0">
                <a:ea typeface="+mn-lt"/>
                <a:cs typeface="+mn-lt"/>
              </a:rPr>
              <a:t> </a:t>
            </a:r>
            <a:endParaRPr lang="en-US">
              <a:ea typeface="+mn-lt"/>
              <a:cs typeface="+mn-lt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3886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58934-02E7-41AF-BBD3-5FF8CD69223E}"/>
              </a:ext>
            </a:extLst>
          </p:cNvPr>
          <p:cNvSpPr txBox="1"/>
          <p:nvPr/>
        </p:nvSpPr>
        <p:spPr>
          <a:xfrm>
            <a:off x="6443782" y="1783959"/>
            <a:ext cx="3502250" cy="28891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5</a:t>
            </a:r>
            <a:r>
              <a:rPr lang="en-US" sz="5400" b="1" kern="1200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. </a:t>
            </a:r>
            <a:r>
              <a:rPr lang="en-US" sz="5400" b="1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What's </a:t>
            </a:r>
            <a:r>
              <a:rPr lang="en-US" sz="5400" b="1" dirty="0">
                <a:solidFill>
                  <a:srgbClr val="FF0000"/>
                </a:solidFill>
                <a:latin typeface="AngsanaUPC"/>
                <a:ea typeface="+mj-ea"/>
                <a:cs typeface="AngsanaUPC"/>
              </a:rPr>
              <a:t>next</a:t>
            </a:r>
            <a:r>
              <a:rPr lang="en-US" sz="5400" b="1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?</a:t>
            </a:r>
            <a:endParaRPr lang="en-US" sz="5400" b="1" kern="1200" dirty="0">
              <a:solidFill>
                <a:schemeClr val="bg1"/>
              </a:solidFill>
              <a:latin typeface="AngsanaUPC"/>
              <a:ea typeface="+mj-ea"/>
              <a:cs typeface="AngsanaUPC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Dictionary">
            <a:extLst>
              <a:ext uri="{FF2B5EF4-FFF2-40B4-BE49-F238E27FC236}">
                <a16:creationId xmlns:a16="http://schemas.microsoft.com/office/drawing/2014/main" id="{65EAAF50-39E6-4E28-A03B-CB1319142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7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58934-02E7-41AF-BBD3-5FF8CD69223E}"/>
              </a:ext>
            </a:extLst>
          </p:cNvPr>
          <p:cNvSpPr txBox="1"/>
          <p:nvPr/>
        </p:nvSpPr>
        <p:spPr>
          <a:xfrm>
            <a:off x="6443782" y="1783959"/>
            <a:ext cx="4645250" cy="28891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1. </a:t>
            </a:r>
            <a:r>
              <a:rPr lang="en-US" sz="5400" b="1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Definitions</a:t>
            </a:r>
            <a:endParaRPr lang="en-US" sz="5400" b="1" kern="1200" dirty="0">
              <a:solidFill>
                <a:schemeClr val="bg1"/>
              </a:solidFill>
              <a:latin typeface="AngsanaUPC"/>
              <a:ea typeface="+mj-ea"/>
              <a:cs typeface="AngsanaUPC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Dictionary">
            <a:extLst>
              <a:ext uri="{FF2B5EF4-FFF2-40B4-BE49-F238E27FC236}">
                <a16:creationId xmlns:a16="http://schemas.microsoft.com/office/drawing/2014/main" id="{65EAAF50-39E6-4E28-A03B-CB1319142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41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ea typeface="+mj-lt"/>
                <a:cs typeface="+mj-lt"/>
              </a:rPr>
              <a:t>5.1 ROS Tutorial – Beginner. 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36659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ea typeface="+mn-lt"/>
              <a:cs typeface="+mn-lt"/>
            </a:endParaRPr>
          </a:p>
          <a:p>
            <a:r>
              <a:rPr lang="en-US" sz="2000" b="1" dirty="0">
                <a:cs typeface="Calibri"/>
              </a:rPr>
              <a:t>Link: </a:t>
            </a:r>
            <a:r>
              <a:rPr lang="en-US" sz="2000" dirty="0">
                <a:ea typeface="+mn-lt"/>
                <a:cs typeface="+mn-lt"/>
                <a:hlinkClick r:id="rId3"/>
              </a:rPr>
              <a:t>http://wiki.ros.org/ROS/Tutorials</a:t>
            </a:r>
            <a:r>
              <a:rPr lang="en-US" sz="2000" dirty="0">
                <a:ea typeface="+mn-lt"/>
                <a:cs typeface="+mn-lt"/>
              </a:rPr>
              <a:t> </a:t>
            </a:r>
            <a:endParaRPr lang="en-US" sz="2000" b="1" dirty="0">
              <a:ea typeface="+mn-lt"/>
              <a:cs typeface="+mn-lt"/>
            </a:endParaRPr>
          </a:p>
          <a:p>
            <a:r>
              <a:rPr lang="en-US" sz="2000" b="1" dirty="0">
                <a:cs typeface="Calibri"/>
              </a:rPr>
              <a:t>Change all </a:t>
            </a:r>
            <a:r>
              <a:rPr lang="en-US" sz="2000" b="1" dirty="0">
                <a:solidFill>
                  <a:srgbClr val="FF0000"/>
                </a:solidFill>
                <a:cs typeface="Calibri"/>
              </a:rPr>
              <a:t>"Kinetic"</a:t>
            </a:r>
            <a:r>
              <a:rPr lang="en-US" sz="2000" b="1" dirty="0">
                <a:cs typeface="Calibri"/>
              </a:rPr>
              <a:t> to your ROS version (</a:t>
            </a:r>
            <a:r>
              <a:rPr lang="en-US" sz="2000" b="1" dirty="0">
                <a:solidFill>
                  <a:srgbClr val="FF0000"/>
                </a:solidFill>
                <a:cs typeface="Calibri"/>
              </a:rPr>
              <a:t>"Melodic"</a:t>
            </a:r>
            <a:r>
              <a:rPr lang="en-US" sz="2000" b="1" dirty="0">
                <a:cs typeface="Calibri"/>
              </a:rPr>
              <a:t> or </a:t>
            </a:r>
            <a:r>
              <a:rPr lang="en-US" sz="2000" b="1" dirty="0">
                <a:solidFill>
                  <a:srgbClr val="FF0000"/>
                </a:solidFill>
                <a:cs typeface="Calibri"/>
              </a:rPr>
              <a:t>"Noetic"</a:t>
            </a:r>
            <a:r>
              <a:rPr lang="en-US" sz="2000" b="1" dirty="0">
                <a:cs typeface="Calibri"/>
              </a:rPr>
              <a:t>).</a:t>
            </a:r>
          </a:p>
          <a:p>
            <a:r>
              <a:rPr lang="en-US" sz="2000" b="1" dirty="0">
                <a:cs typeface="Calibri"/>
              </a:rPr>
              <a:t>For now, use </a:t>
            </a:r>
            <a:r>
              <a:rPr lang="en-US" sz="2000" b="1" dirty="0" err="1">
                <a:solidFill>
                  <a:srgbClr val="FF0000"/>
                </a:solidFill>
                <a:cs typeface="Calibri"/>
              </a:rPr>
              <a:t>catkin_make</a:t>
            </a:r>
            <a:r>
              <a:rPr lang="en-US" sz="2000" b="1" dirty="0">
                <a:solidFill>
                  <a:srgbClr val="FF0000"/>
                </a:solidFill>
                <a:cs typeface="Calibri"/>
              </a:rPr>
              <a:t> </a:t>
            </a:r>
            <a:r>
              <a:rPr lang="en-US" sz="2000" b="1" dirty="0">
                <a:cs typeface="Calibri"/>
              </a:rPr>
              <a:t>to build is fine, later on we need to use </a:t>
            </a:r>
            <a:r>
              <a:rPr lang="en-US" sz="2000" b="1" dirty="0">
                <a:solidFill>
                  <a:srgbClr val="FF0000"/>
                </a:solidFill>
                <a:cs typeface="Calibri"/>
              </a:rPr>
              <a:t>catkin build</a:t>
            </a:r>
            <a:r>
              <a:rPr lang="en-US" sz="2000" b="1" dirty="0">
                <a:cs typeface="Calibri"/>
              </a:rPr>
              <a:t>.</a:t>
            </a:r>
          </a:p>
          <a:p>
            <a:r>
              <a:rPr lang="en-US" sz="2000" b="1" dirty="0">
                <a:cs typeface="Calibri"/>
              </a:rPr>
              <a:t>Skip </a:t>
            </a:r>
            <a:r>
              <a:rPr lang="en-US" sz="2000" b="1" dirty="0">
                <a:solidFill>
                  <a:srgbClr val="FF0000"/>
                </a:solidFill>
                <a:cs typeface="Calibri"/>
              </a:rPr>
              <a:t>Python </a:t>
            </a:r>
            <a:r>
              <a:rPr lang="en-US" sz="2000" b="1" dirty="0">
                <a:cs typeface="Calibri"/>
              </a:rPr>
              <a:t>for now.</a:t>
            </a:r>
          </a:p>
          <a:p>
            <a:r>
              <a:rPr lang="en-US" sz="2000" b="1" dirty="0">
                <a:ea typeface="+mn-lt"/>
                <a:cs typeface="+mn-lt"/>
              </a:rPr>
              <a:t>More about </a:t>
            </a:r>
            <a:r>
              <a:rPr lang="en-US" sz="2000" b="1" dirty="0">
                <a:solidFill>
                  <a:srgbClr val="FF0000"/>
                </a:solidFill>
                <a:ea typeface="+mn-lt"/>
                <a:cs typeface="+mn-lt"/>
              </a:rPr>
              <a:t>CMakeLists.txt</a:t>
            </a:r>
            <a:r>
              <a:rPr lang="en-US" sz="2000" b="1" dirty="0">
                <a:cs typeface="Calibri"/>
              </a:rPr>
              <a:t>: </a:t>
            </a:r>
            <a:r>
              <a:rPr lang="en-US" sz="2000" dirty="0">
                <a:ea typeface="+mn-lt"/>
                <a:cs typeface="+mn-lt"/>
                <a:hlinkClick r:id="rId4"/>
              </a:rPr>
              <a:t>http://wiki.ros.org/catkin/CMakeLists.txt</a:t>
            </a:r>
            <a:r>
              <a:rPr lang="en-US" sz="2000" dirty="0">
                <a:ea typeface="+mn-lt"/>
                <a:cs typeface="+mn-lt"/>
              </a:rPr>
              <a:t> </a:t>
            </a:r>
            <a:endParaRPr lang="en-US" sz="2000" b="1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More about </a:t>
            </a:r>
            <a:r>
              <a:rPr lang="en-US" sz="2000" b="1" dirty="0">
                <a:solidFill>
                  <a:srgbClr val="FF0000"/>
                </a:solidFill>
                <a:ea typeface="+mn-lt"/>
                <a:cs typeface="+mn-lt"/>
              </a:rPr>
              <a:t>package.xml: </a:t>
            </a:r>
            <a:r>
              <a:rPr lang="en-US" sz="2000" dirty="0">
                <a:ea typeface="+mn-lt"/>
                <a:cs typeface="+mn-lt"/>
                <a:hlinkClick r:id="rId5"/>
              </a:rPr>
              <a:t>http://wiki.ros.org/catkin/package.xml</a:t>
            </a:r>
            <a:r>
              <a:rPr lang="en-US" sz="2000" dirty="0">
                <a:ea typeface="+mn-lt"/>
                <a:cs typeface="+mn-lt"/>
              </a:rPr>
              <a:t> </a:t>
            </a: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6812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ea typeface="+mj-lt"/>
                <a:cs typeface="+mj-lt"/>
              </a:rPr>
              <a:t>5.2 Extensive Readings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36659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cs typeface="Calibri"/>
              </a:rPr>
              <a:t>Book: </a:t>
            </a:r>
            <a:r>
              <a:rPr lang="en-US" sz="2000" b="1" dirty="0">
                <a:ea typeface="+mn-lt"/>
                <a:cs typeface="+mn-lt"/>
                <a:hlinkClick r:id="rId3"/>
              </a:rPr>
              <a:t>ROS Robot Programming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Core concepts: 4.2, 4.3</a:t>
            </a:r>
          </a:p>
          <a:p>
            <a:r>
              <a:rPr lang="en-US" sz="2000" b="1" dirty="0">
                <a:cs typeface="Calibri"/>
              </a:rPr>
              <a:t>File System: 4.8</a:t>
            </a:r>
          </a:p>
          <a:p>
            <a:r>
              <a:rPr lang="en-US" sz="2000" b="1" dirty="0">
                <a:cs typeface="Calibri"/>
              </a:rPr>
              <a:t>Build System: 4.9</a:t>
            </a:r>
          </a:p>
          <a:p>
            <a:r>
              <a:rPr lang="en-US" sz="2000" b="1" dirty="0">
                <a:cs typeface="Calibri"/>
              </a:rPr>
              <a:t>Terminology: 4.1</a:t>
            </a:r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71781F44-F126-42C6-A6C1-4BDBD76CA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718" y="2614934"/>
            <a:ext cx="2967316" cy="403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7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CDD41-1B39-47C7-A793-316110B9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1.1 </a:t>
            </a:r>
            <a:r>
              <a:rPr lang="en-US" sz="4000" b="1" dirty="0">
                <a:solidFill>
                  <a:srgbClr val="FF0000"/>
                </a:solidFill>
                <a:cs typeface="Calibri Light"/>
              </a:rPr>
              <a:t>What </a:t>
            </a:r>
            <a:r>
              <a:rPr lang="en-US" sz="4000" dirty="0">
                <a:solidFill>
                  <a:schemeClr val="bg1"/>
                </a:solidFill>
                <a:cs typeface="Calibri Light"/>
              </a:rPr>
              <a:t>is it?</a:t>
            </a:r>
            <a:endParaRPr lang="en-US" sz="4000">
              <a:solidFill>
                <a:schemeClr val="bg1"/>
              </a:solidFill>
              <a:cs typeface="Calibri Light" panose="020F03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B6B44-5ADA-42C0-A822-0D12673E7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b="1" dirty="0" err="1">
                <a:solidFill>
                  <a:srgbClr val="002060"/>
                </a:solidFill>
                <a:cs typeface="Calibri"/>
              </a:rPr>
              <a:t>wiki.ros</a:t>
            </a:r>
            <a:r>
              <a:rPr lang="en-US" sz="2400" b="1" dirty="0">
                <a:solidFill>
                  <a:srgbClr val="002060"/>
                </a:solidFill>
                <a:cs typeface="Calibri"/>
              </a:rPr>
              <a:t>:</a:t>
            </a:r>
            <a:r>
              <a:rPr lang="en-US" sz="2400" b="1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ROS is an</a:t>
            </a:r>
            <a:r>
              <a:rPr lang="en-US" sz="2400" dirty="0">
                <a:ea typeface="+mn-lt"/>
                <a:cs typeface="+mn-lt"/>
              </a:rPr>
              <a:t> open-source, </a:t>
            </a:r>
            <a:r>
              <a:rPr lang="en-US" sz="2400" dirty="0">
                <a:solidFill>
                  <a:srgbClr val="FF0000"/>
                </a:solidFill>
                <a:ea typeface="+mn-lt"/>
                <a:cs typeface="+mn-lt"/>
              </a:rPr>
              <a:t>meta-operating system</a:t>
            </a:r>
            <a:r>
              <a:rPr lang="en-US" sz="2400" dirty="0">
                <a:ea typeface="+mn-lt"/>
                <a:cs typeface="+mn-lt"/>
              </a:rPr>
              <a:t> (for a robot), which means </a:t>
            </a:r>
            <a:r>
              <a:rPr lang="en-US" sz="2400" dirty="0">
                <a:highlight>
                  <a:srgbClr val="FFFF00"/>
                </a:highlight>
                <a:ea typeface="+mn-lt"/>
                <a:cs typeface="+mn-lt"/>
              </a:rPr>
              <a:t>(1)</a:t>
            </a:r>
            <a:r>
              <a:rPr lang="en-US" sz="2400" dirty="0">
                <a:ea typeface="+mn-lt"/>
                <a:cs typeface="+mn-lt"/>
              </a:rPr>
              <a:t> it provides basic services of an OS. Also, </a:t>
            </a:r>
            <a:r>
              <a:rPr lang="en-US" sz="2400" dirty="0">
                <a:highlight>
                  <a:srgbClr val="FFFF00"/>
                </a:highlight>
                <a:ea typeface="+mn-lt"/>
                <a:cs typeface="+mn-lt"/>
              </a:rPr>
              <a:t>(2)</a:t>
            </a:r>
            <a:r>
              <a:rPr lang="en-US" sz="2400" dirty="0">
                <a:ea typeface="+mn-lt"/>
                <a:cs typeface="+mn-lt"/>
              </a:rPr>
              <a:t> ROS provides tools to build, test, run codes. </a:t>
            </a:r>
            <a:endParaRPr lang="en-US" sz="2400" dirty="0">
              <a:cs typeface="Calibri"/>
            </a:endParaRPr>
          </a:p>
          <a:p>
            <a:pPr algn="just"/>
            <a:r>
              <a:rPr lang="en-US" sz="2400" b="1" dirty="0">
                <a:solidFill>
                  <a:srgbClr val="002060"/>
                </a:solidFill>
                <a:ea typeface="+mn-lt"/>
                <a:cs typeface="+mn-lt"/>
              </a:rPr>
              <a:t>Addition (ROS as a product):</a:t>
            </a:r>
            <a:r>
              <a:rPr lang="en-US" sz="2400" dirty="0">
                <a:ea typeface="+mn-lt"/>
                <a:cs typeface="+mn-lt"/>
              </a:rPr>
              <a:t> ROS is a </a:t>
            </a:r>
            <a:r>
              <a:rPr lang="en-US" sz="2400" dirty="0">
                <a:solidFill>
                  <a:srgbClr val="FF0000"/>
                </a:solidFill>
                <a:ea typeface="+mn-lt"/>
                <a:cs typeface="+mn-lt"/>
              </a:rPr>
              <a:t>software framework/philosophy</a:t>
            </a:r>
            <a:r>
              <a:rPr lang="en-US" sz="2400" dirty="0">
                <a:ea typeface="+mn-lt"/>
                <a:cs typeface="+mn-lt"/>
              </a:rPr>
              <a:t> that use a modified version of common </a:t>
            </a:r>
            <a:r>
              <a:rPr lang="en-US" sz="2400" dirty="0">
                <a:solidFill>
                  <a:srgbClr val="FF0000"/>
                </a:solidFill>
                <a:ea typeface="+mn-lt"/>
                <a:cs typeface="+mn-lt"/>
              </a:rPr>
              <a:t>build system</a:t>
            </a:r>
            <a:r>
              <a:rPr lang="en-US" sz="2400" dirty="0">
                <a:ea typeface="+mn-lt"/>
                <a:cs typeface="+mn-lt"/>
              </a:rPr>
              <a:t> to compile and run codes.</a:t>
            </a:r>
            <a:endParaRPr lang="en-US" dirty="0"/>
          </a:p>
          <a:p>
            <a:pPr lvl="1" algn="just"/>
            <a:r>
              <a:rPr lang="en-US" sz="2000" dirty="0">
                <a:cs typeface="Calibri"/>
              </a:rPr>
              <a:t>E.g.: </a:t>
            </a:r>
            <a:r>
              <a:rPr lang="en-US" sz="2000" dirty="0">
                <a:ea typeface="+mn-lt"/>
                <a:cs typeface="+mn-lt"/>
              </a:rPr>
              <a:t>ROS uses </a:t>
            </a:r>
            <a: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  <a:t>catkin build system</a:t>
            </a:r>
            <a:r>
              <a:rPr lang="en-US" sz="2000" dirty="0">
                <a:ea typeface="+mn-lt"/>
                <a:cs typeface="+mn-lt"/>
              </a:rPr>
              <a:t>, which is derived from </a:t>
            </a:r>
            <a:r>
              <a:rPr lang="en-US" sz="2000" dirty="0" err="1">
                <a:ea typeface="+mn-lt"/>
                <a:cs typeface="+mn-lt"/>
              </a:rPr>
              <a:t>CMake</a:t>
            </a:r>
            <a:r>
              <a:rPr lang="en-US" sz="2000" dirty="0">
                <a:ea typeface="+mn-lt"/>
                <a:cs typeface="+mn-lt"/>
              </a:rPr>
              <a:t> build system (a common multi-platform build system). </a:t>
            </a:r>
            <a:endParaRPr lang="en-US" sz="2000" dirty="0">
              <a:cs typeface="Calibri"/>
            </a:endParaRPr>
          </a:p>
          <a:p>
            <a:pPr marL="457200" lvl="1" indent="0" algn="just">
              <a:buNone/>
            </a:pPr>
            <a:endParaRPr lang="en-US" sz="2000" dirty="0">
              <a:cs typeface="Calibri"/>
            </a:endParaRPr>
          </a:p>
          <a:p>
            <a:pPr marL="457200" lvl="1" indent="0" algn="just">
              <a:buNone/>
            </a:pPr>
            <a:r>
              <a:rPr lang="en-US" sz="1600" i="1" dirty="0">
                <a:cs typeface="Calibri"/>
              </a:rPr>
              <a:t>* A </a:t>
            </a:r>
            <a:r>
              <a:rPr lang="en-US" sz="1600" i="1" dirty="0">
                <a:solidFill>
                  <a:srgbClr val="FF0000"/>
                </a:solidFill>
                <a:cs typeface="Calibri"/>
              </a:rPr>
              <a:t>build system</a:t>
            </a:r>
            <a:r>
              <a:rPr lang="en-US" sz="1600" i="1" dirty="0">
                <a:cs typeface="Calibri"/>
              </a:rPr>
              <a:t> is a process that includes various step to deliver a </a:t>
            </a:r>
            <a:r>
              <a:rPr lang="en-US" sz="1600" i="1" dirty="0">
                <a:solidFill>
                  <a:srgbClr val="FF0000"/>
                </a:solidFill>
                <a:cs typeface="Calibri"/>
              </a:rPr>
              <a:t>complete software product</a:t>
            </a:r>
            <a:r>
              <a:rPr lang="en-US" sz="1600" i="1" dirty="0">
                <a:cs typeface="Calibri"/>
              </a:rPr>
              <a:t>: </a:t>
            </a:r>
            <a:r>
              <a:rPr lang="en-US" sz="1600" i="1" dirty="0">
                <a:ea typeface="+mn-lt"/>
                <a:cs typeface="+mn-lt"/>
              </a:rPr>
              <a:t>pre-processing, </a:t>
            </a:r>
            <a:r>
              <a:rPr lang="en-US" sz="1600" i="1" dirty="0">
                <a:solidFill>
                  <a:srgbClr val="FF0000"/>
                </a:solidFill>
                <a:ea typeface="+mn-lt"/>
                <a:cs typeface="+mn-lt"/>
              </a:rPr>
              <a:t>compiling</a:t>
            </a:r>
            <a:r>
              <a:rPr lang="en-US" sz="1600" i="1" dirty="0">
                <a:ea typeface="+mn-lt"/>
                <a:cs typeface="+mn-lt"/>
              </a:rPr>
              <a:t>, linking, converting data files, running automated tests, packaging, etc. In our case? It deliver </a:t>
            </a:r>
            <a:r>
              <a:rPr lang="en-US" sz="1600" i="1" dirty="0">
                <a:solidFill>
                  <a:srgbClr val="FF0000"/>
                </a:solidFill>
                <a:ea typeface="+mn-lt"/>
                <a:cs typeface="+mn-lt"/>
              </a:rPr>
              <a:t>ROS packages</a:t>
            </a:r>
            <a:r>
              <a:rPr lang="en-US" sz="1600" i="1" dirty="0">
                <a:ea typeface="+mn-lt"/>
                <a:cs typeface="+mn-lt"/>
              </a:rPr>
              <a:t>.</a:t>
            </a:r>
          </a:p>
          <a:p>
            <a:pPr marL="457200" lvl="1" indent="0" algn="just">
              <a:buNone/>
            </a:pPr>
            <a:r>
              <a:rPr lang="en-US" sz="1600" i="1" dirty="0">
                <a:cs typeface="Calibri"/>
              </a:rPr>
              <a:t>* Support object-oriented languages: C++, Python, Lisp; experimenting Java and Lua.</a:t>
            </a: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099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1.2 </a:t>
            </a:r>
            <a:r>
              <a:rPr lang="en-US" sz="4000" b="1" dirty="0">
                <a:solidFill>
                  <a:srgbClr val="FF0000"/>
                </a:solidFill>
                <a:cs typeface="Calibri Light"/>
              </a:rPr>
              <a:t>Why </a:t>
            </a:r>
            <a:r>
              <a:rPr lang="en-US" sz="4000" dirty="0">
                <a:solidFill>
                  <a:schemeClr val="bg1"/>
                </a:solidFill>
                <a:cs typeface="Calibri Light"/>
              </a:rPr>
              <a:t>ROS?</a:t>
            </a:r>
            <a:endParaRPr lang="en-US" sz="4000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53692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400" dirty="0">
                <a:cs typeface="Calibri"/>
              </a:rPr>
              <a:t>1. </a:t>
            </a:r>
            <a:r>
              <a:rPr lang="en-US" sz="2400" dirty="0">
                <a:ea typeface="+mn-lt"/>
                <a:cs typeface="+mn-lt"/>
              </a:rPr>
              <a:t>ROS acts as an </a:t>
            </a:r>
            <a:r>
              <a:rPr lang="en-US" sz="2400" b="1" dirty="0">
                <a:solidFill>
                  <a:srgbClr val="FF0000"/>
                </a:solidFill>
                <a:ea typeface="+mn-lt"/>
                <a:cs typeface="+mn-lt"/>
              </a:rPr>
              <a:t>translator/communicator</a:t>
            </a:r>
            <a:r>
              <a:rPr lang="en-US" sz="2400" dirty="0">
                <a:ea typeface="+mn-lt"/>
                <a:cs typeface="+mn-lt"/>
              </a:rPr>
              <a:t> between different hardware/software platform.</a:t>
            </a: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2. </a:t>
            </a:r>
            <a:r>
              <a:rPr lang="en-US" sz="2400" dirty="0">
                <a:ea typeface="+mn-lt"/>
                <a:cs typeface="+mn-lt"/>
              </a:rPr>
              <a:t>Due to modularity, ROS allows </a:t>
            </a:r>
            <a:r>
              <a:rPr lang="en-US" sz="2400" b="1" dirty="0">
                <a:solidFill>
                  <a:srgbClr val="FF0000"/>
                </a:solidFill>
                <a:ea typeface="+mn-lt"/>
                <a:cs typeface="+mn-lt"/>
              </a:rPr>
              <a:t>reusability </a:t>
            </a:r>
            <a:r>
              <a:rPr lang="en-US" sz="2400" dirty="0">
                <a:ea typeface="+mn-lt"/>
                <a:cs typeface="+mn-lt"/>
              </a:rPr>
              <a:t>of codes (we download </a:t>
            </a:r>
            <a:r>
              <a:rPr lang="en-US" sz="2400" b="1" dirty="0">
                <a:solidFill>
                  <a:srgbClr val="FF0000"/>
                </a:solidFill>
                <a:ea typeface="+mn-lt"/>
                <a:cs typeface="+mn-lt"/>
              </a:rPr>
              <a:t>ROS packages</a:t>
            </a:r>
            <a:r>
              <a:rPr lang="en-US" sz="2400" dirty="0">
                <a:ea typeface="+mn-lt"/>
                <a:cs typeface="+mn-lt"/>
              </a:rPr>
              <a:t> from community on </a:t>
            </a:r>
            <a:r>
              <a:rPr lang="en-US" sz="2400" dirty="0" err="1">
                <a:ea typeface="+mn-lt"/>
                <a:cs typeface="+mn-lt"/>
              </a:rPr>
              <a:t>Github</a:t>
            </a:r>
            <a:r>
              <a:rPr lang="en-US" sz="2400" dirty="0">
                <a:ea typeface="+mn-lt"/>
                <a:cs typeface="+mn-lt"/>
              </a:rPr>
              <a:t>. ROS community is the largest)</a:t>
            </a:r>
          </a:p>
          <a:p>
            <a:r>
              <a:rPr lang="en-US" sz="2400" dirty="0">
                <a:cs typeface="Calibri"/>
              </a:rPr>
              <a:t>However, ROS is </a:t>
            </a:r>
            <a:r>
              <a:rPr lang="en-US" sz="2400" b="1" dirty="0">
                <a:solidFill>
                  <a:srgbClr val="FF0000"/>
                </a:solidFill>
                <a:cs typeface="Calibri"/>
              </a:rPr>
              <a:t>not a real-time </a:t>
            </a:r>
            <a:r>
              <a:rPr lang="en-US" sz="2400" dirty="0">
                <a:cs typeface="Calibri"/>
              </a:rPr>
              <a:t>OS because it is built on top of Linux, which is not a real-time OS either. Hence, it is not suitable for time-critical applications.</a:t>
            </a: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9795395-125D-4670-ABF6-9C3586DF7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442" y="2783536"/>
            <a:ext cx="3314209" cy="2299405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6A7D062-F395-4F93-82A3-7C02A7102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775" y="2781069"/>
            <a:ext cx="3805008" cy="230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4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58934-02E7-41AF-BBD3-5FF8CD69223E}"/>
              </a:ext>
            </a:extLst>
          </p:cNvPr>
          <p:cNvSpPr txBox="1"/>
          <p:nvPr/>
        </p:nvSpPr>
        <p:spPr>
          <a:xfrm>
            <a:off x="6443782" y="1783959"/>
            <a:ext cx="3502250" cy="28891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2</a:t>
            </a:r>
            <a:r>
              <a:rPr lang="en-US" sz="5400" b="1" kern="1200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. </a:t>
            </a:r>
            <a:r>
              <a:rPr lang="en-US" sz="5400" b="1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How does it </a:t>
            </a:r>
            <a:r>
              <a:rPr lang="en-US" sz="5400" b="1" dirty="0">
                <a:solidFill>
                  <a:srgbClr val="FF0000"/>
                </a:solidFill>
                <a:latin typeface="AngsanaUPC"/>
                <a:ea typeface="+mj-ea"/>
                <a:cs typeface="AngsanaUPC"/>
              </a:rPr>
              <a:t>looks </a:t>
            </a:r>
            <a:r>
              <a:rPr lang="en-US" sz="5400" b="1" dirty="0">
                <a:solidFill>
                  <a:schemeClr val="bg1"/>
                </a:solidFill>
                <a:latin typeface="AngsanaUPC"/>
                <a:ea typeface="+mj-ea"/>
                <a:cs typeface="AngsanaUPC"/>
              </a:rPr>
              <a:t>like?</a:t>
            </a:r>
            <a:endParaRPr lang="en-US" sz="5400" b="1" kern="1200" dirty="0">
              <a:solidFill>
                <a:schemeClr val="bg1"/>
              </a:solidFill>
              <a:latin typeface="AngsanaUPC"/>
              <a:ea typeface="+mj-ea"/>
              <a:cs typeface="AngsanaUPC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Dictionary">
            <a:extLst>
              <a:ext uri="{FF2B5EF4-FFF2-40B4-BE49-F238E27FC236}">
                <a16:creationId xmlns:a16="http://schemas.microsoft.com/office/drawing/2014/main" id="{65EAAF50-39E6-4E28-A03B-CB1319142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5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2.1 In File System</a:t>
            </a:r>
            <a:endParaRPr lang="en-US" sz="4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3665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solidFill>
                  <a:srgbClr val="002060"/>
                </a:solidFill>
                <a:cs typeface="Calibri"/>
              </a:rPr>
              <a:t>1. As add-ons: </a:t>
            </a:r>
            <a:r>
              <a:rPr lang="en-US" sz="2000" dirty="0">
                <a:cs typeface="Calibri"/>
              </a:rPr>
              <a:t>ROS is a</a:t>
            </a:r>
            <a:r>
              <a:rPr lang="en-US" sz="2000" dirty="0">
                <a:ea typeface="+mn-lt"/>
                <a:cs typeface="+mn-lt"/>
              </a:rPr>
              <a:t> collection of packages managed by apt (Advanced Package Tool) of Linux. Thus, after installing ROS, you can find it in </a:t>
            </a: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/opt/</a:t>
            </a:r>
            <a:r>
              <a:rPr lang="en-US" sz="2000" dirty="0" err="1">
                <a:highlight>
                  <a:srgbClr val="FFFF00"/>
                </a:highlight>
                <a:ea typeface="+mn-lt"/>
                <a:cs typeface="+mn-lt"/>
              </a:rPr>
              <a:t>ros</a:t>
            </a: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/melodic</a:t>
            </a:r>
            <a:r>
              <a:rPr lang="en-US" sz="2000" dirty="0">
                <a:ea typeface="+mn-lt"/>
                <a:cs typeface="+mn-lt"/>
              </a:rPr>
              <a:t>. You are highly recommended </a:t>
            </a:r>
            <a: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  <a:t>not </a:t>
            </a:r>
            <a:r>
              <a:rPr lang="en-US" sz="2000" dirty="0">
                <a:ea typeface="+mn-lt"/>
                <a:cs typeface="+mn-lt"/>
              </a:rPr>
              <a:t>to modify anything in this.</a:t>
            </a:r>
            <a:endParaRPr lang="en-US" sz="2000" dirty="0">
              <a:highlight>
                <a:srgbClr val="FFFF00"/>
              </a:highlight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r>
              <a:rPr lang="en-US" sz="2000" b="1" dirty="0">
                <a:solidFill>
                  <a:srgbClr val="002060"/>
                </a:solidFill>
                <a:cs typeface="Calibri"/>
              </a:rPr>
              <a:t>2. ROS Workspace: </a:t>
            </a:r>
            <a:r>
              <a:rPr lang="en-US" sz="2000" dirty="0">
                <a:cs typeface="Calibri"/>
              </a:rPr>
              <a:t>often located at </a:t>
            </a:r>
            <a:r>
              <a:rPr lang="en-US" sz="2000" dirty="0">
                <a:highlight>
                  <a:srgbClr val="FFFF00"/>
                </a:highlight>
                <a:cs typeface="Calibri"/>
              </a:rPr>
              <a:t>/home/user</a:t>
            </a:r>
            <a:r>
              <a:rPr lang="en-US" sz="2000" dirty="0">
                <a:cs typeface="Calibri"/>
              </a:rPr>
              <a:t>, </a:t>
            </a:r>
            <a:r>
              <a:rPr lang="en-US" sz="2000" b="1" dirty="0">
                <a:solidFill>
                  <a:srgbClr val="FF0000"/>
                </a:solidFill>
                <a:cs typeface="Calibri"/>
              </a:rPr>
              <a:t>manually </a:t>
            </a:r>
            <a:r>
              <a:rPr lang="en-US" sz="2000" dirty="0">
                <a:cs typeface="Calibri"/>
              </a:rPr>
              <a:t>created by user, contains </a:t>
            </a:r>
            <a:r>
              <a:rPr lang="en-US" sz="2000" b="1" dirty="0">
                <a:solidFill>
                  <a:srgbClr val="FF0000"/>
                </a:solidFill>
                <a:cs typeface="Calibri"/>
              </a:rPr>
              <a:t>source codes</a:t>
            </a:r>
            <a:r>
              <a:rPr lang="en-US" sz="2000" dirty="0">
                <a:cs typeface="Calibri"/>
              </a:rPr>
              <a:t>. This is where we will </a:t>
            </a:r>
            <a:r>
              <a:rPr lang="en-US" sz="2000" b="1" dirty="0">
                <a:solidFill>
                  <a:srgbClr val="FF0000"/>
                </a:solidFill>
                <a:cs typeface="Calibri"/>
              </a:rPr>
              <a:t>work</a:t>
            </a:r>
            <a:r>
              <a:rPr lang="en-US" sz="2000" dirty="0">
                <a:cs typeface="Calibri"/>
              </a:rPr>
              <a:t>. In this instance, ROS workspaces are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00"/>
                </a:highlight>
                <a:cs typeface="Calibri"/>
              </a:rPr>
              <a:t>catkin_ws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cs typeface="Calibri"/>
              </a:rPr>
              <a:t>, catkin_ws1, catkin_ws2</a:t>
            </a:r>
            <a:r>
              <a:rPr lang="en-US" sz="2000" dirty="0">
                <a:cs typeface="Calibri"/>
              </a:rPr>
              <a:t> (or whatever names you want).</a:t>
            </a:r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5" name="Picture 5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F1F3AEB9-ABBC-4301-8CA0-8C97697D1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832" y="3287092"/>
            <a:ext cx="8458200" cy="915928"/>
          </a:xfrm>
          <a:prstGeom prst="rect">
            <a:avLst/>
          </a:prstGeom>
        </p:spPr>
      </p:pic>
      <p:pic>
        <p:nvPicPr>
          <p:cNvPr id="6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2545F67D-3CD2-4704-9B13-49ECE6A8A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968" y="5359228"/>
            <a:ext cx="8423563" cy="11682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55AB13-1322-267B-67D5-9E143296C3EA}"/>
              </a:ext>
            </a:extLst>
          </p:cNvPr>
          <p:cNvSpPr/>
          <p:nvPr/>
        </p:nvSpPr>
        <p:spPr>
          <a:xfrm>
            <a:off x="2592940" y="5530717"/>
            <a:ext cx="1384700" cy="4578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F28BC4-86F2-5A14-0DFF-8F1BF748A5AF}"/>
              </a:ext>
            </a:extLst>
          </p:cNvPr>
          <p:cNvSpPr/>
          <p:nvPr/>
        </p:nvSpPr>
        <p:spPr>
          <a:xfrm>
            <a:off x="1748644" y="3230636"/>
            <a:ext cx="1241444" cy="390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2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2.1 In File System</a:t>
            </a:r>
            <a:endParaRPr lang="en-US" sz="4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3665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ea typeface="+mn-lt"/>
                <a:cs typeface="+mn-lt"/>
              </a:rPr>
              <a:t>Inside a ROS workspace:</a:t>
            </a: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lvl="1"/>
            <a:r>
              <a:rPr lang="en-US" sz="1600" dirty="0">
                <a:cs typeface="Calibri"/>
              </a:rPr>
              <a:t>/build: Build related files. </a:t>
            </a:r>
          </a:p>
          <a:p>
            <a:pPr lvl="1"/>
            <a:r>
              <a:rPr lang="en-US" sz="1600" dirty="0">
                <a:cs typeface="Calibri"/>
              </a:rPr>
              <a:t>/</a:t>
            </a:r>
            <a:r>
              <a:rPr lang="en-US" sz="1600" dirty="0" err="1">
                <a:cs typeface="Calibri"/>
              </a:rPr>
              <a:t>devel</a:t>
            </a:r>
            <a:r>
              <a:rPr lang="en-US" sz="1600" dirty="0">
                <a:cs typeface="Calibri"/>
              </a:rPr>
              <a:t>: msg, </a:t>
            </a:r>
            <a:r>
              <a:rPr lang="en-US" sz="1600" dirty="0" err="1">
                <a:cs typeface="Calibri"/>
              </a:rPr>
              <a:t>srv</a:t>
            </a:r>
            <a:r>
              <a:rPr lang="en-US" sz="1600" dirty="0">
                <a:cs typeface="Calibri"/>
              </a:rPr>
              <a:t> Headers and User Package Library, Execution Files.</a:t>
            </a:r>
          </a:p>
          <a:p>
            <a:pPr lvl="1"/>
            <a:r>
              <a:rPr lang="en-US" sz="1600" dirty="0">
                <a:cs typeface="Calibri"/>
              </a:rPr>
              <a:t>/logs: build reports.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cs typeface="Calibri"/>
              </a:rPr>
              <a:t>/</a:t>
            </a:r>
            <a:r>
              <a:rPr lang="en-US" sz="1600" dirty="0" err="1">
                <a:solidFill>
                  <a:srgbClr val="FF0000"/>
                </a:solidFill>
                <a:cs typeface="Calibri"/>
              </a:rPr>
              <a:t>src</a:t>
            </a:r>
            <a:r>
              <a:rPr lang="en-US" sz="1600" dirty="0">
                <a:solidFill>
                  <a:srgbClr val="FF0000"/>
                </a:solidFill>
                <a:cs typeface="Calibri"/>
              </a:rPr>
              <a:t>:</a:t>
            </a:r>
            <a:r>
              <a:rPr lang="en-US" sz="1600" dirty="0">
                <a:cs typeface="Calibri"/>
              </a:rPr>
              <a:t> source codes and data of User ROS packages </a:t>
            </a:r>
            <a:r>
              <a:rPr lang="en-US" sz="1600" dirty="0">
                <a:highlight>
                  <a:srgbClr val="FFFF00"/>
                </a:highlight>
                <a:cs typeface="Calibri"/>
              </a:rPr>
              <a:t>(we dev in this folder, ignore the rest for now)</a:t>
            </a:r>
            <a:r>
              <a:rPr lang="en-US" sz="1600" dirty="0">
                <a:cs typeface="Calibri"/>
              </a:rPr>
              <a:t>.</a:t>
            </a:r>
          </a:p>
          <a:p>
            <a:r>
              <a:rPr lang="en-US" sz="2000" b="1" dirty="0">
                <a:cs typeface="Calibri"/>
              </a:rPr>
              <a:t>Inside /</a:t>
            </a:r>
            <a:r>
              <a:rPr lang="en-US" sz="2000" b="1" dirty="0" err="1">
                <a:cs typeface="Calibri"/>
              </a:rPr>
              <a:t>src</a:t>
            </a:r>
            <a:r>
              <a:rPr lang="en-US" sz="2000" b="1" dirty="0">
                <a:cs typeface="Calibri"/>
              </a:rPr>
              <a:t>: </a:t>
            </a:r>
            <a:r>
              <a:rPr lang="en-US" sz="2000" dirty="0">
                <a:cs typeface="Calibri"/>
              </a:rPr>
              <a:t>are user's written packages</a:t>
            </a: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4" name="Picture 6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42E618DC-D97D-4529-8CA7-2CA011090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991" y="2630145"/>
            <a:ext cx="4247661" cy="1105253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24C02E2F-92AE-4705-BC8B-D2ECEC611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772" y="5474985"/>
            <a:ext cx="6572738" cy="76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5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2.1 In File System</a:t>
            </a:r>
            <a:endParaRPr lang="en-US" sz="4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3665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ea typeface="+mn-lt"/>
                <a:cs typeface="+mn-lt"/>
              </a:rPr>
              <a:t>Inside a package:</a:t>
            </a: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cs typeface="Calibri"/>
              </a:rPr>
              <a:t>   </a:t>
            </a:r>
            <a:r>
              <a:rPr lang="en-US" sz="2000" dirty="0">
                <a:cs typeface="Calibri"/>
              </a:rPr>
              <a:t> In the simplest form, a ROS package only need 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2 files</a:t>
            </a:r>
            <a:r>
              <a:rPr lang="en-US" sz="2000" dirty="0">
                <a:cs typeface="Calibri"/>
              </a:rPr>
              <a:t>: (1) 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package.xml </a:t>
            </a:r>
            <a:r>
              <a:rPr lang="en-US" sz="2000" dirty="0">
                <a:cs typeface="Calibri"/>
              </a:rPr>
              <a:t>defines 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"background" info</a:t>
            </a:r>
            <a:r>
              <a:rPr lang="en-US" sz="2000" dirty="0">
                <a:cs typeface="Calibri"/>
              </a:rPr>
              <a:t> such as pkg name, pkg version, author, etc. and (2) 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CMakeLists.txt</a:t>
            </a:r>
            <a:r>
              <a:rPr lang="en-US" sz="2000" dirty="0">
                <a:cs typeface="Calibri"/>
              </a:rPr>
              <a:t> defines 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build sequence</a:t>
            </a:r>
            <a:r>
              <a:rPr lang="en-US" sz="2000" dirty="0">
                <a:cs typeface="Calibri"/>
              </a:rPr>
              <a:t> of the package.</a:t>
            </a:r>
          </a:p>
          <a:p>
            <a:pPr marL="0" indent="0">
              <a:buNone/>
            </a:pPr>
            <a:r>
              <a:rPr lang="en-US" sz="2000" dirty="0">
                <a:cs typeface="Calibri"/>
              </a:rPr>
              <a:t>    Other folders contain source codes and relevant files.</a:t>
            </a: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5" name="Picture 5" descr="PowerPoint&#10;&#10;Description automatically generated">
            <a:extLst>
              <a:ext uri="{FF2B5EF4-FFF2-40B4-BE49-F238E27FC236}">
                <a16:creationId xmlns:a16="http://schemas.microsoft.com/office/drawing/2014/main" id="{F73F86AB-9934-459F-BCAA-8306C8E16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0" y="2672669"/>
            <a:ext cx="5436177" cy="967138"/>
          </a:xfrm>
          <a:prstGeom prst="rect">
            <a:avLst/>
          </a:prstGeom>
        </p:spPr>
      </p:pic>
      <p:pic>
        <p:nvPicPr>
          <p:cNvPr id="9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F84836B-A165-42F7-A3AA-7D429A7C6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036" y="5224230"/>
            <a:ext cx="3695700" cy="1111426"/>
          </a:xfrm>
          <a:prstGeom prst="rect">
            <a:avLst/>
          </a:prstGeom>
        </p:spPr>
      </p:pic>
      <p:pic>
        <p:nvPicPr>
          <p:cNvPr id="11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5855158-2EB2-4648-B97D-456C9382EF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7127" y="5228332"/>
            <a:ext cx="3764972" cy="112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29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87DC-2A64-432A-9184-6849E56E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cs typeface="Calibri Light"/>
              </a:rPr>
              <a:t>2.2 At Runtime</a:t>
            </a:r>
            <a:endParaRPr lang="en-US" sz="4000" b="1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7AF7-67FB-4A64-8577-D4DB893AC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060" y="2217343"/>
            <a:ext cx="9880893" cy="43665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>
                <a:ea typeface="+mn-lt"/>
                <a:cs typeface="+mn-lt"/>
              </a:rPr>
              <a:t>e.g</a:t>
            </a:r>
            <a:r>
              <a:rPr lang="en-US" sz="2000" dirty="0">
                <a:ea typeface="+mn-lt"/>
                <a:cs typeface="+mn-lt"/>
              </a:rPr>
              <a:t>: a simple </a:t>
            </a:r>
            <a: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  <a:t>publisher-subscriber</a:t>
            </a:r>
            <a:r>
              <a:rPr lang="en-US" sz="2000" dirty="0">
                <a:ea typeface="+mn-lt"/>
                <a:cs typeface="+mn-lt"/>
              </a:rPr>
              <a:t> example. Note that after creating a package, it needs to be </a:t>
            </a:r>
            <a:r>
              <a:rPr lang="en-US" sz="2000" dirty="0">
                <a:solidFill>
                  <a:srgbClr val="FF0000"/>
                </a:solidFill>
                <a:ea typeface="+mn-lt"/>
                <a:cs typeface="+mn-lt"/>
              </a:rPr>
              <a:t>built </a:t>
            </a:r>
            <a:r>
              <a:rPr lang="en-US" sz="2000" dirty="0">
                <a:ea typeface="+mn-lt"/>
                <a:cs typeface="+mn-lt"/>
              </a:rPr>
              <a:t>inside ROS workspace to be usable (yes I haven't shown the build process).</a:t>
            </a: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b="1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pPr marL="457200" lvl="1" indent="0">
              <a:buNone/>
            </a:pPr>
            <a:endParaRPr lang="en-US" sz="16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7" name="Picture 12" descr="Text&#10;&#10;Description automatically generated">
            <a:extLst>
              <a:ext uri="{FF2B5EF4-FFF2-40B4-BE49-F238E27FC236}">
                <a16:creationId xmlns:a16="http://schemas.microsoft.com/office/drawing/2014/main" id="{CA7BF6CE-7BCC-494C-A190-697A803AA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87" y="3113639"/>
            <a:ext cx="6128904" cy="3101893"/>
          </a:xfrm>
          <a:prstGeom prst="rect">
            <a:avLst/>
          </a:prstGeom>
        </p:spPr>
      </p:pic>
      <p:pic>
        <p:nvPicPr>
          <p:cNvPr id="13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54650E7-8BA5-4BA8-BA5C-85E92C0C0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196" y="4157966"/>
            <a:ext cx="4622222" cy="210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1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1172</Words>
  <Application>Microsoft Office PowerPoint</Application>
  <PresentationFormat>Widescreen</PresentationFormat>
  <Paragraphs>304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AngsanaUPC</vt:lpstr>
      <vt:lpstr>Arial</vt:lpstr>
      <vt:lpstr>Calibri</vt:lpstr>
      <vt:lpstr>Calibri Light</vt:lpstr>
      <vt:lpstr>Courier New</vt:lpstr>
      <vt:lpstr>office theme</vt:lpstr>
      <vt:lpstr>ROS – Robot Operating System 101</vt:lpstr>
      <vt:lpstr>PowerPoint Presentation</vt:lpstr>
      <vt:lpstr>1.1 What is it?</vt:lpstr>
      <vt:lpstr>1.2 Why ROS?</vt:lpstr>
      <vt:lpstr>PowerPoint Presentation</vt:lpstr>
      <vt:lpstr>2.1 In File System</vt:lpstr>
      <vt:lpstr>2.1 In File System</vt:lpstr>
      <vt:lpstr>2.1 In File System</vt:lpstr>
      <vt:lpstr>2.2 At Runtime</vt:lpstr>
      <vt:lpstr>PowerPoint Presentation</vt:lpstr>
      <vt:lpstr>3.1 Basic Structure</vt:lpstr>
      <vt:lpstr>3.2 Communication Methods</vt:lpstr>
      <vt:lpstr>3.2.1 Publisher-Subscriber</vt:lpstr>
      <vt:lpstr>3.2.2 Service-Client</vt:lpstr>
      <vt:lpstr>3.2.3 Action-Client</vt:lpstr>
      <vt:lpstr>PowerPoint Presentation</vt:lpstr>
      <vt:lpstr>4.1 Create a ROS workspace &amp; a blank package.</vt:lpstr>
      <vt:lpstr>4.2 Simple Publisher-Subscriber (C++)</vt:lpstr>
      <vt:lpstr>PowerPoint Presentation</vt:lpstr>
      <vt:lpstr>5.1 ROS Tutorial – Beginner. </vt:lpstr>
      <vt:lpstr>5.2 Extensive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Chuong Nguyen</cp:lastModifiedBy>
  <cp:revision>816</cp:revision>
  <dcterms:created xsi:type="dcterms:W3CDTF">2021-06-26T03:24:57Z</dcterms:created>
  <dcterms:modified xsi:type="dcterms:W3CDTF">2022-06-25T14:25:24Z</dcterms:modified>
</cp:coreProperties>
</file>