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48-96AE-444F-B1C6-EE3F42157CA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4B2-0760-43E4-8101-1EF54154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48-96AE-444F-B1C6-EE3F42157CA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4B2-0760-43E4-8101-1EF54154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48-96AE-444F-B1C6-EE3F42157CA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4B2-0760-43E4-8101-1EF54154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1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48-96AE-444F-B1C6-EE3F42157CA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4B2-0760-43E4-8101-1EF54154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9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48-96AE-444F-B1C6-EE3F42157CA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4B2-0760-43E4-8101-1EF54154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7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48-96AE-444F-B1C6-EE3F42157CA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4B2-0760-43E4-8101-1EF54154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2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48-96AE-444F-B1C6-EE3F42157CA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4B2-0760-43E4-8101-1EF54154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5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48-96AE-444F-B1C6-EE3F42157CA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4B2-0760-43E4-8101-1EF54154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7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48-96AE-444F-B1C6-EE3F42157CA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4B2-0760-43E4-8101-1EF54154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1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48-96AE-444F-B1C6-EE3F42157CA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4B2-0760-43E4-8101-1EF54154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8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48-96AE-444F-B1C6-EE3F42157CA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4B2-0760-43E4-8101-1EF54154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8148-96AE-444F-B1C6-EE3F42157CA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604B2-0760-43E4-8101-1EF54154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6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Public Key Infrastructure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4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public/private keys?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break it, you would have to try to brute force the private keys</a:t>
            </a:r>
          </a:p>
          <a:p>
            <a:r>
              <a:rPr lang="en-US" dirty="0" smtClean="0"/>
              <a:t>Mathematically, it’s very difficult to break, you have to factor primes</a:t>
            </a:r>
          </a:p>
          <a:p>
            <a:r>
              <a:rPr lang="en-US" dirty="0" smtClean="0"/>
              <a:t>It’s difficult to break period</a:t>
            </a:r>
          </a:p>
          <a:p>
            <a:r>
              <a:rPr lang="en-US" dirty="0" smtClean="0"/>
              <a:t>There are other attacks out there, but they are difficult to exploit and may take years to decrypt information</a:t>
            </a:r>
          </a:p>
        </p:txBody>
      </p:sp>
    </p:spTree>
    <p:extLst>
      <p:ext uri="{BB962C8B-B14F-4D97-AF65-F5344CB8AC3E}">
        <p14:creationId xmlns:p14="http://schemas.microsoft.com/office/powerpoint/2010/main" val="153680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how PKI works</a:t>
            </a:r>
          </a:p>
          <a:p>
            <a:r>
              <a:rPr lang="en-US" dirty="0" smtClean="0"/>
              <a:t>Explain how PKI is used to secure systems</a:t>
            </a:r>
          </a:p>
          <a:p>
            <a:r>
              <a:rPr lang="en-US" dirty="0" smtClean="0"/>
              <a:t>Discuss how using PKI is better than using shared passwords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5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kinds of encryption</a:t>
            </a:r>
          </a:p>
          <a:p>
            <a:pPr lvl="1"/>
            <a:r>
              <a:rPr lang="en-US" dirty="0" smtClean="0"/>
              <a:t>Symmetric </a:t>
            </a:r>
            <a:r>
              <a:rPr lang="en-US" dirty="0" smtClean="0"/>
              <a:t>– Each party knows the same information</a:t>
            </a:r>
          </a:p>
          <a:p>
            <a:pPr lvl="1"/>
            <a:r>
              <a:rPr lang="en-US" dirty="0" smtClean="0"/>
              <a:t>Asymmetric</a:t>
            </a:r>
            <a:r>
              <a:rPr lang="en-US" dirty="0" smtClean="0"/>
              <a:t> </a:t>
            </a:r>
            <a:r>
              <a:rPr lang="en-US" dirty="0" smtClean="0"/>
              <a:t>Each party knows enough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Public Key Encryption</a:t>
            </a:r>
          </a:p>
          <a:p>
            <a:pPr lvl="1"/>
            <a:r>
              <a:rPr lang="en-US" dirty="0" smtClean="0"/>
              <a:t>Based on mathematical functions</a:t>
            </a:r>
          </a:p>
          <a:p>
            <a:pPr lvl="1"/>
            <a:r>
              <a:rPr lang="en-US" dirty="0" smtClean="0"/>
              <a:t>Uses public and private key pairs</a:t>
            </a:r>
          </a:p>
          <a:p>
            <a:pPr lvl="1"/>
            <a:r>
              <a:rPr lang="en-US" dirty="0" smtClean="0"/>
              <a:t>Needs some way of distributing the keys</a:t>
            </a:r>
          </a:p>
        </p:txBody>
      </p:sp>
    </p:spTree>
    <p:extLst>
      <p:ext uri="{BB962C8B-B14F-4D97-AF65-F5344CB8AC3E}">
        <p14:creationId xmlns:p14="http://schemas.microsoft.com/office/powerpoint/2010/main" val="275769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Encryption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generates a key pair – this is typically done through software due to the key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user publishes their public key.  Each user keeps their private key private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Bob wants to send a message to Alice, Bob encrypts the message with Alice’s public key and Bob’s private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Alice receives the message, Alice decrypts the message with Bob’s public key and Alice’s private key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497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developed in </a:t>
            </a:r>
            <a:r>
              <a:rPr lang="en-US" dirty="0" smtClean="0"/>
              <a:t>1976</a:t>
            </a:r>
            <a:endParaRPr lang="en-US" dirty="0" smtClean="0"/>
          </a:p>
          <a:p>
            <a:r>
              <a:rPr lang="en-US" dirty="0" smtClean="0"/>
              <a:t>Is a way to encrypt and decrypt without knowing the private secret or </a:t>
            </a:r>
            <a:r>
              <a:rPr lang="en-US" dirty="0" smtClean="0"/>
              <a:t>key</a:t>
            </a:r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Generated key pairs must encrypt and </a:t>
            </a:r>
            <a:r>
              <a:rPr lang="en-US" dirty="0" smtClean="0"/>
              <a:t>decrypt</a:t>
            </a:r>
            <a:endParaRPr lang="en-US" dirty="0" smtClean="0"/>
          </a:p>
          <a:p>
            <a:pPr lvl="1"/>
            <a:r>
              <a:rPr lang="en-US" dirty="0" smtClean="0"/>
              <a:t>Must be computationally easy to produce key pairs</a:t>
            </a:r>
          </a:p>
          <a:p>
            <a:pPr lvl="1"/>
            <a:r>
              <a:rPr lang="en-US" dirty="0" smtClean="0"/>
              <a:t>Must be computationally easy to encrypt and decrypt</a:t>
            </a:r>
          </a:p>
          <a:p>
            <a:pPr lvl="1"/>
            <a:r>
              <a:rPr lang="en-US" dirty="0" smtClean="0"/>
              <a:t>Must be computationally impossible for anyone else to decrypt message</a:t>
            </a:r>
          </a:p>
          <a:p>
            <a:pPr lvl="1"/>
            <a:r>
              <a:rPr lang="en-US" dirty="0" smtClean="0"/>
              <a:t>Must be computationally impossible to decrypt using only the public key by itself</a:t>
            </a:r>
          </a:p>
          <a:p>
            <a:pPr lvl="1"/>
            <a:r>
              <a:rPr lang="en-US" dirty="0" smtClean="0"/>
              <a:t>Must have some way to exchange keys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reverse function that allows the sender and receiver to only share their public key</a:t>
            </a:r>
          </a:p>
          <a:p>
            <a:r>
              <a:rPr lang="en-US" dirty="0" smtClean="0"/>
              <a:t>It is very difficult to break because of prime factorization</a:t>
            </a:r>
          </a:p>
          <a:p>
            <a:r>
              <a:rPr lang="en-US" dirty="0" smtClean="0"/>
              <a:t>The size of the key is </a:t>
            </a:r>
            <a:r>
              <a:rPr lang="en-US" dirty="0" smtClean="0"/>
              <a:t>important</a:t>
            </a:r>
          </a:p>
          <a:p>
            <a:r>
              <a:rPr lang="en-US" dirty="0" smtClean="0"/>
              <a:t>This covers both confidentiality and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6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really a very simple algorithm</a:t>
            </a:r>
          </a:p>
          <a:p>
            <a:r>
              <a:rPr lang="en-US" dirty="0" smtClean="0"/>
              <a:t>To encrypt: C = M</a:t>
            </a:r>
            <a:r>
              <a:rPr lang="en-US" baseline="30000" dirty="0" smtClean="0"/>
              <a:t>e</a:t>
            </a:r>
            <a:r>
              <a:rPr lang="en-US" dirty="0" smtClean="0"/>
              <a:t> mod n</a:t>
            </a:r>
          </a:p>
          <a:p>
            <a:r>
              <a:rPr lang="en-US" dirty="0" smtClean="0"/>
              <a:t>To decrypt: M=C</a:t>
            </a:r>
            <a:r>
              <a:rPr lang="en-US" baseline="30000" dirty="0" smtClean="0"/>
              <a:t>d</a:t>
            </a:r>
            <a:r>
              <a:rPr lang="en-US" dirty="0" smtClean="0"/>
              <a:t> mod n</a:t>
            </a:r>
          </a:p>
          <a:p>
            <a:r>
              <a:rPr lang="en-US" dirty="0" smtClean="0"/>
              <a:t>Both the sender and receiver must know the values of n and e.  Only the receiver knows the value of d</a:t>
            </a:r>
          </a:p>
          <a:p>
            <a:r>
              <a:rPr lang="en-US" dirty="0" smtClean="0"/>
              <a:t>Public key must be known.</a:t>
            </a:r>
          </a:p>
          <a:p>
            <a:pPr lvl="1"/>
            <a:r>
              <a:rPr lang="en-US" dirty="0" smtClean="0"/>
              <a:t>PU = {</a:t>
            </a:r>
            <a:r>
              <a:rPr lang="en-US" dirty="0" err="1" smtClean="0"/>
              <a:t>e,n</a:t>
            </a:r>
            <a:r>
              <a:rPr lang="en-US" dirty="0" smtClean="0"/>
              <a:t>}</a:t>
            </a:r>
          </a:p>
          <a:p>
            <a:r>
              <a:rPr lang="en-US" dirty="0" smtClean="0"/>
              <a:t>Private key is private</a:t>
            </a:r>
          </a:p>
          <a:p>
            <a:pPr lvl="1"/>
            <a:r>
              <a:rPr lang="en-US" dirty="0" smtClean="0"/>
              <a:t>PR = {</a:t>
            </a:r>
            <a:r>
              <a:rPr lang="en-US" dirty="0" err="1" smtClean="0"/>
              <a:t>d,n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30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our message (m) is just a letter.  The letter “A”.  A in ASCII is the number 65.</a:t>
            </a:r>
          </a:p>
          <a:p>
            <a:r>
              <a:rPr lang="en-US" dirty="0" smtClean="0"/>
              <a:t>We need to select 2 prime numbers.</a:t>
            </a:r>
          </a:p>
          <a:p>
            <a:pPr lvl="1"/>
            <a:r>
              <a:rPr lang="en-US" dirty="0" smtClean="0"/>
              <a:t>P = 61 and q = 53</a:t>
            </a:r>
          </a:p>
          <a:p>
            <a:r>
              <a:rPr lang="en-US" dirty="0" smtClean="0"/>
              <a:t>Calculate n</a:t>
            </a:r>
          </a:p>
          <a:p>
            <a:pPr lvl="1"/>
            <a:r>
              <a:rPr lang="en-US" dirty="0" smtClean="0"/>
              <a:t>n=p*q = 61*53 = 3233</a:t>
            </a:r>
          </a:p>
          <a:p>
            <a:r>
              <a:rPr lang="en-US" dirty="0" smtClean="0"/>
              <a:t>Calculate the relative prime for e and select for e based off </a:t>
            </a:r>
            <a:r>
              <a:rPr lang="en-US" dirty="0" err="1" smtClean="0"/>
              <a:t>Eulers</a:t>
            </a:r>
            <a:r>
              <a:rPr lang="en-US" dirty="0" smtClean="0"/>
              <a:t> totient</a:t>
            </a:r>
          </a:p>
          <a:p>
            <a:pPr lvl="1"/>
            <a:r>
              <a:rPr lang="pt-BR" dirty="0" smtClean="0"/>
              <a:t>(n) = (p – 1)(q – 1) = 60*52  = 3120.</a:t>
            </a:r>
          </a:p>
          <a:p>
            <a:pPr lvl="1"/>
            <a:r>
              <a:rPr lang="pt-BR" dirty="0" smtClean="0"/>
              <a:t>Must be prime so we’ll pick 17</a:t>
            </a:r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7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ncrypt:</a:t>
            </a:r>
          </a:p>
          <a:p>
            <a:pPr lvl="1"/>
            <a:r>
              <a:rPr lang="en-US" dirty="0" smtClean="0"/>
              <a:t>C = M</a:t>
            </a:r>
            <a:r>
              <a:rPr lang="en-US" baseline="30000" dirty="0" smtClean="0"/>
              <a:t>e</a:t>
            </a:r>
            <a:r>
              <a:rPr lang="en-US" dirty="0" smtClean="0"/>
              <a:t> mod n</a:t>
            </a:r>
          </a:p>
          <a:p>
            <a:pPr lvl="1"/>
            <a:r>
              <a:rPr lang="en-US" dirty="0" smtClean="0"/>
              <a:t>C = 65</a:t>
            </a:r>
            <a:r>
              <a:rPr lang="en-US" baseline="30000" dirty="0" smtClean="0"/>
              <a:t>17</a:t>
            </a:r>
            <a:r>
              <a:rPr lang="en-US" dirty="0" smtClean="0"/>
              <a:t> mod 3233</a:t>
            </a:r>
          </a:p>
          <a:p>
            <a:pPr lvl="1"/>
            <a:r>
              <a:rPr lang="en-US" dirty="0" smtClean="0"/>
              <a:t>C = 6599743590836592050933837890625 mod 3233 = 2790</a:t>
            </a:r>
          </a:p>
          <a:p>
            <a:pPr lvl="1"/>
            <a:r>
              <a:rPr lang="en-US" dirty="0" smtClean="0"/>
              <a:t>So our </a:t>
            </a:r>
            <a:r>
              <a:rPr lang="en-US" dirty="0" err="1" smtClean="0"/>
              <a:t>ciphertext</a:t>
            </a:r>
            <a:r>
              <a:rPr lang="en-US" dirty="0" smtClean="0"/>
              <a:t> is 2790 for the letter A</a:t>
            </a:r>
          </a:p>
          <a:p>
            <a:r>
              <a:rPr lang="en-US" dirty="0" smtClean="0"/>
              <a:t>Decrypt</a:t>
            </a:r>
          </a:p>
          <a:p>
            <a:pPr lvl="1"/>
            <a:r>
              <a:rPr lang="en-US" dirty="0" smtClean="0"/>
              <a:t>M=C</a:t>
            </a:r>
            <a:r>
              <a:rPr lang="en-US" baseline="30000" dirty="0" smtClean="0"/>
              <a:t>d</a:t>
            </a:r>
            <a:r>
              <a:rPr lang="en-US" dirty="0" smtClean="0"/>
              <a:t> mod n</a:t>
            </a:r>
          </a:p>
          <a:p>
            <a:pPr lvl="1"/>
            <a:r>
              <a:rPr lang="en-US" dirty="0" smtClean="0"/>
              <a:t>M = 2790</a:t>
            </a:r>
            <a:r>
              <a:rPr lang="en-US" baseline="30000" dirty="0" smtClean="0"/>
              <a:t>2753</a:t>
            </a:r>
            <a:r>
              <a:rPr lang="en-US" dirty="0" smtClean="0"/>
              <a:t> mod 3233 </a:t>
            </a:r>
          </a:p>
          <a:p>
            <a:pPr lvl="1"/>
            <a:r>
              <a:rPr lang="en-US" dirty="0" smtClean="0"/>
              <a:t>M = 65</a:t>
            </a:r>
          </a:p>
          <a:p>
            <a:pPr lvl="1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12755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4447</TotalTime>
  <Words>517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Public Key Infrastructure</vt:lpstr>
      <vt:lpstr>Objectives</vt:lpstr>
      <vt:lpstr>Encryption</vt:lpstr>
      <vt:lpstr>Asymmetric Encryption Steps</vt:lpstr>
      <vt:lpstr>Public Key Encryption</vt:lpstr>
      <vt:lpstr>Why is it important?</vt:lpstr>
      <vt:lpstr>RSA Algorithm</vt:lpstr>
      <vt:lpstr>Example - 1</vt:lpstr>
      <vt:lpstr>Example - 2</vt:lpstr>
      <vt:lpstr>Why use public/private keys?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Infrastructure</dc:title>
  <dc:creator>Greg Williams</dc:creator>
  <cp:lastModifiedBy>Greg Williams</cp:lastModifiedBy>
  <cp:revision>9</cp:revision>
  <dcterms:created xsi:type="dcterms:W3CDTF">2017-06-20T15:51:57Z</dcterms:created>
  <dcterms:modified xsi:type="dcterms:W3CDTF">2017-06-23T17:59:47Z</dcterms:modified>
</cp:coreProperties>
</file>