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B39-AFED-4907-8A4E-A1C38A6D307D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2D0F-A53B-417C-8DCC-C5FE924E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Legal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types of computer crime</a:t>
            </a:r>
          </a:p>
          <a:p>
            <a:r>
              <a:rPr lang="en-US" dirty="0" smtClean="0"/>
              <a:t>Discuss why it’s important to get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an attorney</a:t>
            </a:r>
          </a:p>
          <a:p>
            <a:r>
              <a:rPr lang="en-US" dirty="0" smtClean="0"/>
              <a:t>Nor do I pretend to be one</a:t>
            </a:r>
          </a:p>
          <a:p>
            <a:r>
              <a:rPr lang="en-US" dirty="0" smtClean="0"/>
              <a:t>Please consult with your own attorney for any of the content related to computer crime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4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help understand computer crime and what it means, the Convention on Cybercrime was ratified in 2001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Convention is the first international treaty on crimes committed via the Internet and other computer networks, dealing particularly with infringements of copyright, computer-related fraud, child pornography and violations of network security. It also contains a series of powers and procedures such as the search of computer networks and interception.</a:t>
            </a:r>
          </a:p>
          <a:p>
            <a:pPr lvl="1"/>
            <a:r>
              <a:rPr lang="en-US" dirty="0"/>
              <a:t>Its main objective, set out in the preamble, is to pursue a common criminal policy aimed at the protection of society against cybercrime, especially by adopting appropriate legislation and fostering international co-operation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2: Illegal Access</a:t>
            </a:r>
          </a:p>
          <a:p>
            <a:r>
              <a:rPr lang="en-US" dirty="0" smtClean="0"/>
              <a:t>3: Illegal Interception</a:t>
            </a:r>
          </a:p>
          <a:p>
            <a:r>
              <a:rPr lang="en-US" dirty="0" smtClean="0"/>
              <a:t>4: Data Interference</a:t>
            </a:r>
          </a:p>
          <a:p>
            <a:r>
              <a:rPr lang="en-US" dirty="0" smtClean="0"/>
              <a:t>5: System Interference</a:t>
            </a:r>
          </a:p>
          <a:p>
            <a:r>
              <a:rPr lang="en-US" dirty="0" smtClean="0"/>
              <a:t>6: Misuse of Devices</a:t>
            </a:r>
          </a:p>
          <a:p>
            <a:r>
              <a:rPr lang="en-US" dirty="0" smtClean="0"/>
              <a:t>7: Computer-</a:t>
            </a:r>
            <a:r>
              <a:rPr lang="en-US" dirty="0" err="1" smtClean="0"/>
              <a:t>releated</a:t>
            </a:r>
            <a:r>
              <a:rPr lang="en-US" dirty="0" smtClean="0"/>
              <a:t> forgery</a:t>
            </a:r>
          </a:p>
          <a:p>
            <a:r>
              <a:rPr lang="en-US" dirty="0" smtClean="0"/>
              <a:t>8: Computer-related fraud</a:t>
            </a:r>
          </a:p>
          <a:p>
            <a:r>
              <a:rPr lang="en-US" dirty="0" smtClean="0"/>
              <a:t>9:Offenses related to child pornography</a:t>
            </a:r>
          </a:p>
          <a:p>
            <a:r>
              <a:rPr lang="en-US" dirty="0" smtClean="0"/>
              <a:t>10: Infringements of copyright and related rights</a:t>
            </a:r>
          </a:p>
          <a:p>
            <a:r>
              <a:rPr lang="en-US" dirty="0" smtClean="0"/>
              <a:t>11: </a:t>
            </a:r>
            <a:r>
              <a:rPr lang="en-US" dirty="0" err="1" smtClean="0"/>
              <a:t>Attemp</a:t>
            </a:r>
            <a:r>
              <a:rPr lang="en-US" dirty="0" smtClean="0"/>
              <a:t> and aiding or abetting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Computer Fraud and Abuse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1986 US Code outlining different computer crimes</a:t>
            </a:r>
          </a:p>
          <a:p>
            <a:r>
              <a:rPr lang="en-US" dirty="0" smtClean="0"/>
              <a:t>Most important and perhaps widely used</a:t>
            </a:r>
          </a:p>
          <a:p>
            <a:r>
              <a:rPr lang="en-US" dirty="0" smtClean="0"/>
              <a:t>18 U.S.C. § 1030(a)(1): Computer Espionage. </a:t>
            </a:r>
          </a:p>
          <a:p>
            <a:r>
              <a:rPr lang="en-US" dirty="0" smtClean="0"/>
              <a:t>18 U.S.C. § 1030(a)(2): Computer trespassing, and taking government, financial, or commerce info</a:t>
            </a:r>
          </a:p>
          <a:p>
            <a:r>
              <a:rPr lang="en-US" dirty="0" smtClean="0"/>
              <a:t>18 U.S.C. § 1030(a)(3): Computer trespassing in a government computer</a:t>
            </a:r>
          </a:p>
          <a:p>
            <a:r>
              <a:rPr lang="en-US" dirty="0" smtClean="0"/>
              <a:t>18 U.S.C. § 1030(a)(4): Committing fraud with computer</a:t>
            </a:r>
          </a:p>
          <a:p>
            <a:r>
              <a:rPr lang="en-US" dirty="0" smtClean="0"/>
              <a:t>18 U.S.C. § 1030(a)(5): Damaging a protected computer (including viruses, worms)</a:t>
            </a:r>
          </a:p>
          <a:p>
            <a:r>
              <a:rPr lang="en-US" dirty="0" smtClean="0"/>
              <a:t>18 U.S.C. § 1030(a)(6): Trafficking in passwords of a government or commerce computer</a:t>
            </a:r>
          </a:p>
          <a:p>
            <a:r>
              <a:rPr lang="en-US" dirty="0" smtClean="0"/>
              <a:t>18 U.S.C. § 1030(a)(7): Threatening to damage a protected computer</a:t>
            </a:r>
          </a:p>
          <a:p>
            <a:r>
              <a:rPr lang="en-US" dirty="0" smtClean="0"/>
              <a:t>18 U.S.C. § 1030(b): Conspiracy to violate (a)</a:t>
            </a:r>
          </a:p>
          <a:p>
            <a:r>
              <a:rPr lang="en-US" dirty="0" smtClean="0"/>
              <a:t>18 U.S.C. § 1030(c): Penalties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conviction US vs Morris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United States v. Morris</a:t>
            </a:r>
            <a:r>
              <a:rPr lang="en-US" dirty="0"/>
              <a:t> (1991)</a:t>
            </a:r>
          </a:p>
          <a:p>
            <a:r>
              <a:rPr lang="en-US" dirty="0" smtClean="0"/>
              <a:t>Intentionally caused damage</a:t>
            </a:r>
          </a:p>
          <a:p>
            <a:r>
              <a:rPr lang="en-US" dirty="0" err="1" smtClean="0"/>
              <a:t>Unauthoized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9980"/>
            <a:ext cx="10515600" cy="1325563"/>
          </a:xfrm>
        </p:spPr>
        <p:txBody>
          <a:bodyPr/>
          <a:lstStyle/>
          <a:p>
            <a:r>
              <a:rPr lang="en-US" dirty="0" smtClean="0"/>
              <a:t>States – DON’T PUT THESE SLIDES ON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" y="861391"/>
            <a:ext cx="12032973" cy="5930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local jurisdictions have similar laws</a:t>
            </a:r>
          </a:p>
          <a:p>
            <a:r>
              <a:rPr lang="en-US" b="1" u="sng" dirty="0"/>
              <a:t>18-5.5-102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Computer Crime.</a:t>
            </a:r>
            <a:endParaRPr lang="en-US" dirty="0"/>
          </a:p>
          <a:p>
            <a:r>
              <a:rPr lang="en-US" dirty="0"/>
              <a:t>(1) A person commits computer crime if the person knowingly:</a:t>
            </a:r>
          </a:p>
          <a:p>
            <a:r>
              <a:rPr lang="en-US" dirty="0"/>
              <a:t>     (a) </a:t>
            </a:r>
            <a:r>
              <a:rPr lang="en-US" b="1" dirty="0"/>
              <a:t>Accesses a computer, computer network, or computer system or any part thereof without authorization</a:t>
            </a:r>
            <a:r>
              <a:rPr lang="en-US" dirty="0"/>
              <a:t>; </a:t>
            </a:r>
            <a:r>
              <a:rPr lang="en-US" b="1" dirty="0"/>
              <a:t>exceeds authorized access </a:t>
            </a:r>
            <a:endParaRPr lang="en-US" b="1" dirty="0" smtClean="0"/>
          </a:p>
          <a:p>
            <a:r>
              <a:rPr lang="en-US" dirty="0"/>
              <a:t>     (b) </a:t>
            </a:r>
            <a:r>
              <a:rPr lang="en-US" b="1" dirty="0"/>
              <a:t>Accesses any computer, computer network, or computer system, or any part thereof for the purpose of devising</a:t>
            </a:r>
            <a:r>
              <a:rPr lang="en-US" dirty="0"/>
              <a:t> </a:t>
            </a:r>
            <a:r>
              <a:rPr lang="en-US" dirty="0" smtClean="0"/>
              <a:t>to defraud</a:t>
            </a:r>
            <a:endParaRPr lang="en-US" dirty="0"/>
          </a:p>
          <a:p>
            <a:r>
              <a:rPr lang="en-US" dirty="0"/>
              <a:t>     (c) </a:t>
            </a:r>
            <a:r>
              <a:rPr lang="en-US" b="1" dirty="0"/>
              <a:t>Accesses any computer, computer network, or computer system, or any part thereof to </a:t>
            </a:r>
            <a:r>
              <a:rPr lang="en-US" b="1" dirty="0" smtClean="0"/>
              <a:t>obtain passwords, private information</a:t>
            </a:r>
            <a:endParaRPr lang="en-US" b="1" dirty="0"/>
          </a:p>
          <a:p>
            <a:r>
              <a:rPr lang="en-US" dirty="0"/>
              <a:t>     (d) Accesses any computer, computer network, or computer system, or any part thereof to commit theft; </a:t>
            </a:r>
            <a:r>
              <a:rPr lang="en-US" dirty="0" err="1" smtClean="0"/>
              <a:t>casues</a:t>
            </a:r>
            <a:r>
              <a:rPr lang="en-US" dirty="0" smtClean="0"/>
              <a:t> damages</a:t>
            </a:r>
            <a:endParaRPr lang="en-US" dirty="0"/>
          </a:p>
          <a:p>
            <a:r>
              <a:rPr lang="en-US" dirty="0"/>
              <a:t>     (f) Causes the transmission of a computer program, </a:t>
            </a:r>
            <a:r>
              <a:rPr lang="en-US" dirty="0" smtClean="0"/>
              <a:t>to cause damage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is serious business</a:t>
            </a:r>
          </a:p>
          <a:p>
            <a:r>
              <a:rPr lang="en-US" dirty="0" smtClean="0"/>
              <a:t>Many states and governments have laws governing privacy</a:t>
            </a:r>
          </a:p>
          <a:p>
            <a:r>
              <a:rPr lang="en-US" dirty="0" smtClean="0"/>
              <a:t>You need to think about your customers</a:t>
            </a:r>
          </a:p>
          <a:p>
            <a:r>
              <a:rPr lang="en-US" dirty="0" smtClean="0"/>
              <a:t>If you customers are residents of a jurisdiction, you may be held to those laws</a:t>
            </a:r>
          </a:p>
          <a:p>
            <a:r>
              <a:rPr lang="en-US" dirty="0" smtClean="0"/>
              <a:t>Upcoming is GDPR – General Data Protection Regulation</a:t>
            </a:r>
          </a:p>
          <a:p>
            <a:r>
              <a:rPr lang="en-US" dirty="0" smtClean="0"/>
              <a:t>Privacy policies can go a long way to ensure data </a:t>
            </a:r>
            <a:r>
              <a:rPr lang="en-US" smtClean="0"/>
              <a:t>remains 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Legal Issues</vt:lpstr>
      <vt:lpstr>Objectives</vt:lpstr>
      <vt:lpstr>Disclaimer</vt:lpstr>
      <vt:lpstr>Computer Crime</vt:lpstr>
      <vt:lpstr>Articles</vt:lpstr>
      <vt:lpstr>US Computer Fraud and Abuse Act</vt:lpstr>
      <vt:lpstr>First conviction US vs Morris</vt:lpstr>
      <vt:lpstr>States – DON’T PUT THESE SLIDES ON VIDEO</vt:lpstr>
      <vt:lpstr>Privacy 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Issues</dc:title>
  <dc:creator>Greg Williams</dc:creator>
  <cp:lastModifiedBy>Greg Williams</cp:lastModifiedBy>
  <cp:revision>4</cp:revision>
  <dcterms:created xsi:type="dcterms:W3CDTF">2017-07-19T19:46:29Z</dcterms:created>
  <dcterms:modified xsi:type="dcterms:W3CDTF">2017-07-19T20:23:30Z</dcterms:modified>
</cp:coreProperties>
</file>