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9" r:id="rId12"/>
    <p:sldId id="270" r:id="rId13"/>
    <p:sldId id="268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57F668-72A6-4F8D-B12D-06681417A448}" v="1203" dt="2019-09-16T18:34:56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Kiểu Trung bình 2 - Màu chủ đề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Kiểu Trung bình 2 - Màu chủ đề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89000" y="1218191"/>
            <a:ext cx="7291388" cy="4870738"/>
          </a:xfrm>
        </p:spPr>
        <p:txBody>
          <a:bodyPr>
            <a:normAutofit/>
          </a:bodyPr>
          <a:lstStyle/>
          <a:p>
            <a:r>
              <a:rPr lang="en-US"/>
              <a:t>Type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3EB7D70-156C-4AAC-8A50-8517FC602186}"/>
              </a:ext>
            </a:extLst>
          </p:cNvPr>
          <p:cNvSpPr txBox="1"/>
          <p:nvPr/>
        </p:nvSpPr>
        <p:spPr>
          <a:xfrm>
            <a:off x="3708400" y="383309"/>
            <a:ext cx="67379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dirty="0">
                <a:latin typeface="Verdana"/>
                <a:ea typeface="Verdana"/>
                <a:cs typeface="Verdana"/>
              </a:rPr>
              <a:t>Các kiểu dữ </a:t>
            </a:r>
            <a:r>
              <a:rPr lang="vi-VN" sz="2400">
                <a:latin typeface="Verdana"/>
                <a:ea typeface="Verdana"/>
                <a:cs typeface="Verdana"/>
              </a:rPr>
              <a:t>liệu và khai báo</a:t>
            </a:r>
            <a:endParaRPr lang="vi-VN" sz="2400" dirty="0">
              <a:latin typeface="Verdana"/>
              <a:ea typeface="Verdana"/>
              <a:cs typeface="Verdana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61FE811-CDB6-4554-B4BE-1E5FB63AAD28}"/>
              </a:ext>
            </a:extLst>
          </p:cNvPr>
          <p:cNvSpPr txBox="1"/>
          <p:nvPr/>
        </p:nvSpPr>
        <p:spPr>
          <a:xfrm>
            <a:off x="1403639" y="96491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>
                <a:latin typeface="Verdana"/>
                <a:ea typeface="Verdana"/>
                <a:cs typeface="Verdana"/>
              </a:rPr>
              <a:t>Các thuật ngữ</a:t>
            </a:r>
            <a:endParaRPr lang="vi-VN" dirty="0">
              <a:latin typeface="Verdana"/>
              <a:ea typeface="Verdana"/>
              <a:cs typeface="Verdana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260B9E0-EA2E-4A7B-8782-5E8F5EC05064}"/>
              </a:ext>
            </a:extLst>
          </p:cNvPr>
          <p:cNvSpPr txBox="1"/>
          <p:nvPr/>
        </p:nvSpPr>
        <p:spPr>
          <a:xfrm>
            <a:off x="1442605" y="1592695"/>
            <a:ext cx="274320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>
                <a:latin typeface="Verdana"/>
                <a:ea typeface="Verdana"/>
                <a:cs typeface="Verdana"/>
              </a:rPr>
              <a:t>Declaration</a:t>
            </a:r>
            <a:endParaRPr lang="vi-VN" dirty="0">
              <a:latin typeface="Verdana"/>
              <a:ea typeface="Verdana"/>
              <a:cs typeface="Verdana"/>
            </a:endParaRPr>
          </a:p>
          <a:p>
            <a:r>
              <a:rPr lang="vi-VN">
                <a:latin typeface="Verdana"/>
                <a:ea typeface="Verdana"/>
                <a:cs typeface="Verdana"/>
              </a:rPr>
              <a:t>type  </a:t>
            </a:r>
            <a:br>
              <a:rPr lang="vi-VN" dirty="0">
                <a:ea typeface="+mn-lt"/>
                <a:cs typeface="+mn-lt"/>
              </a:rPr>
            </a:br>
            <a:r>
              <a:rPr lang="vi-VN">
                <a:latin typeface="Verdana"/>
                <a:ea typeface="Verdana"/>
                <a:cs typeface="Verdana"/>
              </a:rPr>
              <a:t>object</a:t>
            </a:r>
            <a:br>
              <a:rPr lang="vi-VN" dirty="0">
                <a:ea typeface="+mn-lt"/>
                <a:cs typeface="+mn-lt"/>
              </a:rPr>
            </a:br>
            <a:r>
              <a:rPr lang="vi-VN">
                <a:latin typeface="Verdana"/>
                <a:ea typeface="Verdana"/>
                <a:cs typeface="Verdana"/>
              </a:rPr>
              <a:t>value  </a:t>
            </a:r>
            <a:br>
              <a:rPr lang="vi-VN" dirty="0">
                <a:ea typeface="+mn-lt"/>
                <a:cs typeface="+mn-lt"/>
              </a:rPr>
            </a:br>
            <a:r>
              <a:rPr lang="vi-VN">
                <a:latin typeface="Verdana"/>
                <a:ea typeface="Verdana"/>
                <a:cs typeface="Verdana"/>
              </a:rPr>
              <a:t>variable  </a:t>
            </a:r>
          </a:p>
          <a:p>
            <a:r>
              <a:rPr lang="vi-VN">
                <a:latin typeface="Verdana"/>
                <a:ea typeface="Verdana"/>
                <a:cs typeface="Verdana"/>
              </a:rPr>
              <a:t>implementation-defined  </a:t>
            </a:r>
            <a:br>
              <a:rPr lang="vi-VN" dirty="0">
                <a:ea typeface="+mn-lt"/>
                <a:cs typeface="+mn-lt"/>
              </a:rPr>
            </a:br>
            <a:r>
              <a:rPr lang="vi-VN">
                <a:latin typeface="Verdana"/>
                <a:ea typeface="Verdana"/>
                <a:cs typeface="Verdana"/>
              </a:rPr>
              <a:t>unspecified  </a:t>
            </a:r>
            <a:br>
              <a:rPr lang="vi-VN" dirty="0">
                <a:ea typeface="+mn-lt"/>
                <a:cs typeface="+mn-lt"/>
              </a:rPr>
            </a:br>
            <a:r>
              <a:rPr lang="vi-VN">
                <a:ea typeface="+mn-lt"/>
                <a:cs typeface="+mn-lt"/>
              </a:rPr>
              <a:t>undefined  </a:t>
            </a:r>
            <a:br>
              <a:rPr lang="vi-VN" dirty="0">
                <a:ea typeface="+mn-lt"/>
                <a:cs typeface="+mn-lt"/>
              </a:rPr>
            </a:br>
            <a:endParaRPr lang="vi-VN" dirty="0">
              <a:ea typeface="+mn-lt"/>
              <a:cs typeface="+mn-lt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05B10076-1067-4033-B88F-41186F3E4AD0}"/>
              </a:ext>
            </a:extLst>
          </p:cNvPr>
          <p:cNvSpPr txBox="1"/>
          <p:nvPr/>
        </p:nvSpPr>
        <p:spPr>
          <a:xfrm>
            <a:off x="7511184" y="1484457"/>
            <a:ext cx="274320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>
                <a:latin typeface="Verdana"/>
                <a:ea typeface="Verdana"/>
                <a:cs typeface="Verdana"/>
              </a:rPr>
              <a:t>Kiểu int có kích thước </a:t>
            </a:r>
            <a:r>
              <a:rPr lang="vi-VN">
                <a:latin typeface="Verdana"/>
                <a:ea typeface="Verdana"/>
                <a:cs typeface="Verdana"/>
              </a:rPr>
              <a:t>là bao nhiêu?</a:t>
            </a:r>
            <a:endParaRPr lang="vi-VN"/>
          </a:p>
          <a:p>
            <a:endParaRPr lang="vi-VN" dirty="0">
              <a:latin typeface="Verdana"/>
              <a:ea typeface="Verdana"/>
              <a:cs typeface="Verdana"/>
            </a:endParaRPr>
          </a:p>
          <a:p>
            <a:r>
              <a:rPr lang="vi-VN" dirty="0">
                <a:latin typeface="Verdana"/>
                <a:ea typeface="Verdana"/>
                <a:cs typeface="Verdana"/>
              </a:rPr>
              <a:t>Char a= 1234 thì giá </a:t>
            </a:r>
            <a:r>
              <a:rPr lang="vi-VN">
                <a:latin typeface="Verdana"/>
                <a:ea typeface="Verdana"/>
                <a:cs typeface="Verdana"/>
              </a:rPr>
              <a:t>trị a lưu là bao nhiêu</a:t>
            </a:r>
            <a:endParaRPr lang="vi-VN" dirty="0">
              <a:latin typeface="Verdana"/>
              <a:ea typeface="Verdana"/>
              <a:cs typeface="Verdana"/>
            </a:endParaRPr>
          </a:p>
          <a:p>
            <a:endParaRPr lang="vi-VN" dirty="0">
              <a:latin typeface="Verdana"/>
              <a:ea typeface="Verdana"/>
              <a:cs typeface="Verdana"/>
            </a:endParaRPr>
          </a:p>
          <a:p>
            <a:r>
              <a:rPr lang="vi-VN">
                <a:latin typeface="Verdana"/>
                <a:ea typeface="Verdana"/>
                <a:cs typeface="Verdana"/>
              </a:rPr>
              <a:t>Mảng a[100], gán a[101] = 1?</a:t>
            </a:r>
            <a:endParaRPr lang="vi-VN" dirty="0">
              <a:latin typeface="Verdana"/>
              <a:ea typeface="Verdana"/>
              <a:cs typeface="Verdana"/>
            </a:endParaRPr>
          </a:p>
          <a:p>
            <a:endParaRPr lang="vi-VN" dirty="0"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2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21EA9714-0229-4B26-8830-5B7F79AB1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1" y="945983"/>
            <a:ext cx="8238835" cy="42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2">
            <a:extLst>
              <a:ext uri="{FF2B5EF4-FFF2-40B4-BE49-F238E27FC236}">
                <a16:creationId xmlns:a16="http://schemas.microsoft.com/office/drawing/2014/main" id="{E05262C9-CC1A-4445-92B9-7354337CC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128" y="1390286"/>
            <a:ext cx="8077198" cy="284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88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2" descr="Ảnh có chứa ảnh chụp màn hình&#10;&#10;Mô tả được tạo với mức tin cậy cao">
            <a:extLst>
              <a:ext uri="{FF2B5EF4-FFF2-40B4-BE49-F238E27FC236}">
                <a16:creationId xmlns:a16="http://schemas.microsoft.com/office/drawing/2014/main" id="{65420AF1-BD2C-427D-81F9-C7F994DEC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10" y="1002139"/>
            <a:ext cx="9301017" cy="476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26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2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C81ED203-16F8-41F4-BADD-2144101A4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582" y="765685"/>
            <a:ext cx="9254836" cy="531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35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0665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65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183BE2E6-75AC-4DAF-8685-45413765D502}"/>
              </a:ext>
            </a:extLst>
          </p:cNvPr>
          <p:cNvSpPr txBox="1"/>
          <p:nvPr/>
        </p:nvSpPr>
        <p:spPr>
          <a:xfrm>
            <a:off x="5290128" y="52185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>
                <a:latin typeface="Verdana"/>
                <a:ea typeface="Verdana"/>
                <a:cs typeface="Verdana"/>
              </a:rPr>
              <a:t>Kiểu dữ liệu</a:t>
            </a:r>
            <a:endParaRPr lang="vi-VN" sz="2400" dirty="0">
              <a:latin typeface="Verdana"/>
              <a:ea typeface="Verdana"/>
              <a:cs typeface="Verdana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990B5066-3EAA-45B1-837C-0243E076614F}"/>
              </a:ext>
            </a:extLst>
          </p:cNvPr>
          <p:cNvSpPr txBox="1"/>
          <p:nvPr/>
        </p:nvSpPr>
        <p:spPr>
          <a:xfrm>
            <a:off x="1126548" y="1218911"/>
            <a:ext cx="740756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>
                <a:latin typeface="Verdana"/>
                <a:ea typeface="Verdana"/>
                <a:cs typeface="Verdana"/>
              </a:rPr>
              <a:t>A Boolean type : bool {true - !0/false = 0} {convert to int}</a:t>
            </a:r>
            <a:br>
              <a:rPr lang="vi-VN" dirty="0">
                <a:ea typeface="+mn-lt"/>
                <a:cs typeface="+mn-lt"/>
              </a:rPr>
            </a:br>
            <a:r>
              <a:rPr lang="vi-VN" dirty="0">
                <a:latin typeface="Verdana"/>
                <a:ea typeface="Verdana"/>
                <a:cs typeface="Verdana"/>
              </a:rPr>
              <a:t>Character types : </a:t>
            </a:r>
            <a:r>
              <a:rPr lang="vi-VN" b="1" dirty="0">
                <a:latin typeface="Verdana"/>
                <a:ea typeface="Verdana"/>
                <a:cs typeface="Verdana"/>
              </a:rPr>
              <a:t>char, unsigned char, signed char,</a:t>
            </a:r>
            <a:r>
              <a:rPr lang="vi-VN" dirty="0">
                <a:latin typeface="Verdana"/>
                <a:ea typeface="Verdana"/>
                <a:cs typeface="Verdana"/>
              </a:rPr>
              <a:t> wchar_t, </a:t>
            </a:r>
            <a:r>
              <a:rPr lang="vi-VN">
                <a:latin typeface="Verdana"/>
                <a:ea typeface="Verdana"/>
                <a:cs typeface="Verdana"/>
              </a:rPr>
              <a:t>char16_t, char32_t</a:t>
            </a:r>
            <a:endParaRPr lang="vi-VN" dirty="0">
              <a:latin typeface="Verdana"/>
              <a:ea typeface="Verdana"/>
              <a:cs typeface="Verdana"/>
            </a:endParaRPr>
          </a:p>
          <a:p>
            <a:r>
              <a:rPr lang="vi-VN" dirty="0">
                <a:latin typeface="Verdana"/>
                <a:ea typeface="Verdana"/>
                <a:cs typeface="Verdana"/>
              </a:rPr>
              <a:t>Integer types : int, long, long long, usigned int, ...</a:t>
            </a:r>
            <a:br>
              <a:rPr lang="vi-VN" dirty="0">
                <a:ea typeface="+mn-lt"/>
                <a:cs typeface="+mn-lt"/>
              </a:rPr>
            </a:br>
            <a:r>
              <a:rPr lang="vi-VN">
                <a:latin typeface="Verdana"/>
                <a:ea typeface="Verdana"/>
                <a:cs typeface="Verdana"/>
              </a:rPr>
              <a:t>floating-point types:  float, double, long double</a:t>
            </a:r>
            <a:br>
              <a:rPr lang="vi-VN" dirty="0">
                <a:ea typeface="+mn-lt"/>
                <a:cs typeface="+mn-lt"/>
              </a:rPr>
            </a:br>
            <a:r>
              <a:rPr lang="vi-VN">
                <a:latin typeface="Verdana"/>
                <a:ea typeface="Verdana"/>
                <a:cs typeface="Verdana"/>
              </a:rPr>
              <a:t>void:</a:t>
            </a:r>
            <a:endParaRPr lang="vi-V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vi-VN">
                <a:ea typeface="+mn-lt"/>
                <a:cs typeface="+mn-lt"/>
              </a:rPr>
              <a:t>Size_t</a:t>
            </a:r>
          </a:p>
          <a:p>
            <a:r>
              <a:rPr lang="vi-VN">
                <a:ea typeface="+mn-lt"/>
                <a:cs typeface="+mn-lt"/>
              </a:rPr>
              <a:t>Alignment  </a:t>
            </a:r>
            <a:br>
              <a:rPr lang="vi-VN" dirty="0">
                <a:ea typeface="+mn-lt"/>
                <a:cs typeface="+mn-lt"/>
              </a:rPr>
            </a:br>
            <a:endParaRPr lang="vi-VN" dirty="0">
              <a:ea typeface="+mn-lt"/>
              <a:cs typeface="+mn-lt"/>
            </a:endParaRPr>
          </a:p>
          <a:p>
            <a:endParaRPr lang="vi-VN" dirty="0">
              <a:ea typeface="+mn-lt"/>
              <a:cs typeface="+mn-lt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FB3A6B1-A797-482C-93F3-585ACBC83E9B}"/>
              </a:ext>
            </a:extLst>
          </p:cNvPr>
          <p:cNvSpPr txBox="1"/>
          <p:nvPr/>
        </p:nvSpPr>
        <p:spPr>
          <a:xfrm>
            <a:off x="1122218" y="368530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>
                <a:latin typeface="Verdana"/>
                <a:ea typeface="Verdana"/>
                <a:cs typeface="Verdana"/>
              </a:rPr>
              <a:t>Pointer</a:t>
            </a:r>
            <a:endParaRPr lang="vi-VN" dirty="0">
              <a:latin typeface="Verdana"/>
              <a:ea typeface="Verdana"/>
              <a:cs typeface="Verdana"/>
            </a:endParaRPr>
          </a:p>
          <a:p>
            <a:r>
              <a:rPr lang="vi-VN">
                <a:latin typeface="Verdana"/>
                <a:ea typeface="Verdana"/>
                <a:cs typeface="Verdana"/>
              </a:rPr>
              <a:t>Array</a:t>
            </a:r>
            <a:endParaRPr lang="vi-VN" dirty="0">
              <a:latin typeface="Verdana"/>
              <a:ea typeface="Verdana"/>
              <a:cs typeface="Verdana"/>
            </a:endParaRPr>
          </a:p>
          <a:p>
            <a:pPr algn="l"/>
            <a:r>
              <a:rPr lang="vi-VN">
                <a:latin typeface="Verdana"/>
                <a:ea typeface="Verdana"/>
                <a:cs typeface="Verdana"/>
              </a:rPr>
              <a:t>referrence</a:t>
            </a:r>
            <a:endParaRPr lang="vi-VN" dirty="0">
              <a:latin typeface="Verdana"/>
              <a:ea typeface="Verdana"/>
              <a:cs typeface="Verdana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0BFA2CB-C0E8-4A26-B27F-DBA110453C91}"/>
              </a:ext>
            </a:extLst>
          </p:cNvPr>
          <p:cNvSpPr txBox="1"/>
          <p:nvPr/>
        </p:nvSpPr>
        <p:spPr>
          <a:xfrm>
            <a:off x="1126548" y="4798003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>
                <a:latin typeface="Verdana"/>
                <a:ea typeface="Verdana"/>
                <a:cs typeface="Verdana"/>
              </a:rPr>
              <a:t>Struct</a:t>
            </a:r>
            <a:endParaRPr lang="vi-VN" dirty="0">
              <a:latin typeface="Verdana"/>
              <a:ea typeface="Verdana"/>
              <a:cs typeface="Verdana"/>
            </a:endParaRPr>
          </a:p>
          <a:p>
            <a:r>
              <a:rPr lang="vi-VN">
                <a:latin typeface="Verdana"/>
                <a:ea typeface="Verdana"/>
                <a:cs typeface="Verdana"/>
              </a:rPr>
              <a:t>Class</a:t>
            </a:r>
            <a:endParaRPr lang="vi-VN" dirty="0">
              <a:latin typeface="Verdana"/>
              <a:ea typeface="Verdana"/>
              <a:cs typeface="Verdana"/>
            </a:endParaRPr>
          </a:p>
          <a:p>
            <a:pPr algn="l"/>
            <a:r>
              <a:rPr lang="vi-VN">
                <a:latin typeface="Verdana"/>
                <a:ea typeface="Verdana"/>
                <a:cs typeface="Verdana"/>
              </a:rPr>
              <a:t>enum</a:t>
            </a:r>
            <a:endParaRPr lang="vi-VN" dirty="0"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9303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4A713B33-11A4-4E39-A193-DB6E3A66DD4D}"/>
              </a:ext>
            </a:extLst>
          </p:cNvPr>
          <p:cNvSpPr txBox="1"/>
          <p:nvPr/>
        </p:nvSpPr>
        <p:spPr>
          <a:xfrm>
            <a:off x="5521036" y="48721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>
                <a:latin typeface="Verdana"/>
                <a:ea typeface="Verdana"/>
                <a:cs typeface="Verdana"/>
              </a:rPr>
              <a:t>Khai báo</a:t>
            </a:r>
            <a:endParaRPr lang="vi-VN" sz="2400" dirty="0">
              <a:latin typeface="Verdana"/>
              <a:ea typeface="Verdana"/>
              <a:cs typeface="Verdana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A479921-8103-4713-B010-C0524CCC9B26}"/>
              </a:ext>
            </a:extLst>
          </p:cNvPr>
          <p:cNvSpPr txBox="1"/>
          <p:nvPr/>
        </p:nvSpPr>
        <p:spPr>
          <a:xfrm>
            <a:off x="1103457" y="9533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 dirty="0">
              <a:latin typeface="Verdana"/>
              <a:ea typeface="Verdana"/>
              <a:cs typeface="Verdana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47CE073-659F-42EE-B4EF-D5EDD834B01E}"/>
              </a:ext>
            </a:extLst>
          </p:cNvPr>
          <p:cNvSpPr txBox="1"/>
          <p:nvPr/>
        </p:nvSpPr>
        <p:spPr>
          <a:xfrm>
            <a:off x="1376218" y="949036"/>
            <a:ext cx="39092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>
                <a:latin typeface="Verdana"/>
                <a:ea typeface="Verdana"/>
                <a:cs typeface="Verdana"/>
              </a:rPr>
              <a:t>Declaration/ defination</a:t>
            </a:r>
            <a:endParaRPr lang="vi-VN" dirty="0">
              <a:latin typeface="Verdana"/>
              <a:ea typeface="Verdana"/>
              <a:cs typeface="Verdana"/>
            </a:endParaRPr>
          </a:p>
        </p:txBody>
      </p:sp>
      <p:graphicFrame>
        <p:nvGraphicFramePr>
          <p:cNvPr id="5" name="Bảng 5">
            <a:extLst>
              <a:ext uri="{FF2B5EF4-FFF2-40B4-BE49-F238E27FC236}">
                <a16:creationId xmlns:a16="http://schemas.microsoft.com/office/drawing/2014/main" id="{2402FCAF-7A1B-4B36-845D-FF18F9ADA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27430"/>
              </p:ext>
            </p:extLst>
          </p:nvPr>
        </p:nvGraphicFramePr>
        <p:xfrm>
          <a:off x="2078181" y="1627909"/>
          <a:ext cx="816864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3728">
                  <a:extLst>
                    <a:ext uri="{9D8B030D-6E8A-4147-A177-3AD203B41FA5}">
                      <a16:colId xmlns:a16="http://schemas.microsoft.com/office/drawing/2014/main" val="515963893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583126313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476292464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643562344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719248050"/>
                    </a:ext>
                  </a:extLst>
                </a:gridCol>
              </a:tblGrid>
              <a:tr h="18434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800" b="0" i="0" u="none" strike="noStrike" noProof="0"/>
                        <a:t>Optional prefix specifiers (e.g., static or virtual)  </a:t>
                      </a:r>
                      <a:br>
                        <a:rPr lang="vi-VN" sz="1800" b="0" i="0" u="none" strike="noStrike" noProof="0" dirty="0"/>
                      </a:br>
                      <a:endParaRPr lang="vi-VN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800" b="0" i="0" u="none" strike="noStrike" noProof="0">
                          <a:latin typeface="Verdana"/>
                        </a:rPr>
                        <a:t>A base type (e.g., vector&lt;double&gt; or const int)  </a:t>
                      </a:r>
                      <a:br>
                        <a:rPr lang="vi-VN" sz="1800" b="0" i="0" u="none" strike="noStrike" noProof="0" dirty="0">
                          <a:latin typeface="Verdana"/>
                        </a:rPr>
                      </a:br>
                      <a:endParaRPr lang="vi-VN" sz="1800" b="0" i="0" u="none" strike="noStrike" noProof="0" dirty="0">
                        <a:latin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800" b="0" i="0" u="none" strike="noStrike" noProof="0">
                          <a:latin typeface="Verdana"/>
                        </a:rPr>
                        <a:t>A declarator optionally including a name (e.g., p[7], n, or ∗(∗)[])  </a:t>
                      </a:r>
                      <a:br>
                        <a:rPr lang="vi-VN" sz="1800" b="0" i="0" u="none" strike="noStrike" noProof="0" dirty="0">
                          <a:latin typeface="Verdana"/>
                        </a:rPr>
                      </a:br>
                      <a:endParaRPr lang="vi-VN" sz="1800" b="0" i="0" u="none" strike="noStrike" noProof="0" dirty="0">
                        <a:latin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800" b="0" i="0" u="none" strike="noStrike" noProof="0">
                          <a:latin typeface="Verdana"/>
                        </a:rPr>
                        <a:t>Optional suffix function specifiers (e.g., const or noexcept)  </a:t>
                      </a:r>
                      <a:br>
                        <a:rPr lang="vi-VN" sz="1800" b="0" i="0" u="none" strike="noStrike" noProof="0" dirty="0">
                          <a:latin typeface="Verdana"/>
                        </a:rPr>
                      </a:br>
                      <a:endParaRPr lang="vi-VN" sz="1800" b="0" i="0" u="none" strike="noStrike" noProof="0" dirty="0">
                        <a:latin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800" b="0" i="0" u="none" strike="noStrike" noProof="0">
                          <a:latin typeface="Verdana"/>
                        </a:rPr>
                        <a:t>An optional initializer or function body (e.g., ={7,5,3} or {return x;})  </a:t>
                      </a:r>
                      <a:br>
                        <a:rPr lang="vi-VN" sz="1800" b="0" i="0" u="none" strike="noStrike" noProof="0" dirty="0">
                          <a:latin typeface="Verdana"/>
                        </a:rPr>
                      </a:br>
                      <a:endParaRPr lang="vi-VN" sz="1800" b="0" i="0" u="none" strike="noStrike" noProof="0" dirty="0">
                        <a:latin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754064"/>
                  </a:ext>
                </a:extLst>
              </a:tr>
            </a:tbl>
          </a:graphicData>
        </a:graphic>
      </p:graphicFrame>
      <p:pic>
        <p:nvPicPr>
          <p:cNvPr id="7" name="Hình ảnh 7">
            <a:extLst>
              <a:ext uri="{FF2B5EF4-FFF2-40B4-BE49-F238E27FC236}">
                <a16:creationId xmlns:a16="http://schemas.microsoft.com/office/drawing/2014/main" id="{FA003A59-3848-4962-80EF-97EBCDE35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309" y="4388312"/>
            <a:ext cx="6530108" cy="967740"/>
          </a:xfrm>
          <a:prstGeom prst="rect">
            <a:avLst/>
          </a:prstGeom>
        </p:spPr>
      </p:pic>
      <p:pic>
        <p:nvPicPr>
          <p:cNvPr id="9" name="Hình ảnh 9">
            <a:extLst>
              <a:ext uri="{FF2B5EF4-FFF2-40B4-BE49-F238E27FC236}">
                <a16:creationId xmlns:a16="http://schemas.microsoft.com/office/drawing/2014/main" id="{34CC28D8-23C1-42DB-A320-B844CBA6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00" y="5228584"/>
            <a:ext cx="7061199" cy="118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4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8F41958E-52B2-48C8-8D26-54BE88BC1F74}"/>
              </a:ext>
            </a:extLst>
          </p:cNvPr>
          <p:cNvSpPr txBox="1"/>
          <p:nvPr/>
        </p:nvSpPr>
        <p:spPr>
          <a:xfrm>
            <a:off x="5313218" y="41794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>
                <a:latin typeface="Verdana"/>
                <a:ea typeface="Verdana"/>
                <a:cs typeface="Verdana"/>
              </a:rPr>
              <a:t>Khởi tạo</a:t>
            </a:r>
            <a:endParaRPr lang="vi-VN" sz="2400" dirty="0">
              <a:latin typeface="Verdana"/>
              <a:ea typeface="Verdana"/>
              <a:cs typeface="Verdana"/>
            </a:endParaRPr>
          </a:p>
        </p:txBody>
      </p:sp>
      <p:pic>
        <p:nvPicPr>
          <p:cNvPr id="3" name="Hình ảnh 3">
            <a:extLst>
              <a:ext uri="{FF2B5EF4-FFF2-40B4-BE49-F238E27FC236}">
                <a16:creationId xmlns:a16="http://schemas.microsoft.com/office/drawing/2014/main" id="{0498099B-0A27-4525-BF14-3F0360E92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47" y="1141269"/>
            <a:ext cx="3803361" cy="1885372"/>
          </a:xfrm>
          <a:prstGeom prst="rect">
            <a:avLst/>
          </a:prstGeom>
        </p:spPr>
      </p:pic>
      <p:pic>
        <p:nvPicPr>
          <p:cNvPr id="5" name="Hình ảnh 5">
            <a:extLst>
              <a:ext uri="{FF2B5EF4-FFF2-40B4-BE49-F238E27FC236}">
                <a16:creationId xmlns:a16="http://schemas.microsoft.com/office/drawing/2014/main" id="{95ABCB6F-D053-4D2C-984E-3F6982A0A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036" y="3427334"/>
            <a:ext cx="4509654" cy="1469605"/>
          </a:xfrm>
          <a:prstGeom prst="rect">
            <a:avLst/>
          </a:prstGeom>
        </p:spPr>
      </p:pic>
      <p:pic>
        <p:nvPicPr>
          <p:cNvPr id="7" name="Hình ảnh 7">
            <a:extLst>
              <a:ext uri="{FF2B5EF4-FFF2-40B4-BE49-F238E27FC236}">
                <a16:creationId xmlns:a16="http://schemas.microsoft.com/office/drawing/2014/main" id="{819D3D62-05F4-47DE-877E-65D8FD3FD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309" y="1352573"/>
            <a:ext cx="5340927" cy="2628854"/>
          </a:xfrm>
          <a:prstGeom prst="rect">
            <a:avLst/>
          </a:prstGeom>
        </p:spPr>
      </p:pic>
      <p:pic>
        <p:nvPicPr>
          <p:cNvPr id="9" name="Hình ảnh 9">
            <a:extLst>
              <a:ext uri="{FF2B5EF4-FFF2-40B4-BE49-F238E27FC236}">
                <a16:creationId xmlns:a16="http://schemas.microsoft.com/office/drawing/2014/main" id="{3BE009AB-0F48-4BDD-AD3F-1E1DCCD013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3309" y="4855062"/>
            <a:ext cx="3655290" cy="102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3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5EE0E54-E830-4FAE-80C4-33CCA932CA79}"/>
              </a:ext>
            </a:extLst>
          </p:cNvPr>
          <p:cNvSpPr txBox="1"/>
          <p:nvPr/>
        </p:nvSpPr>
        <p:spPr>
          <a:xfrm>
            <a:off x="4232276" y="526184"/>
            <a:ext cx="35975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>
                <a:latin typeface="Verdana"/>
                <a:ea typeface="Verdana"/>
                <a:cs typeface="Verdana"/>
              </a:rPr>
              <a:t>Kiểu dữ liệu suy luận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24DC834-9E0E-4791-AF86-A204C8B5CAF0}"/>
              </a:ext>
            </a:extLst>
          </p:cNvPr>
          <p:cNvSpPr txBox="1"/>
          <p:nvPr/>
        </p:nvSpPr>
        <p:spPr>
          <a:xfrm>
            <a:off x="995219" y="1341582"/>
            <a:ext cx="489065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auto : sinh ra nhờ kiểu của </a:t>
            </a:r>
            <a:r>
              <a:rPr lang="en-US" sz="2400"/>
              <a:t>object được gán</a:t>
            </a:r>
            <a:endParaRPr lang="vi-VN" sz="2400"/>
          </a:p>
        </p:txBody>
      </p:sp>
      <p:pic>
        <p:nvPicPr>
          <p:cNvPr id="5" name="Hình ảnh 5">
            <a:extLst>
              <a:ext uri="{FF2B5EF4-FFF2-40B4-BE49-F238E27FC236}">
                <a16:creationId xmlns:a16="http://schemas.microsoft.com/office/drawing/2014/main" id="{2651861F-3C9C-4C02-A567-80689B1A3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219" y="1122722"/>
            <a:ext cx="6460835" cy="2961556"/>
          </a:xfrm>
          <a:prstGeom prst="rect">
            <a:avLst/>
          </a:prstGeom>
        </p:spPr>
      </p:pic>
      <p:pic>
        <p:nvPicPr>
          <p:cNvPr id="7" name="Hình ảnh 7">
            <a:extLst>
              <a:ext uri="{FF2B5EF4-FFF2-40B4-BE49-F238E27FC236}">
                <a16:creationId xmlns:a16="http://schemas.microsoft.com/office/drawing/2014/main" id="{0E556861-31CB-4B8E-89B7-82AE28951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36" y="4278337"/>
            <a:ext cx="4059381" cy="645051"/>
          </a:xfrm>
          <a:prstGeom prst="rect">
            <a:avLst/>
          </a:prstGeom>
        </p:spPr>
      </p:pic>
      <p:pic>
        <p:nvPicPr>
          <p:cNvPr id="9" name="Hình ảnh 9">
            <a:extLst>
              <a:ext uri="{FF2B5EF4-FFF2-40B4-BE49-F238E27FC236}">
                <a16:creationId xmlns:a16="http://schemas.microsoft.com/office/drawing/2014/main" id="{D682B34D-856F-4E04-9BFE-F7C941F2D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08" y="3653683"/>
            <a:ext cx="2743200" cy="543544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98B1DB84-BD27-43DB-B940-192910BB14CA}"/>
              </a:ext>
            </a:extLst>
          </p:cNvPr>
          <p:cNvSpPr txBox="1"/>
          <p:nvPr/>
        </p:nvSpPr>
        <p:spPr>
          <a:xfrm>
            <a:off x="995218" y="233449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decltype() : sinh ra nhờ </a:t>
            </a:r>
          </a:p>
        </p:txBody>
      </p:sp>
    </p:spTree>
    <p:extLst>
      <p:ext uri="{BB962C8B-B14F-4D97-AF65-F5344CB8AC3E}">
        <p14:creationId xmlns:p14="http://schemas.microsoft.com/office/powerpoint/2010/main" val="100766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3D84E01E-C889-48AE-87FA-DDFF21E5171C}"/>
              </a:ext>
            </a:extLst>
          </p:cNvPr>
          <p:cNvSpPr txBox="1"/>
          <p:nvPr/>
        </p:nvSpPr>
        <p:spPr>
          <a:xfrm>
            <a:off x="5001491" y="53340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Type Aliases </a:t>
            </a:r>
          </a:p>
        </p:txBody>
      </p:sp>
      <p:pic>
        <p:nvPicPr>
          <p:cNvPr id="3" name="Hình ảnh 3">
            <a:extLst>
              <a:ext uri="{FF2B5EF4-FFF2-40B4-BE49-F238E27FC236}">
                <a16:creationId xmlns:a16="http://schemas.microsoft.com/office/drawing/2014/main" id="{9FB43A24-4E74-4F5D-A9BF-4C3B024CF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764" y="1184604"/>
            <a:ext cx="5756563" cy="1429247"/>
          </a:xfrm>
          <a:prstGeom prst="rect">
            <a:avLst/>
          </a:prstGeom>
        </p:spPr>
      </p:pic>
      <p:pic>
        <p:nvPicPr>
          <p:cNvPr id="5" name="Hình ảnh 5">
            <a:extLst>
              <a:ext uri="{FF2B5EF4-FFF2-40B4-BE49-F238E27FC236}">
                <a16:creationId xmlns:a16="http://schemas.microsoft.com/office/drawing/2014/main" id="{41D51047-F868-409D-818C-04039B36A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219" y="2656775"/>
            <a:ext cx="7499925" cy="214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7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A1CAF98B-CC64-4114-B91B-BF4004DE8FA8}"/>
              </a:ext>
            </a:extLst>
          </p:cNvPr>
          <p:cNvSpPr txBox="1"/>
          <p:nvPr/>
        </p:nvSpPr>
        <p:spPr>
          <a:xfrm>
            <a:off x="4724400" y="441036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>
                <a:latin typeface="Verdana"/>
                <a:ea typeface="Verdana"/>
                <a:cs typeface="Verdana"/>
              </a:rPr>
              <a:t>Scope and life time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AF64F3D-338B-4D91-A803-9A7B55EF597B}"/>
              </a:ext>
            </a:extLst>
          </p:cNvPr>
          <p:cNvSpPr txBox="1"/>
          <p:nvPr/>
        </p:nvSpPr>
        <p:spPr>
          <a:xfrm>
            <a:off x="1087581" y="1503218"/>
            <a:ext cx="274320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Local scope : local name – </a:t>
            </a:r>
            <a:r>
              <a:rPr lang="en-US" sz="2400"/>
              <a:t>function and lamda {}</a:t>
            </a:r>
            <a:endParaRPr lang="vi-VN" sz="2400"/>
          </a:p>
          <a:p>
            <a:r>
              <a:rPr lang="en-US" sz="2400">
                <a:ea typeface="+mn-lt"/>
                <a:cs typeface="+mn-lt"/>
              </a:rPr>
              <a:t>Class scope  : thành viên lớp</a:t>
            </a:r>
          </a:p>
          <a:p>
            <a:r>
              <a:rPr lang="en-US" sz="2400">
                <a:ea typeface="+mn-lt"/>
                <a:cs typeface="+mn-lt"/>
              </a:rPr>
              <a:t>Namespace scope : </a:t>
            </a:r>
          </a:p>
          <a:p>
            <a:r>
              <a:rPr lang="en-US" sz="2400">
                <a:ea typeface="+mn-lt"/>
                <a:cs typeface="+mn-lt"/>
              </a:rPr>
              <a:t>Global scope  :</a:t>
            </a:r>
          </a:p>
          <a:p>
            <a:r>
              <a:rPr lang="en-US" sz="2400" dirty="0">
                <a:ea typeface="+mn-lt"/>
                <a:cs typeface="+mn-lt"/>
              </a:rPr>
              <a:t>Statement scope  </a:t>
            </a:r>
            <a:r>
              <a:rPr lang="en-US" sz="2400">
                <a:ea typeface="+mn-lt"/>
                <a:cs typeface="+mn-lt"/>
              </a:rPr>
              <a:t>:</a:t>
            </a:r>
          </a:p>
          <a:p>
            <a:r>
              <a:rPr lang="en-US" sz="2400">
                <a:ea typeface="+mn-lt"/>
                <a:cs typeface="+mn-lt"/>
              </a:rPr>
              <a:t>Function scope  :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3B290EA-8C7F-4438-876C-0D7C3CE9B533}"/>
              </a:ext>
            </a:extLst>
          </p:cNvPr>
          <p:cNvSpPr txBox="1"/>
          <p:nvPr/>
        </p:nvSpPr>
        <p:spPr>
          <a:xfrm>
            <a:off x="7545820" y="1507547"/>
            <a:ext cx="2743200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>
                <a:latin typeface="Verdana"/>
                <a:ea typeface="Verdana"/>
                <a:cs typeface="Verdana"/>
              </a:rPr>
              <a:t>Automatic  : , automatic objects are allocated on the stack </a:t>
            </a:r>
            <a:endParaRPr lang="vi-VN" sz="2400" dirty="0">
              <a:latin typeface="Verdana"/>
              <a:ea typeface="Verdana"/>
              <a:cs typeface="Verdana"/>
            </a:endParaRPr>
          </a:p>
          <a:p>
            <a:r>
              <a:rPr lang="vi-VN" sz="2400">
                <a:latin typeface="Verdana"/>
                <a:ea typeface="Verdana"/>
                <a:cs typeface="Verdana"/>
              </a:rPr>
              <a:t>Static  :</a:t>
            </a:r>
            <a:endParaRPr lang="vi-VN" sz="2400" dirty="0">
              <a:latin typeface="Verdana"/>
              <a:ea typeface="Verdana"/>
              <a:cs typeface="Verdana"/>
            </a:endParaRPr>
          </a:p>
          <a:p>
            <a:r>
              <a:rPr lang="vi-VN" sz="2400">
                <a:latin typeface="Verdana"/>
                <a:ea typeface="Verdana"/>
                <a:cs typeface="Verdana"/>
              </a:rPr>
              <a:t>Free store:</a:t>
            </a:r>
            <a:endParaRPr lang="vi-VN" sz="2400" dirty="0">
              <a:latin typeface="Verdana"/>
              <a:ea typeface="Verdana"/>
              <a:cs typeface="Verdana"/>
            </a:endParaRPr>
          </a:p>
          <a:p>
            <a:r>
              <a:rPr lang="vi-VN" sz="2400" dirty="0">
                <a:latin typeface="Verdana"/>
                <a:ea typeface="Verdana"/>
                <a:cs typeface="Verdana"/>
              </a:rPr>
              <a:t>Temporary objects  : </a:t>
            </a:r>
            <a:r>
              <a:rPr lang="vi-VN" sz="2400">
                <a:latin typeface="Verdana"/>
                <a:ea typeface="Verdana"/>
                <a:cs typeface="Verdana"/>
              </a:rPr>
              <a:t>tính giá trị biểu thức.</a:t>
            </a:r>
            <a:endParaRPr lang="vi-VN" sz="2400" dirty="0">
              <a:latin typeface="Verdana"/>
              <a:ea typeface="Verdana"/>
              <a:cs typeface="Verdana"/>
            </a:endParaRPr>
          </a:p>
          <a:p>
            <a:r>
              <a:rPr lang="vi-VN" sz="2400">
                <a:latin typeface="Verdana"/>
                <a:ea typeface="Verdana"/>
                <a:cs typeface="Verdana"/>
              </a:rPr>
              <a:t>Thread-local  : </a:t>
            </a:r>
            <a:br>
              <a:rPr lang="vi-VN" sz="2400" dirty="0">
                <a:ea typeface="+mn-lt"/>
                <a:cs typeface="+mn-lt"/>
              </a:rPr>
            </a:br>
            <a:endParaRPr lang="vi-VN" sz="2400" dirty="0">
              <a:latin typeface="Verdana"/>
              <a:ea typeface="Verdana"/>
              <a:cs typeface="Verdana"/>
            </a:endParaRPr>
          </a:p>
          <a:p>
            <a:endParaRPr lang="vi-VN" sz="2400" dirty="0"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2811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2C1E9206-144A-4E44-AD81-7DDF065D0896}"/>
              </a:ext>
            </a:extLst>
          </p:cNvPr>
          <p:cNvSpPr txBox="1"/>
          <p:nvPr/>
        </p:nvSpPr>
        <p:spPr>
          <a:xfrm>
            <a:off x="4505036" y="49876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DejaVuSans"/>
              </a:rPr>
              <a:t>Phases of translation</a:t>
            </a:r>
          </a:p>
        </p:txBody>
      </p:sp>
      <p:pic>
        <p:nvPicPr>
          <p:cNvPr id="4" name="Hình ảnh 4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08776675-2006-440C-93F1-50BA3C9A7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20" y="1205763"/>
            <a:ext cx="9936016" cy="46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07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2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115BA507-37CD-4667-8C9F-C2F5D4205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47" y="907090"/>
            <a:ext cx="10270834" cy="46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9515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0</Words>
  <Application>Microsoft Office PowerPoint</Application>
  <PresentationFormat>Màn hình rộng</PresentationFormat>
  <Paragraphs>0</Paragraphs>
  <Slides>15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15</vt:i4>
      </vt:variant>
    </vt:vector>
  </HeadingPairs>
  <TitlesOfParts>
    <vt:vector size="16" baseType="lpstr">
      <vt:lpstr>Frame</vt:lpstr>
      <vt:lpstr>Type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365</cp:revision>
  <dcterms:created xsi:type="dcterms:W3CDTF">2014-08-26T23:50:58Z</dcterms:created>
  <dcterms:modified xsi:type="dcterms:W3CDTF">2019-09-16T18:36:54Z</dcterms:modified>
</cp:coreProperties>
</file>