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14" autoAdjust="0"/>
  </p:normalViewPr>
  <p:slideViewPr>
    <p:cSldViewPr snapToGrid="0">
      <p:cViewPr varScale="1">
        <p:scale>
          <a:sx n="83" d="100"/>
          <a:sy n="83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52084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865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atinLnBrk="0"/>
            <a:r>
              <a:rPr lang="ko-KR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그림에서</a:t>
            </a:r>
            <a:r>
              <a:rPr lang="ko-KR" alt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어플리케이션이 변화했을 때 저장하는 이미지는 기존 이미지의 데이터도 저장하는 것이 아니라 변화된 데이터만을 이미지에 저장합니다</a:t>
            </a: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도커는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 os가 담긴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레이어부터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시작하여 한층 한층 파일 시스템이 쌓이는 구조이기 때문에 공통되는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레이어는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이미지가 공유할 수 있습니다. </a:t>
            </a:r>
            <a:endParaRPr lang="en-US" altLang="ko-KR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파일 시스템이 쌓일 때 기존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레이어의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다 저장하는 것이 아니라 새로 생긴 데이터만을 저장하기 때문에 배포 이미지의 크기를 줄이는 데에도 유용합니다. </a:t>
            </a:r>
            <a:endParaRPr lang="en-US" altLang="ko-KR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서비스 운영환경을 이미지로 생성했기 때문에 이미지 자체만 관리하면 되어 관리가 편리합니다. </a:t>
            </a:r>
            <a:endParaRPr lang="en-US" altLang="ko-KR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도커는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어디서든 쉽게 설치하여 동작가능하고 컨테이너의 실행과 종료속도가 빨라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휴대성이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좋고 운영체제와 서비스 운영환경을 분리했기 때문에 가볍습니다.</a:t>
            </a:r>
            <a:endParaRPr lang="ko-KR" altLang="ko-K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277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말한 sandbox와 무슨 상관이 있는지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궁금하실텐데요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가상머신과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모두 격리된 공간을 제공하나 가상공간의 문제가 호스트로 전파되지 않는다는 점이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샌드박스의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역할을 합니다.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985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atinLnBrk="0"/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팀에서 채점 서버에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샌드박스로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도커를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이유는 어떤 명령이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포함돼있을지모를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소스코드를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실행가능기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때문인데 이 부분은은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가상머신을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사용해도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상관이없으나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채점할 프로그램을 일괄처리를 하여 프로그램의 수행시간을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알수있는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점과 이미지는 수정불가능하기 때문에</a:t>
            </a: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채점 환경이 손상되지 않고 컨테이너를 사용하여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프로그램을 쉽고 빠르게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채점할수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있어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도커를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사용합니다.</a:t>
            </a:r>
          </a:p>
          <a:p>
            <a:pPr latinLnBrk="0"/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도커에서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호스트파일과 게스트파일을 연결하는 volume mount 등을 쉽게 통신 가능하다는 이점이 있습니다.</a:t>
            </a:r>
            <a:endParaRPr lang="ko-KR" altLang="ko-K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7141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94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49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샌드박스란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어린이들의 부상을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막기위한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모래통에서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의미를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갖고왔는데요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대표적으로 자바의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샌드박스로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jvm을 예를 들 수 있습니다.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0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atinLnBrk="0"/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샌드박스는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샌드박스를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사용하지않을땐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어느곳이든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접근가능하여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문제가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발생할수있지만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샌드박스를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사용했을 땐 이 보호된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영역안에서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밖으로 접근하지 못해 시스템을 조작하는 것을 방지합니다.</a:t>
            </a:r>
            <a:endParaRPr lang="ko-KR" altLang="ko-K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568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atinLnBrk="0"/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도커란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컨테이너를 사용한 가상화 도구인데요, </a:t>
            </a:r>
            <a:r>
              <a:rPr lang="ko-KR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컨테이너란 실행환경을 다 담아놓은 것을 말합니다</a:t>
            </a: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913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atinLnBrk="0"/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이미지와 컨테이너에 대해서 말하자면, 이미지는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커널을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제외한 os환경을 저장한 파일이고 컨테이너는 이미지를 실행한 결과입니다. 이미지는 수정불가능하고,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컨테이는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수정가능하여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컨테이너 안에서 프로그램을 실행하였을 때 이미지에는 영향을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주지않습니다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9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또다른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가상화도구와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도커를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비교해보면 vmware나 virtual box같은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가상화도구는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게스트os를 가지고 작동하나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도커는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컨테이너의 구현체로 hostOS를 공유하여 게스트 os를 거치지 않아 native에 근접한 속도를 갖습니다.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186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atinLnBrk="0"/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도커는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하드웨어 가상화 계층이 없어 호스트와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도커의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cpu, 메모리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읽고쓰기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디스크i/o, 네트워크의 성능을 비교했을 때 차이가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크지않습니다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그리하여 메모리접근, 파일시스템, 네트워크 전송속도가 vm에 비해 월등히 빠릅니다. </a:t>
            </a:r>
            <a:endParaRPr lang="ko-KR" altLang="ko-K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364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atinLnBrk="0"/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부팅속도와 메모리사용</a:t>
            </a:r>
            <a:r>
              <a:rPr lang="ko-KR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량을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비교해봤을 때도 </a:t>
            </a:r>
            <a:r>
              <a:rPr lang="ko-KR" altLang="ko-KR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도커가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</a:t>
            </a:r>
            <a:r>
              <a:rPr lang="ko-KR" alt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성능이 좋음</a:t>
            </a:r>
            <a:r>
              <a:rPr lang="ko-KR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확인 할 수 있습니다.</a:t>
            </a:r>
            <a:endParaRPr lang="ko-KR" altLang="ko-K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36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ko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683568" y="1185081"/>
            <a:ext cx="5688600" cy="53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5076055" y="2949791"/>
            <a:ext cx="3734399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None/>
            </a:pPr>
            <a:endParaRPr sz="2000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2000">
                <a:solidFill>
                  <a:srgbClr val="31859B"/>
                </a:solidFill>
              </a:rPr>
              <a:t>2011122025 김경민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2000">
                <a:solidFill>
                  <a:srgbClr val="31859B"/>
                </a:solidFill>
                <a:latin typeface="Arial"/>
                <a:ea typeface="Arial"/>
                <a:cs typeface="Arial"/>
                <a:sym typeface="Arial"/>
              </a:rPr>
              <a:t>2013122169 유병훈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2000">
                <a:solidFill>
                  <a:srgbClr val="31859B"/>
                </a:solidFill>
                <a:latin typeface="Arial"/>
                <a:ea typeface="Arial"/>
                <a:cs typeface="Arial"/>
                <a:sym typeface="Arial"/>
              </a:rPr>
              <a:t>2013122127 손재희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2000">
                <a:solidFill>
                  <a:srgbClr val="31859B"/>
                </a:solidFill>
              </a:rPr>
              <a:t>2013122229 임남욱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43200" y="648377"/>
            <a:ext cx="5244000" cy="97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7200" b="1">
                <a:solidFill>
                  <a:srgbClr val="31859B"/>
                </a:solidFill>
              </a:rPr>
              <a:t>SandBox? Docker?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Shape 271"/>
          <p:cNvCxnSpPr/>
          <p:nvPr/>
        </p:nvCxnSpPr>
        <p:spPr>
          <a:xfrm>
            <a:off x="683568" y="21367"/>
            <a:ext cx="0" cy="513000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Shape 272"/>
          <p:cNvCxnSpPr/>
          <p:nvPr/>
        </p:nvCxnSpPr>
        <p:spPr>
          <a:xfrm rot="10800000">
            <a:off x="692535" y="411509"/>
            <a:ext cx="9295800" cy="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Shape 273"/>
          <p:cNvSpPr/>
          <p:nvPr/>
        </p:nvSpPr>
        <p:spPr>
          <a:xfrm>
            <a:off x="-9282" y="2115261"/>
            <a:ext cx="834300" cy="2577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 rot="5400000">
            <a:off x="712875" y="2349338"/>
            <a:ext cx="60900" cy="108000"/>
          </a:xfrm>
          <a:prstGeom prst="rtTriangle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107504" y="1005575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07504" y="172376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23548" y="661789"/>
            <a:ext cx="541500" cy="25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07504" y="2081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</p:txBody>
      </p:sp>
      <p:sp>
        <p:nvSpPr>
          <p:cNvPr id="279" name="Shape 279"/>
          <p:cNvSpPr/>
          <p:nvPr/>
        </p:nvSpPr>
        <p:spPr>
          <a:xfrm>
            <a:off x="1115616" y="627534"/>
            <a:ext cx="4104600" cy="3780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2400">
                <a:solidFill>
                  <a:schemeClr val="lt1"/>
                </a:solidFill>
              </a:rPr>
              <a:t>Docker의 특징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084400" y="1221551"/>
            <a:ext cx="4059600" cy="319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ko"/>
              <a:t>레이어링 되는 파일시스템</a:t>
            </a:r>
          </a:p>
          <a:p>
            <a:pPr marR="0" lvl="0" algn="l" rtl="0"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ko"/>
              <a:t>이미지 공유</a:t>
            </a:r>
          </a:p>
          <a:p>
            <a:pPr marR="0" lvl="0" algn="l" rtl="0"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ko"/>
              <a:t>배포 이미지 크기를 줄이는 데에 유용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ko"/>
              <a:t>편리한 관리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ko"/>
              <a:t>설치 및 확장이 쉽고, 휴대성이 좋음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ko"/>
              <a:t>가볍다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07504" y="1383618"/>
            <a:ext cx="5415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07504" y="2462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600">
                <a:solidFill>
                  <a:srgbClr val="D8D8D8"/>
                </a:solidFill>
              </a:rPr>
              <a:t>6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b="7527"/>
          <a:stretch/>
        </p:blipFill>
        <p:spPr>
          <a:xfrm>
            <a:off x="1066125" y="1383624"/>
            <a:ext cx="3841549" cy="2692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982800" y="4008975"/>
            <a:ext cx="31512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>
                <a:solidFill>
                  <a:srgbClr val="555555"/>
                </a:solidFill>
                <a:highlight>
                  <a:srgbClr val="FFFFFF"/>
                </a:highlight>
              </a:rPr>
              <a:t>출처: http://www.slideshare.net/dotCloud/why-docker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Shape 289"/>
          <p:cNvCxnSpPr/>
          <p:nvPr/>
        </p:nvCxnSpPr>
        <p:spPr>
          <a:xfrm>
            <a:off x="683568" y="21367"/>
            <a:ext cx="0" cy="513000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692535" y="411509"/>
            <a:ext cx="9295800" cy="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Shape 291"/>
          <p:cNvSpPr txBox="1"/>
          <p:nvPr/>
        </p:nvSpPr>
        <p:spPr>
          <a:xfrm>
            <a:off x="107504" y="1005575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07504" y="172376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23548" y="661789"/>
            <a:ext cx="541500" cy="25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7504" y="2081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</p:txBody>
      </p:sp>
      <p:sp>
        <p:nvSpPr>
          <p:cNvPr id="295" name="Shape 295"/>
          <p:cNvSpPr/>
          <p:nvPr/>
        </p:nvSpPr>
        <p:spPr>
          <a:xfrm>
            <a:off x="1115625" y="627525"/>
            <a:ext cx="4176300" cy="3780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2400">
                <a:solidFill>
                  <a:schemeClr val="lt1"/>
                </a:solidFill>
              </a:rPr>
              <a:t>SandBox랑은 무슨상관이죠?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07504" y="1383618"/>
            <a:ext cx="5415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297" name="Shape 297"/>
          <p:cNvSpPr/>
          <p:nvPr/>
        </p:nvSpPr>
        <p:spPr>
          <a:xfrm>
            <a:off x="-9282" y="2496261"/>
            <a:ext cx="834300" cy="2577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 rot="5400000">
            <a:off x="712875" y="2730338"/>
            <a:ext cx="60900" cy="108000"/>
          </a:xfrm>
          <a:prstGeom prst="rtTriangle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107504" y="2462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600">
                <a:solidFill>
                  <a:srgbClr val="F2F2F2"/>
                </a:solidFill>
              </a:rPr>
              <a:t>6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115625" y="1561350"/>
            <a:ext cx="7546800" cy="321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ko" sz="1800"/>
              <a:t>VM과 컨테이너 모두 격리된 가상 공간을 제공한다는 특성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1800"/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1800"/>
              <a:t> 		가상공간의 문제가 호스트로 전파되지 않음</a:t>
            </a:r>
          </a:p>
        </p:txBody>
      </p:sp>
      <p:sp>
        <p:nvSpPr>
          <p:cNvPr id="301" name="Shape 301"/>
          <p:cNvSpPr/>
          <p:nvPr/>
        </p:nvSpPr>
        <p:spPr>
          <a:xfrm>
            <a:off x="1234300" y="3276750"/>
            <a:ext cx="834300" cy="4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hape 306"/>
          <p:cNvCxnSpPr/>
          <p:nvPr/>
        </p:nvCxnSpPr>
        <p:spPr>
          <a:xfrm>
            <a:off x="683568" y="21367"/>
            <a:ext cx="0" cy="513000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>
            <a:off x="692535" y="411509"/>
            <a:ext cx="9295800" cy="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Shape 308"/>
          <p:cNvSpPr txBox="1"/>
          <p:nvPr/>
        </p:nvSpPr>
        <p:spPr>
          <a:xfrm>
            <a:off x="107504" y="1005575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07504" y="172376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3548" y="661789"/>
            <a:ext cx="541500" cy="25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07504" y="2081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07504" y="1383618"/>
            <a:ext cx="5415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313" name="Shape 313"/>
          <p:cNvSpPr/>
          <p:nvPr/>
        </p:nvSpPr>
        <p:spPr>
          <a:xfrm>
            <a:off x="-9282" y="2496261"/>
            <a:ext cx="834300" cy="2577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 rot="5400000">
            <a:off x="712875" y="2730338"/>
            <a:ext cx="60900" cy="108000"/>
          </a:xfrm>
          <a:prstGeom prst="rtTriangle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107504" y="2462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600">
                <a:solidFill>
                  <a:srgbClr val="F2F2F2"/>
                </a:solidFill>
              </a:rPr>
              <a:t>6</a:t>
            </a:r>
          </a:p>
        </p:txBody>
      </p:sp>
      <p:sp>
        <p:nvSpPr>
          <p:cNvPr id="316" name="Shape 316"/>
          <p:cNvSpPr/>
          <p:nvPr/>
        </p:nvSpPr>
        <p:spPr>
          <a:xfrm>
            <a:off x="1115625" y="627525"/>
            <a:ext cx="4176300" cy="3780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2400">
                <a:solidFill>
                  <a:schemeClr val="lt1"/>
                </a:solidFill>
              </a:rPr>
              <a:t>채점 서버와 Docker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115625" y="1561350"/>
            <a:ext cx="7546800" cy="321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ko"/>
              <a:t>어떤 명령이 포함 돼 있을지 모를 소스코드를 안전하게 컴파일 및 실행 가능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ko"/>
              <a:t>사실 그 부분은 채점 프로그램에 </a:t>
            </a:r>
            <a:r>
              <a:rPr lang="ko">
                <a:solidFill>
                  <a:schemeClr val="dk1"/>
                </a:solidFill>
              </a:rPr>
              <a:t>VM을 사용해도 </a:t>
            </a:r>
            <a:r>
              <a:rPr lang="ko"/>
              <a:t>상관이 없음.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ko"/>
              <a:t>하지만 일괄 처리(</a:t>
            </a:r>
            <a:r>
              <a:rPr lang="ko">
                <a:solidFill>
                  <a:schemeClr val="dk1"/>
                </a:solidFill>
              </a:rPr>
              <a:t>batch)를 하기위해 Docker의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이미지 불변성(immutable)과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쉽고 빠르게 만들 수 있는 컨테이너를 이용.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ko">
                <a:solidFill>
                  <a:schemeClr val="dk1"/>
                </a:solidFill>
              </a:rPr>
              <a:t>Docker의 Volume Mount등을 이용하면 채점 할 코드와 결과를 쉽게 통신 가능.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B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683568" y="2306292"/>
            <a:ext cx="3333000" cy="5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40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219224" y="2196700"/>
            <a:ext cx="3488700" cy="61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4700" b="1">
                <a:solidFill>
                  <a:srgbClr val="31859B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ko" sz="4700" b="1">
                <a:solidFill>
                  <a:srgbClr val="31859B"/>
                </a:solidFill>
              </a:rPr>
              <a:t>S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3779900" y="1516750"/>
            <a:ext cx="0" cy="1928100"/>
          </a:xfrm>
          <a:prstGeom prst="straightConnector1">
            <a:avLst/>
          </a:prstGeom>
          <a:noFill/>
          <a:ln w="9525" cap="flat" cmpd="sng">
            <a:solidFill>
              <a:srgbClr val="272123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 txBox="1"/>
          <p:nvPr/>
        </p:nvSpPr>
        <p:spPr>
          <a:xfrm>
            <a:off x="3995925" y="1394425"/>
            <a:ext cx="4544999" cy="214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rgbClr val="272123"/>
              </a:buClr>
              <a:buSzPct val="100000"/>
              <a:buFont typeface="Arial"/>
              <a:buChar char="•"/>
            </a:pPr>
            <a:r>
              <a:rPr lang="ko" sz="1600">
                <a:solidFill>
                  <a:srgbClr val="272123"/>
                </a:solidFill>
              </a:rPr>
              <a:t>SandBox란?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rgbClr val="272123"/>
              </a:buClr>
              <a:buSzPct val="100000"/>
              <a:buFont typeface="Arial"/>
              <a:buChar char="•"/>
            </a:pPr>
            <a:r>
              <a:rPr lang="ko" sz="1600">
                <a:solidFill>
                  <a:srgbClr val="272123"/>
                </a:solidFill>
              </a:rPr>
              <a:t>SandBox를 왜 쓰죠?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rgbClr val="272123"/>
              </a:buClr>
              <a:buSzPct val="100000"/>
              <a:buFont typeface="Arial"/>
              <a:buChar char="•"/>
            </a:pPr>
            <a:r>
              <a:rPr lang="ko" sz="1600">
                <a:solidFill>
                  <a:srgbClr val="272123"/>
                </a:solidFill>
              </a:rPr>
              <a:t>Docker란?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rgbClr val="272123"/>
              </a:buClr>
              <a:buSzPct val="100000"/>
              <a:buFont typeface="Arial"/>
              <a:buChar char="•"/>
            </a:pPr>
            <a:r>
              <a:rPr lang="ko" sz="1600">
                <a:solidFill>
                  <a:srgbClr val="272123"/>
                </a:solidFill>
              </a:rPr>
              <a:t>Docker VS VM tool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rgbClr val="272123"/>
              </a:buClr>
              <a:buSzPct val="100000"/>
              <a:buFont typeface="Arial"/>
              <a:buChar char="•"/>
            </a:pPr>
            <a:r>
              <a:rPr lang="ko" sz="1600">
                <a:solidFill>
                  <a:srgbClr val="272123"/>
                </a:solidFill>
              </a:rPr>
              <a:t>SandBox랑은 무슨상관이죠?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rgbClr val="272123"/>
              </a:buClr>
              <a:buSzPct val="100000"/>
              <a:buFont typeface="Arial"/>
              <a:buChar char="•"/>
            </a:pPr>
            <a:r>
              <a:rPr lang="ko" sz="1600">
                <a:solidFill>
                  <a:srgbClr val="272123"/>
                </a:solidFill>
              </a:rPr>
              <a:t>채점 서버와 Docker</a:t>
            </a:r>
          </a:p>
        </p:txBody>
      </p:sp>
      <p:sp>
        <p:nvSpPr>
          <p:cNvPr id="139" name="Shape 139"/>
          <p:cNvSpPr/>
          <p:nvPr/>
        </p:nvSpPr>
        <p:spPr>
          <a:xfrm>
            <a:off x="-435777" y="5023122"/>
            <a:ext cx="10015500" cy="1239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-435777" y="-20538"/>
            <a:ext cx="10015500" cy="1239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hape 145"/>
          <p:cNvCxnSpPr/>
          <p:nvPr/>
        </p:nvCxnSpPr>
        <p:spPr>
          <a:xfrm>
            <a:off x="689325" y="13518"/>
            <a:ext cx="0" cy="513000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692535" y="411509"/>
            <a:ext cx="9295800" cy="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/>
          <p:nvPr/>
        </p:nvSpPr>
        <p:spPr>
          <a:xfrm>
            <a:off x="-9282" y="700775"/>
            <a:ext cx="834300" cy="2577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 rot="5400000">
            <a:off x="712875" y="931141"/>
            <a:ext cx="60900" cy="108000"/>
          </a:xfrm>
          <a:prstGeom prst="rtTriangle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107504" y="1364672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07504" y="172376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23548" y="661789"/>
            <a:ext cx="541500" cy="25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115616" y="681540"/>
            <a:ext cx="56886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포핸드란?</a:t>
            </a:r>
          </a:p>
        </p:txBody>
      </p:sp>
      <p:sp>
        <p:nvSpPr>
          <p:cNvPr id="153" name="Shape 153"/>
          <p:cNvSpPr/>
          <p:nvPr/>
        </p:nvSpPr>
        <p:spPr>
          <a:xfrm>
            <a:off x="1115616" y="627534"/>
            <a:ext cx="4104600" cy="3780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2400" b="1">
                <a:solidFill>
                  <a:schemeClr val="lt1"/>
                </a:solidFill>
              </a:rPr>
              <a:t>SandBox란 ?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07504" y="2081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07504" y="1021690"/>
            <a:ext cx="5415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01875" y="1364675"/>
            <a:ext cx="3540000" cy="392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ko" sz="1200"/>
              <a:t>SandBox란 미국의 가정집 뒤뜰에서 장난치는 어린이들의 물리적인 부상을 막기 위한 모래통(Sandbox)에서 그 의미를 가져왔다.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1200"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ko" sz="1200"/>
              <a:t>대표적으로 자바의 SandBox는 외부에서 받은 프로그램을 JVM이라는 보호된 영역 안에서 작동 시켜 프로그램의 폭주 또는 악성 바이러스의 침투를 막아준다..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07504" y="2462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600">
                <a:solidFill>
                  <a:srgbClr val="D8D8D8"/>
                </a:solidFill>
              </a:rPr>
              <a:t>6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25" y="1221537"/>
            <a:ext cx="42862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Shape 163"/>
          <p:cNvCxnSpPr/>
          <p:nvPr/>
        </p:nvCxnSpPr>
        <p:spPr>
          <a:xfrm>
            <a:off x="689325" y="13518"/>
            <a:ext cx="0" cy="513000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692535" y="411509"/>
            <a:ext cx="9295800" cy="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/>
          <p:nvPr/>
        </p:nvSpPr>
        <p:spPr>
          <a:xfrm>
            <a:off x="-9282" y="1081775"/>
            <a:ext cx="834300" cy="2577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rot="5400000">
            <a:off x="712875" y="1312141"/>
            <a:ext cx="60900" cy="108000"/>
          </a:xfrm>
          <a:prstGeom prst="rtTriangle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07504" y="1364672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07504" y="172376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23548" y="661789"/>
            <a:ext cx="541500" cy="25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</a:rPr>
              <a:t>01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115616" y="681540"/>
            <a:ext cx="56886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포핸드란?</a:t>
            </a:r>
          </a:p>
        </p:txBody>
      </p:sp>
      <p:sp>
        <p:nvSpPr>
          <p:cNvPr id="171" name="Shape 171"/>
          <p:cNvSpPr/>
          <p:nvPr/>
        </p:nvSpPr>
        <p:spPr>
          <a:xfrm>
            <a:off x="1115616" y="627534"/>
            <a:ext cx="4104600" cy="3780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ko" sz="2400" b="1">
                <a:solidFill>
                  <a:schemeClr val="lt1"/>
                </a:solidFill>
              </a:rPr>
              <a:t>SandBox를 왜 쓰죠?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07504" y="2081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07504" y="1021690"/>
            <a:ext cx="5415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F2F2F2"/>
                </a:solidFill>
              </a:rPr>
              <a:t>02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25" y="1662100"/>
            <a:ext cx="4104600" cy="261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5314850" y="1364675"/>
            <a:ext cx="3600000" cy="299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292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ko">
                <a:solidFill>
                  <a:schemeClr val="dk1"/>
                </a:solidFill>
              </a:rPr>
              <a:t>외부로부터 받은 파일을 바로 실행하지 않고 SandBox라는 보호된 영역 안에서 실행 시킴으로써 Host시스템에 악영향을 미치는 것을 방지하는 기술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07504" y="2462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600">
                <a:solidFill>
                  <a:srgbClr val="D8D8D8"/>
                </a:solidFill>
              </a:rPr>
              <a:t>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hape 181"/>
          <p:cNvCxnSpPr/>
          <p:nvPr/>
        </p:nvCxnSpPr>
        <p:spPr>
          <a:xfrm>
            <a:off x="689325" y="13518"/>
            <a:ext cx="0" cy="513000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Shape 182"/>
          <p:cNvCxnSpPr/>
          <p:nvPr/>
        </p:nvCxnSpPr>
        <p:spPr>
          <a:xfrm rot="10800000">
            <a:off x="692535" y="411509"/>
            <a:ext cx="9295800" cy="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Shape 183"/>
          <p:cNvSpPr/>
          <p:nvPr/>
        </p:nvSpPr>
        <p:spPr>
          <a:xfrm>
            <a:off x="-7" y="1405250"/>
            <a:ext cx="834300" cy="257699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 rot="5400000">
            <a:off x="722150" y="1639328"/>
            <a:ext cx="60900" cy="108000"/>
          </a:xfrm>
          <a:prstGeom prst="rtTriangle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107504" y="136619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7504" y="172376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23548" y="661789"/>
            <a:ext cx="541500" cy="25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906999" y="1662875"/>
            <a:ext cx="3720299" cy="230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2100" b="1">
                <a:solidFill>
                  <a:srgbClr val="595959"/>
                </a:solidFill>
              </a:rPr>
              <a:t>OS 가상화 기술인 </a:t>
            </a:r>
            <a:r>
              <a:rPr lang="ko" sz="2100" b="1">
                <a:solidFill>
                  <a:srgbClr val="FF9900"/>
                </a:solidFill>
              </a:rPr>
              <a:t>컨테이너</a:t>
            </a:r>
            <a:r>
              <a:rPr lang="ko" sz="2100" b="1">
                <a:solidFill>
                  <a:srgbClr val="595959"/>
                </a:solidFill>
              </a:rPr>
              <a:t>를  관리, 생성, 실행, 배포하기 위한 오픈소스 엔진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115616" y="681540"/>
            <a:ext cx="56886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포핸드란?</a:t>
            </a:r>
          </a:p>
        </p:txBody>
      </p:sp>
      <p:sp>
        <p:nvSpPr>
          <p:cNvPr id="190" name="Shape 190"/>
          <p:cNvSpPr/>
          <p:nvPr/>
        </p:nvSpPr>
        <p:spPr>
          <a:xfrm>
            <a:off x="1115616" y="627534"/>
            <a:ext cx="4104600" cy="3780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2400" b="1">
                <a:solidFill>
                  <a:schemeClr val="lt1"/>
                </a:solidFill>
              </a:rPr>
              <a:t>Docker란?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07504" y="2081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07504" y="1018701"/>
            <a:ext cx="5415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</a:rPr>
              <a:t>02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07504" y="2462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600">
                <a:solidFill>
                  <a:srgbClr val="D8D8D8"/>
                </a:solidFill>
              </a:rPr>
              <a:t>6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12" y="1562662"/>
            <a:ext cx="33147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hape 199"/>
          <p:cNvCxnSpPr/>
          <p:nvPr/>
        </p:nvCxnSpPr>
        <p:spPr>
          <a:xfrm>
            <a:off x="689325" y="13518"/>
            <a:ext cx="0" cy="513000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692535" y="411509"/>
            <a:ext cx="9295800" cy="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Shape 201"/>
          <p:cNvSpPr/>
          <p:nvPr/>
        </p:nvSpPr>
        <p:spPr>
          <a:xfrm>
            <a:off x="-7" y="1405250"/>
            <a:ext cx="834300" cy="257699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 rot="5400000">
            <a:off x="722150" y="1639328"/>
            <a:ext cx="60900" cy="108000"/>
          </a:xfrm>
          <a:prstGeom prst="rtTriangle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07504" y="136619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07504" y="172376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23548" y="661789"/>
            <a:ext cx="541500" cy="25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970025" y="1723775"/>
            <a:ext cx="3657300" cy="224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2400" b="1">
                <a:solidFill>
                  <a:srgbClr val="FF9900"/>
                </a:solidFill>
              </a:rPr>
              <a:t>이미지</a:t>
            </a:r>
            <a:r>
              <a:rPr lang="ko" sz="2400" b="1">
                <a:solidFill>
                  <a:srgbClr val="595959"/>
                </a:solidFill>
              </a:rPr>
              <a:t> : 커널을 제외한 os환경을 저장한 파일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b="1">
              <a:solidFill>
                <a:srgbClr val="595959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2400" b="1">
                <a:solidFill>
                  <a:srgbClr val="FF9900"/>
                </a:solidFill>
              </a:rPr>
              <a:t>컨테이너</a:t>
            </a:r>
            <a:r>
              <a:rPr lang="ko" sz="2400" b="1">
                <a:solidFill>
                  <a:srgbClr val="595959"/>
                </a:solidFill>
              </a:rPr>
              <a:t> : 이미지를 실행한 결과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115616" y="681540"/>
            <a:ext cx="56886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포핸드란?</a:t>
            </a:r>
          </a:p>
        </p:txBody>
      </p:sp>
      <p:sp>
        <p:nvSpPr>
          <p:cNvPr id="208" name="Shape 208"/>
          <p:cNvSpPr/>
          <p:nvPr/>
        </p:nvSpPr>
        <p:spPr>
          <a:xfrm>
            <a:off x="1115616" y="627534"/>
            <a:ext cx="4104600" cy="3780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2400" b="1">
                <a:solidFill>
                  <a:schemeClr val="lt1"/>
                </a:solidFill>
              </a:rPr>
              <a:t>이미지와 컨테이너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07504" y="2081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07504" y="1018701"/>
            <a:ext cx="5415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</a:rPr>
              <a:t>02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07504" y="2462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600">
                <a:solidFill>
                  <a:srgbClr val="D8D8D8"/>
                </a:solidFill>
              </a:rPr>
              <a:t>6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787" y="1547212"/>
            <a:ext cx="36290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89325" y="13518"/>
            <a:ext cx="0" cy="513000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92535" y="411509"/>
            <a:ext cx="9295800" cy="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Shape 219"/>
          <p:cNvSpPr/>
          <p:nvPr/>
        </p:nvSpPr>
        <p:spPr>
          <a:xfrm>
            <a:off x="-9282" y="1767575"/>
            <a:ext cx="834300" cy="2577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 rot="5400000">
            <a:off x="712875" y="2001653"/>
            <a:ext cx="60900" cy="108000"/>
          </a:xfrm>
          <a:prstGeom prst="rtTriangle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07504" y="136619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07504" y="172376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23548" y="661789"/>
            <a:ext cx="541500" cy="25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115616" y="681540"/>
            <a:ext cx="56886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포핸드란?</a:t>
            </a:r>
          </a:p>
        </p:txBody>
      </p:sp>
      <p:sp>
        <p:nvSpPr>
          <p:cNvPr id="225" name="Shape 225"/>
          <p:cNvSpPr/>
          <p:nvPr/>
        </p:nvSpPr>
        <p:spPr>
          <a:xfrm>
            <a:off x="1115616" y="627534"/>
            <a:ext cx="4104600" cy="3780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2400" b="1">
                <a:solidFill>
                  <a:schemeClr val="lt1"/>
                </a:solidFill>
              </a:rPr>
              <a:t>Docker VS VM tools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07504" y="2081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07504" y="1018701"/>
            <a:ext cx="5415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875000" y="1528662"/>
            <a:ext cx="3016500" cy="257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ko"/>
              <a:t>VMtools</a:t>
            </a:r>
          </a:p>
          <a:p>
            <a:pPr marR="0" lvl="0" indent="45720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/>
              <a:t>&gt; VMWare, Virtual Box, ...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ko"/>
              <a:t>도커는 컨테이너의 구현체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ko"/>
              <a:t>Guest OS를 거치지 않음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ko">
                <a:solidFill>
                  <a:schemeClr val="dk1"/>
                </a:solidFill>
              </a:rPr>
              <a:t>native에 근접한 속도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7504" y="2462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600">
                <a:solidFill>
                  <a:srgbClr val="D8D8D8"/>
                </a:solidFill>
              </a:rPr>
              <a:t>6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499" y="1443650"/>
            <a:ext cx="4709350" cy="27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Shape 235"/>
          <p:cNvCxnSpPr/>
          <p:nvPr/>
        </p:nvCxnSpPr>
        <p:spPr>
          <a:xfrm>
            <a:off x="689325" y="13518"/>
            <a:ext cx="0" cy="513000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Shape 236"/>
          <p:cNvCxnSpPr/>
          <p:nvPr/>
        </p:nvCxnSpPr>
        <p:spPr>
          <a:xfrm rot="10800000">
            <a:off x="692535" y="411509"/>
            <a:ext cx="9295800" cy="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Shape 237"/>
          <p:cNvSpPr/>
          <p:nvPr/>
        </p:nvSpPr>
        <p:spPr>
          <a:xfrm>
            <a:off x="-9282" y="1767575"/>
            <a:ext cx="834300" cy="2577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712875" y="2001653"/>
            <a:ext cx="60900" cy="108000"/>
          </a:xfrm>
          <a:prstGeom prst="rtTriangle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107504" y="136619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07504" y="172376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23548" y="661789"/>
            <a:ext cx="541500" cy="25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115616" y="681540"/>
            <a:ext cx="56886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포핸드란?</a:t>
            </a:r>
          </a:p>
        </p:txBody>
      </p:sp>
      <p:sp>
        <p:nvSpPr>
          <p:cNvPr id="243" name="Shape 243"/>
          <p:cNvSpPr/>
          <p:nvPr/>
        </p:nvSpPr>
        <p:spPr>
          <a:xfrm>
            <a:off x="1115616" y="627534"/>
            <a:ext cx="4104600" cy="3780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2400" b="1">
                <a:solidFill>
                  <a:schemeClr val="lt1"/>
                </a:solidFill>
              </a:rPr>
              <a:t>Docker VS VM tools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07504" y="2081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07504" y="1018701"/>
            <a:ext cx="5415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07504" y="2462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600">
                <a:solidFill>
                  <a:srgbClr val="D8D8D8"/>
                </a:solidFill>
              </a:rPr>
              <a:t>6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l="15114" t="15473" r="19933" b="28179"/>
          <a:stretch/>
        </p:blipFill>
        <p:spPr>
          <a:xfrm>
            <a:off x="1115625" y="1425972"/>
            <a:ext cx="4914576" cy="23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6030200" y="758375"/>
            <a:ext cx="3016500" cy="413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ko"/>
              <a:t>도커는 하드웨어 가상화 계층이 없다.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ko"/>
              <a:t>호스트와 도커 컨테이너 사이의 성능 차이가 크지 않다.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ko"/>
              <a:t>메모리 접근, 파일 시스템, 네트워크 전송 속도가 VM에 비해 월등히 빠름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115625" y="3963925"/>
            <a:ext cx="4663800" cy="2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>
                <a:solidFill>
                  <a:srgbClr val="555555"/>
                </a:solidFill>
                <a:highlight>
                  <a:srgbClr val="FFFFFF"/>
                </a:highlight>
              </a:rPr>
              <a:t>출처: </a:t>
            </a:r>
            <a:r>
              <a:rPr lang="ko" sz="1000">
                <a:solidFill>
                  <a:schemeClr val="dk1"/>
                </a:solidFill>
              </a:rPr>
              <a:t>http://www.slideshare.net/pyrasis/docker-fordummies-44424016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Shape 254"/>
          <p:cNvCxnSpPr/>
          <p:nvPr/>
        </p:nvCxnSpPr>
        <p:spPr>
          <a:xfrm>
            <a:off x="689325" y="13518"/>
            <a:ext cx="0" cy="513000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692535" y="411509"/>
            <a:ext cx="9295800" cy="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Shape 256"/>
          <p:cNvSpPr/>
          <p:nvPr/>
        </p:nvSpPr>
        <p:spPr>
          <a:xfrm>
            <a:off x="-9282" y="1767575"/>
            <a:ext cx="834300" cy="2577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 rot="5400000">
            <a:off x="712875" y="2001653"/>
            <a:ext cx="60900" cy="108000"/>
          </a:xfrm>
          <a:prstGeom prst="rtTriangle">
            <a:avLst/>
          </a:prstGeom>
          <a:solidFill>
            <a:srgbClr val="31859B"/>
          </a:solidFill>
          <a:ln w="2540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107504" y="136619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7504" y="172376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23548" y="661789"/>
            <a:ext cx="541500" cy="25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15616" y="681540"/>
            <a:ext cx="56886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포핸드란?</a:t>
            </a:r>
          </a:p>
        </p:txBody>
      </p:sp>
      <p:sp>
        <p:nvSpPr>
          <p:cNvPr id="262" name="Shape 262"/>
          <p:cNvSpPr/>
          <p:nvPr/>
        </p:nvSpPr>
        <p:spPr>
          <a:xfrm>
            <a:off x="1115616" y="627534"/>
            <a:ext cx="4104600" cy="378000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" sz="2400" b="1">
                <a:solidFill>
                  <a:schemeClr val="lt1"/>
                </a:solidFill>
              </a:rPr>
              <a:t>Docker VS VM tools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07504" y="2081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07504" y="1018701"/>
            <a:ext cx="5415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7504" y="2462338"/>
            <a:ext cx="450300" cy="2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600">
                <a:solidFill>
                  <a:srgbClr val="D8D8D8"/>
                </a:solidFill>
              </a:rPr>
              <a:t>6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05" y="1073573"/>
            <a:ext cx="6891581" cy="373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691</Words>
  <Application>Microsoft Office PowerPoint</Application>
  <PresentationFormat>화면 슬라이드 쇼(16:9)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simple-light-2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nameuk lim</cp:lastModifiedBy>
  <cp:revision>5</cp:revision>
  <dcterms:modified xsi:type="dcterms:W3CDTF">2016-03-29T08:51:39Z</dcterms:modified>
</cp:coreProperties>
</file>