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80" r:id="rId17"/>
    <p:sldId id="281" r:id="rId18"/>
    <p:sldId id="282" r:id="rId19"/>
    <p:sldId id="274" r:id="rId20"/>
    <p:sldId id="275" r:id="rId21"/>
    <p:sldId id="270" r:id="rId22"/>
    <p:sldId id="271" r:id="rId23"/>
    <p:sldId id="272" r:id="rId24"/>
    <p:sldId id="273" r:id="rId25"/>
    <p:sldId id="276" r:id="rId26"/>
    <p:sldId id="277" r:id="rId27"/>
    <p:sldId id="278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nclude_guard" TargetMode="External"/><Relationship Id="rId7" Type="http://schemas.openxmlformats.org/officeDocument/2006/relationships/hyperlink" Target="http://www.bravikov.pro/tools/c-header-generator/" TargetMode="External"/><Relationship Id="rId2" Type="http://schemas.openxmlformats.org/officeDocument/2006/relationships/hyperlink" Target="https://ravesli.com/urok-23-header-guards/#toc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archive.org/web/20100819052043/http:/www.bobarcher.org/software/include/index.html" TargetMode="External"/><Relationship Id="rId5" Type="http://schemas.openxmlformats.org/officeDocument/2006/relationships/hyperlink" Target="http://wiki.c2.com/?RedundantIncludeGuards" TargetMode="External"/><Relationship Id="rId4" Type="http://schemas.openxmlformats.org/officeDocument/2006/relationships/hyperlink" Target="https://ru.wikipedia.org/wiki/Pragma_onc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B6FCD-38B5-4B56-9F12-3980439B8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Заголовочные файлы и защиты подключения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26DFE-7474-4606-99E0-1D0B7EF96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в языке программирования </a:t>
            </a:r>
            <a:r>
              <a:rPr lang="en-US" dirty="0"/>
              <a:t>C++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5847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2BF902-6167-49BE-A50E-8B2524B6E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А если быть ещё точнее, то будет происходить грубейшее нарушение правила </a:t>
            </a:r>
            <a:r>
              <a:rPr lang="en-US" dirty="0"/>
              <a:t>ODR.</a:t>
            </a:r>
            <a:endParaRPr lang="ru-RU" dirty="0"/>
          </a:p>
          <a:p>
            <a:r>
              <a:rPr lang="ru-RU" dirty="0"/>
              <a:t>Как же решить данную проблему?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A15B81-26E4-42BC-9A98-033188471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8100" y="2193925"/>
            <a:ext cx="378219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3850-6596-49B9-B320-DC968ACB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подключения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DFC9-6C0C-46A3-81E9-4544042DD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Защита подключения (</a:t>
            </a:r>
            <a:r>
              <a:rPr lang="ru-RU" dirty="0" err="1"/>
              <a:t>макрозащита</a:t>
            </a:r>
            <a:r>
              <a:rPr lang="ru-RU" dirty="0"/>
              <a:t>) — это особая конструкция, применяемая для </a:t>
            </a:r>
            <a:r>
              <a:rPr lang="ru-RU" dirty="0" err="1"/>
              <a:t>избежания</a:t>
            </a:r>
            <a:r>
              <a:rPr lang="ru-RU" dirty="0"/>
              <a:t> проблем с «двойным подключением» при использовании директивы компилятора #include.</a:t>
            </a:r>
          </a:p>
          <a:p>
            <a:r>
              <a:rPr lang="ru-RU" dirty="0"/>
              <a:t>Добавление #include </a:t>
            </a:r>
            <a:r>
              <a:rPr lang="ru-RU" dirty="0" err="1"/>
              <a:t>guards</a:t>
            </a:r>
            <a:r>
              <a:rPr lang="ru-RU" dirty="0"/>
              <a:t> в заголовочный файл является одним из способов сделать этот файл идемпотентным, то есть таким, что многократные его подключения эквивалентны однократному и не приводят к ошибкам.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D73427-2DBE-4F31-B466-68ED76C8D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4434" y="2829527"/>
            <a:ext cx="362953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811E6A-5202-4B7A-A5D6-68A2DC74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После добавления это защиты в заголовочный файл </a:t>
            </a:r>
            <a:r>
              <a:rPr lang="en-US" dirty="0"/>
              <a:t>Sum.hpp </a:t>
            </a:r>
            <a:r>
              <a:rPr lang="ru-RU" dirty="0"/>
              <a:t>наш код скомпилируется.</a:t>
            </a:r>
            <a:endParaRPr lang="ru-UA" dirty="0"/>
          </a:p>
          <a:p>
            <a:r>
              <a:rPr lang="ru-RU" dirty="0"/>
              <a:t>Но каковы недостатки такого подхода?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27B454-CBAD-46F8-AE20-BAED67892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9192"/>
            <a:ext cx="5334000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2BAB3-611A-4F17-A41D-928A0E6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ru-RU" dirty="0" err="1"/>
              <a:t>Стандарной</a:t>
            </a:r>
            <a:r>
              <a:rPr lang="ru-RU" dirty="0"/>
              <a:t> защиты подключения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06602-194A-4D27-82B5-116281C3A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Прежде всего, для корректной работы в каждом заголовочном файле должен использоваться свой уникальный идентификатор макроса препроцессора. Поэтому в проекте должна соблюдаться единая система назначения имён идентификаторам макросов и все используемые идентификаторы не должны пересекаться как друг с другом, так и с идентификаторами из используемых в проекте сторонних заголовочных файлов и идентификаторами макросов с глобальной видимостью.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410B41-8CB1-416F-998C-17851B369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2066" y="3596396"/>
            <a:ext cx="353426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C7C9B6-552C-4B6C-99E3-1AD1907CE1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Кроме того, такая защита подключения может замедлять скорость компиляции, так как компилятор всё равно попытается найти код в заголовочном файле, который не входит в блок </a:t>
            </a:r>
            <a:r>
              <a:rPr lang="en-US" dirty="0"/>
              <a:t>#ifndef, </a:t>
            </a:r>
            <a:r>
              <a:rPr lang="ru-RU" dirty="0"/>
              <a:t>что при большом количестве подключений файлов и размере проекта может сыграть не на руку программисту.</a:t>
            </a:r>
            <a:endParaRPr lang="en-US" dirty="0"/>
          </a:p>
          <a:p>
            <a:r>
              <a:rPr lang="ru-RU" dirty="0"/>
              <a:t>Это проблема решаема «чрезмерной </a:t>
            </a:r>
            <a:r>
              <a:rPr lang="ru-RU" dirty="0" err="1"/>
              <a:t>макрозащитой</a:t>
            </a:r>
            <a:r>
              <a:rPr lang="ru-RU" dirty="0"/>
              <a:t>», которая будет рассмотрена чуть позже.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78BA6C-9934-4FB1-95C0-CD6025C852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7362" y="2193925"/>
            <a:ext cx="37036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B2327-F45F-460E-83AD-3934BA5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 использований заголовочных файлов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0A4AF-63AC-4102-9C9A-493763A7D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Дело в том, что код, который использовался выше корректный не до конца.</a:t>
            </a:r>
            <a:r>
              <a:rPr lang="en-US" dirty="0"/>
              <a:t> </a:t>
            </a:r>
            <a:r>
              <a:rPr lang="ru-RU" dirty="0"/>
              <a:t>В случае создания нового модуля и подключения туда наших заголовочных файлов, даже при условии, что мы никак не используем функции их них, получим ошибку компиляции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двух модулях два определения функции – нарушение </a:t>
            </a:r>
            <a:r>
              <a:rPr lang="en-US" dirty="0"/>
              <a:t>ODR. 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AAABCB-DA97-4847-AC9E-B3BA4F84D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9139" y="2247735"/>
            <a:ext cx="267689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D8AFB5-28E3-486E-AACA-90D2BEF35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Именно поэтому определение функций, которые не являются </a:t>
            </a:r>
            <a:r>
              <a:rPr lang="en-US" dirty="0"/>
              <a:t>inline static </a:t>
            </a:r>
            <a:r>
              <a:rPr lang="ru-RU" dirty="0"/>
              <a:t>не следует писать в заголовочных файлах, ограничиваясь только объявлениями.</a:t>
            </a:r>
          </a:p>
          <a:p>
            <a:r>
              <a:rPr lang="ru-RU" dirty="0"/>
              <a:t>Таким образом </a:t>
            </a:r>
            <a:r>
              <a:rPr lang="en-US" dirty="0"/>
              <a:t>ODR </a:t>
            </a:r>
            <a:r>
              <a:rPr lang="ru-RU" dirty="0"/>
              <a:t>не нарушается.</a:t>
            </a:r>
          </a:p>
          <a:p>
            <a:r>
              <a:rPr lang="ru-RU" dirty="0"/>
              <a:t>Но возникает вопрос: будет ли нарушено </a:t>
            </a:r>
            <a:r>
              <a:rPr lang="en-US" dirty="0"/>
              <a:t>ODR </a:t>
            </a:r>
            <a:r>
              <a:rPr lang="ru-RU" dirty="0"/>
              <a:t>при определении класса или шаблона в заголовочном файле?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2A83D0-BA80-471C-97E8-182A60036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7236" y="2419350"/>
            <a:ext cx="3867150" cy="1009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5A7B35-2E75-4EEF-8516-2B4879B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6" y="3645803"/>
            <a:ext cx="3895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8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97780A-702B-4456-B70C-EE4D26E9C7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самом деле нет, и секрет кроется в самое неочевидной вещи в </a:t>
            </a:r>
            <a:r>
              <a:rPr lang="en-US" dirty="0"/>
              <a:t>ODR – </a:t>
            </a:r>
            <a:r>
              <a:rPr lang="ru-RU" dirty="0"/>
              <a:t>слове «</a:t>
            </a:r>
            <a:r>
              <a:rPr lang="en-US" dirty="0"/>
              <a:t>one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Один… Один где? На планете Земля? В единице трансляции? В файле? В области видимости? Непонятно.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61EC49-96C0-488C-B637-0D1759E7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6000"/>
          <a:stretch/>
        </p:blipFill>
        <p:spPr>
          <a:xfrm>
            <a:off x="6761613" y="2194559"/>
            <a:ext cx="2162175" cy="895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891B0-227E-40E4-B073-2CB29A37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88" y="2194559"/>
            <a:ext cx="2314575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8F9EBD-72B5-4E30-A78A-1C83EDB1E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500" y="3089909"/>
            <a:ext cx="2733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3CC00E-E619-4CA6-A04F-378A68DA2A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Оказывается, что слово «</a:t>
            </a:r>
            <a:r>
              <a:rPr lang="en-US" dirty="0"/>
              <a:t>one</a:t>
            </a:r>
            <a:r>
              <a:rPr lang="ru-RU" dirty="0"/>
              <a:t>» для разных вещей значит разное. Для первой пары </a:t>
            </a:r>
            <a:r>
              <a:rPr lang="ru-RU" dirty="0">
                <a:solidFill>
                  <a:srgbClr val="002060"/>
                </a:solidFill>
              </a:rPr>
              <a:t>(синие) </a:t>
            </a:r>
            <a:r>
              <a:rPr lang="ru-RU" dirty="0"/>
              <a:t>актуально правило «один на всю программу», для второй </a:t>
            </a:r>
            <a:r>
              <a:rPr lang="ru-RU" dirty="0">
                <a:solidFill>
                  <a:srgbClr val="00B050"/>
                </a:solidFill>
              </a:rPr>
              <a:t>(зелёные) </a:t>
            </a:r>
            <a:r>
              <a:rPr lang="ru-RU" dirty="0"/>
              <a:t>– на единицу трансляции.</a:t>
            </a:r>
          </a:p>
          <a:p>
            <a:r>
              <a:rPr lang="ru-RU" dirty="0"/>
              <a:t>Поэтому можно писать определение классов и шаблонов в одном заголовочном файле и не переживать за нарушение </a:t>
            </a:r>
            <a:r>
              <a:rPr lang="en-US" dirty="0"/>
              <a:t>ODR. </a:t>
            </a:r>
            <a:endParaRPr lang="ru-RU" dirty="0"/>
          </a:p>
          <a:p>
            <a:r>
              <a:rPr lang="ru-RU" dirty="0"/>
              <a:t>Вернёмся же к решениям проблем стандартной </a:t>
            </a:r>
            <a:r>
              <a:rPr lang="ru-RU" dirty="0" err="1"/>
              <a:t>макрозащиты</a:t>
            </a:r>
            <a:r>
              <a:rPr lang="ru-RU" dirty="0"/>
              <a:t>.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E8A0940-3E46-4F09-B1A5-33E8726E44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1419045"/>
              </p:ext>
            </p:extLst>
          </p:nvPr>
        </p:nvGraphicFramePr>
        <p:xfrm>
          <a:off x="6172200" y="2193925"/>
          <a:ext cx="5334000" cy="221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93448621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4796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Объявления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Определения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8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int Function();</a:t>
                      </a:r>
                      <a:endParaRPr lang="ru-UA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int Function() { return 0; };</a:t>
                      </a:r>
                      <a:endParaRPr lang="ru-UA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extern double var;</a:t>
                      </a:r>
                      <a:endParaRPr lang="ru-UA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double var = 0.0;</a:t>
                      </a:r>
                      <a:endParaRPr lang="ru-UA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0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class A;</a:t>
                      </a:r>
                      <a:endParaRPr lang="ru-UA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class A {};</a:t>
                      </a:r>
                      <a:endParaRPr lang="ru-UA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template&lt;class T&gt;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TemplateFunction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(T var);</a:t>
                      </a:r>
                      <a:endParaRPr lang="ru-UA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template&lt;class T&gt;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TemplateFunction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(T var) { return T; }</a:t>
                      </a:r>
                      <a:endParaRPr lang="ru-UA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3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B1AC-F8D5-4014-9F4E-536FC374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Чрезмерная </a:t>
            </a:r>
            <a:r>
              <a:rPr lang="ru-RU" dirty="0" err="1"/>
              <a:t>макрозащита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458F5-80A7-43E0-A80D-3C7A7F73B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того, чтобы компилятор даже не думал о том, чтобы посетить повторно подключаемый файл, достаточно также обрамить </a:t>
            </a:r>
            <a:r>
              <a:rPr lang="en-US" dirty="0"/>
              <a:t>#include #ifndef </a:t>
            </a:r>
            <a:r>
              <a:rPr lang="ru-RU" dirty="0"/>
              <a:t>и </a:t>
            </a:r>
            <a:r>
              <a:rPr lang="en-US" dirty="0"/>
              <a:t>#endif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AA6B0D-BCC4-4FB3-A1A3-0D29BF62D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7620" y="3863228"/>
            <a:ext cx="2889574" cy="28101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802D4E-6E1B-4E7D-89D8-2A3D78DD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264312"/>
            <a:ext cx="3921111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DDBA-593E-484F-9C25-EA0FF96C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Заголовочные файлы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7CC9B-CEF5-43AF-BB1C-2587EFCA0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Заголовочный или подключаемый файл — это файл, содержимое которого автоматически добавляется препроцессором в исходный текст в том месте, где располагается некоторая директива.</a:t>
            </a:r>
          </a:p>
          <a:p>
            <a:r>
              <a:rPr lang="ru-RU" dirty="0"/>
              <a:t>В данном примере мы используем объект </a:t>
            </a:r>
            <a:r>
              <a:rPr lang="en-US" i="1" dirty="0"/>
              <a:t>std::</a:t>
            </a:r>
            <a:r>
              <a:rPr lang="en-US" i="1" dirty="0" err="1"/>
              <a:t>cout</a:t>
            </a:r>
            <a:r>
              <a:rPr lang="ru-RU" i="1" dirty="0"/>
              <a:t> </a:t>
            </a:r>
            <a:r>
              <a:rPr lang="ru-RU" dirty="0"/>
              <a:t>и макрос </a:t>
            </a:r>
            <a:r>
              <a:rPr lang="en-US" i="1" dirty="0"/>
              <a:t>EXIT_SUCCESS,</a:t>
            </a:r>
            <a:r>
              <a:rPr lang="en-US" dirty="0"/>
              <a:t> </a:t>
            </a:r>
            <a:r>
              <a:rPr lang="ru-RU" dirty="0"/>
              <a:t>которые мы в этом файле не определяем. Однако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объявлен в заголовочном файле </a:t>
            </a:r>
            <a:r>
              <a:rPr lang="en-US" i="1" dirty="0"/>
              <a:t>&lt;iostream&gt;, </a:t>
            </a:r>
            <a:r>
              <a:rPr lang="ru-RU" i="1" dirty="0"/>
              <a:t>а макрос – в файле </a:t>
            </a:r>
            <a:r>
              <a:rPr lang="en-US" i="1" dirty="0"/>
              <a:t>“</a:t>
            </a:r>
            <a:r>
              <a:rPr lang="en-US" i="1" dirty="0" err="1"/>
              <a:t>stdlib.h</a:t>
            </a:r>
            <a:r>
              <a:rPr lang="en-US" i="1" dirty="0"/>
              <a:t>”, </a:t>
            </a:r>
            <a:r>
              <a:rPr lang="ru-RU" i="1" dirty="0"/>
              <a:t>который в свою очередь подключен в </a:t>
            </a:r>
            <a:r>
              <a:rPr lang="en-US" i="1" dirty="0"/>
              <a:t>&lt;iostream&gt;</a:t>
            </a:r>
            <a:r>
              <a:rPr lang="ru-RU" i="1" dirty="0"/>
              <a:t>.</a:t>
            </a:r>
          </a:p>
          <a:p>
            <a:r>
              <a:rPr lang="ru-RU" i="1" dirty="0"/>
              <a:t>Использовав команду предпроцессора </a:t>
            </a:r>
            <a:r>
              <a:rPr lang="en-US" i="1" dirty="0"/>
              <a:t>#include</a:t>
            </a:r>
            <a:r>
              <a:rPr lang="ru-RU" i="1" dirty="0"/>
              <a:t> был подключен </a:t>
            </a:r>
            <a:r>
              <a:rPr lang="en-US" i="1" dirty="0"/>
              <a:t>&lt;iostream&gt;, </a:t>
            </a:r>
            <a:r>
              <a:rPr lang="ru-RU" dirty="0"/>
              <a:t>благодаря которому мы и можем использовать </a:t>
            </a:r>
            <a:r>
              <a:rPr lang="en-US" i="1" dirty="0"/>
              <a:t>std::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-US" i="1" dirty="0"/>
              <a:t>EXIT_SUCCESS.</a:t>
            </a:r>
            <a:endParaRPr lang="ru-UA" i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DD47AC0-00AF-42C4-808F-CB7389DC1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695" y="2194559"/>
            <a:ext cx="5263743" cy="38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77335E-0504-442A-97D4-20D8A012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 такого метода очевидны: громоздкость кода, в принципе увеличение его сложности и читабельности. Также такая защита может быть действительно чрезмерной, так как для некоторых компиляторов данная проблема не есть актуальной, а для многих проектов выигрыш нескольких миллисекунд не сыграет никакой роли.</a:t>
            </a:r>
          </a:p>
          <a:p>
            <a:r>
              <a:rPr lang="ru-RU" dirty="0"/>
              <a:t>Тем не менее, проблема коллизии имён до сих пор актуальна и этот метод её только усугубляет. И тут на арену выходит</a:t>
            </a:r>
            <a:r>
              <a:rPr lang="en-US" dirty="0"/>
              <a:t> #pragma once.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9927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BDB6C-52AA-44A7-AA9C-ED9CC4EC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#Pragma once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887F-1ADC-4225-A52C-AEDDB2C294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#pragma </a:t>
            </a:r>
            <a:r>
              <a:rPr lang="ru-RU" dirty="0" err="1"/>
              <a:t>once</a:t>
            </a:r>
            <a:r>
              <a:rPr lang="ru-RU" dirty="0"/>
              <a:t> — нестандартная, но широко распространенная препроцессорная директива, разработанная для контроля за тем, чтобы конкретный исходный файл при компиляции подключался строго один раз.</a:t>
            </a:r>
            <a:endParaRPr lang="ru-UA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1785DD4-E4F5-4DE7-8D2B-08FC53B79D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262701"/>
              </p:ext>
            </p:extLst>
          </p:nvPr>
        </p:nvGraphicFramePr>
        <p:xfrm>
          <a:off x="7382312" y="1744911"/>
          <a:ext cx="4123888" cy="47191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1944">
                  <a:extLst>
                    <a:ext uri="{9D8B030D-6E8A-4147-A177-3AD203B41FA5}">
                      <a16:colId xmlns:a16="http://schemas.microsoft.com/office/drawing/2014/main" val="1673173249"/>
                    </a:ext>
                  </a:extLst>
                </a:gridCol>
                <a:gridCol w="2061944">
                  <a:extLst>
                    <a:ext uri="{9D8B030D-6E8A-4147-A177-3AD203B41FA5}">
                      <a16:colId xmlns:a16="http://schemas.microsoft.com/office/drawing/2014/main" val="948070328"/>
                    </a:ext>
                  </a:extLst>
                </a:gridCol>
              </a:tblGrid>
              <a:tr h="28684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Компилятор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#pragma once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16280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33131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C++ Builder XE3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06682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Comeau C/C++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0853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Pelles</a:t>
                      </a:r>
                      <a:r>
                        <a:rPr lang="en-US" sz="1400" dirty="0"/>
                        <a:t> C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08831"/>
                  </a:ext>
                </a:extLst>
              </a:tr>
              <a:tr h="451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Intel C++ Compiler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75162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Digital Mars 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14697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 (</a:t>
                      </a:r>
                      <a:r>
                        <a:rPr lang="ru-RU" sz="1400" dirty="0"/>
                        <a:t>с </a:t>
                      </a:r>
                      <a:r>
                        <a:rPr lang="en-US" sz="1400" dirty="0"/>
                        <a:t>v. 3.4)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60085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 C/</a:t>
                      </a:r>
                      <a:r>
                        <a:rPr lang="en-US" sz="1400" dirty="0" err="1"/>
                        <a:t>aC</a:t>
                      </a:r>
                      <a:r>
                        <a:rPr lang="en-US" sz="1400" dirty="0"/>
                        <a:t>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 (</a:t>
                      </a:r>
                      <a:r>
                        <a:rPr lang="ru-RU" sz="1400" dirty="0"/>
                        <a:t>с </a:t>
                      </a:r>
                      <a:r>
                        <a:rPr lang="en-US" sz="1400" dirty="0"/>
                        <a:t>v. A 06.12)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86362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IBM XL C/C++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 (</a:t>
                      </a:r>
                      <a:r>
                        <a:rPr lang="ru-RU" sz="1400" dirty="0"/>
                        <a:t>с </a:t>
                      </a:r>
                      <a:r>
                        <a:rPr lang="en-US" sz="1400" dirty="0"/>
                        <a:t>v. 13.1.1)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56257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Pelles</a:t>
                      </a:r>
                      <a:r>
                        <a:rPr lang="en-US" sz="1400" dirty="0"/>
                        <a:t> C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75077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ARM DS-5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01239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IAR C/C++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04605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Microsoft Visual 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 (</a:t>
                      </a:r>
                      <a:r>
                        <a:rPr lang="ru-RU" sz="1400" dirty="0"/>
                        <a:t>с </a:t>
                      </a:r>
                      <a:r>
                        <a:rPr lang="en-US" sz="1400" dirty="0"/>
                        <a:t>v. 4.2)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50740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Solaris Studio C/C++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9ACB8B-7297-4146-8A34-82C9A7DD8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Из-за того, что компилятор сам по себе отвечает за обработку #pragma </a:t>
            </a:r>
            <a:r>
              <a:rPr lang="ru-RU" dirty="0" err="1"/>
              <a:t>once</a:t>
            </a:r>
            <a:r>
              <a:rPr lang="ru-RU" dirty="0"/>
              <a:t>, программисту нет необходимости создавать новые имена, например, GRANDFATHER_H. Это исключает риск коллизии имён. Также приходится меньше набирать текста, нежели при использовании стандартной </a:t>
            </a:r>
            <a:r>
              <a:rPr lang="ru-RU" dirty="0" err="1"/>
              <a:t>макрозащиты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586D40-FCF4-4B5E-BC51-BC5BC464E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0313" y="2756622"/>
            <a:ext cx="514421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968B27-2E3B-4D9E-9656-8D0F1851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1000064" cy="4024125"/>
          </a:xfrm>
        </p:spPr>
        <p:txBody>
          <a:bodyPr>
            <a:normAutofit/>
          </a:bodyPr>
          <a:lstStyle/>
          <a:p>
            <a:r>
              <a:rPr lang="ru-RU" dirty="0"/>
              <a:t>Применение #pragma </a:t>
            </a:r>
            <a:r>
              <a:rPr lang="ru-RU" dirty="0" err="1"/>
              <a:t>once</a:t>
            </a:r>
            <a:r>
              <a:rPr lang="ru-RU" dirty="0"/>
              <a:t> увеличит скорость компиляции во многих случаях благодаря высокоуровневому механизму; компилятор может самостоятельно сравнивать имена файлов без необходимости вызова препроцессора Си для проверки заголовка на наличие #ifndef и #endif.</a:t>
            </a:r>
            <a:endParaRPr lang="en-US" dirty="0"/>
          </a:p>
          <a:p>
            <a:r>
              <a:rPr lang="ru-RU" dirty="0"/>
              <a:t>С другой стороны, некоторые компиляторы, как например, GCC, также используют специальный код для распознавания и оптимизации обработки стандартной </a:t>
            </a:r>
            <a:r>
              <a:rPr lang="ru-RU" dirty="0" err="1"/>
              <a:t>макрозащиты</a:t>
            </a:r>
            <a:r>
              <a:rPr lang="ru-RU" dirty="0"/>
              <a:t>.</a:t>
            </a:r>
          </a:p>
          <a:p>
            <a:r>
              <a:rPr lang="ru-RU" dirty="0"/>
              <a:t>Неужели всё так радужно?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452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1269D-2CBD-4095-9A57-101E0E2B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#pragma once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4E897-ED9E-4E16-A84D-515BD24E7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ru-RU" dirty="0"/>
              <a:t>Дело в том, что программисту приходится полагаться на корректную обработку компилятором #pragma </a:t>
            </a:r>
            <a:r>
              <a:rPr lang="ru-RU" dirty="0" err="1"/>
              <a:t>once</a:t>
            </a:r>
            <a:r>
              <a:rPr lang="ru-RU" dirty="0"/>
              <a:t>, всецело ей доверять. Если компилятор совершает ошибку, например, не может распознать ситуацию, когда две символьные ссылки (специальный файл в файловой системе, в котором вместо пользовательских данных содержится путь к файлу, открываемому при обращении к данной ссылке) с различными именами указывают на один и тот же файл, то компиляция завершается с ошибкой.</a:t>
            </a:r>
          </a:p>
        </p:txBody>
      </p:sp>
    </p:spTree>
    <p:extLst>
      <p:ext uri="{BB962C8B-B14F-4D97-AF65-F5344CB8AC3E}">
        <p14:creationId xmlns:p14="http://schemas.microsoft.com/office/powerpoint/2010/main" val="200177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893F8-A93A-4BA8-BB2A-3A13EC1F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работы с Стандартной </a:t>
            </a:r>
            <a:r>
              <a:rPr lang="ru-RU" dirty="0" err="1"/>
              <a:t>Макрозащитой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1C89F7-FB6C-4B6F-8D62-3BF6BDFB11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87" y="2510631"/>
            <a:ext cx="5633475" cy="3093215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963800-21E4-4D54-82A0-A62B7EBC4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4398" y="2510631"/>
            <a:ext cx="3343275" cy="3390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96D471-D21B-4E98-B87A-BD2392BA1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87" y="5829309"/>
            <a:ext cx="5633475" cy="9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CBE1B-F201-4305-97E8-D41C99F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НЕработы</a:t>
            </a:r>
            <a:r>
              <a:rPr lang="ru-RU" dirty="0"/>
              <a:t> с </a:t>
            </a:r>
            <a:r>
              <a:rPr lang="en-US" dirty="0"/>
              <a:t>#pragma once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334546C-713B-4AE5-B88E-C833DA6104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5755641"/>
            <a:ext cx="5334000" cy="908036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E89E3FD3-0199-413D-A0DE-C28966B3EA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473456"/>
            <a:ext cx="5486400" cy="3012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46861F-6EA8-46A0-B600-2F553FE9B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634" y="2473456"/>
            <a:ext cx="336279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3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5560-276F-41DB-8D00-451CF3A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немного действительной чрезмерности…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13F41-43D3-4F18-A6B5-1743B142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Исправить этот недочёт, можно сделав следующий костыль, обрамив весь код в заголовочном файле стандартной </a:t>
            </a:r>
            <a:r>
              <a:rPr lang="ru-RU" dirty="0" err="1"/>
              <a:t>макрозащитой</a:t>
            </a:r>
            <a:r>
              <a:rPr lang="ru-RU" dirty="0"/>
              <a:t>, тем самым сохранив преимущества скорости </a:t>
            </a:r>
            <a:r>
              <a:rPr lang="en-US" dirty="0"/>
              <a:t>#pragma once </a:t>
            </a:r>
            <a:r>
              <a:rPr lang="ru-RU" dirty="0"/>
              <a:t>в случаях, когда мы не пользуемся символьными ссылками.</a:t>
            </a:r>
          </a:p>
          <a:p>
            <a:r>
              <a:rPr lang="ru-RU" dirty="0"/>
              <a:t>Однако, это возвращает нас к вопросам коллизии имён </a:t>
            </a:r>
            <a:r>
              <a:rPr lang="ru-RU" dirty="0" err="1"/>
              <a:t>маросов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41F249-630B-4AF0-B0E2-5D30799882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1854" y="2586605"/>
            <a:ext cx="513469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02C0B-6385-4A21-9945-2C750096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B8BB6-FB76-47B3-99F7-34C08FDA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ru-RU" dirty="0"/>
              <a:t>1) Заголовочный файл — это файл, содержимое которого автоматически добавляется препроцессором в исходный текст. </a:t>
            </a:r>
          </a:p>
          <a:p>
            <a:r>
              <a:rPr lang="ru-RU" dirty="0"/>
              <a:t>2) </a:t>
            </a:r>
            <a:r>
              <a:rPr lang="en-US" dirty="0"/>
              <a:t>ODR </a:t>
            </a:r>
            <a:r>
              <a:rPr lang="ru-RU" dirty="0"/>
              <a:t>гласит: разрешено сколь угодно много объявлений, но не более, чем одно определение.</a:t>
            </a:r>
          </a:p>
          <a:p>
            <a:r>
              <a:rPr lang="ru-RU" dirty="0"/>
              <a:t>3) Определение переменных и не </a:t>
            </a:r>
            <a:r>
              <a:rPr lang="en-US" dirty="0"/>
              <a:t>static inline </a:t>
            </a:r>
            <a:r>
              <a:rPr lang="ru-RU" dirty="0"/>
              <a:t>функций в заголовочных файлах запрещены.</a:t>
            </a:r>
          </a:p>
          <a:p>
            <a:r>
              <a:rPr lang="ru-RU" dirty="0"/>
              <a:t>4) Защита подключения (</a:t>
            </a:r>
            <a:r>
              <a:rPr lang="ru-RU" dirty="0" err="1"/>
              <a:t>макрозащита</a:t>
            </a:r>
            <a:r>
              <a:rPr lang="ru-RU" dirty="0"/>
              <a:t>) — это особая конструкция, применяемая для </a:t>
            </a:r>
            <a:r>
              <a:rPr lang="ru-RU" dirty="0" err="1"/>
              <a:t>избежания</a:t>
            </a:r>
            <a:r>
              <a:rPr lang="ru-RU" dirty="0"/>
              <a:t> проблем с «двойным подключением».</a:t>
            </a:r>
            <a:endParaRPr lang="en-US" dirty="0"/>
          </a:p>
          <a:p>
            <a:r>
              <a:rPr lang="ru-RU" dirty="0"/>
              <a:t>5) Если вам принципиально нужна работа кода на абсолютно любом компиляторе и вас не смущает требования к именам макросов – используйте стандартную </a:t>
            </a:r>
            <a:r>
              <a:rPr lang="en-US" dirty="0"/>
              <a:t>#ifndef/endif </a:t>
            </a:r>
            <a:r>
              <a:rPr lang="ru-RU" dirty="0" err="1"/>
              <a:t>макрозащиту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6002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17A3F0-2235-452A-BEA2-62B079D7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6) Если вас устраивает работа только на современных компиляторах и не беспокоят проблемы работы с символьными ссылками – ваш выбор </a:t>
            </a:r>
            <a:r>
              <a:rPr lang="en-US" dirty="0"/>
              <a:t>#pragma once.</a:t>
            </a:r>
          </a:p>
          <a:p>
            <a:r>
              <a:rPr lang="ru-RU" dirty="0"/>
              <a:t>7) Если вы цените каждую миллисекунду компиляции и вам абсолютно безразлична красота и читаемость вашего кода (пожалуйста, пересмотрите свои взгляды на жизнь </a:t>
            </a:r>
            <a:r>
              <a:rPr lang="en-US" dirty="0"/>
              <a:t>XD</a:t>
            </a:r>
            <a:r>
              <a:rPr lang="ru-RU" dirty="0"/>
              <a:t>) </a:t>
            </a:r>
            <a:r>
              <a:rPr lang="en-US" dirty="0"/>
              <a:t>– </a:t>
            </a:r>
            <a:r>
              <a:rPr lang="ru-RU" dirty="0"/>
              <a:t>обратите внимание на «чрезмерные» варианты.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327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912F4-DE06-449B-BB24-6567D82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СВОИХ ЗАГОЛОВОЧНЫХФАЙЛОВ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880B8-9AD0-4C46-8029-76F1B09EE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Программист может самостоятельно создавать заголовочные файлы (с расширениями </a:t>
            </a:r>
            <a:r>
              <a:rPr lang="en-US" dirty="0"/>
              <a:t>.h, .</a:t>
            </a:r>
            <a:r>
              <a:rPr lang="en-US" dirty="0" err="1"/>
              <a:t>hpp</a:t>
            </a:r>
            <a:r>
              <a:rPr lang="en-US" dirty="0"/>
              <a:t>, .</a:t>
            </a:r>
            <a:r>
              <a:rPr lang="en-US" dirty="0" err="1"/>
              <a:t>cuh</a:t>
            </a:r>
            <a:r>
              <a:rPr lang="en-US" dirty="0"/>
              <a:t>, .</a:t>
            </a:r>
            <a:r>
              <a:rPr lang="en-US" dirty="0" err="1"/>
              <a:t>hxx</a:t>
            </a:r>
            <a:r>
              <a:rPr lang="en-US" dirty="0"/>
              <a:t>, .h++ </a:t>
            </a:r>
            <a:r>
              <a:rPr lang="ru-RU" dirty="0"/>
              <a:t>и т. д.)</a:t>
            </a:r>
          </a:p>
          <a:p>
            <a:r>
              <a:rPr lang="ru-RU" dirty="0"/>
              <a:t>Для программы из прошлого примера напишем функцию и разместим её в заголовочном файле </a:t>
            </a:r>
            <a:r>
              <a:rPr lang="en-US" i="1" dirty="0"/>
              <a:t>Sum.hpp.</a:t>
            </a:r>
          </a:p>
          <a:p>
            <a:r>
              <a:rPr lang="ru-RU" dirty="0"/>
              <a:t>Отмечу, что данные скриншоты обманчиво заверяют нас, что всё хорошо, хотя это не так. Сделаем вид, что мы купились.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58A266-59FA-426D-9405-7228CD0F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0900" y="2194559"/>
            <a:ext cx="3515216" cy="1390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94C759-4C48-4857-B7EC-66542D49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90" y="3722561"/>
            <a:ext cx="2534990" cy="25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2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0B434-4C83-43B5-B128-43126B6C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полезные ссылки: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46BC7-6897-4257-94CD-330205B1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991675" cy="4024125"/>
          </a:xfrm>
        </p:spPr>
        <p:txBody>
          <a:bodyPr/>
          <a:lstStyle/>
          <a:p>
            <a:r>
              <a:rPr lang="ru-RU" dirty="0"/>
              <a:t>1) </a:t>
            </a:r>
            <a:r>
              <a:rPr lang="en-US" dirty="0">
                <a:hlinkClick r:id="rId2"/>
              </a:rPr>
              <a:t>https://ravesli.com/urok-23-header-guards/#toc-0</a:t>
            </a:r>
            <a:endParaRPr lang="ru-RU" dirty="0"/>
          </a:p>
          <a:p>
            <a:r>
              <a:rPr lang="ru-RU" dirty="0"/>
              <a:t>2) </a:t>
            </a:r>
            <a:r>
              <a:rPr lang="en-US" dirty="0">
                <a:hlinkClick r:id="rId3"/>
              </a:rPr>
              <a:t>https://ru.wikipedia.org/wiki/Include_guard</a:t>
            </a:r>
            <a:endParaRPr lang="ru-RU" dirty="0"/>
          </a:p>
          <a:p>
            <a:r>
              <a:rPr lang="ru-RU" dirty="0"/>
              <a:t>3) </a:t>
            </a:r>
            <a:r>
              <a:rPr lang="en-US" dirty="0">
                <a:hlinkClick r:id="rId4"/>
              </a:rPr>
              <a:t>https://ru.wikipedia.org/wiki/Pragma_once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>
                <a:hlinkClick r:id="rId5"/>
              </a:rPr>
              <a:t>http://wiki.c2.com/?RedundantIncludeGuards</a:t>
            </a:r>
            <a:endParaRPr lang="ru-RU" dirty="0"/>
          </a:p>
          <a:p>
            <a:r>
              <a:rPr lang="ru-RU" dirty="0"/>
              <a:t>5) </a:t>
            </a:r>
            <a:r>
              <a:rPr lang="en-US" dirty="0">
                <a:hlinkClick r:id="rId6"/>
              </a:rPr>
              <a:t>https://web.archive.org/web/20100819052043/http://www.bobarcher.org/software/include/index.html</a:t>
            </a:r>
            <a:endParaRPr lang="ru-RU" dirty="0"/>
          </a:p>
          <a:p>
            <a:r>
              <a:rPr lang="ru-RU" dirty="0"/>
              <a:t>6) </a:t>
            </a:r>
            <a:r>
              <a:rPr lang="en-US" dirty="0">
                <a:hlinkClick r:id="rId7"/>
              </a:rPr>
              <a:t>http://www.bravikov.pro/tools/c-header-generator/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61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D1DBF-F048-41D1-A08F-3EA30CC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Благодарю за внимание…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9511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C2FEC5-C390-441A-99C9-EC399A5A9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Фактически в </a:t>
            </a:r>
            <a:r>
              <a:rPr lang="en-US" dirty="0"/>
              <a:t>Main.cpp </a:t>
            </a:r>
            <a:r>
              <a:rPr lang="ru-RU" dirty="0"/>
              <a:t>происходит подстановка всего текста из </a:t>
            </a:r>
            <a:r>
              <a:rPr lang="en-US" dirty="0"/>
              <a:t>Sum.hpp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F874E6-C8B9-4840-B72B-69EF3A5A6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092" y="2305579"/>
            <a:ext cx="369621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7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DCC5A-BCA2-41E6-8363-150B06D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vs. </a:t>
            </a:r>
            <a:r>
              <a:rPr lang="ru-RU" dirty="0"/>
              <a:t>Определение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50697-2E28-48F4-94E8-2AEACB038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Рассмотрим также вопрос различия двух созвучных понятий: объявления (</a:t>
            </a:r>
            <a:r>
              <a:rPr lang="en-US" dirty="0"/>
              <a:t>declaration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определения (</a:t>
            </a:r>
            <a:r>
              <a:rPr lang="en-US" dirty="0"/>
              <a:t>definition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У каждой сущности в С++ есть объявление, когда определяется её тип и опционально определение, когда определяется её положение в памяти</a:t>
            </a:r>
            <a:endParaRPr lang="en-US" dirty="0"/>
          </a:p>
          <a:p>
            <a:r>
              <a:rPr lang="ru-RU" dirty="0"/>
              <a:t>До конца ли правильная табличка справа?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A369CED-AC8E-45B4-9216-C82D64B6D1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974691"/>
              </p:ext>
            </p:extLst>
          </p:nvPr>
        </p:nvGraphicFramePr>
        <p:xfrm>
          <a:off x="6172200" y="2193925"/>
          <a:ext cx="5334000" cy="221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15211317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65729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Объявления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Определения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5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int Function();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int Function() { return 0; };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extern double var;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double var = 0.0;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1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class A;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class A {};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5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template&lt;class T&gt;</a:t>
                      </a:r>
                    </a:p>
                    <a:p>
                      <a:pPr algn="ctr"/>
                      <a:r>
                        <a:rPr lang="en-US" sz="1400"/>
                        <a:t>T TemplateFunction(T var);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template&lt;class T&gt;</a:t>
                      </a:r>
                    </a:p>
                    <a:p>
                      <a:pPr algn="ctr"/>
                      <a:r>
                        <a:rPr lang="en-US" sz="1400" dirty="0"/>
                        <a:t>T </a:t>
                      </a:r>
                      <a:r>
                        <a:rPr lang="en-US" sz="1400" dirty="0" err="1"/>
                        <a:t>TemplateFunction</a:t>
                      </a:r>
                      <a:r>
                        <a:rPr lang="en-US" sz="1400" dirty="0"/>
                        <a:t>(T var) { return T; }</a:t>
                      </a:r>
                      <a:endParaRPr lang="ru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6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9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41543E-E71D-4626-A821-E19956D9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самом деле нет, ведь в каждом приведённом в таблице определении имеет место объявление.</a:t>
            </a:r>
          </a:p>
          <a:p>
            <a:r>
              <a:rPr lang="ru-RU" dirty="0"/>
              <a:t>Вообще говоря, очень трудно определить некоторую функцию, предварительно её не объявив </a:t>
            </a:r>
            <a:r>
              <a:rPr lang="en-US" dirty="0"/>
              <a:t>XD</a:t>
            </a:r>
            <a:endParaRPr lang="ru-RU" dirty="0"/>
          </a:p>
          <a:p>
            <a:r>
              <a:rPr lang="ru-RU" dirty="0"/>
              <a:t>Важный моментом также является тот факт, что при определении память выделяется единожды, что является очевидно, иначе это не одна и та же сущность.</a:t>
            </a:r>
          </a:p>
          <a:p>
            <a:r>
              <a:rPr lang="ru-RU" dirty="0"/>
              <a:t>Проще говоря, одно определение – одно тело функции. Мы приходим правилу </a:t>
            </a:r>
            <a:r>
              <a:rPr lang="en-US" dirty="0"/>
              <a:t>ODR.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128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0929A-4662-47AA-8B53-271C8CFD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DEFINTION RULE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FD14C-D4BB-4EEF-8907-1E7BB6783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ODR </a:t>
            </a:r>
            <a:r>
              <a:rPr lang="ru-RU" dirty="0"/>
              <a:t>гласит: разрешено сколь угодно много объявлений, но не более, чем одно определение.</a:t>
            </a:r>
            <a:endParaRPr lang="en-US" dirty="0"/>
          </a:p>
          <a:p>
            <a:r>
              <a:rPr lang="ru-RU" dirty="0"/>
              <a:t>Данный код чтит правило </a:t>
            </a:r>
            <a:r>
              <a:rPr lang="en-US" dirty="0"/>
              <a:t>ODR.</a:t>
            </a:r>
            <a:endParaRPr lang="ru-RU" dirty="0"/>
          </a:p>
          <a:p>
            <a:r>
              <a:rPr lang="ru-RU" dirty="0"/>
              <a:t>А если попробуем сделать </a:t>
            </a:r>
            <a:r>
              <a:rPr lang="en-US" dirty="0"/>
              <a:t>#include “</a:t>
            </a:r>
            <a:r>
              <a:rPr lang="en-US" dirty="0" err="1"/>
              <a:t>Sum.h</a:t>
            </a:r>
            <a:r>
              <a:rPr lang="en-US" dirty="0"/>
              <a:t>”, </a:t>
            </a:r>
            <a:r>
              <a:rPr lang="ru-RU" dirty="0"/>
              <a:t>ожидает ли нас что-нибудь хорошее?</a:t>
            </a:r>
            <a:endParaRPr lang="en-US" dirty="0"/>
          </a:p>
          <a:p>
            <a:r>
              <a:rPr lang="ru-RU" dirty="0"/>
              <a:t>А если уберём объявление функции из </a:t>
            </a:r>
            <a:r>
              <a:rPr lang="en-US" dirty="0"/>
              <a:t>Main.cpp?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7DCABC-1D48-4890-BFD3-B12AA03CDB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6301" y="3693882"/>
            <a:ext cx="2733100" cy="25903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31D44-54E7-4B6E-B88E-757D55E5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80" y="1858566"/>
            <a:ext cx="384863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4F99-A9A8-4C89-947A-3B86A1D6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Проблема повторного включения заголовочных файлов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0CC39-FEA6-4DC4-AA45-8D1FDBDD3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Создадим файл </a:t>
            </a:r>
            <a:r>
              <a:rPr lang="en-US" dirty="0"/>
              <a:t>Subtract.hpp </a:t>
            </a:r>
            <a:r>
              <a:rPr lang="ru-RU" dirty="0"/>
              <a:t>и объявим и определим функцию </a:t>
            </a:r>
            <a:r>
              <a:rPr lang="en-US" dirty="0"/>
              <a:t>Minus, </a:t>
            </a:r>
            <a:r>
              <a:rPr lang="ru-RU" dirty="0"/>
              <a:t>которая в свою очередь использует функцию </a:t>
            </a:r>
            <a:r>
              <a:rPr lang="en-US" dirty="0"/>
              <a:t>Add </a:t>
            </a:r>
            <a:r>
              <a:rPr lang="ru-RU" dirty="0"/>
              <a:t>из </a:t>
            </a:r>
            <a:r>
              <a:rPr lang="en-US" dirty="0"/>
              <a:t>Sum.hpp. </a:t>
            </a:r>
            <a:r>
              <a:rPr lang="ru-RU" dirty="0"/>
              <a:t>Очевидно, что нам необходимо сделать в данном заголовочном файле </a:t>
            </a:r>
            <a:r>
              <a:rPr lang="en-US" dirty="0"/>
              <a:t>#include “Sum.hpp”.</a:t>
            </a:r>
            <a:endParaRPr lang="ru-RU" dirty="0"/>
          </a:p>
          <a:p>
            <a:r>
              <a:rPr lang="ru-RU" dirty="0"/>
              <a:t>Подключим данный заголовочный файл в </a:t>
            </a:r>
            <a:r>
              <a:rPr lang="en-US" dirty="0"/>
              <a:t>Main.cpp</a:t>
            </a:r>
            <a:r>
              <a:rPr lang="ru-RU" dirty="0"/>
              <a:t> и воспользуемся новой функцией в </a:t>
            </a:r>
            <a:r>
              <a:rPr lang="en-US" dirty="0"/>
              <a:t>int main(). </a:t>
            </a:r>
            <a:r>
              <a:rPr lang="ru-RU" dirty="0"/>
              <a:t>Но что-то явно пойдёт не так…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24A65F-A8A1-4532-9AFD-F782624E7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755" y="2301355"/>
            <a:ext cx="4020111" cy="19052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A680B-EB06-46AD-AC0B-A399935B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369" y="4353867"/>
            <a:ext cx="3778130" cy="23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EF0CAB-9684-4802-BD4B-AE2E5F13E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Попробуем проанализировать ситуацию, что после выполнения предпроцессорных команд будет происходить в </a:t>
            </a:r>
            <a:r>
              <a:rPr lang="en-US" dirty="0"/>
              <a:t>Main.cpp.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626926-314A-4749-BF9B-E1F70054D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7669" y="2193925"/>
            <a:ext cx="3923461" cy="38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3247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238</TotalTime>
  <Words>1755</Words>
  <Application>Microsoft Office PowerPoint</Application>
  <PresentationFormat>Широкоэкранный</PresentationFormat>
  <Paragraphs>137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След самолета</vt:lpstr>
      <vt:lpstr>Заголовочные файлы и защиты подключения</vt:lpstr>
      <vt:lpstr>Заголовочные файлы</vt:lpstr>
      <vt:lpstr>ОПРЕДЕЛЕНИЕ СВОИХ ЗАГОЛОВОЧНЫХФАЙЛОВ</vt:lpstr>
      <vt:lpstr>Презентация PowerPoint</vt:lpstr>
      <vt:lpstr>Объявление vs. Определение</vt:lpstr>
      <vt:lpstr>Презентация PowerPoint</vt:lpstr>
      <vt:lpstr>ONE DEFINTION RULE</vt:lpstr>
      <vt:lpstr>Проблема повторного включения заголовочных файлов</vt:lpstr>
      <vt:lpstr>Презентация PowerPoint</vt:lpstr>
      <vt:lpstr>Презентация PowerPoint</vt:lpstr>
      <vt:lpstr>Защита подключения</vt:lpstr>
      <vt:lpstr>Презентация PowerPoint</vt:lpstr>
      <vt:lpstr>Недостатки Стандарной защиты подключения</vt:lpstr>
      <vt:lpstr>Презентация PowerPoint</vt:lpstr>
      <vt:lpstr>Специфика использований заголовочных файлов</vt:lpstr>
      <vt:lpstr>Презентация PowerPoint</vt:lpstr>
      <vt:lpstr>Презентация PowerPoint</vt:lpstr>
      <vt:lpstr>Презентация PowerPoint</vt:lpstr>
      <vt:lpstr>Чрезмерная макрозащита</vt:lpstr>
      <vt:lpstr>Презентация PowerPoint</vt:lpstr>
      <vt:lpstr>#Pragma once</vt:lpstr>
      <vt:lpstr>Презентация PowerPoint</vt:lpstr>
      <vt:lpstr>Презентация PowerPoint</vt:lpstr>
      <vt:lpstr>Недостатки #pragma once</vt:lpstr>
      <vt:lpstr>Пример работы с Стандартной Макрозащитой</vt:lpstr>
      <vt:lpstr>Пример НЕработы с #pragma once</vt:lpstr>
      <vt:lpstr>И немного действительной чрезмерности…</vt:lpstr>
      <vt:lpstr>Итого:</vt:lpstr>
      <vt:lpstr>Презентация PowerPoint</vt:lpstr>
      <vt:lpstr>Источники и полезные ссылки:</vt:lpstr>
      <vt:lpstr>Благодарю за внимание…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Headers and Include Guards</dc:title>
  <dc:creator>Сафіюлін Олександр Олександрович</dc:creator>
  <cp:lastModifiedBy>Сафіюлін Олександр Олександрович</cp:lastModifiedBy>
  <cp:revision>26</cp:revision>
  <dcterms:created xsi:type="dcterms:W3CDTF">2020-11-29T11:02:03Z</dcterms:created>
  <dcterms:modified xsi:type="dcterms:W3CDTF">2020-11-29T15:09:32Z</dcterms:modified>
</cp:coreProperties>
</file>