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Картинки по запросу бюджет країн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7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03206" y="266003"/>
            <a:ext cx="894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  <a:latin typeface="Merriweather"/>
              </a:rPr>
              <a:t>Бюджет </a:t>
            </a:r>
            <a:r>
              <a:rPr lang="uk-UA" sz="2400" b="1" dirty="0" smtClean="0">
                <a:solidFill>
                  <a:schemeClr val="bg1"/>
                </a:solidFill>
                <a:latin typeface="Merriweather"/>
              </a:rPr>
              <a:t>України 2020. Порівняння з попередніми роками </a:t>
            </a:r>
            <a:endParaRPr lang="uk-UA" sz="2400" b="1" i="0" dirty="0">
              <a:solidFill>
                <a:schemeClr val="bg1"/>
              </a:solidFill>
              <a:effectLst/>
              <a:latin typeface="Merriweather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74391" y="6222666"/>
            <a:ext cx="7812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chemeClr val="bg1"/>
                </a:solidFill>
                <a:latin typeface="Merriweather"/>
              </a:rPr>
              <a:t>Презентацію </a:t>
            </a:r>
            <a:r>
              <a:rPr lang="uk-UA" sz="2000" b="1" dirty="0" err="1" smtClean="0">
                <a:solidFill>
                  <a:schemeClr val="bg1"/>
                </a:solidFill>
                <a:latin typeface="Merriweather"/>
              </a:rPr>
              <a:t>підготували:Кваша</a:t>
            </a:r>
            <a:r>
              <a:rPr lang="uk-UA" sz="2000" b="1" dirty="0" smtClean="0">
                <a:solidFill>
                  <a:schemeClr val="bg1"/>
                </a:solidFill>
                <a:latin typeface="Merriweather"/>
              </a:rPr>
              <a:t> </a:t>
            </a:r>
            <a:r>
              <a:rPr lang="uk-UA" sz="2000" b="1" dirty="0" err="1" smtClean="0">
                <a:solidFill>
                  <a:schemeClr val="bg1"/>
                </a:solidFill>
                <a:latin typeface="Merriweather"/>
              </a:rPr>
              <a:t>Наталія,Чупахіна</a:t>
            </a:r>
            <a:r>
              <a:rPr lang="uk-UA" sz="2000" b="1" dirty="0" smtClean="0">
                <a:solidFill>
                  <a:schemeClr val="bg1"/>
                </a:solidFill>
                <a:latin typeface="Merriweather"/>
              </a:rPr>
              <a:t> Катерина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2354267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mages.weserv.nl/?url=https://nv.ua/system/MediaPhoto/images/000/021/255/big/1ec842b8c5796e0f35b750ffe02ab58b.png?stamp=20190916003344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3" r="650"/>
          <a:stretch/>
        </p:blipFill>
        <p:spPr bwMode="auto">
          <a:xfrm>
            <a:off x="2011680" y="1345475"/>
            <a:ext cx="8464732" cy="35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476520" y="448882"/>
            <a:ext cx="5785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Merriweather"/>
              </a:rPr>
              <a:t>Зростання мінімальної зарплати</a:t>
            </a:r>
            <a:endParaRPr lang="uk-UA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36915" y="5594744"/>
            <a:ext cx="10580914" cy="6110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100" b="1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Мінімальна зарплата становитиме 4723 грн, що на 550 грн більше, ніж в 2019 році.</a:t>
            </a:r>
            <a:r>
              <a:rPr kumimoji="0" lang="uk-UA" altLang="uk-UA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50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mages.weserv.nl/?url=https://nv.ua/system/MediaPhoto/images/000/021/254/big/26210b26fa6242049429a63436f81c75.png?stamp=20190916003220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7" r="36" b="-1815"/>
          <a:stretch/>
        </p:blipFill>
        <p:spPr bwMode="auto">
          <a:xfrm>
            <a:off x="1959429" y="888274"/>
            <a:ext cx="9353252" cy="44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17843" y="5733700"/>
            <a:ext cx="9036424" cy="9342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Платежі за </a:t>
            </a:r>
            <a:r>
              <a:rPr kumimoji="0" lang="uk-UA" altLang="uk-UA" sz="2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держборгом</a:t>
            </a:r>
            <a:r>
              <a:rPr kumimoji="0" lang="uk-UA" altLang="uk-UA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у 2020 році складуть близько 438,1 млрд грн (обслуговування </a:t>
            </a:r>
            <a:r>
              <a:rPr kumimoji="0" lang="uk-UA" altLang="uk-UA" sz="2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держборгу</a:t>
            </a:r>
            <a:r>
              <a:rPr kumimoji="0" lang="uk-UA" altLang="uk-UA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- 145,2 млрд грн; погашення </a:t>
            </a:r>
            <a:r>
              <a:rPr kumimoji="0" lang="uk-UA" altLang="uk-UA" sz="2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держборгу</a:t>
            </a:r>
            <a:r>
              <a:rPr kumimoji="0" lang="uk-UA" altLang="uk-UA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- 292,9 млрд грн), що на 20,7 млрд грн більше, ніж у цьому році.</a:t>
            </a:r>
            <a:r>
              <a:rPr kumimoji="0" lang="uk-UA" alt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5000" y="71939"/>
            <a:ext cx="4381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Merriweather"/>
              </a:rPr>
              <a:t>Боргове навантаження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6981693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images.weserv.nl/?url=https://nv.ua/system/MediaPhoto/images/000/021/253/big/ebf7c06349f5cf86f5630eb13fe1fb07.png?stamp=20190916003146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6" r="-1527"/>
          <a:stretch/>
        </p:blipFill>
        <p:spPr bwMode="auto">
          <a:xfrm>
            <a:off x="1313697" y="1371599"/>
            <a:ext cx="10878303" cy="47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88152" y="344380"/>
            <a:ext cx="102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latin typeface="Merriweather"/>
              </a:rPr>
              <a:t>Динаміка державного та гарантованого державного боргу України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4394451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images.weserv.nl/?url=https://nv.ua/system/MediaPhoto/images/000/021/263/big/1e58c8b9c0dd888f4530380afa428d54.png?stamp=20190916004100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2" r="-500"/>
          <a:stretch/>
        </p:blipFill>
        <p:spPr bwMode="auto">
          <a:xfrm>
            <a:off x="1101521" y="1479176"/>
            <a:ext cx="11090479" cy="474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164976" y="94129"/>
            <a:ext cx="8331415" cy="833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atin typeface="Merriweather"/>
              </a:rPr>
              <a:t>Обсяг кредитів(позик),що залучаються державою на реалізацію інвестиційних </a:t>
            </a:r>
            <a:r>
              <a:rPr lang="uk-UA" sz="2400" b="1" dirty="0" err="1" smtClean="0">
                <a:latin typeface="Merriweather"/>
              </a:rPr>
              <a:t>проєктів</a:t>
            </a:r>
            <a:r>
              <a:rPr lang="uk-UA" sz="2400" b="1" dirty="0" smtClean="0">
                <a:latin typeface="Merriweather"/>
              </a:rPr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6571627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Картинки по запросу дякуємо за уваг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29" y="-10160"/>
            <a:ext cx="686816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303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weserv.nl/?url=https://nv.ua/system/MediaPhoto/images/000/021/250/big/988d3ab29ba4d8df63966f1ba0539ac3.png?stamp=20190916002744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5" r="-892"/>
          <a:stretch/>
        </p:blipFill>
        <p:spPr bwMode="auto">
          <a:xfrm>
            <a:off x="1421594" y="1081257"/>
            <a:ext cx="9566716" cy="44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930729" y="2939143"/>
            <a:ext cx="548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>
                <a:solidFill>
                  <a:schemeClr val="bg1"/>
                </a:solidFill>
                <a:latin typeface="Merriweather"/>
              </a:rPr>
              <a:t>д</a:t>
            </a:r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2990657" y="414413"/>
            <a:ext cx="6192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Держбюджет на 2018-2020 роки 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26324" y="5822940"/>
            <a:ext cx="9705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Витрати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на 2020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рік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передбачені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на 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57,9 млрд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грн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більше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ніж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у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бюджеті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2019 року.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9747659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weserv.nl/?url=https://nv.ua/system/MediaPhoto/images/000/021/249/big/4392ed70074ad66311cd9553bf5fcddd.png?stamp=20190916002638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1" r="-4060"/>
          <a:stretch/>
        </p:blipFill>
        <p:spPr bwMode="auto">
          <a:xfrm>
            <a:off x="1600175" y="1668082"/>
            <a:ext cx="10428367" cy="436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30561" y="370506"/>
            <a:ext cx="9752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Динаміка надходжень до державного бюджету України у 2015-2020 роках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10849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weserv.nl/?url=https://nv.ua/system/MediaPhoto/images/000/021/248/big/ee8301390a684b0d9f9c842780e1a81d.png?stamp=20190916002543&amp;q=85&amp;output=jpg&amp;bg=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34" y="518414"/>
            <a:ext cx="9878695" cy="555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56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ages.weserv.nl/?url=https://nv.ua/system/MediaPhoto/images/000/021/257/big/23ef948b99bb5ed08bfb9a74fa661afe.png?stamp=20190916003437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334" r="-124"/>
          <a:stretch/>
        </p:blipFill>
        <p:spPr bwMode="auto">
          <a:xfrm>
            <a:off x="2207621" y="1055789"/>
            <a:ext cx="8582298" cy="41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15212" y="370505"/>
            <a:ext cx="5774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Видатки на безпеку і оборону </a:t>
            </a:r>
            <a:endParaRPr lang="uk-UA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90036" y="5480596"/>
            <a:ext cx="8899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Витрати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на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національну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безпеку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і оборону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складуть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245,8 млрд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грн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що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на 33,8 млрд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більше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ніж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 в 2019 </a:t>
            </a:r>
            <a:r>
              <a:rPr lang="ru-RU" b="1" dirty="0" err="1">
                <a:solidFill>
                  <a:srgbClr val="222222"/>
                </a:solidFill>
                <a:latin typeface="arial" panose="020B0604020202020204" pitchFamily="34" charset="0"/>
              </a:rPr>
              <a:t>році</a:t>
            </a:r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5539200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ages.weserv.nl/?url=https://nv.ua/system/MediaPhoto/images/000/021/260/big/37a95a91e0df82141e31d7c7aa203acc.png?stamp=20190916003801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7" r="-265" b="9092"/>
          <a:stretch/>
        </p:blipFill>
        <p:spPr bwMode="auto">
          <a:xfrm>
            <a:off x="1558389" y="1593671"/>
            <a:ext cx="9968118" cy="419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87108" y="344380"/>
            <a:ext cx="5808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latin typeface="Merriweather"/>
              </a:rPr>
              <a:t>Розвиток дорожньої інфраструктури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062363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s.weserv.nl/?url=https://nv.ua/system/MediaPhoto/images/000/021/262/big/97c5ee87bdbbb32c9a14d891b8e85279.png?stamp=20190916003904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6" r="404"/>
          <a:stretch/>
        </p:blipFill>
        <p:spPr bwMode="auto">
          <a:xfrm>
            <a:off x="1455511" y="1201782"/>
            <a:ext cx="10736489" cy="50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920311" y="324433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chemeClr val="bg1"/>
                </a:solidFill>
                <a:latin typeface="Merriweather"/>
              </a:rPr>
              <a:t>Б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02616" y="161499"/>
            <a:ext cx="458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Merriweather"/>
              </a:rPr>
              <a:t>Енергетична залежність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370585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ages.weserv.nl/?url=https://nv.ua/system/MediaPhoto/images/000/021/261/big/a0d6ce3574318827723dbc370a4600e3.png?stamp=20190916003828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7" r="-584"/>
          <a:stretch/>
        </p:blipFill>
        <p:spPr bwMode="auto">
          <a:xfrm>
            <a:off x="2122713" y="1409635"/>
            <a:ext cx="8451669" cy="41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43808" y="540323"/>
            <a:ext cx="275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>
                <a:latin typeface="Merriweather"/>
              </a:rPr>
              <a:t>Освіта 2018-2020</a:t>
            </a:r>
            <a:endParaRPr lang="uk-UA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26341" y="5922279"/>
            <a:ext cx="8619565" cy="6110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Вперше в проекті держбюджету передбачено видатки на розвиток закладів вищої освіти в обсязі близько 300 млн грн.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636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mages.weserv.nl/?url=https://nv.ua/system/MediaPhoto/images/000/021/258/big/892bddef4d579e2c8b08bd284a6b310d.png?stamp=20190916003503&amp;q=85&amp;output=jpg&amp;bg=wh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5" r="-713"/>
          <a:stretch/>
        </p:blipFill>
        <p:spPr bwMode="auto">
          <a:xfrm>
            <a:off x="1815736" y="1264023"/>
            <a:ext cx="9278088" cy="404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05626" y="299428"/>
            <a:ext cx="7976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latin typeface="Merriweather"/>
              </a:rPr>
              <a:t>Я</a:t>
            </a:r>
            <a:r>
              <a:rPr lang="uk-UA" sz="2800" b="1" dirty="0" smtClean="0">
                <a:latin typeface="Merriweather"/>
              </a:rPr>
              <a:t>кість державних послуг охорони </a:t>
            </a:r>
            <a:r>
              <a:rPr lang="uk-UA" sz="2800" b="1" dirty="0" err="1" smtClean="0">
                <a:latin typeface="Merriweather"/>
              </a:rPr>
              <a:t>здоров</a:t>
            </a:r>
            <a:r>
              <a:rPr lang="en-US" sz="2800" b="1" dirty="0" smtClean="0">
                <a:latin typeface="Merriweather"/>
              </a:rPr>
              <a:t>’</a:t>
            </a:r>
            <a:r>
              <a:rPr lang="uk-UA" sz="2800" b="1" dirty="0" smtClean="0">
                <a:latin typeface="Merriweather"/>
              </a:rPr>
              <a:t>я</a:t>
            </a:r>
            <a:endParaRPr lang="uk-UA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5610" y="5664546"/>
            <a:ext cx="9288214" cy="9342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На </a:t>
            </a:r>
            <a:r>
              <a:rPr kumimoji="0" lang="uk-UA" altLang="uk-UA" sz="2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реімбурсаці</a:t>
            </a:r>
            <a:r>
              <a:rPr lang="uk-UA" altLang="uk-UA" sz="2100" dirty="0" err="1">
                <a:solidFill>
                  <a:srgbClr val="222222"/>
                </a:solidFill>
                <a:latin typeface="inherit"/>
              </a:rPr>
              <a:t>ю</a:t>
            </a:r>
            <a:r>
              <a:rPr kumimoji="0" lang="uk-UA" altLang="uk-UA" sz="2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вартості лікарських засобів передбачено 72,1 млрд грн, на централізоване придбання медикаментів і медичних виробів - 6,6 млрд грн, на лікування громадян за кордоном - 700 млн грн.</a:t>
            </a:r>
            <a:r>
              <a:rPr kumimoji="0" lang="uk-UA" alt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3502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173</Words>
  <Application>Microsoft Office PowerPoint</Application>
  <PresentationFormat>Широкоэкранный</PresentationFormat>
  <Paragraphs>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</vt:lpstr>
      <vt:lpstr>Century Gothic</vt:lpstr>
      <vt:lpstr>inherit</vt:lpstr>
      <vt:lpstr>Merriweather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2019-11-05T07:59:48Z</dcterms:created>
  <dcterms:modified xsi:type="dcterms:W3CDTF">2019-11-05T08:55:56Z</dcterms:modified>
</cp:coreProperties>
</file>