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20"/>
  </p:notesMasterIdLst>
  <p:sldIdLst>
    <p:sldId id="256" r:id="rId3"/>
    <p:sldId id="381" r:id="rId4"/>
    <p:sldId id="382" r:id="rId5"/>
    <p:sldId id="402" r:id="rId6"/>
    <p:sldId id="403" r:id="rId7"/>
    <p:sldId id="383" r:id="rId8"/>
    <p:sldId id="384" r:id="rId9"/>
    <p:sldId id="385" r:id="rId10"/>
    <p:sldId id="404" r:id="rId11"/>
    <p:sldId id="388" r:id="rId12"/>
    <p:sldId id="398" r:id="rId13"/>
    <p:sldId id="399" r:id="rId14"/>
    <p:sldId id="400" r:id="rId15"/>
    <p:sldId id="387" r:id="rId16"/>
    <p:sldId id="394" r:id="rId17"/>
    <p:sldId id="395" r:id="rId18"/>
    <p:sldId id="397" r:id="rId19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8919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 Hours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coding</c:v>
                </c:pt>
                <c:pt idx="1">
                  <c:v>testing</c:v>
                </c:pt>
                <c:pt idx="2">
                  <c:v>desing</c:v>
                </c:pt>
                <c:pt idx="3">
                  <c:v>debuging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axId val="43814912"/>
        <c:axId val="58017280"/>
      </c:barChart>
      <c:catAx>
        <c:axId val="43814912"/>
        <c:scaling>
          <c:orientation val="minMax"/>
        </c:scaling>
        <c:axPos val="b"/>
        <c:tickLblPos val="nextTo"/>
        <c:crossAx val="58017280"/>
        <c:crosses val="autoZero"/>
        <c:auto val="1"/>
        <c:lblAlgn val="ctr"/>
        <c:lblOffset val="100"/>
      </c:catAx>
      <c:valAx>
        <c:axId val="58017280"/>
        <c:scaling>
          <c:orientation val="minMax"/>
        </c:scaling>
        <c:axPos val="l"/>
        <c:majorGridlines/>
        <c:numFmt formatCode="General" sourceLinked="1"/>
        <c:tickLblPos val="nextTo"/>
        <c:crossAx val="438149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197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Provide milestone tracking data in your own form used in project.</a:t>
            </a:r>
          </a:p>
          <a:p>
            <a:r>
              <a:rPr lang="en-US" baseline="0" dirty="0" smtClean="0"/>
              <a:t>Use proposed table in case you have no special form for milestone tracking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206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835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7392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xmlns="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 smtClean="0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8371" y="830943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 smtClean="0">
                <a:solidFill>
                  <a:srgbClr val="0F245F"/>
                </a:solidFill>
                <a:sym typeface="Arial" charset="0"/>
              </a:rPr>
              <a:t>Технологии разработки ПО</a:t>
            </a:r>
            <a:r>
              <a:rPr lang="en-US" sz="3200" dirty="0" smtClean="0">
                <a:solidFill>
                  <a:srgbClr val="0F245F"/>
                </a:solidFill>
                <a:sym typeface="Arial" charset="0"/>
              </a:rPr>
              <a:t> /</a:t>
            </a:r>
            <a:r>
              <a:rPr lang="ru-RU" sz="3200" dirty="0" smtClean="0">
                <a:solidFill>
                  <a:srgbClr val="0F245F"/>
                </a:solidFill>
                <a:sym typeface="Arial" charset="0"/>
              </a:rPr>
              <a:t> </a:t>
            </a:r>
            <a:r>
              <a:rPr lang="en-US" sz="3200" dirty="0" smtClean="0">
                <a:solidFill>
                  <a:srgbClr val="0F245F"/>
                </a:solidFill>
                <a:sym typeface="Arial" charset="0"/>
              </a:rPr>
              <a:t>Software Engineering</a:t>
            </a:r>
            <a:endParaRPr lang="ru-RU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1651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b="1" dirty="0" smtClean="0"/>
              <a:t>Weekly report </a:t>
            </a:r>
            <a:r>
              <a:rPr lang="en-US" altLang="en-US" b="1" dirty="0" smtClean="0"/>
              <a:t>&lt;Application for Transport document creation&gt;</a:t>
            </a:r>
            <a:endParaRPr lang="ru-RU" altLang="en-US" b="1" dirty="0" smtClean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 smtClean="0"/>
              <a:t>&lt;</a:t>
            </a:r>
            <a:r>
              <a:rPr lang="en-US" altLang="en-US" sz="2400" dirty="0" err="1" smtClean="0"/>
              <a:t>Naveen</a:t>
            </a:r>
            <a:r>
              <a:rPr lang="en-US" altLang="en-US" sz="2400" dirty="0" smtClean="0"/>
              <a:t>, Programmer &gt;</a:t>
            </a:r>
            <a:endParaRPr lang="ru-RU" altLang="en-US" sz="2400" dirty="0" smtClean="0"/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en-US" altLang="en-US" sz="2400" dirty="0" smtClean="0"/>
              <a:t>&lt;</a:t>
            </a:r>
            <a:r>
              <a:rPr lang="en-US" altLang="en-US" sz="2400" dirty="0" smtClean="0"/>
              <a:t>04</a:t>
            </a:r>
            <a:r>
              <a:rPr lang="ru-RU" altLang="en-US" sz="2400" dirty="0" smtClean="0"/>
              <a:t>.</a:t>
            </a:r>
            <a:r>
              <a:rPr lang="en-US" altLang="en-US" sz="2400" dirty="0" smtClean="0"/>
              <a:t>03</a:t>
            </a:r>
            <a:r>
              <a:rPr lang="ru-RU" altLang="en-US" sz="2400" dirty="0" smtClean="0"/>
              <a:t>.20</a:t>
            </a:r>
            <a:r>
              <a:rPr lang="en-US" altLang="en-US" sz="2400" dirty="0" smtClean="0"/>
              <a:t>21&gt;</a:t>
            </a:r>
            <a:endParaRPr lang="ru-RU" altLang="en-US" sz="2400" dirty="0" smtClean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Выполнение </a:t>
            </a:r>
            <a:r>
              <a:rPr lang="ru-RU" sz="2800" dirty="0"/>
              <a:t>Г</a:t>
            </a:r>
            <a:r>
              <a:rPr lang="ru-RU" sz="2800" dirty="0" smtClean="0"/>
              <a:t>рафика</a:t>
            </a:r>
            <a:r>
              <a:rPr lang="en-US" sz="2800" dirty="0" smtClean="0"/>
              <a:t> /Schedule Accuracy</a:t>
            </a:r>
            <a:endParaRPr lang="ru-RU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175285"/>
              </p:ext>
            </p:extLst>
          </p:nvPr>
        </p:nvGraphicFramePr>
        <p:xfrm>
          <a:off x="457200" y="1219200"/>
          <a:ext cx="8458200" cy="1872272"/>
        </p:xfrm>
        <a:graphic>
          <a:graphicData uri="http://schemas.openxmlformats.org/drawingml/2006/table">
            <a:tbl>
              <a:tblPr/>
              <a:tblGrid>
                <a:gridCol w="4440553"/>
                <a:gridCol w="2044067"/>
                <a:gridCol w="1973580"/>
              </a:tblGrid>
              <a:tr h="1665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Past Accomplishments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effectLst/>
                          <a:latin typeface="Arial Narrow"/>
                        </a:rPr>
                        <a:t>Actual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&lt;Task/Milestone&gt;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Kick of Meeting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04-03-21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27-02-21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SOW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04-03-21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27-02-21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6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225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9676356"/>
              </p:ext>
            </p:extLst>
          </p:nvPr>
        </p:nvGraphicFramePr>
        <p:xfrm>
          <a:off x="446506" y="3429000"/>
          <a:ext cx="8468894" cy="2133600"/>
        </p:xfrm>
        <a:graphic>
          <a:graphicData uri="http://schemas.openxmlformats.org/drawingml/2006/table">
            <a:tbl>
              <a:tblPr/>
              <a:tblGrid>
                <a:gridCol w="3726315"/>
                <a:gridCol w="948515"/>
                <a:gridCol w="1897032"/>
                <a:gridCol w="1897032"/>
              </a:tblGrid>
              <a:tr h="1382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Future Milestones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1" i="0" u="none" strike="noStrike">
                          <a:effectLst/>
                          <a:latin typeface="Arial Narrow"/>
                        </a:rPr>
                        <a:t>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Plan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i="0" u="none" strike="noStrike" dirty="0">
                          <a:effectLst/>
                          <a:latin typeface="Arial Narrow"/>
                        </a:rPr>
                        <a:t>Forecast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&lt;Task/Milestone&gt;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>
                          <a:effectLst/>
                          <a:latin typeface="Arial Narrow"/>
                        </a:rPr>
                        <a:t>&lt;n&gt;%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DD-MM-YYYY</a:t>
                      </a:r>
                      <a:endParaRPr lang="en-US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  <a:r>
                        <a:rPr lang="en-US" sz="2000" b="0" i="0" dirty="0" smtClean="0">
                          <a:solidFill>
                            <a:srgbClr val="000000"/>
                          </a:solidFill>
                          <a:latin typeface="-apple-system"/>
                        </a:rPr>
                        <a:t>Develop Project Management Plan (PMP)</a:t>
                      </a:r>
                      <a:endParaRPr lang="ru-RU" sz="2000" b="0" i="0" u="none" strike="noStrike" dirty="0">
                        <a:effectLst/>
                        <a:latin typeface="Arial Narrow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20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18-03-21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0" i="0" u="none" strike="noStrike" dirty="0" smtClean="0">
                          <a:effectLst/>
                          <a:latin typeface="Arial Narrow"/>
                        </a:rPr>
                        <a:t>17-03-21</a:t>
                      </a:r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89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b="0" i="0" u="none" strike="noStrike" dirty="0">
                          <a:effectLst/>
                          <a:latin typeface="Arial Narrow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140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NAVEEN</a:t>
            </a:r>
          </a:p>
          <a:p>
            <a:endParaRPr lang="en-US" dirty="0" smtClean="0"/>
          </a:p>
          <a:p>
            <a:r>
              <a:rPr lang="en-US" dirty="0" smtClean="0"/>
              <a:t>Completed design of main activity and register activity .</a:t>
            </a:r>
          </a:p>
          <a:p>
            <a:r>
              <a:rPr lang="en-US" dirty="0" smtClean="0"/>
              <a:t>Coding for 2 activities 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11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Персональные Результаты </a:t>
            </a:r>
            <a:r>
              <a:rPr lang="en-US" sz="2800" dirty="0" smtClean="0"/>
              <a:t>/ Personal Results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Участник 1 </a:t>
            </a:r>
            <a:r>
              <a:rPr lang="en-US" sz="2800" dirty="0" smtClean="0"/>
              <a:t>/ Team member </a:t>
            </a:r>
            <a:r>
              <a:rPr lang="ru-RU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028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Chubchik</a:t>
            </a:r>
            <a:r>
              <a:rPr lang="en-US" sz="2800" dirty="0" smtClean="0"/>
              <a:t> </a:t>
            </a:r>
            <a:r>
              <a:rPr lang="en-US" sz="2800" dirty="0" smtClean="0"/>
              <a:t>Alexander</a:t>
            </a:r>
          </a:p>
          <a:p>
            <a:endParaRPr lang="en-US" sz="2800" dirty="0" smtClean="0"/>
          </a:p>
          <a:p>
            <a:r>
              <a:rPr lang="en-US" sz="2800" dirty="0" smtClean="0"/>
              <a:t>Testing of application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12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Персональные Результаты </a:t>
            </a:r>
            <a:r>
              <a:rPr lang="en-US" sz="2800" dirty="0"/>
              <a:t>/ Personal Results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Участник </a:t>
            </a:r>
            <a:r>
              <a:rPr lang="en-US" sz="2800" dirty="0" smtClean="0"/>
              <a:t>2</a:t>
            </a:r>
            <a:r>
              <a:rPr lang="ru-RU" sz="2800" dirty="0" smtClean="0"/>
              <a:t> </a:t>
            </a:r>
            <a:r>
              <a:rPr lang="en-US" sz="2800" dirty="0"/>
              <a:t>/ Team member </a:t>
            </a:r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0274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Ryleev</a:t>
            </a:r>
            <a:r>
              <a:rPr lang="en-US" sz="2800" dirty="0" smtClean="0"/>
              <a:t> </a:t>
            </a:r>
            <a:r>
              <a:rPr lang="en-US" sz="2800" dirty="0" err="1" smtClean="0"/>
              <a:t>Vladislav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Debug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Персональные Результаты </a:t>
            </a:r>
            <a:r>
              <a:rPr lang="en-US" sz="2800" dirty="0"/>
              <a:t>/ Personal Results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Участник </a:t>
            </a:r>
            <a:r>
              <a:rPr lang="en-US" sz="2800" dirty="0" smtClean="0"/>
              <a:t>3</a:t>
            </a:r>
            <a:r>
              <a:rPr lang="ru-RU" sz="2800" dirty="0" smtClean="0"/>
              <a:t> </a:t>
            </a:r>
            <a:r>
              <a:rPr lang="en-US" sz="2800" dirty="0"/>
              <a:t>/ Team member </a:t>
            </a:r>
            <a:r>
              <a:rPr lang="en-US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0274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Проектная команда </a:t>
            </a:r>
            <a:r>
              <a:rPr lang="en-US" sz="2800" dirty="0" smtClean="0"/>
              <a:t>/ Staffing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14</a:t>
            </a:fld>
            <a:endParaRPr lang="en-US" sz="14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02813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Риски и Проблемы </a:t>
            </a:r>
            <a:r>
              <a:rPr lang="en-US" sz="2800" dirty="0" smtClean="0"/>
              <a:t>/ Risks and Issues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Lack of staff</a:t>
            </a:r>
          </a:p>
          <a:p>
            <a:r>
              <a:rPr lang="en-US" dirty="0" smtClean="0"/>
              <a:t>Load of other tasks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2589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Preparation for the </a:t>
            </a:r>
            <a:r>
              <a:rPr lang="en-US" dirty="0" smtClean="0"/>
              <a:t>Develop Project Management Plan (PMP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some new activities</a:t>
            </a:r>
          </a:p>
          <a:p>
            <a:r>
              <a:rPr lang="en-US" dirty="0" smtClean="0"/>
              <a:t>New Design for application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 fontScale="90000"/>
          </a:bodyPr>
          <a:lstStyle/>
          <a:p>
            <a:r>
              <a:rPr lang="ru-RU" sz="2800" dirty="0" smtClean="0"/>
              <a:t>Планы </a:t>
            </a:r>
            <a:r>
              <a:rPr lang="ru-RU" sz="2800" dirty="0"/>
              <a:t>Н</a:t>
            </a:r>
            <a:r>
              <a:rPr lang="ru-RU" sz="2800" dirty="0" smtClean="0"/>
              <a:t>а </a:t>
            </a:r>
            <a:r>
              <a:rPr lang="ru-RU" sz="2800" dirty="0"/>
              <a:t>С</a:t>
            </a:r>
            <a:r>
              <a:rPr lang="ru-RU" sz="2800" dirty="0" smtClean="0"/>
              <a:t>ледующий </a:t>
            </a:r>
            <a:r>
              <a:rPr lang="ru-RU" sz="2800" dirty="0"/>
              <a:t>О</a:t>
            </a:r>
            <a:r>
              <a:rPr lang="ru-RU" sz="2800" dirty="0" smtClean="0"/>
              <a:t>тчетный </a:t>
            </a:r>
            <a:r>
              <a:rPr lang="ru-RU" sz="2800" dirty="0"/>
              <a:t>П</a:t>
            </a:r>
            <a:r>
              <a:rPr lang="ru-RU" sz="2800" dirty="0" smtClean="0"/>
              <a:t>ериод</a:t>
            </a:r>
            <a:r>
              <a:rPr lang="en-US" sz="2800" dirty="0" smtClean="0"/>
              <a:t> / </a:t>
            </a:r>
            <a:r>
              <a:rPr lang="ru-RU" sz="2800" dirty="0" smtClean="0"/>
              <a:t>     </a:t>
            </a:r>
            <a:r>
              <a:rPr lang="en-US" sz="2800" dirty="0" smtClean="0"/>
              <a:t>Plans for future Reporting Period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2103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en-US" sz="3200" dirty="0" smtClean="0"/>
              <a:t>Thank You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pPr/>
              <a:t>17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0311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 smtClean="0"/>
              <a:t> </a:t>
            </a:r>
            <a:r>
              <a:rPr lang="en-US" sz="2800" dirty="0" smtClean="0"/>
              <a:t>Project </a:t>
            </a:r>
            <a:r>
              <a:rPr lang="en-US" sz="2800" dirty="0" smtClean="0"/>
              <a:t>CHARTER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Project goals and vision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Application runs smoothly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Bugs free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User friendly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Light weight 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 smtClean="0"/>
              <a:t>description</a:t>
            </a:r>
            <a:endParaRPr lang="ru-RU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Android application for e-way bill  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Registration of Driver with details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Driver can get details of goods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Acknowledgement by Driver</a:t>
            </a:r>
            <a:endParaRPr lang="en-US" b="1" dirty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7496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Architecture, high level design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525963"/>
          </a:xfrm>
        </p:spPr>
        <p:txBody>
          <a:bodyPr lIns="80147" tIns="40074" rIns="80147" bIns="40074">
            <a:normAutofit/>
          </a:bodyPr>
          <a:lstStyle/>
          <a:p>
            <a:r>
              <a:rPr lang="en-US" dirty="0" smtClean="0"/>
              <a:t>Architecture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3</a:t>
            </a:fld>
            <a:endParaRPr lang="en-US" sz="1400" dirty="0"/>
          </a:p>
        </p:txBody>
      </p:sp>
      <p:pic>
        <p:nvPicPr>
          <p:cNvPr id="5" name="Picture 4" descr="mv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38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5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</a:t>
            </a:r>
            <a:r>
              <a:rPr lang="en-US" dirty="0" smtClean="0"/>
              <a:t>: the data layer</a:t>
            </a:r>
          </a:p>
          <a:p>
            <a:r>
              <a:rPr lang="en-US" b="1" dirty="0" smtClean="0"/>
              <a:t>View</a:t>
            </a:r>
            <a:r>
              <a:rPr lang="en-US" dirty="0" smtClean="0"/>
              <a:t>: the UI layer, displays data received from Presenter, reacts to user input. On Android, we treat Activities, Fragments, and </a:t>
            </a:r>
            <a:r>
              <a:rPr lang="en-US" dirty="0" err="1" smtClean="0"/>
              <a:t>android.view.View</a:t>
            </a:r>
            <a:r>
              <a:rPr lang="en-US" dirty="0" smtClean="0"/>
              <a:t> as View from MVP.</a:t>
            </a:r>
          </a:p>
          <a:p>
            <a:r>
              <a:rPr lang="en-US" b="1" dirty="0" smtClean="0"/>
              <a:t>Presenter</a:t>
            </a:r>
            <a:r>
              <a:rPr lang="en-US" dirty="0" smtClean="0"/>
              <a:t>: responds to actions performed on the UI layer, performs tasks on Model objects (using Use Cases), passes results of those tasks to Views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(MVP)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Firebase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Organizational Structure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5400" y="1143000"/>
            <a:ext cx="3810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600" dirty="0" smtClean="0"/>
              <a:t>Project/Delivery Manager </a:t>
            </a:r>
          </a:p>
          <a:p>
            <a:pPr algn="ctr"/>
            <a:r>
              <a:rPr lang="en-US" sz="1600" dirty="0" smtClean="0"/>
              <a:t>&lt;</a:t>
            </a:r>
            <a:r>
              <a:rPr lang="en-US" sz="1600" dirty="0" err="1" smtClean="0"/>
              <a:t>Naveen</a:t>
            </a:r>
            <a:r>
              <a:rPr lang="en-US" sz="1600" dirty="0" smtClean="0"/>
              <a:t>&gt;</a:t>
            </a:r>
            <a:endParaRPr lang="en-US" sz="16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2844706"/>
            <a:ext cx="6629400" cy="3784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2000" dirty="0" smtClean="0"/>
              <a:t>Team </a:t>
            </a:r>
            <a:r>
              <a:rPr lang="en-US" sz="2000" dirty="0" smtClean="0"/>
              <a:t> &lt;V.A.N.&gt;</a:t>
            </a:r>
            <a:endParaRPr lang="en-US" sz="2000" dirty="0" smtClean="0"/>
          </a:p>
          <a:p>
            <a:pPr algn="ctr"/>
            <a:r>
              <a:rPr lang="en-US" sz="2000" dirty="0" smtClean="0"/>
              <a:t>Team </a:t>
            </a:r>
            <a:r>
              <a:rPr lang="en-US" sz="2000" dirty="0" smtClean="0"/>
              <a:t>Lead &lt;</a:t>
            </a:r>
            <a:r>
              <a:rPr lang="en-US" sz="2000" dirty="0" err="1" smtClean="0"/>
              <a:t>Naveen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r>
              <a:rPr lang="en-US" sz="2000" dirty="0" smtClean="0"/>
              <a:t>Analysts: </a:t>
            </a:r>
            <a:r>
              <a:rPr lang="en-US" sz="2000" dirty="0" err="1" smtClean="0"/>
              <a:t>Chubchik</a:t>
            </a:r>
            <a:r>
              <a:rPr lang="en-US" sz="2000" dirty="0" smtClean="0"/>
              <a:t> Alexander</a:t>
            </a:r>
            <a:endParaRPr lang="en-US" sz="2000" dirty="0" smtClean="0"/>
          </a:p>
          <a:p>
            <a:r>
              <a:rPr lang="en-US" sz="2000" dirty="0" err="1" smtClean="0"/>
              <a:t>Developers:Naveen</a:t>
            </a:r>
            <a:r>
              <a:rPr lang="en-US" sz="2000" dirty="0" smtClean="0"/>
              <a:t>, </a:t>
            </a:r>
            <a:r>
              <a:rPr lang="en-US" sz="2000" dirty="0" err="1" smtClean="0"/>
              <a:t>Ryleev</a:t>
            </a:r>
            <a:r>
              <a:rPr lang="en-US" sz="2000" dirty="0" smtClean="0"/>
              <a:t> </a:t>
            </a:r>
            <a:r>
              <a:rPr lang="en-US" sz="2000" dirty="0" err="1" smtClean="0"/>
              <a:t>Vladislav</a:t>
            </a:r>
            <a:endParaRPr lang="en-US" sz="2000" dirty="0" smtClean="0"/>
          </a:p>
          <a:p>
            <a:r>
              <a:rPr lang="en-US" sz="2000" dirty="0" smtClean="0"/>
              <a:t>Testers: </a:t>
            </a:r>
            <a:r>
              <a:rPr lang="en-US" sz="2000" dirty="0" err="1" smtClean="0"/>
              <a:t>Chubchik</a:t>
            </a:r>
            <a:r>
              <a:rPr lang="en-US" sz="2000" dirty="0" smtClean="0"/>
              <a:t> Alexander</a:t>
            </a:r>
            <a:endParaRPr lang="en-US" sz="2000" dirty="0" smtClean="0"/>
          </a:p>
          <a:p>
            <a:r>
              <a:rPr lang="en-US" sz="2000" dirty="0" smtClean="0"/>
              <a:t>CMs: </a:t>
            </a:r>
            <a:r>
              <a:rPr lang="en-US" sz="2000" dirty="0" err="1" smtClean="0"/>
              <a:t>Naveen</a:t>
            </a:r>
            <a:r>
              <a:rPr lang="en-US" sz="2000" dirty="0" smtClean="0"/>
              <a:t>, </a:t>
            </a:r>
            <a:r>
              <a:rPr lang="en-US" sz="2000" dirty="0" err="1" smtClean="0"/>
              <a:t>Chubchik</a:t>
            </a:r>
            <a:r>
              <a:rPr lang="en-US" sz="2000" dirty="0" smtClean="0"/>
              <a:t> Alexander</a:t>
            </a:r>
            <a:endParaRPr lang="en-US" sz="2000" dirty="0" smtClean="0"/>
          </a:p>
        </p:txBody>
      </p:sp>
      <p:cxnSp>
        <p:nvCxnSpPr>
          <p:cNvPr id="10" name="Прямая соединительная линия 9"/>
          <p:cNvCxnSpPr>
            <a:stCxn id="5" idx="2"/>
            <a:endCxn id="6" idx="0"/>
          </p:cNvCxnSpPr>
          <p:nvPr/>
        </p:nvCxnSpPr>
        <p:spPr>
          <a:xfrm rot="16200000" flipH="1">
            <a:off x="3244897" y="2470103"/>
            <a:ext cx="330106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4"/>
          <p:cNvSpPr/>
          <p:nvPr/>
        </p:nvSpPr>
        <p:spPr>
          <a:xfrm>
            <a:off x="5410200" y="609600"/>
            <a:ext cx="3276600" cy="2057400"/>
          </a:xfrm>
          <a:prstGeom prst="rect">
            <a:avLst/>
          </a:prstGeom>
          <a:solidFill>
            <a:srgbClr val="31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600" dirty="0" smtClean="0"/>
              <a:t>Customer</a:t>
            </a:r>
          </a:p>
          <a:p>
            <a:r>
              <a:rPr lang="en-US" sz="1600" dirty="0" smtClean="0"/>
              <a:t>&lt;</a:t>
            </a:r>
            <a:r>
              <a:rPr lang="en-US" sz="1600" dirty="0" smtClean="0"/>
              <a:t> </a:t>
            </a:r>
            <a:r>
              <a:rPr lang="en-US" sz="1600" dirty="0" err="1" smtClean="0"/>
              <a:t>Evgeny</a:t>
            </a:r>
            <a:r>
              <a:rPr lang="en-US" sz="1600" dirty="0" smtClean="0"/>
              <a:t> </a:t>
            </a:r>
            <a:r>
              <a:rPr lang="en-US" sz="1600" dirty="0" err="1" smtClean="0"/>
              <a:t>Filippov</a:t>
            </a:r>
            <a:r>
              <a:rPr lang="en-US" sz="1600" dirty="0" smtClean="0"/>
              <a:t> 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</a:t>
            </a:r>
            <a:r>
              <a:rPr lang="en-US" sz="1600" dirty="0" smtClean="0"/>
              <a:t> Alexander </a:t>
            </a:r>
            <a:r>
              <a:rPr lang="en-US" sz="1600" dirty="0" err="1" smtClean="0"/>
              <a:t>Eroshkin</a:t>
            </a:r>
            <a:r>
              <a:rPr lang="en-US" sz="1600" dirty="0" smtClean="0"/>
              <a:t> </a:t>
            </a:r>
            <a:r>
              <a:rPr lang="en-US" sz="1600" dirty="0" smtClean="0"/>
              <a:t>&gt;</a:t>
            </a:r>
            <a:endParaRPr 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0417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Communication </a:t>
            </a:r>
            <a:r>
              <a:rPr lang="en-US" sz="2800" dirty="0" smtClean="0"/>
              <a:t>Model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Using Email </a:t>
            </a:r>
          </a:p>
          <a:p>
            <a:r>
              <a:rPr lang="en-US" dirty="0" err="1" smtClean="0"/>
              <a:t>Vk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708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en-US" dirty="0" smtClean="0"/>
              <a:t>Kick off meeting</a:t>
            </a:r>
          </a:p>
          <a:p>
            <a:r>
              <a:rPr lang="en-US" dirty="0" smtClean="0"/>
              <a:t>Statement of work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 Main activity and Registration activity</a:t>
            </a:r>
          </a:p>
          <a:p>
            <a:endParaRPr lang="en-US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/>
              <a:t>Key Accomplishments </a:t>
            </a:r>
            <a:r>
              <a:rPr lang="en-US" sz="2800" dirty="0"/>
              <a:t>F</a:t>
            </a:r>
            <a:r>
              <a:rPr lang="en-US" sz="2800" dirty="0" smtClean="0"/>
              <a:t>or Reporting Period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8949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irst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2525" y="1481138"/>
            <a:ext cx="2547949" cy="4525962"/>
          </a:xfrm>
        </p:spPr>
      </p:pic>
      <p:pic>
        <p:nvPicPr>
          <p:cNvPr id="7" name="Content Placeholder 6" descr="register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94573" y="1481138"/>
            <a:ext cx="2545854" cy="4525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8158</TotalTime>
  <Words>393</Words>
  <Application>Microsoft Office PowerPoint</Application>
  <PresentationFormat>On-screen Show (4:3)</PresentationFormat>
  <Paragraphs>153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2_EmersonRMT_Template10-23-02</vt:lpstr>
      <vt:lpstr>Concourse</vt:lpstr>
      <vt:lpstr>Технологии разработки ПО / Software Engineering</vt:lpstr>
      <vt:lpstr> Project CHARTER</vt:lpstr>
      <vt:lpstr> Architecture, high level design</vt:lpstr>
      <vt:lpstr>Architecture (MVP)</vt:lpstr>
      <vt:lpstr>Technologies</vt:lpstr>
      <vt:lpstr> Organizational Structure</vt:lpstr>
      <vt:lpstr>Communication Model</vt:lpstr>
      <vt:lpstr> Key Accomplishments For Reporting Period</vt:lpstr>
      <vt:lpstr>Design</vt:lpstr>
      <vt:lpstr>Выполнение Графика /Schedule Accuracy</vt:lpstr>
      <vt:lpstr>Персональные Результаты / Personal Results Участник 1 / Team member 1</vt:lpstr>
      <vt:lpstr>Персональные Результаты / Personal Results Участник 2 / Team member 2</vt:lpstr>
      <vt:lpstr>Персональные Результаты / Personal Results Участник 3 / Team member 3</vt:lpstr>
      <vt:lpstr>Проектная команда / Staffing</vt:lpstr>
      <vt:lpstr>Риски и Проблемы / Risks and Issues</vt:lpstr>
      <vt:lpstr>Планы На Следующий Отчетный Период /      Plans for future Reporting Period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Naveen</cp:lastModifiedBy>
  <cp:revision>496</cp:revision>
  <cp:lastPrinted>1601-01-01T00:00:00Z</cp:lastPrinted>
  <dcterms:created xsi:type="dcterms:W3CDTF">1601-01-01T00:00:00Z</dcterms:created>
  <dcterms:modified xsi:type="dcterms:W3CDTF">2021-03-01T17:22:24Z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