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1"/>
  </p:notesMasterIdLst>
  <p:handoutMasterIdLst>
    <p:handoutMasterId r:id="rId42"/>
  </p:handoutMasterIdLst>
  <p:sldIdLst>
    <p:sldId id="256" r:id="rId5"/>
    <p:sldId id="257" r:id="rId6"/>
    <p:sldId id="261" r:id="rId7"/>
    <p:sldId id="270" r:id="rId8"/>
    <p:sldId id="272" r:id="rId9"/>
    <p:sldId id="293" r:id="rId10"/>
    <p:sldId id="294" r:id="rId11"/>
    <p:sldId id="295" r:id="rId12"/>
    <p:sldId id="273" r:id="rId13"/>
    <p:sldId id="297" r:id="rId14"/>
    <p:sldId id="298" r:id="rId15"/>
    <p:sldId id="299" r:id="rId16"/>
    <p:sldId id="300" r:id="rId17"/>
    <p:sldId id="301" r:id="rId18"/>
    <p:sldId id="302" r:id="rId19"/>
    <p:sldId id="303" r:id="rId20"/>
    <p:sldId id="306" r:id="rId21"/>
    <p:sldId id="307" r:id="rId22"/>
    <p:sldId id="308" r:id="rId23"/>
    <p:sldId id="309" r:id="rId24"/>
    <p:sldId id="310" r:id="rId25"/>
    <p:sldId id="311" r:id="rId26"/>
    <p:sldId id="312" r:id="rId27"/>
    <p:sldId id="313" r:id="rId28"/>
    <p:sldId id="325" r:id="rId29"/>
    <p:sldId id="315" r:id="rId30"/>
    <p:sldId id="314" r:id="rId31"/>
    <p:sldId id="316" r:id="rId32"/>
    <p:sldId id="318" r:id="rId33"/>
    <p:sldId id="320" r:id="rId34"/>
    <p:sldId id="321" r:id="rId35"/>
    <p:sldId id="317" r:id="rId36"/>
    <p:sldId id="322" r:id="rId37"/>
    <p:sldId id="323" r:id="rId38"/>
    <p:sldId id="324" r:id="rId39"/>
    <p:sldId id="289" r:id="rId4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5F5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58552-61A1-B640-8555-17D218CA0E12}" v="252" dt="2025-05-06T08:21:39.823"/>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5"/>
    <p:restoredTop sz="94635"/>
  </p:normalViewPr>
  <p:slideViewPr>
    <p:cSldViewPr snapToGrid="0">
      <p:cViewPr varScale="1">
        <p:scale>
          <a:sx n="150" d="100"/>
          <a:sy n="150" d="100"/>
        </p:scale>
        <p:origin x="408" y="176"/>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5/6/2025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8:51:12.617"/>
    </inkml:context>
    <inkml:brush xml:id="br0">
      <inkml:brushProperty name="width" value="0.035" units="cm"/>
      <inkml:brushProperty name="height" value="0.035" units="cm"/>
      <inkml:brushProperty name="color" value="#E71224"/>
    </inkml:brush>
  </inkml:definitions>
  <inkml:trace contextRef="#ctx0" brushRef="#br0">5446 6372 24575,'-22'0'0,"-2"0"0,-5 0 0,-13 0 0,-10 0 0,1 0 0,6 0 0,13 0 0,7 0 0,-1 0 0,1 0 0,-1 0 0,2 0 0,-2 0 0,0 0 0,-1 0 0,-3 0 0,-3 0 0,-3 0 0,-2 0 0,0 0 0,4 0 0,1 0 0,0 0 0,-2 0 0,-3 0 0,-4 0 0,-1 0 0,-2 0 0,-3 0 0,-3 0 0,-3 0 0,-2 0 0,-1 0 0,-2 0 0,4 0 0,2 0 0,-6 0 0,2 0 0,-5-1 0,-5-2 0,7-1 0,-10-2 0,-4-2 0,2-2 0,-4 2 0,6 0 0,6 3 0,2 0 0,3 0 0,7 2 0,-4 1 0,3 2 0,1 0 0,-5-1 0,3-2 0,2 1 0,4 0 0,4 1 0,4 1 0,0 0 0,-2 0 0,2 0 0,-1 0 0,0 0 0,4 0 0,-1 0 0,0 0 0,-1-2 0,-5 0 0,1 0 0,1 0 0,-2 1 0,3-1 0,-1 0 0,1 0 0,2 0 0,-9 1 0,4 1 0,-4 0 0,5 0 0,-1 0 0,-10 0 0,3 0 0,-9 0 0,4 0 0,-2 0 0,0 0 0,2 0 0,3 0 0,0 0 0,1 0 0,4 0 0,1 0 0,7-1 0,2-1 0,1-1 0,-7-5 0,-6-1 0,0-3 0,-7 1 0,0-1 0,1 0 0,0-3 0,6-3 0,2-1 0,1-3 0,2-3 0,5-1 0,8 0 0,2-1 0,1-5 0,0-4 0,-1-9 0,1-5 0,3-4 0,3-4 0,2-6 0,3-5 0,-1-1 0,0-7 0,1-3 0,1-3 0,5 3 0,3 0 0,1-5-487,2-5 487,3 40 0,0-1 0,1-2 0,0 1 0,0-1 0,1 0 0,-1-1 0,1 0 0,0 0 0,1 1 0,0 1 0,0 1 0,0-49 0,-1 6 0,4 3 0,1 13 0,4-2 0,2 2 0,1 9 0,0-4 0,0 12 0,2-3 0,3-10 0,0-3 0,4-3 0,2-3 0,0-2-535,2-4 535,-1-4 0,0-1 0,-11 45 0,1 1 0,13-47 0,-1 0 0,-1 10 0,-3 2 0,4-3 0,2 0 0,-13 38 0,1-1 0,0 1 0,0-1 0,16-45 0,-5 8 0,-1 9 0,-4 6 0,-1-5 0,-1 3 474,-1 5-474,-3 7 0,-2 9 0,1 1 0,-4 4 0,2 2 0,-2 3 0,1-4 548,0 3-548,-2 4 0,0 4 0,-1 5 0,0 2 0,0 2 0,0 3 0,-1 0 0,1 1 0,-2 2 0,1 0 0,-1 2 0,2 0 0,2-2 0,4-1 0,3-2 0,2 1 0,1 0 0,-1 2 0,2 2 0,1 0 0,0 3 0,3-1 0,0 1 0,1 1 0,2-1 0,1 1 0,5-1 0,2-2 0,2-2 0,2 0 0,-1-1 0,1 0 0,0 2 0,0 0 0,-3 1 0,-1 0 0,-1 0 0,1 1 0,-5 1 0,-3 1 0,-4 1 0,0 1 0,5-1 0,1 0 0,5-2 0,1 2 0,6-1 0,1 0 0,3 0 0,3-1 0,6 1 0,1-1 0,-4 3 0,-4 1 0,-10 4 0,6-1 0,7-1 0,7 0 0,5-1 0,2 0 0,1-1 0,2 1 0,3 0 0,5 1 0,1 2 0,-1 1 0,2 1 0,-10 0 0,-1 2 0,2-1 0,4 1 0,11 0 0,-4 1 0,3-1 0,-9 0 0,-4 0 0,0 0 0,-8 2 0,-2 1 0,-7 0 0,-4 0 0,-5 0 0,-1 0 0,-5 0 0,-2 0 0,-1 0 0,2 0 0,6 0 0,1 0 0,1 0 0,1 0 0,5 0 0,-1 0 0,3 0 0,8 0 0,-6 0 0,10 0 0,-9 0 0,-2 0 0,1 0 0,-4 0 0,15 0 0,1 0 0,9 0 0,-2 2 0,-1 0 0,-5 2 0,6 0 0,5 0 0,-5 1 0,6 0 0,-9 0 0,0 0 0,-6 2 0,0-1 0,3 3 0,3-1 0,8 0 0,2 0 0,-3 0 0,-6 2 0,2 0 0,4 1 0,2-3 0,8 0 0,-8 0 0,-3 0 0,0 3 0,-7-2 0,-6 0 0,4 0 0,-5-2 0,5 1 0,0 0 0,-6-2 0,0 1 0,-4-2 0,-2 0 0,-5 0 0,-4 0 0,-2 0 0,-3-3 0,5 2 0,-6-1 0,-1-1 0,0 0 0,0-2 0,8 0 0,5 0 0,5 2 0,3 1 0,4 1 0,0 1 0,1 0 0,3 1 0,4-1 0,3 0 0,2 1 0,-10 0 0,0 1 0,-6 1 0,7 1 0,12 1 0,-4 1 0,7 0 0,-8-1 0,-6 1 0,4 1 0,1 2 0,-7-1 0,1 2 0,0-2 0,0 0 0,-1-2 0,-3-2 0,-14-1 0,9 1 0,4 1 0,7-2 0,1-3 0,-8 0 0,2-2 0,-7 0 0,1 1 0,-4 1 0,-5 0 0,-2 1 0,-2 0 0,3 1 0,-4 3 0,0 0 0,-1 0 0,-1 1 0,5 0 0,2 1 0,3 2 0,-2 0 0,1-1 0,0 0 0,-2 0 0,-2-1 0,-4-1 0,-1-1 0,0 1 0,-5 1 0,-3-1 0,0-1 0,1 1 0,2 1 0,3 1 0,-2 0 0,0-2 0,-1 0 0,-2-2 0,0 0 0,-3-1 0,-3 1 0,-4-2 0,-2 1 0,-5-1 0,-2-1 0,-3 0 0,1 0 0,2 1 0,2 1 0,2-1 0,1 2 0,0 1 0,3 0 0,2 0 0,1 0 0,-1 0 0,3-1 0,1 1 0,1-3 0,2 0 0,0 1 0,2-1 0,6 2 0,0 0 0,1 0 0,1 0 0,-4 0 0,2 0 0,-3 0 0,-3-1 0,-1 1 0,-2-1 0,-2 0 0,-3 0 0,-1 2 0,2 3 0,2 2 0,6 1 0,0 2 0,2-1 0,-1 0 0,-4 0 0,-3 0 0,-5-1 0,-5-2 0,-3-2 0,-3-1 0,-4-1 0,-3 0 0,-2 1 0,-1 0 0,0 5 0,2 3 0,-1 5 0,1 7 0,1 2 0,-1 6 0,-1 2 0,0 2 0,-2 6 0,-2-1 0,-1 0 0,-2 2 0,0-2 0,0 5 0,0 5 0,0 8 0,0 10 0,0 6 0,-5 8-604,-5 3 604,-4 4 0,-4 1 0,-1-3 0,-1-2 0,-2-4 0,0-5-152,4-11 152,-3 4 0,3-12 0,1-3 0,-1 5 0,4-12 0,-3 9 600,-2 4-600,0-9 156,-1 1-156,1-1 0,-2 2 0,-2 6 0,-3 0 0,-1-3 0,-3-2 0,-7 0 0,0-4 0,-4 1 0,-1-3 0,-3 2 0,-5 7 0,-2-2 0,-4 4 0,-1 1 0,0-2 0,0-1 0,10-13 0,1-3 0,2-2 0,2-5 0,-1 0 0,7-7 0,3-5 0,1-3 0,1 0 0,-1 1 0,1 1 0,0 0 0,-3 0 0,-4 1 0,-2 2 0,0-2 0,-1 0 0,2-1 0,-2 2 0,-2 1 0,4-6 0,2 0 0,2-4 0,0 1 0,-3 1 0,0-2 0,1-1 0,-1 1 0,1-2 0,-3 0 0,1 0 0,-1-2 0,-2-1 0,0-1 0,-8 2 0,6-2 0,-3 1 0,-3 1 0,6-2 0,-8 2 0,2 1 0,-1-1 0,-6 0 0,2-2 0,-6-1 0,-3-2 0,5-1 0,0-2 0,5 0 0,-2-1 0,-4-1 0,6-2 0,6-1 0,2 1 0,-2 1 0,-4 0 0,0-2 0,3 0 0,5-1 0,-5 1 0,2 0 0,-10 0 0,-9 1 0,-1-1 0,-11 0 0,0-2 0,6 1 0,7-2 0,7 0 0,2 2 0,-6 1 0,-5 2 0,0 1 0,-3-1 0,-1 1 0,4 0 0,-2 2 0,2 0 0,-2 0 0,-3 0 0,-1 0 0,5 0 0,6-3 0,3-1 0,2 1 0,-5 0 0,-3 3 0,5-1 0,5 1 0,5-1 0,4-2 0,3 0 0,0-2 0,4-1 0,2 0 0,2 0 0,6 0 0,1-2 0,0 1 0,1-1 0,-3 1 0,2 1 0,-1 0 0,0 2 0,0 0 0,0 2 0,0 0 0,-2-2 0,0 0 0,-2-2 0,1 0 0,3 0 0,0-2 0,1 0 0,-1-2 0,-4 0 0,2 1 0,2 1 0,2 0 0,3 0 0,1-1 0,-1 2 0,1-1 0,0-1 0,-2-1 0,0 0 0,2 0 0,-1 0 0,3 0 0,-4 0 0,-2 0 0,0 0 0,-4 0 0,2 0 0,-1 0 0,-1 0 0,2 0 0,-2 0 0,4 0 0,3 0 0,4 0 0,4 0 0,2 0 0,2 0 0,0 0 0,-2 0 0,-2 0 0,0 0 0,-2 0 0,1 0 0,-1 0 0,-1 0 0,1 2 0,-1 0 0,0 0 0,-1 0 0,0-2 0,1 0 0,1 1 0,1 0 0,-1 1 0,-4 0 0,0-2 0,-1 2 0,1 0 0,1 0 0,2 1 0,2-1 0,2 0 0,3 1 0,2-1 0,1 0 0,2 0 0,2 0 0,-1-1 0,0 1 0,0-2 0,0 1 0,0 1 0,0 0 0,-1 0 0,-1 0 0,-2 1 0,-2 0 0,-2 1 0,2-1 0,2-1 0,0 1 0,1-2 0,-1 1 0,0-1 0,1 1 0,0 0 0,2-1 0,0 1 0,1-2 0,1 0 0,-1 0 0,0 0 0,-2 0 0,-2 0 0,0 0 0,-2 0 0,2 0 0,2 0 0,-1 0 0,2 0 0,0 0 0,0 0 0,0 0 0,1 0 0,-1 0 0,1 0 0,-1 0 0,1 0 0,-1 0 0,2 0 0,0 0 0,-1 0 0,1 0 0,-1 0 0,-1 0 0,1 0 0,-1 0 0,1 0 0,0 0 0,-1 0 0,1 0 0,0 0 0,0 0 0,1 0 0,1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8:51:17.033"/>
    </inkml:context>
    <inkml:brush xml:id="br0">
      <inkml:brushProperty name="width" value="0.035" units="cm"/>
      <inkml:brushProperty name="height" value="0.035" units="cm"/>
      <inkml:brushProperty name="color" value="#E71224"/>
    </inkml:brush>
  </inkml:definitions>
  <inkml:trace contextRef="#ctx0" brushRef="#br0">1307 0 24575,'-11'0'0,"-3"0"0,-8 0 0,-2 0 0,-6 0 0,-2 0 0,-6 0 0,-6 0 0,1 0 0,-4 0 0,3 0 0,-4 0 0,-1 0 0,3 0 0,0 0 0,6 0 0,2 0 0,5 0 0,3 0 0,5 0 0,3 0 0,0 0 0,1 0 0,0 0 0,1 0 0,0 0 0,1 2 0,1 0 0,-1 1 0,0 2 0,2 1 0,1 1 0,3 0 0,0-1 0,2-1 0,-1 1 0,0 1 0,-3 4 0,-2 3 0,0 4 0,-2 2 0,1 2 0,-1 1 0,1 3 0,2 0 0,-1 3 0,1 1 0,2 0 0,2 0 0,2 5 0,0 1 0,0 4 0,-1 4 0,0-1 0,-1 2 0,1 0 0,1 0 0,3-1 0,2-4 0,1-5 0,0-6 0,1-6 0,2-5 0,1 0 0,0-5 0,0 1 0,0 0 0,0-1 0,0 0 0,0 0 0,0-1 0,0 0 0,0 2 0,0 0 0,0 2 0,0 1 0,1 1 0,3 2 0,1-2 0,1 0 0,-2-2 0,1-1 0,-1 1 0,3 1 0,-1-2 0,1-2 0,0-1 0,0 3 0,4 1 0,2 1 0,2 1 0,2-1 0,2 2 0,0 0 0,2-2 0,-1 2 0,1-2 0,2 2 0,-1-2 0,-1-1 0,-1-1 0,2 0 0,1-1 0,2 0 0,1 0 0,2-1 0,0-1 0,2-1 0,0-1 0,-1-1 0,4 1 0,0-3 0,8 3 0,2 1 0,7 1 0,0-1 0,0-1 0,-2-1 0,-1 0 0,5-1 0,6-1 0,-2-2 0,-3-2 0,-6-1 0,-3-2 0,4 1 0,1 2 0,4-1 0,2 0 0,-1-1 0,-2 0 0,-2 2 0,-3-1 0,-1 2 0,0-1 0,5-1 0,-4 0 0,-5-1 0,-1 1 0,-2 0 0,8 1 0,4-3 0,3 1 0,-1-1 0,-3 0 0,-1 0 0,-3 0 0,0 0 0,0 0 0,-1 0 0,2 0 0,7 0 0,-6 0 0,-2 0 0,-4-2 0,4-3 0,7-4 0,5-4 0,0-3 0,-3-1 0,4-2 0,0 0 0,-2-1 0,-4 1 0,-4 0 0,-4 1 0,-1 0 0,-1-1 0,0-4 0,-5 0 0,-5-2 0,-1-3 0,-4 0 0,2-4 0,-2 1 0,-3 3 0,-3-2 0,-3 3 0,-5 1 0,0-2 0,-2 3 0,-3 1 0,0-2 0,-2 2 0,0-3 0,-1-1 0,-1 0 0,-3-3 0,-1 2 0,-1-2 0,1 1 0,-1-7 0,0-3 0,0-3 0,-5-7 0,-4 6 0,-3 2 0,-5 1 0,-1 6 0,-4-4 0,-3-2 0,-3 1 0,-3 1 0,-3 1 0,0 3 0,1 3 0,1 4 0,4 7 0,0 2 0,2 3 0,1 1 0,1 1 0,1 0 0,-3 0 0,-4-1 0,-2-1 0,-2 1 0,1 0 0,-3 0 0,-1 1 0,0 1 0,1 4 0,4 3 0,1 0 0,3 1 0,1 1 0,2 2 0,2 2 0,2 0 0,1 0 0,-2 0 0,-3 0 0,-1 0 0,-2 0 0,-3 0 0,0 0 0,-3 0 0,-2 0 0,0 0 0,0 0 0,4 0 0,2 0 0,-1 0 0,1 0 0,-3 2 0,4 1 0,3 2 0,4 1 0,4-2 0,3-1 0,2-1 0,1 0 0,0 1 0,2-1 0,-2 1 0,2 1 0,0-2 0,-2 0 0,-2 0 0,-2-1 0,0 1 0,-2-2 0,2 1 0,-1-1 0,1 0 0,1 0 0,2 0 0,1 0 0,2 0 0,0 0 0,1 0 0,0 0 0,0 0 0,0 0 0,0 0 0,-1 0 0,-2 0 0,1 0 0,-2 0 0,-2 0 0,0 0 0,-2 0 0,-2 0 0,-1 0 0,-3 0 0,3 0 0,1 0 0,-1 0 0,2 0 0,-1 0 0,1 0 0,0 0 0,3 0 0,0 0 0,3 0 0,0 0 0,2 0 0,0 0 0,2 0 0,0 0 0,-1 0 0,2 0 0,-1 0 0,-3 0 0,-1 0 0,-1 0 0,-1 0 0,0 0 0,-2 0 0,-1 0 0,1 0 0,0 0 0,3 0 0,2 0 0,1 0 0,3 0 0,0 0 0,1 0 0,0 0 0,2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8:52:39.754"/>
    </inkml:context>
    <inkml:brush xml:id="br0">
      <inkml:brushProperty name="width" value="0.035" units="cm"/>
      <inkml:brushProperty name="height" value="0.035" units="cm"/>
      <inkml:brushProperty name="color" value="#E71224"/>
    </inkml:brush>
  </inkml:definitions>
  <inkml:trace contextRef="#ctx0" brushRef="#br0">6781 0 24575,'-14'4'0,"-8"-2"0,-5-2 0,-8 0 0,-3 0 0,1 0 0,-13 0 0,-6 0 0,-10 0 0,-3 0 0,-3 0 0,-3 0 0,-5 0 0,-4 0 0,-1 0 0,8 0 0,14 0 0,5 0 0,3 0 0,-6 0 0,-3 0 0,1 0 0,5 0 0,5 0 0,3 0 0,3 0 0,1 0 0,-3 0 0,-6 0 0,-1 0 0,-4 0 0,9 0 0,6 0 0,-1 0 0,2 0 0,-9 2 0,-2 0 0,2 2 0,3 0 0,5-1 0,4-1 0,3 0 0,3 1 0,1-1 0,-1 0 0,-1-2 0,2 0 0,1 0 0,0 0 0,-1 0 0,-5 0 0,0 0 0,1 0 0,2 0 0,1 0 0,1 0 0,0 0 0,-5 0 0,-1 0 0,-9 0 0,1 0 0,4 0 0,-5 0 0,6 0 0,-5 0 0,-4 0 0,2 0 0,-2 0 0,2 0 0,6 0 0,0 0 0,4 0 0,2 0 0,2 0 0,5 0 0,1 0 0,5 0 0,1 0 0,0 0 0,1 0 0,-4 0 0,1 0 0,0 0 0,-2 0 0,2 0 0,-1 0 0,0 0 0,1 0 0,-2 0 0,-2 0 0,0 0 0,2 0 0,2 0 0,0 0 0,-1 0 0,-4 0 0,-2 0 0,-1 0 0,0 0 0,0 0 0,0 0 0,-2 0 0,-4 0 0,-2 0 0,-2 0 0,1 0 0,3 0 0,1 0 0,3-2 0,1 0 0,-2 0 0,5 0 0,0 2 0,3-1 0,2 1 0,1 0 0,3 0 0,-1 0 0,-1 0 0,0 0 0,1 0 0,-1 0 0,1 0 0,-3 0 0,-3 0 0,1 0 0,-2 0 0,2 0 0,2 2 0,-1 1 0,2 3 0,-1 0 0,0-1 0,1 1 0,1 0 0,2 0 0,4-1 0,-1-1 0,0 0 0,-2 0 0,-1-2 0,1-2 0,1 1 0,0-1 0,2 0 0,-2 0 0,2 0 0,1 0 0,-1 0 0,1 0 0,2 0 0,1 0 0,2 0 0,-1 0 0,-2 0 0,0 0 0,0 0 0,0 0 0,-1 0 0,-2 0 0,1 1 0,-1 1 0,-1 0 0,-3-1 0,-2 1 0,2 0 0,-1 1 0,2 2 0,-2-1 0,-6 1 0,0 1 0,-3 0 0,0 2 0,1 0 0,1 0 0,0 0 0,2 0 0,-1 0 0,2 0 0,2 0 0,4-2 0,3 1 0,1 0 0,0 3 0,-3 2 0,2 3 0,-2 2 0,1 4 0,2 2 0,-3 4 0,2 4 0,-2 6 0,2 3 0,1 2 0,1 1 0,1-6 0,1 1 0,-1 3 0,2 1 0,-2 6 0,1 0 0,1-2 0,0 0 0,4-3 0,1 0 0,4-3 0,2-3 0,1-1 0,2-3 0,0-1 0,0-3 0,0-1 0,0 2 0,0 2 0,0 2 0,1 0 0,3-5 0,1-1 0,2-2 0,3-1 0,0 2 0,2 1 0,2 2 0,2 1 0,5 2 0,-1-2 0,3 1 0,0 1 0,2 2 0,5 2 0,1-2 0,2-1 0,6 6 0,1-2 0,7 6 0,6 2 0,3-1 0,-1-1 0,-5-8 0,-7-5 0,-1-4 0,5 4 0,2-2 0,3 0 0,5 0 0,8-2 0,2 0 0,5 0 0,1-3 0,6 3 0,6-2 0,3 3-421,-1-1 421,-2-3 0,-7-2 0,-3-5 0,3-3 0,7 1 0,13 0 0,-45-8 0,1 1-400,2-1 0,1 1 400,2-1 0,1 1 0,0 0 0,0 0 0,0-1 0,1 1 0,-1 0 0,1-1 0,-2 0 0,-1-1 0,0-1 0,-1 0 0,-3-2 0,0 0 0,-3-2 0,0 0 0,41-1 0,-3 0 0,-3 0 0,6 0 0,-42 0 0,2 0 0,2 0 0,1 0 0,2 0 0,0 0 0,1 0 0,0 0 0,0 0 0,1 0 0,-1 0 0,1 0 0,1 0 0,0 0 0,1 0 0,0 0 0,-1-1 0,0 0 0,-3-1 0,-1 0 0,-1 0 0,-3-1 0,34-4-27,-8 0 27,-10-2 0,-4 0 0,7-2 0,3-1 0,0-1 0,-1-3 403,0 1-403,-5-3 0,2-2 0,4-4 0,2-4 0,-1-1 0,4-2 0,-8 3 0,-3 1 0,-1 0 0,-5 2 0,3-3 0,4-2 0,4-2 0,2-3 0,1 1 0,-5 3 0,-3 0 0,2-3 0,4-3 0,1-3-3248,7-6 3248,-6 1 0,-2-1-234,-1-3 234,-8 3 0,0-3 0,-5 0 0,-4 2 0,7-7 0,-6 3 0,-7 3 0,-5 1 0,-9 8 0,-1-2 4005,-3-1-4005,-6 0 0,-5 3 322,-2 3-322,-3 2 0,0 0 0,-1-5 0,-1 2 0,0 0 0,-3 0 0,-2 0 0,0-3 0,0 1 0,0 2 0,-1 1 0,-2 5 0,-2 6 0,-2 6 0,-2 5 0,0 3 0,0 2 0,0 0 0,0 2 0,0-2 0,-2-7 0,-8-13 0,-11-15 0,-14-10 0,-5 1 0,-1 2 0,1 5 0,3 7 0,5 4 0,7 11 0,6 6 0,4 6 0,0 0 0,4 5 0,0 1 0,1 2 0,-3 0 0,-2-1 0,-6-1 0,-2-1 0,-5-1 0,-4 0 0,0 0 0,-2 1 0,-1 1 0,0 1 0,-2 1 0,3 1 0,4 1 0,4 0 0,6 1 0,4 1 0,4 0 0,1 0 0,1 0 0,0 0 0,1 0 0,1 0 0,-1 0 0,-1 1 0,-4 0 0,-1 1 0,-1 1 0,-1-1 0,3 0 0,1 0 0,1-2 0,1 0 0,3 0 0,0 0 0,2 0 0,-1 0 0,0 0 0,-1 0 0,-3-3 0,0-1 0,-1-3 0,2 0 0,-1 0 0,1 0 0,1 0 0,1 1 0,1 1 0,1 0 0,0 2 0,0 1 0,1-1 0,0 0 0,2-2 0,0 2 0,1-1 0,0-1 0,1 4 0,1-2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11:24:19.100"/>
    </inkml:context>
    <inkml:brush xml:id="br0">
      <inkml:brushProperty name="width" value="0.035" units="cm"/>
      <inkml:brushProperty name="height" value="0.035" units="cm"/>
      <inkml:brushProperty name="color" value="#E71224"/>
    </inkml:brush>
  </inkml:definitions>
  <inkml:trace contextRef="#ctx0" brushRef="#br0">4655 368 24575,'-9'0'0,"-10"0"0,-6-2 0,-10-3 0,-10-6 0,3-5 0,-9-3 0,3-1 0,1 4 0,2 1 0,4 3 0,1 0 0,-2-1 0,-5 1 0,2 0 0,0 3 0,-3 2 0,-1-1 0,-3 2 0,0-1 0,4 0 0,0 0 0,1 0 0,1 0 0,4 2 0,1 1 0,1 0 0,-2 1 0,-5 0 0,-1-2 0,0 0 0,0-2 0,0 2 0,-6 0 0,3-2 0,-2 2 0,2-2 0,1 2 0,-12 0 0,0 0 0,-1 0 0,-2 0 0,0 1 0,-10-3 0,-7 1 0,4-2 0,2 3 0,3 2 0,3-2 0,-5 2 0,8 0 0,1 0 0,8 3 0,2 0 0,9 0 0,5 0 0,2 0 0,1 0 0,-4 0 0,-2 0 0,-2 0 0,-2 0 0,-5 2 0,-1 2 0,0 4 0,0 1 0,3 1 0,-1-1 0,2 3 0,4-1 0,3 1 0,4 0 0,1-2 0,-2 1 0,-1 0 0,2 1 0,2-1 0,4 0 0,3-1 0,0 3 0,1 0 0,0 2 0,-1-2 0,2-1 0,-2 3 0,4-3 0,-1 1 0,0 1 0,-1 2 0,-6 5 0,-2 3 0,0 2 0,0 2 0,2 0 0,2 0 0,2-1 0,2 0 0,2 0 0,3-4 0,4-1 0,0 0 0,4-2 0,1 1 0,3 0 0,1 1 0,0 0 0,0-1 0,3 1 0,1-1 0,2-1 0,3-2 0,0 2 0,2 2 0,0 3 0,0 3 0,0-1 0,0 1 0,0 5 0,0 0 0,0 4 0,0 0 0,0-2 0,0-4 0,0-3 0,0-3 0,0 0 0,0-2 0,3-1 0,5-1 0,6 1 0,7 3 0,0-1 0,2 1 0,0-1 0,0-1 0,4 2 0,2-2 0,2 2 0,2-2 0,6 1 0,6 0 0,3 0 0,1 0 0,-5-2 0,0-2 0,2-1 0,0-2 0,-2-1 0,4 1 0,-1-1 0,12 2 0,6-2 0,-1-1 0,10-2 0,0-1 0,12 0-548,7-1 548,2-1 0,2-4 0,-14-4 0,8 1 0,-6 1 0,-7 0 0,9-1 0,-8-3 0,8 0 0,7 0 0,-3 2 0,3 1 0,6 2 0,-50-2 0,0-1 0,1 0 0,1 0 0,-2 0 0,0 1 0,49 0 0,-3 1 0,-4-2 0,-16-2 0,0 0-80,-3 0 80,1 0 0,11 0 0,-4 0 0,2 0 0,0 0 0,2 0 0,-2 0 0,3 0 0,-9 0 0,5-3 0,1-3 0,1 0 0,0-1 0,-13 0 0,4 2 0,2-2 0,14-2-656,5 0 656,-45 4 0,0-1 0,0 0 0,1 0 0,1 0 0,-1-1 0,0 1 0,0 0 0,0 0 0,0 0 0,2 1 0,0 0 0,-1 0 0,-1 1 0,1 1 0,0 0 0,0 0 0,-1 0 0,1 0 0,-1 0 0,43 0 0,-3 0 0,-5 1 0,3-1 0,-38 2 0,0-1 0,1 1 0,0 0 0,1 0 0,0 1 0,1 0 0,-2 0 0,0-1 0,-1 1 0,0 0 0,0 0 0,2 0 0,0 0 0,0 0 0,0 0 0,1 0 0,1 0 0,-1 0 0,0 0 0,-1 0 0,0 0 0,-3 0 0,-2 0 0,51 0 0,-49 0 0,0 0 0,3 0 0,-1 0 0,5 0 0,1 0 0,-2-1 0,1 0 0,-1-1 0,0-1 0,0-1 0,-1-1 0,1-1 0,-1 0 0,1 0 0,0 0 0,0 0 0,-1 0 0,1-1 0,0 1 0,-1-1 0,0-1 0,-1 0 0,0 0 0,2-1 0,-1 0 0,1-2 0,-1 1 0,-4 0 0,-1 0 0,47-13 0,-7-1 0,1-3 0,-43 13 0,1-1 0,-2 0 0,-1-1 0,46-19 0,-4-3 0,-2-5 0,2-1 0,-3-3 0,0-3 0,-42 24 0,-1 0 0,32-23 0,-11 5 0,-7 4 528,-10 4-528,2-3 80,-1-1-80,-9 1 0,-7 3 0,-7 4 676,-8 3-676,-3 5 0,-5 3 0,-5 4 0,-1 1 0,-3 1 0,0 3 0,0 1 0,0 2 0,0 1 0,0 0 0,0 1 0,0 0 0,0 0 0,0 0 0,0 0 0,0 0 0,-2 1 0,-1 1 0,0 0 0,-1 2 0,-2 1 0,0-1 0,-1 1 0,-7-4 0,-1-3 0,-8-4 0,-6-2 0,-7-4 0,-3 0 0,-2 0 0,-1 0 0,3 2 0,0 1 0,4 5 0,5 1 0,4 3 0,-2-1 0,0 1 0,-4-2 0,-5 0 0,-4 2 0,-1 0 0,-2 0 0,2 2 0,3-2 0,0 2 0,4 3 0,0-2 0,2 1 0,5 1 0,2-1 0,-1 1 0,-6-2 0,-6 0 0,-5-1 0,-3 0 0,0 0 0,1 0 0,1 1 0,0-1 0,1 2 0,0-2 0,2 3 0,6-1 0,2 1 0,5 1 0,-2-1 0,-6-1 0,-1 0 0,-9 0 0,-4-1 0,2-1 0,-11 0 0,-1-2 0,-6 0 0,-3 0 0,-3 2 0,1 2 0,-6 1 0,-5 2 0,10 0 0,-2 0 0,4 0 0,-3 0 0,-9 0 0,-5 0 0,-2 0-681,-8 0 681,48 0 0,0 0 0,-2 0 0,-1 0 0,-1 0 0,0 0 0,-1 0 0,1 0 0,-4-1 0,0-1 0,1 0 0,-1 0 0,1 0 0,0 1 0,-42-2 0,7 3 0,5 0 0,8 0 0,-13 0 0,9 0 0,-3 0-124,2 0 124,11 0 0,-8 0 0,12-2 0,-12-3 0,8-1 0,14-1 0,-1-1 0,17 2 0,-1-1 0,1 1 677,3 0-677,-1 1 128,2-2-128,4 1 0,1 1 0,1-1 0,2 0 0,-2 1 0,0 0 0,0 1 0,-1 2 0,-1-1 0,4 1 0,1 2 0,0 0 0,-3 0 0,-4 0 0,-3 0 0,-4 0 0,-1 0 0,-8 0 0,-1 0 0,2 0 0,-3 0 0,3 0 0,-3 0 0,-1 2 0,3 3 0,2 3 0,-1 4 0,1-1 0,-1 0 0,-2 0 0,-1-1 0,3 0 0,2 0 0,6-1 0,4-1 0,5-2 0,5-1 0,5-3 0,5 0 0,5-2 0,4 0 0,0 0 0,0 0 0,0 0 0,-1 0 0,-1 0 0,1 1 0,0 1 0,1-1 0,1 1 0,2-2 0,1 0 0,-1 0 0,0 0 0,-1 0 0,-5 0 0,-4 0 0,-1 0 0,3 0 0,6 0 0,7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11:24:42.530"/>
    </inkml:context>
    <inkml:brush xml:id="br0">
      <inkml:brushProperty name="width" value="0.035" units="cm"/>
      <inkml:brushProperty name="height" value="0.035" units="cm"/>
      <inkml:brushProperty name="color" value="#E71224"/>
    </inkml:brush>
  </inkml:definitions>
  <inkml:trace contextRef="#ctx0" brushRef="#br0">4210 224 24575,'-13'0'0,"-12"-4"0,-14-2 0,-12-4 0,-10-6 0,-3 1 0,-5-3 0,-7 0 0,-5 0 0,6 2 0,3 2 0,-3 1 0,9 0 0,0 2 0,4 1 0,9 4 0,-8-2 0,-2 0 0,2 3 0,4 0 0,6 1 0,6 1 0,8 1 0,5 1 0,6 1 0,4 0 0,1 0 0,3 0 0,-1 0 0,-1 0 0,-2 0 0,-9 0 0,-4 0 0,-9 0 0,-9 0 0,-3 0 0,-11 0 0,6 0 0,-9 0 0,3 2 0,5 0 0,-5 1 0,8 1 0,1-2 0,-2 3 0,6-1 0,1-1 0,-4 2 0,3-2 0,-2 1 0,-2 1 0,2 0 0,3 0 0,0 0 0,6-1 0,3 1 0,0 0 0,3-3 0,-2 2 0,4 0 0,3 2 0,-4 1 0,-3-1 0,-4 0 0,-3 2 0,-2 3 0,0 1 0,0 2 0,1 1 0,5-1 0,1 2 0,4-2 0,5 1 0,2-3 0,8-1 0,2-1 0,1 1 0,2-1 0,-3 2 0,0 0 0,-1 1 0,0 1 0,0 2 0,0 3 0,2-1 0,0 1 0,1-3 0,2-3 0,3 0 0,4-2 0,3 0 0,1 2 0,-1-2 0,0 2 0,0 1 0,-2 3 0,0 4 0,0 1 0,0 0 0,0 2 0,-3 1 0,1 0 0,1-1 0,4-5 0,2-3 0,2-3 0,1-3 0,3-1 0,0 1 0,0-2 0,1 0 0,0-1 0,0 0 0,0-1 0,0 1 0,0 1 0,0 3 0,1 2 0,1 1 0,2 2 0,0 0 0,-1 0 0,1 1 0,-1-2 0,2 2 0,-1-3 0,1-3 0,0-1 0,0-3 0,0 0 0,0-2 0,0 0 0,0 0 0,1 0 0,1 2 0,-1-2 0,-1 2 0,1 2 0,0 1 0,1 1 0,2 3 0,0 2 0,3 2 0,-1 2 0,1-1 0,2 1 0,-1 0 0,3 1 0,-1-1 0,1 1 0,-3-3 0,0-3 0,0-1 0,0-1 0,0 1 0,0 0 0,-2-3 0,1-1 0,0-2 0,0 1 0,2 0 0,2 3 0,1 1 0,4-1 0,-1 1 0,-2-2 0,0 1 0,1 0 0,2 0 0,1 0 0,0-1 0,-2-1 0,0-2 0,2 0 0,0-1 0,5-1 0,0 0 0,5-1 0,3 1 0,3 0 0,1-1 0,-2 1 0,6-2 0,7 0 0,12 3 0,6-1 0,-2-1 0,3 1 0,1-1 0,9 4 0,6-1 0,-3 1 0,2-4 0,-4-1 0,0-2 0,-8-2 0,-11 0 0,-2 0 0,1 0 0,7 2 0,14 0 0,1 1 0,0 1 0,-8 0 0,-8-1 0,-2-1 0,-2 1 0,3 0 0,-7-1 0,-4 0 0,-5-2 0,-7 0 0,-2 0 0,-1 0 0,-2 0 0,4 0 0,-2 0 0,1 0 0,1 0 0,-2 0 0,3 2 0,2 1 0,1-1 0,8 1 0,5-3 0,2 2 0,-1 0 0,-6 1 0,7-1 0,5-2 0,12 0 0,1 0 0,1 0 0,-2 0 0,5 0 0,4 0 0,-4 0 0,3 0 0,-15 0 0,-5 0 0,-3 0 0,-7 0 0,4 0 0,0 0 0,-1 0 0,3 0 0,-3 0 0,-1 0 0,2 0 0,-2-1 0,-4-4 0,2 0 0,-2-1 0,2 1 0,2 0 0,-4 0 0,-8 1 0,1 0 0,-3 0 0,2-1 0,5 2 0,-3-1 0,1 1 0,1-2 0,-1 0 0,1 2 0,-1-1 0,1 1 0,2-2 0,6 0 0,-2 0 0,-4 1 0,-5 0 0,-3 0 0,13 1 0,6 1 0,2 2 0,7-3 0,0 0 0,6-2 0,-4 0 0,-9 1 0,-4-1 0,-3 2 0,4-2 0,-1 0 0,6 2 0,-1 1 0,-1 2 0,1-2 0,-2 0 0,8-1 0,-1 1 0,-2 1 0,-5 1 0,-2-1 0,-1 1 0,-5 0 0,-3 0 0,-6 0 0,-5 0 0,-2 0 0,-4 0 0,2 0 0,2 0 0,0 0 0,12 0 0,-2 0 0,3 0 0,2 2 0,-3 1 0,4-1 0,-1 0 0,1-1 0,0-1 0,6 0 0,-2 0 0,-5 0 0,-1 0 0,-7 0 0,8 0 0,4 0 0,0 0 0,1 0 0,-4 0 0,-1-2 0,-2-1 0,-3-1 0,0-3 0,-1 0 0,-1-2 0,6-3 0,-7 0 0,-2-1 0,-4-1 0,-3-2 0,7-3 0,3-2 0,-2 0 0,-2-1 0,-3 1 0,-4-2 0,-4 1 0,-6 3 0,-7 1 0,-5 2 0,-5 2 0,-2-1 0,-2 2 0,-1 2 0,-2 2 0,-2 1 0,0 1 0,0 0 0,0 0 0,0 0 0,0 0 0,0 0 0,0 0 0,0 1 0,0-1 0,-1 2 0,-1 1 0,-1 1 0,0 0 0,0-1 0,-2-5 0,-1-4 0,-1-5 0,1 0 0,0 1 0,1 1 0,-1 3 0,-1 2 0,1 2 0,2 3 0,0 0 0,0 2 0,0 1 0,0 2 0,0-2 0,0 1 0,-5-3 0,-2-2 0,-3-2 0,-4-4 0,0 1 0,-2-4 0,-2 0 0,-1 0 0,1 1 0,3 4 0,4 2 0,1 1 0,-1 0 0,-1 0 0,-2-2 0,0 2 0,-1 2 0,-3 0 0,0-1 0,-2-1 0,-1 0 0,1 0 0,0 0 0,0 0 0,3 2 0,3-1 0,0 1 0,-1-2 0,-3 0 0,-4-1 0,-1-1 0,-2 0 0,-1-1 0,0 1 0,0 1 0,-1-2 0,1 0 0,-1 0 0,0-1 0,1 1 0,2 1 0,1-1 0,1 2 0,-3-1 0,0 1 0,1 2 0,0 1 0,3-1 0,-2-1 0,-1 0 0,-1-2 0,-4-2 0,1 1 0,-3-1 0,-2 1 0,2-1 0,0 1 0,-2-1 0,-1 0 0,-7 0 0,-1 0 0,-3 0 0,1-1 0,-1 1 0,-2 0 0,-1 1 0,-3-1 0,0-1 0,0 1 0,2-2 0,6 2 0,-2 1 0,2-1 0,-4 1 0,-5-1 0,-2 0 0,-3 1 0,2 0 0,0 3 0,0 0 0,3 3 0,3 1 0,5 0 0,3 1 0,4-2 0,-2 1 0,3 2 0,-1-2 0,-3 2 0,0 0 0,-12-1 0,-8 3 0,-9 0 0,-5-1 0,-3 1 0,-5 0 0,-5 0-753,-7 0 753,47 0 0,-1 0 0,0 0 0,-2 0 0,-2 0 0,0 0 0,3 0 0,0 0 0,1 0 0,0 0 0,0 0 0,0 0 0,-1 0 0,0 0 0,-4 0 0,-1 0 0,0 1 0,2 0 0,3 1 0,2 1 0,0 0 0,1 2 0,-45 5-239,11 1 239,1 0 0,15 0 0,4-1 0,0 0 0,7-2 0,8-2 0,6 0 0,5-2 744,2 2-744,-2-1 248,3 0-248,3-1 0,4 1 0,4-1 0,3-2 0,3 0 0,4-2 0,1 0 0,2 2 0,2 0 0,2-1 0,1 1 0,-1-2 0,-1 1 0,-2 1 0,-2-1 0,0 1 0,-3-2 0,0 2 0,2 0 0,2-1 0,1 1 0,2-2 0,0 0 0,0 0 0,2 0 0,2 0 0,1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11:24:52.792"/>
    </inkml:context>
    <inkml:brush xml:id="br0">
      <inkml:brushProperty name="width" value="0.035" units="cm"/>
      <inkml:brushProperty name="height" value="0.035" units="cm"/>
      <inkml:brushProperty name="color" value="#E71224"/>
    </inkml:brush>
  </inkml:definitions>
  <inkml:trace contextRef="#ctx0" brushRef="#br0">2207 39 24575,'-13'0'0,"-5"0"0,-16 0 0,-10 0 0,-6-2 0,-1 0 0,10 0 0,-2 0 0,1 1 0,2-1 0,2 0 0,1-1 0,-3 1 0,1 2 0,-4-1 0,2-1 0,-3-1 0,-8 1 0,-1 1 0,-4-1 0,-1-1 0,-1 0 0,0 1 0,0 1 0,3 1 0,1 0 0,1 0 0,0 0 0,6 0 0,4 0 0,0 0 0,2 0 0,-4 0 0,0 1 0,1 3 0,3 3 0,1 3 0,5 2 0,2 3 0,4 0 0,2-1 0,1 0 0,5 2 0,3 0 0,2 0 0,1 1 0,-4 2 0,-2 4 0,-1 2 0,-2 5 0,0 0 0,0 4 0,-1 3 0,1-2 0,-2 3 0,2-4 0,4-5 0,6-7 0,4-7 0,4-2 0,2-2 0,3-1 0,2 0 0,-1 3 0,1 3 0,0 4 0,0 1 0,0-2 0,0 1 0,0 7 0,0 1 0,0 2 0,0-2 0,0-4 0,1 1 0,2 3 0,3 3 0,3 1 0,1 2 0,3-1 0,1-2 0,-1-3 0,4 0 0,0-2 0,0-1 0,3 0 0,6 3 0,3-1 0,3 0 0,3 3 0,-2-1 0,6 4 0,1 1 0,-2-2 0,1-1 0,-4-2 0,-3-4 0,-3-4 0,-4-4 0,0-3 0,-1 0 0,0-2 0,-2 1 0,2-3 0,2 1 0,2 0 0,3 2 0,0-1 0,1 0 0,1-1 0,-2-2 0,2 0 0,0 0 0,0 1 0,2 2 0,3-1 0,5 2 0,-3-2 0,2 0 0,3-1 0,4 0 0,12 3 0,-1 0 0,5-1 0,-3-1 0,2 0 0,2-1 0,-7 0 0,2-2 0,-6-1 0,-1-2 0,-1-2 0,-2-1 0,2-2 0,-4 0 0,2 0 0,2 0 0,2 0 0,4 0 0,-1 0 0,1 0 0,-2-2 0,-1-3 0,-4-2 0,-4-2 0,-1-1 0,-1-1 0,-5 0 0,-5 1 0,-4 0 0,-1 2 0,2-2 0,0 1 0,-3 1 0,-3 0 0,-2 1 0,-4 1 0,-3 0 0,-1 2 0,-2 0 0,-1 1 0,2-1 0,0 0 0,-1 0 0,1 0 0,0 0 0,3-1 0,2-1 0,1 2 0,-1-2 0,-1 1 0,-1-2 0,-1 0 0,2-1 0,-1-1 0,-2-1 0,-2 2 0,-2 0 0,-1 2 0,0-2 0,0-2 0,1-3 0,0-1 0,2-1 0,2-2 0,1-1 0,2-2 0,3-3 0,1-1 0,2 0 0,-1 1 0,-3 2 0,0 1 0,-1-2 0,-3 0 0,1-2 0,-1-2 0,-3 0 0,-1 1 0,-2 0 0,-1 4 0,-1 0 0,0 4 0,-3 1 0,-1 3 0,-2 3 0,-3 2 0,-1 2 0,0 1 0,0-4 0,0-7 0,0-7 0,0-6 0,0 0 0,0 2 0,-2 1 0,0 4 0,-1 3 0,-1 4 0,1 5 0,-2 1 0,1 1 0,-4 0 0,-3-8 0,-5-5 0,-5-7 0,-2-3 0,0 1 0,-5-4 0,3 3 0,0 1 0,-1 4 0,5 7 0,3 4 0,4 4 0,1 1 0,0 1 0,-3-2 0,-4-1 0,-5-1 0,-3-2 0,-5-4 0,0-2 0,-3 1 0,-1-1 0,2 3 0,2 3 0,6 1 0,6 4 0,5 3 0,1 1 0,0 2 0,0 0 0,-1-2 0,-3 2 0,-3-2 0,-2 0 0,-1 1 0,-2-1 0,-1 0 0,1 1 0,0-1 0,1 0 0,-1 2 0,3-1 0,1 0 0,2 1 0,0-2 0,-3 0 0,-1 0 0,-1-2 0,-2 1 0,1 1 0,0 0 0,2 1 0,0-1 0,3 1 0,1 0 0,2 2 0,2 0 0,-1 1 0,-2 0 0,-4-1 0,-2 0 0,-2 1 0,0-2 0,0 0 0,2 0 0,3-2 0,3 1 0,3 0 0,2 0 0,4 1 0,4 0 0,1 1 0,2 0 0,-1-2 0,-1 2 0,-1-1 0,1 0 0,-1 2 0,-1-1 0,-1 1 0,0 0 0,0 1 0,1 1 0,0 0 0,1 0 0,2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12:20:13.957"/>
    </inkml:context>
    <inkml:brush xml:id="br0">
      <inkml:brushProperty name="width" value="0.035" units="cm"/>
      <inkml:brushProperty name="height" value="0.035" units="cm"/>
      <inkml:brushProperty name="color" value="#E71224"/>
    </inkml:brush>
  </inkml:definitions>
  <inkml:trace contextRef="#ctx0" brushRef="#br0">7001 31 24575,'-11'0'0,"-13"0"0,-36 0-9831,-30 0 9086,33-2 0,-4 1 745,-8-1 0,-1 0-102,-1-2 1,0 0 101,-5 0 0,-3 1 0,-8 0 0,0 1 0,8 0 0,1 1 0,0 1 0,1 0 0,11 0 0,4 0 0,10 0 0,2 0 896,-4 0 0,0 0-896,-44 0 0,43 0 0,0 0 0,-1 0 0,0 0 0,0 0 0,-1 0 0,-2 0 0,0 0 0,-1 0 0,0 0 0,1 0 0,-1 0 0,2 0 0,0 0 0,2 0 0,1 0 0,0 0 0,1 0 0,-42 0 0,5 0 0,5 0 0,2 0 0,-4 0 0,-4 0 0,-3 0 0,-4 0 0,48 0 0,-1 0 0,-44 0 0,-4 0 0,2 0 0,47 0 0,1 0 0,-39 0 0,16 0 0,-7 0 0,6 0 0,-12 0 0,-2 0 0,11 0 0,-3 0 0,7 0 0,2 0 5323,3 0-5323,-7 0 0,1 0 3915,6 0-3915,-5 0 0,-1 0 0,-4 0 0,5 0 0,2 0 0,6 0 0,-3 0 494,0 0-494,-2 0 0,3 0 0,3 0 0,5 0 0,4 0 0,5 0 0,4 0 0,6 0 0,6 0 0,1 0 0,0 0 0,-4 0 0,-1 0 0,1 0 0,-15 2 0,11 2 0,-14 6 0,18 5 0,-2 3 0,4 1 0,3-1 0,2-3 0,2-1 0,1 0 0,-2 2 0,2-1 0,0-1 0,2-1 0,3-1 0,1 1 0,4-1 0,1 1 0,3 2 0,1-1 0,2 0 0,1-1 0,3-2 0,0 1 0,3 3 0,-1 5 0,-1 5 0,-2 11 0,-3 4 0,-2 6 0,-2 6 0,1-1 0,-2 7 0,-2-4 0,1-1 0,2-7 0,4-4 0,3-7 0,3-7 0,2-3 0,-1-2 0,2 0 0,1 1 0,0 0 0,0 0 0,-1 0 0,1 0 0,2 5 0,5 1 0,8 3 0,11 0 0,3-5 0,3 0 0,5 0 0,3 2 0,8 3 0,14 2 0,6 0 0,10-3 0,7-2-697,4-6 697,-39-13 0,2-1 0,1-1 0,2 0 0,1-2 0,0 0 0,0 0 0,-1 0 0,42 6 0,-4-3 0,2-4 0,-44-4 0,2-1 0,7-1 0,1 0-657,5 0 0,1 0 657,4 0 0,0 0 0,7 0 0,0 0 0,4 0 0,1 0 0,1 0 0,-1 0 0,-1-1 0,-2-1-856,-2-1 0,0-2 856,-3 0 0,-1-1 0,-3 0 0,-1 1-382,-1-1 1,-1 1 381,-4-1 0,-2 1 0,-5 1 0,-2-1 0,-2-1 0,-1-1 0,-1 1 0,-1 0 0,4 0 0,1-1 0,3 0 0,1 0 0,1-1 0,-1-1 0,3 0 0,-1 0 0,-1 0 0,0 0 0,1 0 0,-2 0 0,-5 2 0,-1 0 0,2 0 0,0-1 0,-2 2 0,0-1 132,-2 0 1,0 0-133,1 0 0,-1 1 0,30-6 1157,-9 1-1157,-6-1 0,8-2 0,8-3 0,4-4 0,5-1 0,-10-1 0,-2 1 0,0 0 0,-5-1 0,-3-1 1779,-1 0-1779,-5 0 0,-10 5 916,-5 2-916,-5 1 369,-1-1-369,5-4 0,6-4 0,-2-1 0,3-3 0,-6 1 0,-3 2 0,4-5 0,-2 3 0,2-3 0,-6 4 0,-3 0 0,-10 3 0,-5 5 0,-2 2 0,-3 3 0,4-2 0,0-2 0,-2-1 0,0 0 0,2 0 0,1 0 0,3-4 0,1-3 0,0-3 0,0-2 0,0 0 0,-3 4 0,-6 4 0,-4 3 0,-4 4 0,-1 1 0,-2 1 0,-2 5 0,-2 0 0,-1 2 0,-2 1 0,-1 0 0,-2 0 0,0-1 0,-1-4 0,0-3 0,0-3 0,0-3 0,0 2 0,0 0 0,0 2 0,0 3 0,0 4 0,0 2 0,-2 1 0,-1 1 0,-5 0 0,-3 2 0,-7 1 0,-2 0 0,-3 0 0,-3-1 0,2 1 0,3 2 0,4 0 0,4 0 0,1 0 0,5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5/6/2025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21</a:t>
            </a:fld>
            <a:endParaRPr lang="en-US"/>
          </a:p>
        </p:txBody>
      </p:sp>
    </p:spTree>
    <p:extLst>
      <p:ext uri="{BB962C8B-B14F-4D97-AF65-F5344CB8AC3E}">
        <p14:creationId xmlns:p14="http://schemas.microsoft.com/office/powerpoint/2010/main" val="80229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C5878-92E4-6427-00F4-ECF96CB87C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6E75D7-30CC-7223-92BF-F5228DBEA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A2728C-2DF3-0BEE-BDBB-4EC437E111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DA79A6-DFAE-511A-DBC7-A63A39D2DCCE}"/>
              </a:ext>
            </a:extLst>
          </p:cNvPr>
          <p:cNvSpPr>
            <a:spLocks noGrp="1"/>
          </p:cNvSpPr>
          <p:nvPr>
            <p:ph type="sldNum" sz="quarter" idx="5"/>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79194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8FB9A-9A74-CF50-C281-ECBC82F736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D791E3-0B76-342E-E264-F353EFC1F0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D6D820-9ADF-363F-08F1-670D8A5F57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DBEB77-988E-24C5-FA4C-060A39A9CBCA}"/>
              </a:ext>
            </a:extLst>
          </p:cNvPr>
          <p:cNvSpPr>
            <a:spLocks noGrp="1"/>
          </p:cNvSpPr>
          <p:nvPr>
            <p:ph type="sldNum" sz="quarter" idx="5"/>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384880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5/6/2025</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9.xml"/><Relationship Id="rId6" Type="http://schemas.openxmlformats.org/officeDocument/2006/relationships/customXml" Target="../ink/ink3.xml"/><Relationship Id="rId5" Type="http://schemas.openxmlformats.org/officeDocument/2006/relationships/image" Target="../media/image4.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appliedmath.toi.inholland.nl/oop-2-code-projects/cook-book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9.xml"/><Relationship Id="rId6" Type="http://schemas.openxmlformats.org/officeDocument/2006/relationships/customXml" Target="../ink/ink6.xml"/><Relationship Id="rId5" Type="http://schemas.openxmlformats.org/officeDocument/2006/relationships/image" Target="../media/image7.png"/><Relationship Id="rId4" Type="http://schemas.openxmlformats.org/officeDocument/2006/relationships/customXml" Target="../ink/ink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www.brigitte.de/rezepte/koch-trends/der-perfekte-espresso---tipps-vom-profi-10181508.html" TargetMode="External"/><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fity.club/lists/j/jdbc-log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905000"/>
            <a:ext cx="9719895" cy="2667000"/>
          </a:xfrm>
        </p:spPr>
        <p:txBody>
          <a:bodyPr/>
          <a:lstStyle/>
          <a:p>
            <a:r>
              <a:rPr lang="en-US" dirty="0">
                <a:solidFill>
                  <a:srgbClr val="FFFFFF"/>
                </a:solidFill>
                <a:latin typeface="Consolas"/>
              </a:rPr>
              <a:t>Using databases and exposing data to networks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JDBC and HTTP Servers</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AFC02-8DE3-B255-93FD-E707CF7D81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D96A4-BFF6-6AB3-F06E-2EB387F2BF48}"/>
              </a:ext>
            </a:extLst>
          </p:cNvPr>
          <p:cNvSpPr>
            <a:spLocks noGrp="1"/>
          </p:cNvSpPr>
          <p:nvPr>
            <p:ph type="title"/>
          </p:nvPr>
        </p:nvSpPr>
        <p:spPr/>
        <p:txBody>
          <a:bodyPr/>
          <a:lstStyle/>
          <a:p>
            <a:r>
              <a:rPr lang="en-US" dirty="0"/>
              <a:t>Create</a:t>
            </a:r>
          </a:p>
        </p:txBody>
      </p:sp>
      <p:sp>
        <p:nvSpPr>
          <p:cNvPr id="4" name="Text Placeholder 3">
            <a:extLst>
              <a:ext uri="{FF2B5EF4-FFF2-40B4-BE49-F238E27FC236}">
                <a16:creationId xmlns:a16="http://schemas.microsoft.com/office/drawing/2014/main" id="{41EC54DA-3CF6-1409-A009-FC7E60F5C287}"/>
              </a:ext>
            </a:extLst>
          </p:cNvPr>
          <p:cNvSpPr>
            <a:spLocks noGrp="1"/>
          </p:cNvSpPr>
          <p:nvPr>
            <p:ph type="body" sz="half" idx="2"/>
          </p:nvPr>
        </p:nvSpPr>
        <p:spPr/>
        <p:txBody>
          <a:bodyPr/>
          <a:lstStyle/>
          <a:p>
            <a:r>
              <a:rPr lang="en-US" dirty="0"/>
              <a:t>Execute a CREATE query</a:t>
            </a:r>
          </a:p>
        </p:txBody>
      </p:sp>
      <p:sp>
        <p:nvSpPr>
          <p:cNvPr id="3" name="Rectangle 2">
            <a:extLst>
              <a:ext uri="{FF2B5EF4-FFF2-40B4-BE49-F238E27FC236}">
                <a16:creationId xmlns:a16="http://schemas.microsoft.com/office/drawing/2014/main" id="{B2A1B712-6776-0C8E-DFDB-27BEA573ADAC}"/>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"INSERT INTO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 (name, age) VALUES ('John',30)"</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statement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executeUpdate</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35125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1FB55-D786-5728-69C2-D2DB8B8F3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26624-5462-27EC-2879-93D7FB7C4479}"/>
              </a:ext>
            </a:extLst>
          </p:cNvPr>
          <p:cNvSpPr>
            <a:spLocks noGrp="1"/>
          </p:cNvSpPr>
          <p:nvPr>
            <p:ph type="title"/>
          </p:nvPr>
        </p:nvSpPr>
        <p:spPr/>
        <p:txBody>
          <a:bodyPr/>
          <a:lstStyle/>
          <a:p>
            <a:r>
              <a:rPr lang="en-US" dirty="0"/>
              <a:t>Read</a:t>
            </a:r>
          </a:p>
        </p:txBody>
      </p:sp>
      <p:sp>
        <p:nvSpPr>
          <p:cNvPr id="4" name="Text Placeholder 3">
            <a:extLst>
              <a:ext uri="{FF2B5EF4-FFF2-40B4-BE49-F238E27FC236}">
                <a16:creationId xmlns:a16="http://schemas.microsoft.com/office/drawing/2014/main" id="{FFD9C764-D293-CCB8-FDF1-E7FD7731B030}"/>
              </a:ext>
            </a:extLst>
          </p:cNvPr>
          <p:cNvSpPr>
            <a:spLocks noGrp="1"/>
          </p:cNvSpPr>
          <p:nvPr>
            <p:ph type="body" sz="half" idx="2"/>
          </p:nvPr>
        </p:nvSpPr>
        <p:spPr/>
        <p:txBody>
          <a:bodyPr/>
          <a:lstStyle/>
          <a:p>
            <a:r>
              <a:rPr lang="en-US" dirty="0"/>
              <a:t>Execute a READ query and show the data from the result set</a:t>
            </a:r>
          </a:p>
        </p:txBody>
      </p:sp>
      <p:sp>
        <p:nvSpPr>
          <p:cNvPr id="3" name="Rectangle 2">
            <a:extLst>
              <a:ext uri="{FF2B5EF4-FFF2-40B4-BE49-F238E27FC236}">
                <a16:creationId xmlns:a16="http://schemas.microsoft.com/office/drawing/2014/main" id="{43C20648-5DCD-E128-31DE-A6D1F69C236E}"/>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dirty="0">
                <a:solidFill>
                  <a:srgbClr val="4EC9B0"/>
                </a:solidFill>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"SELECT *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executeQuery</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while</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next</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System</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out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println</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getString</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E9178"/>
                </a:solidFill>
                <a:effectLst/>
                <a:latin typeface="Menlo" panose="020B0609030804020204" pitchFamily="49" charset="0"/>
              </a:rPr>
              <a:t>                  ", Age: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getInt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pPr>
            <a:r>
              <a:rPr lang="en-US" sz="1100" dirty="0">
                <a:solidFill>
                  <a:srgbClr val="CCCCCC"/>
                </a:solidFill>
                <a:latin typeface="Menlo" panose="020B0609030804020204" pitchFamily="49" charset="0"/>
              </a:rPr>
              <a:t>    </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303577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0F676-0183-B787-E424-C844A76D4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EDDBA-D925-B60C-10A3-ECB1EB5370D3}"/>
              </a:ext>
            </a:extLst>
          </p:cNvPr>
          <p:cNvSpPr>
            <a:spLocks noGrp="1"/>
          </p:cNvSpPr>
          <p:nvPr>
            <p:ph type="title"/>
          </p:nvPr>
        </p:nvSpPr>
        <p:spPr/>
        <p:txBody>
          <a:bodyPr/>
          <a:lstStyle/>
          <a:p>
            <a:r>
              <a:rPr lang="en-US" dirty="0"/>
              <a:t>Update</a:t>
            </a:r>
          </a:p>
        </p:txBody>
      </p:sp>
      <p:sp>
        <p:nvSpPr>
          <p:cNvPr id="4" name="Text Placeholder 3">
            <a:extLst>
              <a:ext uri="{FF2B5EF4-FFF2-40B4-BE49-F238E27FC236}">
                <a16:creationId xmlns:a16="http://schemas.microsoft.com/office/drawing/2014/main" id="{A31CA249-1A68-FC33-F770-C0BD4860228A}"/>
              </a:ext>
            </a:extLst>
          </p:cNvPr>
          <p:cNvSpPr>
            <a:spLocks noGrp="1"/>
          </p:cNvSpPr>
          <p:nvPr>
            <p:ph type="body" sz="half" idx="2"/>
          </p:nvPr>
        </p:nvSpPr>
        <p:spPr/>
        <p:txBody>
          <a:bodyPr/>
          <a:lstStyle/>
          <a:p>
            <a:r>
              <a:rPr lang="en-US" dirty="0"/>
              <a:t>Execute an UPDATE query</a:t>
            </a:r>
          </a:p>
        </p:txBody>
      </p:sp>
      <p:sp>
        <p:nvSpPr>
          <p:cNvPr id="3" name="Rectangle 2">
            <a:extLst>
              <a:ext uri="{FF2B5EF4-FFF2-40B4-BE49-F238E27FC236}">
                <a16:creationId xmlns:a16="http://schemas.microsoft.com/office/drawing/2014/main" id="{1D36660E-2B79-5D75-7AE7-D7FEA94C41A7}"/>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”UPDATE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 SET age</a:t>
            </a:r>
            <a:r>
              <a:rPr lang="en-US" sz="1100" dirty="0">
                <a:solidFill>
                  <a:srgbClr val="CE9178"/>
                </a:solidFill>
                <a:latin typeface="Menlo" panose="020B0609030804020204" pitchFamily="49" charset="0"/>
              </a:rPr>
              <a:t>=31</a:t>
            </a:r>
            <a:r>
              <a:rPr lang="en-US" sz="1100" b="0" dirty="0">
                <a:solidFill>
                  <a:srgbClr val="CE9178"/>
                </a:solidFill>
                <a:effectLst/>
                <a:latin typeface="Menlo" panose="020B0609030804020204" pitchFamily="49" charset="0"/>
              </a:rPr>
              <a:t> WHERE </a:t>
            </a:r>
            <a:r>
              <a:rPr lang="en-US" sz="1100" dirty="0">
                <a:solidFill>
                  <a:srgbClr val="CE9178"/>
                </a:solidFill>
                <a:latin typeface="Menlo" panose="020B0609030804020204" pitchFamily="49" charset="0"/>
              </a:rPr>
              <a:t>name=</a:t>
            </a:r>
            <a:r>
              <a:rPr lang="en-US" sz="1100" b="0" dirty="0">
                <a:solidFill>
                  <a:srgbClr val="CE9178"/>
                </a:solidFill>
                <a:effectLst/>
                <a:latin typeface="Menlo" panose="020B0609030804020204" pitchFamily="49" charset="0"/>
              </a:rPr>
              <a:t>'John’"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statement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executeUpdate</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46651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14160-B3E8-BD2F-DF2A-F4C9A260E6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462CA-FE0A-752A-CF7B-9385568D4698}"/>
              </a:ext>
            </a:extLst>
          </p:cNvPr>
          <p:cNvSpPr>
            <a:spLocks noGrp="1"/>
          </p:cNvSpPr>
          <p:nvPr>
            <p:ph type="title"/>
          </p:nvPr>
        </p:nvSpPr>
        <p:spPr/>
        <p:txBody>
          <a:bodyPr/>
          <a:lstStyle/>
          <a:p>
            <a:r>
              <a:rPr lang="en-US" dirty="0"/>
              <a:t>Delete</a:t>
            </a:r>
          </a:p>
        </p:txBody>
      </p:sp>
      <p:sp>
        <p:nvSpPr>
          <p:cNvPr id="4" name="Text Placeholder 3">
            <a:extLst>
              <a:ext uri="{FF2B5EF4-FFF2-40B4-BE49-F238E27FC236}">
                <a16:creationId xmlns:a16="http://schemas.microsoft.com/office/drawing/2014/main" id="{7DFB011B-099F-50D8-E33F-AAD9E3BE10CF}"/>
              </a:ext>
            </a:extLst>
          </p:cNvPr>
          <p:cNvSpPr>
            <a:spLocks noGrp="1"/>
          </p:cNvSpPr>
          <p:nvPr>
            <p:ph type="body" sz="half" idx="2"/>
          </p:nvPr>
        </p:nvSpPr>
        <p:spPr/>
        <p:txBody>
          <a:bodyPr/>
          <a:lstStyle/>
          <a:p>
            <a:r>
              <a:rPr lang="en-US" dirty="0"/>
              <a:t>Execute a DELETE query</a:t>
            </a:r>
          </a:p>
        </p:txBody>
      </p:sp>
      <p:sp>
        <p:nvSpPr>
          <p:cNvPr id="3" name="Rectangle 2">
            <a:extLst>
              <a:ext uri="{FF2B5EF4-FFF2-40B4-BE49-F238E27FC236}">
                <a16:creationId xmlns:a16="http://schemas.microsoft.com/office/drawing/2014/main" id="{1D3BB9D8-6B39-A0E6-2BBE-4E72B9C7A96D}"/>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”DELETE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 WHERE </a:t>
            </a:r>
            <a:r>
              <a:rPr lang="en-US" sz="1100" dirty="0">
                <a:solidFill>
                  <a:srgbClr val="CE9178"/>
                </a:solidFill>
                <a:latin typeface="Menlo" panose="020B0609030804020204" pitchFamily="49" charset="0"/>
              </a:rPr>
              <a:t>name=</a:t>
            </a:r>
            <a:r>
              <a:rPr lang="en-US" sz="1100" b="0" dirty="0">
                <a:solidFill>
                  <a:srgbClr val="CE9178"/>
                </a:solidFill>
                <a:effectLst/>
                <a:latin typeface="Menlo" panose="020B0609030804020204" pitchFamily="49" charset="0"/>
              </a:rPr>
              <a:t>'John’"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statement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executeUpdate</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61837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3C396-B3DF-E019-A9A7-FC653FDC5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6285F-82C6-9289-EACE-683240006733}"/>
              </a:ext>
            </a:extLst>
          </p:cNvPr>
          <p:cNvSpPr>
            <a:spLocks noGrp="1"/>
          </p:cNvSpPr>
          <p:nvPr>
            <p:ph type="title"/>
          </p:nvPr>
        </p:nvSpPr>
        <p:spPr/>
        <p:txBody>
          <a:bodyPr/>
          <a:lstStyle/>
          <a:p>
            <a:r>
              <a:rPr lang="en-US" dirty="0"/>
              <a:t>Close the resources</a:t>
            </a:r>
          </a:p>
        </p:txBody>
      </p:sp>
      <p:sp>
        <p:nvSpPr>
          <p:cNvPr id="4" name="Text Placeholder 3">
            <a:extLst>
              <a:ext uri="{FF2B5EF4-FFF2-40B4-BE49-F238E27FC236}">
                <a16:creationId xmlns:a16="http://schemas.microsoft.com/office/drawing/2014/main" id="{2C9AC837-493F-E959-4312-5780F61B4060}"/>
              </a:ext>
            </a:extLst>
          </p:cNvPr>
          <p:cNvSpPr>
            <a:spLocks noGrp="1"/>
          </p:cNvSpPr>
          <p:nvPr>
            <p:ph type="body" sz="half" idx="2"/>
          </p:nvPr>
        </p:nvSpPr>
        <p:spPr/>
        <p:txBody>
          <a:bodyPr/>
          <a:lstStyle/>
          <a:p>
            <a:r>
              <a:rPr lang="en-US" dirty="0"/>
              <a:t>Avoid memory leaks and properly terminate the connection to the database</a:t>
            </a:r>
          </a:p>
        </p:txBody>
      </p:sp>
      <p:sp>
        <p:nvSpPr>
          <p:cNvPr id="3" name="Rectangle 2">
            <a:extLst>
              <a:ext uri="{FF2B5EF4-FFF2-40B4-BE49-F238E27FC236}">
                <a16:creationId xmlns:a16="http://schemas.microsoft.com/office/drawing/2014/main" id="{31D709A6-1362-5331-A5B3-6E7287FE605A}"/>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dirty="0">
                <a:solidFill>
                  <a:srgbClr val="4EC9B0"/>
                </a:solidFill>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"SELECT *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executeQuery</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while</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next</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System</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out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println</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getString</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E9178"/>
                </a:solidFill>
                <a:effectLst/>
                <a:latin typeface="Menlo" panose="020B0609030804020204" pitchFamily="49" charset="0"/>
              </a:rPr>
              <a:t>                  ", Age: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getInt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pPr>
            <a:r>
              <a:rPr lang="en-US" sz="1100" dirty="0">
                <a:solidFill>
                  <a:srgbClr val="CCCCCC"/>
                </a:solidFill>
                <a:latin typeface="Menlo" panose="020B0609030804020204" pitchFamily="49" charset="0"/>
              </a:rPr>
              <a:t>    </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95603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096DC-443C-0688-D6F6-7DB279F2E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E678B-F634-C401-8FC9-B33D90BEDF51}"/>
              </a:ext>
            </a:extLst>
          </p:cNvPr>
          <p:cNvSpPr>
            <a:spLocks noGrp="1"/>
          </p:cNvSpPr>
          <p:nvPr>
            <p:ph type="title"/>
          </p:nvPr>
        </p:nvSpPr>
        <p:spPr/>
        <p:txBody>
          <a:bodyPr/>
          <a:lstStyle/>
          <a:p>
            <a:r>
              <a:rPr lang="en-US" dirty="0"/>
              <a:t>Let’s apply best practices and SOLID principles</a:t>
            </a:r>
          </a:p>
        </p:txBody>
      </p:sp>
      <p:sp>
        <p:nvSpPr>
          <p:cNvPr id="4" name="Text Placeholder 3">
            <a:extLst>
              <a:ext uri="{FF2B5EF4-FFF2-40B4-BE49-F238E27FC236}">
                <a16:creationId xmlns:a16="http://schemas.microsoft.com/office/drawing/2014/main" id="{67FBE0B3-A05E-2247-E92C-4076C016ED07}"/>
              </a:ext>
            </a:extLst>
          </p:cNvPr>
          <p:cNvSpPr>
            <a:spLocks noGrp="1"/>
          </p:cNvSpPr>
          <p:nvPr>
            <p:ph type="body" sz="half" idx="2"/>
          </p:nvPr>
        </p:nvSpPr>
        <p:spPr/>
        <p:txBody>
          <a:bodyPr/>
          <a:lstStyle/>
          <a:p>
            <a:r>
              <a:rPr lang="en-US" dirty="0"/>
              <a:t>This piece of code works, but it’s full of problems and hard to maintain if we need to apply changes and add features</a:t>
            </a:r>
          </a:p>
        </p:txBody>
      </p:sp>
      <p:sp>
        <p:nvSpPr>
          <p:cNvPr id="3" name="Rectangle 2">
            <a:extLst>
              <a:ext uri="{FF2B5EF4-FFF2-40B4-BE49-F238E27FC236}">
                <a16:creationId xmlns:a16="http://schemas.microsoft.com/office/drawing/2014/main" id="{DD3B3384-979F-91F4-7D79-1F3CEAA807DC}"/>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dirty="0">
                <a:solidFill>
                  <a:srgbClr val="4EC9B0"/>
                </a:solidFill>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"SELECT *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executeQuery</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while</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next</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System</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out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println</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getString</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E9178"/>
                </a:solidFill>
                <a:effectLst/>
                <a:latin typeface="Menlo" panose="020B0609030804020204" pitchFamily="49" charset="0"/>
              </a:rPr>
              <a:t>                  ", Age: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getInt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pPr>
            <a:r>
              <a:rPr lang="en-US" sz="1100" dirty="0">
                <a:solidFill>
                  <a:srgbClr val="CCCCCC"/>
                </a:solidFill>
                <a:latin typeface="Menlo" panose="020B0609030804020204" pitchFamily="49" charset="0"/>
              </a:rPr>
              <a:t>    </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110121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B8A9F-CE55-0B17-359B-A37D40B09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74DFA-701C-F640-E624-DF8D31E67614}"/>
              </a:ext>
            </a:extLst>
          </p:cNvPr>
          <p:cNvSpPr>
            <a:spLocks noGrp="1"/>
          </p:cNvSpPr>
          <p:nvPr>
            <p:ph type="title"/>
          </p:nvPr>
        </p:nvSpPr>
        <p:spPr/>
        <p:txBody>
          <a:bodyPr/>
          <a:lstStyle/>
          <a:p>
            <a:r>
              <a:rPr lang="en-US" dirty="0"/>
              <a:t>Single responsibility principle</a:t>
            </a:r>
          </a:p>
        </p:txBody>
      </p:sp>
      <p:sp>
        <p:nvSpPr>
          <p:cNvPr id="4" name="Text Placeholder 3">
            <a:extLst>
              <a:ext uri="{FF2B5EF4-FFF2-40B4-BE49-F238E27FC236}">
                <a16:creationId xmlns:a16="http://schemas.microsoft.com/office/drawing/2014/main" id="{6784CD03-2C75-BD20-F93D-A6F59AFC0F53}"/>
              </a:ext>
            </a:extLst>
          </p:cNvPr>
          <p:cNvSpPr>
            <a:spLocks noGrp="1"/>
          </p:cNvSpPr>
          <p:nvPr>
            <p:ph type="body" sz="half" idx="2"/>
          </p:nvPr>
        </p:nvSpPr>
        <p:spPr/>
        <p:txBody>
          <a:bodyPr/>
          <a:lstStyle/>
          <a:p>
            <a:r>
              <a:rPr lang="en-US" dirty="0"/>
              <a:t>Let’s identify responsibilities</a:t>
            </a:r>
          </a:p>
        </p:txBody>
      </p:sp>
      <p:sp>
        <p:nvSpPr>
          <p:cNvPr id="3" name="Rectangle 2">
            <a:extLst>
              <a:ext uri="{FF2B5EF4-FFF2-40B4-BE49-F238E27FC236}">
                <a16:creationId xmlns:a16="http://schemas.microsoft.com/office/drawing/2014/main" id="{9D3023A0-930E-5400-1322-7072937B95D8}"/>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dirty="0" err="1">
                <a:solidFill>
                  <a:srgbClr val="4EC9B0"/>
                </a:solidFill>
                <a:latin typeface="Menlo" panose="020B0609030804020204" pitchFamily="49" charset="0"/>
              </a:rPr>
              <a:t>Class</a:t>
            </a:r>
            <a:r>
              <a:rPr lang="en-US" sz="1100" dirty="0" err="1">
                <a:solidFill>
                  <a:srgbClr val="CCCCCC"/>
                </a:solidFill>
                <a:latin typeface="Menlo" panose="020B0609030804020204" pitchFamily="49" charset="0"/>
              </a:rPr>
              <a:t>.</a:t>
            </a:r>
            <a:r>
              <a:rPr lang="en-US" sz="1100" dirty="0" err="1">
                <a:solidFill>
                  <a:srgbClr val="DCDCAA"/>
                </a:solidFill>
                <a:latin typeface="Menlo" panose="020B0609030804020204" pitchFamily="49" charset="0"/>
              </a:rPr>
              <a:t>forName</a:t>
            </a:r>
            <a:r>
              <a:rPr lang="en-US" sz="1100" dirty="0">
                <a:solidFill>
                  <a:srgbClr val="CCCCCC"/>
                </a:solidFill>
                <a:latin typeface="Menlo" panose="020B0609030804020204" pitchFamily="49" charset="0"/>
              </a:rPr>
              <a:t>(</a:t>
            </a:r>
            <a:r>
              <a:rPr lang="en-US" sz="1100" dirty="0">
                <a:solidFill>
                  <a:srgbClr val="CE9178"/>
                </a:solidFill>
                <a:latin typeface="Menlo" panose="020B0609030804020204" pitchFamily="49" charset="0"/>
              </a:rPr>
              <a:t>"org.h2.Driver"</a:t>
            </a:r>
            <a:r>
              <a:rPr lang="en-US" sz="1100" dirty="0">
                <a:solidFill>
                  <a:srgbClr val="CCCCCC"/>
                </a:solidFill>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dirty="0">
                <a:solidFill>
                  <a:srgbClr val="4EC9B0"/>
                </a:solidFill>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"SELECT *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executeQuery</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while</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next</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System</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out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println</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getString</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E9178"/>
                </a:solidFill>
                <a:effectLst/>
                <a:latin typeface="Menlo" panose="020B0609030804020204" pitchFamily="49" charset="0"/>
              </a:rPr>
              <a:t>                  ", Age: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getInt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pPr>
            <a:r>
              <a:rPr lang="en-US" sz="1100" dirty="0">
                <a:solidFill>
                  <a:srgbClr val="CCCCCC"/>
                </a:solidFill>
                <a:latin typeface="Menlo" panose="020B0609030804020204" pitchFamily="49" charset="0"/>
              </a:rPr>
              <a:t>    </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7881E39-9A4E-B0C9-7760-594D291A9DCB}"/>
                  </a:ext>
                </a:extLst>
              </p14:cNvPr>
              <p14:cNvContentPartPr/>
              <p14:nvPr/>
            </p14:nvContentPartPr>
            <p14:xfrm>
              <a:off x="1621800" y="1945653"/>
              <a:ext cx="4842360" cy="2293920"/>
            </p14:xfrm>
          </p:contentPart>
        </mc:Choice>
        <mc:Fallback xmlns="">
          <p:pic>
            <p:nvPicPr>
              <p:cNvPr id="8" name="Ink 7">
                <a:extLst>
                  <a:ext uri="{FF2B5EF4-FFF2-40B4-BE49-F238E27FC236}">
                    <a16:creationId xmlns:a16="http://schemas.microsoft.com/office/drawing/2014/main" id="{07881E39-9A4E-B0C9-7760-594D291A9DCB}"/>
                  </a:ext>
                </a:extLst>
              </p:cNvPr>
              <p:cNvPicPr/>
              <p:nvPr/>
            </p:nvPicPr>
            <p:blipFill>
              <a:blip r:embed="rId3"/>
              <a:stretch>
                <a:fillRect/>
              </a:stretch>
            </p:blipFill>
            <p:spPr>
              <a:xfrm>
                <a:off x="1615680" y="1939533"/>
                <a:ext cx="4854600" cy="230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9D0D57D-1B6F-777E-BCA5-3E5D10F60F56}"/>
                  </a:ext>
                </a:extLst>
              </p14:cNvPr>
              <p14:cNvContentPartPr/>
              <p14:nvPr/>
            </p14:nvContentPartPr>
            <p14:xfrm>
              <a:off x="1789920" y="5152893"/>
              <a:ext cx="1353600" cy="619560"/>
            </p14:xfrm>
          </p:contentPart>
        </mc:Choice>
        <mc:Fallback xmlns="">
          <p:pic>
            <p:nvPicPr>
              <p:cNvPr id="9" name="Ink 8">
                <a:extLst>
                  <a:ext uri="{FF2B5EF4-FFF2-40B4-BE49-F238E27FC236}">
                    <a16:creationId xmlns:a16="http://schemas.microsoft.com/office/drawing/2014/main" id="{49D0D57D-1B6F-777E-BCA5-3E5D10F60F56}"/>
                  </a:ext>
                </a:extLst>
              </p:cNvPr>
              <p:cNvPicPr/>
              <p:nvPr/>
            </p:nvPicPr>
            <p:blipFill>
              <a:blip r:embed="rId5"/>
              <a:stretch>
                <a:fillRect/>
              </a:stretch>
            </p:blipFill>
            <p:spPr>
              <a:xfrm>
                <a:off x="1783800" y="5146773"/>
                <a:ext cx="1365840" cy="631800"/>
              </a:xfrm>
              <a:prstGeom prst="rect">
                <a:avLst/>
              </a:prstGeom>
            </p:spPr>
          </p:pic>
        </mc:Fallback>
      </mc:AlternateContent>
      <p:sp>
        <p:nvSpPr>
          <p:cNvPr id="10" name="TextBox 9">
            <a:extLst>
              <a:ext uri="{FF2B5EF4-FFF2-40B4-BE49-F238E27FC236}">
                <a16:creationId xmlns:a16="http://schemas.microsoft.com/office/drawing/2014/main" id="{70B5E17C-4187-3783-102A-F4B332CA1069}"/>
              </a:ext>
            </a:extLst>
          </p:cNvPr>
          <p:cNvSpPr txBox="1"/>
          <p:nvPr/>
        </p:nvSpPr>
        <p:spPr>
          <a:xfrm>
            <a:off x="35609" y="2030408"/>
            <a:ext cx="1486333" cy="646331"/>
          </a:xfrm>
          <a:prstGeom prst="rect">
            <a:avLst/>
          </a:prstGeom>
          <a:noFill/>
        </p:spPr>
        <p:txBody>
          <a:bodyPr wrap="square" rtlCol="0">
            <a:spAutoFit/>
          </a:bodyPr>
          <a:lstStyle/>
          <a:p>
            <a:pPr>
              <a:lnSpc>
                <a:spcPct val="90000"/>
              </a:lnSpc>
            </a:pPr>
            <a:r>
              <a:rPr lang="en-US" sz="2000" dirty="0">
                <a:solidFill>
                  <a:srgbClr val="FF0000"/>
                </a:solidFill>
              </a:rPr>
              <a:t>Interactions with DB</a:t>
            </a:r>
          </a:p>
        </p:txBody>
      </p:sp>
      <p:cxnSp>
        <p:nvCxnSpPr>
          <p:cNvPr id="12" name="Straight Arrow Connector 11">
            <a:extLst>
              <a:ext uri="{FF2B5EF4-FFF2-40B4-BE49-F238E27FC236}">
                <a16:creationId xmlns:a16="http://schemas.microsoft.com/office/drawing/2014/main" id="{3FC94AD1-56DB-6FB1-0D38-8A747BD82102}"/>
              </a:ext>
            </a:extLst>
          </p:cNvPr>
          <p:cNvCxnSpPr/>
          <p:nvPr/>
        </p:nvCxnSpPr>
        <p:spPr>
          <a:xfrm>
            <a:off x="1244600" y="2472267"/>
            <a:ext cx="465667" cy="338666"/>
          </a:xfrm>
          <a:prstGeom prst="straightConnector1">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6B2F9A-423B-3CA7-65BE-1632E388FF19}"/>
              </a:ext>
            </a:extLst>
          </p:cNvPr>
          <p:cNvCxnSpPr>
            <a:cxnSpLocks/>
          </p:cNvCxnSpPr>
          <p:nvPr/>
        </p:nvCxnSpPr>
        <p:spPr>
          <a:xfrm>
            <a:off x="917604" y="2574503"/>
            <a:ext cx="881680" cy="2666364"/>
          </a:xfrm>
          <a:prstGeom prst="straightConnector1">
            <a:avLst/>
          </a:prstGeom>
          <a:ln w="25400">
            <a:solidFill>
              <a:srgbClr val="C00000"/>
            </a:solidFill>
            <a:miter lim="8000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A4B9CBF8-6DFD-4DA6-F7FF-CE4FE5B7B395}"/>
                  </a:ext>
                </a:extLst>
              </p14:cNvPr>
              <p14:cNvContentPartPr/>
              <p14:nvPr/>
            </p14:nvContentPartPr>
            <p14:xfrm>
              <a:off x="2094480" y="4265853"/>
              <a:ext cx="2863440" cy="981360"/>
            </p14:xfrm>
          </p:contentPart>
        </mc:Choice>
        <mc:Fallback xmlns="">
          <p:pic>
            <p:nvPicPr>
              <p:cNvPr id="15" name="Ink 14">
                <a:extLst>
                  <a:ext uri="{FF2B5EF4-FFF2-40B4-BE49-F238E27FC236}">
                    <a16:creationId xmlns:a16="http://schemas.microsoft.com/office/drawing/2014/main" id="{A4B9CBF8-6DFD-4DA6-F7FF-CE4FE5B7B395}"/>
                  </a:ext>
                </a:extLst>
              </p:cNvPr>
              <p:cNvPicPr/>
              <p:nvPr/>
            </p:nvPicPr>
            <p:blipFill>
              <a:blip r:embed="rId7"/>
              <a:stretch>
                <a:fillRect/>
              </a:stretch>
            </p:blipFill>
            <p:spPr>
              <a:xfrm>
                <a:off x="2088360" y="4259733"/>
                <a:ext cx="2875680" cy="993600"/>
              </a:xfrm>
              <a:prstGeom prst="rect">
                <a:avLst/>
              </a:prstGeom>
            </p:spPr>
          </p:pic>
        </mc:Fallback>
      </mc:AlternateContent>
      <p:sp>
        <p:nvSpPr>
          <p:cNvPr id="16" name="TextBox 15">
            <a:extLst>
              <a:ext uri="{FF2B5EF4-FFF2-40B4-BE49-F238E27FC236}">
                <a16:creationId xmlns:a16="http://schemas.microsoft.com/office/drawing/2014/main" id="{97839AEC-AD7B-7F03-874B-BDCD27C151B2}"/>
              </a:ext>
            </a:extLst>
          </p:cNvPr>
          <p:cNvSpPr txBox="1"/>
          <p:nvPr/>
        </p:nvSpPr>
        <p:spPr>
          <a:xfrm>
            <a:off x="5046133" y="4470400"/>
            <a:ext cx="1701800" cy="757130"/>
          </a:xfrm>
          <a:prstGeom prst="rect">
            <a:avLst/>
          </a:prstGeom>
          <a:noFill/>
        </p:spPr>
        <p:txBody>
          <a:bodyPr wrap="square" rtlCol="0">
            <a:spAutoFit/>
          </a:bodyPr>
          <a:lstStyle/>
          <a:p>
            <a:pPr>
              <a:lnSpc>
                <a:spcPct val="90000"/>
              </a:lnSpc>
            </a:pPr>
            <a:r>
              <a:rPr lang="en-US" sz="2400" dirty="0">
                <a:solidFill>
                  <a:srgbClr val="FF0000"/>
                </a:solidFill>
              </a:rPr>
              <a:t>Display the data</a:t>
            </a:r>
          </a:p>
        </p:txBody>
      </p:sp>
    </p:spTree>
    <p:extLst>
      <p:ext uri="{BB962C8B-B14F-4D97-AF65-F5344CB8AC3E}">
        <p14:creationId xmlns:p14="http://schemas.microsoft.com/office/powerpoint/2010/main" val="179649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drawProgress</p:attrName>
                                        </p:attrNameLst>
                                      </p:cBhvr>
                                      <p:tavLst>
                                        <p:tav tm="0">
                                          <p:val>
                                            <p:fltVal val="0"/>
                                          </p:val>
                                        </p:tav>
                                        <p:tav tm="100000">
                                          <p:val>
                                            <p:fltVal val="1"/>
                                          </p:val>
                                        </p:tav>
                                      </p:tavLst>
                                    </p:anim>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dissolve">
                                      <p:cBhvr>
                                        <p:cTn id="14" dur="500"/>
                                        <p:tgtEl>
                                          <p:spTgt spid="10"/>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par>
                                <p:cTn id="19" presetID="9"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63"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drawProgress</p:attrName>
                                        </p:attrNameLst>
                                      </p:cBhvr>
                                      <p:tavLst>
                                        <p:tav tm="0">
                                          <p:val>
                                            <p:fltVal val="0"/>
                                          </p:val>
                                        </p:tav>
                                        <p:tav tm="100000">
                                          <p:val>
                                            <p:fltVal val="1"/>
                                          </p:val>
                                        </p:tav>
                                      </p:tavLst>
                                    </p:anim>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1DA5F-BEA7-BD0B-D4C3-1F0AAF687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8361C-E6AF-E177-25B8-337754B0DDA1}"/>
              </a:ext>
            </a:extLst>
          </p:cNvPr>
          <p:cNvSpPr>
            <a:spLocks noGrp="1"/>
          </p:cNvSpPr>
          <p:nvPr>
            <p:ph type="title"/>
          </p:nvPr>
        </p:nvSpPr>
        <p:spPr/>
        <p:txBody>
          <a:bodyPr/>
          <a:lstStyle/>
          <a:p>
            <a:r>
              <a:rPr lang="en-US" dirty="0"/>
              <a:t>Single responsibility principle</a:t>
            </a:r>
          </a:p>
        </p:txBody>
      </p:sp>
      <p:sp>
        <p:nvSpPr>
          <p:cNvPr id="4" name="Text Placeholder 3">
            <a:extLst>
              <a:ext uri="{FF2B5EF4-FFF2-40B4-BE49-F238E27FC236}">
                <a16:creationId xmlns:a16="http://schemas.microsoft.com/office/drawing/2014/main" id="{7376FBC7-F520-987B-BA70-0BECF9A11F68}"/>
              </a:ext>
            </a:extLst>
          </p:cNvPr>
          <p:cNvSpPr>
            <a:spLocks noGrp="1"/>
          </p:cNvSpPr>
          <p:nvPr>
            <p:ph type="body" sz="half" idx="2"/>
          </p:nvPr>
        </p:nvSpPr>
        <p:spPr/>
        <p:txBody>
          <a:bodyPr/>
          <a:lstStyle/>
          <a:p>
            <a:r>
              <a:rPr lang="en-US" dirty="0"/>
              <a:t>Let’s represent our data with a record</a:t>
            </a:r>
          </a:p>
        </p:txBody>
      </p:sp>
      <p:sp>
        <p:nvSpPr>
          <p:cNvPr id="5" name="Rectangle 4">
            <a:extLst>
              <a:ext uri="{FF2B5EF4-FFF2-40B4-BE49-F238E27FC236}">
                <a16:creationId xmlns:a16="http://schemas.microsoft.com/office/drawing/2014/main" id="{F7F37FC7-8715-5C38-1F5E-77143C19B335}"/>
              </a:ext>
            </a:extLst>
          </p:cNvPr>
          <p:cNvSpPr/>
          <p:nvPr/>
        </p:nvSpPr>
        <p:spPr>
          <a:xfrm>
            <a:off x="1522414" y="1703294"/>
            <a:ext cx="6115516" cy="4451654"/>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record</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Person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age</a:t>
            </a:r>
            <a:r>
              <a:rPr lang="en-US" sz="1100" b="0" dirty="0">
                <a:solidFill>
                  <a:srgbClr val="CCCCCC"/>
                </a:solidFill>
                <a:effectLst/>
                <a:latin typeface="Menlo" panose="020B0609030804020204" pitchFamily="49" charset="0"/>
              </a:rPr>
              <a:t>) {</a:t>
            </a:r>
          </a:p>
          <a:p>
            <a:pPr>
              <a:lnSpc>
                <a:spcPts val="1350"/>
              </a:lnSpc>
              <a:buNone/>
            </a:pPr>
            <a:br>
              <a:rPr lang="en-US" sz="1100" b="0" dirty="0">
                <a:solidFill>
                  <a:srgbClr val="CCCCCC"/>
                </a:solidFill>
                <a:effectLst/>
                <a:latin typeface="Menlo" panose="020B0609030804020204" pitchFamily="49" charset="0"/>
              </a:rPr>
            </a:b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Override</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toString</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return</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"Name: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4FC1FF"/>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 Age: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4FC1FF"/>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br>
              <a:rPr lang="en-US" sz="1100" b="0" dirty="0">
                <a:solidFill>
                  <a:srgbClr val="CCCCCC"/>
                </a:solidFill>
                <a:effectLst/>
                <a:latin typeface="Menlo" panose="020B0609030804020204" pitchFamily="49" charset="0"/>
              </a:rPr>
            </a:b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374750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7CFE1-6DB9-7772-33BC-D872F69845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E860B-A933-F6C9-173A-1ABDC3A0EE90}"/>
              </a:ext>
            </a:extLst>
          </p:cNvPr>
          <p:cNvSpPr>
            <a:spLocks noGrp="1"/>
          </p:cNvSpPr>
          <p:nvPr>
            <p:ph type="title"/>
          </p:nvPr>
        </p:nvSpPr>
        <p:spPr/>
        <p:txBody>
          <a:bodyPr/>
          <a:lstStyle/>
          <a:p>
            <a:r>
              <a:rPr lang="en-US" dirty="0"/>
              <a:t>Single responsibility principle</a:t>
            </a:r>
          </a:p>
        </p:txBody>
      </p:sp>
      <p:sp>
        <p:nvSpPr>
          <p:cNvPr id="4" name="Text Placeholder 3">
            <a:extLst>
              <a:ext uri="{FF2B5EF4-FFF2-40B4-BE49-F238E27FC236}">
                <a16:creationId xmlns:a16="http://schemas.microsoft.com/office/drawing/2014/main" id="{C992196D-09E4-E5B1-7BBA-7D0C4846FA5B}"/>
              </a:ext>
            </a:extLst>
          </p:cNvPr>
          <p:cNvSpPr>
            <a:spLocks noGrp="1"/>
          </p:cNvSpPr>
          <p:nvPr>
            <p:ph type="body" sz="half" idx="2"/>
          </p:nvPr>
        </p:nvSpPr>
        <p:spPr/>
        <p:txBody>
          <a:bodyPr/>
          <a:lstStyle/>
          <a:p>
            <a:r>
              <a:rPr lang="en-US" dirty="0"/>
              <a:t>Separate the logic to access the data</a:t>
            </a:r>
          </a:p>
        </p:txBody>
      </p:sp>
      <p:sp>
        <p:nvSpPr>
          <p:cNvPr id="3" name="Rectangle 2">
            <a:extLst>
              <a:ext uri="{FF2B5EF4-FFF2-40B4-BE49-F238E27FC236}">
                <a16:creationId xmlns:a16="http://schemas.microsoft.com/office/drawing/2014/main" id="{797BE7B0-BBE0-A333-6EE3-580201FBB6D2}"/>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List&lt;Person&gt;</a:t>
            </a:r>
            <a:r>
              <a:rPr lang="en-US" sz="1100" b="0" dirty="0">
                <a:solidFill>
                  <a:srgbClr val="CCCCCC"/>
                </a:solidFill>
                <a:effectLst/>
                <a:latin typeface="Menlo" panose="020B0609030804020204" pitchFamily="49" charset="0"/>
              </a:rPr>
              <a:t> </a:t>
            </a:r>
            <a:r>
              <a:rPr lang="en-US" sz="1100" dirty="0" err="1">
                <a:solidFill>
                  <a:srgbClr val="DCDCAA"/>
                </a:solidFill>
                <a:latin typeface="Menlo" panose="020B0609030804020204" pitchFamily="49" charset="0"/>
              </a:rPr>
              <a:t>getPeople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4EC9B0"/>
                </a:solidFill>
                <a:effectLst/>
                <a:latin typeface="Menlo" panose="020B0609030804020204" pitchFamily="49" charset="0"/>
              </a:rPr>
              <a:t>    List</a:t>
            </a:r>
            <a:r>
              <a:rPr lang="en-US" sz="1100" b="0" dirty="0">
                <a:solidFill>
                  <a:srgbClr val="CCCCCC"/>
                </a:solidFill>
                <a:effectLst/>
                <a:latin typeface="Menlo" panose="020B0609030804020204" pitchFamily="49" charset="0"/>
              </a:rPr>
              <a:t>&lt;</a:t>
            </a:r>
            <a:r>
              <a:rPr lang="en-US" sz="1100" b="0" dirty="0">
                <a:solidFill>
                  <a:srgbClr val="4EC9B0"/>
                </a:solidFill>
                <a:effectLst/>
                <a:latin typeface="Menlo" panose="020B0609030804020204" pitchFamily="49" charset="0"/>
              </a:rPr>
              <a:t>Person</a:t>
            </a:r>
            <a:r>
              <a:rPr lang="en-US" sz="1100" b="0" dirty="0">
                <a:solidFill>
                  <a:srgbClr val="CCCCCC"/>
                </a:solidFill>
                <a:effectLst/>
                <a:latin typeface="Menlo" panose="020B0609030804020204" pitchFamily="49" charset="0"/>
              </a:rPr>
              <a:t>&gt; </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ArrayList</a:t>
            </a:r>
            <a:r>
              <a:rPr lang="en-US" sz="1100" b="0" dirty="0">
                <a:solidFill>
                  <a:srgbClr val="CCCCCC"/>
                </a:solidFill>
                <a:effectLst/>
                <a:latin typeface="Menlo" panose="020B0609030804020204" pitchFamily="49" charset="0"/>
              </a:rPr>
              <a:t>&lt;&gt;()</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endParaRPr lang="en-US" sz="1100" dirty="0">
              <a:solidFill>
                <a:srgbClr val="CCCCCC"/>
              </a:solidFill>
              <a:latin typeface="Menlo" panose="020B0609030804020204" pitchFamily="49" charset="0"/>
            </a:endParaRPr>
          </a:p>
          <a:p>
            <a:pPr>
              <a:lnSpc>
                <a:spcPts val="1350"/>
              </a:lnSpc>
              <a:buNone/>
            </a:pPr>
            <a:r>
              <a:rPr lang="en-US" sz="1100" dirty="0">
                <a:solidFill>
                  <a:srgbClr val="4EC9B0"/>
                </a:solidFill>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"SELECT *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executeQuery</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while</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next</a:t>
            </a:r>
            <a:r>
              <a:rPr lang="en-US" sz="1100" b="0" dirty="0">
                <a:solidFill>
                  <a:srgbClr val="CCCCCC"/>
                </a:solidFill>
                <a:effectLst/>
                <a:latin typeface="Menlo" panose="020B0609030804020204" pitchFamily="49" charset="0"/>
              </a:rPr>
              <a:t>()) {</a:t>
            </a:r>
          </a:p>
          <a:p>
            <a:pPr>
              <a:lnSpc>
                <a:spcPts val="1350"/>
              </a:lnSpc>
              <a:buNone/>
            </a:pPr>
            <a:r>
              <a:rPr lang="en-US" sz="1100" dirty="0">
                <a:solidFill>
                  <a:srgbClr val="CCCCCC"/>
                </a:solidFill>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getString</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age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getInt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people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add</a:t>
            </a:r>
            <a:r>
              <a:rPr lang="en-US" sz="1100" b="0" dirty="0">
                <a:solidFill>
                  <a:srgbClr val="CCCCCC"/>
                </a:solidFill>
                <a:effectLst/>
                <a:latin typeface="Menlo" panose="020B0609030804020204" pitchFamily="49" charset="0"/>
              </a:rPr>
              <a:t>(</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Person</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return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123461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A5AB2-80E6-356F-89C7-800E31148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C8473-B6AB-D398-81CF-171D7DA62852}"/>
              </a:ext>
            </a:extLst>
          </p:cNvPr>
          <p:cNvSpPr>
            <a:spLocks noGrp="1"/>
          </p:cNvSpPr>
          <p:nvPr>
            <p:ph type="title"/>
          </p:nvPr>
        </p:nvSpPr>
        <p:spPr/>
        <p:txBody>
          <a:bodyPr/>
          <a:lstStyle/>
          <a:p>
            <a:r>
              <a:rPr lang="en-US" dirty="0"/>
              <a:t>Single responsibility principle</a:t>
            </a:r>
          </a:p>
        </p:txBody>
      </p:sp>
      <p:sp>
        <p:nvSpPr>
          <p:cNvPr id="4" name="Text Placeholder 3">
            <a:extLst>
              <a:ext uri="{FF2B5EF4-FFF2-40B4-BE49-F238E27FC236}">
                <a16:creationId xmlns:a16="http://schemas.microsoft.com/office/drawing/2014/main" id="{23495C6E-1C3D-1AF2-F045-5BC56F7E994A}"/>
              </a:ext>
            </a:extLst>
          </p:cNvPr>
          <p:cNvSpPr>
            <a:spLocks noGrp="1"/>
          </p:cNvSpPr>
          <p:nvPr>
            <p:ph type="body" sz="half" idx="2"/>
          </p:nvPr>
        </p:nvSpPr>
        <p:spPr/>
        <p:txBody>
          <a:bodyPr/>
          <a:lstStyle/>
          <a:p>
            <a:r>
              <a:rPr lang="en-US" dirty="0"/>
              <a:t>The main application is simplified</a:t>
            </a:r>
          </a:p>
        </p:txBody>
      </p:sp>
      <p:sp>
        <p:nvSpPr>
          <p:cNvPr id="3" name="Rectangle 2">
            <a:extLst>
              <a:ext uri="{FF2B5EF4-FFF2-40B4-BE49-F238E27FC236}">
                <a16:creationId xmlns:a16="http://schemas.microsoft.com/office/drawing/2014/main" id="{14AF325A-BDBF-5350-6176-D8B4190C1B56}"/>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dbManager</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dbManager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getPeople</a:t>
            </a:r>
            <a:r>
              <a:rPr lang="en-US" sz="1100" b="0" dirty="0">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forEach</a:t>
            </a:r>
            <a:r>
              <a:rPr lang="en-US" sz="1100" b="0" dirty="0">
                <a:solidFill>
                  <a:srgbClr val="CCCCCC"/>
                </a:solidFill>
                <a:effectLst/>
                <a:latin typeface="Menlo" panose="020B0609030804020204" pitchFamily="49" charset="0"/>
              </a:rPr>
              <a:t>(</a:t>
            </a:r>
            <a:r>
              <a:rPr lang="en-US" sz="1100" b="0" dirty="0" err="1">
                <a:solidFill>
                  <a:srgbClr val="4EC9B0"/>
                </a:solidFill>
                <a:effectLst/>
                <a:latin typeface="Menlo" panose="020B0609030804020204" pitchFamily="49" charset="0"/>
              </a:rPr>
              <a:t>System</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out</a:t>
            </a:r>
            <a:r>
              <a:rPr lang="en-US" sz="1100" b="0" dirty="0">
                <a:solidFill>
                  <a:srgbClr val="C586C0"/>
                </a:solidFill>
                <a:effectLst/>
                <a:latin typeface="Menlo" panose="020B0609030804020204" pitchFamily="49" charset="0"/>
              </a:rPr>
              <a:t>::</a:t>
            </a:r>
            <a:r>
              <a:rPr lang="en-US" sz="1100" b="0" dirty="0" err="1">
                <a:solidFill>
                  <a:srgbClr val="DCDCAA"/>
                </a:solidFill>
                <a:effectLst/>
                <a:latin typeface="Menlo" panose="020B0609030804020204" pitchFamily="49" charset="0"/>
              </a:rPr>
              <a:t>println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422908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Practical information</a:t>
            </a:r>
          </a:p>
        </p:txBody>
      </p:sp>
      <p:sp>
        <p:nvSpPr>
          <p:cNvPr id="14" name="Content Placeholder 13"/>
          <p:cNvSpPr>
            <a:spLocks noGrp="1"/>
          </p:cNvSpPr>
          <p:nvPr>
            <p:ph idx="1"/>
          </p:nvPr>
        </p:nvSpPr>
        <p:spPr/>
        <p:txBody>
          <a:bodyPr vert="horz" lIns="91440" tIns="45720" rIns="91440" bIns="45720" rtlCol="0" anchor="t">
            <a:normAutofit fontScale="85000" lnSpcReduction="10000"/>
          </a:bodyPr>
          <a:lstStyle/>
          <a:p>
            <a:pPr>
              <a:buFont typeface="Arial" panose="020B0604020202020204" pitchFamily="34" charset="0"/>
              <a:buChar char="•"/>
            </a:pPr>
            <a:r>
              <a:rPr lang="en-US" dirty="0"/>
              <a:t>We have one assignment which will be graded at the end of the course, upon submission</a:t>
            </a:r>
          </a:p>
          <a:p>
            <a:pPr lvl="1">
              <a:buFont typeface="Arial" panose="020B0604020202020204" pitchFamily="34" charset="0"/>
              <a:buChar char="•"/>
            </a:pPr>
            <a:r>
              <a:rPr lang="en-US" dirty="0"/>
              <a:t>After each lesson, you will be able to implement a part of the assignment</a:t>
            </a:r>
          </a:p>
          <a:p>
            <a:pPr lvl="1">
              <a:buFont typeface="Arial" panose="020B0604020202020204" pitchFamily="34" charset="0"/>
              <a:buChar char="•"/>
            </a:pPr>
            <a:r>
              <a:rPr lang="en-US" dirty="0"/>
              <a:t>We recommend to do it gradually</a:t>
            </a:r>
          </a:p>
          <a:p>
            <a:pPr>
              <a:buFont typeface="Arial" panose="020B0604020202020204" pitchFamily="34" charset="0"/>
              <a:buChar char="•"/>
            </a:pPr>
            <a:r>
              <a:rPr lang="en-US" dirty="0"/>
              <a:t>At the beginning of each lesson, we will do a "refresher" of the previous topic. Come with a smartphone</a:t>
            </a:r>
          </a:p>
          <a:p>
            <a:pPr>
              <a:buFont typeface="Arial" panose="020B0604020202020204" pitchFamily="34" charset="0"/>
              <a:buChar char="•"/>
            </a:pPr>
            <a:r>
              <a:rPr lang="en-US" dirty="0"/>
              <a:t>Each lesson includes some practice. Be here with a laptop and enough battery</a:t>
            </a:r>
          </a:p>
          <a:p>
            <a:pPr>
              <a:buFont typeface="Arial" panose="020B0604020202020204" pitchFamily="34" charset="0"/>
              <a:buChar char="•"/>
            </a:pPr>
            <a:r>
              <a:rPr lang="en-US" dirty="0"/>
              <a:t>Tooling:</a:t>
            </a:r>
          </a:p>
          <a:p>
            <a:pPr lvl="1">
              <a:buFont typeface="Arial" panose="020B0604020202020204" pitchFamily="34" charset="0"/>
              <a:buChar char="•"/>
            </a:pPr>
            <a:r>
              <a:rPr lang="en-US" dirty="0"/>
              <a:t>VS Code or IntelliJ Idea</a:t>
            </a:r>
          </a:p>
          <a:p>
            <a:pPr lvl="1">
              <a:buFont typeface="Arial" panose="020B0604020202020204" pitchFamily="34" charset="0"/>
              <a:buChar char="•"/>
            </a:pPr>
            <a:r>
              <a:rPr lang="en-US" dirty="0"/>
              <a:t>Java 21</a:t>
            </a:r>
          </a:p>
          <a:p>
            <a:pPr lvl="1">
              <a:buFont typeface="Arial" panose="020B0604020202020204" pitchFamily="34" charset="0"/>
              <a:buChar char="•"/>
            </a:pPr>
            <a:r>
              <a:rPr lang="en-US" dirty="0"/>
              <a:t>Git</a:t>
            </a:r>
          </a:p>
          <a:p>
            <a:pPr lvl="1">
              <a:buFont typeface="Arial" panose="020B0604020202020204" pitchFamily="34" charset="0"/>
              <a:buChar char="•"/>
            </a:pPr>
            <a:r>
              <a:rPr lang="en-US" dirty="0"/>
              <a:t>Setup everything by using the "cook-books" from oop-2: </a:t>
            </a:r>
            <a:br>
              <a:rPr lang="en-US" dirty="0"/>
            </a:br>
            <a:r>
              <a:rPr lang="en-US" dirty="0">
                <a:hlinkClick r:id="rId2"/>
              </a:rPr>
              <a:t>https://appliedmath.toi.inholland.nl/oop-2-code-projects/cook-books</a:t>
            </a:r>
            <a:endParaRPr lang="en-US" dirty="0">
              <a:ea typeface="+mn-lt"/>
              <a:cs typeface="+mn-lt"/>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4DB27-8E0A-EB1D-9BE7-7B19D9460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8AE54-8CFA-A86F-6375-F3469D96E472}"/>
              </a:ext>
            </a:extLst>
          </p:cNvPr>
          <p:cNvSpPr>
            <a:spLocks noGrp="1"/>
          </p:cNvSpPr>
          <p:nvPr>
            <p:ph type="title"/>
          </p:nvPr>
        </p:nvSpPr>
        <p:spPr/>
        <p:txBody>
          <a:bodyPr/>
          <a:lstStyle/>
          <a:p>
            <a:r>
              <a:rPr lang="en-US" dirty="0"/>
              <a:t>Best practices</a:t>
            </a:r>
          </a:p>
        </p:txBody>
      </p:sp>
      <p:sp>
        <p:nvSpPr>
          <p:cNvPr id="4" name="Text Placeholder 3">
            <a:extLst>
              <a:ext uri="{FF2B5EF4-FFF2-40B4-BE49-F238E27FC236}">
                <a16:creationId xmlns:a16="http://schemas.microsoft.com/office/drawing/2014/main" id="{445AA6E1-45F7-8552-87A4-991081851024}"/>
              </a:ext>
            </a:extLst>
          </p:cNvPr>
          <p:cNvSpPr>
            <a:spLocks noGrp="1"/>
          </p:cNvSpPr>
          <p:nvPr>
            <p:ph type="body" sz="half" idx="2"/>
          </p:nvPr>
        </p:nvSpPr>
        <p:spPr/>
        <p:txBody>
          <a:bodyPr/>
          <a:lstStyle/>
          <a:p>
            <a:r>
              <a:rPr lang="en-US" dirty="0"/>
              <a:t>This class is still full of problems</a:t>
            </a:r>
          </a:p>
        </p:txBody>
      </p:sp>
      <p:sp>
        <p:nvSpPr>
          <p:cNvPr id="3" name="Rectangle 2">
            <a:extLst>
              <a:ext uri="{FF2B5EF4-FFF2-40B4-BE49-F238E27FC236}">
                <a16:creationId xmlns:a16="http://schemas.microsoft.com/office/drawing/2014/main" id="{A05CB58C-01C5-7A88-5784-3E98B867001F}"/>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List&lt;Person&gt;</a:t>
            </a:r>
            <a:r>
              <a:rPr lang="en-US" sz="1100" b="0" dirty="0">
                <a:solidFill>
                  <a:srgbClr val="CCCCCC"/>
                </a:solidFill>
                <a:effectLst/>
                <a:latin typeface="Menlo" panose="020B0609030804020204" pitchFamily="49" charset="0"/>
              </a:rPr>
              <a:t> </a:t>
            </a:r>
            <a:r>
              <a:rPr lang="en-US" sz="1100" dirty="0" err="1">
                <a:solidFill>
                  <a:srgbClr val="DCDCAA"/>
                </a:solidFill>
                <a:latin typeface="Menlo" panose="020B0609030804020204" pitchFamily="49" charset="0"/>
              </a:rPr>
              <a:t>getPeople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4EC9B0"/>
                </a:solidFill>
                <a:effectLst/>
                <a:latin typeface="Menlo" panose="020B0609030804020204" pitchFamily="49" charset="0"/>
              </a:rPr>
              <a:t>    List</a:t>
            </a:r>
            <a:r>
              <a:rPr lang="en-US" sz="1100" b="0" dirty="0">
                <a:solidFill>
                  <a:srgbClr val="CCCCCC"/>
                </a:solidFill>
                <a:effectLst/>
                <a:latin typeface="Menlo" panose="020B0609030804020204" pitchFamily="49" charset="0"/>
              </a:rPr>
              <a:t>&lt;</a:t>
            </a:r>
            <a:r>
              <a:rPr lang="en-US" sz="1100" b="0" dirty="0">
                <a:solidFill>
                  <a:srgbClr val="4EC9B0"/>
                </a:solidFill>
                <a:effectLst/>
                <a:latin typeface="Menlo" panose="020B0609030804020204" pitchFamily="49" charset="0"/>
              </a:rPr>
              <a:t>Person</a:t>
            </a:r>
            <a:r>
              <a:rPr lang="en-US" sz="1100" b="0" dirty="0">
                <a:solidFill>
                  <a:srgbClr val="CCCCCC"/>
                </a:solidFill>
                <a:effectLst/>
                <a:latin typeface="Menlo" panose="020B0609030804020204" pitchFamily="49" charset="0"/>
              </a:rPr>
              <a:t>&gt; </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ArrayList</a:t>
            </a:r>
            <a:r>
              <a:rPr lang="en-US" sz="1100" b="0" dirty="0">
                <a:solidFill>
                  <a:srgbClr val="CCCCCC"/>
                </a:solidFill>
                <a:effectLst/>
                <a:latin typeface="Menlo" panose="020B0609030804020204" pitchFamily="49" charset="0"/>
              </a:rPr>
              <a:t>&lt;&gt;()</a:t>
            </a:r>
          </a:p>
          <a:p>
            <a:pPr>
              <a:lnSpc>
                <a:spcPts val="1350"/>
              </a:lnSpc>
              <a:buNone/>
            </a:pPr>
            <a:r>
              <a:rPr lang="en-US" sz="1100" b="0" dirty="0">
                <a:solidFill>
                  <a:srgbClr val="4EC9B0"/>
                </a:solidFill>
                <a:effectLst/>
                <a:latin typeface="Menlo" panose="020B0609030804020204" pitchFamily="49" charset="0"/>
              </a:rPr>
              <a:t>    </a:t>
            </a:r>
            <a:r>
              <a:rPr lang="en-US" sz="1100" dirty="0" err="1">
                <a:solidFill>
                  <a:srgbClr val="4EC9B0"/>
                </a:solidFill>
                <a:latin typeface="Menlo" panose="020B0609030804020204" pitchFamily="49" charset="0"/>
              </a:rPr>
              <a:t>Class</a:t>
            </a:r>
            <a:r>
              <a:rPr lang="en-US" sz="1100" dirty="0" err="1">
                <a:solidFill>
                  <a:srgbClr val="CCCCCC"/>
                </a:solidFill>
                <a:latin typeface="Menlo" panose="020B0609030804020204" pitchFamily="49" charset="0"/>
              </a:rPr>
              <a:t>.</a:t>
            </a:r>
            <a:r>
              <a:rPr lang="en-US" sz="1100" dirty="0" err="1">
                <a:solidFill>
                  <a:srgbClr val="DCDCAA"/>
                </a:solidFill>
                <a:latin typeface="Menlo" panose="020B0609030804020204" pitchFamily="49" charset="0"/>
              </a:rPr>
              <a:t>forName</a:t>
            </a:r>
            <a:r>
              <a:rPr lang="en-US" sz="1100" dirty="0">
                <a:solidFill>
                  <a:srgbClr val="CCCCCC"/>
                </a:solidFill>
                <a:latin typeface="Menlo" panose="020B0609030804020204" pitchFamily="49" charset="0"/>
              </a:rPr>
              <a:t>(</a:t>
            </a:r>
            <a:r>
              <a:rPr lang="en-US" sz="1100" dirty="0">
                <a:solidFill>
                  <a:srgbClr val="CE9178"/>
                </a:solidFill>
                <a:latin typeface="Menlo" panose="020B0609030804020204" pitchFamily="49" charset="0"/>
              </a:rPr>
              <a:t>"org.h2.Driver"</a:t>
            </a:r>
            <a:r>
              <a:rPr lang="en-US" sz="1100" dirty="0">
                <a:solidFill>
                  <a:srgbClr val="CCCCCC"/>
                </a:solidFill>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endParaRPr lang="en-US" sz="1100" dirty="0">
              <a:solidFill>
                <a:srgbClr val="CCCCCC"/>
              </a:solidFill>
              <a:latin typeface="Menlo" panose="020B0609030804020204" pitchFamily="49" charset="0"/>
            </a:endParaRPr>
          </a:p>
          <a:p>
            <a:pPr>
              <a:lnSpc>
                <a:spcPts val="1350"/>
              </a:lnSpc>
              <a:buNone/>
            </a:pPr>
            <a:r>
              <a:rPr lang="en-US" sz="1100" dirty="0">
                <a:solidFill>
                  <a:srgbClr val="4EC9B0"/>
                </a:solidFill>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"SELECT *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executeQuery</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while</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next</a:t>
            </a:r>
            <a:r>
              <a:rPr lang="en-US" sz="1100" b="0" dirty="0">
                <a:solidFill>
                  <a:srgbClr val="CCCCCC"/>
                </a:solidFill>
                <a:effectLst/>
                <a:latin typeface="Menlo" panose="020B0609030804020204" pitchFamily="49" charset="0"/>
              </a:rPr>
              <a:t>()) {</a:t>
            </a:r>
          </a:p>
          <a:p>
            <a:pPr>
              <a:lnSpc>
                <a:spcPts val="1350"/>
              </a:lnSpc>
              <a:buNone/>
            </a:pPr>
            <a:r>
              <a:rPr lang="en-US" sz="1100" dirty="0">
                <a:solidFill>
                  <a:srgbClr val="CCCCCC"/>
                </a:solidFill>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getString</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age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getInt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people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add</a:t>
            </a:r>
            <a:r>
              <a:rPr lang="en-US" sz="1100" b="0" dirty="0">
                <a:solidFill>
                  <a:srgbClr val="CCCCCC"/>
                </a:solidFill>
                <a:effectLst/>
                <a:latin typeface="Menlo" panose="020B0609030804020204" pitchFamily="49" charset="0"/>
              </a:rPr>
              <a:t>(</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Person</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C586C0"/>
                </a:solidFill>
                <a:effectLst/>
                <a:latin typeface="Menlo" panose="020B0609030804020204" pitchFamily="49" charset="0"/>
              </a:rPr>
              <a:t>    return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C42BCA5-A3E1-B68B-F21A-4072551E5E62}"/>
                  </a:ext>
                </a:extLst>
              </p14:cNvPr>
              <p14:cNvContentPartPr/>
              <p14:nvPr/>
            </p14:nvContentPartPr>
            <p14:xfrm>
              <a:off x="2108816" y="2705548"/>
              <a:ext cx="3876120" cy="697320"/>
            </p14:xfrm>
          </p:contentPart>
        </mc:Choice>
        <mc:Fallback xmlns="">
          <p:pic>
            <p:nvPicPr>
              <p:cNvPr id="6" name="Ink 5">
                <a:extLst>
                  <a:ext uri="{FF2B5EF4-FFF2-40B4-BE49-F238E27FC236}">
                    <a16:creationId xmlns:a16="http://schemas.microsoft.com/office/drawing/2014/main" id="{9C42BCA5-A3E1-B68B-F21A-4072551E5E62}"/>
                  </a:ext>
                </a:extLst>
              </p:cNvPr>
              <p:cNvPicPr/>
              <p:nvPr/>
            </p:nvPicPr>
            <p:blipFill>
              <a:blip r:embed="rId3"/>
              <a:stretch>
                <a:fillRect/>
              </a:stretch>
            </p:blipFill>
            <p:spPr>
              <a:xfrm>
                <a:off x="2102696" y="2699428"/>
                <a:ext cx="388836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7D3719C1-4E87-4E43-EFE4-120268F9E666}"/>
                  </a:ext>
                </a:extLst>
              </p14:cNvPr>
              <p14:cNvContentPartPr/>
              <p14:nvPr/>
            </p14:nvContentPartPr>
            <p14:xfrm>
              <a:off x="1766816" y="3596908"/>
              <a:ext cx="3643560" cy="618840"/>
            </p14:xfrm>
          </p:contentPart>
        </mc:Choice>
        <mc:Fallback xmlns="">
          <p:pic>
            <p:nvPicPr>
              <p:cNvPr id="8" name="Ink 7">
                <a:extLst>
                  <a:ext uri="{FF2B5EF4-FFF2-40B4-BE49-F238E27FC236}">
                    <a16:creationId xmlns:a16="http://schemas.microsoft.com/office/drawing/2014/main" id="{7D3719C1-4E87-4E43-EFE4-120268F9E666}"/>
                  </a:ext>
                </a:extLst>
              </p:cNvPr>
              <p:cNvPicPr/>
              <p:nvPr/>
            </p:nvPicPr>
            <p:blipFill>
              <a:blip r:embed="rId5"/>
              <a:stretch>
                <a:fillRect/>
              </a:stretch>
            </p:blipFill>
            <p:spPr>
              <a:xfrm>
                <a:off x="1760696" y="3590788"/>
                <a:ext cx="3655800" cy="63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3BA6161-0072-C0E1-9666-16E9C2B6330F}"/>
                  </a:ext>
                </a:extLst>
              </p14:cNvPr>
              <p14:cNvContentPartPr/>
              <p14:nvPr/>
            </p14:nvContentPartPr>
            <p14:xfrm>
              <a:off x="1748816" y="4947268"/>
              <a:ext cx="1391400" cy="677160"/>
            </p14:xfrm>
          </p:contentPart>
        </mc:Choice>
        <mc:Fallback xmlns="">
          <p:pic>
            <p:nvPicPr>
              <p:cNvPr id="9" name="Ink 8">
                <a:extLst>
                  <a:ext uri="{FF2B5EF4-FFF2-40B4-BE49-F238E27FC236}">
                    <a16:creationId xmlns:a16="http://schemas.microsoft.com/office/drawing/2014/main" id="{B3BA6161-0072-C0E1-9666-16E9C2B6330F}"/>
                  </a:ext>
                </a:extLst>
              </p:cNvPr>
              <p:cNvPicPr/>
              <p:nvPr/>
            </p:nvPicPr>
            <p:blipFill>
              <a:blip r:embed="rId7"/>
              <a:stretch>
                <a:fillRect/>
              </a:stretch>
            </p:blipFill>
            <p:spPr>
              <a:xfrm>
                <a:off x="1742696" y="4941148"/>
                <a:ext cx="1403640" cy="689400"/>
              </a:xfrm>
              <a:prstGeom prst="rect">
                <a:avLst/>
              </a:prstGeom>
            </p:spPr>
          </p:pic>
        </mc:Fallback>
      </mc:AlternateContent>
      <p:sp>
        <p:nvSpPr>
          <p:cNvPr id="10" name="TextBox 9">
            <a:extLst>
              <a:ext uri="{FF2B5EF4-FFF2-40B4-BE49-F238E27FC236}">
                <a16:creationId xmlns:a16="http://schemas.microsoft.com/office/drawing/2014/main" id="{0E8B7E18-B9C1-BFA9-AFF0-E864D317861B}"/>
              </a:ext>
            </a:extLst>
          </p:cNvPr>
          <p:cNvSpPr txBox="1"/>
          <p:nvPr/>
        </p:nvSpPr>
        <p:spPr>
          <a:xfrm>
            <a:off x="6203890" y="2705548"/>
            <a:ext cx="2357404" cy="646331"/>
          </a:xfrm>
          <a:prstGeom prst="rect">
            <a:avLst/>
          </a:prstGeom>
          <a:noFill/>
        </p:spPr>
        <p:txBody>
          <a:bodyPr wrap="square" rtlCol="0">
            <a:spAutoFit/>
          </a:bodyPr>
          <a:lstStyle/>
          <a:p>
            <a:pPr>
              <a:lnSpc>
                <a:spcPct val="90000"/>
              </a:lnSpc>
            </a:pPr>
            <a:r>
              <a:rPr lang="en-US" sz="2000" dirty="0">
                <a:solidFill>
                  <a:srgbClr val="FF0000"/>
                </a:solidFill>
              </a:rPr>
              <a:t>I can connect only to this DB</a:t>
            </a:r>
          </a:p>
        </p:txBody>
      </p:sp>
      <p:sp>
        <p:nvSpPr>
          <p:cNvPr id="11" name="TextBox 10">
            <a:extLst>
              <a:ext uri="{FF2B5EF4-FFF2-40B4-BE49-F238E27FC236}">
                <a16:creationId xmlns:a16="http://schemas.microsoft.com/office/drawing/2014/main" id="{4BB49529-5391-B22B-FAAC-5E2C32155AE9}"/>
              </a:ext>
            </a:extLst>
          </p:cNvPr>
          <p:cNvSpPr txBox="1"/>
          <p:nvPr/>
        </p:nvSpPr>
        <p:spPr>
          <a:xfrm>
            <a:off x="5419722" y="3747222"/>
            <a:ext cx="2357404" cy="646331"/>
          </a:xfrm>
          <a:prstGeom prst="rect">
            <a:avLst/>
          </a:prstGeom>
          <a:noFill/>
        </p:spPr>
        <p:txBody>
          <a:bodyPr wrap="square" rtlCol="0">
            <a:spAutoFit/>
          </a:bodyPr>
          <a:lstStyle/>
          <a:p>
            <a:pPr>
              <a:lnSpc>
                <a:spcPct val="90000"/>
              </a:lnSpc>
            </a:pPr>
            <a:r>
              <a:rPr lang="en-US" sz="2000" dirty="0">
                <a:solidFill>
                  <a:srgbClr val="FF0000"/>
                </a:solidFill>
              </a:rPr>
              <a:t>The list is potentially huge</a:t>
            </a:r>
          </a:p>
        </p:txBody>
      </p:sp>
      <p:sp>
        <p:nvSpPr>
          <p:cNvPr id="12" name="TextBox 11">
            <a:extLst>
              <a:ext uri="{FF2B5EF4-FFF2-40B4-BE49-F238E27FC236}">
                <a16:creationId xmlns:a16="http://schemas.microsoft.com/office/drawing/2014/main" id="{C6DB3670-F966-0C67-53F5-EDD98E1B57A5}"/>
              </a:ext>
            </a:extLst>
          </p:cNvPr>
          <p:cNvSpPr txBox="1"/>
          <p:nvPr/>
        </p:nvSpPr>
        <p:spPr>
          <a:xfrm>
            <a:off x="3367090" y="4978097"/>
            <a:ext cx="2357404" cy="646331"/>
          </a:xfrm>
          <a:prstGeom prst="rect">
            <a:avLst/>
          </a:prstGeom>
          <a:noFill/>
        </p:spPr>
        <p:txBody>
          <a:bodyPr wrap="square" rtlCol="0">
            <a:spAutoFit/>
          </a:bodyPr>
          <a:lstStyle/>
          <a:p>
            <a:pPr>
              <a:lnSpc>
                <a:spcPct val="90000"/>
              </a:lnSpc>
            </a:pPr>
            <a:r>
              <a:rPr lang="en-US" sz="2000" dirty="0">
                <a:solidFill>
                  <a:srgbClr val="FF0000"/>
                </a:solidFill>
              </a:rPr>
              <a:t>The resources might stay open</a:t>
            </a:r>
          </a:p>
        </p:txBody>
      </p:sp>
    </p:spTree>
    <p:extLst>
      <p:ext uri="{BB962C8B-B14F-4D97-AF65-F5344CB8AC3E}">
        <p14:creationId xmlns:p14="http://schemas.microsoft.com/office/powerpoint/2010/main" val="284834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0ADF8-6F95-6B62-1BA9-855415560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215DA7-56B7-6CD5-C5AA-CF4A59D61BC8}"/>
              </a:ext>
            </a:extLst>
          </p:cNvPr>
          <p:cNvSpPr>
            <a:spLocks noGrp="1"/>
          </p:cNvSpPr>
          <p:nvPr>
            <p:ph type="title"/>
          </p:nvPr>
        </p:nvSpPr>
        <p:spPr/>
        <p:txBody>
          <a:bodyPr/>
          <a:lstStyle/>
          <a:p>
            <a:r>
              <a:rPr lang="en-US" dirty="0"/>
              <a:t>Best practices</a:t>
            </a:r>
          </a:p>
        </p:txBody>
      </p:sp>
      <p:sp>
        <p:nvSpPr>
          <p:cNvPr id="4" name="Text Placeholder 3">
            <a:extLst>
              <a:ext uri="{FF2B5EF4-FFF2-40B4-BE49-F238E27FC236}">
                <a16:creationId xmlns:a16="http://schemas.microsoft.com/office/drawing/2014/main" id="{93995C36-0C52-8685-54F2-C757E298B931}"/>
              </a:ext>
            </a:extLst>
          </p:cNvPr>
          <p:cNvSpPr>
            <a:spLocks noGrp="1"/>
          </p:cNvSpPr>
          <p:nvPr>
            <p:ph type="body" sz="half" idx="2"/>
          </p:nvPr>
        </p:nvSpPr>
        <p:spPr/>
        <p:txBody>
          <a:bodyPr/>
          <a:lstStyle/>
          <a:p>
            <a:r>
              <a:rPr lang="en-US" dirty="0"/>
              <a:t>The constructor now enables us to connect to more databases, and addresses configuration errors</a:t>
            </a:r>
          </a:p>
        </p:txBody>
      </p:sp>
      <p:sp>
        <p:nvSpPr>
          <p:cNvPr id="3" name="Rectangle 2">
            <a:extLst>
              <a:ext uri="{FF2B5EF4-FFF2-40B4-BE49-F238E27FC236}">
                <a16:creationId xmlns:a16="http://schemas.microsoft.com/office/drawing/2014/main" id="{88626F6E-027E-01AC-DF4A-5D702D63ABCF}"/>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private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final</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url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569CD6"/>
                </a:solidFill>
                <a:effectLst/>
                <a:latin typeface="Menlo" panose="020B0609030804020204" pitchFamily="49" charset="0"/>
              </a:rPr>
              <a:t>  private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final</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a:solidFill>
                  <a:srgbClr val="4FC1FF"/>
                </a:solidFill>
                <a:effectLst/>
                <a:latin typeface="Menlo" panose="020B0609030804020204" pitchFamily="49" charset="0"/>
              </a:rPr>
              <a:t>user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569CD6"/>
                </a:solidFill>
                <a:effectLst/>
                <a:latin typeface="Menlo" panose="020B0609030804020204" pitchFamily="49" charset="0"/>
              </a:rPr>
              <a:t>  private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final</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a:solidFill>
                  <a:srgbClr val="4FC1FF"/>
                </a:solidFill>
                <a:effectLst/>
                <a:latin typeface="Menlo" panose="020B0609030804020204" pitchFamily="49" charset="0"/>
              </a:rPr>
              <a:t>password</a:t>
            </a:r>
            <a:r>
              <a:rPr lang="en-US" sz="1100" b="0" dirty="0">
                <a:solidFill>
                  <a:srgbClr val="CCCCCC"/>
                </a:solidFill>
                <a:effectLst/>
                <a:latin typeface="Menlo" panose="020B0609030804020204" pitchFamily="49" charset="0"/>
              </a:rPr>
              <a:t>;</a:t>
            </a:r>
          </a:p>
          <a:p>
            <a:pPr>
              <a:lnSpc>
                <a:spcPts val="1350"/>
              </a:lnSpc>
              <a:buNone/>
            </a:pPr>
            <a:br>
              <a:rPr lang="en-US" sz="1100" b="0" dirty="0">
                <a:solidFill>
                  <a:srgbClr val="CCCCCC"/>
                </a:solidFill>
                <a:effectLst/>
                <a:latin typeface="Menlo" panose="020B0609030804020204" pitchFamily="49" charset="0"/>
              </a:rPr>
            </a:b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driver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url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user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password</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SQLException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a:t>
            </a:r>
            <a:r>
              <a:rPr lang="en-US" sz="1100" b="0" dirty="0" err="1">
                <a:solidFill>
                  <a:srgbClr val="569CD6"/>
                </a:solidFill>
                <a:effectLst/>
                <a:latin typeface="Menlo" panose="020B0609030804020204" pitchFamily="49" charset="0"/>
              </a:rPr>
              <a:t>this</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url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url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569CD6"/>
                </a:solidFill>
                <a:effectLst/>
                <a:latin typeface="Menlo" panose="020B0609030804020204" pitchFamily="49" charset="0"/>
              </a:rPr>
              <a:t>    </a:t>
            </a:r>
            <a:r>
              <a:rPr lang="en-US" sz="1100" b="0" dirty="0" err="1">
                <a:solidFill>
                  <a:srgbClr val="569CD6"/>
                </a:solidFill>
                <a:effectLst/>
                <a:latin typeface="Menlo" panose="020B0609030804020204" pitchFamily="49" charset="0"/>
              </a:rPr>
              <a:t>this</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user</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user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569CD6"/>
                </a:solidFill>
                <a:effectLst/>
                <a:latin typeface="Menlo" panose="020B0609030804020204" pitchFamily="49" charset="0"/>
              </a:rPr>
              <a:t>    </a:t>
            </a:r>
            <a:r>
              <a:rPr lang="en-US" sz="1100" b="0" dirty="0" err="1">
                <a:solidFill>
                  <a:srgbClr val="569CD6"/>
                </a:solidFill>
                <a:effectLst/>
                <a:latin typeface="Menlo" panose="020B0609030804020204" pitchFamily="49" charset="0"/>
              </a:rPr>
              <a:t>this</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password</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password</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try</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driver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 </a:t>
            </a:r>
            <a:r>
              <a:rPr lang="en-US" sz="1100" b="0" dirty="0">
                <a:solidFill>
                  <a:srgbClr val="C586C0"/>
                </a:solidFill>
                <a:effectLst/>
                <a:latin typeface="Menlo" panose="020B0609030804020204" pitchFamily="49" charset="0"/>
              </a:rPr>
              <a:t>catch</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ClassNotFoundException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e</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throw</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SQLException</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”driver not found"</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  }</a:t>
            </a:r>
          </a:p>
          <a:p>
            <a:pPr>
              <a:lnSpc>
                <a:spcPts val="1350"/>
              </a:lnSpc>
            </a:pPr>
            <a:endParaRPr lang="en-US" sz="1100" dirty="0">
              <a:solidFill>
                <a:srgbClr val="CCCCCC"/>
              </a:solidFill>
              <a:latin typeface="Menlo" panose="020B0609030804020204" pitchFamily="49" charset="0"/>
            </a:endParaRPr>
          </a:p>
          <a:p>
            <a:pPr>
              <a:lnSpc>
                <a:spcPts val="1350"/>
              </a:lnSpc>
            </a:pPr>
            <a:r>
              <a:rPr lang="en-US" sz="1100" b="0" dirty="0">
                <a:solidFill>
                  <a:srgbClr val="CCCCCC"/>
                </a:solidFill>
                <a:effectLst/>
                <a:latin typeface="Menlo" panose="020B0609030804020204" pitchFamily="49" charset="0"/>
              </a:rPr>
              <a:t>[ . . . ]</a:t>
            </a:r>
          </a:p>
          <a:p>
            <a:pPr>
              <a:lnSpc>
                <a:spcPts val="1350"/>
              </a:lnSpc>
            </a:pPr>
            <a:endParaRPr lang="en-US" sz="1100" b="0" dirty="0">
              <a:solidFill>
                <a:srgbClr val="CCCCCC"/>
              </a:solidFill>
              <a:effectLst/>
              <a:latin typeface="Menlo" panose="020B0609030804020204" pitchFamily="49" charset="0"/>
            </a:endParaRPr>
          </a:p>
          <a:p>
            <a:pPr>
              <a:lnSpc>
                <a:spcPts val="1350"/>
              </a:lnSpc>
            </a:pP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0170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0E0E-1B55-36AE-76BF-CB1D0E010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730B9-69A5-1998-FE60-5870869B65BB}"/>
              </a:ext>
            </a:extLst>
          </p:cNvPr>
          <p:cNvSpPr>
            <a:spLocks noGrp="1"/>
          </p:cNvSpPr>
          <p:nvPr>
            <p:ph type="title"/>
          </p:nvPr>
        </p:nvSpPr>
        <p:spPr/>
        <p:txBody>
          <a:bodyPr/>
          <a:lstStyle/>
          <a:p>
            <a:r>
              <a:rPr lang="en-US" dirty="0"/>
              <a:t>Best practices</a:t>
            </a:r>
          </a:p>
        </p:txBody>
      </p:sp>
      <p:sp>
        <p:nvSpPr>
          <p:cNvPr id="4" name="Text Placeholder 3">
            <a:extLst>
              <a:ext uri="{FF2B5EF4-FFF2-40B4-BE49-F238E27FC236}">
                <a16:creationId xmlns:a16="http://schemas.microsoft.com/office/drawing/2014/main" id="{90046008-2E15-A665-2531-757D893DF014}"/>
              </a:ext>
            </a:extLst>
          </p:cNvPr>
          <p:cNvSpPr>
            <a:spLocks noGrp="1"/>
          </p:cNvSpPr>
          <p:nvPr>
            <p:ph type="body" sz="half" idx="2"/>
          </p:nvPr>
        </p:nvSpPr>
        <p:spPr/>
        <p:txBody>
          <a:bodyPr/>
          <a:lstStyle/>
          <a:p>
            <a:r>
              <a:rPr lang="en-US" dirty="0"/>
              <a:t>Size and page, as input, grant us to limit the output and avoid memory and performance issues.</a:t>
            </a:r>
          </a:p>
          <a:p>
            <a:r>
              <a:rPr lang="en-US" dirty="0"/>
              <a:t>When we accept input, we need to use prepared statements to avoid SQL injection</a:t>
            </a:r>
          </a:p>
        </p:txBody>
      </p:sp>
      <p:sp>
        <p:nvSpPr>
          <p:cNvPr id="3" name="Rectangle 2">
            <a:extLst>
              <a:ext uri="{FF2B5EF4-FFF2-40B4-BE49-F238E27FC236}">
                <a16:creationId xmlns:a16="http://schemas.microsoft.com/office/drawing/2014/main" id="{0E5796AD-9022-2B00-1FD4-7A3066F895EC}"/>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p>
          <a:p>
            <a:pPr>
              <a:lnSpc>
                <a:spcPts val="1350"/>
              </a:lnSpc>
            </a:pPr>
            <a:endParaRPr lang="en-US" sz="1100" dirty="0">
              <a:solidFill>
                <a:srgbClr val="CCCCCC"/>
              </a:solidFill>
              <a:latin typeface="Menlo" panose="020B0609030804020204" pitchFamily="49" charset="0"/>
            </a:endParaRPr>
          </a:p>
          <a:p>
            <a:pPr>
              <a:lnSpc>
                <a:spcPts val="1350"/>
              </a:lnSpc>
            </a:pPr>
            <a:r>
              <a:rPr lang="en-US" sz="1100" b="0" dirty="0">
                <a:solidFill>
                  <a:srgbClr val="CCCCCC"/>
                </a:solidFill>
                <a:effectLst/>
                <a:latin typeface="Menlo" panose="020B0609030804020204" pitchFamily="49" charset="0"/>
              </a:rPr>
              <a:t>[ . . . ]</a:t>
            </a:r>
          </a:p>
          <a:p>
            <a:pPr>
              <a:lnSpc>
                <a:spcPts val="1350"/>
              </a:lnSpc>
              <a:buNone/>
            </a:pPr>
            <a:r>
              <a:rPr lang="en-US" sz="1100" b="0" dirty="0">
                <a:solidFill>
                  <a:srgbClr val="569CD6"/>
                </a:solidFill>
                <a:effectLst/>
                <a:latin typeface="Menlo" panose="020B0609030804020204" pitchFamily="49" charset="0"/>
              </a:rPr>
              <a:t>  </a:t>
            </a:r>
          </a:p>
          <a:p>
            <a:pPr>
              <a:lnSpc>
                <a:spcPts val="1350"/>
              </a:lnSpc>
              <a:buNone/>
            </a:pPr>
            <a:r>
              <a:rPr lang="en-US" sz="1100" dirty="0">
                <a:solidFill>
                  <a:srgbClr val="569CD6"/>
                </a:solidFill>
                <a:latin typeface="Menlo" panose="020B0609030804020204" pitchFamily="49" charset="0"/>
              </a:rPr>
              <a:t>  </a:t>
            </a: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List</a:t>
            </a:r>
            <a:r>
              <a:rPr lang="en-US" sz="1100" b="0" dirty="0">
                <a:solidFill>
                  <a:srgbClr val="CCCCCC"/>
                </a:solidFill>
                <a:effectLst/>
                <a:latin typeface="Menlo" panose="020B0609030804020204" pitchFamily="49" charset="0"/>
              </a:rPr>
              <a:t>&lt;</a:t>
            </a:r>
            <a:r>
              <a:rPr lang="en-US" sz="1100" b="0" dirty="0">
                <a:solidFill>
                  <a:srgbClr val="4EC9B0"/>
                </a:solidFill>
                <a:effectLst/>
                <a:latin typeface="Menlo" panose="020B0609030804020204" pitchFamily="49" charset="0"/>
              </a:rPr>
              <a:t>Person</a:t>
            </a:r>
            <a:r>
              <a:rPr lang="en-US" sz="1100" b="0" dirty="0">
                <a:solidFill>
                  <a:srgbClr val="CCCCCC"/>
                </a:solidFill>
                <a:effectLst/>
                <a:latin typeface="Menlo" panose="020B0609030804020204" pitchFamily="49" charset="0"/>
              </a:rPr>
              <a:t>&gt; </a:t>
            </a:r>
            <a:r>
              <a:rPr lang="en-US" sz="1100" b="0" dirty="0" err="1">
                <a:solidFill>
                  <a:srgbClr val="DCDCAA"/>
                </a:solidFill>
                <a:effectLst/>
                <a:latin typeface="Menlo" panose="020B0609030804020204" pitchFamily="49" charset="0"/>
              </a:rPr>
              <a:t>getPeople</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size</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page</a:t>
            </a:r>
            <a:r>
              <a:rPr lang="en-US" sz="1100" b="0" dirty="0">
                <a:solidFill>
                  <a:srgbClr val="CCCCCC"/>
                </a:solidFill>
                <a:effectLst/>
                <a:latin typeface="Menlo" panose="020B0609030804020204" pitchFamily="49" charset="0"/>
              </a:rPr>
              <a:t>) </a:t>
            </a:r>
          </a:p>
          <a:p>
            <a:pPr>
              <a:lnSpc>
                <a:spcPts val="1350"/>
              </a:lnSpc>
              <a:buNone/>
            </a:pPr>
            <a:r>
              <a:rPr lang="en-US" sz="1100" dirty="0">
                <a:solidFill>
                  <a:srgbClr val="CCCCCC"/>
                </a:solidFill>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SQLException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List</a:t>
            </a:r>
            <a:r>
              <a:rPr lang="en-US" sz="1100" b="0" dirty="0">
                <a:solidFill>
                  <a:srgbClr val="CCCCCC"/>
                </a:solidFill>
                <a:effectLst/>
                <a:latin typeface="Menlo" panose="020B0609030804020204" pitchFamily="49" charset="0"/>
              </a:rPr>
              <a:t>&lt;</a:t>
            </a:r>
            <a:r>
              <a:rPr lang="en-US" sz="1100" b="0" dirty="0">
                <a:solidFill>
                  <a:srgbClr val="4EC9B0"/>
                </a:solidFill>
                <a:effectLst/>
                <a:latin typeface="Menlo" panose="020B0609030804020204" pitchFamily="49" charset="0"/>
              </a:rPr>
              <a:t>Person</a:t>
            </a:r>
            <a:r>
              <a:rPr lang="en-US" sz="1100" b="0" dirty="0">
                <a:solidFill>
                  <a:srgbClr val="CCCCCC"/>
                </a:solidFill>
                <a:effectLst/>
                <a:latin typeface="Menlo" panose="020B0609030804020204" pitchFamily="49" charset="0"/>
              </a:rPr>
              <a:t>&gt; </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ArrayList</a:t>
            </a:r>
            <a:r>
              <a:rPr lang="en-US" sz="1100" b="0" dirty="0">
                <a:solidFill>
                  <a:srgbClr val="CCCCCC"/>
                </a:solidFill>
                <a:effectLst/>
                <a:latin typeface="Menlo" panose="020B0609030804020204" pitchFamily="49" charset="0"/>
              </a:rPr>
              <a:t>&lt;&gt;();</a:t>
            </a:r>
          </a:p>
          <a:p>
            <a:pPr>
              <a:lnSpc>
                <a:spcPts val="1350"/>
              </a:lnSpc>
              <a:buNone/>
            </a:pPr>
            <a:r>
              <a:rPr lang="en-US" sz="1100" b="0" dirty="0">
                <a:solidFill>
                  <a:srgbClr val="4EC9B0"/>
                </a:solidFill>
                <a:effectLst/>
                <a:latin typeface="Menlo" panose="020B0609030804020204" pitchFamily="49" charset="0"/>
              </a:rPr>
              <a:t>    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offset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page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1</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size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"SELECT *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 LIMIT ? OFFSET ?"</a:t>
            </a: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a:p>
            <a:pPr>
              <a:lnSpc>
                <a:spcPts val="1350"/>
              </a:lnSpc>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PreparedStatement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a:solidFill>
                  <a:srgbClr val="9CDCFE"/>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prepareStatement</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setInt</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1</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size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setInt</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2</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offset</a:t>
            </a:r>
            <a:r>
              <a:rPr lang="en-US" sz="1100" b="0" dirty="0">
                <a:solidFill>
                  <a:srgbClr val="CCCCCC"/>
                </a:solidFill>
                <a:effectLst/>
                <a:latin typeface="Menlo" panose="020B0609030804020204" pitchFamily="49" charset="0"/>
              </a:rPr>
              <a:t>);</a:t>
            </a:r>
            <a:br>
              <a:rPr lang="en-US" sz="1100" b="0" dirty="0">
                <a:solidFill>
                  <a:srgbClr val="CCCCCC"/>
                </a:solidFill>
                <a:effectLst/>
                <a:latin typeface="Menlo" panose="020B0609030804020204" pitchFamily="49" charset="0"/>
              </a:rPr>
            </a:b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executeQuery</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while</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next</a:t>
            </a:r>
            <a:r>
              <a:rPr lang="en-US" sz="1100" b="0" dirty="0">
                <a:solidFill>
                  <a:srgbClr val="CCCCCC"/>
                </a:solidFill>
                <a:effectLst/>
                <a:latin typeface="Menlo" panose="020B0609030804020204" pitchFamily="49" charset="0"/>
              </a:rPr>
              <a:t>()) {</a:t>
            </a:r>
          </a:p>
          <a:p>
            <a:pPr>
              <a:lnSpc>
                <a:spcPts val="1350"/>
              </a:lnSpc>
              <a:buNone/>
            </a:pPr>
            <a:r>
              <a:rPr lang="en-US" sz="1100" dirty="0">
                <a:solidFill>
                  <a:srgbClr val="CCCCCC"/>
                </a:solidFill>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getString</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age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getInt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people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add</a:t>
            </a:r>
            <a:r>
              <a:rPr lang="en-US" sz="1100" b="0" dirty="0">
                <a:solidFill>
                  <a:srgbClr val="CCCCCC"/>
                </a:solidFill>
                <a:effectLst/>
                <a:latin typeface="Menlo" panose="020B0609030804020204" pitchFamily="49" charset="0"/>
              </a:rPr>
              <a:t>(</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Person</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stmt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C586C0"/>
                </a:solidFill>
                <a:effectLst/>
                <a:latin typeface="Menlo" panose="020B0609030804020204" pitchFamily="49" charset="0"/>
              </a:rPr>
              <a:t>    return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CCCCCC"/>
                </a:solidFill>
                <a:effectLst/>
                <a:latin typeface="Menlo" panose="020B0609030804020204" pitchFamily="49" charset="0"/>
              </a:rPr>
              <a:t>  }</a:t>
            </a:r>
          </a:p>
          <a:p>
            <a:pPr>
              <a:lnSpc>
                <a:spcPts val="1350"/>
              </a:lnSpc>
              <a:buNone/>
            </a:pPr>
            <a:endParaRPr lang="en-US" sz="11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24056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6B63D-6330-9703-8441-DC0C54701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5D87C-F920-7919-BE2E-83052DDAEC2A}"/>
              </a:ext>
            </a:extLst>
          </p:cNvPr>
          <p:cNvSpPr>
            <a:spLocks noGrp="1"/>
          </p:cNvSpPr>
          <p:nvPr>
            <p:ph type="title"/>
          </p:nvPr>
        </p:nvSpPr>
        <p:spPr/>
        <p:txBody>
          <a:bodyPr/>
          <a:lstStyle/>
          <a:p>
            <a:r>
              <a:rPr lang="en-US" dirty="0"/>
              <a:t>Best practices</a:t>
            </a:r>
          </a:p>
        </p:txBody>
      </p:sp>
      <p:sp>
        <p:nvSpPr>
          <p:cNvPr id="4" name="Text Placeholder 3">
            <a:extLst>
              <a:ext uri="{FF2B5EF4-FFF2-40B4-BE49-F238E27FC236}">
                <a16:creationId xmlns:a16="http://schemas.microsoft.com/office/drawing/2014/main" id="{16BB62C4-E690-3CC3-D2BF-A9C0975AFF75}"/>
              </a:ext>
            </a:extLst>
          </p:cNvPr>
          <p:cNvSpPr>
            <a:spLocks noGrp="1"/>
          </p:cNvSpPr>
          <p:nvPr>
            <p:ph type="body" sz="half" idx="2"/>
          </p:nvPr>
        </p:nvSpPr>
        <p:spPr/>
        <p:txBody>
          <a:bodyPr/>
          <a:lstStyle/>
          <a:p>
            <a:r>
              <a:rPr lang="en-US" dirty="0"/>
              <a:t>The nested try-with-resource blocks will close the resources for us (connection, statement, result set).</a:t>
            </a:r>
          </a:p>
        </p:txBody>
      </p:sp>
      <p:sp>
        <p:nvSpPr>
          <p:cNvPr id="3" name="Rectangle 2">
            <a:extLst>
              <a:ext uri="{FF2B5EF4-FFF2-40B4-BE49-F238E27FC236}">
                <a16:creationId xmlns:a16="http://schemas.microsoft.com/office/drawing/2014/main" id="{D37272B0-3F17-5392-4CBF-9A46206F93A6}"/>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endParaRPr lang="en-US" sz="1100" dirty="0">
              <a:solidFill>
                <a:srgbClr val="CCCCCC"/>
              </a:solidFill>
              <a:latin typeface="Menlo" panose="020B0609030804020204" pitchFamily="49" charset="0"/>
            </a:endParaRPr>
          </a:p>
          <a:p>
            <a:pPr>
              <a:lnSpc>
                <a:spcPts val="1350"/>
              </a:lnSpc>
            </a:pPr>
            <a:r>
              <a:rPr lang="en-US" sz="1100" b="0" dirty="0">
                <a:solidFill>
                  <a:srgbClr val="CCCCCC"/>
                </a:solidFill>
                <a:effectLst/>
                <a:latin typeface="Menlo" panose="020B0609030804020204" pitchFamily="49" charset="0"/>
              </a:rPr>
              <a:t>[ . . . ]</a:t>
            </a:r>
            <a:endParaRPr lang="en-US" sz="1100" b="0" dirty="0">
              <a:solidFill>
                <a:srgbClr val="569CD6"/>
              </a:solidFill>
              <a:effectLst/>
              <a:latin typeface="Menlo" panose="020B0609030804020204" pitchFamily="49" charset="0"/>
            </a:endParaRPr>
          </a:p>
          <a:p>
            <a:pPr>
              <a:lnSpc>
                <a:spcPts val="1350"/>
              </a:lnSpc>
              <a:buNone/>
            </a:pPr>
            <a:r>
              <a:rPr lang="en-US" sz="1100" dirty="0">
                <a:solidFill>
                  <a:srgbClr val="569CD6"/>
                </a:solidFill>
                <a:latin typeface="Menlo" panose="020B0609030804020204" pitchFamily="49" charset="0"/>
              </a:rPr>
              <a:t>  </a:t>
            </a: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List</a:t>
            </a:r>
            <a:r>
              <a:rPr lang="en-US" sz="1100" b="0" dirty="0">
                <a:solidFill>
                  <a:srgbClr val="CCCCCC"/>
                </a:solidFill>
                <a:effectLst/>
                <a:latin typeface="Menlo" panose="020B0609030804020204" pitchFamily="49" charset="0"/>
              </a:rPr>
              <a:t>&lt;</a:t>
            </a:r>
            <a:r>
              <a:rPr lang="en-US" sz="1100" b="0" dirty="0">
                <a:solidFill>
                  <a:srgbClr val="4EC9B0"/>
                </a:solidFill>
                <a:effectLst/>
                <a:latin typeface="Menlo" panose="020B0609030804020204" pitchFamily="49" charset="0"/>
              </a:rPr>
              <a:t>Person</a:t>
            </a:r>
            <a:r>
              <a:rPr lang="en-US" sz="1100" b="0" dirty="0">
                <a:solidFill>
                  <a:srgbClr val="CCCCCC"/>
                </a:solidFill>
                <a:effectLst/>
                <a:latin typeface="Menlo" panose="020B0609030804020204" pitchFamily="49" charset="0"/>
              </a:rPr>
              <a:t>&gt; </a:t>
            </a:r>
            <a:r>
              <a:rPr lang="en-US" sz="1100" b="0" dirty="0" err="1">
                <a:solidFill>
                  <a:srgbClr val="DCDCAA"/>
                </a:solidFill>
                <a:effectLst/>
                <a:latin typeface="Menlo" panose="020B0609030804020204" pitchFamily="49" charset="0"/>
              </a:rPr>
              <a:t>getPeople</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size</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page</a:t>
            </a:r>
            <a:r>
              <a:rPr lang="en-US" sz="1100" b="0" dirty="0">
                <a:solidFill>
                  <a:srgbClr val="CCCCCC"/>
                </a:solidFill>
                <a:effectLst/>
                <a:latin typeface="Menlo" panose="020B0609030804020204" pitchFamily="49" charset="0"/>
              </a:rPr>
              <a:t>) </a:t>
            </a:r>
          </a:p>
          <a:p>
            <a:pPr>
              <a:lnSpc>
                <a:spcPts val="1350"/>
              </a:lnSpc>
              <a:buNone/>
            </a:pPr>
            <a:r>
              <a:rPr lang="en-US" sz="1100" dirty="0">
                <a:solidFill>
                  <a:srgbClr val="CCCCCC"/>
                </a:solidFill>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SQLException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List</a:t>
            </a:r>
            <a:r>
              <a:rPr lang="en-US" sz="1100" b="0" dirty="0">
                <a:solidFill>
                  <a:srgbClr val="CCCCCC"/>
                </a:solidFill>
                <a:effectLst/>
                <a:latin typeface="Menlo" panose="020B0609030804020204" pitchFamily="49" charset="0"/>
              </a:rPr>
              <a:t>&lt;</a:t>
            </a:r>
            <a:r>
              <a:rPr lang="en-US" sz="1100" b="0" dirty="0">
                <a:solidFill>
                  <a:srgbClr val="4EC9B0"/>
                </a:solidFill>
                <a:effectLst/>
                <a:latin typeface="Menlo" panose="020B0609030804020204" pitchFamily="49" charset="0"/>
              </a:rPr>
              <a:t>Person</a:t>
            </a:r>
            <a:r>
              <a:rPr lang="en-US" sz="1100" b="0" dirty="0">
                <a:solidFill>
                  <a:srgbClr val="CCCCCC"/>
                </a:solidFill>
                <a:effectLst/>
                <a:latin typeface="Menlo" panose="020B0609030804020204" pitchFamily="49" charset="0"/>
              </a:rPr>
              <a:t>&gt; </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ArrayList</a:t>
            </a:r>
            <a:r>
              <a:rPr lang="en-US" sz="1100" b="0" dirty="0">
                <a:solidFill>
                  <a:srgbClr val="CCCCCC"/>
                </a:solidFill>
                <a:effectLst/>
                <a:latin typeface="Menlo" panose="020B0609030804020204" pitchFamily="49" charset="0"/>
              </a:rPr>
              <a:t>&lt;&gt;();</a:t>
            </a:r>
          </a:p>
          <a:p>
            <a:pPr>
              <a:lnSpc>
                <a:spcPts val="1350"/>
              </a:lnSpc>
              <a:buNone/>
            </a:pPr>
            <a:r>
              <a:rPr lang="en-US" sz="1100" b="0" dirty="0">
                <a:solidFill>
                  <a:srgbClr val="4EC9B0"/>
                </a:solidFill>
                <a:effectLst/>
                <a:latin typeface="Menlo" panose="020B0609030804020204" pitchFamily="49" charset="0"/>
              </a:rPr>
              <a:t>    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offset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page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1</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size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"SELECT *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 LIMIT ? OFFSET ?"</a:t>
            </a:r>
            <a:r>
              <a:rPr lang="en-US" sz="1100" b="0" dirty="0">
                <a:solidFill>
                  <a:srgbClr val="CCCCCC"/>
                </a:solidFill>
                <a:effectLst/>
                <a:latin typeface="Menlo" panose="020B0609030804020204" pitchFamily="49" charset="0"/>
              </a:rPr>
              <a:t>;</a:t>
            </a:r>
          </a:p>
          <a:p>
            <a:pPr>
              <a:lnSpc>
                <a:spcPts val="1350"/>
              </a:lnSpc>
              <a:buNone/>
            </a:pPr>
            <a:br>
              <a:rPr lang="en-US" sz="1100" b="0" dirty="0">
                <a:solidFill>
                  <a:srgbClr val="CCCCCC"/>
                </a:solidFill>
                <a:effectLst/>
                <a:latin typeface="Menlo" panose="020B0609030804020204" pitchFamily="49" charset="0"/>
              </a:rPr>
            </a:b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try</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4FC1FF"/>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p>
          <a:p>
            <a:pPr>
              <a:lnSpc>
                <a:spcPts val="1350"/>
              </a:lnSpc>
              <a:buNone/>
            </a:pPr>
            <a:r>
              <a:rPr lang="en-US" sz="1100" dirty="0">
                <a:solidFill>
                  <a:srgbClr val="CCCCCC"/>
                </a:solidFill>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url</a:t>
            </a:r>
            <a:r>
              <a:rPr lang="en-US" sz="1100" b="0" dirty="0">
                <a:solidFill>
                  <a:srgbClr val="CCCCCC"/>
                </a:solidFill>
                <a:effectLst/>
                <a:latin typeface="Menlo" panose="020B0609030804020204" pitchFamily="49" charset="0"/>
              </a:rPr>
              <a:t>, </a:t>
            </a:r>
            <a:r>
              <a:rPr lang="en-US" sz="1100" b="0" dirty="0">
                <a:solidFill>
                  <a:srgbClr val="4FC1FF"/>
                </a:solidFill>
                <a:effectLst/>
                <a:latin typeface="Menlo" panose="020B0609030804020204" pitchFamily="49" charset="0"/>
              </a:rPr>
              <a:t>user</a:t>
            </a:r>
            <a:r>
              <a:rPr lang="en-US" sz="1100" b="0" dirty="0">
                <a:solidFill>
                  <a:srgbClr val="CCCCCC"/>
                </a:solidFill>
                <a:effectLst/>
                <a:latin typeface="Menlo" panose="020B0609030804020204" pitchFamily="49" charset="0"/>
              </a:rPr>
              <a:t>, </a:t>
            </a:r>
            <a:r>
              <a:rPr lang="en-US" sz="1100" b="0" dirty="0">
                <a:solidFill>
                  <a:srgbClr val="4FC1FF"/>
                </a:solidFill>
                <a:effectLst/>
                <a:latin typeface="Menlo" panose="020B0609030804020204" pitchFamily="49" charset="0"/>
              </a:rPr>
              <a:t>password</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PreparedStatement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preparedStatement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endParaRPr lang="en-US" sz="1100" dirty="0">
              <a:solidFill>
                <a:srgbClr val="CCCCCC"/>
              </a:solidFill>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prepareStatement</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sql</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FC1FF"/>
                </a:solidFill>
                <a:effectLst/>
                <a:latin typeface="Menlo" panose="020B0609030804020204" pitchFamily="49" charset="0"/>
              </a:rPr>
              <a:t>      </a:t>
            </a:r>
            <a:r>
              <a:rPr lang="en-US" sz="1100" b="0" dirty="0" err="1">
                <a:solidFill>
                  <a:srgbClr val="4FC1FF"/>
                </a:solidFill>
                <a:effectLst/>
                <a:latin typeface="Menlo" panose="020B0609030804020204" pitchFamily="49" charset="0"/>
              </a:rPr>
              <a:t>preparedStatement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setInt</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1</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size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FC1FF"/>
                </a:solidFill>
                <a:effectLst/>
                <a:latin typeface="Menlo" panose="020B0609030804020204" pitchFamily="49" charset="0"/>
              </a:rPr>
              <a:t>      </a:t>
            </a:r>
            <a:r>
              <a:rPr lang="en-US" sz="1100" b="0" dirty="0" err="1">
                <a:solidFill>
                  <a:srgbClr val="4FC1FF"/>
                </a:solidFill>
                <a:effectLst/>
                <a:latin typeface="Menlo" panose="020B0609030804020204" pitchFamily="49" charset="0"/>
              </a:rPr>
              <a:t>preparedStatement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setInt</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2</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offset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try</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preparedStatement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executeQuery</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while</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resultSet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next</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resultSet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getString</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"name"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age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resultSet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getInt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people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add</a:t>
            </a:r>
            <a:r>
              <a:rPr lang="en-US" sz="1100" b="0" dirty="0">
                <a:solidFill>
                  <a:srgbClr val="CCCCCC"/>
                </a:solidFill>
                <a:effectLst/>
                <a:latin typeface="Menlo" panose="020B0609030804020204" pitchFamily="49" charset="0"/>
              </a:rPr>
              <a:t>(</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Person</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name</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age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return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CCCCCC"/>
                </a:solidFill>
                <a:effectLst/>
                <a:latin typeface="Menlo" panose="020B0609030804020204" pitchFamily="49" charset="0"/>
              </a:rPr>
              <a:t>  }</a:t>
            </a:r>
          </a:p>
          <a:p>
            <a:pPr>
              <a:lnSpc>
                <a:spcPts val="1350"/>
              </a:lnSpc>
              <a:buNone/>
            </a:pPr>
            <a:endParaRPr lang="en-US" sz="11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61764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1B4DA-A3E9-3A6E-40F7-511B7EE743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E83AB9-7D0A-FB6D-2F3E-19DFD68B121E}"/>
              </a:ext>
            </a:extLst>
          </p:cNvPr>
          <p:cNvSpPr>
            <a:spLocks noGrp="1"/>
          </p:cNvSpPr>
          <p:nvPr>
            <p:ph type="title"/>
          </p:nvPr>
        </p:nvSpPr>
        <p:spPr/>
        <p:txBody>
          <a:bodyPr/>
          <a:lstStyle/>
          <a:p>
            <a:r>
              <a:rPr lang="en-US" dirty="0"/>
              <a:t>Best practices</a:t>
            </a:r>
          </a:p>
        </p:txBody>
      </p:sp>
      <p:sp>
        <p:nvSpPr>
          <p:cNvPr id="4" name="Text Placeholder 3">
            <a:extLst>
              <a:ext uri="{FF2B5EF4-FFF2-40B4-BE49-F238E27FC236}">
                <a16:creationId xmlns:a16="http://schemas.microsoft.com/office/drawing/2014/main" id="{E8E7ECDE-6BBA-E192-C745-6B2A71AFBAB0}"/>
              </a:ext>
            </a:extLst>
          </p:cNvPr>
          <p:cNvSpPr>
            <a:spLocks noGrp="1"/>
          </p:cNvSpPr>
          <p:nvPr>
            <p:ph type="body" sz="half" idx="2"/>
          </p:nvPr>
        </p:nvSpPr>
        <p:spPr/>
        <p:txBody>
          <a:bodyPr/>
          <a:lstStyle/>
          <a:p>
            <a:r>
              <a:rPr lang="en-US" dirty="0"/>
              <a:t>The main application is a bit bigger, but quite simple</a:t>
            </a:r>
          </a:p>
        </p:txBody>
      </p:sp>
      <p:sp>
        <p:nvSpPr>
          <p:cNvPr id="3" name="Rectangle 2">
            <a:extLst>
              <a:ext uri="{FF2B5EF4-FFF2-40B4-BE49-F238E27FC236}">
                <a16:creationId xmlns:a16="http://schemas.microsoft.com/office/drawing/2014/main" id="{6C64A84B-E9D3-6F16-B061-73EBB8DA6CD6}"/>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dbManager</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”org.h2.Driver"</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a:t>
            </a:r>
          </a:p>
          <a:p>
            <a:pPr>
              <a:lnSpc>
                <a:spcPts val="1350"/>
              </a:lnSpc>
              <a:buNone/>
            </a:pPr>
            <a:r>
              <a:rPr lang="en-US" sz="1100" dirty="0">
                <a:solidFill>
                  <a:srgbClr val="CCCCCC"/>
                </a:solidFill>
                <a:latin typeface="Menlo" panose="020B0609030804020204" pitchFamily="49" charset="0"/>
              </a:rPr>
              <a:t>        </a:t>
            </a:r>
            <a:r>
              <a:rPr lang="en-US" sz="1100" b="0" dirty="0">
                <a:solidFill>
                  <a:srgbClr val="CE9178"/>
                </a:solidFill>
                <a:effectLst/>
                <a:latin typeface="Menlo" panose="020B0609030804020204" pitchFamily="49" charset="0"/>
              </a:rPr>
              <a:t>"user"</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dbManager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getPeople</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10</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1</a:t>
            </a:r>
            <a:r>
              <a:rPr lang="en-US" sz="1100" b="0" dirty="0">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forEach</a:t>
            </a:r>
            <a:r>
              <a:rPr lang="en-US" sz="1100" b="0" dirty="0">
                <a:solidFill>
                  <a:srgbClr val="CCCCCC"/>
                </a:solidFill>
                <a:effectLst/>
                <a:latin typeface="Menlo" panose="020B0609030804020204" pitchFamily="49" charset="0"/>
              </a:rPr>
              <a:t>(</a:t>
            </a:r>
            <a:r>
              <a:rPr lang="en-US" sz="1100" b="0" dirty="0" err="1">
                <a:solidFill>
                  <a:srgbClr val="4EC9B0"/>
                </a:solidFill>
                <a:effectLst/>
                <a:latin typeface="Menlo" panose="020B0609030804020204" pitchFamily="49" charset="0"/>
              </a:rPr>
              <a:t>System</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out</a:t>
            </a:r>
            <a:r>
              <a:rPr lang="en-US" sz="1100" b="0" dirty="0">
                <a:solidFill>
                  <a:srgbClr val="C586C0"/>
                </a:solidFill>
                <a:effectLst/>
                <a:latin typeface="Menlo" panose="020B0609030804020204" pitchFamily="49" charset="0"/>
              </a:rPr>
              <a:t>::</a:t>
            </a:r>
            <a:r>
              <a:rPr lang="en-US" sz="1100" b="0" dirty="0" err="1">
                <a:solidFill>
                  <a:srgbClr val="DCDCAA"/>
                </a:solidFill>
                <a:effectLst/>
                <a:latin typeface="Menlo" panose="020B0609030804020204" pitchFamily="49" charset="0"/>
              </a:rPr>
              <a:t>println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50438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8110A-2796-A695-588A-F9FD6ABDE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E4CF4-9AE7-BFFA-2EEC-7ADB0EEAA387}"/>
              </a:ext>
            </a:extLst>
          </p:cNvPr>
          <p:cNvSpPr>
            <a:spLocks noGrp="1"/>
          </p:cNvSpPr>
          <p:nvPr>
            <p:ph type="title"/>
          </p:nvPr>
        </p:nvSpPr>
        <p:spPr/>
        <p:txBody>
          <a:bodyPr/>
          <a:lstStyle/>
          <a:p>
            <a:r>
              <a:rPr lang="en-US" dirty="0"/>
              <a:t>Transactions</a:t>
            </a:r>
          </a:p>
        </p:txBody>
      </p:sp>
      <p:sp>
        <p:nvSpPr>
          <p:cNvPr id="4" name="Text Placeholder 3">
            <a:extLst>
              <a:ext uri="{FF2B5EF4-FFF2-40B4-BE49-F238E27FC236}">
                <a16:creationId xmlns:a16="http://schemas.microsoft.com/office/drawing/2014/main" id="{9E909886-47C9-1112-FCC6-9D8C1CCFE065}"/>
              </a:ext>
            </a:extLst>
          </p:cNvPr>
          <p:cNvSpPr>
            <a:spLocks noGrp="1"/>
          </p:cNvSpPr>
          <p:nvPr>
            <p:ph type="body" sz="half" idx="2"/>
          </p:nvPr>
        </p:nvSpPr>
        <p:spPr/>
        <p:txBody>
          <a:bodyPr/>
          <a:lstStyle/>
          <a:p>
            <a:r>
              <a:rPr lang="en-US" dirty="0"/>
              <a:t>Execute all the operations on the connection or rollback them all</a:t>
            </a:r>
          </a:p>
        </p:txBody>
      </p:sp>
      <p:sp>
        <p:nvSpPr>
          <p:cNvPr id="3" name="Rectangle 2">
            <a:extLst>
              <a:ext uri="{FF2B5EF4-FFF2-40B4-BE49-F238E27FC236}">
                <a16:creationId xmlns:a16="http://schemas.microsoft.com/office/drawing/2014/main" id="{0F71EA10-867B-C655-1B42-1F68000B3EB6}"/>
              </a:ext>
            </a:extLst>
          </p:cNvPr>
          <p:cNvSpPr/>
          <p:nvPr/>
        </p:nvSpPr>
        <p:spPr>
          <a:xfrm>
            <a:off x="1521942" y="1715882"/>
            <a:ext cx="6126350" cy="4439065"/>
          </a:xfrm>
          <a:custGeom>
            <a:avLst/>
            <a:gdLst>
              <a:gd name="connsiteX0" fmla="*/ 0 w 6126350"/>
              <a:gd name="connsiteY0" fmla="*/ 0 h 4439065"/>
              <a:gd name="connsiteX1" fmla="*/ 619442 w 6126350"/>
              <a:gd name="connsiteY1" fmla="*/ 0 h 4439065"/>
              <a:gd name="connsiteX2" fmla="*/ 1361411 w 6126350"/>
              <a:gd name="connsiteY2" fmla="*/ 0 h 4439065"/>
              <a:gd name="connsiteX3" fmla="*/ 2042117 w 6126350"/>
              <a:gd name="connsiteY3" fmla="*/ 0 h 4439065"/>
              <a:gd name="connsiteX4" fmla="*/ 2722822 w 6126350"/>
              <a:gd name="connsiteY4" fmla="*/ 0 h 4439065"/>
              <a:gd name="connsiteX5" fmla="*/ 3219737 w 6126350"/>
              <a:gd name="connsiteY5" fmla="*/ 0 h 4439065"/>
              <a:gd name="connsiteX6" fmla="*/ 3961706 w 6126350"/>
              <a:gd name="connsiteY6" fmla="*/ 0 h 4439065"/>
              <a:gd name="connsiteX7" fmla="*/ 4642412 w 6126350"/>
              <a:gd name="connsiteY7" fmla="*/ 0 h 4439065"/>
              <a:gd name="connsiteX8" fmla="*/ 5200590 w 6126350"/>
              <a:gd name="connsiteY8" fmla="*/ 0 h 4439065"/>
              <a:gd name="connsiteX9" fmla="*/ 6126350 w 6126350"/>
              <a:gd name="connsiteY9" fmla="*/ 0 h 4439065"/>
              <a:gd name="connsiteX10" fmla="*/ 6126350 w 6126350"/>
              <a:gd name="connsiteY10" fmla="*/ 545371 h 4439065"/>
              <a:gd name="connsiteX11" fmla="*/ 6126350 w 6126350"/>
              <a:gd name="connsiteY11" fmla="*/ 1179523 h 4439065"/>
              <a:gd name="connsiteX12" fmla="*/ 6126350 w 6126350"/>
              <a:gd name="connsiteY12" fmla="*/ 1724894 h 4439065"/>
              <a:gd name="connsiteX13" fmla="*/ 6126350 w 6126350"/>
              <a:gd name="connsiteY13" fmla="*/ 2403437 h 4439065"/>
              <a:gd name="connsiteX14" fmla="*/ 6126350 w 6126350"/>
              <a:gd name="connsiteY14" fmla="*/ 2904417 h 4439065"/>
              <a:gd name="connsiteX15" fmla="*/ 6126350 w 6126350"/>
              <a:gd name="connsiteY15" fmla="*/ 3582960 h 4439065"/>
              <a:gd name="connsiteX16" fmla="*/ 6126350 w 6126350"/>
              <a:gd name="connsiteY16" fmla="*/ 4439065 h 4439065"/>
              <a:gd name="connsiteX17" fmla="*/ 5568171 w 6126350"/>
              <a:gd name="connsiteY17" fmla="*/ 4439065 h 4439065"/>
              <a:gd name="connsiteX18" fmla="*/ 5071256 w 6126350"/>
              <a:gd name="connsiteY18" fmla="*/ 4439065 h 4439065"/>
              <a:gd name="connsiteX19" fmla="*/ 4390551 w 6126350"/>
              <a:gd name="connsiteY19" fmla="*/ 4439065 h 4439065"/>
              <a:gd name="connsiteX20" fmla="*/ 3771109 w 6126350"/>
              <a:gd name="connsiteY20" fmla="*/ 4439065 h 4439065"/>
              <a:gd name="connsiteX21" fmla="*/ 3090403 w 6126350"/>
              <a:gd name="connsiteY21" fmla="*/ 4439065 h 4439065"/>
              <a:gd name="connsiteX22" fmla="*/ 2470961 w 6126350"/>
              <a:gd name="connsiteY22" fmla="*/ 4439065 h 4439065"/>
              <a:gd name="connsiteX23" fmla="*/ 1912783 w 6126350"/>
              <a:gd name="connsiteY23" fmla="*/ 4439065 h 4439065"/>
              <a:gd name="connsiteX24" fmla="*/ 1109550 w 6126350"/>
              <a:gd name="connsiteY24" fmla="*/ 4439065 h 4439065"/>
              <a:gd name="connsiteX25" fmla="*/ 0 w 6126350"/>
              <a:gd name="connsiteY25" fmla="*/ 4439065 h 4439065"/>
              <a:gd name="connsiteX26" fmla="*/ 0 w 6126350"/>
              <a:gd name="connsiteY26" fmla="*/ 3760522 h 4439065"/>
              <a:gd name="connsiteX27" fmla="*/ 0 w 6126350"/>
              <a:gd name="connsiteY27" fmla="*/ 3126370 h 4439065"/>
              <a:gd name="connsiteX28" fmla="*/ 0 w 6126350"/>
              <a:gd name="connsiteY28" fmla="*/ 2492218 h 4439065"/>
              <a:gd name="connsiteX29" fmla="*/ 0 w 6126350"/>
              <a:gd name="connsiteY29" fmla="*/ 1813675 h 4439065"/>
              <a:gd name="connsiteX30" fmla="*/ 0 w 6126350"/>
              <a:gd name="connsiteY30" fmla="*/ 1312695 h 4439065"/>
              <a:gd name="connsiteX31" fmla="*/ 0 w 6126350"/>
              <a:gd name="connsiteY31" fmla="*/ 678543 h 4439065"/>
              <a:gd name="connsiteX32" fmla="*/ 0 w 6126350"/>
              <a:gd name="connsiteY32" fmla="*/ 0 h 443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26350" h="4439065" fill="none" extrusionOk="0">
                <a:moveTo>
                  <a:pt x="0" y="0"/>
                </a:moveTo>
                <a:cubicBezTo>
                  <a:pt x="282335" y="11490"/>
                  <a:pt x="426847" y="19531"/>
                  <a:pt x="619442" y="0"/>
                </a:cubicBezTo>
                <a:cubicBezTo>
                  <a:pt x="812037" y="-19531"/>
                  <a:pt x="1166802" y="-4473"/>
                  <a:pt x="1361411" y="0"/>
                </a:cubicBezTo>
                <a:cubicBezTo>
                  <a:pt x="1556020" y="4473"/>
                  <a:pt x="1760422" y="-29637"/>
                  <a:pt x="2042117" y="0"/>
                </a:cubicBezTo>
                <a:cubicBezTo>
                  <a:pt x="2323812" y="29637"/>
                  <a:pt x="2391603" y="-9595"/>
                  <a:pt x="2722822" y="0"/>
                </a:cubicBezTo>
                <a:cubicBezTo>
                  <a:pt x="3054041" y="9595"/>
                  <a:pt x="3003250" y="-24502"/>
                  <a:pt x="3219737" y="0"/>
                </a:cubicBezTo>
                <a:cubicBezTo>
                  <a:pt x="3436224" y="24502"/>
                  <a:pt x="3637923" y="14198"/>
                  <a:pt x="3961706" y="0"/>
                </a:cubicBezTo>
                <a:cubicBezTo>
                  <a:pt x="4285489" y="-14198"/>
                  <a:pt x="4400200" y="-11109"/>
                  <a:pt x="4642412" y="0"/>
                </a:cubicBezTo>
                <a:cubicBezTo>
                  <a:pt x="4884624" y="11109"/>
                  <a:pt x="5065352" y="-23593"/>
                  <a:pt x="5200590" y="0"/>
                </a:cubicBezTo>
                <a:cubicBezTo>
                  <a:pt x="5335828" y="23593"/>
                  <a:pt x="5729400" y="-3415"/>
                  <a:pt x="6126350" y="0"/>
                </a:cubicBezTo>
                <a:cubicBezTo>
                  <a:pt x="6117706" y="152916"/>
                  <a:pt x="6130156" y="436290"/>
                  <a:pt x="6126350" y="545371"/>
                </a:cubicBezTo>
                <a:cubicBezTo>
                  <a:pt x="6122544" y="654452"/>
                  <a:pt x="6106397" y="1019993"/>
                  <a:pt x="6126350" y="1179523"/>
                </a:cubicBezTo>
                <a:cubicBezTo>
                  <a:pt x="6146303" y="1339053"/>
                  <a:pt x="6106637" y="1468017"/>
                  <a:pt x="6126350" y="1724894"/>
                </a:cubicBezTo>
                <a:cubicBezTo>
                  <a:pt x="6146063" y="1981771"/>
                  <a:pt x="6128441" y="2118368"/>
                  <a:pt x="6126350" y="2403437"/>
                </a:cubicBezTo>
                <a:cubicBezTo>
                  <a:pt x="6124259" y="2688506"/>
                  <a:pt x="6102341" y="2710434"/>
                  <a:pt x="6126350" y="2904417"/>
                </a:cubicBezTo>
                <a:cubicBezTo>
                  <a:pt x="6150359" y="3098400"/>
                  <a:pt x="6111824" y="3432313"/>
                  <a:pt x="6126350" y="3582960"/>
                </a:cubicBezTo>
                <a:cubicBezTo>
                  <a:pt x="6140876" y="3733607"/>
                  <a:pt x="6139679" y="4042888"/>
                  <a:pt x="6126350" y="4439065"/>
                </a:cubicBezTo>
                <a:cubicBezTo>
                  <a:pt x="5993386" y="4463886"/>
                  <a:pt x="5736003" y="4430014"/>
                  <a:pt x="5568171" y="4439065"/>
                </a:cubicBezTo>
                <a:cubicBezTo>
                  <a:pt x="5400339" y="4448116"/>
                  <a:pt x="5198837" y="4442144"/>
                  <a:pt x="5071256" y="4439065"/>
                </a:cubicBezTo>
                <a:cubicBezTo>
                  <a:pt x="4943676" y="4435986"/>
                  <a:pt x="4591607" y="4449448"/>
                  <a:pt x="4390551" y="4439065"/>
                </a:cubicBezTo>
                <a:cubicBezTo>
                  <a:pt x="4189495" y="4428682"/>
                  <a:pt x="3917026" y="4431482"/>
                  <a:pt x="3771109" y="4439065"/>
                </a:cubicBezTo>
                <a:cubicBezTo>
                  <a:pt x="3625192" y="4446648"/>
                  <a:pt x="3267153" y="4438394"/>
                  <a:pt x="3090403" y="4439065"/>
                </a:cubicBezTo>
                <a:cubicBezTo>
                  <a:pt x="2913653" y="4439736"/>
                  <a:pt x="2652654" y="4423664"/>
                  <a:pt x="2470961" y="4439065"/>
                </a:cubicBezTo>
                <a:cubicBezTo>
                  <a:pt x="2289268" y="4454466"/>
                  <a:pt x="2142163" y="4455138"/>
                  <a:pt x="1912783" y="4439065"/>
                </a:cubicBezTo>
                <a:cubicBezTo>
                  <a:pt x="1683403" y="4422992"/>
                  <a:pt x="1419649" y="4413835"/>
                  <a:pt x="1109550" y="4439065"/>
                </a:cubicBezTo>
                <a:cubicBezTo>
                  <a:pt x="799451" y="4464295"/>
                  <a:pt x="294326" y="4486340"/>
                  <a:pt x="0" y="4439065"/>
                </a:cubicBezTo>
                <a:cubicBezTo>
                  <a:pt x="-3041" y="4190874"/>
                  <a:pt x="28135" y="3926023"/>
                  <a:pt x="0" y="3760522"/>
                </a:cubicBezTo>
                <a:cubicBezTo>
                  <a:pt x="-28135" y="3595021"/>
                  <a:pt x="20361" y="3379713"/>
                  <a:pt x="0" y="3126370"/>
                </a:cubicBezTo>
                <a:cubicBezTo>
                  <a:pt x="-20361" y="2873027"/>
                  <a:pt x="-22876" y="2710835"/>
                  <a:pt x="0" y="2492218"/>
                </a:cubicBezTo>
                <a:cubicBezTo>
                  <a:pt x="22876" y="2273601"/>
                  <a:pt x="-1703" y="2022886"/>
                  <a:pt x="0" y="1813675"/>
                </a:cubicBezTo>
                <a:cubicBezTo>
                  <a:pt x="1703" y="1604464"/>
                  <a:pt x="-21818" y="1463109"/>
                  <a:pt x="0" y="1312695"/>
                </a:cubicBezTo>
                <a:cubicBezTo>
                  <a:pt x="21818" y="1162281"/>
                  <a:pt x="-24612" y="921406"/>
                  <a:pt x="0" y="678543"/>
                </a:cubicBezTo>
                <a:cubicBezTo>
                  <a:pt x="24612" y="435680"/>
                  <a:pt x="33309" y="294410"/>
                  <a:pt x="0" y="0"/>
                </a:cubicBezTo>
                <a:close/>
              </a:path>
              <a:path w="6126350" h="4439065" stroke="0" extrusionOk="0">
                <a:moveTo>
                  <a:pt x="0" y="0"/>
                </a:moveTo>
                <a:cubicBezTo>
                  <a:pt x="208435" y="-22872"/>
                  <a:pt x="348983" y="-17343"/>
                  <a:pt x="496915" y="0"/>
                </a:cubicBezTo>
                <a:cubicBezTo>
                  <a:pt x="644847" y="17343"/>
                  <a:pt x="819419" y="13924"/>
                  <a:pt x="1055094" y="0"/>
                </a:cubicBezTo>
                <a:cubicBezTo>
                  <a:pt x="1290769" y="-13924"/>
                  <a:pt x="1673201" y="30218"/>
                  <a:pt x="1858326" y="0"/>
                </a:cubicBezTo>
                <a:cubicBezTo>
                  <a:pt x="2043451" y="-30218"/>
                  <a:pt x="2253876" y="30172"/>
                  <a:pt x="2539032" y="0"/>
                </a:cubicBezTo>
                <a:cubicBezTo>
                  <a:pt x="2824188" y="-30172"/>
                  <a:pt x="3006221" y="10220"/>
                  <a:pt x="3219737" y="0"/>
                </a:cubicBezTo>
                <a:cubicBezTo>
                  <a:pt x="3433253" y="-10220"/>
                  <a:pt x="3585078" y="7591"/>
                  <a:pt x="3777916" y="0"/>
                </a:cubicBezTo>
                <a:cubicBezTo>
                  <a:pt x="3970754" y="-7591"/>
                  <a:pt x="4032599" y="12693"/>
                  <a:pt x="4274831" y="0"/>
                </a:cubicBezTo>
                <a:cubicBezTo>
                  <a:pt x="4517063" y="-12693"/>
                  <a:pt x="4653150" y="-21561"/>
                  <a:pt x="4833009" y="0"/>
                </a:cubicBezTo>
                <a:cubicBezTo>
                  <a:pt x="5012868" y="21561"/>
                  <a:pt x="5171443" y="-22772"/>
                  <a:pt x="5391188" y="0"/>
                </a:cubicBezTo>
                <a:cubicBezTo>
                  <a:pt x="5610933" y="22772"/>
                  <a:pt x="5806550" y="27969"/>
                  <a:pt x="6126350" y="0"/>
                </a:cubicBezTo>
                <a:cubicBezTo>
                  <a:pt x="6148969" y="187345"/>
                  <a:pt x="6129819" y="487117"/>
                  <a:pt x="6126350" y="634152"/>
                </a:cubicBezTo>
                <a:cubicBezTo>
                  <a:pt x="6122881" y="781187"/>
                  <a:pt x="6130358" y="955859"/>
                  <a:pt x="6126350" y="1135132"/>
                </a:cubicBezTo>
                <a:cubicBezTo>
                  <a:pt x="6122342" y="1314405"/>
                  <a:pt x="6145148" y="1604106"/>
                  <a:pt x="6126350" y="1769284"/>
                </a:cubicBezTo>
                <a:cubicBezTo>
                  <a:pt x="6107552" y="1934462"/>
                  <a:pt x="6139697" y="2219974"/>
                  <a:pt x="6126350" y="2492218"/>
                </a:cubicBezTo>
                <a:cubicBezTo>
                  <a:pt x="6113003" y="2764462"/>
                  <a:pt x="6153372" y="2889514"/>
                  <a:pt x="6126350" y="3170761"/>
                </a:cubicBezTo>
                <a:cubicBezTo>
                  <a:pt x="6099328" y="3452008"/>
                  <a:pt x="6121885" y="3691111"/>
                  <a:pt x="6126350" y="3893694"/>
                </a:cubicBezTo>
                <a:cubicBezTo>
                  <a:pt x="6130815" y="4096277"/>
                  <a:pt x="6126332" y="4208875"/>
                  <a:pt x="6126350" y="4439065"/>
                </a:cubicBezTo>
                <a:cubicBezTo>
                  <a:pt x="5864671" y="4433401"/>
                  <a:pt x="5753218" y="4428640"/>
                  <a:pt x="5445644" y="4439065"/>
                </a:cubicBezTo>
                <a:cubicBezTo>
                  <a:pt x="5138070" y="4449490"/>
                  <a:pt x="5062673" y="4417670"/>
                  <a:pt x="4826202" y="4439065"/>
                </a:cubicBezTo>
                <a:cubicBezTo>
                  <a:pt x="4589731" y="4460460"/>
                  <a:pt x="4361114" y="4419117"/>
                  <a:pt x="4206760" y="4439065"/>
                </a:cubicBezTo>
                <a:cubicBezTo>
                  <a:pt x="4052406" y="4459013"/>
                  <a:pt x="3811542" y="4408341"/>
                  <a:pt x="3464791" y="4439065"/>
                </a:cubicBezTo>
                <a:cubicBezTo>
                  <a:pt x="3118040" y="4469789"/>
                  <a:pt x="2907688" y="4418488"/>
                  <a:pt x="2722822" y="4439065"/>
                </a:cubicBezTo>
                <a:cubicBezTo>
                  <a:pt x="2537956" y="4459642"/>
                  <a:pt x="2235589" y="4443846"/>
                  <a:pt x="2103380" y="4439065"/>
                </a:cubicBezTo>
                <a:cubicBezTo>
                  <a:pt x="1971171" y="4434284"/>
                  <a:pt x="1728416" y="4424916"/>
                  <a:pt x="1483938" y="4439065"/>
                </a:cubicBezTo>
                <a:cubicBezTo>
                  <a:pt x="1239460" y="4453214"/>
                  <a:pt x="1007609" y="4420961"/>
                  <a:pt x="864496" y="4439065"/>
                </a:cubicBezTo>
                <a:cubicBezTo>
                  <a:pt x="721383" y="4457169"/>
                  <a:pt x="337860" y="4476183"/>
                  <a:pt x="0" y="4439065"/>
                </a:cubicBezTo>
                <a:cubicBezTo>
                  <a:pt x="-16196" y="4159544"/>
                  <a:pt x="-20864" y="3901626"/>
                  <a:pt x="0" y="3716132"/>
                </a:cubicBezTo>
                <a:cubicBezTo>
                  <a:pt x="20864" y="3530638"/>
                  <a:pt x="284" y="3385783"/>
                  <a:pt x="0" y="3170761"/>
                </a:cubicBezTo>
                <a:cubicBezTo>
                  <a:pt x="-284" y="2955739"/>
                  <a:pt x="-10714" y="2821560"/>
                  <a:pt x="0" y="2580999"/>
                </a:cubicBezTo>
                <a:cubicBezTo>
                  <a:pt x="10714" y="2340438"/>
                  <a:pt x="-9633" y="2224230"/>
                  <a:pt x="0" y="1946847"/>
                </a:cubicBezTo>
                <a:cubicBezTo>
                  <a:pt x="9633" y="1669464"/>
                  <a:pt x="24554" y="1606771"/>
                  <a:pt x="0" y="1401476"/>
                </a:cubicBezTo>
                <a:cubicBezTo>
                  <a:pt x="-24554" y="1196181"/>
                  <a:pt x="-6235" y="1043419"/>
                  <a:pt x="0" y="767324"/>
                </a:cubicBezTo>
                <a:cubicBezTo>
                  <a:pt x="6235" y="491229"/>
                  <a:pt x="-13984" y="305194"/>
                  <a:pt x="0" y="0"/>
                </a:cubicBezTo>
                <a:close/>
              </a:path>
            </a:pathLst>
          </a:custGeom>
          <a:solidFill>
            <a:schemeClr val="bg2"/>
          </a:solidFill>
          <a:ln>
            <a:solidFill>
              <a:schemeClr val="bg2"/>
            </a:solidFill>
            <a:miter lim="800000"/>
            <a:extLst>
              <a:ext uri="{C807C97D-BFC1-408E-A445-0C87EB9F89A2}">
                <ask:lineSketchStyleProps xmlns:ask="http://schemas.microsoft.com/office/drawing/2018/sketchyshapes" sd="265021699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4EC9B0"/>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statement1</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pPr>
            <a:r>
              <a:rPr lang="en-US" sz="1100" b="0" dirty="0">
                <a:solidFill>
                  <a:srgbClr val="4EC9B0"/>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statement2</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br>
              <a:rPr lang="en-US" sz="1100" b="0" dirty="0">
                <a:solidFill>
                  <a:srgbClr val="CCCCCC"/>
                </a:solidFill>
                <a:effectLst/>
                <a:latin typeface="Menlo" panose="020B0609030804020204" pitchFamily="49" charset="0"/>
              </a:rPr>
            </a:b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sql1</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"INSERT INTO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 (name, age) VALUES ('John',30)"</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sql2</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"INSERT INTO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 (name, age) VALUES ('Jane',30)"</a:t>
            </a:r>
            <a:r>
              <a:rPr lang="en-US" sz="1100" b="0" dirty="0">
                <a:solidFill>
                  <a:srgbClr val="CCCCCC"/>
                </a:solidFill>
                <a:effectLst/>
                <a:latin typeface="Menlo" panose="020B0609030804020204" pitchFamily="49" charset="0"/>
              </a:rPr>
              <a:t>;</a:t>
            </a:r>
          </a:p>
          <a:p>
            <a:pPr>
              <a:lnSpc>
                <a:spcPts val="1350"/>
              </a:lnSpc>
              <a:buNone/>
            </a:pPr>
            <a:br>
              <a:rPr lang="en-US" sz="1100" b="0" dirty="0">
                <a:solidFill>
                  <a:srgbClr val="CCCCCC"/>
                </a:solidFill>
                <a:effectLst/>
                <a:latin typeface="Menlo" panose="020B0609030804020204" pitchFamily="49" charset="0"/>
              </a:rPr>
            </a:br>
            <a:r>
              <a:rPr lang="en-US" sz="1100" b="0" dirty="0">
                <a:solidFill>
                  <a:srgbClr val="C586C0"/>
                </a:solidFill>
                <a:effectLst/>
                <a:latin typeface="Menlo" panose="020B0609030804020204" pitchFamily="49" charset="0"/>
              </a:rPr>
              <a:t>try</a:t>
            </a:r>
            <a:r>
              <a:rPr lang="en-US" sz="1100" b="0" dirty="0">
                <a:solidFill>
                  <a:srgbClr val="CCCCCC"/>
                </a:solidFill>
                <a:effectLst/>
                <a:latin typeface="Menlo" panose="020B0609030804020204" pitchFamily="49" charset="0"/>
              </a:rPr>
              <a:t> {</a:t>
            </a: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9CDCFE"/>
                </a:solidFill>
                <a:effectLst/>
                <a:latin typeface="Menlo" panose="020B0609030804020204" pitchFamily="49" charset="0"/>
              </a:rPr>
              <a:t>  statement1</a:t>
            </a:r>
            <a:r>
              <a:rPr lang="en-US" sz="1100" b="0" dirty="0">
                <a:solidFill>
                  <a:srgbClr val="CCCCCC"/>
                </a:solidFill>
                <a:effectLst/>
                <a:latin typeface="Menlo" panose="020B0609030804020204" pitchFamily="49" charset="0"/>
              </a:rPr>
              <a:t>.</a:t>
            </a:r>
            <a:r>
              <a:rPr lang="en-US" sz="1100" b="0" dirty="0">
                <a:solidFill>
                  <a:srgbClr val="DCDCAA"/>
                </a:solidFill>
                <a:effectLst/>
                <a:latin typeface="Menlo" panose="020B0609030804020204" pitchFamily="49" charset="0"/>
              </a:rPr>
              <a:t>executeUpdate</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sql1</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statement2</a:t>
            </a:r>
            <a:r>
              <a:rPr lang="en-US" sz="1100" b="0" dirty="0">
                <a:solidFill>
                  <a:srgbClr val="CCCCCC"/>
                </a:solidFill>
                <a:effectLst/>
                <a:latin typeface="Menlo" panose="020B0609030804020204" pitchFamily="49" charset="0"/>
              </a:rPr>
              <a:t>.</a:t>
            </a:r>
            <a:r>
              <a:rPr lang="en-US" sz="1100" b="0" dirty="0">
                <a:solidFill>
                  <a:srgbClr val="DCDCAA"/>
                </a:solidFill>
                <a:effectLst/>
                <a:latin typeface="Menlo" panose="020B0609030804020204" pitchFamily="49" charset="0"/>
              </a:rPr>
              <a:t>executeUpdate</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sql2</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commit</a:t>
            </a: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catch</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SQLException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e</a:t>
            </a:r>
            <a:r>
              <a:rPr lang="en-US" sz="1100" b="0" dirty="0">
                <a:solidFill>
                  <a:srgbClr val="CCCCCC"/>
                </a:solidFill>
                <a:effectLst/>
                <a:latin typeface="Menlo" panose="020B0609030804020204" pitchFamily="49" charset="0"/>
              </a:rPr>
              <a:t>) {</a:t>
            </a:r>
            <a:endParaRPr lang="en-US" sz="1100" b="0" dirty="0">
              <a:solidFill>
                <a:srgbClr val="4EC9B0"/>
              </a:solidFill>
              <a:effectLst/>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System</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err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println</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"An error occurred: "</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rollback</a:t>
            </a: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finally</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if</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statement1</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null</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9CDCFE"/>
                </a:solidFill>
                <a:effectLst/>
                <a:latin typeface="Menlo" panose="020B0609030804020204" pitchFamily="49" charset="0"/>
              </a:rPr>
              <a:t>    statement1</a:t>
            </a:r>
            <a:r>
              <a:rPr lang="en-US" sz="1100" b="0" dirty="0">
                <a:solidFill>
                  <a:srgbClr val="CCCCCC"/>
                </a:solidFill>
                <a:effectLst/>
                <a:latin typeface="Menlo" panose="020B0609030804020204" pitchFamily="49" charset="0"/>
              </a:rPr>
              <a:t>.</a:t>
            </a:r>
            <a:r>
              <a:rPr lang="en-US" sz="1100" b="0" dirty="0">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if</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null</a:t>
            </a:r>
            <a:r>
              <a:rPr lang="en-US" sz="1100" b="0" dirty="0">
                <a:solidFill>
                  <a:srgbClr val="CCCCCC"/>
                </a:solidFill>
                <a:effectLst/>
                <a:latin typeface="Menlo" panose="020B0609030804020204" pitchFamily="49" charset="0"/>
              </a:rPr>
              <a:t>) {</a:t>
            </a:r>
          </a:p>
          <a:p>
            <a:pPr>
              <a:lnSpc>
                <a:spcPts val="1350"/>
              </a:lnSpc>
              <a:buNone/>
            </a:pPr>
            <a:r>
              <a:rPr lang="en-US" sz="1100" dirty="0">
                <a:solidFill>
                  <a:srgbClr val="CCCCCC"/>
                </a:solidFill>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p:txBody>
      </p:sp>
      <p:sp>
        <p:nvSpPr>
          <p:cNvPr id="5" name="Oval 4">
            <a:extLst>
              <a:ext uri="{FF2B5EF4-FFF2-40B4-BE49-F238E27FC236}">
                <a16:creationId xmlns:a16="http://schemas.microsoft.com/office/drawing/2014/main" id="{A441E505-FBC7-A5A7-ED19-560EB95E1BCA}"/>
              </a:ext>
            </a:extLst>
          </p:cNvPr>
          <p:cNvSpPr/>
          <p:nvPr/>
        </p:nvSpPr>
        <p:spPr>
          <a:xfrm>
            <a:off x="1521942" y="4351867"/>
            <a:ext cx="2472267" cy="321733"/>
          </a:xfrm>
          <a:custGeom>
            <a:avLst/>
            <a:gdLst>
              <a:gd name="connsiteX0" fmla="*/ 0 w 2472267"/>
              <a:gd name="connsiteY0" fmla="*/ 160867 h 321733"/>
              <a:gd name="connsiteX1" fmla="*/ 1236134 w 2472267"/>
              <a:gd name="connsiteY1" fmla="*/ 0 h 321733"/>
              <a:gd name="connsiteX2" fmla="*/ 2472268 w 2472267"/>
              <a:gd name="connsiteY2" fmla="*/ 160867 h 321733"/>
              <a:gd name="connsiteX3" fmla="*/ 1236134 w 2472267"/>
              <a:gd name="connsiteY3" fmla="*/ 321734 h 321733"/>
              <a:gd name="connsiteX4" fmla="*/ 0 w 2472267"/>
              <a:gd name="connsiteY4" fmla="*/ 160867 h 321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267" h="321733" extrusionOk="0">
                <a:moveTo>
                  <a:pt x="0" y="160867"/>
                </a:moveTo>
                <a:cubicBezTo>
                  <a:pt x="-75502" y="25452"/>
                  <a:pt x="484798" y="25761"/>
                  <a:pt x="1236134" y="0"/>
                </a:cubicBezTo>
                <a:cubicBezTo>
                  <a:pt x="1927921" y="1914"/>
                  <a:pt x="2470716" y="72072"/>
                  <a:pt x="2472268" y="160867"/>
                </a:cubicBezTo>
                <a:cubicBezTo>
                  <a:pt x="2395571" y="324609"/>
                  <a:pt x="1912130" y="358779"/>
                  <a:pt x="1236134" y="321734"/>
                </a:cubicBezTo>
                <a:cubicBezTo>
                  <a:pt x="545878" y="317599"/>
                  <a:pt x="5673" y="252421"/>
                  <a:pt x="0" y="160867"/>
                </a:cubicBezTo>
                <a:close/>
              </a:path>
            </a:pathLst>
          </a:custGeom>
          <a:noFill/>
          <a:ln w="38100">
            <a:solidFill>
              <a:srgbClr val="E35F5F"/>
            </a:solidFill>
            <a:miter lim="800000"/>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3473237-82F8-47CA-A90E-BB5C76C21818}"/>
              </a:ext>
            </a:extLst>
          </p:cNvPr>
          <p:cNvSpPr/>
          <p:nvPr/>
        </p:nvSpPr>
        <p:spPr>
          <a:xfrm>
            <a:off x="1445742" y="3455826"/>
            <a:ext cx="2472267" cy="321733"/>
          </a:xfrm>
          <a:custGeom>
            <a:avLst/>
            <a:gdLst>
              <a:gd name="connsiteX0" fmla="*/ 0 w 2472267"/>
              <a:gd name="connsiteY0" fmla="*/ 160867 h 321733"/>
              <a:gd name="connsiteX1" fmla="*/ 1236134 w 2472267"/>
              <a:gd name="connsiteY1" fmla="*/ 0 h 321733"/>
              <a:gd name="connsiteX2" fmla="*/ 2472268 w 2472267"/>
              <a:gd name="connsiteY2" fmla="*/ 160867 h 321733"/>
              <a:gd name="connsiteX3" fmla="*/ 1236134 w 2472267"/>
              <a:gd name="connsiteY3" fmla="*/ 321734 h 321733"/>
              <a:gd name="connsiteX4" fmla="*/ 0 w 2472267"/>
              <a:gd name="connsiteY4" fmla="*/ 160867 h 321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267" h="321733" extrusionOk="0">
                <a:moveTo>
                  <a:pt x="0" y="160867"/>
                </a:moveTo>
                <a:cubicBezTo>
                  <a:pt x="-16397" y="61909"/>
                  <a:pt x="471258" y="30843"/>
                  <a:pt x="1236134" y="0"/>
                </a:cubicBezTo>
                <a:cubicBezTo>
                  <a:pt x="1933230" y="3031"/>
                  <a:pt x="2459367" y="72433"/>
                  <a:pt x="2472268" y="160867"/>
                </a:cubicBezTo>
                <a:cubicBezTo>
                  <a:pt x="2431777" y="289252"/>
                  <a:pt x="1892540" y="467060"/>
                  <a:pt x="1236134" y="321734"/>
                </a:cubicBezTo>
                <a:cubicBezTo>
                  <a:pt x="540490" y="314651"/>
                  <a:pt x="21620" y="260041"/>
                  <a:pt x="0" y="160867"/>
                </a:cubicBezTo>
                <a:close/>
              </a:path>
            </a:pathLst>
          </a:custGeom>
          <a:noFill/>
          <a:ln w="38100">
            <a:solidFill>
              <a:srgbClr val="E35F5F"/>
            </a:solidFill>
            <a:miter lim="80000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2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B00AF-155E-BE77-FAA3-230BD3FEE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82DE4-35BD-9421-86D0-3499132A833D}"/>
              </a:ext>
            </a:extLst>
          </p:cNvPr>
          <p:cNvSpPr>
            <a:spLocks noGrp="1"/>
          </p:cNvSpPr>
          <p:nvPr>
            <p:ph type="title"/>
          </p:nvPr>
        </p:nvSpPr>
        <p:spPr/>
        <p:txBody>
          <a:bodyPr/>
          <a:lstStyle/>
          <a:p>
            <a:r>
              <a:rPr lang="en-US" dirty="0"/>
              <a:t>5 minutes break</a:t>
            </a:r>
          </a:p>
        </p:txBody>
      </p:sp>
      <p:sp>
        <p:nvSpPr>
          <p:cNvPr id="4" name="Text Placeholder 3">
            <a:extLst>
              <a:ext uri="{FF2B5EF4-FFF2-40B4-BE49-F238E27FC236}">
                <a16:creationId xmlns:a16="http://schemas.microsoft.com/office/drawing/2014/main" id="{425DBB00-0071-A7E4-97F2-B0E8AC9144E1}"/>
              </a:ext>
            </a:extLst>
          </p:cNvPr>
          <p:cNvSpPr>
            <a:spLocks noGrp="1"/>
          </p:cNvSpPr>
          <p:nvPr>
            <p:ph type="body" sz="half" idx="2"/>
          </p:nvPr>
        </p:nvSpPr>
        <p:spPr/>
        <p:txBody>
          <a:bodyPr/>
          <a:lstStyle/>
          <a:p>
            <a:r>
              <a:rPr lang="en-US" dirty="0"/>
              <a:t>See you in 5 minutes</a:t>
            </a:r>
          </a:p>
        </p:txBody>
      </p:sp>
      <p:pic>
        <p:nvPicPr>
          <p:cNvPr id="8" name="Picture 7">
            <a:extLst>
              <a:ext uri="{FF2B5EF4-FFF2-40B4-BE49-F238E27FC236}">
                <a16:creationId xmlns:a16="http://schemas.microsoft.com/office/drawing/2014/main" id="{5C3A1DD3-37D6-5501-4234-7222484951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700"/>
          <a:stretch/>
        </p:blipFill>
        <p:spPr>
          <a:xfrm>
            <a:off x="1550424" y="1688951"/>
            <a:ext cx="6082688" cy="4410636"/>
          </a:xfrm>
          <a:prstGeom prst="rect">
            <a:avLst/>
          </a:prstGeom>
        </p:spPr>
      </p:pic>
    </p:spTree>
    <p:extLst>
      <p:ext uri="{BB962C8B-B14F-4D97-AF65-F5344CB8AC3E}">
        <p14:creationId xmlns:p14="http://schemas.microsoft.com/office/powerpoint/2010/main" val="261603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A4AC-338E-81A8-CA01-753AE09A8330}"/>
              </a:ext>
            </a:extLst>
          </p:cNvPr>
          <p:cNvSpPr>
            <a:spLocks noGrp="1"/>
          </p:cNvSpPr>
          <p:nvPr>
            <p:ph type="title"/>
          </p:nvPr>
        </p:nvSpPr>
        <p:spPr/>
        <p:txBody>
          <a:bodyPr/>
          <a:lstStyle/>
          <a:p>
            <a:r>
              <a:rPr lang="en-US" dirty="0"/>
              <a:t>Providing data to consumers</a:t>
            </a:r>
            <a:br>
              <a:rPr lang="en-US" dirty="0"/>
            </a:br>
            <a:r>
              <a:rPr lang="en-US" dirty="0"/>
              <a:t>using the http protocol</a:t>
            </a:r>
          </a:p>
        </p:txBody>
      </p:sp>
      <p:pic>
        <p:nvPicPr>
          <p:cNvPr id="4" name="Graphic 3" descr="Tablet with solid fill">
            <a:extLst>
              <a:ext uri="{FF2B5EF4-FFF2-40B4-BE49-F238E27FC236}">
                <a16:creationId xmlns:a16="http://schemas.microsoft.com/office/drawing/2014/main" id="{46C20493-440D-5408-25B6-17EF5F9CC6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3453" y="2107604"/>
            <a:ext cx="1505864" cy="1505864"/>
          </a:xfrm>
          <a:prstGeom prst="rect">
            <a:avLst/>
          </a:prstGeom>
        </p:spPr>
      </p:pic>
      <p:pic>
        <p:nvPicPr>
          <p:cNvPr id="6" name="Graphic 5" descr="Smart Phone with solid fill">
            <a:extLst>
              <a:ext uri="{FF2B5EF4-FFF2-40B4-BE49-F238E27FC236}">
                <a16:creationId xmlns:a16="http://schemas.microsoft.com/office/drawing/2014/main" id="{0BCC62F0-AD42-70E7-9C35-8F62AE6A52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13453" y="3854507"/>
            <a:ext cx="1505864" cy="1505864"/>
          </a:xfrm>
          <a:prstGeom prst="rect">
            <a:avLst/>
          </a:prstGeom>
        </p:spPr>
      </p:pic>
      <p:pic>
        <p:nvPicPr>
          <p:cNvPr id="8" name="Graphic 7" descr="Server with solid fill">
            <a:extLst>
              <a:ext uri="{FF2B5EF4-FFF2-40B4-BE49-F238E27FC236}">
                <a16:creationId xmlns:a16="http://schemas.microsoft.com/office/drawing/2014/main" id="{C7D92655-2B88-18C1-EBF4-128C249FEB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5452" y="2951471"/>
            <a:ext cx="1505864" cy="1505864"/>
          </a:xfrm>
          <a:prstGeom prst="rect">
            <a:avLst/>
          </a:prstGeom>
        </p:spPr>
      </p:pic>
      <p:pic>
        <p:nvPicPr>
          <p:cNvPr id="10" name="Graphic 9" descr="Database with solid fill">
            <a:extLst>
              <a:ext uri="{FF2B5EF4-FFF2-40B4-BE49-F238E27FC236}">
                <a16:creationId xmlns:a16="http://schemas.microsoft.com/office/drawing/2014/main" id="{AD41785F-9802-5CA5-4878-94184572C64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13480" y="2951471"/>
            <a:ext cx="1505864" cy="1505864"/>
          </a:xfrm>
          <a:prstGeom prst="rect">
            <a:avLst/>
          </a:prstGeom>
        </p:spPr>
      </p:pic>
      <p:sp>
        <p:nvSpPr>
          <p:cNvPr id="11" name="Right Arrow 10">
            <a:extLst>
              <a:ext uri="{FF2B5EF4-FFF2-40B4-BE49-F238E27FC236}">
                <a16:creationId xmlns:a16="http://schemas.microsoft.com/office/drawing/2014/main" id="{EA019CDB-FEF2-A957-FE01-8690AC02445E}"/>
              </a:ext>
            </a:extLst>
          </p:cNvPr>
          <p:cNvSpPr/>
          <p:nvPr/>
        </p:nvSpPr>
        <p:spPr>
          <a:xfrm>
            <a:off x="3308687" y="3088426"/>
            <a:ext cx="2151530" cy="311972"/>
          </a:xfrm>
          <a:prstGeom prst="rightArrow">
            <a:avLst/>
          </a:prstGeom>
          <a:solidFill>
            <a:schemeClr val="accent2"/>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09A4CF77-8296-2512-55C5-2701A20479EE}"/>
              </a:ext>
            </a:extLst>
          </p:cNvPr>
          <p:cNvSpPr/>
          <p:nvPr/>
        </p:nvSpPr>
        <p:spPr>
          <a:xfrm>
            <a:off x="7589930" y="3077669"/>
            <a:ext cx="2151530" cy="311972"/>
          </a:xfrm>
          <a:prstGeom prst="rightArrow">
            <a:avLst/>
          </a:prstGeom>
          <a:solidFill>
            <a:schemeClr val="accent2"/>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9F599B46-12E3-BC6A-F936-63C2240F738D}"/>
              </a:ext>
            </a:extLst>
          </p:cNvPr>
          <p:cNvSpPr/>
          <p:nvPr/>
        </p:nvSpPr>
        <p:spPr>
          <a:xfrm rot="10800000">
            <a:off x="7589930" y="4004620"/>
            <a:ext cx="2151530" cy="311972"/>
          </a:xfrm>
          <a:prstGeom prst="rightArrow">
            <a:avLst/>
          </a:prstGeom>
          <a:solidFill>
            <a:schemeClr val="accent3"/>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6E850FD5-F3DF-F5EB-85F8-AA0EE2EED8FE}"/>
              </a:ext>
            </a:extLst>
          </p:cNvPr>
          <p:cNvSpPr/>
          <p:nvPr/>
        </p:nvSpPr>
        <p:spPr>
          <a:xfrm rot="10800000">
            <a:off x="3308687" y="4004620"/>
            <a:ext cx="2151530" cy="311972"/>
          </a:xfrm>
          <a:prstGeom prst="rightArrow">
            <a:avLst/>
          </a:prstGeom>
          <a:solidFill>
            <a:schemeClr val="accent3"/>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E42FB4D-F527-81D7-DB7E-F803BDC915A7}"/>
              </a:ext>
            </a:extLst>
          </p:cNvPr>
          <p:cNvSpPr txBox="1"/>
          <p:nvPr/>
        </p:nvSpPr>
        <p:spPr>
          <a:xfrm>
            <a:off x="974485" y="5493833"/>
            <a:ext cx="2183801" cy="1089529"/>
          </a:xfrm>
          <a:prstGeom prst="rect">
            <a:avLst/>
          </a:prstGeom>
          <a:noFill/>
        </p:spPr>
        <p:txBody>
          <a:bodyPr wrap="square" rtlCol="0">
            <a:spAutoFit/>
          </a:bodyPr>
          <a:lstStyle/>
          <a:p>
            <a:pPr algn="ctr">
              <a:lnSpc>
                <a:spcPct val="90000"/>
              </a:lnSpc>
            </a:pPr>
            <a:r>
              <a:rPr lang="en-US" sz="2400" dirty="0"/>
              <a:t>Devices connected to internet</a:t>
            </a:r>
          </a:p>
        </p:txBody>
      </p:sp>
      <p:sp>
        <p:nvSpPr>
          <p:cNvPr id="16" name="TextBox 15">
            <a:extLst>
              <a:ext uri="{FF2B5EF4-FFF2-40B4-BE49-F238E27FC236}">
                <a16:creationId xmlns:a16="http://schemas.microsoft.com/office/drawing/2014/main" id="{0802F5C1-617B-5FB4-F94F-7B5EC8A67326}"/>
              </a:ext>
            </a:extLst>
          </p:cNvPr>
          <p:cNvSpPr txBox="1"/>
          <p:nvPr/>
        </p:nvSpPr>
        <p:spPr>
          <a:xfrm>
            <a:off x="5546483" y="5493833"/>
            <a:ext cx="2183801" cy="757130"/>
          </a:xfrm>
          <a:prstGeom prst="rect">
            <a:avLst/>
          </a:prstGeom>
          <a:noFill/>
        </p:spPr>
        <p:txBody>
          <a:bodyPr wrap="square" rtlCol="0">
            <a:spAutoFit/>
          </a:bodyPr>
          <a:lstStyle/>
          <a:p>
            <a:pPr algn="ctr">
              <a:lnSpc>
                <a:spcPct val="90000"/>
              </a:lnSpc>
            </a:pPr>
            <a:r>
              <a:rPr lang="en-US" sz="2400" dirty="0"/>
              <a:t>Java application</a:t>
            </a:r>
          </a:p>
        </p:txBody>
      </p:sp>
      <p:sp>
        <p:nvSpPr>
          <p:cNvPr id="17" name="TextBox 16">
            <a:extLst>
              <a:ext uri="{FF2B5EF4-FFF2-40B4-BE49-F238E27FC236}">
                <a16:creationId xmlns:a16="http://schemas.microsoft.com/office/drawing/2014/main" id="{E6397B7C-60FD-AB55-D4EC-FBA1F4791004}"/>
              </a:ext>
            </a:extLst>
          </p:cNvPr>
          <p:cNvSpPr txBox="1"/>
          <p:nvPr/>
        </p:nvSpPr>
        <p:spPr>
          <a:xfrm>
            <a:off x="9574511" y="5422659"/>
            <a:ext cx="2183801" cy="424732"/>
          </a:xfrm>
          <a:prstGeom prst="rect">
            <a:avLst/>
          </a:prstGeom>
          <a:noFill/>
        </p:spPr>
        <p:txBody>
          <a:bodyPr wrap="square" rtlCol="0">
            <a:spAutoFit/>
          </a:bodyPr>
          <a:lstStyle/>
          <a:p>
            <a:pPr algn="ctr">
              <a:lnSpc>
                <a:spcPct val="90000"/>
              </a:lnSpc>
            </a:pPr>
            <a:r>
              <a:rPr lang="en-US" sz="2400" dirty="0"/>
              <a:t>Database</a:t>
            </a:r>
          </a:p>
        </p:txBody>
      </p:sp>
      <p:sp>
        <p:nvSpPr>
          <p:cNvPr id="18" name="TextBox 17">
            <a:extLst>
              <a:ext uri="{FF2B5EF4-FFF2-40B4-BE49-F238E27FC236}">
                <a16:creationId xmlns:a16="http://schemas.microsoft.com/office/drawing/2014/main" id="{DE7FC6FA-DC8D-D71D-0D84-7F51C67992D3}"/>
              </a:ext>
            </a:extLst>
          </p:cNvPr>
          <p:cNvSpPr txBox="1"/>
          <p:nvPr/>
        </p:nvSpPr>
        <p:spPr>
          <a:xfrm>
            <a:off x="3244553" y="2430081"/>
            <a:ext cx="2183801" cy="757130"/>
          </a:xfrm>
          <a:prstGeom prst="rect">
            <a:avLst/>
          </a:prstGeom>
          <a:noFill/>
        </p:spPr>
        <p:txBody>
          <a:bodyPr wrap="square" rtlCol="0">
            <a:spAutoFit/>
          </a:bodyPr>
          <a:lstStyle/>
          <a:p>
            <a:pPr algn="ctr">
              <a:lnSpc>
                <a:spcPct val="90000"/>
              </a:lnSpc>
            </a:pPr>
            <a:r>
              <a:rPr lang="en-US" sz="2400" dirty="0"/>
              <a:t>HTTP</a:t>
            </a:r>
          </a:p>
          <a:p>
            <a:pPr algn="ctr">
              <a:lnSpc>
                <a:spcPct val="90000"/>
              </a:lnSpc>
            </a:pPr>
            <a:r>
              <a:rPr lang="en-US" sz="2400" dirty="0"/>
              <a:t>request</a:t>
            </a:r>
          </a:p>
        </p:txBody>
      </p:sp>
      <p:sp>
        <p:nvSpPr>
          <p:cNvPr id="19" name="TextBox 18">
            <a:extLst>
              <a:ext uri="{FF2B5EF4-FFF2-40B4-BE49-F238E27FC236}">
                <a16:creationId xmlns:a16="http://schemas.microsoft.com/office/drawing/2014/main" id="{032DCBC4-F102-37D6-C8EA-4548F21C9CA6}"/>
              </a:ext>
            </a:extLst>
          </p:cNvPr>
          <p:cNvSpPr txBox="1"/>
          <p:nvPr/>
        </p:nvSpPr>
        <p:spPr>
          <a:xfrm>
            <a:off x="7557659" y="2386263"/>
            <a:ext cx="2183801" cy="757130"/>
          </a:xfrm>
          <a:prstGeom prst="rect">
            <a:avLst/>
          </a:prstGeom>
          <a:noFill/>
        </p:spPr>
        <p:txBody>
          <a:bodyPr wrap="square" rtlCol="0">
            <a:spAutoFit/>
          </a:bodyPr>
          <a:lstStyle/>
          <a:p>
            <a:pPr algn="ctr">
              <a:lnSpc>
                <a:spcPct val="90000"/>
              </a:lnSpc>
            </a:pPr>
            <a:r>
              <a:rPr lang="en-US" sz="2400" dirty="0"/>
              <a:t>JDBC</a:t>
            </a:r>
            <a:br>
              <a:rPr lang="en-US" sz="2400" dirty="0"/>
            </a:br>
            <a:r>
              <a:rPr lang="en-US" sz="2400" dirty="0"/>
              <a:t>connection</a:t>
            </a:r>
          </a:p>
        </p:txBody>
      </p:sp>
      <p:sp>
        <p:nvSpPr>
          <p:cNvPr id="20" name="TextBox 19">
            <a:extLst>
              <a:ext uri="{FF2B5EF4-FFF2-40B4-BE49-F238E27FC236}">
                <a16:creationId xmlns:a16="http://schemas.microsoft.com/office/drawing/2014/main" id="{F6E537F4-4AC3-EA7F-B272-7D18CC4B5DF3}"/>
              </a:ext>
            </a:extLst>
          </p:cNvPr>
          <p:cNvSpPr txBox="1"/>
          <p:nvPr/>
        </p:nvSpPr>
        <p:spPr>
          <a:xfrm>
            <a:off x="7643669" y="4249459"/>
            <a:ext cx="2183801" cy="757130"/>
          </a:xfrm>
          <a:prstGeom prst="rect">
            <a:avLst/>
          </a:prstGeom>
          <a:noFill/>
        </p:spPr>
        <p:txBody>
          <a:bodyPr wrap="square" rtlCol="0">
            <a:spAutoFit/>
          </a:bodyPr>
          <a:lstStyle/>
          <a:p>
            <a:pPr algn="ctr">
              <a:lnSpc>
                <a:spcPct val="90000"/>
              </a:lnSpc>
            </a:pPr>
            <a:r>
              <a:rPr lang="en-US" sz="2400" dirty="0"/>
              <a:t>JDBC</a:t>
            </a:r>
            <a:br>
              <a:rPr lang="en-US" sz="2400" dirty="0"/>
            </a:br>
            <a:r>
              <a:rPr lang="en-US" sz="2400" dirty="0"/>
              <a:t>result set</a:t>
            </a:r>
          </a:p>
        </p:txBody>
      </p:sp>
      <p:sp>
        <p:nvSpPr>
          <p:cNvPr id="21" name="TextBox 20">
            <a:extLst>
              <a:ext uri="{FF2B5EF4-FFF2-40B4-BE49-F238E27FC236}">
                <a16:creationId xmlns:a16="http://schemas.microsoft.com/office/drawing/2014/main" id="{03A87969-EBDB-1845-90D3-E683745B625D}"/>
              </a:ext>
            </a:extLst>
          </p:cNvPr>
          <p:cNvSpPr txBox="1"/>
          <p:nvPr/>
        </p:nvSpPr>
        <p:spPr>
          <a:xfrm>
            <a:off x="3292550" y="4284318"/>
            <a:ext cx="2183801" cy="757130"/>
          </a:xfrm>
          <a:prstGeom prst="rect">
            <a:avLst/>
          </a:prstGeom>
          <a:noFill/>
        </p:spPr>
        <p:txBody>
          <a:bodyPr wrap="square" rtlCol="0">
            <a:spAutoFit/>
          </a:bodyPr>
          <a:lstStyle/>
          <a:p>
            <a:pPr algn="ctr">
              <a:lnSpc>
                <a:spcPct val="90000"/>
              </a:lnSpc>
            </a:pPr>
            <a:r>
              <a:rPr lang="en-US" sz="2400" dirty="0"/>
              <a:t>HTTP</a:t>
            </a:r>
          </a:p>
          <a:p>
            <a:pPr algn="ctr">
              <a:lnSpc>
                <a:spcPct val="90000"/>
              </a:lnSpc>
            </a:pPr>
            <a:r>
              <a:rPr lang="en-US" sz="2400" dirty="0"/>
              <a:t>response</a:t>
            </a:r>
          </a:p>
        </p:txBody>
      </p:sp>
    </p:spTree>
    <p:extLst>
      <p:ext uri="{BB962C8B-B14F-4D97-AF65-F5344CB8AC3E}">
        <p14:creationId xmlns:p14="http://schemas.microsoft.com/office/powerpoint/2010/main" val="13907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13878-9DAD-2A6A-2E8A-0D4C30783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B939BE-1A46-A222-856C-51B38780099D}"/>
              </a:ext>
            </a:extLst>
          </p:cNvPr>
          <p:cNvSpPr>
            <a:spLocks noGrp="1"/>
          </p:cNvSpPr>
          <p:nvPr>
            <p:ph type="title"/>
          </p:nvPr>
        </p:nvSpPr>
        <p:spPr/>
        <p:txBody>
          <a:bodyPr/>
          <a:lstStyle/>
          <a:p>
            <a:r>
              <a:rPr lang="en-US" dirty="0"/>
              <a:t>Providing data to consumers</a:t>
            </a:r>
            <a:br>
              <a:rPr lang="en-US" dirty="0"/>
            </a:br>
            <a:r>
              <a:rPr lang="en-US" dirty="0"/>
              <a:t>using the http protocol</a:t>
            </a:r>
          </a:p>
        </p:txBody>
      </p:sp>
      <p:pic>
        <p:nvPicPr>
          <p:cNvPr id="8" name="Graphic 7" descr="Server with solid fill">
            <a:extLst>
              <a:ext uri="{FF2B5EF4-FFF2-40B4-BE49-F238E27FC236}">
                <a16:creationId xmlns:a16="http://schemas.microsoft.com/office/drawing/2014/main" id="{325CB697-7E6A-85A2-CEC1-A7637AF39B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9878" y="2853137"/>
            <a:ext cx="1505864" cy="1505864"/>
          </a:xfrm>
          <a:prstGeom prst="rect">
            <a:avLst/>
          </a:prstGeom>
        </p:spPr>
      </p:pic>
      <p:sp>
        <p:nvSpPr>
          <p:cNvPr id="11" name="Right Arrow 10">
            <a:extLst>
              <a:ext uri="{FF2B5EF4-FFF2-40B4-BE49-F238E27FC236}">
                <a16:creationId xmlns:a16="http://schemas.microsoft.com/office/drawing/2014/main" id="{14B8FC7D-6163-94EF-5AB1-5D6B9CBF8DB2}"/>
              </a:ext>
            </a:extLst>
          </p:cNvPr>
          <p:cNvSpPr/>
          <p:nvPr/>
        </p:nvSpPr>
        <p:spPr>
          <a:xfrm>
            <a:off x="-187549" y="3130835"/>
            <a:ext cx="2151530" cy="311972"/>
          </a:xfrm>
          <a:prstGeom prst="rightArrow">
            <a:avLst/>
          </a:prstGeom>
          <a:solidFill>
            <a:schemeClr val="accent2"/>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1BB5AE68-B599-5E37-6B00-76C2EF918945}"/>
              </a:ext>
            </a:extLst>
          </p:cNvPr>
          <p:cNvSpPr/>
          <p:nvPr/>
        </p:nvSpPr>
        <p:spPr>
          <a:xfrm>
            <a:off x="10171766" y="3031225"/>
            <a:ext cx="2446954" cy="311972"/>
          </a:xfrm>
          <a:prstGeom prst="rightArrow">
            <a:avLst/>
          </a:prstGeom>
          <a:solidFill>
            <a:schemeClr val="accent2"/>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898BE918-4B58-16CE-4351-29B8B955E94B}"/>
              </a:ext>
            </a:extLst>
          </p:cNvPr>
          <p:cNvSpPr/>
          <p:nvPr/>
        </p:nvSpPr>
        <p:spPr>
          <a:xfrm rot="10800000">
            <a:off x="10171766" y="3958176"/>
            <a:ext cx="2151530" cy="311972"/>
          </a:xfrm>
          <a:prstGeom prst="rightArrow">
            <a:avLst/>
          </a:prstGeom>
          <a:solidFill>
            <a:schemeClr val="accent3"/>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1052866E-89AB-D42D-FF9E-A0A535CCDA1D}"/>
              </a:ext>
            </a:extLst>
          </p:cNvPr>
          <p:cNvSpPr/>
          <p:nvPr/>
        </p:nvSpPr>
        <p:spPr>
          <a:xfrm rot="10800000">
            <a:off x="-187549" y="4047029"/>
            <a:ext cx="2151530" cy="311972"/>
          </a:xfrm>
          <a:prstGeom prst="rightArrow">
            <a:avLst/>
          </a:prstGeom>
          <a:solidFill>
            <a:schemeClr val="accent3"/>
          </a:solidFill>
          <a:ln>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0FF7B7A-2DA6-F257-6009-7150685820D0}"/>
              </a:ext>
            </a:extLst>
          </p:cNvPr>
          <p:cNvSpPr txBox="1"/>
          <p:nvPr/>
        </p:nvSpPr>
        <p:spPr>
          <a:xfrm>
            <a:off x="4023361" y="6158630"/>
            <a:ext cx="4142102" cy="424732"/>
          </a:xfrm>
          <a:prstGeom prst="rect">
            <a:avLst/>
          </a:prstGeom>
          <a:noFill/>
        </p:spPr>
        <p:txBody>
          <a:bodyPr wrap="square" rtlCol="0">
            <a:spAutoFit/>
          </a:bodyPr>
          <a:lstStyle/>
          <a:p>
            <a:pPr algn="ctr">
              <a:lnSpc>
                <a:spcPct val="90000"/>
              </a:lnSpc>
            </a:pPr>
            <a:r>
              <a:rPr lang="en-US" sz="2400" dirty="0"/>
              <a:t>Java application</a:t>
            </a:r>
          </a:p>
        </p:txBody>
      </p:sp>
      <p:sp>
        <p:nvSpPr>
          <p:cNvPr id="18" name="TextBox 17">
            <a:extLst>
              <a:ext uri="{FF2B5EF4-FFF2-40B4-BE49-F238E27FC236}">
                <a16:creationId xmlns:a16="http://schemas.microsoft.com/office/drawing/2014/main" id="{E8D27903-C737-A2B5-7387-506CBC5413C0}"/>
              </a:ext>
            </a:extLst>
          </p:cNvPr>
          <p:cNvSpPr txBox="1"/>
          <p:nvPr/>
        </p:nvSpPr>
        <p:spPr>
          <a:xfrm>
            <a:off x="-251683" y="2472490"/>
            <a:ext cx="2183801" cy="757130"/>
          </a:xfrm>
          <a:prstGeom prst="rect">
            <a:avLst/>
          </a:prstGeom>
          <a:noFill/>
        </p:spPr>
        <p:txBody>
          <a:bodyPr wrap="square" rtlCol="0">
            <a:spAutoFit/>
          </a:bodyPr>
          <a:lstStyle/>
          <a:p>
            <a:pPr algn="ctr">
              <a:lnSpc>
                <a:spcPct val="90000"/>
              </a:lnSpc>
            </a:pPr>
            <a:r>
              <a:rPr lang="en-US" sz="2400" dirty="0"/>
              <a:t>HTTP</a:t>
            </a:r>
          </a:p>
          <a:p>
            <a:pPr algn="ctr">
              <a:lnSpc>
                <a:spcPct val="90000"/>
              </a:lnSpc>
            </a:pPr>
            <a:r>
              <a:rPr lang="en-US" sz="2400" dirty="0"/>
              <a:t>request</a:t>
            </a:r>
          </a:p>
        </p:txBody>
      </p:sp>
      <p:sp>
        <p:nvSpPr>
          <p:cNvPr id="19" name="TextBox 18">
            <a:extLst>
              <a:ext uri="{FF2B5EF4-FFF2-40B4-BE49-F238E27FC236}">
                <a16:creationId xmlns:a16="http://schemas.microsoft.com/office/drawing/2014/main" id="{35B4DA53-D771-7B67-1F0A-85F4378DBB47}"/>
              </a:ext>
            </a:extLst>
          </p:cNvPr>
          <p:cNvSpPr txBox="1"/>
          <p:nvPr/>
        </p:nvSpPr>
        <p:spPr>
          <a:xfrm>
            <a:off x="10139495" y="2339819"/>
            <a:ext cx="2183801" cy="757130"/>
          </a:xfrm>
          <a:prstGeom prst="rect">
            <a:avLst/>
          </a:prstGeom>
          <a:noFill/>
        </p:spPr>
        <p:txBody>
          <a:bodyPr wrap="square" rtlCol="0">
            <a:spAutoFit/>
          </a:bodyPr>
          <a:lstStyle/>
          <a:p>
            <a:pPr algn="ctr">
              <a:lnSpc>
                <a:spcPct val="90000"/>
              </a:lnSpc>
            </a:pPr>
            <a:r>
              <a:rPr lang="en-US" sz="2400" dirty="0"/>
              <a:t>JDBC</a:t>
            </a:r>
            <a:br>
              <a:rPr lang="en-US" sz="2400" dirty="0"/>
            </a:br>
            <a:r>
              <a:rPr lang="en-US" sz="2400" dirty="0"/>
              <a:t>connection</a:t>
            </a:r>
          </a:p>
        </p:txBody>
      </p:sp>
      <p:sp>
        <p:nvSpPr>
          <p:cNvPr id="20" name="TextBox 19">
            <a:extLst>
              <a:ext uri="{FF2B5EF4-FFF2-40B4-BE49-F238E27FC236}">
                <a16:creationId xmlns:a16="http://schemas.microsoft.com/office/drawing/2014/main" id="{FAF664FE-0CE6-3D43-4B7A-B653366673E6}"/>
              </a:ext>
            </a:extLst>
          </p:cNvPr>
          <p:cNvSpPr txBox="1"/>
          <p:nvPr/>
        </p:nvSpPr>
        <p:spPr>
          <a:xfrm>
            <a:off x="10225505" y="4203015"/>
            <a:ext cx="2183801" cy="757130"/>
          </a:xfrm>
          <a:prstGeom prst="rect">
            <a:avLst/>
          </a:prstGeom>
          <a:noFill/>
        </p:spPr>
        <p:txBody>
          <a:bodyPr wrap="square" rtlCol="0">
            <a:spAutoFit/>
          </a:bodyPr>
          <a:lstStyle/>
          <a:p>
            <a:pPr algn="ctr">
              <a:lnSpc>
                <a:spcPct val="90000"/>
              </a:lnSpc>
            </a:pPr>
            <a:r>
              <a:rPr lang="en-US" sz="2400" dirty="0"/>
              <a:t>JDBC</a:t>
            </a:r>
            <a:br>
              <a:rPr lang="en-US" sz="2400" dirty="0"/>
            </a:br>
            <a:r>
              <a:rPr lang="en-US" sz="2400" dirty="0"/>
              <a:t>result set</a:t>
            </a:r>
          </a:p>
        </p:txBody>
      </p:sp>
      <p:sp>
        <p:nvSpPr>
          <p:cNvPr id="21" name="TextBox 20">
            <a:extLst>
              <a:ext uri="{FF2B5EF4-FFF2-40B4-BE49-F238E27FC236}">
                <a16:creationId xmlns:a16="http://schemas.microsoft.com/office/drawing/2014/main" id="{2DEC9A8C-9EE8-874F-F06D-9C35E36857A0}"/>
              </a:ext>
            </a:extLst>
          </p:cNvPr>
          <p:cNvSpPr txBox="1"/>
          <p:nvPr/>
        </p:nvSpPr>
        <p:spPr>
          <a:xfrm>
            <a:off x="-203686" y="4326727"/>
            <a:ext cx="2183801" cy="757130"/>
          </a:xfrm>
          <a:prstGeom prst="rect">
            <a:avLst/>
          </a:prstGeom>
          <a:noFill/>
        </p:spPr>
        <p:txBody>
          <a:bodyPr wrap="square" rtlCol="0">
            <a:spAutoFit/>
          </a:bodyPr>
          <a:lstStyle/>
          <a:p>
            <a:pPr algn="ctr">
              <a:lnSpc>
                <a:spcPct val="90000"/>
              </a:lnSpc>
            </a:pPr>
            <a:r>
              <a:rPr lang="en-US" sz="2400" dirty="0"/>
              <a:t>HTTP</a:t>
            </a:r>
          </a:p>
          <a:p>
            <a:pPr algn="ctr">
              <a:lnSpc>
                <a:spcPct val="90000"/>
              </a:lnSpc>
            </a:pPr>
            <a:r>
              <a:rPr lang="en-US" sz="2400" dirty="0"/>
              <a:t>response</a:t>
            </a:r>
          </a:p>
        </p:txBody>
      </p:sp>
      <p:sp>
        <p:nvSpPr>
          <p:cNvPr id="3" name="Rounded Rectangle 2">
            <a:extLst>
              <a:ext uri="{FF2B5EF4-FFF2-40B4-BE49-F238E27FC236}">
                <a16:creationId xmlns:a16="http://schemas.microsoft.com/office/drawing/2014/main" id="{0C359A97-FAA7-1D42-FA25-8C8EF7C694C1}"/>
              </a:ext>
            </a:extLst>
          </p:cNvPr>
          <p:cNvSpPr/>
          <p:nvPr/>
        </p:nvSpPr>
        <p:spPr>
          <a:xfrm>
            <a:off x="3860148" y="3048460"/>
            <a:ext cx="1505864" cy="135711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err="1"/>
              <a:t>HttpServer</a:t>
            </a:r>
            <a:endParaRPr lang="en-US" dirty="0"/>
          </a:p>
        </p:txBody>
      </p:sp>
      <p:sp>
        <p:nvSpPr>
          <p:cNvPr id="5" name="Rounded Rectangle 4">
            <a:extLst>
              <a:ext uri="{FF2B5EF4-FFF2-40B4-BE49-F238E27FC236}">
                <a16:creationId xmlns:a16="http://schemas.microsoft.com/office/drawing/2014/main" id="{A2B87420-7610-8D1C-DB93-D6FE1C2A14D1}"/>
              </a:ext>
            </a:extLst>
          </p:cNvPr>
          <p:cNvSpPr/>
          <p:nvPr/>
        </p:nvSpPr>
        <p:spPr>
          <a:xfrm>
            <a:off x="1875145" y="3355886"/>
            <a:ext cx="1866762" cy="791843"/>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err="1"/>
              <a:t>HttpExchange</a:t>
            </a:r>
            <a:endParaRPr lang="en-US" dirty="0"/>
          </a:p>
        </p:txBody>
      </p:sp>
      <p:sp>
        <p:nvSpPr>
          <p:cNvPr id="7" name="Rounded Rectangle 6">
            <a:extLst>
              <a:ext uri="{FF2B5EF4-FFF2-40B4-BE49-F238E27FC236}">
                <a16:creationId xmlns:a16="http://schemas.microsoft.com/office/drawing/2014/main" id="{6F3E675D-4EA7-1250-F9B4-054AF2B76445}"/>
              </a:ext>
            </a:extLst>
          </p:cNvPr>
          <p:cNvSpPr/>
          <p:nvPr/>
        </p:nvSpPr>
        <p:spPr>
          <a:xfrm>
            <a:off x="6839608" y="2969617"/>
            <a:ext cx="1505864" cy="135711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a:t>
            </a:r>
            <a:r>
              <a:rPr lang="en-US" dirty="0" err="1"/>
              <a:t>HttpHandler</a:t>
            </a:r>
            <a:endParaRPr lang="en-US" dirty="0"/>
          </a:p>
        </p:txBody>
      </p:sp>
      <p:sp>
        <p:nvSpPr>
          <p:cNvPr id="9" name="Rounded Rectangle 8">
            <a:extLst>
              <a:ext uri="{FF2B5EF4-FFF2-40B4-BE49-F238E27FC236}">
                <a16:creationId xmlns:a16="http://schemas.microsoft.com/office/drawing/2014/main" id="{975A3779-64CB-DF95-DD55-F10FB3E4C71B}"/>
              </a:ext>
            </a:extLst>
          </p:cNvPr>
          <p:cNvSpPr/>
          <p:nvPr/>
        </p:nvSpPr>
        <p:spPr>
          <a:xfrm>
            <a:off x="7159667" y="4059940"/>
            <a:ext cx="2151530" cy="75713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need to provide an implementation</a:t>
            </a:r>
          </a:p>
        </p:txBody>
      </p:sp>
    </p:spTree>
    <p:extLst>
      <p:ext uri="{BB962C8B-B14F-4D97-AF65-F5344CB8AC3E}">
        <p14:creationId xmlns:p14="http://schemas.microsoft.com/office/powerpoint/2010/main" val="90693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0CE4-B50B-6310-8240-AB7EA2A4C560}"/>
              </a:ext>
            </a:extLst>
          </p:cNvPr>
          <p:cNvSpPr>
            <a:spLocks noGrp="1"/>
          </p:cNvSpPr>
          <p:nvPr>
            <p:ph type="title"/>
          </p:nvPr>
        </p:nvSpPr>
        <p:spPr/>
        <p:txBody>
          <a:bodyPr/>
          <a:lstStyle/>
          <a:p>
            <a:r>
              <a:rPr lang="en-US" dirty="0"/>
              <a:t>HTTP request</a:t>
            </a:r>
          </a:p>
        </p:txBody>
      </p:sp>
      <p:pic>
        <p:nvPicPr>
          <p:cNvPr id="1026" name="Picture 2">
            <a:extLst>
              <a:ext uri="{FF2B5EF4-FFF2-40B4-BE49-F238E27FC236}">
                <a16:creationId xmlns:a16="http://schemas.microsoft.com/office/drawing/2014/main" id="{034047A8-19CD-7F5A-C236-44DFB714E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65" y="1800832"/>
            <a:ext cx="11047694" cy="467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Objectives</a:t>
            </a:r>
          </a:p>
        </p:txBody>
      </p:sp>
      <p:sp>
        <p:nvSpPr>
          <p:cNvPr id="5" name="TextBox 4">
            <a:extLst>
              <a:ext uri="{FF2B5EF4-FFF2-40B4-BE49-F238E27FC236}">
                <a16:creationId xmlns:a16="http://schemas.microsoft.com/office/drawing/2014/main" id="{4B3D03D5-63D4-B4EC-D74A-F4E4CB7B9822}"/>
              </a:ext>
            </a:extLst>
          </p:cNvPr>
          <p:cNvSpPr txBox="1"/>
          <p:nvPr/>
        </p:nvSpPr>
        <p:spPr>
          <a:xfrm>
            <a:off x="2181699" y="2828836"/>
            <a:ext cx="7825426" cy="2062103"/>
          </a:xfrm>
          <a:prstGeom prst="rect">
            <a:avLst/>
          </a:prstGeom>
          <a:noFill/>
        </p:spPr>
        <p:txBody>
          <a:bodyPr wrap="square">
            <a:spAutoFit/>
          </a:bodyPr>
          <a:lstStyle/>
          <a:p>
            <a:pPr marL="285750" indent="-285750">
              <a:buFont typeface="Arial" panose="020B0604020202020204" pitchFamily="34" charset="0"/>
              <a:buChar char="•"/>
            </a:pPr>
            <a:r>
              <a:rPr lang="en-US" sz="3200" dirty="0"/>
              <a:t>Understand the basics of JDBC (Java Database Connectivity)</a:t>
            </a:r>
          </a:p>
          <a:p>
            <a:pPr marL="285750" indent="-285750">
              <a:buFont typeface="Arial" panose="020B0604020202020204" pitchFamily="34" charset="0"/>
              <a:buChar char="•"/>
            </a:pPr>
            <a:r>
              <a:rPr lang="en-US" sz="3200" dirty="0"/>
              <a:t>Learn how to connect to a database</a:t>
            </a:r>
          </a:p>
          <a:p>
            <a:pPr marL="285750" indent="-285750">
              <a:buFont typeface="Arial" panose="020B0604020202020204" pitchFamily="34" charset="0"/>
              <a:buChar char="•"/>
            </a:pPr>
            <a:r>
              <a:rPr lang="en-US" sz="3200" dirty="0"/>
              <a:t>Perform basic CRUD operations</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245D-3A36-3C21-469F-9221F04A575A}"/>
              </a:ext>
            </a:extLst>
          </p:cNvPr>
          <p:cNvSpPr>
            <a:spLocks noGrp="1"/>
          </p:cNvSpPr>
          <p:nvPr>
            <p:ph type="title"/>
          </p:nvPr>
        </p:nvSpPr>
        <p:spPr/>
        <p:txBody>
          <a:bodyPr/>
          <a:lstStyle/>
          <a:p>
            <a:r>
              <a:rPr lang="en-US" dirty="0"/>
              <a:t>HTTP request</a:t>
            </a:r>
          </a:p>
        </p:txBody>
      </p:sp>
      <p:sp>
        <p:nvSpPr>
          <p:cNvPr id="4" name="Text Placeholder 3">
            <a:extLst>
              <a:ext uri="{FF2B5EF4-FFF2-40B4-BE49-F238E27FC236}">
                <a16:creationId xmlns:a16="http://schemas.microsoft.com/office/drawing/2014/main" id="{193115B8-02F3-F624-49E7-0FCFE38EC6F7}"/>
              </a:ext>
            </a:extLst>
          </p:cNvPr>
          <p:cNvSpPr>
            <a:spLocks noGrp="1"/>
          </p:cNvSpPr>
          <p:nvPr>
            <p:ph type="body" sz="half" idx="2"/>
          </p:nvPr>
        </p:nvSpPr>
        <p:spPr/>
        <p:txBody>
          <a:bodyPr/>
          <a:lstStyle/>
          <a:p>
            <a:r>
              <a:rPr lang="en-US" dirty="0"/>
              <a:t>Here’s an example of a request to create a new person in the database</a:t>
            </a:r>
          </a:p>
          <a:p>
            <a:endParaRPr lang="en-US" dirty="0"/>
          </a:p>
          <a:p>
            <a:r>
              <a:rPr lang="en-US" dirty="0"/>
              <a:t>A response has a very similar structure</a:t>
            </a:r>
          </a:p>
        </p:txBody>
      </p:sp>
      <p:sp>
        <p:nvSpPr>
          <p:cNvPr id="6" name="Rectangle 5">
            <a:extLst>
              <a:ext uri="{FF2B5EF4-FFF2-40B4-BE49-F238E27FC236}">
                <a16:creationId xmlns:a16="http://schemas.microsoft.com/office/drawing/2014/main" id="{1A0D2CDD-91C7-16B2-7A7E-10F187E89AB5}"/>
              </a:ext>
            </a:extLst>
          </p:cNvPr>
          <p:cNvSpPr/>
          <p:nvPr/>
        </p:nvSpPr>
        <p:spPr>
          <a:xfrm>
            <a:off x="1539666" y="1699709"/>
            <a:ext cx="6130536" cy="4455240"/>
          </a:xfrm>
          <a:prstGeom prst="rect">
            <a:avLst/>
          </a:prstGeom>
          <a:solidFill>
            <a:schemeClr val="bg1">
              <a:lumMod val="85000"/>
              <a:lumOff val="1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POST /people</a:t>
            </a:r>
          </a:p>
          <a:p>
            <a:r>
              <a:rPr lang="en-US" dirty="0"/>
              <a:t>Host: localhost:8080 </a:t>
            </a:r>
          </a:p>
          <a:p>
            <a:endParaRPr lang="en-US" dirty="0"/>
          </a:p>
          <a:p>
            <a:r>
              <a:rPr lang="en-US" dirty="0"/>
              <a:t>Headers:</a:t>
            </a:r>
          </a:p>
          <a:p>
            <a:r>
              <a:rPr lang="en-US" dirty="0"/>
              <a:t>Content-Type: application/</a:t>
            </a:r>
            <a:r>
              <a:rPr lang="en-US" dirty="0" err="1"/>
              <a:t>json</a:t>
            </a:r>
            <a:r>
              <a:rPr lang="en-US" dirty="0"/>
              <a:t> </a:t>
            </a:r>
          </a:p>
          <a:p>
            <a:r>
              <a:rPr lang="en-US" dirty="0"/>
              <a:t>Accept: application/</a:t>
            </a:r>
            <a:r>
              <a:rPr lang="en-US" dirty="0" err="1"/>
              <a:t>json</a:t>
            </a:r>
            <a:r>
              <a:rPr lang="en-US" dirty="0"/>
              <a:t> </a:t>
            </a:r>
          </a:p>
          <a:p>
            <a:r>
              <a:rPr lang="en-US" dirty="0"/>
              <a:t>Content-Length: 34 </a:t>
            </a:r>
          </a:p>
          <a:p>
            <a:endParaRPr lang="en-US" dirty="0"/>
          </a:p>
          <a:p>
            <a:r>
              <a:rPr lang="en-US" dirty="0"/>
              <a:t>Body:</a:t>
            </a:r>
          </a:p>
          <a:p>
            <a:r>
              <a:rPr lang="en-US" dirty="0"/>
              <a:t>{ "name": "John Doe", "age": 30 }</a:t>
            </a:r>
          </a:p>
        </p:txBody>
      </p:sp>
    </p:spTree>
    <p:extLst>
      <p:ext uri="{BB962C8B-B14F-4D97-AF65-F5344CB8AC3E}">
        <p14:creationId xmlns:p14="http://schemas.microsoft.com/office/powerpoint/2010/main" val="163881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9D67-F7EB-ACCC-1BD2-055B131CCC85}"/>
              </a:ext>
            </a:extLst>
          </p:cNvPr>
          <p:cNvSpPr>
            <a:spLocks noGrp="1"/>
          </p:cNvSpPr>
          <p:nvPr>
            <p:ph type="title"/>
          </p:nvPr>
        </p:nvSpPr>
        <p:spPr/>
        <p:txBody>
          <a:bodyPr/>
          <a:lstStyle/>
          <a:p>
            <a:r>
              <a:rPr lang="en-US" dirty="0"/>
              <a:t>HTTP verbs and CRUD</a:t>
            </a:r>
          </a:p>
        </p:txBody>
      </p:sp>
      <p:sp>
        <p:nvSpPr>
          <p:cNvPr id="3" name="TextBox 2">
            <a:extLst>
              <a:ext uri="{FF2B5EF4-FFF2-40B4-BE49-F238E27FC236}">
                <a16:creationId xmlns:a16="http://schemas.microsoft.com/office/drawing/2014/main" id="{28B6427C-9D3E-A392-12DE-42E5AF55A66C}"/>
              </a:ext>
            </a:extLst>
          </p:cNvPr>
          <p:cNvSpPr txBox="1"/>
          <p:nvPr/>
        </p:nvSpPr>
        <p:spPr>
          <a:xfrm>
            <a:off x="1785769" y="2119256"/>
            <a:ext cx="9165516" cy="2308324"/>
          </a:xfrm>
          <a:prstGeom prst="rect">
            <a:avLst/>
          </a:prstGeom>
          <a:noFill/>
        </p:spPr>
        <p:txBody>
          <a:bodyPr wrap="square" rtlCol="0">
            <a:spAutoFit/>
          </a:bodyPr>
          <a:lstStyle/>
          <a:p>
            <a:pPr>
              <a:lnSpc>
                <a:spcPct val="90000"/>
              </a:lnSpc>
            </a:pPr>
            <a:r>
              <a:rPr lang="en-US" sz="4000" dirty="0"/>
              <a:t>POST = Create</a:t>
            </a:r>
          </a:p>
          <a:p>
            <a:pPr>
              <a:lnSpc>
                <a:spcPct val="90000"/>
              </a:lnSpc>
            </a:pPr>
            <a:r>
              <a:rPr lang="en-US" sz="4000" dirty="0"/>
              <a:t>GET = Read</a:t>
            </a:r>
          </a:p>
          <a:p>
            <a:pPr>
              <a:lnSpc>
                <a:spcPct val="90000"/>
              </a:lnSpc>
            </a:pPr>
            <a:r>
              <a:rPr lang="en-US" sz="4000" dirty="0"/>
              <a:t>PUT = Update</a:t>
            </a:r>
          </a:p>
          <a:p>
            <a:pPr>
              <a:lnSpc>
                <a:spcPct val="90000"/>
              </a:lnSpc>
            </a:pPr>
            <a:r>
              <a:rPr lang="en-US" sz="4000" dirty="0"/>
              <a:t>DELETE = Delete</a:t>
            </a:r>
          </a:p>
        </p:txBody>
      </p:sp>
    </p:spTree>
    <p:extLst>
      <p:ext uri="{BB962C8B-B14F-4D97-AF65-F5344CB8AC3E}">
        <p14:creationId xmlns:p14="http://schemas.microsoft.com/office/powerpoint/2010/main" val="47259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04A0B-7AEE-C5A8-2889-0A6144D2E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3A5FE-04B1-61A4-BB72-1A0ACF7F9FF3}"/>
              </a:ext>
            </a:extLst>
          </p:cNvPr>
          <p:cNvSpPr>
            <a:spLocks noGrp="1"/>
          </p:cNvSpPr>
          <p:nvPr>
            <p:ph type="title"/>
          </p:nvPr>
        </p:nvSpPr>
        <p:spPr/>
        <p:txBody>
          <a:bodyPr/>
          <a:lstStyle/>
          <a:p>
            <a:r>
              <a:rPr lang="en-US" dirty="0" err="1"/>
              <a:t>HttpServer</a:t>
            </a:r>
            <a:r>
              <a:rPr lang="en-US" dirty="0"/>
              <a:t> and </a:t>
            </a:r>
            <a:r>
              <a:rPr lang="en-US" dirty="0" err="1"/>
              <a:t>HttpHandler</a:t>
            </a:r>
            <a:endParaRPr lang="en-US" dirty="0"/>
          </a:p>
        </p:txBody>
      </p:sp>
      <p:sp>
        <p:nvSpPr>
          <p:cNvPr id="4" name="Text Placeholder 3">
            <a:extLst>
              <a:ext uri="{FF2B5EF4-FFF2-40B4-BE49-F238E27FC236}">
                <a16:creationId xmlns:a16="http://schemas.microsoft.com/office/drawing/2014/main" id="{836ED885-317D-22BF-698A-DE38E287DEA0}"/>
              </a:ext>
            </a:extLst>
          </p:cNvPr>
          <p:cNvSpPr>
            <a:spLocks noGrp="1"/>
          </p:cNvSpPr>
          <p:nvPr>
            <p:ph type="body" sz="half" idx="2"/>
          </p:nvPr>
        </p:nvSpPr>
        <p:spPr/>
        <p:txBody>
          <a:bodyPr/>
          <a:lstStyle/>
          <a:p>
            <a:r>
              <a:rPr lang="en-US" dirty="0"/>
              <a:t>How to link the web to the database</a:t>
            </a:r>
          </a:p>
        </p:txBody>
      </p:sp>
      <p:sp>
        <p:nvSpPr>
          <p:cNvPr id="3" name="Rectangle 2">
            <a:extLst>
              <a:ext uri="{FF2B5EF4-FFF2-40B4-BE49-F238E27FC236}">
                <a16:creationId xmlns:a16="http://schemas.microsoft.com/office/drawing/2014/main" id="{26931E77-0DF8-DFD5-5362-897AC5F20D8A}"/>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dbManager</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”org.h2.Driver"</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a:t>
            </a:r>
          </a:p>
          <a:p>
            <a:pPr>
              <a:lnSpc>
                <a:spcPts val="1350"/>
              </a:lnSpc>
              <a:buNone/>
            </a:pPr>
            <a:r>
              <a:rPr lang="en-US" sz="1100" dirty="0">
                <a:solidFill>
                  <a:srgbClr val="CCCCCC"/>
                </a:solidFill>
                <a:latin typeface="Menlo" panose="020B0609030804020204" pitchFamily="49" charset="0"/>
              </a:rPr>
              <a:t>        </a:t>
            </a:r>
            <a:r>
              <a:rPr lang="en-US" sz="1100" b="0" dirty="0">
                <a:solidFill>
                  <a:srgbClr val="CE9178"/>
                </a:solidFill>
                <a:effectLst/>
                <a:latin typeface="Menlo" panose="020B0609030804020204" pitchFamily="49" charset="0"/>
              </a:rPr>
              <a:t>"user"</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HttpServer</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httpServer</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HttpServer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a:t>
            </a:r>
            <a:r>
              <a:rPr lang="en-US" sz="1100" b="0" dirty="0">
                <a:solidFill>
                  <a:srgbClr val="CCCCCC"/>
                </a:solidFill>
                <a:effectLst/>
                <a:latin typeface="Menlo" panose="020B0609030804020204" pitchFamily="49" charset="0"/>
              </a:rPr>
              <a:t>(</a:t>
            </a:r>
          </a:p>
          <a:p>
            <a:pPr>
              <a:lnSpc>
                <a:spcPts val="1350"/>
              </a:lnSpc>
              <a:buNone/>
            </a:pPr>
            <a:r>
              <a:rPr lang="en-US" sz="1100" dirty="0">
                <a:solidFill>
                  <a:srgbClr val="CCCCCC"/>
                </a:solidFill>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dirty="0">
                <a:solidFill>
                  <a:srgbClr val="CCCCCC"/>
                </a:solidFill>
                <a:latin typeface="Menlo" panose="020B0609030804020204" pitchFamily="49" charset="0"/>
              </a:rPr>
              <a:t> </a:t>
            </a:r>
            <a:r>
              <a:rPr lang="en-US" sz="1100" b="0" dirty="0" err="1">
                <a:solidFill>
                  <a:srgbClr val="DCDCAA"/>
                </a:solidFill>
                <a:effectLst/>
                <a:latin typeface="Menlo" panose="020B0609030804020204" pitchFamily="49" charset="0"/>
              </a:rPr>
              <a:t>InetSocketAddress</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8080</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0</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httpServer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createContext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"/people"</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PeopleHandler</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dbManager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httpServer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setExecutor</a:t>
            </a:r>
            <a:r>
              <a:rPr lang="en-US" sz="1100" b="0" dirty="0">
                <a:solidFill>
                  <a:srgbClr val="CCCCCC"/>
                </a:solidFill>
                <a:effectLst/>
                <a:latin typeface="Menlo" panose="020B0609030804020204" pitchFamily="49" charset="0"/>
              </a:rPr>
              <a:t>(</a:t>
            </a:r>
            <a:r>
              <a:rPr lang="en-US" sz="1100" b="0" dirty="0">
                <a:solidFill>
                  <a:srgbClr val="569CD6"/>
                </a:solidFill>
                <a:effectLst/>
                <a:latin typeface="Menlo" panose="020B0609030804020204" pitchFamily="49" charset="0"/>
              </a:rPr>
              <a:t>null</a:t>
            </a:r>
            <a:r>
              <a:rPr lang="en-US" sz="1100" b="0" dirty="0">
                <a:solidFill>
                  <a:srgbClr val="CCCCCC"/>
                </a:solidFill>
                <a:effectLst/>
                <a:latin typeface="Menlo" panose="020B0609030804020204" pitchFamily="49" charset="0"/>
              </a:rPr>
              <a:t>);</a:t>
            </a:r>
          </a:p>
          <a:p>
            <a:pPr>
              <a:lnSpc>
                <a:spcPts val="1350"/>
              </a:lnSpc>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httpServer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start</a:t>
            </a:r>
            <a:r>
              <a:rPr lang="en-US" sz="1100" b="0" dirty="0">
                <a:solidFill>
                  <a:srgbClr val="CCCCCC"/>
                </a:solidFill>
                <a:effectLst/>
                <a:latin typeface="Menlo" panose="020B0609030804020204" pitchFamily="49" charset="0"/>
              </a:rPr>
              <a:t>();</a:t>
            </a:r>
          </a:p>
          <a:p>
            <a:pPr>
              <a:lnSpc>
                <a:spcPts val="1350"/>
              </a:lnSpc>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8B97873-36FB-77CA-B55B-2C871DF144A6}"/>
                  </a:ext>
                </a:extLst>
              </p14:cNvPr>
              <p14:cNvContentPartPr/>
              <p14:nvPr/>
            </p14:nvContentPartPr>
            <p14:xfrm>
              <a:off x="4877513" y="3491174"/>
              <a:ext cx="2560320" cy="588960"/>
            </p14:xfrm>
          </p:contentPart>
        </mc:Choice>
        <mc:Fallback xmlns="">
          <p:pic>
            <p:nvPicPr>
              <p:cNvPr id="5" name="Ink 4">
                <a:extLst>
                  <a:ext uri="{FF2B5EF4-FFF2-40B4-BE49-F238E27FC236}">
                    <a16:creationId xmlns:a16="http://schemas.microsoft.com/office/drawing/2014/main" id="{E8B97873-36FB-77CA-B55B-2C871DF144A6}"/>
                  </a:ext>
                </a:extLst>
              </p:cNvPr>
              <p:cNvPicPr/>
              <p:nvPr/>
            </p:nvPicPr>
            <p:blipFill>
              <a:blip r:embed="rId3"/>
              <a:stretch>
                <a:fillRect/>
              </a:stretch>
            </p:blipFill>
            <p:spPr>
              <a:xfrm>
                <a:off x="4871393" y="3485054"/>
                <a:ext cx="2572560" cy="601200"/>
              </a:xfrm>
              <a:prstGeom prst="rect">
                <a:avLst/>
              </a:prstGeom>
            </p:spPr>
          </p:pic>
        </mc:Fallback>
      </mc:AlternateContent>
    </p:spTree>
    <p:extLst>
      <p:ext uri="{BB962C8B-B14F-4D97-AF65-F5344CB8AC3E}">
        <p14:creationId xmlns:p14="http://schemas.microsoft.com/office/powerpoint/2010/main" val="380633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2FFE2-42F3-0DAF-992E-1A0E8CDC4B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78921-FD01-6B7C-51F6-DE65F8B38C52}"/>
              </a:ext>
            </a:extLst>
          </p:cNvPr>
          <p:cNvSpPr>
            <a:spLocks noGrp="1"/>
          </p:cNvSpPr>
          <p:nvPr>
            <p:ph type="title"/>
          </p:nvPr>
        </p:nvSpPr>
        <p:spPr/>
        <p:txBody>
          <a:bodyPr/>
          <a:lstStyle/>
          <a:p>
            <a:r>
              <a:rPr lang="en-US" dirty="0" err="1"/>
              <a:t>HttpHandler</a:t>
            </a:r>
            <a:r>
              <a:rPr lang="en-US" dirty="0"/>
              <a:t> and </a:t>
            </a:r>
            <a:r>
              <a:rPr lang="en-US" dirty="0" err="1"/>
              <a:t>PeopleDatabaseManager</a:t>
            </a:r>
            <a:br>
              <a:rPr lang="en-US" dirty="0"/>
            </a:br>
            <a:r>
              <a:rPr lang="en-US" dirty="0"/>
              <a:t>People Handler in details</a:t>
            </a:r>
          </a:p>
        </p:txBody>
      </p:sp>
      <p:sp>
        <p:nvSpPr>
          <p:cNvPr id="4" name="Text Placeholder 3">
            <a:extLst>
              <a:ext uri="{FF2B5EF4-FFF2-40B4-BE49-F238E27FC236}">
                <a16:creationId xmlns:a16="http://schemas.microsoft.com/office/drawing/2014/main" id="{84689679-224F-0EE7-10E6-69E769A19F23}"/>
              </a:ext>
            </a:extLst>
          </p:cNvPr>
          <p:cNvSpPr>
            <a:spLocks noGrp="1"/>
          </p:cNvSpPr>
          <p:nvPr>
            <p:ph type="body" sz="half" idx="2"/>
          </p:nvPr>
        </p:nvSpPr>
        <p:spPr/>
        <p:txBody>
          <a:bodyPr/>
          <a:lstStyle/>
          <a:p>
            <a:r>
              <a:rPr lang="en-US" dirty="0"/>
              <a:t>A collaborator of the </a:t>
            </a:r>
            <a:r>
              <a:rPr lang="en-US" dirty="0" err="1"/>
              <a:t>PeopleHandler</a:t>
            </a:r>
            <a:r>
              <a:rPr lang="en-US" dirty="0"/>
              <a:t> is the </a:t>
            </a:r>
            <a:r>
              <a:rPr lang="en-US" dirty="0" err="1"/>
              <a:t>PeopleDatabaseManager</a:t>
            </a:r>
            <a:r>
              <a:rPr lang="en-US" dirty="0"/>
              <a:t>. We pass it </a:t>
            </a:r>
            <a:r>
              <a:rPr lang="en-US" dirty="0" err="1"/>
              <a:t>throught</a:t>
            </a:r>
            <a:r>
              <a:rPr lang="en-US" dirty="0"/>
              <a:t> the constructor to enable composability.</a:t>
            </a:r>
          </a:p>
          <a:p>
            <a:r>
              <a:rPr lang="en-US" dirty="0"/>
              <a:t>The </a:t>
            </a:r>
            <a:r>
              <a:rPr lang="en-US" dirty="0" err="1"/>
              <a:t>ObjectMapper</a:t>
            </a:r>
            <a:r>
              <a:rPr lang="en-US" dirty="0"/>
              <a:t> is used to transform strings into java object and vice versa.</a:t>
            </a:r>
          </a:p>
        </p:txBody>
      </p:sp>
      <p:sp>
        <p:nvSpPr>
          <p:cNvPr id="3" name="Rectangle 2">
            <a:extLst>
              <a:ext uri="{FF2B5EF4-FFF2-40B4-BE49-F238E27FC236}">
                <a16:creationId xmlns:a16="http://schemas.microsoft.com/office/drawing/2014/main" id="{93210176-6788-31C4-154D-9607D55D2D9A}"/>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PeopleHandler</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implements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HttpHandler</a:t>
            </a:r>
            <a:r>
              <a:rPr lang="en-US" sz="1100" b="0" dirty="0">
                <a:solidFill>
                  <a:srgbClr val="CCCCCC"/>
                </a:solidFill>
                <a:effectLst/>
                <a:latin typeface="Menlo" panose="020B0609030804020204" pitchFamily="49" charset="0"/>
              </a:rPr>
              <a:t> {</a:t>
            </a:r>
            <a:br>
              <a:rPr lang="en-US" sz="1100" b="0" dirty="0">
                <a:solidFill>
                  <a:srgbClr val="CCCCCC"/>
                </a:solidFill>
                <a:effectLst/>
                <a:latin typeface="Menlo" panose="020B0609030804020204" pitchFamily="49" charset="0"/>
              </a:rPr>
            </a:b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private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final</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dbManager</a:t>
            </a:r>
            <a:r>
              <a:rPr lang="en-US" sz="1100" b="0" dirty="0">
                <a:solidFill>
                  <a:srgbClr val="CCCCCC"/>
                </a:solidFill>
                <a:effectLst/>
                <a:latin typeface="Menlo" panose="020B0609030804020204" pitchFamily="49" charset="0"/>
              </a:rPr>
              <a:t>;</a:t>
            </a:r>
          </a:p>
          <a:p>
            <a:pPr>
              <a:lnSpc>
                <a:spcPts val="1350"/>
              </a:lnSpc>
            </a:pPr>
            <a:r>
              <a:rPr lang="en-US" sz="1100" b="0" dirty="0">
                <a:solidFill>
                  <a:srgbClr val="569CD6"/>
                </a:solidFill>
                <a:effectLst/>
                <a:latin typeface="Menlo" panose="020B0609030804020204" pitchFamily="49" charset="0"/>
              </a:rPr>
              <a:t>  private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final</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ObjectMapper</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objectMapper</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new</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ObjectMapper</a:t>
            </a: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br>
              <a:rPr lang="en-US" sz="1100" b="0" dirty="0">
                <a:solidFill>
                  <a:srgbClr val="CCCCCC"/>
                </a:solidFill>
                <a:effectLst/>
                <a:latin typeface="Menlo" panose="020B0609030804020204" pitchFamily="49" charset="0"/>
              </a:rPr>
            </a:b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PeopleHandler</a:t>
            </a:r>
            <a:r>
              <a:rPr lang="en-US" sz="1100" b="0" dirty="0">
                <a:solidFill>
                  <a:srgbClr val="CCCCCC"/>
                </a:solidFill>
                <a:effectLst/>
                <a:latin typeface="Menlo" panose="020B0609030804020204" pitchFamily="49" charset="0"/>
              </a:rPr>
              <a:t>(</a:t>
            </a:r>
            <a:r>
              <a:rPr lang="en-US" sz="1100" b="0" dirty="0" err="1">
                <a:solidFill>
                  <a:srgbClr val="4EC9B0"/>
                </a:solidFill>
                <a:effectLst/>
                <a:latin typeface="Menlo" panose="020B0609030804020204" pitchFamily="49" charset="0"/>
              </a:rPr>
              <a:t>PeopleDatabaseManager</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dbManager</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a:t>
            </a:r>
            <a:r>
              <a:rPr lang="en-US" sz="1100" b="0" dirty="0" err="1">
                <a:solidFill>
                  <a:srgbClr val="569CD6"/>
                </a:solidFill>
                <a:effectLst/>
                <a:latin typeface="Menlo" panose="020B0609030804020204" pitchFamily="49" charset="0"/>
              </a:rPr>
              <a:t>this</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dbManager</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dbManager</a:t>
            </a:r>
            <a:r>
              <a:rPr lang="en-US" sz="1100" b="0" dirty="0">
                <a:solidFill>
                  <a:srgbClr val="CCCCCC"/>
                </a:solidFill>
                <a:effectLst/>
                <a:latin typeface="Menlo" panose="020B0609030804020204" pitchFamily="49" charset="0"/>
              </a:rPr>
              <a:t>;</a:t>
            </a:r>
          </a:p>
          <a:p>
            <a:pPr>
              <a:lnSpc>
                <a:spcPts val="1350"/>
              </a:lnSpc>
            </a:pPr>
            <a:r>
              <a:rPr lang="en-US" sz="1100" b="0" dirty="0">
                <a:solidFill>
                  <a:srgbClr val="CCCCCC"/>
                </a:solidFill>
                <a:effectLst/>
                <a:latin typeface="Menlo" panose="020B0609030804020204" pitchFamily="49" charset="0"/>
              </a:rPr>
              <a:t>  }</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Override</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handle</a:t>
            </a:r>
            <a:r>
              <a:rPr lang="en-US" sz="1100" b="0" dirty="0">
                <a:solidFill>
                  <a:srgbClr val="CCCCCC"/>
                </a:solidFill>
                <a:effectLst/>
                <a:latin typeface="Menlo" panose="020B0609030804020204" pitchFamily="49" charset="0"/>
              </a:rPr>
              <a:t>(</a:t>
            </a:r>
            <a:r>
              <a:rPr lang="en-US" sz="1100" b="0" dirty="0" err="1">
                <a:solidFill>
                  <a:srgbClr val="4EC9B0"/>
                </a:solidFill>
                <a:effectLst/>
                <a:latin typeface="Menlo" panose="020B0609030804020204" pitchFamily="49" charset="0"/>
              </a:rPr>
              <a:t>HttpExchange</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exchange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IOException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method</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exchange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getRequestMethod</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response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 . . . ]</a:t>
            </a:r>
          </a:p>
          <a:p>
            <a:pPr>
              <a:lnSpc>
                <a:spcPts val="1350"/>
              </a:lnSpc>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39500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D616B-146A-263B-B07B-A6CF572B3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A65F8-D114-0183-B30A-2CBB56C01121}"/>
              </a:ext>
            </a:extLst>
          </p:cNvPr>
          <p:cNvSpPr>
            <a:spLocks noGrp="1"/>
          </p:cNvSpPr>
          <p:nvPr>
            <p:ph type="title"/>
          </p:nvPr>
        </p:nvSpPr>
        <p:spPr/>
        <p:txBody>
          <a:bodyPr/>
          <a:lstStyle/>
          <a:p>
            <a:r>
              <a:rPr lang="en-US" dirty="0" err="1"/>
              <a:t>HttpHandler</a:t>
            </a:r>
            <a:r>
              <a:rPr lang="en-US" dirty="0"/>
              <a:t> and </a:t>
            </a:r>
            <a:r>
              <a:rPr lang="en-US" dirty="0" err="1"/>
              <a:t>PeopleDatabaseManager</a:t>
            </a:r>
            <a:br>
              <a:rPr lang="en-US" dirty="0"/>
            </a:br>
            <a:r>
              <a:rPr lang="en-US" dirty="0" err="1"/>
              <a:t>PeopleHandler</a:t>
            </a:r>
            <a:r>
              <a:rPr lang="en-US" dirty="0"/>
              <a:t> in details</a:t>
            </a:r>
          </a:p>
        </p:txBody>
      </p:sp>
      <p:sp>
        <p:nvSpPr>
          <p:cNvPr id="4" name="Text Placeholder 3">
            <a:extLst>
              <a:ext uri="{FF2B5EF4-FFF2-40B4-BE49-F238E27FC236}">
                <a16:creationId xmlns:a16="http://schemas.microsoft.com/office/drawing/2014/main" id="{785E4E66-522E-30D8-10C6-DC3DC1A43C0E}"/>
              </a:ext>
            </a:extLst>
          </p:cNvPr>
          <p:cNvSpPr>
            <a:spLocks noGrp="1"/>
          </p:cNvSpPr>
          <p:nvPr>
            <p:ph type="body" sz="half" idx="2"/>
          </p:nvPr>
        </p:nvSpPr>
        <p:spPr/>
        <p:txBody>
          <a:bodyPr/>
          <a:lstStyle/>
          <a:p>
            <a:r>
              <a:rPr lang="en-US" dirty="0"/>
              <a:t>The </a:t>
            </a:r>
            <a:r>
              <a:rPr lang="en-US" dirty="0" err="1"/>
              <a:t>PeopleHandler</a:t>
            </a:r>
            <a:r>
              <a:rPr lang="en-US" dirty="0"/>
              <a:t> needs to handle all the supported web calls. We see again the output stream in the end, that we can use to write the response to be returned to the client.</a:t>
            </a:r>
          </a:p>
        </p:txBody>
      </p:sp>
      <p:sp>
        <p:nvSpPr>
          <p:cNvPr id="3" name="Rectangle 2">
            <a:extLst>
              <a:ext uri="{FF2B5EF4-FFF2-40B4-BE49-F238E27FC236}">
                <a16:creationId xmlns:a16="http://schemas.microsoft.com/office/drawing/2014/main" id="{7BC7574F-C178-3D02-CD1F-7D1EABFD2F27}"/>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Override</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handle</a:t>
            </a:r>
            <a:r>
              <a:rPr lang="en-US" sz="1100" b="0" dirty="0">
                <a:solidFill>
                  <a:srgbClr val="CCCCCC"/>
                </a:solidFill>
                <a:effectLst/>
                <a:latin typeface="Menlo" panose="020B0609030804020204" pitchFamily="49" charset="0"/>
              </a:rPr>
              <a:t>(</a:t>
            </a:r>
            <a:r>
              <a:rPr lang="en-US" sz="1100" b="0" dirty="0" err="1">
                <a:solidFill>
                  <a:srgbClr val="4EC9B0"/>
                </a:solidFill>
                <a:effectLst/>
                <a:latin typeface="Menlo" panose="020B0609030804020204" pitchFamily="49" charset="0"/>
              </a:rPr>
              <a:t>HttpExchange</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exchange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IOException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method</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exchange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getRequestMethod</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response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br>
              <a:rPr lang="en-US" sz="1100" b="0" dirty="0">
                <a:solidFill>
                  <a:srgbClr val="CCCCCC"/>
                </a:solidFill>
                <a:effectLst/>
                <a:latin typeface="Menlo" panose="020B0609030804020204" pitchFamily="49" charset="0"/>
              </a:rPr>
            </a:b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try</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switch</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method</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case</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"GET"</a:t>
            </a:r>
            <a:r>
              <a:rPr lang="en-US" sz="1100" b="0" dirty="0">
                <a:solidFill>
                  <a:srgbClr val="C586C0"/>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9CDCFE"/>
                </a:solidFill>
                <a:effectLst/>
                <a:latin typeface="Menlo" panose="020B0609030804020204" pitchFamily="49" charset="0"/>
              </a:rPr>
              <a:t>          response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handleGet</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exchange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break</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case</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"POST"</a:t>
            </a:r>
            <a:r>
              <a:rPr lang="en-US" sz="1100" b="0" dirty="0">
                <a:solidFill>
                  <a:srgbClr val="C586C0"/>
                </a:solidFill>
                <a:effectLst/>
                <a:latin typeface="Menlo" panose="020B0609030804020204" pitchFamily="49" charset="0"/>
              </a:rPr>
              <a:t>:</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9CDCFE"/>
                </a:solidFill>
                <a:effectLst/>
                <a:latin typeface="Menlo" panose="020B0609030804020204" pitchFamily="49" charset="0"/>
              </a:rPr>
              <a:t>          response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handlePost</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exchange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break</a:t>
            </a:r>
            <a:r>
              <a:rPr lang="en-US" sz="1100" b="0" dirty="0">
                <a:solidFill>
                  <a:srgbClr val="CCCCCC"/>
                </a:solidFill>
                <a:effectLst/>
                <a:latin typeface="Menlo" panose="020B0609030804020204" pitchFamily="49" charset="0"/>
              </a:rPr>
              <a:t>;</a:t>
            </a:r>
            <a:endParaRPr lang="en-US" sz="1100" dirty="0">
              <a:solidFill>
                <a:srgbClr val="CCCCCC"/>
              </a:solidFill>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 . . . ]</a:t>
            </a:r>
          </a:p>
          <a:p>
            <a:pPr>
              <a:lnSpc>
                <a:spcPts val="1350"/>
              </a:lnSpc>
              <a:buNone/>
            </a:pPr>
            <a:r>
              <a:rPr lang="en-US" sz="1100" dirty="0">
                <a:solidFill>
                  <a:srgbClr val="CCCCCC"/>
                </a:solidFill>
                <a:latin typeface="Menlo" panose="020B0609030804020204" pitchFamily="49" charset="0"/>
              </a:rPr>
              <a:t>      }</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exchange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sendResponseHeaders</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200</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response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getBytes</a:t>
            </a:r>
            <a:r>
              <a:rPr lang="en-US" sz="1100" b="0" dirty="0">
                <a:solidFill>
                  <a:srgbClr val="CCCCCC"/>
                </a:solidFill>
                <a:effectLst/>
                <a:latin typeface="Menlo" panose="020B0609030804020204" pitchFamily="49" charset="0"/>
              </a:rPr>
              <a:t>().</a:t>
            </a:r>
            <a:r>
              <a:rPr lang="en-US" sz="1100" b="0" dirty="0">
                <a:solidFill>
                  <a:srgbClr val="4FC1FF"/>
                </a:solidFill>
                <a:effectLst/>
                <a:latin typeface="Menlo" panose="020B0609030804020204" pitchFamily="49" charset="0"/>
              </a:rPr>
              <a:t>length</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OutputStream</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os</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exchange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getResponseBody</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os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write</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response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getBytes</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os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close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 </a:t>
            </a:r>
            <a:r>
              <a:rPr lang="en-US" sz="1100" b="0" dirty="0">
                <a:solidFill>
                  <a:srgbClr val="C586C0"/>
                </a:solidFill>
                <a:effectLst/>
                <a:latin typeface="Menlo" panose="020B0609030804020204" pitchFamily="49" charset="0"/>
              </a:rPr>
              <a:t>catch</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SQLException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e</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printStackTrace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9CDCFE"/>
                </a:solidFill>
                <a:effectLst/>
                <a:latin typeface="Menlo" panose="020B0609030804020204" pitchFamily="49" charset="0"/>
              </a:rPr>
              <a:t>      </a:t>
            </a:r>
            <a:r>
              <a:rPr lang="en-US" sz="1100" b="0" dirty="0" err="1">
                <a:solidFill>
                  <a:srgbClr val="9CDCFE"/>
                </a:solidFill>
                <a:effectLst/>
                <a:latin typeface="Menlo" panose="020B0609030804020204" pitchFamily="49" charset="0"/>
              </a:rPr>
              <a:t>exchange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sendResponseHeaders</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500</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B5CEA8"/>
                </a:solidFill>
                <a:effectLst/>
                <a:latin typeface="Menlo" panose="020B0609030804020204" pitchFamily="49" charset="0"/>
              </a:rPr>
              <a:t>1</a:t>
            </a:r>
            <a:r>
              <a:rPr lang="en-US" sz="1100" b="0" dirty="0">
                <a:solidFill>
                  <a:srgbClr val="CCCCCC"/>
                </a:solidFill>
                <a:effectLst/>
                <a:latin typeface="Menlo" panose="020B0609030804020204" pitchFamily="49" charset="0"/>
              </a:rPr>
              <a:t>); </a:t>
            </a:r>
            <a:r>
              <a:rPr lang="en-US" sz="1100" b="0" dirty="0">
                <a:solidFill>
                  <a:srgbClr val="6A9955"/>
                </a:solidFill>
                <a:effectLst/>
                <a:latin typeface="Menlo" panose="020B0609030804020204" pitchFamily="49" charset="0"/>
              </a:rPr>
              <a:t>// Internal Server Error</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  }</a:t>
            </a:r>
          </a:p>
          <a:p>
            <a:pPr>
              <a:lnSpc>
                <a:spcPts val="1350"/>
              </a:lnSpc>
            </a:pPr>
            <a:endParaRPr lang="en-US" sz="11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425752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CD2C8-705C-7267-2158-BE1753EA8A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4235B1-CF83-6B10-A2DE-82A19C81DE28}"/>
              </a:ext>
            </a:extLst>
          </p:cNvPr>
          <p:cNvSpPr>
            <a:spLocks noGrp="1"/>
          </p:cNvSpPr>
          <p:nvPr>
            <p:ph type="title"/>
          </p:nvPr>
        </p:nvSpPr>
        <p:spPr/>
        <p:txBody>
          <a:bodyPr/>
          <a:lstStyle/>
          <a:p>
            <a:r>
              <a:rPr lang="en-US" dirty="0" err="1"/>
              <a:t>HttpHandler</a:t>
            </a:r>
            <a:r>
              <a:rPr lang="en-US" dirty="0"/>
              <a:t> and </a:t>
            </a:r>
            <a:r>
              <a:rPr lang="en-US" dirty="0" err="1"/>
              <a:t>PeopleDatabaseManager</a:t>
            </a:r>
            <a:br>
              <a:rPr lang="en-US" dirty="0"/>
            </a:br>
            <a:r>
              <a:rPr lang="en-US" dirty="0" err="1"/>
              <a:t>PeopleHandler</a:t>
            </a:r>
            <a:r>
              <a:rPr lang="en-US" dirty="0"/>
              <a:t> in details</a:t>
            </a:r>
          </a:p>
        </p:txBody>
      </p:sp>
      <p:sp>
        <p:nvSpPr>
          <p:cNvPr id="4" name="Text Placeholder 3">
            <a:extLst>
              <a:ext uri="{FF2B5EF4-FFF2-40B4-BE49-F238E27FC236}">
                <a16:creationId xmlns:a16="http://schemas.microsoft.com/office/drawing/2014/main" id="{B1F88F2A-1049-1D5E-2A15-F9D84CDBCA6B}"/>
              </a:ext>
            </a:extLst>
          </p:cNvPr>
          <p:cNvSpPr>
            <a:spLocks noGrp="1"/>
          </p:cNvSpPr>
          <p:nvPr>
            <p:ph type="body" sz="half" idx="2"/>
          </p:nvPr>
        </p:nvSpPr>
        <p:spPr/>
        <p:txBody>
          <a:bodyPr/>
          <a:lstStyle/>
          <a:p>
            <a:r>
              <a:rPr lang="en-US" dirty="0"/>
              <a:t>Here’s an example on how to handle a specific request, reading from the query string and returning a response with a response body</a:t>
            </a:r>
          </a:p>
        </p:txBody>
      </p:sp>
      <p:sp>
        <p:nvSpPr>
          <p:cNvPr id="3" name="Rectangle 2">
            <a:extLst>
              <a:ext uri="{FF2B5EF4-FFF2-40B4-BE49-F238E27FC236}">
                <a16:creationId xmlns:a16="http://schemas.microsoft.com/office/drawing/2014/main" id="{9DAEE638-12AD-577F-B6C1-F54B837872AD}"/>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dirty="0">
                <a:solidFill>
                  <a:srgbClr val="CCCCCC"/>
                </a:solidFill>
                <a:latin typeface="Menlo" panose="020B0609030804020204" pitchFamily="49" charset="0"/>
              </a:rPr>
              <a:t>  </a:t>
            </a:r>
            <a:r>
              <a:rPr lang="en-US" sz="1100" b="0" dirty="0">
                <a:solidFill>
                  <a:srgbClr val="569CD6"/>
                </a:solidFill>
                <a:effectLst/>
                <a:latin typeface="Menlo" panose="020B0609030804020204" pitchFamily="49" charset="0"/>
              </a:rPr>
              <a:t>private</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DCDCAA"/>
                </a:solidFill>
                <a:effectLst/>
                <a:latin typeface="Menlo" panose="020B0609030804020204" pitchFamily="49" charset="0"/>
              </a:rPr>
              <a:t>handleGet</a:t>
            </a:r>
            <a:r>
              <a:rPr lang="en-US" sz="1100" b="0" dirty="0">
                <a:solidFill>
                  <a:srgbClr val="CCCCCC"/>
                </a:solidFill>
                <a:effectLst/>
                <a:latin typeface="Menlo" panose="020B0609030804020204" pitchFamily="49" charset="0"/>
              </a:rPr>
              <a:t>(</a:t>
            </a:r>
            <a:r>
              <a:rPr lang="en-US" sz="1100" b="0" dirty="0" err="1">
                <a:solidFill>
                  <a:srgbClr val="4EC9B0"/>
                </a:solidFill>
                <a:effectLst/>
                <a:latin typeface="Menlo" panose="020B0609030804020204" pitchFamily="49" charset="0"/>
              </a:rPr>
              <a:t>HttpExchange</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exchange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a:solidFill>
                  <a:srgbClr val="4EC9B0"/>
                </a:solidFill>
                <a:effectLst/>
                <a:latin typeface="Menlo" panose="020B0609030804020204" pitchFamily="49" charset="0"/>
              </a:rPr>
              <a:t>    String</a:t>
            </a:r>
            <a:r>
              <a:rPr lang="en-US" sz="1100" b="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query</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exchange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getRequestURI</a:t>
            </a:r>
            <a:r>
              <a:rPr lang="en-US" sz="1100" b="0" dirty="0">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getQuery</a:t>
            </a: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size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10</a:t>
            </a:r>
            <a:r>
              <a:rPr lang="en-US" sz="1100" b="0" dirty="0">
                <a:solidFill>
                  <a:srgbClr val="CCCCCC"/>
                </a:solidFill>
                <a:effectLst/>
                <a:latin typeface="Menlo" panose="020B0609030804020204" pitchFamily="49" charset="0"/>
              </a:rPr>
              <a:t>; </a:t>
            </a:r>
            <a:r>
              <a:rPr lang="en-US" sz="1100" b="0" dirty="0">
                <a:solidFill>
                  <a:srgbClr val="6A9955"/>
                </a:solidFill>
                <a:effectLst/>
                <a:latin typeface="Menlo" panose="020B0609030804020204" pitchFamily="49" charset="0"/>
              </a:rPr>
              <a:t>// Default size</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int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page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1</a:t>
            </a:r>
            <a:r>
              <a:rPr lang="en-US" sz="1100" b="0" dirty="0">
                <a:solidFill>
                  <a:srgbClr val="CCCCCC"/>
                </a:solidFill>
                <a:effectLst/>
                <a:latin typeface="Menlo" panose="020B0609030804020204" pitchFamily="49" charset="0"/>
              </a:rPr>
              <a:t>; </a:t>
            </a:r>
            <a:r>
              <a:rPr lang="en-US" sz="1100" b="0" dirty="0">
                <a:solidFill>
                  <a:srgbClr val="6A9955"/>
                </a:solidFill>
                <a:effectLst/>
                <a:latin typeface="Menlo" panose="020B0609030804020204" pitchFamily="49" charset="0"/>
              </a:rPr>
              <a:t>// Default page</a:t>
            </a: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586C0"/>
                </a:solidFill>
                <a:effectLst/>
                <a:latin typeface="Menlo" panose="020B0609030804020204" pitchFamily="49" charset="0"/>
              </a:rPr>
              <a:t>    if</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query</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null</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for</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param</a:t>
            </a:r>
            <a:r>
              <a:rPr lang="en-US" sz="1100" b="0" dirty="0">
                <a:solidFill>
                  <a:srgbClr val="CCCCCC"/>
                </a:solidFill>
                <a:effectLst/>
                <a:latin typeface="Menlo" panose="020B0609030804020204" pitchFamily="49" charset="0"/>
              </a:rPr>
              <a:t> </a:t>
            </a:r>
            <a:r>
              <a:rPr lang="en-US" sz="1100" b="0" dirty="0">
                <a:solidFill>
                  <a:srgbClr val="C586C0"/>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query</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split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"&amp;"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keyValue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param</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split</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if</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keyValue</a:t>
            </a:r>
            <a:r>
              <a:rPr lang="en-US" sz="1100" b="0" dirty="0" err="1">
                <a:solidFill>
                  <a:srgbClr val="CCCCCC"/>
                </a:solidFill>
                <a:effectLst/>
                <a:latin typeface="Menlo" panose="020B0609030804020204" pitchFamily="49" charset="0"/>
              </a:rPr>
              <a:t>.</a:t>
            </a:r>
            <a:r>
              <a:rPr lang="en-US" sz="1100" b="0" dirty="0" err="1">
                <a:solidFill>
                  <a:srgbClr val="4FC1FF"/>
                </a:solidFill>
                <a:effectLst/>
                <a:latin typeface="Menlo" panose="020B0609030804020204" pitchFamily="49" charset="0"/>
              </a:rPr>
              <a:t>length</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2</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switch</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keyValue</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0</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586C0"/>
                </a:solidFill>
                <a:effectLst/>
                <a:latin typeface="Menlo" panose="020B0609030804020204" pitchFamily="49" charset="0"/>
              </a:rPr>
              <a:t>            case</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"size"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-&gt;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size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Integer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parseInt</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keyValue</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1</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case</a:t>
            </a:r>
            <a:r>
              <a:rPr lang="en-US" sz="1100" b="0" dirty="0">
                <a:solidFill>
                  <a:srgbClr val="CCCCCC"/>
                </a:solidFill>
                <a:effectLst/>
                <a:latin typeface="Menlo" panose="020B0609030804020204" pitchFamily="49" charset="0"/>
              </a:rPr>
              <a:t> </a:t>
            </a:r>
            <a:r>
              <a:rPr lang="en-US" sz="1100" b="0" dirty="0">
                <a:solidFill>
                  <a:srgbClr val="CE9178"/>
                </a:solidFill>
                <a:effectLst/>
                <a:latin typeface="Menlo" panose="020B0609030804020204" pitchFamily="49" charset="0"/>
              </a:rPr>
              <a:t>"page"</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-&gt;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page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Integer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parseInt</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keyValue</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1</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    }</a:t>
            </a:r>
          </a:p>
          <a:p>
            <a:pPr>
              <a:lnSpc>
                <a:spcPts val="1350"/>
              </a:lnSpc>
              <a:buNone/>
            </a:pPr>
            <a:br>
              <a:rPr lang="en-US" sz="1100" b="0" dirty="0">
                <a:solidFill>
                  <a:srgbClr val="CCCCCC"/>
                </a:solidFill>
                <a:effectLst/>
                <a:latin typeface="Menlo" panose="020B0609030804020204" pitchFamily="49" charset="0"/>
              </a:rPr>
            </a:b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List</a:t>
            </a:r>
            <a:r>
              <a:rPr lang="en-US" sz="1100" b="0" dirty="0">
                <a:solidFill>
                  <a:srgbClr val="CCCCCC"/>
                </a:solidFill>
                <a:effectLst/>
                <a:latin typeface="Menlo" panose="020B0609030804020204" pitchFamily="49" charset="0"/>
              </a:rPr>
              <a:t>&lt;</a:t>
            </a:r>
            <a:r>
              <a:rPr lang="en-US" sz="1100" b="0" dirty="0">
                <a:solidFill>
                  <a:srgbClr val="4EC9B0"/>
                </a:solidFill>
                <a:effectLst/>
                <a:latin typeface="Menlo" panose="020B0609030804020204" pitchFamily="49" charset="0"/>
              </a:rPr>
              <a:t>Person</a:t>
            </a:r>
            <a:r>
              <a:rPr lang="en-US" sz="1100" b="0" dirty="0">
                <a:solidFill>
                  <a:srgbClr val="CCCCCC"/>
                </a:solidFill>
                <a:effectLst/>
                <a:latin typeface="Menlo" panose="020B0609030804020204" pitchFamily="49" charset="0"/>
              </a:rPr>
              <a:t>&gt; </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dbManager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getPeople</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size</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page</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586C0"/>
                </a:solidFill>
                <a:effectLst/>
                <a:latin typeface="Menlo" panose="020B0609030804020204" pitchFamily="49" charset="0"/>
              </a:rPr>
              <a:t>    return</a:t>
            </a:r>
            <a:r>
              <a:rPr lang="en-US" sz="1100" b="0" dirty="0">
                <a:solidFill>
                  <a:srgbClr val="CCCCCC"/>
                </a:solidFill>
                <a:effectLst/>
                <a:latin typeface="Menlo" panose="020B0609030804020204" pitchFamily="49" charset="0"/>
              </a:rPr>
              <a:t> </a:t>
            </a:r>
            <a:r>
              <a:rPr lang="en-US" sz="1100" b="0" dirty="0" err="1">
                <a:solidFill>
                  <a:srgbClr val="4FC1FF"/>
                </a:solidFill>
                <a:effectLst/>
                <a:latin typeface="Menlo" panose="020B0609030804020204" pitchFamily="49" charset="0"/>
              </a:rPr>
              <a:t>objectMapper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writeValueAsString</a:t>
            </a:r>
            <a:r>
              <a:rPr lang="en-US" sz="1100" b="0" dirty="0">
                <a:solidFill>
                  <a:srgbClr val="CCCCCC"/>
                </a:solidFill>
                <a:effectLst/>
                <a:latin typeface="Menlo" panose="020B0609030804020204" pitchFamily="49" charset="0"/>
              </a:rPr>
              <a:t>(</a:t>
            </a:r>
            <a:r>
              <a:rPr lang="en-US" sz="1100" b="0" dirty="0">
                <a:solidFill>
                  <a:srgbClr val="9CDCFE"/>
                </a:solidFill>
                <a:effectLst/>
                <a:latin typeface="Menlo" panose="020B0609030804020204" pitchFamily="49" charset="0"/>
              </a:rPr>
              <a:t>people</a:t>
            </a:r>
            <a:r>
              <a:rPr lang="en-US" sz="1100" b="0" dirty="0">
                <a:solidFill>
                  <a:srgbClr val="CCCCCC"/>
                </a:solidFill>
                <a:effectLst/>
                <a:latin typeface="Menlo" panose="020B0609030804020204" pitchFamily="49" charset="0"/>
              </a:rPr>
              <a:t>);</a:t>
            </a:r>
          </a:p>
          <a:p>
            <a:pPr>
              <a:lnSpc>
                <a:spcPts val="1350"/>
              </a:lnSpc>
            </a:pPr>
            <a:r>
              <a:rPr lang="en-US" sz="1100" b="0" dirty="0">
                <a:solidFill>
                  <a:srgbClr val="CCCCCC"/>
                </a:solidFill>
                <a:effectLst/>
                <a:latin typeface="Menlo" panose="020B0609030804020204" pitchFamily="49" charset="0"/>
              </a:rPr>
              <a:t>  }</a:t>
            </a:r>
          </a:p>
          <a:p>
            <a:pPr>
              <a:lnSpc>
                <a:spcPts val="1350"/>
              </a:lnSpc>
            </a:pPr>
            <a:endParaRPr lang="en-US" sz="1100" b="0" dirty="0">
              <a:solidFill>
                <a:srgbClr val="CCCCCC"/>
              </a:solidFill>
              <a:effectLst/>
              <a:latin typeface="Menlo" panose="020B0609030804020204" pitchFamily="49" charset="0"/>
            </a:endParaRPr>
          </a:p>
          <a:p>
            <a:pPr>
              <a:lnSpc>
                <a:spcPts val="1350"/>
              </a:lnSpc>
            </a:pPr>
            <a:endParaRPr lang="en-US" sz="11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12914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DD67-F749-0315-A0BC-E2E308D6302E}"/>
              </a:ext>
            </a:extLst>
          </p:cNvPr>
          <p:cNvSpPr>
            <a:spLocks noGrp="1"/>
          </p:cNvSpPr>
          <p:nvPr>
            <p:ph type="title"/>
          </p:nvPr>
        </p:nvSpPr>
        <p:spPr/>
        <p:txBody>
          <a:bodyPr/>
          <a:lstStyle/>
          <a:p>
            <a:r>
              <a:rPr lang="en-US" dirty="0"/>
              <a:t>Homework</a:t>
            </a:r>
          </a:p>
        </p:txBody>
      </p:sp>
      <p:sp>
        <p:nvSpPr>
          <p:cNvPr id="3" name="TextBox 2">
            <a:extLst>
              <a:ext uri="{FF2B5EF4-FFF2-40B4-BE49-F238E27FC236}">
                <a16:creationId xmlns:a16="http://schemas.microsoft.com/office/drawing/2014/main" id="{EECFC813-8F63-E6F2-F246-024FADB0F770}"/>
              </a:ext>
            </a:extLst>
          </p:cNvPr>
          <p:cNvSpPr txBox="1"/>
          <p:nvPr/>
        </p:nvSpPr>
        <p:spPr>
          <a:xfrm>
            <a:off x="478971" y="1817914"/>
            <a:ext cx="11430000" cy="2751522"/>
          </a:xfrm>
          <a:prstGeom prst="rect">
            <a:avLst/>
          </a:prstGeom>
          <a:noFill/>
        </p:spPr>
        <p:txBody>
          <a:bodyPr wrap="square" rtlCol="0">
            <a:spAutoFit/>
          </a:bodyPr>
          <a:lstStyle/>
          <a:p>
            <a:pPr>
              <a:lnSpc>
                <a:spcPct val="90000"/>
              </a:lnSpc>
            </a:pPr>
            <a:r>
              <a:rPr lang="en-US" sz="2400" dirty="0"/>
              <a:t>After each lesson, you get a piece of homework that serves as implementation of the final assignment.</a:t>
            </a:r>
          </a:p>
          <a:p>
            <a:pPr>
              <a:lnSpc>
                <a:spcPct val="90000"/>
              </a:lnSpc>
            </a:pPr>
            <a:endParaRPr lang="en-US" sz="2400" dirty="0"/>
          </a:p>
          <a:p>
            <a:pPr>
              <a:lnSpc>
                <a:spcPct val="90000"/>
              </a:lnSpc>
            </a:pPr>
            <a:r>
              <a:rPr lang="en-US" sz="2400" dirty="0"/>
              <a:t>Today you don’t get homework, because the next lesson is tomorrow. The piece of assignment of tomorrow will be related to 2 topics:</a:t>
            </a:r>
          </a:p>
          <a:p>
            <a:pPr marL="342900" indent="-342900">
              <a:lnSpc>
                <a:spcPct val="90000"/>
              </a:lnSpc>
              <a:buFontTx/>
              <a:buChar char="-"/>
            </a:pPr>
            <a:r>
              <a:rPr lang="en-US" sz="2400" b="1" i="1" dirty="0"/>
              <a:t>Interacting with databases through the web</a:t>
            </a:r>
          </a:p>
          <a:p>
            <a:pPr marL="342900" indent="-342900">
              <a:lnSpc>
                <a:spcPct val="90000"/>
              </a:lnSpc>
              <a:buFontTx/>
              <a:buChar char="-"/>
            </a:pPr>
            <a:r>
              <a:rPr lang="en-US" sz="2400" b="1" i="1" dirty="0"/>
              <a:t>Optimizing performance through multi-threading</a:t>
            </a:r>
          </a:p>
          <a:p>
            <a:pPr>
              <a:lnSpc>
                <a:spcPct val="90000"/>
              </a:lnSpc>
            </a:pPr>
            <a:endParaRPr lang="en-US" sz="2400" dirty="0"/>
          </a:p>
        </p:txBody>
      </p:sp>
    </p:spTree>
    <p:extLst>
      <p:ext uri="{BB962C8B-B14F-4D97-AF65-F5344CB8AC3E}">
        <p14:creationId xmlns:p14="http://schemas.microsoft.com/office/powerpoint/2010/main" val="28962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3B06-BFE0-C626-FF67-C6B6B77A53DA}"/>
              </a:ext>
            </a:extLst>
          </p:cNvPr>
          <p:cNvSpPr>
            <a:spLocks noGrp="1"/>
          </p:cNvSpPr>
          <p:nvPr>
            <p:ph type="title"/>
          </p:nvPr>
        </p:nvSpPr>
        <p:spPr/>
        <p:txBody>
          <a:bodyPr/>
          <a:lstStyle/>
          <a:p>
            <a:r>
              <a:rPr lang="en-US" dirty="0"/>
              <a:t>What is JDBC?</a:t>
            </a:r>
          </a:p>
        </p:txBody>
      </p:sp>
      <p:sp>
        <p:nvSpPr>
          <p:cNvPr id="3" name="Content Placeholder 2">
            <a:extLst>
              <a:ext uri="{FF2B5EF4-FFF2-40B4-BE49-F238E27FC236}">
                <a16:creationId xmlns:a16="http://schemas.microsoft.com/office/drawing/2014/main" id="{8A60F7D6-2C6F-3E53-F9E4-14E345F55AAF}"/>
              </a:ext>
            </a:extLst>
          </p:cNvPr>
          <p:cNvSpPr>
            <a:spLocks noGrp="1"/>
          </p:cNvSpPr>
          <p:nvPr>
            <p:ph idx="1"/>
          </p:nvPr>
        </p:nvSpPr>
        <p:spPr>
          <a:xfrm>
            <a:off x="1522414" y="1905000"/>
            <a:ext cx="9144000" cy="1188578"/>
          </a:xfrm>
        </p:spPr>
        <p:txBody>
          <a:bodyPr vert="horz" lIns="91440" tIns="45720" rIns="91440" bIns="45720" rtlCol="0" anchor="t">
            <a:normAutofit/>
          </a:bodyPr>
          <a:lstStyle/>
          <a:p>
            <a:pPr>
              <a:buFont typeface="Arial" panose="020B0604020202020204" pitchFamily="34" charset="0"/>
              <a:buChar char="•"/>
            </a:pPr>
            <a:r>
              <a:rPr lang="en-US" dirty="0"/>
              <a:t>JDBC is an API for connecting and executing queries on a database.</a:t>
            </a:r>
          </a:p>
          <a:p>
            <a:pPr>
              <a:buFont typeface="Arial" panose="020B0604020202020204" pitchFamily="34" charset="0"/>
              <a:buChar char="•"/>
            </a:pPr>
            <a:r>
              <a:rPr lang="en-US" dirty="0"/>
              <a:t>It provides methods to query and update data in a database.</a:t>
            </a:r>
          </a:p>
        </p:txBody>
      </p:sp>
      <p:pic>
        <p:nvPicPr>
          <p:cNvPr id="14" name="Picture 13" descr="A cartoon character holding a cord&#10;&#10;AI-generated content may be incorrect.">
            <a:extLst>
              <a:ext uri="{FF2B5EF4-FFF2-40B4-BE49-F238E27FC236}">
                <a16:creationId xmlns:a16="http://schemas.microsoft.com/office/drawing/2014/main" id="{F5E45B61-7FED-2B93-BDB2-EBA059A671D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57313" y="3093578"/>
            <a:ext cx="5359400" cy="3060700"/>
          </a:xfrm>
          <a:prstGeom prst="rect">
            <a:avLst/>
          </a:prstGeom>
        </p:spPr>
      </p:pic>
      <p:sp>
        <p:nvSpPr>
          <p:cNvPr id="15" name="Content Placeholder 2">
            <a:extLst>
              <a:ext uri="{FF2B5EF4-FFF2-40B4-BE49-F238E27FC236}">
                <a16:creationId xmlns:a16="http://schemas.microsoft.com/office/drawing/2014/main" id="{59B0519F-7671-B1D4-BBC7-B5628B8BCE8A}"/>
              </a:ext>
            </a:extLst>
          </p:cNvPr>
          <p:cNvSpPr txBox="1">
            <a:spLocks/>
          </p:cNvSpPr>
          <p:nvPr/>
        </p:nvSpPr>
        <p:spPr>
          <a:xfrm>
            <a:off x="6997928" y="3361651"/>
            <a:ext cx="4419598" cy="2451320"/>
          </a:xfrm>
          <a:prstGeom prst="rect">
            <a:avLst/>
          </a:prstGeom>
        </p:spPr>
        <p:txBody>
          <a:bodyPr vert="horz" lIns="91440" tIns="45720" rIns="91440" bIns="45720" rtlCol="0" anchor="t">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a:buFont typeface="Arial" pitchFamily="34" charset="0"/>
              <a:buChar char="•"/>
            </a:pPr>
            <a:r>
              <a:rPr lang="en-US" dirty="0"/>
              <a:t>Driver</a:t>
            </a:r>
          </a:p>
          <a:p>
            <a:pPr>
              <a:buFont typeface="Arial" pitchFamily="34" charset="0"/>
              <a:buChar char="•"/>
            </a:pPr>
            <a:r>
              <a:rPr lang="en-US" dirty="0"/>
              <a:t>Connection</a:t>
            </a:r>
          </a:p>
          <a:p>
            <a:pPr>
              <a:buFont typeface="Arial" pitchFamily="34" charset="0"/>
              <a:buChar char="•"/>
            </a:pPr>
            <a:r>
              <a:rPr lang="en-US" dirty="0"/>
              <a:t>Statement</a:t>
            </a:r>
          </a:p>
          <a:p>
            <a:pPr>
              <a:buFont typeface="Arial" pitchFamily="34" charset="0"/>
              <a:buChar char="•"/>
            </a:pPr>
            <a:r>
              <a:rPr lang="en-US" dirty="0"/>
              <a:t>Result Set</a:t>
            </a:r>
          </a:p>
        </p:txBody>
      </p:sp>
      <p:cxnSp>
        <p:nvCxnSpPr>
          <p:cNvPr id="17" name="Straight Arrow Connector 16">
            <a:extLst>
              <a:ext uri="{FF2B5EF4-FFF2-40B4-BE49-F238E27FC236}">
                <a16:creationId xmlns:a16="http://schemas.microsoft.com/office/drawing/2014/main" id="{A5AAE140-E03A-1476-75A4-698E5B67AA6E}"/>
              </a:ext>
            </a:extLst>
          </p:cNvPr>
          <p:cNvCxnSpPr>
            <a:cxnSpLocks/>
          </p:cNvCxnSpPr>
          <p:nvPr/>
        </p:nvCxnSpPr>
        <p:spPr>
          <a:xfrm flipH="1" flipV="1">
            <a:off x="4887686" y="3407105"/>
            <a:ext cx="2110242" cy="130752"/>
          </a:xfrm>
          <a:prstGeom prst="straightConnector1">
            <a:avLst/>
          </a:prstGeom>
          <a:ln w="28575">
            <a:solidFill>
              <a:srgbClr val="7030A0"/>
            </a:solidFill>
            <a:tailEnd type="triangle"/>
          </a:ln>
          <a:effectLst/>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85757617-51D6-E534-4F5F-28C76B701D7B}"/>
              </a:ext>
            </a:extLst>
          </p:cNvPr>
          <p:cNvCxnSpPr>
            <a:cxnSpLocks/>
          </p:cNvCxnSpPr>
          <p:nvPr/>
        </p:nvCxnSpPr>
        <p:spPr>
          <a:xfrm flipH="1">
            <a:off x="4615543" y="4093028"/>
            <a:ext cx="2382385" cy="189128"/>
          </a:xfrm>
          <a:prstGeom prst="straightConnector1">
            <a:avLst/>
          </a:prstGeom>
          <a:ln w="28575">
            <a:solidFill>
              <a:srgbClr val="7030A0"/>
            </a:solidFill>
            <a:tailEnd type="triangle"/>
          </a:ln>
          <a:effectLst/>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1FAC7017-CFA1-071D-B9E6-3DDA20E4BF90}"/>
              </a:ext>
            </a:extLst>
          </p:cNvPr>
          <p:cNvCxnSpPr>
            <a:cxnSpLocks/>
          </p:cNvCxnSpPr>
          <p:nvPr/>
        </p:nvCxnSpPr>
        <p:spPr>
          <a:xfrm flipH="1">
            <a:off x="4887686" y="4623928"/>
            <a:ext cx="2188028" cy="165786"/>
          </a:xfrm>
          <a:prstGeom prst="straightConnector1">
            <a:avLst/>
          </a:prstGeom>
          <a:ln w="28575">
            <a:solidFill>
              <a:srgbClr val="7030A0"/>
            </a:solidFill>
            <a:tailEnd type="triangle"/>
          </a:ln>
          <a:effectLst/>
        </p:spPr>
        <p:style>
          <a:lnRef idx="1">
            <a:schemeClr val="accent5"/>
          </a:lnRef>
          <a:fillRef idx="0">
            <a:schemeClr val="accent5"/>
          </a:fillRef>
          <a:effectRef idx="0">
            <a:schemeClr val="accent5"/>
          </a:effectRef>
          <a:fontRef idx="minor">
            <a:schemeClr val="tx1"/>
          </a:fontRef>
        </p:style>
      </p:cxnSp>
      <p:cxnSp>
        <p:nvCxnSpPr>
          <p:cNvPr id="32" name="Straight Arrow Connector 31">
            <a:extLst>
              <a:ext uri="{FF2B5EF4-FFF2-40B4-BE49-F238E27FC236}">
                <a16:creationId xmlns:a16="http://schemas.microsoft.com/office/drawing/2014/main" id="{431879E4-145A-CB93-9393-E59B68724926}"/>
              </a:ext>
            </a:extLst>
          </p:cNvPr>
          <p:cNvCxnSpPr>
            <a:cxnSpLocks/>
          </p:cNvCxnSpPr>
          <p:nvPr/>
        </p:nvCxnSpPr>
        <p:spPr>
          <a:xfrm flipH="1">
            <a:off x="3587750" y="5222519"/>
            <a:ext cx="3487964" cy="425806"/>
          </a:xfrm>
          <a:prstGeom prst="straightConnector1">
            <a:avLst/>
          </a:prstGeom>
          <a:ln w="28575">
            <a:solidFill>
              <a:srgbClr val="7030A0"/>
            </a:solidFill>
            <a:tailEnd type="triangle"/>
          </a:ln>
          <a:effectLst/>
        </p:spPr>
        <p:style>
          <a:lnRef idx="1">
            <a:schemeClr val="accent5"/>
          </a:lnRef>
          <a:fillRef idx="0">
            <a:schemeClr val="accent5"/>
          </a:fillRef>
          <a:effectRef idx="0">
            <a:schemeClr val="accent5"/>
          </a:effectRef>
          <a:fontRef idx="minor">
            <a:schemeClr val="tx1"/>
          </a:fontRef>
        </p:style>
      </p:cxnSp>
      <p:sp>
        <p:nvSpPr>
          <p:cNvPr id="34" name="Oval 33">
            <a:extLst>
              <a:ext uri="{FF2B5EF4-FFF2-40B4-BE49-F238E27FC236}">
                <a16:creationId xmlns:a16="http://schemas.microsoft.com/office/drawing/2014/main" id="{1E44DFBD-4588-BD23-8432-76DCDA2CD8B6}"/>
              </a:ext>
            </a:extLst>
          </p:cNvPr>
          <p:cNvSpPr/>
          <p:nvPr/>
        </p:nvSpPr>
        <p:spPr>
          <a:xfrm>
            <a:off x="3331029" y="3093578"/>
            <a:ext cx="1556657" cy="781736"/>
          </a:xfrm>
          <a:custGeom>
            <a:avLst/>
            <a:gdLst>
              <a:gd name="connsiteX0" fmla="*/ 0 w 1556657"/>
              <a:gd name="connsiteY0" fmla="*/ 390868 h 781736"/>
              <a:gd name="connsiteX1" fmla="*/ 778329 w 1556657"/>
              <a:gd name="connsiteY1" fmla="*/ 0 h 781736"/>
              <a:gd name="connsiteX2" fmla="*/ 1556658 w 1556657"/>
              <a:gd name="connsiteY2" fmla="*/ 390868 h 781736"/>
              <a:gd name="connsiteX3" fmla="*/ 778329 w 1556657"/>
              <a:gd name="connsiteY3" fmla="*/ 781736 h 781736"/>
              <a:gd name="connsiteX4" fmla="*/ 0 w 1556657"/>
              <a:gd name="connsiteY4" fmla="*/ 390868 h 781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657" h="781736" extrusionOk="0">
                <a:moveTo>
                  <a:pt x="0" y="390868"/>
                </a:moveTo>
                <a:cubicBezTo>
                  <a:pt x="-74726" y="128905"/>
                  <a:pt x="324035" y="9171"/>
                  <a:pt x="778329" y="0"/>
                </a:cubicBezTo>
                <a:cubicBezTo>
                  <a:pt x="1221109" y="2720"/>
                  <a:pt x="1540725" y="175505"/>
                  <a:pt x="1556658" y="390868"/>
                </a:cubicBezTo>
                <a:cubicBezTo>
                  <a:pt x="1533043" y="629800"/>
                  <a:pt x="1204858" y="800139"/>
                  <a:pt x="778329" y="781736"/>
                </a:cubicBezTo>
                <a:cubicBezTo>
                  <a:pt x="333586" y="773593"/>
                  <a:pt x="53734" y="632413"/>
                  <a:pt x="0" y="390868"/>
                </a:cubicBezTo>
                <a:close/>
              </a:path>
            </a:pathLst>
          </a:custGeom>
          <a:noFill/>
          <a:ln w="28575">
            <a:solidFill>
              <a:srgbClr val="7030A0"/>
            </a:solidFill>
            <a:miter lim="80000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71822CF-3390-E71B-42D8-BCDD28692479}"/>
              </a:ext>
            </a:extLst>
          </p:cNvPr>
          <p:cNvSpPr/>
          <p:nvPr/>
        </p:nvSpPr>
        <p:spPr>
          <a:xfrm>
            <a:off x="3646714" y="4282156"/>
            <a:ext cx="1143000" cy="602906"/>
          </a:xfrm>
          <a:custGeom>
            <a:avLst/>
            <a:gdLst>
              <a:gd name="connsiteX0" fmla="*/ 0 w 1143000"/>
              <a:gd name="connsiteY0" fmla="*/ 301453 h 602906"/>
              <a:gd name="connsiteX1" fmla="*/ 571500 w 1143000"/>
              <a:gd name="connsiteY1" fmla="*/ 0 h 602906"/>
              <a:gd name="connsiteX2" fmla="*/ 1143000 w 1143000"/>
              <a:gd name="connsiteY2" fmla="*/ 301453 h 602906"/>
              <a:gd name="connsiteX3" fmla="*/ 571500 w 1143000"/>
              <a:gd name="connsiteY3" fmla="*/ 602906 h 602906"/>
              <a:gd name="connsiteX4" fmla="*/ 0 w 1143000"/>
              <a:gd name="connsiteY4" fmla="*/ 301453 h 602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602906" extrusionOk="0">
                <a:moveTo>
                  <a:pt x="0" y="301453"/>
                </a:moveTo>
                <a:cubicBezTo>
                  <a:pt x="-48311" y="105166"/>
                  <a:pt x="245502" y="3891"/>
                  <a:pt x="571500" y="0"/>
                </a:cubicBezTo>
                <a:cubicBezTo>
                  <a:pt x="914025" y="5662"/>
                  <a:pt x="1127127" y="135470"/>
                  <a:pt x="1143000" y="301453"/>
                </a:cubicBezTo>
                <a:cubicBezTo>
                  <a:pt x="1086825" y="522799"/>
                  <a:pt x="882208" y="630119"/>
                  <a:pt x="571500" y="602906"/>
                </a:cubicBezTo>
                <a:cubicBezTo>
                  <a:pt x="235774" y="591912"/>
                  <a:pt x="11449" y="473411"/>
                  <a:pt x="0" y="301453"/>
                </a:cubicBezTo>
                <a:close/>
              </a:path>
            </a:pathLst>
          </a:custGeom>
          <a:noFill/>
          <a:ln w="28575">
            <a:solidFill>
              <a:srgbClr val="7030A0"/>
            </a:solidFill>
            <a:miter lim="80000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25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36588-7C56-E195-E51D-16ECE446D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787FF8-5395-92FC-0579-36871684AD48}"/>
              </a:ext>
            </a:extLst>
          </p:cNvPr>
          <p:cNvSpPr>
            <a:spLocks noGrp="1"/>
          </p:cNvSpPr>
          <p:nvPr>
            <p:ph type="title"/>
          </p:nvPr>
        </p:nvSpPr>
        <p:spPr/>
        <p:txBody>
          <a:bodyPr/>
          <a:lstStyle/>
          <a:p>
            <a:r>
              <a:rPr lang="en-US" dirty="0"/>
              <a:t>Driver</a:t>
            </a:r>
          </a:p>
        </p:txBody>
      </p:sp>
      <p:sp>
        <p:nvSpPr>
          <p:cNvPr id="4" name="Text Placeholder 3">
            <a:extLst>
              <a:ext uri="{FF2B5EF4-FFF2-40B4-BE49-F238E27FC236}">
                <a16:creationId xmlns:a16="http://schemas.microsoft.com/office/drawing/2014/main" id="{098B217F-A63C-649F-0D83-4D25227A4D90}"/>
              </a:ext>
            </a:extLst>
          </p:cNvPr>
          <p:cNvSpPr>
            <a:spLocks noGrp="1"/>
          </p:cNvSpPr>
          <p:nvPr>
            <p:ph type="body" sz="half" idx="2"/>
          </p:nvPr>
        </p:nvSpPr>
        <p:spPr/>
        <p:txBody>
          <a:bodyPr/>
          <a:lstStyle/>
          <a:p>
            <a:r>
              <a:rPr lang="en-US" dirty="0"/>
              <a:t>Load the Driver</a:t>
            </a:r>
          </a:p>
        </p:txBody>
      </p:sp>
      <p:sp>
        <p:nvSpPr>
          <p:cNvPr id="3" name="Rectangle 2">
            <a:extLst>
              <a:ext uri="{FF2B5EF4-FFF2-40B4-BE49-F238E27FC236}">
                <a16:creationId xmlns:a16="http://schemas.microsoft.com/office/drawing/2014/main" id="{9088DBB7-640A-72AC-7EBB-D3C294418729}"/>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108806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89400-0F4A-0255-9E2F-DA9BDDB7D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0271E-E5C7-439F-EDE7-C91E8198B68E}"/>
              </a:ext>
            </a:extLst>
          </p:cNvPr>
          <p:cNvSpPr>
            <a:spLocks noGrp="1"/>
          </p:cNvSpPr>
          <p:nvPr>
            <p:ph type="title"/>
          </p:nvPr>
        </p:nvSpPr>
        <p:spPr/>
        <p:txBody>
          <a:bodyPr/>
          <a:lstStyle/>
          <a:p>
            <a:r>
              <a:rPr lang="en-US" dirty="0"/>
              <a:t>Connection</a:t>
            </a:r>
          </a:p>
        </p:txBody>
      </p:sp>
      <p:sp>
        <p:nvSpPr>
          <p:cNvPr id="4" name="Text Placeholder 3">
            <a:extLst>
              <a:ext uri="{FF2B5EF4-FFF2-40B4-BE49-F238E27FC236}">
                <a16:creationId xmlns:a16="http://schemas.microsoft.com/office/drawing/2014/main" id="{40246E6E-C3EF-59CE-8802-74C93483FEEB}"/>
              </a:ext>
            </a:extLst>
          </p:cNvPr>
          <p:cNvSpPr>
            <a:spLocks noGrp="1"/>
          </p:cNvSpPr>
          <p:nvPr>
            <p:ph type="body" sz="half" idx="2"/>
          </p:nvPr>
        </p:nvSpPr>
        <p:spPr/>
        <p:txBody>
          <a:bodyPr/>
          <a:lstStyle/>
          <a:p>
            <a:r>
              <a:rPr lang="en-US" dirty="0"/>
              <a:t>Establish the connection</a:t>
            </a:r>
          </a:p>
        </p:txBody>
      </p:sp>
      <p:sp>
        <p:nvSpPr>
          <p:cNvPr id="3" name="Rectangle 2">
            <a:extLst>
              <a:ext uri="{FF2B5EF4-FFF2-40B4-BE49-F238E27FC236}">
                <a16:creationId xmlns:a16="http://schemas.microsoft.com/office/drawing/2014/main" id="{10C84708-4934-AAFE-89FA-39814B20E3E0}"/>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364927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EFEC7-986C-EE3E-627B-B8D04E24F5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446D3-23EE-423E-4FD3-97E4935E7196}"/>
              </a:ext>
            </a:extLst>
          </p:cNvPr>
          <p:cNvSpPr>
            <a:spLocks noGrp="1"/>
          </p:cNvSpPr>
          <p:nvPr>
            <p:ph type="title"/>
          </p:nvPr>
        </p:nvSpPr>
        <p:spPr/>
        <p:txBody>
          <a:bodyPr/>
          <a:lstStyle/>
          <a:p>
            <a:r>
              <a:rPr lang="en-US" dirty="0"/>
              <a:t>Statement</a:t>
            </a:r>
          </a:p>
        </p:txBody>
      </p:sp>
      <p:sp>
        <p:nvSpPr>
          <p:cNvPr id="4" name="Text Placeholder 3">
            <a:extLst>
              <a:ext uri="{FF2B5EF4-FFF2-40B4-BE49-F238E27FC236}">
                <a16:creationId xmlns:a16="http://schemas.microsoft.com/office/drawing/2014/main" id="{AB304E7C-36EA-E23F-60EA-4C332DC30BE3}"/>
              </a:ext>
            </a:extLst>
          </p:cNvPr>
          <p:cNvSpPr>
            <a:spLocks noGrp="1"/>
          </p:cNvSpPr>
          <p:nvPr>
            <p:ph type="body" sz="half" idx="2"/>
          </p:nvPr>
        </p:nvSpPr>
        <p:spPr/>
        <p:txBody>
          <a:bodyPr/>
          <a:lstStyle/>
          <a:p>
            <a:r>
              <a:rPr lang="en-US" dirty="0"/>
              <a:t>Create a statement</a:t>
            </a:r>
          </a:p>
        </p:txBody>
      </p:sp>
      <p:sp>
        <p:nvSpPr>
          <p:cNvPr id="3" name="Rectangle 2">
            <a:extLst>
              <a:ext uri="{FF2B5EF4-FFF2-40B4-BE49-F238E27FC236}">
                <a16:creationId xmlns:a16="http://schemas.microsoft.com/office/drawing/2014/main" id="{8B9A27F3-4103-7019-2276-3220B586F20E}"/>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4EC9B0"/>
                </a:solidFill>
                <a:effectLst/>
                <a:latin typeface="Menlo" panose="020B0609030804020204" pitchFamily="49" charset="0"/>
              </a:rPr>
              <a:t>    </a:t>
            </a:r>
            <a:r>
              <a:rPr kumimoji="0" lang="en-US" sz="1100" b="0" i="0" u="none" strike="noStrike" kern="1200" cap="none" spc="0" normalizeH="0" baseline="0" noProof="0" dirty="0" err="1">
                <a:ln>
                  <a:noFill/>
                </a:ln>
                <a:solidFill>
                  <a:srgbClr val="4EC9B0"/>
                </a:solidFill>
                <a:effectLst/>
                <a:uLnTx/>
                <a:uFillTx/>
                <a:latin typeface="Menlo" panose="020B0609030804020204" pitchFamily="49" charset="0"/>
                <a:ea typeface="+mn-ea"/>
                <a:cs typeface="+mn-cs"/>
              </a:rPr>
              <a:t>Class</a:t>
            </a:r>
            <a:r>
              <a:rPr kumimoji="0" lang="en-US" sz="1100" b="0" i="0" u="none" strike="noStrike" kern="1200" cap="none" spc="0" normalizeH="0" baseline="0" noProof="0" dirty="0" err="1">
                <a:ln>
                  <a:noFill/>
                </a:ln>
                <a:solidFill>
                  <a:srgbClr val="CCCCCC"/>
                </a:solidFill>
                <a:effectLst/>
                <a:uLnTx/>
                <a:uFillTx/>
                <a:latin typeface="Menlo" panose="020B0609030804020204" pitchFamily="49" charset="0"/>
                <a:ea typeface="+mn-ea"/>
                <a:cs typeface="+mn-cs"/>
              </a:rPr>
              <a:t>.</a:t>
            </a:r>
            <a:r>
              <a:rPr kumimoji="0" lang="en-US" sz="1100" b="0" i="0" u="none" strike="noStrike" kern="1200" cap="none" spc="0" normalizeH="0" baseline="0" noProof="0" dirty="0" err="1">
                <a:ln>
                  <a:noFill/>
                </a:ln>
                <a:solidFill>
                  <a:srgbClr val="DCDCAA"/>
                </a:solidFill>
                <a:effectLst/>
                <a:uLnTx/>
                <a:uFillTx/>
                <a:latin typeface="Menlo" panose="020B0609030804020204" pitchFamily="49" charset="0"/>
                <a:ea typeface="+mn-ea"/>
                <a:cs typeface="+mn-cs"/>
              </a:rPr>
              <a:t>forName</a:t>
            </a:r>
            <a:r>
              <a:rPr kumimoji="0" lang="en-US" sz="1100" b="0" i="0" u="none" strike="noStrike" kern="1200" cap="none" spc="0" normalizeH="0" baseline="0" noProof="0" dirty="0">
                <a:ln>
                  <a:noFill/>
                </a:ln>
                <a:solidFill>
                  <a:srgbClr val="CCCCCC"/>
                </a:solidFill>
                <a:effectLst/>
                <a:uLnTx/>
                <a:uFillTx/>
                <a:latin typeface="Menlo" panose="020B0609030804020204" pitchFamily="49" charset="0"/>
                <a:ea typeface="+mn-ea"/>
                <a:cs typeface="+mn-cs"/>
              </a:rPr>
              <a:t>(</a:t>
            </a:r>
            <a:r>
              <a:rPr kumimoji="0" lang="en-US" sz="1100" b="0" i="0" u="none" strike="noStrike" kern="1200" cap="none" spc="0" normalizeH="0" baseline="0" noProof="0" dirty="0">
                <a:ln>
                  <a:noFill/>
                </a:ln>
                <a:solidFill>
                  <a:srgbClr val="CE9178"/>
                </a:solidFill>
                <a:effectLst/>
                <a:uLnTx/>
                <a:uFillTx/>
                <a:latin typeface="Menlo" panose="020B0609030804020204" pitchFamily="49" charset="0"/>
                <a:ea typeface="+mn-ea"/>
                <a:cs typeface="+mn-cs"/>
              </a:rPr>
              <a:t>"org.h2.Driver"</a:t>
            </a:r>
            <a:r>
              <a:rPr kumimoji="0" lang="en-US" sz="1100" b="0" i="0" u="none" strike="noStrike" kern="1200" cap="none" spc="0" normalizeH="0" baseline="0" noProof="0" dirty="0">
                <a:ln>
                  <a:noFill/>
                </a:ln>
                <a:solidFill>
                  <a:srgbClr val="CCCCCC"/>
                </a:solidFill>
                <a:effectLst/>
                <a:uLnTx/>
                <a:uFillTx/>
                <a:latin typeface="Menlo" panose="020B0609030804020204" pitchFamily="49" charset="0"/>
                <a:ea typeface="+mn-ea"/>
                <a:cs typeface="+mn-cs"/>
              </a:rPr>
              <a:t>);</a:t>
            </a:r>
            <a:endParaRPr lang="en-US" sz="1100" b="0" dirty="0">
              <a:solidFill>
                <a:srgbClr val="CCCCCC"/>
              </a:solidFill>
              <a:effectLst/>
              <a:latin typeface="Menlo" panose="020B0609030804020204" pitchFamily="49" charset="0"/>
            </a:endParaRP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52734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37853-207C-6FA5-DE82-3F9561845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AF197-A49F-BB82-B31B-5217997CDD21}"/>
              </a:ext>
            </a:extLst>
          </p:cNvPr>
          <p:cNvSpPr>
            <a:spLocks noGrp="1"/>
          </p:cNvSpPr>
          <p:nvPr>
            <p:ph type="title"/>
          </p:nvPr>
        </p:nvSpPr>
        <p:spPr/>
        <p:txBody>
          <a:bodyPr/>
          <a:lstStyle/>
          <a:p>
            <a:r>
              <a:rPr lang="en-US" dirty="0"/>
              <a:t>Result Set</a:t>
            </a:r>
          </a:p>
        </p:txBody>
      </p:sp>
      <p:sp>
        <p:nvSpPr>
          <p:cNvPr id="4" name="Text Placeholder 3">
            <a:extLst>
              <a:ext uri="{FF2B5EF4-FFF2-40B4-BE49-F238E27FC236}">
                <a16:creationId xmlns:a16="http://schemas.microsoft.com/office/drawing/2014/main" id="{B0046A33-6952-F875-C627-81F91BF909C7}"/>
              </a:ext>
            </a:extLst>
          </p:cNvPr>
          <p:cNvSpPr>
            <a:spLocks noGrp="1"/>
          </p:cNvSpPr>
          <p:nvPr>
            <p:ph type="body" sz="half" idx="2"/>
          </p:nvPr>
        </p:nvSpPr>
        <p:spPr/>
        <p:txBody>
          <a:bodyPr/>
          <a:lstStyle/>
          <a:p>
            <a:r>
              <a:rPr lang="en-US" dirty="0"/>
              <a:t>Execute a query and capture the data in the result set</a:t>
            </a:r>
          </a:p>
        </p:txBody>
      </p:sp>
      <p:sp>
        <p:nvSpPr>
          <p:cNvPr id="3" name="Rectangle 2">
            <a:extLst>
              <a:ext uri="{FF2B5EF4-FFF2-40B4-BE49-F238E27FC236}">
                <a16:creationId xmlns:a16="http://schemas.microsoft.com/office/drawing/2014/main" id="{D771B107-BD7A-F17B-5D47-B2D02817BB1C}"/>
              </a:ext>
            </a:extLst>
          </p:cNvPr>
          <p:cNvSpPr/>
          <p:nvPr/>
        </p:nvSpPr>
        <p:spPr>
          <a:xfrm>
            <a:off x="1521942" y="1715883"/>
            <a:ext cx="6126350" cy="4413272"/>
          </a:xfrm>
          <a:prstGeom prst="rect">
            <a:avLst/>
          </a:prstGeom>
          <a:solidFill>
            <a:schemeClr val="bg2"/>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nSpc>
                <a:spcPts val="1350"/>
              </a:lnSpc>
              <a:buNone/>
            </a:pPr>
            <a:r>
              <a:rPr lang="en-US" sz="1100" b="0" dirty="0">
                <a:solidFill>
                  <a:srgbClr val="569CD6"/>
                </a:solidFill>
                <a:effectLst/>
                <a:latin typeface="Menlo" panose="020B0609030804020204" pitchFamily="49" charset="0"/>
              </a:rPr>
              <a:t>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class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App</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569CD6"/>
                </a:solidFill>
                <a:effectLst/>
                <a:latin typeface="Menlo" panose="020B0609030804020204" pitchFamily="49" charset="0"/>
              </a:rPr>
              <a:t>  public</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static</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void</a:t>
            </a:r>
            <a:r>
              <a:rPr lang="en-US" sz="1100" b="0" dirty="0">
                <a:solidFill>
                  <a:srgbClr val="CCCCCC"/>
                </a:solidFill>
                <a:effectLst/>
                <a:latin typeface="Menlo" panose="020B0609030804020204" pitchFamily="49" charset="0"/>
              </a:rPr>
              <a:t> </a:t>
            </a:r>
            <a:r>
              <a:rPr lang="en-US" sz="1100" b="0" dirty="0">
                <a:solidFill>
                  <a:srgbClr val="DCDCAA"/>
                </a:solidFill>
                <a:effectLst/>
                <a:latin typeface="Menlo" panose="020B0609030804020204" pitchFamily="49" charset="0"/>
              </a:rPr>
              <a:t>main</a:t>
            </a:r>
            <a:r>
              <a:rPr lang="en-US" sz="1100" b="0" dirty="0">
                <a:solidFill>
                  <a:srgbClr val="CCCCCC"/>
                </a:solidFill>
                <a:effectLst/>
                <a:latin typeface="Menlo" panose="020B0609030804020204" pitchFamily="49" charset="0"/>
              </a:rPr>
              <a:t>(</a:t>
            </a:r>
            <a:r>
              <a:rPr lang="en-US" sz="1100" b="0" dirty="0">
                <a:solidFill>
                  <a:srgbClr val="4EC9B0"/>
                </a:solidFill>
                <a:effectLst/>
                <a:latin typeface="Menlo" panose="020B0609030804020204" pitchFamily="49" charset="0"/>
              </a:rPr>
              <a:t>String</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args</a:t>
            </a:r>
            <a:r>
              <a:rPr lang="en-US" sz="1100" b="0" dirty="0">
                <a:solidFill>
                  <a:srgbClr val="CCCCCC"/>
                </a:solidFill>
                <a:effectLst/>
                <a:latin typeface="Menlo" panose="020B0609030804020204" pitchFamily="49" charset="0"/>
              </a:rPr>
              <a:t>) </a:t>
            </a:r>
            <a:r>
              <a:rPr lang="en-US" sz="1100" b="0" dirty="0">
                <a:solidFill>
                  <a:srgbClr val="569CD6"/>
                </a:solidFill>
                <a:effectLst/>
                <a:latin typeface="Menlo" panose="020B0609030804020204" pitchFamily="49" charset="0"/>
              </a:rPr>
              <a:t>throws</a:t>
            </a:r>
            <a:r>
              <a:rPr lang="en-US" sz="1100" b="0" dirty="0">
                <a:solidFill>
                  <a:srgbClr val="CCCCCC"/>
                </a:solidFill>
                <a:effectLst/>
                <a:latin typeface="Menlo" panose="020B0609030804020204" pitchFamily="49" charset="0"/>
              </a:rPr>
              <a:t> </a:t>
            </a:r>
            <a:r>
              <a:rPr lang="en-US" sz="1100" b="0" dirty="0">
                <a:solidFill>
                  <a:srgbClr val="4EC9B0"/>
                </a:solidFill>
                <a:effectLst/>
                <a:latin typeface="Menlo" panose="020B0609030804020204" pitchFamily="49" charset="0"/>
              </a:rPr>
              <a:t>Exception</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Class</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forName</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"org.h2.Driver"</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Connection</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connection</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4EC9B0"/>
                </a:solidFill>
                <a:effectLst/>
                <a:latin typeface="Menlo" panose="020B0609030804020204" pitchFamily="49" charset="0"/>
              </a:rPr>
              <a:t>DriverManager</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getConnection</a:t>
            </a:r>
            <a:r>
              <a:rPr lang="en-US" sz="1100" b="0" dirty="0">
                <a:solidFill>
                  <a:srgbClr val="CCCCCC"/>
                </a:solidFill>
                <a:effectLst/>
                <a:latin typeface="Menlo" panose="020B0609030804020204" pitchFamily="49" charset="0"/>
              </a:rPr>
              <a:t>(</a:t>
            </a:r>
          </a:p>
          <a:p>
            <a:pPr>
              <a:lnSpc>
                <a:spcPts val="1350"/>
              </a:lnSpc>
              <a:buNone/>
            </a:pPr>
            <a:r>
              <a:rPr lang="en-US" sz="1100" b="0" dirty="0">
                <a:solidFill>
                  <a:srgbClr val="CE9178"/>
                </a:solidFill>
                <a:effectLst/>
                <a:latin typeface="Menlo" panose="020B0609030804020204" pitchFamily="49" charset="0"/>
              </a:rPr>
              <a:t>        "jdbc:h2:mem:testdb"</a:t>
            </a:r>
            <a:r>
              <a:rPr lang="en-US" sz="1100" b="0" dirty="0">
                <a:solidFill>
                  <a:srgbClr val="CCCCCC"/>
                </a:solidFill>
                <a:effectLst/>
                <a:latin typeface="Menlo" panose="020B0609030804020204" pitchFamily="49" charset="0"/>
              </a:rPr>
              <a:t>, </a:t>
            </a:r>
          </a:p>
          <a:p>
            <a:pPr>
              <a:lnSpc>
                <a:spcPts val="1350"/>
              </a:lnSpc>
              <a:buNone/>
            </a:pPr>
            <a:r>
              <a:rPr lang="en-US" sz="1100" b="0" dirty="0">
                <a:solidFill>
                  <a:srgbClr val="CE9178"/>
                </a:solidFill>
                <a:effectLst/>
                <a:latin typeface="Menlo" panose="020B0609030804020204" pitchFamily="49" charset="0"/>
              </a:rPr>
              <a:t>        "username"</a:t>
            </a:r>
            <a:r>
              <a:rPr lang="en-US" sz="1100" b="0" dirty="0">
                <a:solidFill>
                  <a:srgbClr val="CCCCCC"/>
                </a:solidFill>
                <a:effectLst/>
                <a:latin typeface="Menlo" panose="020B0609030804020204" pitchFamily="49" charset="0"/>
              </a:rPr>
              <a:t>, </a:t>
            </a:r>
          </a:p>
          <a:p>
            <a:pPr>
              <a:lnSpc>
                <a:spcPts val="1350"/>
              </a:lnSpc>
            </a:pPr>
            <a:r>
              <a:rPr lang="en-US" sz="1100" b="0" dirty="0">
                <a:solidFill>
                  <a:srgbClr val="CE9178"/>
                </a:solidFill>
                <a:effectLst/>
                <a:latin typeface="Menlo" panose="020B0609030804020204" pitchFamily="49" charset="0"/>
              </a:rPr>
              <a:t>        "password"</a:t>
            </a:r>
            <a:r>
              <a:rPr lang="en-US" sz="1100" b="0" dirty="0">
                <a:solidFill>
                  <a:srgbClr val="CCCCCC"/>
                </a:solidFill>
                <a:effectLst/>
                <a:latin typeface="Menlo" panose="020B0609030804020204" pitchFamily="49" charset="0"/>
              </a:rPr>
              <a:t>);</a:t>
            </a:r>
          </a:p>
          <a:p>
            <a:pPr>
              <a:lnSpc>
                <a:spcPts val="1350"/>
              </a:lnSpc>
            </a:pPr>
            <a:endParaRPr lang="en-US" sz="1100" dirty="0">
              <a:solidFill>
                <a:srgbClr val="CCCCCC"/>
              </a:solidFill>
              <a:latin typeface="Menlo" panose="020B0609030804020204" pitchFamily="49" charset="0"/>
            </a:endParaRPr>
          </a:p>
          <a:p>
            <a:pPr>
              <a:lnSpc>
                <a:spcPts val="1350"/>
              </a:lnSpc>
              <a:buNone/>
            </a:pPr>
            <a:r>
              <a:rPr lang="en-US" sz="1100" b="0" dirty="0">
                <a:solidFill>
                  <a:srgbClr val="4EC9B0"/>
                </a:solidFill>
                <a:effectLst/>
                <a:latin typeface="Menlo" panose="020B0609030804020204" pitchFamily="49" charset="0"/>
              </a:rPr>
              <a:t>    Statement</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statement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connection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createStatement</a:t>
            </a:r>
            <a:r>
              <a:rPr lang="en-US" sz="1100" b="0" dirty="0">
                <a:solidFill>
                  <a:srgbClr val="CCCCCC"/>
                </a:solidFill>
                <a:effectLst/>
                <a:latin typeface="Menlo" panose="020B0609030804020204" pitchFamily="49" charset="0"/>
              </a:rPr>
              <a:t>();</a:t>
            </a:r>
          </a:p>
          <a:p>
            <a:pPr>
              <a:lnSpc>
                <a:spcPts val="1350"/>
              </a:lnSpc>
              <a:buNone/>
            </a:pPr>
            <a:endParaRPr lang="en-US" sz="1100" dirty="0">
              <a:solidFill>
                <a:srgbClr val="CCCCCC"/>
              </a:solidFill>
              <a:latin typeface="Menlo" panose="020B0609030804020204" pitchFamily="49" charset="0"/>
            </a:endParaRPr>
          </a:p>
          <a:p>
            <a:pPr>
              <a:lnSpc>
                <a:spcPts val="1350"/>
              </a:lnSpc>
            </a:pPr>
            <a:r>
              <a:rPr lang="en-US" sz="1100" b="0" dirty="0">
                <a:solidFill>
                  <a:srgbClr val="4EC9B0"/>
                </a:solidFill>
                <a:effectLst/>
                <a:latin typeface="Menlo" panose="020B0609030804020204" pitchFamily="49" charset="0"/>
              </a:rPr>
              <a:t>    </a:t>
            </a:r>
            <a:r>
              <a:rPr lang="en-US" sz="1100" b="0" dirty="0" err="1">
                <a:solidFill>
                  <a:srgbClr val="4EC9B0"/>
                </a:solidFill>
                <a:effectLst/>
                <a:latin typeface="Menlo" panose="020B0609030804020204" pitchFamily="49" charset="0"/>
              </a:rPr>
              <a:t>ResultSet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rs</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statement</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executeQuery</a:t>
            </a:r>
            <a:r>
              <a:rPr lang="en-US" sz="1100" b="0" dirty="0">
                <a:solidFill>
                  <a:srgbClr val="CCCCCC"/>
                </a:solidFill>
                <a:effectLst/>
                <a:latin typeface="Menlo" panose="020B0609030804020204" pitchFamily="49" charset="0"/>
              </a:rPr>
              <a:t>(</a:t>
            </a:r>
            <a:r>
              <a:rPr lang="en-US" sz="1100" b="0" dirty="0">
                <a:solidFill>
                  <a:srgbClr val="CE9178"/>
                </a:solidFill>
                <a:effectLst/>
                <a:latin typeface="Menlo" panose="020B0609030804020204" pitchFamily="49" charset="0"/>
              </a:rPr>
              <a:t>"SELECT * FROM </a:t>
            </a:r>
            <a:r>
              <a:rPr lang="en-US" sz="1100" b="0" dirty="0" err="1">
                <a:solidFill>
                  <a:srgbClr val="CE9178"/>
                </a:solidFill>
                <a:effectLst/>
                <a:latin typeface="Menlo" panose="020B0609030804020204" pitchFamily="49" charset="0"/>
              </a:rPr>
              <a:t>mytable</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pPr>
              <a:lnSpc>
                <a:spcPts val="1350"/>
              </a:lnSpc>
              <a:buNone/>
            </a:pPr>
            <a:endParaRPr lang="en-US" sz="1100" b="0" dirty="0">
              <a:solidFill>
                <a:srgbClr val="CCCCCC"/>
              </a:solidFill>
              <a:effectLst/>
              <a:latin typeface="Menlo" panose="020B0609030804020204" pitchFamily="49" charset="0"/>
            </a:endParaRPr>
          </a:p>
          <a:p>
            <a:pPr>
              <a:lnSpc>
                <a:spcPts val="1350"/>
              </a:lnSpc>
              <a:buNone/>
            </a:pPr>
            <a:r>
              <a:rPr lang="en-US" sz="1100" b="0" dirty="0">
                <a:solidFill>
                  <a:srgbClr val="CCCCCC"/>
                </a:solidFill>
                <a:effectLst/>
                <a:latin typeface="Menlo" panose="020B0609030804020204" pitchFamily="49" charset="0"/>
              </a:rPr>
              <a:t>  }</a:t>
            </a:r>
          </a:p>
          <a:p>
            <a:pPr>
              <a:lnSpc>
                <a:spcPts val="1350"/>
              </a:lnSpc>
            </a:pPr>
            <a:r>
              <a:rPr lang="en-US"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66707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5D52-92C2-7453-64C7-344430885D0F}"/>
              </a:ext>
            </a:extLst>
          </p:cNvPr>
          <p:cNvSpPr>
            <a:spLocks noGrp="1"/>
          </p:cNvSpPr>
          <p:nvPr>
            <p:ph type="title"/>
          </p:nvPr>
        </p:nvSpPr>
        <p:spPr/>
        <p:txBody>
          <a:bodyPr/>
          <a:lstStyle/>
          <a:p>
            <a:r>
              <a:rPr lang="en-US" dirty="0"/>
              <a:t>Basic CRUD operations</a:t>
            </a:r>
          </a:p>
        </p:txBody>
      </p:sp>
      <p:sp>
        <p:nvSpPr>
          <p:cNvPr id="3" name="TextBox 2">
            <a:extLst>
              <a:ext uri="{FF2B5EF4-FFF2-40B4-BE49-F238E27FC236}">
                <a16:creationId xmlns:a16="http://schemas.microsoft.com/office/drawing/2014/main" id="{FBD1404C-40AA-A5C0-E0EC-3D428273AA61}"/>
              </a:ext>
            </a:extLst>
          </p:cNvPr>
          <p:cNvSpPr txBox="1"/>
          <p:nvPr/>
        </p:nvSpPr>
        <p:spPr>
          <a:xfrm>
            <a:off x="1325405" y="1940674"/>
            <a:ext cx="10461273" cy="2352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74320" indent="-274320">
              <a:lnSpc>
                <a:spcPct val="150000"/>
              </a:lnSpc>
              <a:buFont typeface="Wingdings 2"/>
              <a:buChar char=""/>
            </a:pPr>
            <a:r>
              <a:rPr lang="en-US" sz="2000" b="1" dirty="0">
                <a:solidFill>
                  <a:srgbClr val="FFFFFF"/>
                </a:solidFill>
                <a:latin typeface="Corbel"/>
              </a:rPr>
              <a:t>C</a:t>
            </a:r>
            <a:r>
              <a:rPr lang="en-US" sz="2000" dirty="0">
                <a:solidFill>
                  <a:srgbClr val="FFFFFF"/>
                </a:solidFill>
                <a:latin typeface="Corbel"/>
              </a:rPr>
              <a:t> </a:t>
            </a:r>
            <a:r>
              <a:rPr lang="en-US" sz="2000" dirty="0" err="1">
                <a:solidFill>
                  <a:srgbClr val="FFFFFF"/>
                </a:solidFill>
                <a:latin typeface="Corbel"/>
              </a:rPr>
              <a:t>reate</a:t>
            </a:r>
            <a:endParaRPr lang="en-US" sz="2000" dirty="0">
              <a:solidFill>
                <a:srgbClr val="FFFFFF"/>
              </a:solidFill>
              <a:latin typeface="Corbel"/>
            </a:endParaRPr>
          </a:p>
          <a:p>
            <a:pPr marL="274320" indent="-274320">
              <a:lnSpc>
                <a:spcPct val="150000"/>
              </a:lnSpc>
              <a:buFont typeface="Wingdings 2"/>
              <a:buChar char=""/>
            </a:pPr>
            <a:r>
              <a:rPr lang="en-US" sz="2000" b="1" dirty="0">
                <a:solidFill>
                  <a:srgbClr val="FFFFFF"/>
                </a:solidFill>
                <a:latin typeface="Corbel"/>
              </a:rPr>
              <a:t>R</a:t>
            </a:r>
            <a:r>
              <a:rPr lang="en-US" sz="2000" dirty="0">
                <a:solidFill>
                  <a:srgbClr val="FFFFFF"/>
                </a:solidFill>
                <a:latin typeface="Corbel"/>
              </a:rPr>
              <a:t> </a:t>
            </a:r>
            <a:r>
              <a:rPr lang="en-US" sz="2000" dirty="0" err="1">
                <a:solidFill>
                  <a:srgbClr val="FFFFFF"/>
                </a:solidFill>
                <a:latin typeface="Corbel"/>
              </a:rPr>
              <a:t>ead</a:t>
            </a:r>
            <a:endParaRPr lang="en-US" sz="2000" dirty="0">
              <a:solidFill>
                <a:srgbClr val="FFFFFF"/>
              </a:solidFill>
              <a:latin typeface="Corbel"/>
            </a:endParaRPr>
          </a:p>
          <a:p>
            <a:pPr marL="274320" indent="-274320">
              <a:lnSpc>
                <a:spcPct val="150000"/>
              </a:lnSpc>
              <a:buFont typeface="Wingdings 2"/>
              <a:buChar char=""/>
            </a:pPr>
            <a:r>
              <a:rPr lang="en-US" sz="2000" b="1" dirty="0">
                <a:solidFill>
                  <a:srgbClr val="FFFFFF"/>
                </a:solidFill>
                <a:latin typeface="Corbel"/>
              </a:rPr>
              <a:t>U</a:t>
            </a:r>
            <a:r>
              <a:rPr lang="en-US" sz="2000" dirty="0">
                <a:solidFill>
                  <a:srgbClr val="FFFFFF"/>
                </a:solidFill>
                <a:latin typeface="Corbel"/>
              </a:rPr>
              <a:t> </a:t>
            </a:r>
            <a:r>
              <a:rPr lang="en-US" sz="2000" dirty="0" err="1">
                <a:solidFill>
                  <a:srgbClr val="FFFFFF"/>
                </a:solidFill>
                <a:latin typeface="Corbel"/>
              </a:rPr>
              <a:t>pdate</a:t>
            </a:r>
            <a:endParaRPr lang="en-US" sz="2000" dirty="0">
              <a:solidFill>
                <a:srgbClr val="FFFFFF"/>
              </a:solidFill>
              <a:latin typeface="Corbel"/>
            </a:endParaRPr>
          </a:p>
          <a:p>
            <a:pPr marL="274320" indent="-274320">
              <a:lnSpc>
                <a:spcPct val="150000"/>
              </a:lnSpc>
              <a:buFont typeface="Wingdings 2"/>
              <a:buChar char=""/>
            </a:pPr>
            <a:r>
              <a:rPr lang="en-US" sz="2000" b="1" dirty="0">
                <a:solidFill>
                  <a:srgbClr val="FFFFFF"/>
                </a:solidFill>
                <a:latin typeface="Corbel"/>
              </a:rPr>
              <a:t>D</a:t>
            </a:r>
            <a:r>
              <a:rPr lang="en-US" sz="2000" dirty="0">
                <a:solidFill>
                  <a:srgbClr val="FFFFFF"/>
                </a:solidFill>
                <a:latin typeface="Corbel"/>
              </a:rPr>
              <a:t> </a:t>
            </a:r>
            <a:r>
              <a:rPr lang="en-US" sz="2000" dirty="0" err="1">
                <a:solidFill>
                  <a:srgbClr val="FFFFFF"/>
                </a:solidFill>
                <a:latin typeface="Corbel"/>
              </a:rPr>
              <a:t>elete</a:t>
            </a:r>
            <a:endParaRPr lang="en-US" dirty="0">
              <a:latin typeface="Corbel"/>
            </a:endParaRPr>
          </a:p>
          <a:p>
            <a:pPr marL="274320" indent="-274320">
              <a:lnSpc>
                <a:spcPct val="150000"/>
              </a:lnSpc>
              <a:buFont typeface="Wingdings 2"/>
              <a:buChar char=""/>
            </a:pPr>
            <a:endParaRPr lang="en-US" sz="2000" dirty="0">
              <a:latin typeface="Corbel"/>
            </a:endParaRPr>
          </a:p>
        </p:txBody>
      </p:sp>
    </p:spTree>
    <p:extLst>
      <p:ext uri="{BB962C8B-B14F-4D97-AF65-F5344CB8AC3E}">
        <p14:creationId xmlns:p14="http://schemas.microsoft.com/office/powerpoint/2010/main" val="126761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2.xml><?xml version="1.0" encoding="utf-8"?>
<ds:datastoreItem xmlns:ds="http://schemas.openxmlformats.org/officeDocument/2006/customXml" ds:itemID="{682B82EB-80D3-4DDB-9A53-0D22163B57B3}">
  <ds:schemaRefs>
    <ds:schemaRef ds:uri="http://www.w3.org/XML/1998/namespace"/>
    <ds:schemaRef ds:uri="http://purl.org/dc/elements/1.1/"/>
    <ds:schemaRef ds:uri="71af3243-3dd4-4a8d-8c0d-dd76da1f02a5"/>
    <ds:schemaRef ds:uri="http://purl.org/dc/terms/"/>
    <ds:schemaRef ds:uri="http://schemas.microsoft.com/office/infopath/2007/PartnerControls"/>
    <ds:schemaRef ds:uri="http://schemas.microsoft.com/office/2006/documentManagement/types"/>
    <ds:schemaRef ds:uri="230e9df3-be65-4c73-a93b-d1236ebd677e"/>
    <ds:schemaRef ds:uri="http://schemas.openxmlformats.org/package/2006/metadata/core-properties"/>
    <ds:schemaRef ds:uri="http://schemas.microsoft.com/sharepoint/v3"/>
    <ds:schemaRef ds:uri="16c05727-aa75-4e4a-9b5f-8a80a116589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2647</TotalTime>
  <Words>3330</Words>
  <Application>Microsoft Office PowerPoint</Application>
  <PresentationFormat>Custom</PresentationFormat>
  <Paragraphs>555</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Custom</vt:lpstr>
      <vt:lpstr>Using databases and exposing data to networks</vt:lpstr>
      <vt:lpstr>Practical information</vt:lpstr>
      <vt:lpstr>Objectives</vt:lpstr>
      <vt:lpstr>What is JDBC?</vt:lpstr>
      <vt:lpstr>Driver</vt:lpstr>
      <vt:lpstr>Connection</vt:lpstr>
      <vt:lpstr>Statement</vt:lpstr>
      <vt:lpstr>Result Set</vt:lpstr>
      <vt:lpstr>Basic CRUD operations</vt:lpstr>
      <vt:lpstr>Create</vt:lpstr>
      <vt:lpstr>Read</vt:lpstr>
      <vt:lpstr>Update</vt:lpstr>
      <vt:lpstr>Delete</vt:lpstr>
      <vt:lpstr>Close the resources</vt:lpstr>
      <vt:lpstr>Let’s apply best practices and SOLID principles</vt:lpstr>
      <vt:lpstr>Single responsibility principle</vt:lpstr>
      <vt:lpstr>Single responsibility principle</vt:lpstr>
      <vt:lpstr>Single responsibility principle</vt:lpstr>
      <vt:lpstr>Single responsibility principle</vt:lpstr>
      <vt:lpstr>Best practices</vt:lpstr>
      <vt:lpstr>Best practices</vt:lpstr>
      <vt:lpstr>Best practices</vt:lpstr>
      <vt:lpstr>Best practices</vt:lpstr>
      <vt:lpstr>Best practices</vt:lpstr>
      <vt:lpstr>Transactions</vt:lpstr>
      <vt:lpstr>5 minutes break</vt:lpstr>
      <vt:lpstr>Providing data to consumers using the http protocol</vt:lpstr>
      <vt:lpstr>Providing data to consumers using the http protocol</vt:lpstr>
      <vt:lpstr>HTTP request</vt:lpstr>
      <vt:lpstr>HTTP request</vt:lpstr>
      <vt:lpstr>HTTP verbs and CRUD</vt:lpstr>
      <vt:lpstr>HttpServer and HttpHandler</vt:lpstr>
      <vt:lpstr>HttpHandler and PeopleDatabaseManager People Handler in details</vt:lpstr>
      <vt:lpstr>HttpHandler and PeopleDatabaseManager PeopleHandler in details</vt:lpstr>
      <vt:lpstr>HttpHandler and PeopleDatabaseManager PeopleHandler in details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Murrocu, Lorenzo</cp:lastModifiedBy>
  <cp:revision>63</cp:revision>
  <dcterms:created xsi:type="dcterms:W3CDTF">2025-04-13T12:30:35Z</dcterms:created>
  <dcterms:modified xsi:type="dcterms:W3CDTF">2025-05-06T10:18:40Z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