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61" r:id="rId7"/>
    <p:sldId id="290" r:id="rId8"/>
    <p:sldId id="291" r:id="rId9"/>
    <p:sldId id="293" r:id="rId10"/>
    <p:sldId id="294" r:id="rId11"/>
    <p:sldId id="295" r:id="rId12"/>
    <p:sldId id="296" r:id="rId13"/>
    <p:sldId id="282" r:id="rId14"/>
    <p:sldId id="315" r:id="rId15"/>
    <p:sldId id="316" r:id="rId16"/>
    <p:sldId id="319" r:id="rId17"/>
    <p:sldId id="317" r:id="rId18"/>
    <p:sldId id="318" r:id="rId19"/>
    <p:sldId id="320" r:id="rId20"/>
    <p:sldId id="323" r:id="rId21"/>
    <p:sldId id="322" r:id="rId22"/>
    <p:sldId id="321" r:id="rId23"/>
    <p:sldId id="325" r:id="rId24"/>
    <p:sldId id="326" r:id="rId25"/>
    <p:sldId id="327" r:id="rId26"/>
    <p:sldId id="324" r:id="rId27"/>
    <p:sldId id="289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00553-CA64-234C-BC61-32A9AAA6AC83}" v="126" dt="2025-05-06T16:56:48.10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7"/>
    <p:restoredTop sz="94635"/>
  </p:normalViewPr>
  <p:slideViewPr>
    <p:cSldViewPr snapToGrid="0">
      <p:cViewPr varScale="1">
        <p:scale>
          <a:sx n="150" d="100"/>
          <a:sy n="150" d="100"/>
        </p:scale>
        <p:origin x="1224" y="1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yposting.com/what-are-the-three-sorts-of-hacker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gitte.de/rezepte/koch-trends/der-perfekte-espresso---tipps-vom-profi-10181508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liedmath.toi.inholland.nl/oop-2-code-projects/cook-boo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dayposting.com/what-are-the-three-sorts-of-hacker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719895" cy="2667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onsolas"/>
              </a:rPr>
              <a:t>Principles of multi-threading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Increase performance by arranging 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9D8C-DC62-A744-B708-6200A33C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4356C68-47A3-0BD5-9FDA-4465491F3C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631" r="1063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F3214-66AD-235F-1535-426E873F0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Let’s create an application that saves two images from the internet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271873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B00AF-155E-BE77-FAA3-230BD3FEE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2DE4-35BD-9421-86D0-3499132A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minutes break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DBB00-0071-A7E4-97F2-B0E8AC91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See you in 5 minutes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3A1DD3-37D6-5501-4234-722248495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00"/>
          <a:stretch/>
        </p:blipFill>
        <p:spPr>
          <a:xfrm>
            <a:off x="1550424" y="1688951"/>
            <a:ext cx="6082688" cy="44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FE1F-AACE-3B0D-8EF7-41A1F1C9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multi-threading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5B3C-CF43-6DD5-FC83-4D708E6AE887}"/>
              </a:ext>
            </a:extLst>
          </p:cNvPr>
          <p:cNvSpPr txBox="1"/>
          <p:nvPr/>
        </p:nvSpPr>
        <p:spPr>
          <a:xfrm>
            <a:off x="6911162" y="2274838"/>
            <a:ext cx="5010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Overwrite Data: Multiple threads modifying shared data.</a:t>
            </a:r>
          </a:p>
          <a:p>
            <a:endParaRPr lang="en-US" dirty="0"/>
          </a:p>
          <a:p>
            <a:r>
              <a:rPr lang="en-US" dirty="0"/>
              <a:t>Reading Dirty Data: Reading data that is being modified.</a:t>
            </a:r>
          </a:p>
          <a:p>
            <a:endParaRPr lang="en-US" dirty="0"/>
          </a:p>
          <a:p>
            <a:r>
              <a:rPr lang="en-US" dirty="0"/>
              <a:t>Deadlocks: Two or more threads waiting indefinitely for each other.</a:t>
            </a:r>
          </a:p>
        </p:txBody>
      </p:sp>
    </p:spTree>
    <p:extLst>
      <p:ext uri="{BB962C8B-B14F-4D97-AF65-F5344CB8AC3E}">
        <p14:creationId xmlns:p14="http://schemas.microsoft.com/office/powerpoint/2010/main" val="262076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257C8-4EC9-7F07-BAF6-B2004133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9D19-B6C0-D290-0664-34DA3F01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multi-threading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CDFDF-7B3C-73CC-D970-9CDA393BD3BF}"/>
              </a:ext>
            </a:extLst>
          </p:cNvPr>
          <p:cNvSpPr txBox="1"/>
          <p:nvPr/>
        </p:nvSpPr>
        <p:spPr>
          <a:xfrm>
            <a:off x="6911162" y="2274838"/>
            <a:ext cx="5010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Overwrite Data: Multiple threads modifying shared data.</a:t>
            </a:r>
          </a:p>
          <a:p>
            <a:endParaRPr lang="en-US" dirty="0"/>
          </a:p>
          <a:p>
            <a:r>
              <a:rPr lang="en-US" dirty="0"/>
              <a:t>Reading Dirty Data: Reading data that is being modified.</a:t>
            </a:r>
          </a:p>
          <a:p>
            <a:endParaRPr lang="en-US" dirty="0"/>
          </a:p>
          <a:p>
            <a:r>
              <a:rPr lang="en-US" dirty="0"/>
              <a:t>Deadlocks: Two or more threads waiting indefinitely for each other.</a:t>
            </a:r>
          </a:p>
        </p:txBody>
      </p:sp>
      <p:pic>
        <p:nvPicPr>
          <p:cNvPr id="2050" name="Picture 2" descr="Multithreading in Python | Set 2 (Synchronization) | GeeksforGeeks">
            <a:extLst>
              <a:ext uri="{FF2B5EF4-FFF2-40B4-BE49-F238E27FC236}">
                <a16:creationId xmlns:a16="http://schemas.microsoft.com/office/drawing/2014/main" id="{1E923A91-8192-1445-3F67-318B1867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64" y="2094613"/>
            <a:ext cx="6047651" cy="34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2B10E-969B-51B7-F6B3-25127EF7E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EC9A-A802-1F3F-0F81-6DF5BAF7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multi-threading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3D36A-75FB-46C6-B23E-905D35DD74D3}"/>
              </a:ext>
            </a:extLst>
          </p:cNvPr>
          <p:cNvSpPr txBox="1"/>
          <p:nvPr/>
        </p:nvSpPr>
        <p:spPr>
          <a:xfrm>
            <a:off x="6911162" y="2274838"/>
            <a:ext cx="5010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Overwrite Data: Multiple threads modifying shared data.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Reading Dirty Data: Reading data that is being modified.</a:t>
            </a:r>
          </a:p>
          <a:p>
            <a:endParaRPr lang="en-US" dirty="0"/>
          </a:p>
          <a:p>
            <a:r>
              <a:rPr lang="en-US" dirty="0"/>
              <a:t>Deadlocks: Two or more threads waiting indefinitely for each other.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1725A4-240F-49E8-DBE6-B58D4F761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9" t="20528" r="5071" b="6069"/>
          <a:stretch/>
        </p:blipFill>
        <p:spPr bwMode="auto">
          <a:xfrm>
            <a:off x="195981" y="2094085"/>
            <a:ext cx="6715181" cy="33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5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0BFAB-D512-ED97-96CE-85C09555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786-E3F1-ABF3-E168-88631FF1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multi-threading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905F2-4B24-24AC-51BB-612B28ECD952}"/>
              </a:ext>
            </a:extLst>
          </p:cNvPr>
          <p:cNvSpPr txBox="1"/>
          <p:nvPr/>
        </p:nvSpPr>
        <p:spPr>
          <a:xfrm>
            <a:off x="6911162" y="2274838"/>
            <a:ext cx="50105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Overwrite Data: Multiple threads modifying shared data.</a:t>
            </a:r>
          </a:p>
          <a:p>
            <a:endParaRPr lang="en-US" dirty="0"/>
          </a:p>
          <a:p>
            <a:r>
              <a:rPr lang="en-US" dirty="0"/>
              <a:t>Reading Dirty Data: Reading data that is being modified.</a:t>
            </a:r>
          </a:p>
          <a:p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Deadlocks: Two or more threads waiting indefinitely for each other.</a:t>
            </a:r>
          </a:p>
        </p:txBody>
      </p:sp>
      <p:pic>
        <p:nvPicPr>
          <p:cNvPr id="6146" name="Picture 2" descr="Deadlock in Java Multi-Threading. Clear deadlock concept with an example. |  by BaseCS101 | Medium">
            <a:extLst>
              <a:ext uri="{FF2B5EF4-FFF2-40B4-BE49-F238E27FC236}">
                <a16:creationId xmlns:a16="http://schemas.microsoft.com/office/drawing/2014/main" id="{0854800E-D6D4-EFEE-E9A1-2594E2E34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0" y="1988252"/>
            <a:ext cx="6282586" cy="43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0DBE-4605-1D20-894D-25166225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challenges of</a:t>
            </a:r>
            <a:br>
              <a:rPr lang="en-US" dirty="0"/>
            </a:br>
            <a:r>
              <a:rPr lang="en-US" dirty="0"/>
              <a:t>multi-threading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B799BD-194B-8F70-1DCA-29CFD0CD8266}"/>
              </a:ext>
            </a:extLst>
          </p:cNvPr>
          <p:cNvSpPr txBox="1">
            <a:spLocks/>
          </p:cNvSpPr>
          <p:nvPr/>
        </p:nvSpPr>
        <p:spPr>
          <a:xfrm>
            <a:off x="1522413" y="2255836"/>
            <a:ext cx="9143998" cy="3953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n. 1:</a:t>
            </a:r>
          </a:p>
          <a:p>
            <a:r>
              <a:rPr lang="en-US" dirty="0"/>
              <a:t>Don’t share resources.</a:t>
            </a:r>
          </a:p>
          <a:p>
            <a:r>
              <a:rPr lang="en-US" dirty="0"/>
              <a:t>If each thread is fully independent, you avoid all the challenges, and the software is easier to maintain.</a:t>
            </a:r>
          </a:p>
        </p:txBody>
      </p:sp>
    </p:spTree>
    <p:extLst>
      <p:ext uri="{BB962C8B-B14F-4D97-AF65-F5344CB8AC3E}">
        <p14:creationId xmlns:p14="http://schemas.microsoft.com/office/powerpoint/2010/main" val="42131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0EB2-71E0-0017-2006-3B4FF7BED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E555-6543-7527-B83C-DDEDEE15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challenges of</a:t>
            </a:r>
            <a:br>
              <a:rPr lang="en-US" dirty="0"/>
            </a:br>
            <a:r>
              <a:rPr lang="en-US" dirty="0"/>
              <a:t>multi-threading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E25B1B-C892-ED3C-8A18-5498035AE49A}"/>
              </a:ext>
            </a:extLst>
          </p:cNvPr>
          <p:cNvSpPr txBox="1">
            <a:spLocks/>
          </p:cNvSpPr>
          <p:nvPr/>
        </p:nvSpPr>
        <p:spPr>
          <a:xfrm>
            <a:off x="1522413" y="2255836"/>
            <a:ext cx="9143998" cy="3953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n. 2:</a:t>
            </a:r>
          </a:p>
          <a:p>
            <a:r>
              <a:rPr lang="en-US" dirty="0"/>
              <a:t>Delegate the responsibility to a database.</a:t>
            </a:r>
          </a:p>
          <a:p>
            <a:r>
              <a:rPr lang="en-US" dirty="0"/>
              <a:t>In this case, the choice in a java application is between optimistic lock and pessimistic lock.</a:t>
            </a:r>
          </a:p>
        </p:txBody>
      </p:sp>
    </p:spTree>
    <p:extLst>
      <p:ext uri="{BB962C8B-B14F-4D97-AF65-F5344CB8AC3E}">
        <p14:creationId xmlns:p14="http://schemas.microsoft.com/office/powerpoint/2010/main" val="348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00171-B3E9-8677-B69C-0099588F5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70E5-C6C9-6D9A-790C-4A48E8F2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challenges of</a:t>
            </a:r>
            <a:br>
              <a:rPr lang="en-US" dirty="0"/>
            </a:br>
            <a:r>
              <a:rPr lang="en-US" dirty="0"/>
              <a:t>multi-threading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4CE0A3-55BD-44E6-8DF6-1783DB7A0F1D}"/>
              </a:ext>
            </a:extLst>
          </p:cNvPr>
          <p:cNvSpPr txBox="1">
            <a:spLocks/>
          </p:cNvSpPr>
          <p:nvPr/>
        </p:nvSpPr>
        <p:spPr>
          <a:xfrm>
            <a:off x="1522414" y="1656868"/>
            <a:ext cx="9556713" cy="8488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n. 3: use thread safe java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68F52-B73F-9EBF-63F7-2D6A4B63C003}"/>
              </a:ext>
            </a:extLst>
          </p:cNvPr>
          <p:cNvSpPr txBox="1"/>
          <p:nvPr/>
        </p:nvSpPr>
        <p:spPr>
          <a:xfrm>
            <a:off x="227896" y="2153683"/>
            <a:ext cx="5981518" cy="2800767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DirtySafeExample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AtomicInteger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solidFill>
                  <a:srgbClr val="CCCCCC"/>
                </a:solidFill>
                <a:latin typeface="Menlo" panose="020B0609030804020204" pitchFamily="49" charset="0"/>
              </a:rPr>
              <a:t>                   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AtomicInteger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increment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incrementAndGet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1AA1E-A2E1-68EB-5A4B-B192B7B75FE5}"/>
              </a:ext>
            </a:extLst>
          </p:cNvPr>
          <p:cNvSpPr txBox="1"/>
          <p:nvPr/>
        </p:nvSpPr>
        <p:spPr>
          <a:xfrm>
            <a:off x="5061099" y="3338623"/>
            <a:ext cx="6984891" cy="341632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DirtySafeExample2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Map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myData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endParaRPr lang="en-US" sz="16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                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ConcurrentHashMap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&lt;&gt;();</a:t>
            </a:r>
          </a:p>
          <a:p>
            <a:pPr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myData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myData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93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5F6CE-CCA4-F73B-DC6C-29CB2E749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016B-5DFE-01FC-E01B-4F9B154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challenges of</a:t>
            </a:r>
            <a:br>
              <a:rPr lang="en-US" dirty="0"/>
            </a:br>
            <a:r>
              <a:rPr lang="en-US" dirty="0"/>
              <a:t>multi-threading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B3D3AD-3842-5BC6-97F8-C2293E82E25B}"/>
              </a:ext>
            </a:extLst>
          </p:cNvPr>
          <p:cNvSpPr txBox="1">
            <a:spLocks/>
          </p:cNvSpPr>
          <p:nvPr/>
        </p:nvSpPr>
        <p:spPr>
          <a:xfrm>
            <a:off x="1522413" y="2018337"/>
            <a:ext cx="9143998" cy="8488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 n. 4: synchronized access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B1510-7D1A-49B3-38AB-E5F7F06E8095}"/>
              </a:ext>
            </a:extLst>
          </p:cNvPr>
          <p:cNvSpPr txBox="1"/>
          <p:nvPr/>
        </p:nvSpPr>
        <p:spPr>
          <a:xfrm>
            <a:off x="2163023" y="2867208"/>
            <a:ext cx="6842754" cy="313932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DirtySafeExample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private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synchronized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increment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count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synchronized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897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information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one assignment which will be graded at the end of the course, upon 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After each lesson, you will be able to implement a part of the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recommend to do it gradually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 the beginning of each lesson, we will do a "refresher" of the previous topic. Come with a smartphone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lesson includes some practice. Be here with a laptop and enough battery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VS Code or IntelliJ Idea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Java 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Setup everything by using the "cook-books" from oop-2: </a:t>
            </a:r>
            <a:br>
              <a:rPr lang="en-US" dirty="0"/>
            </a:br>
            <a:r>
              <a:rPr lang="en-US" dirty="0">
                <a:hlinkClick r:id="rId2"/>
              </a:rPr>
              <a:t>https://appliedmath.toi.inholland.nl/oop-2-code-projects/cook-books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62A7-A78D-7CEE-EEBE-734DC49B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OS Threads and memory</a:t>
            </a:r>
          </a:p>
        </p:txBody>
      </p:sp>
      <p:pic>
        <p:nvPicPr>
          <p:cNvPr id="1026" name="Picture 2" descr="Typical thread’s life cycle">
            <a:extLst>
              <a:ext uri="{FF2B5EF4-FFF2-40B4-BE49-F238E27FC236}">
                <a16:creationId xmlns:a16="http://schemas.microsoft.com/office/drawing/2014/main" id="{9C304807-D993-558D-F0B7-F8AEA3F2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1" y="2004299"/>
            <a:ext cx="5686422" cy="394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E295B60-482F-63AF-1B25-8C1F831E2497}"/>
              </a:ext>
            </a:extLst>
          </p:cNvPr>
          <p:cNvSpPr txBox="1">
            <a:spLocks/>
          </p:cNvSpPr>
          <p:nvPr/>
        </p:nvSpPr>
        <p:spPr>
          <a:xfrm>
            <a:off x="6687079" y="2209799"/>
            <a:ext cx="4243388" cy="3649133"/>
          </a:xfrm>
          <a:prstGeom prst="rect">
            <a:avLst/>
          </a:prstGeom>
        </p:spPr>
        <p:txBody>
          <a:bodyPr anchor="t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we saw, so far, are Platform Threads. Whenever we create one, the JVM allocates a lot of memory (for context, callbacks, etc.) and reserves an OS Thread.</a:t>
            </a:r>
          </a:p>
          <a:p>
            <a:pPr marL="0" indent="0">
              <a:buNone/>
            </a:pPr>
            <a:r>
              <a:rPr lang="en-US" dirty="0"/>
              <a:t>If we try to create too many Threads, we might run out of memory and we might reach the limitations of our CPU</a:t>
            </a:r>
          </a:p>
        </p:txBody>
      </p:sp>
    </p:spTree>
    <p:extLst>
      <p:ext uri="{BB962C8B-B14F-4D97-AF65-F5344CB8AC3E}">
        <p14:creationId xmlns:p14="http://schemas.microsoft.com/office/powerpoint/2010/main" val="425746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ABFF3-0087-DA4A-8B8B-B4B59377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2814-B774-8C25-9D6A-829CED57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Solution: Virtual Threads</a:t>
            </a:r>
          </a:p>
        </p:txBody>
      </p:sp>
      <p:pic>
        <p:nvPicPr>
          <p:cNvPr id="3074" name="Picture 2" descr="Virtual Threads Mapped to Platform Threads">
            <a:extLst>
              <a:ext uri="{FF2B5EF4-FFF2-40B4-BE49-F238E27FC236}">
                <a16:creationId xmlns:a16="http://schemas.microsoft.com/office/drawing/2014/main" id="{11CDB1CA-13C4-06A9-163E-C77E7A417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 b="-1379"/>
          <a:stretch/>
        </p:blipFill>
        <p:spPr bwMode="auto">
          <a:xfrm>
            <a:off x="1745850" y="1833510"/>
            <a:ext cx="5669256" cy="418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930715F-D795-28D2-128F-6AD90BBB70ED}"/>
              </a:ext>
            </a:extLst>
          </p:cNvPr>
          <p:cNvSpPr txBox="1">
            <a:spLocks/>
          </p:cNvSpPr>
          <p:nvPr/>
        </p:nvSpPr>
        <p:spPr>
          <a:xfrm>
            <a:off x="8202612" y="2529840"/>
            <a:ext cx="2743200" cy="2479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600" kern="1200" dirty="0">
                <a:latin typeface="+mn-lt"/>
                <a:ea typeface="+mn-ea"/>
                <a:cs typeface="+mn-cs"/>
              </a:rPr>
              <a:t>Virtual Threads are allocated in the Java Heap, which makes them lightweight and easy to handle.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/>
              <a:t>Actual resources from the OS are taken only when a Virtual Thread needs to work, not while it’s waiting for a task to be executed.</a:t>
            </a:r>
            <a:endParaRPr lang="en-US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4937E-A922-80A9-2A4B-B9C0C2F09665}"/>
              </a:ext>
            </a:extLst>
          </p:cNvPr>
          <p:cNvSpPr/>
          <p:nvPr/>
        </p:nvSpPr>
        <p:spPr>
          <a:xfrm>
            <a:off x="3454400" y="3901440"/>
            <a:ext cx="2286000" cy="1107440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A497F-7A7B-F969-91E3-A79A95E2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72CB-B03D-CC4A-AEEF-C077D053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virtual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06C98-7F17-802B-280D-86E6E287B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to start virtual threads: only with </a:t>
            </a:r>
            <a:r>
              <a:rPr lang="en-US" dirty="0" err="1"/>
              <a:t>runnables</a:t>
            </a:r>
            <a:r>
              <a:rPr lang="en-US" dirty="0"/>
              <a:t> and the executor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3ABCA-8CCA-3193-1BD3-00E6BB6F3039}"/>
              </a:ext>
            </a:extLst>
          </p:cNvPr>
          <p:cNvSpPr/>
          <p:nvPr/>
        </p:nvSpPr>
        <p:spPr>
          <a:xfrm>
            <a:off x="1539667" y="1719619"/>
            <a:ext cx="6103080" cy="4380930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350"/>
              </a:lnSpc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ofVirtual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"Virtual"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"I'm in a virtual thread"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ExecutorService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Executors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newVirtualThreadPerTaskExecutor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Future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submit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              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"Me too"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        });</a:t>
            </a:r>
          </a:p>
          <a:p>
            <a:pPr>
              <a:lnSpc>
                <a:spcPts val="1350"/>
              </a:lnSpc>
              <a:buNone/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task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wait for the task to finish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shutdown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sz="12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then shutdown</a:t>
            </a: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FA53E-1FCE-ECF8-C7CF-118E23E85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6FE8-1F95-9CA7-C027-D28BD482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time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35DEEAB-2A94-FC1B-2170-84927F3086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631" r="1063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D6F71-6EF0-AB65-7B8C-3E395E037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combine some learnings and let’s experiment with threads.</a:t>
            </a:r>
          </a:p>
          <a:p>
            <a:r>
              <a:rPr lang="en-US" dirty="0"/>
              <a:t>Our people database will download 2 images for each new person we add (through the HTTP protocol</a:t>
            </a:r>
            <a:r>
              <a:rPr lang="en-US"/>
              <a:t>) </a:t>
            </a:r>
          </a:p>
          <a:p>
            <a:r>
              <a:rPr lang="en-US" dirty="0"/>
              <a:t>We will use virtual threads, and we will print out the time (start and end).</a:t>
            </a:r>
          </a:p>
        </p:txBody>
      </p:sp>
    </p:spTree>
    <p:extLst>
      <p:ext uri="{BB962C8B-B14F-4D97-AF65-F5344CB8AC3E}">
        <p14:creationId xmlns:p14="http://schemas.microsoft.com/office/powerpoint/2010/main" val="6764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DD67-F749-0315-A0BC-E2E308D6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FC813-8F63-E6F2-F246-024FADB0F770}"/>
              </a:ext>
            </a:extLst>
          </p:cNvPr>
          <p:cNvSpPr txBox="1"/>
          <p:nvPr/>
        </p:nvSpPr>
        <p:spPr>
          <a:xfrm>
            <a:off x="478971" y="1817914"/>
            <a:ext cx="114300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After each lesson, you get a piece of homework that serves as implementation of the final assignment.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After lesson 2 and 3, we learned how to interact with </a:t>
            </a:r>
            <a:r>
              <a:rPr lang="en-US" sz="2400"/>
              <a:t>a database using http, </a:t>
            </a:r>
            <a:r>
              <a:rPr lang="en-US" sz="2400" dirty="0"/>
              <a:t>and how to optimize performance using multi-threading.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Create an application that accepts a POST http request containing the title of a movie in the request body.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Upon receiving this request, the application should “Retrieve basic movie data (title, year, director, genre) from the </a:t>
            </a:r>
            <a:r>
              <a:rPr lang="en-US" sz="2400" dirty="0" err="1"/>
              <a:t>OMDb</a:t>
            </a:r>
            <a:r>
              <a:rPr lang="en-US" sz="2400" dirty="0"/>
              <a:t> API” and store it in the database. Meanwhile, use the logic implemented for the previous homework to download 3 images about that movie and store them as files in the filesystem, in a directory dedicated to the movie.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62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D03D5-63D4-B4EC-D74A-F4E4CB7B9822}"/>
              </a:ext>
            </a:extLst>
          </p:cNvPr>
          <p:cNvSpPr txBox="1"/>
          <p:nvPr/>
        </p:nvSpPr>
        <p:spPr>
          <a:xfrm>
            <a:off x="2181699" y="2828836"/>
            <a:ext cx="78254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Understand the concept of multi-threading.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Learn how to create and manage threads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Explore synchronization and thread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Practice coding exercises to reinforce learning.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AF4F-BECF-CBC4-2891-2F7ADCA7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multi-threading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83F65-E639-0825-B69C-035CF6444697}"/>
              </a:ext>
            </a:extLst>
          </p:cNvPr>
          <p:cNvSpPr txBox="1"/>
          <p:nvPr/>
        </p:nvSpPr>
        <p:spPr>
          <a:xfrm>
            <a:off x="405245" y="1662545"/>
            <a:ext cx="11222182" cy="2419124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Definition: Multi-threading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is the ability of a CPU, or a single core in a multi-core processor, to provide multiple threads of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execution concurrently.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Importance: Enhances performance by allowing multiple operations to run simultaneously.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Examples: Web servers handling multiple requests, video games rendering graphics and processing user input simultaneously.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AAFD351-4466-1FE2-A5D2-CA62B9F55C33}"/>
              </a:ext>
            </a:extLst>
          </p:cNvPr>
          <p:cNvSpPr/>
          <p:nvPr/>
        </p:nvSpPr>
        <p:spPr>
          <a:xfrm>
            <a:off x="561109" y="6203373"/>
            <a:ext cx="11066318" cy="426027"/>
          </a:xfrm>
          <a:prstGeom prst="rightArrow">
            <a:avLst/>
          </a:prstGeom>
          <a:ln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B1CC0AB-A3D5-BCFC-B569-EC4AB4F24A80}"/>
              </a:ext>
            </a:extLst>
          </p:cNvPr>
          <p:cNvSpPr/>
          <p:nvPr/>
        </p:nvSpPr>
        <p:spPr>
          <a:xfrm>
            <a:off x="561109" y="5626680"/>
            <a:ext cx="3470564" cy="644236"/>
          </a:xfrm>
          <a:prstGeom prst="rightArrow">
            <a:avLst/>
          </a:prstGeom>
          <a:solidFill>
            <a:schemeClr val="accent4"/>
          </a:solidFill>
          <a:ln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1: 400 milliseconds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06E14021-7A72-5126-39DB-72E9F76DB1BB}"/>
              </a:ext>
            </a:extLst>
          </p:cNvPr>
          <p:cNvSpPr/>
          <p:nvPr/>
        </p:nvSpPr>
        <p:spPr>
          <a:xfrm>
            <a:off x="4049856" y="5626680"/>
            <a:ext cx="4088823" cy="644236"/>
          </a:xfrm>
          <a:prstGeom prst="rightArrow">
            <a:avLst/>
          </a:prstGeom>
          <a:solidFill>
            <a:schemeClr val="accent4"/>
          </a:solidFill>
          <a:ln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2: 500 milliseconds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5C4565-DD03-8D8C-F329-96A4333C2A47}"/>
              </a:ext>
            </a:extLst>
          </p:cNvPr>
          <p:cNvSpPr/>
          <p:nvPr/>
        </p:nvSpPr>
        <p:spPr>
          <a:xfrm>
            <a:off x="8156862" y="5626680"/>
            <a:ext cx="2575215" cy="644236"/>
          </a:xfrm>
          <a:prstGeom prst="rightArrow">
            <a:avLst/>
          </a:prstGeom>
          <a:solidFill>
            <a:schemeClr val="accent4"/>
          </a:solidFill>
          <a:ln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3: 100 milliseconds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8A362-2EEF-0020-96AF-7FE41F8ABCD5}"/>
              </a:ext>
            </a:extLst>
          </p:cNvPr>
          <p:cNvSpPr txBox="1"/>
          <p:nvPr/>
        </p:nvSpPr>
        <p:spPr>
          <a:xfrm>
            <a:off x="10879282" y="5446243"/>
            <a:ext cx="914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Total: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1 sec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7E2A00B-41D3-3420-6827-130EF5255F21}"/>
              </a:ext>
            </a:extLst>
          </p:cNvPr>
          <p:cNvSpPr/>
          <p:nvPr/>
        </p:nvSpPr>
        <p:spPr>
          <a:xfrm>
            <a:off x="561109" y="3951550"/>
            <a:ext cx="3470564" cy="644236"/>
          </a:xfrm>
          <a:prstGeom prst="rightArrow">
            <a:avLst/>
          </a:prstGeom>
          <a:solidFill>
            <a:schemeClr val="accent3"/>
          </a:solidFill>
          <a:ln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1: 400 milliseconds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B67EACA-5AB1-225C-D1D3-1479E77D6B74}"/>
              </a:ext>
            </a:extLst>
          </p:cNvPr>
          <p:cNvSpPr/>
          <p:nvPr/>
        </p:nvSpPr>
        <p:spPr>
          <a:xfrm>
            <a:off x="635143" y="4448814"/>
            <a:ext cx="4088823" cy="644236"/>
          </a:xfrm>
          <a:prstGeom prst="rightArrow">
            <a:avLst/>
          </a:prstGeom>
          <a:solidFill>
            <a:schemeClr val="accent3"/>
          </a:solidFill>
          <a:ln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2: 500 milliseconds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2B107E1-B54A-35F3-D1AD-FE6B2C07CAE8}"/>
              </a:ext>
            </a:extLst>
          </p:cNvPr>
          <p:cNvSpPr/>
          <p:nvPr/>
        </p:nvSpPr>
        <p:spPr>
          <a:xfrm>
            <a:off x="744824" y="4925997"/>
            <a:ext cx="2575215" cy="644236"/>
          </a:xfrm>
          <a:prstGeom prst="rightArrow">
            <a:avLst/>
          </a:prstGeom>
          <a:solidFill>
            <a:schemeClr val="accent3"/>
          </a:solidFill>
          <a:ln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3: 100 milliseconds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9D629-EDC7-A38E-68FF-7FC10FEB952E}"/>
              </a:ext>
            </a:extLst>
          </p:cNvPr>
          <p:cNvSpPr txBox="1"/>
          <p:nvPr/>
        </p:nvSpPr>
        <p:spPr>
          <a:xfrm>
            <a:off x="4968727" y="4314389"/>
            <a:ext cx="55156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Total: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bit  more than 500 </a:t>
            </a:r>
            <a:r>
              <a:rPr lang="en-US" sz="2400" dirty="0" err="1"/>
              <a:t>ms</a:t>
            </a:r>
            <a:r>
              <a:rPr lang="en-US" sz="2400" dirty="0"/>
              <a:t> (the slowest task)</a:t>
            </a:r>
          </a:p>
        </p:txBody>
      </p:sp>
    </p:spTree>
    <p:extLst>
      <p:ext uri="{BB962C8B-B14F-4D97-AF65-F5344CB8AC3E}">
        <p14:creationId xmlns:p14="http://schemas.microsoft.com/office/powerpoint/2010/main" val="7786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E204-0A05-9652-243B-EF37C605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Thread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F238D-3417-15E3-A3A2-72A31E530077}"/>
              </a:ext>
            </a:extLst>
          </p:cNvPr>
          <p:cNvSpPr txBox="1"/>
          <p:nvPr/>
        </p:nvSpPr>
        <p:spPr>
          <a:xfrm>
            <a:off x="1522413" y="1905000"/>
            <a:ext cx="44195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SzPct val="100000"/>
            </a:pPr>
            <a:r>
              <a:rPr lang="en-US" sz="1500" dirty="0"/>
              <a:t>Java supports multi-threading through the </a:t>
            </a:r>
            <a:r>
              <a:rPr lang="en-US" sz="1500" dirty="0" err="1">
                <a:solidFill>
                  <a:schemeClr val="accent3"/>
                </a:solidFill>
              </a:rPr>
              <a:t>java.lang.Thread</a:t>
            </a:r>
            <a:r>
              <a:rPr lang="en-US" sz="1500" dirty="0"/>
              <a:t> class and the </a:t>
            </a:r>
            <a:r>
              <a:rPr lang="en-US" sz="1500" dirty="0" err="1">
                <a:solidFill>
                  <a:schemeClr val="accent3"/>
                </a:solidFill>
              </a:rPr>
              <a:t>java.lang.Runnable</a:t>
            </a:r>
            <a:r>
              <a:rPr lang="en-US" sz="1500" dirty="0">
                <a:solidFill>
                  <a:schemeClr val="accent3"/>
                </a:solidFill>
              </a:rPr>
              <a:t> </a:t>
            </a:r>
            <a:r>
              <a:rPr lang="en-US" sz="1500" dirty="0"/>
              <a:t>interface.</a:t>
            </a:r>
          </a:p>
          <a:p>
            <a:pPr>
              <a:lnSpc>
                <a:spcPct val="90000"/>
              </a:lnSpc>
              <a:spcBef>
                <a:spcPts val="1800"/>
              </a:spcBef>
              <a:buSzPct val="100000"/>
            </a:pPr>
            <a:r>
              <a:rPr lang="en-US" sz="1500" dirty="0"/>
              <a:t>Thread Lifecycle: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New: Thread is created but not yet started.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Runnable: Thread is ready to run and waiting for CPU time.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Running: Thread is executing.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Blocked: Thread is waiting for a resource.</a:t>
            </a:r>
          </a:p>
          <a:p>
            <a:pPr marL="285750" indent="-285750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500" dirty="0"/>
              <a:t>Terminated: Thread has finished execution</a:t>
            </a:r>
          </a:p>
        </p:txBody>
      </p:sp>
      <p:pic>
        <p:nvPicPr>
          <p:cNvPr id="1026" name="Picture 2" descr="oR0_liUxjMnfgFS-fSuc0x2vCCPLQ0Vdw6w2rBVGloaE_84tRNprqNJEJiyI1unMY8Vpj2CDK9GiQGy03_RmteRz-aM31iIQcZsVZhIH2cLrne_5nY9miXKDmQqEHdY60_WopC0=w1200-h630-p-k-no-nu (855×437)">
            <a:extLst>
              <a:ext uri="{FF2B5EF4-FFF2-40B4-BE49-F238E27FC236}">
                <a16:creationId xmlns:a16="http://schemas.microsoft.com/office/drawing/2014/main" id="{D84AEE08-72FB-2409-E917-8201F81F9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6815" y="2909147"/>
            <a:ext cx="4419598" cy="225890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206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0B60-28FB-5D59-066D-07DB0B6C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59011-A4A7-451D-0C96-43448B21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Extending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4EB62-82BB-6F54-4207-634621EB037F}"/>
              </a:ext>
            </a:extLst>
          </p:cNvPr>
          <p:cNvSpPr/>
          <p:nvPr/>
        </p:nvSpPr>
        <p:spPr>
          <a:xfrm>
            <a:off x="1539667" y="1719619"/>
            <a:ext cx="6103080" cy="4380930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MyThread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extends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buNone/>
            </a:pP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”Running"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2D5FB-50E1-5B5B-DB70-DFD55F8EA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9CC0-ABC8-F706-E4FB-A2E300AA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BE734-4570-3227-DAD1-E5358B19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89053-F70D-3B2F-87FE-40C3D1162862}"/>
              </a:ext>
            </a:extLst>
          </p:cNvPr>
          <p:cNvSpPr/>
          <p:nvPr/>
        </p:nvSpPr>
        <p:spPr>
          <a:xfrm>
            <a:off x="1539667" y="1719619"/>
            <a:ext cx="6103080" cy="4380930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MyRunnable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implements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Runnable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public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"Running"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23B6-1DBF-503C-D1E0-3DB92739A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1746-749F-F8B0-2B59-6F248BE6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threads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40582-16F8-F904-CDA3-FBF952D5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to start a thread or a runnable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7CC95-8BAF-FBD7-CBCC-ADA1D36AE7FD}"/>
              </a:ext>
            </a:extLst>
          </p:cNvPr>
          <p:cNvSpPr/>
          <p:nvPr/>
        </p:nvSpPr>
        <p:spPr>
          <a:xfrm>
            <a:off x="1539667" y="1719619"/>
            <a:ext cx="6103080" cy="4380930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MyThread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MyThread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buNone/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buNone/>
            </a:pPr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buNone/>
            </a:pP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buNone/>
            </a:pPr>
            <a:endParaRPr lang="en-US" sz="12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runnableThread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Thread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MyRunnable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());</a:t>
            </a: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runnableThread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endParaRPr lang="en-US" sz="12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ExecutorService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executor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Executors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newFixedThreadPool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executor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submit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-US" sz="1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"Task is running"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1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executor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shutdown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0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4791-B3CE-85A0-EE83-A5CE0D5E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Future&lt;T&gt;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F6590-69F4-7F3D-9797-C63650228DB2}"/>
              </a:ext>
            </a:extLst>
          </p:cNvPr>
          <p:cNvSpPr txBox="1"/>
          <p:nvPr/>
        </p:nvSpPr>
        <p:spPr>
          <a:xfrm>
            <a:off x="480424" y="1914960"/>
            <a:ext cx="8636296" cy="4524315"/>
          </a:xfrm>
          <a:custGeom>
            <a:avLst/>
            <a:gdLst>
              <a:gd name="connsiteX0" fmla="*/ 0 w 8636296"/>
              <a:gd name="connsiteY0" fmla="*/ 0 h 4524315"/>
              <a:gd name="connsiteX1" fmla="*/ 575753 w 8636296"/>
              <a:gd name="connsiteY1" fmla="*/ 0 h 4524315"/>
              <a:gd name="connsiteX2" fmla="*/ 1237869 w 8636296"/>
              <a:gd name="connsiteY2" fmla="*/ 0 h 4524315"/>
              <a:gd name="connsiteX3" fmla="*/ 1899985 w 8636296"/>
              <a:gd name="connsiteY3" fmla="*/ 0 h 4524315"/>
              <a:gd name="connsiteX4" fmla="*/ 2648464 w 8636296"/>
              <a:gd name="connsiteY4" fmla="*/ 0 h 4524315"/>
              <a:gd name="connsiteX5" fmla="*/ 3224217 w 8636296"/>
              <a:gd name="connsiteY5" fmla="*/ 0 h 4524315"/>
              <a:gd name="connsiteX6" fmla="*/ 3886333 w 8636296"/>
              <a:gd name="connsiteY6" fmla="*/ 0 h 4524315"/>
              <a:gd name="connsiteX7" fmla="*/ 4462086 w 8636296"/>
              <a:gd name="connsiteY7" fmla="*/ 0 h 4524315"/>
              <a:gd name="connsiteX8" fmla="*/ 5037839 w 8636296"/>
              <a:gd name="connsiteY8" fmla="*/ 0 h 4524315"/>
              <a:gd name="connsiteX9" fmla="*/ 5613592 w 8636296"/>
              <a:gd name="connsiteY9" fmla="*/ 0 h 4524315"/>
              <a:gd name="connsiteX10" fmla="*/ 5930257 w 8636296"/>
              <a:gd name="connsiteY10" fmla="*/ 0 h 4524315"/>
              <a:gd name="connsiteX11" fmla="*/ 6592373 w 8636296"/>
              <a:gd name="connsiteY11" fmla="*/ 0 h 4524315"/>
              <a:gd name="connsiteX12" fmla="*/ 6909037 w 8636296"/>
              <a:gd name="connsiteY12" fmla="*/ 0 h 4524315"/>
              <a:gd name="connsiteX13" fmla="*/ 7484790 w 8636296"/>
              <a:gd name="connsiteY13" fmla="*/ 0 h 4524315"/>
              <a:gd name="connsiteX14" fmla="*/ 8636296 w 8636296"/>
              <a:gd name="connsiteY14" fmla="*/ 0 h 4524315"/>
              <a:gd name="connsiteX15" fmla="*/ 8636296 w 8636296"/>
              <a:gd name="connsiteY15" fmla="*/ 656026 h 4524315"/>
              <a:gd name="connsiteX16" fmla="*/ 8636296 w 8636296"/>
              <a:gd name="connsiteY16" fmla="*/ 1085836 h 4524315"/>
              <a:gd name="connsiteX17" fmla="*/ 8636296 w 8636296"/>
              <a:gd name="connsiteY17" fmla="*/ 1560889 h 4524315"/>
              <a:gd name="connsiteX18" fmla="*/ 8636296 w 8636296"/>
              <a:gd name="connsiteY18" fmla="*/ 2035942 h 4524315"/>
              <a:gd name="connsiteX19" fmla="*/ 8636296 w 8636296"/>
              <a:gd name="connsiteY19" fmla="*/ 2601481 h 4524315"/>
              <a:gd name="connsiteX20" fmla="*/ 8636296 w 8636296"/>
              <a:gd name="connsiteY20" fmla="*/ 3167021 h 4524315"/>
              <a:gd name="connsiteX21" fmla="*/ 8636296 w 8636296"/>
              <a:gd name="connsiteY21" fmla="*/ 3687317 h 4524315"/>
              <a:gd name="connsiteX22" fmla="*/ 8636296 w 8636296"/>
              <a:gd name="connsiteY22" fmla="*/ 4524315 h 4524315"/>
              <a:gd name="connsiteX23" fmla="*/ 8233269 w 8636296"/>
              <a:gd name="connsiteY23" fmla="*/ 4524315 h 4524315"/>
              <a:gd name="connsiteX24" fmla="*/ 7657516 w 8636296"/>
              <a:gd name="connsiteY24" fmla="*/ 4524315 h 4524315"/>
              <a:gd name="connsiteX25" fmla="*/ 6995400 w 8636296"/>
              <a:gd name="connsiteY25" fmla="*/ 4524315 h 4524315"/>
              <a:gd name="connsiteX26" fmla="*/ 6678736 w 8636296"/>
              <a:gd name="connsiteY26" fmla="*/ 4524315 h 4524315"/>
              <a:gd name="connsiteX27" fmla="*/ 5930257 w 8636296"/>
              <a:gd name="connsiteY27" fmla="*/ 4524315 h 4524315"/>
              <a:gd name="connsiteX28" fmla="*/ 5440866 w 8636296"/>
              <a:gd name="connsiteY28" fmla="*/ 4524315 h 4524315"/>
              <a:gd name="connsiteX29" fmla="*/ 4778750 w 8636296"/>
              <a:gd name="connsiteY29" fmla="*/ 4524315 h 4524315"/>
              <a:gd name="connsiteX30" fmla="*/ 4462086 w 8636296"/>
              <a:gd name="connsiteY30" fmla="*/ 4524315 h 4524315"/>
              <a:gd name="connsiteX31" fmla="*/ 3713607 w 8636296"/>
              <a:gd name="connsiteY31" fmla="*/ 4524315 h 4524315"/>
              <a:gd name="connsiteX32" fmla="*/ 3224217 w 8636296"/>
              <a:gd name="connsiteY32" fmla="*/ 4524315 h 4524315"/>
              <a:gd name="connsiteX33" fmla="*/ 2648464 w 8636296"/>
              <a:gd name="connsiteY33" fmla="*/ 4524315 h 4524315"/>
              <a:gd name="connsiteX34" fmla="*/ 2245437 w 8636296"/>
              <a:gd name="connsiteY34" fmla="*/ 4524315 h 4524315"/>
              <a:gd name="connsiteX35" fmla="*/ 1583321 w 8636296"/>
              <a:gd name="connsiteY35" fmla="*/ 4524315 h 4524315"/>
              <a:gd name="connsiteX36" fmla="*/ 834842 w 8636296"/>
              <a:gd name="connsiteY36" fmla="*/ 4524315 h 4524315"/>
              <a:gd name="connsiteX37" fmla="*/ 0 w 8636296"/>
              <a:gd name="connsiteY37" fmla="*/ 4524315 h 4524315"/>
              <a:gd name="connsiteX38" fmla="*/ 0 w 8636296"/>
              <a:gd name="connsiteY38" fmla="*/ 3868289 h 4524315"/>
              <a:gd name="connsiteX39" fmla="*/ 0 w 8636296"/>
              <a:gd name="connsiteY39" fmla="*/ 3257507 h 4524315"/>
              <a:gd name="connsiteX40" fmla="*/ 0 w 8636296"/>
              <a:gd name="connsiteY40" fmla="*/ 2691967 h 4524315"/>
              <a:gd name="connsiteX41" fmla="*/ 0 w 8636296"/>
              <a:gd name="connsiteY41" fmla="*/ 2081185 h 4524315"/>
              <a:gd name="connsiteX42" fmla="*/ 0 w 8636296"/>
              <a:gd name="connsiteY42" fmla="*/ 1515646 h 4524315"/>
              <a:gd name="connsiteX43" fmla="*/ 0 w 8636296"/>
              <a:gd name="connsiteY43" fmla="*/ 904863 h 4524315"/>
              <a:gd name="connsiteX44" fmla="*/ 0 w 8636296"/>
              <a:gd name="connsiteY44" fmla="*/ 0 h 452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8636296" h="4524315" fill="none" extrusionOk="0">
                <a:moveTo>
                  <a:pt x="0" y="0"/>
                </a:moveTo>
                <a:cubicBezTo>
                  <a:pt x="283933" y="-44937"/>
                  <a:pt x="347087" y="9664"/>
                  <a:pt x="575753" y="0"/>
                </a:cubicBezTo>
                <a:cubicBezTo>
                  <a:pt x="804419" y="-9664"/>
                  <a:pt x="1104519" y="8918"/>
                  <a:pt x="1237869" y="0"/>
                </a:cubicBezTo>
                <a:cubicBezTo>
                  <a:pt x="1371219" y="-8918"/>
                  <a:pt x="1580226" y="888"/>
                  <a:pt x="1899985" y="0"/>
                </a:cubicBezTo>
                <a:cubicBezTo>
                  <a:pt x="2219744" y="-888"/>
                  <a:pt x="2487909" y="45582"/>
                  <a:pt x="2648464" y="0"/>
                </a:cubicBezTo>
                <a:cubicBezTo>
                  <a:pt x="2809019" y="-45582"/>
                  <a:pt x="2948249" y="3656"/>
                  <a:pt x="3224217" y="0"/>
                </a:cubicBezTo>
                <a:cubicBezTo>
                  <a:pt x="3500185" y="-3656"/>
                  <a:pt x="3750467" y="79137"/>
                  <a:pt x="3886333" y="0"/>
                </a:cubicBezTo>
                <a:cubicBezTo>
                  <a:pt x="4022199" y="-79137"/>
                  <a:pt x="4257152" y="42577"/>
                  <a:pt x="4462086" y="0"/>
                </a:cubicBezTo>
                <a:cubicBezTo>
                  <a:pt x="4667020" y="-42577"/>
                  <a:pt x="4907489" y="38972"/>
                  <a:pt x="5037839" y="0"/>
                </a:cubicBezTo>
                <a:cubicBezTo>
                  <a:pt x="5168189" y="-38972"/>
                  <a:pt x="5451307" y="3416"/>
                  <a:pt x="5613592" y="0"/>
                </a:cubicBezTo>
                <a:cubicBezTo>
                  <a:pt x="5775877" y="-3416"/>
                  <a:pt x="5821612" y="8039"/>
                  <a:pt x="5930257" y="0"/>
                </a:cubicBezTo>
                <a:cubicBezTo>
                  <a:pt x="6038903" y="-8039"/>
                  <a:pt x="6287855" y="67491"/>
                  <a:pt x="6592373" y="0"/>
                </a:cubicBezTo>
                <a:cubicBezTo>
                  <a:pt x="6896891" y="-67491"/>
                  <a:pt x="6790618" y="17303"/>
                  <a:pt x="6909037" y="0"/>
                </a:cubicBezTo>
                <a:cubicBezTo>
                  <a:pt x="7027456" y="-17303"/>
                  <a:pt x="7266965" y="2623"/>
                  <a:pt x="7484790" y="0"/>
                </a:cubicBezTo>
                <a:cubicBezTo>
                  <a:pt x="7702615" y="-2623"/>
                  <a:pt x="8135249" y="990"/>
                  <a:pt x="8636296" y="0"/>
                </a:cubicBezTo>
                <a:cubicBezTo>
                  <a:pt x="8682036" y="252099"/>
                  <a:pt x="8593454" y="369547"/>
                  <a:pt x="8636296" y="656026"/>
                </a:cubicBezTo>
                <a:cubicBezTo>
                  <a:pt x="8679138" y="942505"/>
                  <a:pt x="8596958" y="931509"/>
                  <a:pt x="8636296" y="1085836"/>
                </a:cubicBezTo>
                <a:cubicBezTo>
                  <a:pt x="8675634" y="1240163"/>
                  <a:pt x="8589874" y="1410604"/>
                  <a:pt x="8636296" y="1560889"/>
                </a:cubicBezTo>
                <a:cubicBezTo>
                  <a:pt x="8682718" y="1711174"/>
                  <a:pt x="8580268" y="1924070"/>
                  <a:pt x="8636296" y="2035942"/>
                </a:cubicBezTo>
                <a:cubicBezTo>
                  <a:pt x="8692324" y="2147814"/>
                  <a:pt x="8595508" y="2360918"/>
                  <a:pt x="8636296" y="2601481"/>
                </a:cubicBezTo>
                <a:cubicBezTo>
                  <a:pt x="8677084" y="2842044"/>
                  <a:pt x="8624158" y="3003922"/>
                  <a:pt x="8636296" y="3167021"/>
                </a:cubicBezTo>
                <a:cubicBezTo>
                  <a:pt x="8648434" y="3330120"/>
                  <a:pt x="8594855" y="3518526"/>
                  <a:pt x="8636296" y="3687317"/>
                </a:cubicBezTo>
                <a:cubicBezTo>
                  <a:pt x="8677737" y="3856108"/>
                  <a:pt x="8579633" y="4179109"/>
                  <a:pt x="8636296" y="4524315"/>
                </a:cubicBezTo>
                <a:cubicBezTo>
                  <a:pt x="8477927" y="4568001"/>
                  <a:pt x="8380257" y="4519788"/>
                  <a:pt x="8233269" y="4524315"/>
                </a:cubicBezTo>
                <a:cubicBezTo>
                  <a:pt x="8086281" y="4528842"/>
                  <a:pt x="7800943" y="4483401"/>
                  <a:pt x="7657516" y="4524315"/>
                </a:cubicBezTo>
                <a:cubicBezTo>
                  <a:pt x="7514089" y="4565229"/>
                  <a:pt x="7288339" y="4470865"/>
                  <a:pt x="6995400" y="4524315"/>
                </a:cubicBezTo>
                <a:cubicBezTo>
                  <a:pt x="6702461" y="4577765"/>
                  <a:pt x="6743470" y="4512956"/>
                  <a:pt x="6678736" y="4524315"/>
                </a:cubicBezTo>
                <a:cubicBezTo>
                  <a:pt x="6614002" y="4535674"/>
                  <a:pt x="6171291" y="4465759"/>
                  <a:pt x="5930257" y="4524315"/>
                </a:cubicBezTo>
                <a:cubicBezTo>
                  <a:pt x="5689223" y="4582871"/>
                  <a:pt x="5613287" y="4498142"/>
                  <a:pt x="5440866" y="4524315"/>
                </a:cubicBezTo>
                <a:cubicBezTo>
                  <a:pt x="5268445" y="4550488"/>
                  <a:pt x="5081097" y="4481574"/>
                  <a:pt x="4778750" y="4524315"/>
                </a:cubicBezTo>
                <a:cubicBezTo>
                  <a:pt x="4476403" y="4567056"/>
                  <a:pt x="4578959" y="4517388"/>
                  <a:pt x="4462086" y="4524315"/>
                </a:cubicBezTo>
                <a:cubicBezTo>
                  <a:pt x="4345213" y="4531242"/>
                  <a:pt x="3914503" y="4461450"/>
                  <a:pt x="3713607" y="4524315"/>
                </a:cubicBezTo>
                <a:cubicBezTo>
                  <a:pt x="3512711" y="4587180"/>
                  <a:pt x="3420082" y="4518525"/>
                  <a:pt x="3224217" y="4524315"/>
                </a:cubicBezTo>
                <a:cubicBezTo>
                  <a:pt x="3028352" y="4530105"/>
                  <a:pt x="2856718" y="4501070"/>
                  <a:pt x="2648464" y="4524315"/>
                </a:cubicBezTo>
                <a:cubicBezTo>
                  <a:pt x="2440210" y="4547560"/>
                  <a:pt x="2359209" y="4513043"/>
                  <a:pt x="2245437" y="4524315"/>
                </a:cubicBezTo>
                <a:cubicBezTo>
                  <a:pt x="2131665" y="4535587"/>
                  <a:pt x="1717915" y="4461644"/>
                  <a:pt x="1583321" y="4524315"/>
                </a:cubicBezTo>
                <a:cubicBezTo>
                  <a:pt x="1448727" y="4586986"/>
                  <a:pt x="1094367" y="4441484"/>
                  <a:pt x="834842" y="4524315"/>
                </a:cubicBezTo>
                <a:cubicBezTo>
                  <a:pt x="575317" y="4607146"/>
                  <a:pt x="312258" y="4489720"/>
                  <a:pt x="0" y="4524315"/>
                </a:cubicBezTo>
                <a:cubicBezTo>
                  <a:pt x="-62550" y="4385917"/>
                  <a:pt x="48468" y="4081166"/>
                  <a:pt x="0" y="3868289"/>
                </a:cubicBezTo>
                <a:cubicBezTo>
                  <a:pt x="-48468" y="3655412"/>
                  <a:pt x="53077" y="3384640"/>
                  <a:pt x="0" y="3257507"/>
                </a:cubicBezTo>
                <a:cubicBezTo>
                  <a:pt x="-53077" y="3130374"/>
                  <a:pt x="55970" y="2974547"/>
                  <a:pt x="0" y="2691967"/>
                </a:cubicBezTo>
                <a:cubicBezTo>
                  <a:pt x="-55970" y="2409387"/>
                  <a:pt x="61037" y="2379640"/>
                  <a:pt x="0" y="2081185"/>
                </a:cubicBezTo>
                <a:cubicBezTo>
                  <a:pt x="-61037" y="1782730"/>
                  <a:pt x="45372" y="1756421"/>
                  <a:pt x="0" y="1515646"/>
                </a:cubicBezTo>
                <a:cubicBezTo>
                  <a:pt x="-45372" y="1274871"/>
                  <a:pt x="12861" y="1048136"/>
                  <a:pt x="0" y="904863"/>
                </a:cubicBezTo>
                <a:cubicBezTo>
                  <a:pt x="-12861" y="761590"/>
                  <a:pt x="107428" y="226807"/>
                  <a:pt x="0" y="0"/>
                </a:cubicBezTo>
                <a:close/>
              </a:path>
              <a:path w="8636296" h="4524315" stroke="0" extrusionOk="0">
                <a:moveTo>
                  <a:pt x="0" y="0"/>
                </a:moveTo>
                <a:cubicBezTo>
                  <a:pt x="187159" y="-47817"/>
                  <a:pt x="362711" y="30792"/>
                  <a:pt x="489390" y="0"/>
                </a:cubicBezTo>
                <a:cubicBezTo>
                  <a:pt x="616069" y="-30792"/>
                  <a:pt x="669526" y="1521"/>
                  <a:pt x="806054" y="0"/>
                </a:cubicBezTo>
                <a:cubicBezTo>
                  <a:pt x="942582" y="-1521"/>
                  <a:pt x="1399018" y="39312"/>
                  <a:pt x="1554533" y="0"/>
                </a:cubicBezTo>
                <a:cubicBezTo>
                  <a:pt x="1710048" y="-39312"/>
                  <a:pt x="1895825" y="1535"/>
                  <a:pt x="2043923" y="0"/>
                </a:cubicBezTo>
                <a:cubicBezTo>
                  <a:pt x="2192021" y="-1535"/>
                  <a:pt x="2400130" y="52689"/>
                  <a:pt x="2533313" y="0"/>
                </a:cubicBezTo>
                <a:cubicBezTo>
                  <a:pt x="2666496" y="-52689"/>
                  <a:pt x="3060584" y="44248"/>
                  <a:pt x="3281792" y="0"/>
                </a:cubicBezTo>
                <a:cubicBezTo>
                  <a:pt x="3503000" y="-44248"/>
                  <a:pt x="3492513" y="25988"/>
                  <a:pt x="3684820" y="0"/>
                </a:cubicBezTo>
                <a:cubicBezTo>
                  <a:pt x="3877127" y="-25988"/>
                  <a:pt x="4231425" y="3977"/>
                  <a:pt x="4433299" y="0"/>
                </a:cubicBezTo>
                <a:cubicBezTo>
                  <a:pt x="4635173" y="-3977"/>
                  <a:pt x="4970231" y="51191"/>
                  <a:pt x="5181778" y="0"/>
                </a:cubicBezTo>
                <a:cubicBezTo>
                  <a:pt x="5393325" y="-51191"/>
                  <a:pt x="5525182" y="22147"/>
                  <a:pt x="5757531" y="0"/>
                </a:cubicBezTo>
                <a:cubicBezTo>
                  <a:pt x="5989880" y="-22147"/>
                  <a:pt x="6157295" y="52092"/>
                  <a:pt x="6506010" y="0"/>
                </a:cubicBezTo>
                <a:cubicBezTo>
                  <a:pt x="6854725" y="-52092"/>
                  <a:pt x="6792666" y="21128"/>
                  <a:pt x="6995400" y="0"/>
                </a:cubicBezTo>
                <a:cubicBezTo>
                  <a:pt x="7198134" y="-21128"/>
                  <a:pt x="7380377" y="36166"/>
                  <a:pt x="7484790" y="0"/>
                </a:cubicBezTo>
                <a:cubicBezTo>
                  <a:pt x="7589203" y="-36166"/>
                  <a:pt x="7913118" y="38525"/>
                  <a:pt x="8146906" y="0"/>
                </a:cubicBezTo>
                <a:cubicBezTo>
                  <a:pt x="8380694" y="-38525"/>
                  <a:pt x="8506478" y="44920"/>
                  <a:pt x="8636296" y="0"/>
                </a:cubicBezTo>
                <a:cubicBezTo>
                  <a:pt x="8685054" y="220792"/>
                  <a:pt x="8579744" y="432911"/>
                  <a:pt x="8636296" y="656026"/>
                </a:cubicBezTo>
                <a:cubicBezTo>
                  <a:pt x="8692848" y="879141"/>
                  <a:pt x="8563654" y="977071"/>
                  <a:pt x="8636296" y="1266808"/>
                </a:cubicBezTo>
                <a:cubicBezTo>
                  <a:pt x="8708938" y="1556545"/>
                  <a:pt x="8613377" y="1635316"/>
                  <a:pt x="8636296" y="1877591"/>
                </a:cubicBezTo>
                <a:cubicBezTo>
                  <a:pt x="8659215" y="2119866"/>
                  <a:pt x="8574002" y="2364083"/>
                  <a:pt x="8636296" y="2488373"/>
                </a:cubicBezTo>
                <a:cubicBezTo>
                  <a:pt x="8698590" y="2612663"/>
                  <a:pt x="8616777" y="2784593"/>
                  <a:pt x="8636296" y="2918183"/>
                </a:cubicBezTo>
                <a:cubicBezTo>
                  <a:pt x="8655815" y="3051773"/>
                  <a:pt x="8584008" y="3170890"/>
                  <a:pt x="8636296" y="3393236"/>
                </a:cubicBezTo>
                <a:cubicBezTo>
                  <a:pt x="8688584" y="3615582"/>
                  <a:pt x="8575859" y="3743920"/>
                  <a:pt x="8636296" y="4004019"/>
                </a:cubicBezTo>
                <a:cubicBezTo>
                  <a:pt x="8696733" y="4264118"/>
                  <a:pt x="8620648" y="4267925"/>
                  <a:pt x="8636296" y="4524315"/>
                </a:cubicBezTo>
                <a:cubicBezTo>
                  <a:pt x="8457515" y="4529763"/>
                  <a:pt x="8421775" y="4484064"/>
                  <a:pt x="8233269" y="4524315"/>
                </a:cubicBezTo>
                <a:cubicBezTo>
                  <a:pt x="8044763" y="4564566"/>
                  <a:pt x="8011517" y="4522997"/>
                  <a:pt x="7916605" y="4524315"/>
                </a:cubicBezTo>
                <a:cubicBezTo>
                  <a:pt x="7821693" y="4525633"/>
                  <a:pt x="7700309" y="4520489"/>
                  <a:pt x="7599940" y="4524315"/>
                </a:cubicBezTo>
                <a:cubicBezTo>
                  <a:pt x="7499572" y="4528141"/>
                  <a:pt x="7288733" y="4475547"/>
                  <a:pt x="7024187" y="4524315"/>
                </a:cubicBezTo>
                <a:cubicBezTo>
                  <a:pt x="6759641" y="4573083"/>
                  <a:pt x="6709019" y="4511561"/>
                  <a:pt x="6621160" y="4524315"/>
                </a:cubicBezTo>
                <a:cubicBezTo>
                  <a:pt x="6533301" y="4537069"/>
                  <a:pt x="6270766" y="4477798"/>
                  <a:pt x="5959044" y="4524315"/>
                </a:cubicBezTo>
                <a:cubicBezTo>
                  <a:pt x="5647322" y="4570832"/>
                  <a:pt x="5672142" y="4518230"/>
                  <a:pt x="5556017" y="4524315"/>
                </a:cubicBezTo>
                <a:cubicBezTo>
                  <a:pt x="5439892" y="4530400"/>
                  <a:pt x="5062120" y="4479144"/>
                  <a:pt x="4893901" y="4524315"/>
                </a:cubicBezTo>
                <a:cubicBezTo>
                  <a:pt x="4725682" y="4569486"/>
                  <a:pt x="4691841" y="4498983"/>
                  <a:pt x="4577237" y="4524315"/>
                </a:cubicBezTo>
                <a:cubicBezTo>
                  <a:pt x="4462633" y="4549647"/>
                  <a:pt x="4136132" y="4483728"/>
                  <a:pt x="3915121" y="4524315"/>
                </a:cubicBezTo>
                <a:cubicBezTo>
                  <a:pt x="3694110" y="4564902"/>
                  <a:pt x="3700881" y="4518045"/>
                  <a:pt x="3512094" y="4524315"/>
                </a:cubicBezTo>
                <a:cubicBezTo>
                  <a:pt x="3323307" y="4530585"/>
                  <a:pt x="3352478" y="4515582"/>
                  <a:pt x="3195430" y="4524315"/>
                </a:cubicBezTo>
                <a:cubicBezTo>
                  <a:pt x="3038382" y="4533048"/>
                  <a:pt x="2945549" y="4485952"/>
                  <a:pt x="2792402" y="4524315"/>
                </a:cubicBezTo>
                <a:cubicBezTo>
                  <a:pt x="2639255" y="4562678"/>
                  <a:pt x="2399537" y="4445867"/>
                  <a:pt x="2130286" y="4524315"/>
                </a:cubicBezTo>
                <a:cubicBezTo>
                  <a:pt x="1861035" y="4602763"/>
                  <a:pt x="1815294" y="4519965"/>
                  <a:pt x="1727259" y="4524315"/>
                </a:cubicBezTo>
                <a:cubicBezTo>
                  <a:pt x="1639224" y="4528665"/>
                  <a:pt x="1528303" y="4522521"/>
                  <a:pt x="1410595" y="4524315"/>
                </a:cubicBezTo>
                <a:cubicBezTo>
                  <a:pt x="1292887" y="4526109"/>
                  <a:pt x="1201731" y="4522468"/>
                  <a:pt x="1007568" y="4524315"/>
                </a:cubicBezTo>
                <a:cubicBezTo>
                  <a:pt x="813405" y="4526162"/>
                  <a:pt x="732611" y="4499878"/>
                  <a:pt x="518178" y="4524315"/>
                </a:cubicBezTo>
                <a:cubicBezTo>
                  <a:pt x="303745" y="4548752"/>
                  <a:pt x="160755" y="4467826"/>
                  <a:pt x="0" y="4524315"/>
                </a:cubicBezTo>
                <a:cubicBezTo>
                  <a:pt x="-24423" y="4306817"/>
                  <a:pt x="40286" y="4240707"/>
                  <a:pt x="0" y="4049262"/>
                </a:cubicBezTo>
                <a:cubicBezTo>
                  <a:pt x="-40286" y="3857817"/>
                  <a:pt x="27999" y="3715084"/>
                  <a:pt x="0" y="3574209"/>
                </a:cubicBezTo>
                <a:cubicBezTo>
                  <a:pt x="-27999" y="3433334"/>
                  <a:pt x="7438" y="3151456"/>
                  <a:pt x="0" y="3008669"/>
                </a:cubicBezTo>
                <a:cubicBezTo>
                  <a:pt x="-7438" y="2865882"/>
                  <a:pt x="15295" y="2659579"/>
                  <a:pt x="0" y="2443130"/>
                </a:cubicBezTo>
                <a:cubicBezTo>
                  <a:pt x="-15295" y="2226681"/>
                  <a:pt x="63091" y="2117397"/>
                  <a:pt x="0" y="1877591"/>
                </a:cubicBezTo>
                <a:cubicBezTo>
                  <a:pt x="-63091" y="1637785"/>
                  <a:pt x="49411" y="1543433"/>
                  <a:pt x="0" y="1312051"/>
                </a:cubicBezTo>
                <a:cubicBezTo>
                  <a:pt x="-49411" y="1080669"/>
                  <a:pt x="31426" y="936789"/>
                  <a:pt x="0" y="791755"/>
                </a:cubicBezTo>
                <a:cubicBezTo>
                  <a:pt x="-31426" y="646721"/>
                  <a:pt x="86993" y="27615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ExecutorService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executor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Executors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newFixedThreadPool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Future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executor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submit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// thinking about the answer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pPr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Future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executor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submit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 // thinking about the question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"how many paths do we need to follow?"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});</a:t>
            </a:r>
          </a:p>
          <a:p>
            <a:pPr>
              <a:buNone/>
            </a:pPr>
            <a:endParaRPr lang="en-US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"Meanwhile, doing something else"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resultQuestion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Waits for result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resultAnswer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answer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Waits for result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executor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shutdown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E92DB93-DF77-73DA-B625-6F574395D942}"/>
              </a:ext>
            </a:extLst>
          </p:cNvPr>
          <p:cNvSpPr txBox="1">
            <a:spLocks/>
          </p:cNvSpPr>
          <p:nvPr/>
        </p:nvSpPr>
        <p:spPr>
          <a:xfrm>
            <a:off x="9294812" y="3696075"/>
            <a:ext cx="2743200" cy="2743200"/>
          </a:xfrm>
          <a:prstGeom prst="rect">
            <a:avLst/>
          </a:prstGeom>
        </p:spPr>
        <p:txBody>
          <a:bodyPr anchor="b"/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Future enables us to declare a variable for a value that will come later. Meanwhile, the program can continue doing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6771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230e9df3-be65-4c73-a93b-d1236ebd677e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6089</TotalTime>
  <Words>1369</Words>
  <Application>Microsoft Office PowerPoint</Application>
  <PresentationFormat>Custom</PresentationFormat>
  <Paragraphs>194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Custom</vt:lpstr>
      <vt:lpstr>Principles of multi-threading</vt:lpstr>
      <vt:lpstr>Practical information</vt:lpstr>
      <vt:lpstr>Objectives</vt:lpstr>
      <vt:lpstr>Introduction to multi-threading</vt:lpstr>
      <vt:lpstr>Thread model</vt:lpstr>
      <vt:lpstr>Creating threads</vt:lpstr>
      <vt:lpstr>Creating threads</vt:lpstr>
      <vt:lpstr>Starting threads</vt:lpstr>
      <vt:lpstr>The Future&lt;T&gt; class</vt:lpstr>
      <vt:lpstr>Practice time</vt:lpstr>
      <vt:lpstr>5 minutes break</vt:lpstr>
      <vt:lpstr>Challenges of multi-threading</vt:lpstr>
      <vt:lpstr>Challenges of multi-threading</vt:lpstr>
      <vt:lpstr>Challenges of multi-threading</vt:lpstr>
      <vt:lpstr>Challenges of multi-threading</vt:lpstr>
      <vt:lpstr>Solutions to challenges of multi-threading</vt:lpstr>
      <vt:lpstr>Solutions to challenges of multi-threading</vt:lpstr>
      <vt:lpstr>Solutions to challenges of multi-threading</vt:lpstr>
      <vt:lpstr>Solutions to challenges of multi-threading</vt:lpstr>
      <vt:lpstr>Limitation: OS Threads and memory</vt:lpstr>
      <vt:lpstr>Solution: Virtual Threads</vt:lpstr>
      <vt:lpstr>Starting virtual threads</vt:lpstr>
      <vt:lpstr>Practice time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Murrocu, Lorenzo</cp:lastModifiedBy>
  <cp:revision>62</cp:revision>
  <dcterms:created xsi:type="dcterms:W3CDTF">2025-04-13T12:30:35Z</dcterms:created>
  <dcterms:modified xsi:type="dcterms:W3CDTF">2025-05-07T15:29:16Z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