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47"/>
  </p:notesMasterIdLst>
  <p:handoutMasterIdLst>
    <p:handoutMasterId r:id="rId48"/>
  </p:handoutMasterIdLst>
  <p:sldIdLst>
    <p:sldId id="329" r:id="rId5"/>
    <p:sldId id="330" r:id="rId6"/>
    <p:sldId id="331" r:id="rId7"/>
    <p:sldId id="354" r:id="rId8"/>
    <p:sldId id="348" r:id="rId9"/>
    <p:sldId id="332" r:id="rId10"/>
    <p:sldId id="356" r:id="rId11"/>
    <p:sldId id="357" r:id="rId12"/>
    <p:sldId id="355" r:id="rId13"/>
    <p:sldId id="378" r:id="rId14"/>
    <p:sldId id="333" r:id="rId15"/>
    <p:sldId id="380" r:id="rId16"/>
    <p:sldId id="379" r:id="rId17"/>
    <p:sldId id="381" r:id="rId18"/>
    <p:sldId id="334" r:id="rId19"/>
    <p:sldId id="358" r:id="rId20"/>
    <p:sldId id="359" r:id="rId21"/>
    <p:sldId id="362" r:id="rId22"/>
    <p:sldId id="360" r:id="rId23"/>
    <p:sldId id="363" r:id="rId24"/>
    <p:sldId id="364" r:id="rId25"/>
    <p:sldId id="366" r:id="rId26"/>
    <p:sldId id="388" r:id="rId27"/>
    <p:sldId id="371" r:id="rId28"/>
    <p:sldId id="372" r:id="rId29"/>
    <p:sldId id="373" r:id="rId30"/>
    <p:sldId id="374" r:id="rId31"/>
    <p:sldId id="375" r:id="rId32"/>
    <p:sldId id="377" r:id="rId33"/>
    <p:sldId id="365" r:id="rId34"/>
    <p:sldId id="370" r:id="rId35"/>
    <p:sldId id="382" r:id="rId36"/>
    <p:sldId id="384" r:id="rId37"/>
    <p:sldId id="383" r:id="rId38"/>
    <p:sldId id="389" r:id="rId39"/>
    <p:sldId id="367" r:id="rId40"/>
    <p:sldId id="386" r:id="rId41"/>
    <p:sldId id="387" r:id="rId42"/>
    <p:sldId id="385" r:id="rId43"/>
    <p:sldId id="368" r:id="rId44"/>
    <p:sldId id="369" r:id="rId45"/>
    <p:sldId id="347" r:id="rId4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5F5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95D947-DE79-3D44-9FB4-BFA9618F4E5F}" v="169" dt="2025-05-20T12:41:47.006"/>
    <p1510:client id="{D2F08024-9AB8-6A44-B752-3E25B44760B9}" v="1204" dt="2025-05-20T09:20:48.984"/>
    <p1510:client id="{E0A29B78-BDFD-620E-77A3-9B66954E5266}" v="198" dt="2025-05-19T11:53:00.854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35"/>
  </p:normalViewPr>
  <p:slideViewPr>
    <p:cSldViewPr snapToGrid="0">
      <p:cViewPr varScale="1">
        <p:scale>
          <a:sx n="146" d="100"/>
          <a:sy n="146" d="100"/>
        </p:scale>
        <p:origin x="200" y="16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5/19/25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9T11:57:03.4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14877 329 24575,'-17'0'0,"-5"0"0,-23 0 0,-11 0 0,-9 0 0,-10 0 0,-3 0 0,-16 0 0,0 0 0,-2 0-709,7 0 709,0-3 0,1-1 0,-2-3 0,-8 0 0,16 1 0,-4-1 0,14 2 0,10-2 175,-4 1-175,7 0 0,-4 1 0,-3 1 0,-3 0 0,-4 1 0,0 2 0,-7-2 0,-2 0 0,-5-1-128,-8 1 128,45 3 0,-1 0 0,-4 0 0,0 0 0,-3 0 0,1 0 0,0 0 0,1 0 0,4-1 0,2 0 0,-49-2 0,3-1 0,-2 1 0,-1 2 0,48 0 0,0 1 0,-1 0 0,-1 0 0,2 0 0,-1 0 0,-3 0 0,0 0 0,-37 0 0,41 0 0,-1 0 0,-1-1 0,1 1 0,0 0 0,-1 0 0,-2 0 0,1 0 0,-45 0 0,10 0 0,6 0 0,1 0 0,-1 0 0,-5 0 0,-7 3 0,4 1 0,7 2 0,-3 2 0,11 2-229,-7-1 229,0 0 0,8-2 0,-10-1 0,9 1 0,3-2 0,-1 3 0,7 1 0,-5 0 0,-10-2 0,1-3 0,1-3 0,-2 0 0,10-1 0,-2 0 0,-1 0 0,5 0 0,0 0 0,5 0 0,5 0 0,-1 0 0,7 0 655,-8 0-655,1 0 236,-2 0-236,-7 0 0,3 0 0,-3 0 0,2 0 0,-2 0 0,-1 0 0,1 0 0,1 0 0,3 0 0,6 0 0,-3-3 0,9 0 0,2 0 0,-3-2 0,2 2 0,-7-2 0,0 0 0,3-1 0,-1 0 0,1 3 0,2-2 0,5 2 0,3-3 0,5 1 0,3 2 0,1-1 0,7 1 0,1-2 0,0-1 0,-1 1 0,-3-1 0,-1 1 0,-3-1 0,-3 1 0,-4 0 0,-1 0 0,0-1 0,-1 1 0,1-1 0,1 1 0,0 0 0,2-2 0,2 1 0,1-1 0,2 2 0,-2 0 0,-7-2 0,-2 1 0,-3-2 0,-1 0 0,0 1 0,-4-1 0,0 2 0,0 0 0,0 1 0,1 1 0,-2-1 0,4 2 0,-1-2 0,0-1 0,1 3 0,-8 1 0,1-1 0,0 0 0,3 0 0,4 0 0,0 2 0,2-1 0,-1-1 0,3 0 0,4 1 0,2 2 0,4 0 0,3 0 0,1 0 0,0 0 0,2 0 0,-5 0 0,1 0 0,1 0 0,-2 0 0,3 0 0,0 0 0,-3 0 0,0 0 0,-5 0 0,-1 0 0,-3 0 0,5 0 0,1 0 0,0 0 0,-1 0 0,-5-2 0,-1-1 0,-1-1 0,3-1 0,4 0 0,3 0 0,1 2 0,2 0 0,-1 1 0,3-1 0,0 0 0,-2 1 0,5 2 0,-1-2 0,0 0 0,-1-1 0,-3 1 0,-1 1 0,-4 1 0,-1 0 0,-3-1 0,1 1 0,-1 0 0,0 0 0,0 0 0,2 0 0,0 0 0,3 0 0,4 0 0,1 0 0,4 0 0,-1 0 0,1 0 0,2 0 0,3 0 0,1 0 0,2 0 0,2 0 0,-1 0 0,2 0 0,1 0 0,0 0 0,5 0 0,0 0 0,0 0 0,-2 0 0,-3 0 0,-3 0 0,-1 2 0,-3 0 0,-1 1 0,-4 1 0,-1-1 0,-2 0 0,-3-1 0,0-2 0,-3 2 0,0 1 0,6 0 0,2 1 0,1-2 0,-3 2 0,-2 1 0,-1 0 0,1 0 0,4 1 0,-2-1 0,2-3 0,0 1 0,3-1 0,4 0 0,1 1 0,-1 0 0,1 0 0,-2 1 0,0 2 0,-4-1 0,-3 1 0,-1 1 0,-3 1 0,1 1 0,-1 1 0,1 0 0,1 1 0,0-1 0,4-1 0,0 3 0,4 0 0,3 0 0,2 0 0,1-2 0,2 2 0,-1 0 0,0 1 0,3 2 0,1-2 0,2 2 0,2-2 0,1 0 0,0 0 0,0 0 0,3 0 0,1-1 0,2 1 0,1-3 0,0 3 0,0 0 0,0 4 0,0 5 0,-4 3 0,-1 5 0,-4 4 0,-1 4 0,-3 10 0,-2 2 0,-1 4 0,-1 2 0,3-7 0,-3 2 0,4-5 0,2-4 0,2-2 0,2-2 0,1-2 0,3-4 0,2-2 0,3-5 0,1-1 0,1-1 0,1 1 0,0 2 0,0 0 0,-3 5 0,1 10 0,-1-1 0,-1 4 0,1 0 0,0 1 0,-1 3 0,1-2 0,0-6 0,0-8 0,2 1 0,1-6 0,0-2 0,0-4 0,0-3 0,0-1 0,2 3 0,2 2 0,3 1 0,1 1 0,2 1 0,0 0 0,4 4 0,0-3 0,0 0 0,0-2 0,0-2 0,0 1 0,-1-2 0,3 2 0,2 1 0,3-1 0,-2-1 0,1-1 0,-2 1 0,3 0 0,2 3 0,-1-1 0,0-3 0,-4-3 0,0-4 0,0 0 0,0-3 0,0 1 0,-1-1 0,1-3 0,2 1 0,2 0 0,1-1 0,3 1 0,1-1 0,6 1 0,7 1 0,1 0 0,4-1 0,0-1 0,1 0 0,3 0 0,4 3 0,-2-2 0,2-1 0,-4-2 0,-1-3 0,-5 1 0,-1-2 0,2 0 0,-1 0 0,8-1 0,3 0 0,3-1 0,4 0 0,-1 0 0,1 0 0,4 0 0,1 0 0,3 0 0,-1 0 0,0 0 0,11 0 0,-5 0 0,1 0 0,-1 0 0,-2 0 0,2 0 0,8 0 0,0 0 0,4 0-512,9 0 512,-5 0 0,-4 0 0,1 0 0,2 0 0,2-3 0,6 0 0,-15-1 0,0 1 0,0 3 0,5 0 0,9 0 0,0 0 0,4 0 0,-2 0 0,0 0 0,-1 0 0,0 0 0,1 0 0,-1 3 0,1 3 0,-3 2 0,-2 1 0,-13-1 0,1 0 0,3 1 0,4 0 0,-36-4 0,0 0 0,-1-1 0,0 0 0,1 0 0,2 1 0,3 0 0,0 0 0,2 0 0,-1 1-492,3 1 0,1 0 492,2 0 0,0 0 0,0 1 0,1-1 0,1 0 0,0 1 0,-1-1 0,0 0 0,-1 2 0,0-1 0,-4 1 0,-1-1 0,0 1 0,0-1 0,1 0 0,2 0 0,1-1 0,1-1 0,6 2 0,2-1 0,0 1 0,-1-1 0,0 1 0,-1-1 0,0 1 0,0-1 0,-2 1 0,-1-1 0,3-1 0,0 0 0,0 0 0,0-1 0,0 0 0,0 1 0,-3-1 0,-1 1 0,-3 1 0,-1 0 0,1 0 0,-2 0 0,-7 0 0,0-1 0,0 0 0,0 0-253,-2-1 1,-1 0 252,0-1 0,0 1 0,7 0 0,1 0 0,-1 0 0,0-1 0,3 1 0,0 0 0,0-1 0,0 0 0,-1-2 0,-1 1 0,2 0 0,1 0 0,-3-1 0,0 1 0,3 0 0,-1 1 0,0 1 0,0 0 0,-1 0 0,1 1-525,3 1 1,1 0 524,0 0 0,0 0 0,-3 0 0,-2-1 0,2 1 0,-2-1 0,0 2 0,-1-1 0,2 3 0,1 0 0,5 0 0,1 1 0,-3 1 0,-1 0 0,1 1 0,-1-1 0,-1 0 0,-2-1 0,-6 1 0,-1-1 0,5 2 0,0-1 0,0-1 0,-1 0-74,-1-1 0,1 1 74,2-2 0,-1 0 0,-8-2 0,-2-1 0,50 7 0,-10-1 0,-6-1 0,-2-2 0,-1-1 0,3 2 0,11-3 0,4 2 0,-5-3 0,-41-4 0,0 0 0,46 4 0,1-2 0,-4 0 0,-6-2 0,-1-1 0,1-1 0,-1 0 0,-10-2 759,-7-3-759,7-4 0,5-2 0,2-3 0,2-2 0,-7-2 0,4-3 0,-8 1 0,7-2 0,-3 0 0,1-3 0,-1-3 0,-15 3 0,-5 3 492,1 2-492,6-2 0,9-6 0,7-1 0,-1 0 0,-5 3 0,-2 4 0,2 0 0,7-1 0,4-3 0,2 0 0,-13 4 0,6-4 0,4 0 0,-9 0 1116,-5 1-1116,-15 3 677,4-4-677,5-2 154,4-4-154,-2 0 0,-7-1 0,0-1 0,-3-1 0,4-6 0,-4 0 0,-3 1 0,-1-1 0,-9 6 0,3-2 0,-6 4 0,-7 5 0,-4 0 0,-1 0 0,0 0 0,-2 0 0,-3 2 0,-4 2 0,-2 0 0,-3 3 0,-1 0 0,-3 0 0,-1 0 0,-1 1 0,0 0 0,-1 5 0,-1 0 0,1 0 0,-3-1 0,2-3 0,0-1 0,0-2 0,2-3 0,1-2 0,0-1 0,0-1 0,-2-3 0,0-1 0,0-2 0,-1 1 0,1-1 0,-1 2 0,0 2 0,-1-1 0,3 0 0,1-1 0,0 1 0,-1 4 0,-1 1 0,0 1 0,-2 2 0,-1-2 0,-2 2 0,-2 3 0,-1 1 0,0 5 0,0 2 0,0 2 0,0 1 0,-2-3 0,0-2 0,0-1 0,0 1 0,0 2 0,0 2 0,0-2 0,0 2 0,0-4 0,0-3 0,0-3 0,0-3 0,0 1 0,0-2 0,-2 3 0,-1 1 0,-3 0 0,-2 3 0,-1-1 0,1 3 0,0 4 0,1 3 0,1 3 0,0 1 0,-1-1 0,-2-2 0,-4-2 0,-2-5 0,0 0 0,-1 0 0,-1 0 0,-3-2 0,-5-4 0,-3 0 0,-2-2 0,-2 0 0,-1 1 0,0 1 0,1 3 0,2 1 0,2 0 0,-1 3 0,1-3 0,3 4 0,0 1 0,-1-1 0,-3 1 0,-2-4 0,-1 1 0,0-2 0,1 2 0,2 2 0,-1 0 0,6 4 0,0-1 0,4 3 0,2 0 0,1 3 0,1 0 0,0 1 0,-4-1 0,-2 0 0,-8-1 0,-3 0 0,-2 1 0,-3-1 0,-1 2 0,0 0 0,-6 1 0,-2 1 0,-2 1 0,0 0 0,1 0 0,3 0 0,2 0 0,-1 0 0,-2 0 0,-3 0 0,-3 0 0,-1 0 0,2 0 0,2 0 0,2 0 0,4 0 0,3 0 0,1 2 0,3 1 0,4 0 0,4-1 0,6-2 0,2 0 0,2 0 0,0 0 0,0 0 0,0 0 0,2 0 0,0 0 0,1 1 0,1 2 0,-1-1 0,0 0 0,0-2 0,0 0 0,0 0 0,2 0 0,1 0 0,-2 0 0,1 0 0,0 0 0,0 0 0,0 0 0,2 0 0,1 0 0,1 0 0,-1 0 0,-1 0 0,0 0 0,-1 0 0,0 0 0,-2 1 0,0 1 0,0 0 0,1 1 0,-2 0 0,2 0 0,-2-1 0,2-2 0,0 0 0,0 0 0,2 0 0,0 0 0,3 0 0,0 0 0,0 2 0,1 0 0,0 0 0,0 0 0,3-2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9T12:31:48.8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2294 317 24575,'-29'0'0,"-14"0"0,-50-2 0,24-1 0,-4-1 0,-4 0 0,-1 0-4292,-11-3 1,-1-1 4291,11 1 0,2 1 0,5 1 0,1 1 662,-6 1 0,1 0-662,7 2 0,1 2 0,-3-1 0,1 0 0,7 0 0,2 0 681,6 0 1,2 2-682,-39 9 0,14 10 0,4 9 0,12 6 0,9 3 0,11-2 4551,5 2-4551,2 6 1115,2 9-1115,-4 13 0,4 7 0,5-7 230,6-1-230,5 0 0,2 1 0,2 3 0,3-7 0,4-12 0,3-12 0,3-10 0,-1-5 0,1-2 0,4 2 0,8 7 0,14 6 0,18 9 0,18 8 0,-22-24 0,1-1-622,7 3 1,1 0 621,4 1 0,2-2 0,1 0 0,1-2 0,0-3 0,0-1 0,-1-4 0,0-3-371,-1-2 1,1-3 370,0-3 0,1-2 0,2-3 0,0-1 0,-5-2 0,0-1 0,2 0 0,0-2 0,2 1 0,0-2 0,4-2 0,2-1-660,7-3 1,1-3 659,2-3 0,0-2 0,1-3 0,0-1 0,0-2 0,-2 0 0,-1 0 0,-2-1 0,-1-1 0,-2 0-340,-11 4 1,-1-1 339,0 0 0,1-1 0,-3 1 0,-1 0 0,35-14 0,-37 14 0,-2-1 0,28-12 941,-7-2-941,0-4 699,-18 3-699,0-5 1393,-4 0-1393,-8 3 803,-4 1-803,-8 4 146,-8 6-146,-3 3 0,-6 4 0,-5-2 0,-3-4 0,-2-8 0,-7-7 0,-8 1 0,-15-6 0,-15-3 0,-8-9 0,-12-7-531,-4-2 531,1 8 0,-10-1 0,36 30 0,0 2 0,-2-1 0,-1 1 0,-2-1 0,-1 0 0,1 4 0,2 1 0,-34-18 0,0 4 0,6 6 0,13 10 0,0 2 0,11 8 0,8 3 0,2 2 0,11 3 0,14 2 0,5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9T12:31:56.2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2251 1 24575,'0'4'0,"-8"-2"0,-14-1 0,-19-1 0,-17 0 0,-16 0 0,-14 0 0,-7 0 0,9 0 0,3 0 0,12 0 0,4 3 0,-1 5 0,11 8 0,10 8 0,5 10 0,4 8 0,-4 14 0,-7 19-668,24-28 1,-1 4 667,-4 9 0,-1 4-1389,-7 19 0,-1 5 1389,10-21 0,0 3 0,-1 2-1134,-4 9 1,-1 3 0,0 1 1133,7-15 0,0 2 0,-1 0 0,0 0 0,1 1 0,-1 1 0,1 0 0,1-2 0,-8 19 0,2-2 0,1 0-732,3-7 0,1 0 0,1-1 732,1-3 0,1-1 0,0-1 0,4-9 0,1-1 0,-1 1 0,0 3 0,1 0 0,0 0-185,2-5 1,1 0 0,1-1 184,-4 27 0,2-1 0,-1 7 0,2-1 0,2-1 0,2-1 0,1-3 0,1-1 0,2 0 0,2 1 0,0-2 0,1 0 0,0 0 0,2 0 0,1 4 0,1 1 0,0 4 0,0 0 0,1 0 0,1 0 0,0 1 0,0 0 0,0-3 0,0-2 0,0-4 0,0-3 0,0-14 0,0-2 0,0-3 0,0-2 672,0-9 1,0-1-673,0-3 0,0-1 0,0 4 0,0-1 0,0 36 0,0 0 0,2-10 3032,1-9-3032,2-9 2976,3-7-2976,-2-5 2241,1-6-2241,1-4 668,0-1-668,1-3 0,-1-1 0,1-1 0,0 2 0,2 6 0,1 2 0,3 3 0,4 2 0,2-3 0,0-1 0,0-6 0,-1-1 0,0-3 0,0-2 0,0 1 0,-1-5 0,0 1 0,1-1 0,1 4 0,-2 5 0,0-1 0,-2-2 0,-1-3 0,-1-3 0,-1 0 0,-1-3 0,-1-3 0,-1-1 0,-2-2 0,2-1 0,0 1 0,-1-2 0,0-1 0,-3-3 0,0-3 0,1-2 0,0-1 0,0 0 0,-1-1 0,-1-2 0,0 0 0,0 0 0,1 0 0,3 2 0,2 0 0,2 0 0,0 2 0,1-1 0,-1 1 0,1-1 0,-2 0 0,-2-1 0,0 0 0,-3 0 0,3 0 0,1 1 0,3-1 0,2 1 0,0 0 0,3 1 0,-2 1 0,0-1 0,-1 1 0,-2-2 0,2 2 0,-1 0 0,1-2 0,-1 0 0,3-1 0,1 1 0,-1 0 0,3 1 0,1-1 0,1 0 0,1 0 0,-4-1 0,-2-2 0,3 0 0,-2-1 0,5 0 0,0 0 0,1-1 0,0-1 0,0 0 0,0-1 0,1-1 0,2-1 0,2 0 0,-1 0 0,-1 0 0,-2 0 0,-5-1 0,0-3 0,-3-3 0,2-5 0,3-3 0,4-7 0,5-8 0,5-11 0,5-9 0,-1 0 0,6-11 0,-1 1 0,-3-2 0,1-5 0,0 0 0,-1 0 0,-1-2 0,-2-3 0,-2-4-412,-15 32 1,0-2 411,2-2 0,1-1 0,-1-2 0,0 0 0,0 0 0,-1 0 0,0 0 0,-1 0 0,-1 0 0,-1-1 0,-1 2 0,-1-2 0,-3 2 0,-2-2 0,0-3 0,-2 0 0,-2-3 0,-1-1 0,0-5 0,-1-1 0,-1 3 0,0 1 0,-1 0 0,-1 0 0,0-2 0,1 0 0,-1 1 0,1-2 0,0-6 0,1 0 0,-2 1 0,0 0-604,0 2 0,-1-1 604,0 1 0,-2 0 0,0-1 0,-1 1 0,1 0 0,-2-1 0,0 1 0,-1 0 0,0-1 0,0 1 0,0 0 0,0 0 0,0-2 0,0 1 0,0 0 0,0-1 0,0 2 0,0 0 0,0 6 0,0 3 0,0-38-378,-2 10 378,-4 5 0,-2-7 0,-2-3 0,0-4 0,0-3 0,6 45 0,0-1-438,0-5 0,1-2 438,1-2 0,0-2 0,2-6 0,0-1-440,0-5 1,-1-2 439,0-4 0,-1 1 0,0 6 0,-1 4 0,1 9 0,0 2 0,0 8 0,0 3 820,2-38-820,0-6 0,-2-1 0,-1 3 0,0 2 0,0 4 0,0-1 0,0 13 0,-3 2 359,-3 2-359,0 7 891,-3-1-891,-1 5 0,0 11 1802,-1 6-1802,-2 1 292,0 1-292,-5-7 0,0-2 0,-1-6 0,-1-3 0,0-4 0,-1-2 0,1 4 0,0-1 0,0 6 0,1 6 0,2 7 0,3 10 0,3 7 0,5 7 0,2 4 0,2 2 0,-1 3 0,-1 1 0,1 1 0,2 1 0,2 1 0,2-5 0,-2-4 0,0-5 0,0-4 0,-2-1 0,1-2 0,1 0 0,-2 2 0,1 2 0,1 5 0,0 4 0,2 3 0,-1 2 0,-1 6 0,0 3 0,0 4 0,1 2 0,1-3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9T12:36:00.4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480 1754 24575,'25'0'0,"36"0"0,7 0 0,2 0 0,9 0 0,6 0 0,3 0 0,2 0 0,2 0-999,6 1 0,-2 1 999,-16 3 0,-2 1 0,11 1 0,2 0 0,5 1 0,2-1-631,8 0 0,2-3 631,-8-3 0,0-2 0,-6 0 0,-1-1 127,-8 0 1,-4 0-128,53-2 0,-21 3 0,1 0 0,-9 1 0,10-11-29,-13-10 29,-14-12 0,-5-6 918,-13 2-918,14-12 1504,-8 0-1504,10-8 577,-1 0-577,-10 7 35,-2-5-35,-10 8 0,-9 1 0,-12 3 0,-7 5 0,-5 1 0,-4 2 0,2 0 0,1-1 0,-2 3 0,-2 2 0,-5 4 0,-1-1 0,0-2 0,-2 2 0,-2 2 0,-5 7 0,-3 1 0,-4 3 0,-2 0 0,-1 1 0,0 4 0,0 0 0,0 0 0,-2 0 0,-9-5 0,-13-9 0,-17-13 0,-16-14 0,-8 0 0,-10-4 0,-23-10 0,0 5 0,-5-1 0,10 9 0,21 16 0,-7 1 0,4 7 0,-7 3 0,-5 0 0,-1 3 0,-14 1 0,-4 6 0,-11 5 0,-5 4-514,3 5 514,-7 1 0,2 0 0,-4-1 0,9 1 0,6 0 0,4 0 0,4 3 0,-26 5 0,3 3 0,-2 5 0,8 1 0,14-1 0,-5 1 0,10-3 0,2-2 0,6 1 0,4-4 0,4 2 0,7 0 0,6-2 0,9 0 514,7-1-514,5 1 0,7 3 0,-6 2 0,3 2 0,4 0 0,3 3 0,6 2 0,2 2 0,8-2 0,4 0 0,7-1 0,6 1 0,0 2 0,4-3 0,-1 6 0,0 4 0,0 8 0,0 10 0,1 6 0,2 10 0,2 6 0,0 10 0,1 3 0,0 0 0,0 0 0,-1-6 0,1-5 0,3-7 0,5-11 0,12-2 0,14 2 0,17 4 0,19 9 0,13 0 0,19 3-405,-46-33 0,2-1 405,5 0 0,2-1 0,4 0 0,1-3 0,-6-2 0,-1-3 0,7 0 0,0-2 0,52 17 0,-8-6 0,7-5 0,-4-5 0,7-1 0,-4-4 0,-3-1 0,-4-4 0,15 1 0,-61-8 0,0 0 0,58 9-274,-9-4 274,-7-5 0,-9-5 0,1-3 0,-7-1 0,4 0 0,-3 0 0,1-7 0,-10-8 0,-6-12 0,3-12 0,5-8 0,3-2 0,-1-1 0,-4 1 0,-4 1 0,13-10 0,0-5 0,-6-1 0,-1-3 0,-17 6 798,-6-2-798,0-4 0,-14 12 286,0-2-286,-5 5 0,-6 2 0,-2-1 0,-7 5 0,-5-2 0,-4 1 0,-3 1 0,-4-5 0,-8 3 0,-3-6 0,-4 2 0,1-5 0,-1-5 0,0 3 0,0 8 0,0 7 0,-6-4 0,-5-4 0,-19-13 0,-12 3 0,-14 0 0,-23-7 0,-9 6 0,-5 9 0,-18 5-605,-5 14 605,-13 6 0,59 16 0,-1 2 0,-62 2 0,9 5 0,-3 4 0,-7 0 0,65 0 0,-2 0 0,-7 0 0,-3 0 0,0 1 0,-1 2 0,-4 0 0,0 2-527,-1 3 0,0 1 527,0 2 0,1 1 0,1 2 0,1 0 0,0 0 0,0 0 0,0 1 0,0 0 0,4 0 0,1 2 0,1-1 0,1 1 0,3 1 0,1 1 0,7-2 0,1 1 0,-63 20-521,5 5 521,12 4 0,1 4 0,9 2 0,7 4 0,4 2 0,14-3 0,18-2 557,15-9-557,10-4 1057,8-1-1057,6-4 566,6 15-566,6 10 0,5 5 0,2 12 0,0 1 0,0 14 0,2 8 0,11-1 0,9 0 0,11-4 0,9-4 0,2-9 0,3-10 0,2-13 0,9-2 0,12-3 0,19-6 0,3-6 0,12-6 0,16 2-606,-51-18 0,4 0 606,11 2 0,2-1 0,4-1 0,1-1 0,2-2 0,0-3 0,-1 0 0,-1-2 0,-2-2 0,0 0 0,-5-1 0,1 0 0,-2-1 0,1-2 0,-4-2 0,1 0 0,-1-2 0,-1-1-346,-1-2 1,0 0 345,-1 0 0,-1 0 0,55 0 0,-11 0 0,-9 0-189,-7-3 189,14-7 0,-6-5 0,-5-7 0,-9-5 0,-7-4 0,-6-7 1157,-9-4-1157,-7 0 727,-8 2-727,-10 0 0,-13 6 0,-13 4 208,-8 5-208,-7 5 0,0-6 0,0-8 0,0-7 0,-2-16 0,-3-5 0,-2-9 0,-2-13 0,-1-6 0,0-1 0,0 3 0,0 15 0,0 15 0,-12-17 0,-6 7 0,-7 5 0,-11-5 0,-4 11 0,-19-13 0,-18-12 0,-11 0 0,-16-1-406,48 40 1,-2 3 405,-3 1 0,-1 3 0,-56-26 0,10 13 0,-15 0 0,8 9 0,50 20 0,-2 2 0,-1 0 0,1 3 0,-43-3 0,-8 1 0,8 9-631,-11 4 631,50 2 0,-2 2 0,-4 1 0,-1 1 0,-3 2 0,-1 4 0,-4 3 0,1 4-516,0 4 1,1 3 515,-2 5 0,-1 2 0,2 2 0,3 1 0,11-4 0,2 0 228,5 1 0,1 0-228,-49 23 0,19-6 0,-1 2 0,16-4 0,10 0 612,-3 8-612,4 3 1093,-4 7-1093,5 2 312,0 0-312,6-1 0,4 0 0,1 1 0,7-3 0,8-6 0,10-14 0,8-7 0,7-10 0,5-6 0,5-3 0,2-3 0,0-1 0,3-4 0,0-3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5/19/25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</a:t>
            </a:r>
            <a:r>
              <a:rPr lang="en-NL"/>
              <a:t>og4j!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7856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E7374-6B94-93A3-6C74-664ED6522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DFD82C-EE19-F185-0E3F-7BD682129A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A44F4C-DA10-2A93-574E-9E8651F88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71F3B-F178-6A15-21CA-D587DB4CCE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407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36BAD-5F76-63F7-0D86-0AECCDF69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9F7309-E1A8-8B07-2ABF-D1215201D9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7BBCF1-3153-7CD1-A95B-26AE0DBD2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C4F50-3B07-79A1-0E4B-A4AE4F559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9678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B9E8B-46B4-9319-6FCF-F25AA19D8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1C55E2-C824-1F84-CE53-40B8D249A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0C247-94EE-43CE-9AB4-68D94BB51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98021-7840-A9E8-0DC4-79C12370FC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1208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6B160-85A7-4364-F616-94D053575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29592-A0FA-4A3D-9CC2-35D2298235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F049D8-A68E-7AA3-2D6D-A098E70CB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5C3C7-1EF8-15FF-76DE-D703791497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2234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7F790-C2FD-EC71-C0E2-E2715750F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75284F-8F48-029D-CDDF-1F3E8F09E8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1E1B5F-C25E-C2CA-BBA9-8C61E93BC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EED96-911A-2698-C85C-ECE3590CAC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0947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FF2DA-ADE2-113C-7EAE-7458A6F32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628D02-A663-33AA-5C0A-87428E750C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588810-0A5D-585D-74C4-6D530F38F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C3893-921B-62C9-E503-103B45706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19382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4DA71-16CE-17C3-652A-C2F0B5650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F31682-A137-884F-FED0-858E3300FD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31998A-5EC0-D9AE-559B-9DFE92DE4F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2854-C6B2-C41C-8A99-CFB09B6A81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00561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86557-F9D3-A203-0963-55AF45079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F61C0E-FF3C-23DF-DE09-CFA99A2646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ADE0EC-8A2D-7317-66D5-6AF3B7307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1E455-7112-A641-CE23-5F851E103D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19560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54B15-2581-5973-9ABB-C3C1CE1B2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448857-700F-17CE-C7C2-56B0FD9FB8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C4C5C9-092C-E012-7E60-37F592BA7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B19C6-D046-16AD-1897-F0951BC754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25024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D8C41-3A37-0A33-627C-308BF47D8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EC02F4-6CE3-A1D2-8E12-E6680EF4AC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3E55E0-A300-6697-E774-E9B72582E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5EC86-872F-685E-6727-BC3E1DAD4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0310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67E7C-E5C3-F795-747A-952A27D0E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D0F930-89AF-AE21-D957-1D52667187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9E43F9-F69A-4B71-A1BE-3B93CDED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</a:t>
            </a:r>
            <a:r>
              <a:rPr lang="en-NL"/>
              <a:t>og4j!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EB112-CB67-1471-264D-E0E33F1DC2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5414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C116C-4219-E692-8B94-69DBCEA8C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730728-7640-6222-F2B0-68C4C2B981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FF7A13-CCB2-475C-4E5A-86D6A33E3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11727-4F68-5E43-C9AF-9DD22188BE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725201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46EB9-F3B9-4CA5-BBEA-036B5EDD4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728125-0A49-3A9F-2958-42F8ADE009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D419D4-E6EF-FE53-B829-652BDDF1A3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04228-D877-279E-6C67-AD90CC2CB2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748907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2E77C-9F5E-C080-6E9C-6A193055A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55C57E-D904-334F-7811-2FD9B4290F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705609-D0B6-46CD-0CC0-B2D114B96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0D3B3-FD84-8CC8-F8C6-5CC7F8C75E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41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7293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49C3C-3F0D-7CB9-1255-8739E551B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310EF6-7333-CDA4-F156-AA69042F0D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EA1118-72C7-55BC-81FE-8D5F8ADBEB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6A94C-788E-EEFC-7276-7B02E6FE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5243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05B96-E3F2-F19F-1AA3-6F574AF74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5BAA82-BE2C-4E14-059C-90F042A55F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8D8B98-4544-3E77-31B0-C1EEBE83F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CC8D7-16D3-4754-45BA-02036F3B74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3483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8B22C-CB52-9088-E981-0FD9A8FDC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8375C4-EB4D-CB19-7C6C-8FE5303747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EDF67E-58C8-D4DE-86FF-0FDE1A046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185E3-E70F-31A6-0004-C76CFE0BEA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5024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CFA05-E25B-A20D-7E6B-87DBE9C13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D415FD-B662-CD25-9AB2-A863B20EC7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E4B6CD-1B34-6D32-DB9F-639309FB0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F7A8F-FCBD-F18D-5FA1-7AC7165E0A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6980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CD401-5D81-559D-89C8-C4A0734AD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C58895-03EB-E93D-E142-2D0F53EA9E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AC8C8D-1AF9-56BB-7A29-46542BE75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AD129-0516-3A66-017E-218CFA4A73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284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ADB7F-398D-6656-F470-37AF0CD77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D437FB-ADBD-C3D0-AEA6-85AB42A7D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1D6A41-9F16-4E6F-210A-B76932468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EB22F-A17D-58EA-7D3E-526DCE0821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4802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30763-EDED-D1C1-6B93-FD6C781F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B4D57-50A0-80B8-7299-7B405CE2D5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BA6EDD-6785-F0C6-F9B3-C34AEE14B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4FEF0-165A-4D79-FDD7-102E800C5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1463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liedmath.toi.inholland.nl/oop-2-code-projects/cook-book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offee-cup-coffee-cup-caffeine-hot-631768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customXml" Target="../ink/ink3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offee-cup-coffee-cup-caffeine-hot-631768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endomiel/oop-3-4-people-manager/-/tree/master?ref_type=hea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9719895" cy="26670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Consolas"/>
              </a:rPr>
              <a:t>Unit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 to Junit, Mockito and why we even test</a:t>
            </a:r>
          </a:p>
        </p:txBody>
      </p:sp>
    </p:spTree>
    <p:extLst>
      <p:ext uri="{BB962C8B-B14F-4D97-AF65-F5344CB8AC3E}">
        <p14:creationId xmlns:p14="http://schemas.microsoft.com/office/powerpoint/2010/main" val="335276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018A4-379F-1F2D-8D67-C457BC9A2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59F5-2F89-7849-C611-B2FCD343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in scope of a Unit Testing?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4BA42-9E62-38C5-05B0-FF9CCA03FA84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F83F6-17CC-C669-B65E-2192D94B9B06}"/>
              </a:ext>
            </a:extLst>
          </p:cNvPr>
          <p:cNvSpPr txBox="1"/>
          <p:nvPr/>
        </p:nvSpPr>
        <p:spPr>
          <a:xfrm>
            <a:off x="1120160" y="2454422"/>
            <a:ext cx="3489610" cy="20867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/>
              <a:t>Only 1 class is in scope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i="1"/>
              <a:t>Collaborators</a:t>
            </a:r>
            <a:r>
              <a:rPr lang="en-US" sz="2400"/>
              <a:t> of your class are not in scope (they have their own dedicated unit tests)</a:t>
            </a:r>
            <a:endParaRPr lang="en-GB" sz="240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847636D-A474-DEAC-88BB-1EAA146BFB55}"/>
              </a:ext>
            </a:extLst>
          </p:cNvPr>
          <p:cNvSpPr txBox="1">
            <a:spLocks/>
          </p:cNvSpPr>
          <p:nvPr/>
        </p:nvSpPr>
        <p:spPr>
          <a:xfrm>
            <a:off x="4999603" y="1874911"/>
            <a:ext cx="6783977" cy="4267200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PersonService</a:t>
            </a:r>
            <a:r>
              <a:rPr lang="en-US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ct val="100000"/>
              </a:lnSpc>
              <a:buNone/>
            </a:pPr>
            <a:r>
              <a:rPr lang="en-US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private</a:t>
            </a:r>
            <a:r>
              <a:rPr lang="en-US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final</a:t>
            </a:r>
            <a:r>
              <a:rPr lang="en-US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PersonRepository</a:t>
            </a:r>
            <a:r>
              <a:rPr lang="en-US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personRepository</a:t>
            </a:r>
            <a:r>
              <a:rPr lang="en-US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private</a:t>
            </a:r>
            <a:r>
              <a:rPr lang="en-US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final</a:t>
            </a:r>
            <a:r>
              <a:rPr lang="en-US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ImageService</a:t>
            </a:r>
            <a:r>
              <a:rPr lang="en-US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600" b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imageService</a:t>
            </a:r>
            <a:r>
              <a:rPr lang="en-US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>
                <a:solidFill>
                  <a:srgbClr val="CCCCCC"/>
                </a:solidFill>
                <a:latin typeface="Menlo" panose="020B0609030804020204" pitchFamily="49" charset="0"/>
              </a:rPr>
              <a:t> [ . . . ]</a:t>
            </a:r>
            <a:endParaRPr lang="en-US" sz="16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GB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3A3096F-24BD-8DB8-0037-9F512A96309E}"/>
                  </a:ext>
                </a:extLst>
              </p14:cNvPr>
              <p14:cNvContentPartPr/>
              <p14:nvPr/>
            </p14:nvContentPartPr>
            <p14:xfrm>
              <a:off x="5094184" y="2228651"/>
              <a:ext cx="6287760" cy="1291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3A3096F-24BD-8DB8-0037-9F512A9630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8064" y="2222533"/>
                <a:ext cx="6300000" cy="1303557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Graphic 8" descr="No sign with solid fill">
            <a:extLst>
              <a:ext uri="{FF2B5EF4-FFF2-40B4-BE49-F238E27FC236}">
                <a16:creationId xmlns:a16="http://schemas.microsoft.com/office/drawing/2014/main" id="{C8BB7631-4EC3-6F9C-2201-8E17F19A6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62125" y="258338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7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CC1B5-7681-E49B-7D7D-F3094B330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9DEA-B159-111D-E74F-8EECD379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Unit Test?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6B6C4-3C21-0125-D2D8-A9339C021DE4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878E5-0E86-E258-A024-22B7E6E1386F}"/>
              </a:ext>
            </a:extLst>
          </p:cNvPr>
          <p:cNvSpPr txBox="1"/>
          <p:nvPr/>
        </p:nvSpPr>
        <p:spPr>
          <a:xfrm>
            <a:off x="1539590" y="1846264"/>
            <a:ext cx="9861035" cy="374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 dirty="0"/>
              <a:t>Catch bugs early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 dirty="0"/>
              <a:t>Enable safe refactoring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 dirty="0"/>
              <a:t>Serve as documentation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 dirty="0"/>
              <a:t>Improve code quality and confidence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 dirty="0"/>
              <a:t>Facilitate continuous integration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 dirty="0"/>
              <a:t>Fast and cheap way of testing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146450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C438E-4050-CA14-3BEB-574D06163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8BA1-6FE9-3835-4C19-4042C92A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Unit Test?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EF3A1-9FCA-6FA2-310A-710D3D4DCF12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1AF1A-C351-B0AB-C7C9-C1E2F894449E}"/>
              </a:ext>
            </a:extLst>
          </p:cNvPr>
          <p:cNvSpPr txBox="1"/>
          <p:nvPr/>
        </p:nvSpPr>
        <p:spPr>
          <a:xfrm>
            <a:off x="1330224" y="3435178"/>
            <a:ext cx="3489610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Would you write a unit test for this method?</a:t>
            </a:r>
            <a:endParaRPr lang="en-GB" sz="240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E74E284-699F-7496-850F-86B9633F92E4}"/>
              </a:ext>
            </a:extLst>
          </p:cNvPr>
          <p:cNvSpPr txBox="1">
            <a:spLocks/>
          </p:cNvSpPr>
          <p:nvPr/>
        </p:nvSpPr>
        <p:spPr>
          <a:xfrm>
            <a:off x="4999603" y="1874911"/>
            <a:ext cx="6783977" cy="4267200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780"/>
              </a:lnSpc>
              <a:buNone/>
            </a:pPr>
            <a:endParaRPr lang="en-US" sz="1400" b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780"/>
              </a:lnSpc>
              <a:buNone/>
            </a:pPr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PersonService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ts val="780"/>
              </a:lnSpc>
              <a:buNone/>
            </a:pPr>
            <a:r>
              <a:rPr lang="en-US" sz="1400">
                <a:solidFill>
                  <a:srgbClr val="CCCCCC"/>
                </a:solidFill>
                <a:latin typeface="Menlo" panose="020B0609030804020204" pitchFamily="49" charset="0"/>
              </a:rPr>
              <a:t>  </a:t>
            </a:r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final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PersonRepository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personRepository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780"/>
              </a:lnSpc>
              <a:buNone/>
            </a:pPr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private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final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ImageService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imageService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780"/>
              </a:lnSpc>
              <a:buNone/>
            </a:pPr>
            <a:endParaRPr lang="en-US" sz="140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>
              <a:lnSpc>
                <a:spcPts val="780"/>
              </a:lnSpc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4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getAllPeople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>
              <a:lnSpc>
                <a:spcPts val="780"/>
              </a:lnSpc>
              <a:buNone/>
            </a:pPr>
            <a:r>
              <a:rPr lang="en-US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personRepository</a:t>
            </a:r>
            <a:r>
              <a:rPr lang="en-US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findAll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lnSpc>
                <a:spcPts val="780"/>
              </a:lnSpc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  <a:endParaRPr lang="en-US" sz="105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ts val="780"/>
              </a:lnSpc>
              <a:buNone/>
            </a:pPr>
            <a:r>
              <a:rPr lang="en-US" sz="1400">
                <a:solidFill>
                  <a:srgbClr val="CCCCCC"/>
                </a:solidFill>
                <a:latin typeface="Menlo" panose="020B0609030804020204" pitchFamily="49" charset="0"/>
              </a:rPr>
              <a:t>}</a:t>
            </a:r>
            <a:endParaRPr lang="en-US" sz="14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05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44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1CE21-71DE-39E2-10C6-D53F7F657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5DA4-18A7-85AC-9684-4426BDCC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Unit Test?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A3140-20D8-536E-34B9-D18C69D988A6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4EA38-FF24-A2A4-CFB1-20610FE0C8B6}"/>
              </a:ext>
            </a:extLst>
          </p:cNvPr>
          <p:cNvSpPr txBox="1"/>
          <p:nvPr/>
        </p:nvSpPr>
        <p:spPr>
          <a:xfrm>
            <a:off x="2061197" y="2087277"/>
            <a:ext cx="8066430" cy="37191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GB" sz="2400"/>
              <a:t> </a:t>
            </a:r>
            <a:r>
              <a:rPr lang="en-GB" sz="2400" i="1"/>
              <a:t>“We don’t write tests for what is now,</a:t>
            </a:r>
            <a:br>
              <a:rPr lang="en-GB" sz="2400" i="1"/>
            </a:br>
            <a:r>
              <a:rPr lang="en-GB" sz="2400" i="1"/>
              <a:t>To prove today’s code stands somehow.</a:t>
            </a:r>
            <a:br>
              <a:rPr lang="en-GB" sz="2400" i="1"/>
            </a:br>
            <a:r>
              <a:rPr lang="en-GB" sz="2400" i="1"/>
              <a:t>We write them for the days ahead,</a:t>
            </a:r>
            <a:br>
              <a:rPr lang="en-GB" sz="2400" i="1"/>
            </a:br>
            <a:r>
              <a:rPr lang="en-GB" sz="2400" i="1"/>
              <a:t>When future hands will tread instead.</a:t>
            </a:r>
          </a:p>
          <a:p>
            <a:pPr>
              <a:lnSpc>
                <a:spcPct val="90000"/>
              </a:lnSpc>
            </a:pPr>
            <a:endParaRPr lang="en-GB" sz="2400" i="1"/>
          </a:p>
          <a:p>
            <a:pPr>
              <a:lnSpc>
                <a:spcPct val="90000"/>
              </a:lnSpc>
            </a:pPr>
            <a:r>
              <a:rPr lang="en-GB" sz="2400" i="1"/>
              <a:t>For change will come, as change must do,</a:t>
            </a:r>
            <a:br>
              <a:rPr lang="en-GB" sz="2400" i="1"/>
            </a:br>
            <a:r>
              <a:rPr lang="en-GB" sz="2400" i="1"/>
              <a:t>And shift the old to something new.</a:t>
            </a:r>
            <a:br>
              <a:rPr lang="en-GB" sz="2400" i="1"/>
            </a:br>
            <a:r>
              <a:rPr lang="en-GB" sz="2400" i="1"/>
              <a:t>Our tests will guard, our tests will guide,</a:t>
            </a:r>
            <a:br>
              <a:rPr lang="en-GB" sz="2400" i="1"/>
            </a:br>
            <a:r>
              <a:rPr lang="en-GB" sz="2400" i="1"/>
              <a:t>So software stands the changing tide.”</a:t>
            </a:r>
          </a:p>
          <a:p>
            <a:pPr algn="r">
              <a:lnSpc>
                <a:spcPct val="200000"/>
              </a:lnSpc>
            </a:pPr>
            <a:r>
              <a:rPr lang="en-GB" sz="2400" i="1"/>
              <a:t>Anonymous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50922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3C09D-CB03-BD09-ACEE-5C1F2B54A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2B80-2D4A-F1A8-DEBE-4C2B8B1F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Unit Test?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D6412A-415A-9C00-6914-2D9D85562054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E40B3-274E-DF64-EC6B-CE6E5E965745}"/>
              </a:ext>
            </a:extLst>
          </p:cNvPr>
          <p:cNvSpPr txBox="1"/>
          <p:nvPr/>
        </p:nvSpPr>
        <p:spPr>
          <a:xfrm>
            <a:off x="1330224" y="3435178"/>
            <a:ext cx="3489610" cy="14219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Would you write a unit test for this method?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YES!!</a:t>
            </a:r>
            <a:endParaRPr lang="en-GB" sz="240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CFB9689-C592-EFD3-C263-1F51DBE98045}"/>
              </a:ext>
            </a:extLst>
          </p:cNvPr>
          <p:cNvSpPr txBox="1">
            <a:spLocks/>
          </p:cNvSpPr>
          <p:nvPr/>
        </p:nvSpPr>
        <p:spPr>
          <a:xfrm>
            <a:off x="4999603" y="1874911"/>
            <a:ext cx="6783977" cy="4267200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780"/>
              </a:lnSpc>
              <a:buNone/>
            </a:pPr>
            <a:endParaRPr lang="en-US" sz="1400" b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780"/>
              </a:lnSpc>
              <a:buNone/>
            </a:pPr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PersonService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ts val="780"/>
              </a:lnSpc>
              <a:buNone/>
            </a:pPr>
            <a:r>
              <a:rPr lang="en-US" sz="1400">
                <a:solidFill>
                  <a:srgbClr val="CCCCCC"/>
                </a:solidFill>
                <a:latin typeface="Menlo" panose="020B0609030804020204" pitchFamily="49" charset="0"/>
              </a:rPr>
              <a:t>  </a:t>
            </a:r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private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final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PersonRepository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personRepository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780"/>
              </a:lnSpc>
              <a:buNone/>
            </a:pPr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private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final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ImageService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imageService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780"/>
              </a:lnSpc>
              <a:buNone/>
            </a:pPr>
            <a:endParaRPr lang="en-US" sz="140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>
              <a:lnSpc>
                <a:spcPts val="780"/>
              </a:lnSpc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4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getAllPeople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pPr>
              <a:lnSpc>
                <a:spcPts val="780"/>
              </a:lnSpc>
              <a:buNone/>
            </a:pPr>
            <a:r>
              <a:rPr lang="en-US" sz="1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  return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personRepository</a:t>
            </a:r>
            <a:r>
              <a:rPr lang="en-US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findAll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 marL="0" indent="0">
              <a:lnSpc>
                <a:spcPts val="780"/>
              </a:lnSpc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  <a:endParaRPr lang="en-US" sz="105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ts val="780"/>
              </a:lnSpc>
              <a:buNone/>
            </a:pPr>
            <a:r>
              <a:rPr lang="en-US" sz="1400">
                <a:solidFill>
                  <a:srgbClr val="CCCCCC"/>
                </a:solidFill>
                <a:latin typeface="Menlo" panose="020B0609030804020204" pitchFamily="49" charset="0"/>
              </a:rPr>
              <a:t>}</a:t>
            </a:r>
            <a:endParaRPr lang="en-US" sz="14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GB" sz="105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99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9050A-3ABC-38C4-4EE9-BD8BB40C7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32E1-E2A4-F5BF-F978-D071144C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good Unit Test?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CB7F8-8556-8DF6-D9D9-1E821490414B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7C906-1E02-1C75-F722-3F994A055E53}"/>
              </a:ext>
            </a:extLst>
          </p:cNvPr>
          <p:cNvSpPr txBox="1"/>
          <p:nvPr/>
        </p:nvSpPr>
        <p:spPr>
          <a:xfrm>
            <a:off x="1539590" y="1846264"/>
            <a:ext cx="9861035" cy="30839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 dirty="0"/>
              <a:t>Fast – should run quickly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 dirty="0"/>
              <a:t>Isolated – no external dependencies (e.g., DB, network)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 dirty="0"/>
              <a:t>Repeatable – same result every time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 dirty="0"/>
              <a:t>Clear – easy to understand and maintain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 dirty="0"/>
              <a:t>Focused – tests one thing only</a:t>
            </a:r>
          </a:p>
        </p:txBody>
      </p:sp>
    </p:spTree>
    <p:extLst>
      <p:ext uri="{BB962C8B-B14F-4D97-AF65-F5344CB8AC3E}">
        <p14:creationId xmlns:p14="http://schemas.microsoft.com/office/powerpoint/2010/main" val="210174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CAE17-8552-269C-FAAF-20BF4975E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50D2-242B-92F8-6E86-EFE2292F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Unit Test look like?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4C6231-5B8A-60A5-4E2C-396946B109C9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AFAEE-1F1C-7EBD-58E0-D6BC649708A1}"/>
              </a:ext>
            </a:extLst>
          </p:cNvPr>
          <p:cNvSpPr txBox="1"/>
          <p:nvPr/>
        </p:nvSpPr>
        <p:spPr>
          <a:xfrm>
            <a:off x="1539591" y="1846264"/>
            <a:ext cx="5131176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D6D6D6"/>
                </a:solidFill>
                <a:effectLst/>
                <a:latin typeface="Segoe Sans"/>
              </a:rPr>
              <a:t>Arrange</a:t>
            </a: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: Set up the test data and environment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D6D6D6"/>
                </a:solidFill>
                <a:effectLst/>
                <a:latin typeface="Segoe Sans"/>
              </a:rPr>
              <a:t>Act</a:t>
            </a: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: Call the method under test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D6D6D6"/>
                </a:solidFill>
                <a:effectLst/>
                <a:latin typeface="Segoe Sans"/>
              </a:rPr>
              <a:t>Assert</a:t>
            </a: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: Check the result</a:t>
            </a:r>
          </a:p>
        </p:txBody>
      </p:sp>
      <p:pic>
        <p:nvPicPr>
          <p:cNvPr id="6" name="Picture 5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55B676D2-41E2-E13C-9670-628DEB174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1206" y="4462365"/>
            <a:ext cx="6939622" cy="200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07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BC24A-B2CB-83AF-3301-2C448E066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D051-BE25-8928-238A-30A7FB9C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Junit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970032-EFDF-8713-CEE2-F9785B668820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E74F6-487A-18D0-D6BF-CB5EFA2EC483}"/>
              </a:ext>
            </a:extLst>
          </p:cNvPr>
          <p:cNvSpPr txBox="1"/>
          <p:nvPr/>
        </p:nvSpPr>
        <p:spPr>
          <a:xfrm>
            <a:off x="1539590" y="1846264"/>
            <a:ext cx="9372249" cy="25776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A popular Java testing framework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i="0" dirty="0">
                <a:solidFill>
                  <a:srgbClr val="D6D6D6"/>
                </a:solidFill>
                <a:effectLst/>
                <a:latin typeface="Segoe Sans"/>
              </a:rPr>
              <a:t>Used to write and run automated unit tests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D6D6D6"/>
                </a:solidFill>
                <a:latin typeface="Segoe Sans"/>
              </a:rPr>
              <a:t>Test run in the maven lifecycle step “test”</a:t>
            </a:r>
            <a:endParaRPr lang="en-GB" sz="2400" i="0" dirty="0">
              <a:solidFill>
                <a:srgbClr val="D6D6D6"/>
              </a:solidFill>
              <a:effectLst/>
              <a:latin typeface="Segoe Sans"/>
            </a:endParaRPr>
          </a:p>
          <a:p>
            <a:pPr>
              <a:buNone/>
            </a:pPr>
            <a:br>
              <a:rPr lang="en-GB" sz="2400" dirty="0"/>
            </a:b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</p:txBody>
      </p:sp>
    </p:spTree>
    <p:extLst>
      <p:ext uri="{BB962C8B-B14F-4D97-AF65-F5344CB8AC3E}">
        <p14:creationId xmlns:p14="http://schemas.microsoft.com/office/powerpoint/2010/main" val="47674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34A1-B927-DEF5-2001-3C0511CC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J</a:t>
            </a:r>
            <a:r>
              <a:rPr lang="en-GB" dirty="0"/>
              <a:t>Unit test structure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A17EB-94FC-B39D-F61E-F25A9E2E6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905000"/>
            <a:ext cx="3458890" cy="42672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@Test marks a test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assertEquals</a:t>
            </a:r>
            <a:r>
              <a:rPr lang="en-GB" dirty="0"/>
              <a:t>(expected, actual) checks the result</a:t>
            </a:r>
          </a:p>
          <a:p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04DBF-6DB2-7D22-7A47-FB6C2CB06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7726" y="1905000"/>
            <a:ext cx="6783977" cy="4267200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GB" sz="1600" dirty="0"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en-GB" sz="1600" dirty="0"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600" dirty="0" err="1"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testAddition</a:t>
            </a:r>
            <a:r>
              <a:rPr lang="en-GB" sz="16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GB" sz="16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Calculator calc = </a:t>
            </a:r>
            <a:r>
              <a:rPr lang="en-GB" sz="16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GB" sz="16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Calculator()</a:t>
            </a:r>
            <a:r>
              <a:rPr lang="en-GB" sz="16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Arrange</a:t>
            </a:r>
            <a:br>
              <a:rPr lang="en-GB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6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GB" sz="1600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calc.add</a:t>
            </a:r>
            <a:r>
              <a:rPr lang="en-GB" sz="16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16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sz="16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6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    </a:t>
            </a:r>
            <a:r>
              <a:rPr lang="en-GB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Act</a:t>
            </a:r>
            <a:br>
              <a:rPr lang="en-GB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i="1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assertEquals</a:t>
            </a:r>
            <a:r>
              <a:rPr lang="en-GB" sz="16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dirty="0">
                <a:solidFill>
                  <a:srgbClr val="6897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sz="16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result)</a:t>
            </a:r>
            <a:r>
              <a:rPr lang="en-GB" sz="16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        </a:t>
            </a:r>
            <a:r>
              <a:rPr lang="en-GB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Assert</a:t>
            </a:r>
            <a:br>
              <a:rPr lang="en-GB" sz="16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sz="16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600" dirty="0"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03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0EAC6-EE9E-1FE1-1841-2DDA76C4B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8465-60AA-89E8-D768-F2D49FCC4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assertions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0AA532-C320-B980-E6E7-632F166BC686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E5C8B-5561-641F-A4CE-815AF4A076AF}"/>
              </a:ext>
            </a:extLst>
          </p:cNvPr>
          <p:cNvSpPr txBox="1"/>
          <p:nvPr/>
        </p:nvSpPr>
        <p:spPr>
          <a:xfrm>
            <a:off x="1539591" y="1846264"/>
            <a:ext cx="858847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i="0" dirty="0" err="1">
                <a:solidFill>
                  <a:srgbClr val="D6D6D6"/>
                </a:solidFill>
                <a:effectLst/>
                <a:latin typeface="Segoe Sans"/>
              </a:rPr>
              <a:t>assertEquals</a:t>
            </a:r>
            <a:r>
              <a:rPr lang="en-GB" sz="2400" i="0" dirty="0">
                <a:solidFill>
                  <a:srgbClr val="D6D6D6"/>
                </a:solidFill>
                <a:effectLst/>
                <a:latin typeface="Segoe Sans"/>
              </a:rPr>
              <a:t>(expected, actual)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i="0" dirty="0" err="1">
                <a:solidFill>
                  <a:srgbClr val="D6D6D6"/>
                </a:solidFill>
                <a:effectLst/>
                <a:latin typeface="Segoe Sans"/>
              </a:rPr>
              <a:t>assertTrue</a:t>
            </a:r>
            <a:r>
              <a:rPr lang="en-GB" sz="2400" i="0" dirty="0">
                <a:solidFill>
                  <a:srgbClr val="D6D6D6"/>
                </a:solidFill>
                <a:effectLst/>
                <a:latin typeface="Segoe Sans"/>
              </a:rPr>
              <a:t>(condition)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i="0" dirty="0" err="1">
                <a:solidFill>
                  <a:srgbClr val="D6D6D6"/>
                </a:solidFill>
                <a:effectLst/>
                <a:latin typeface="Segoe Sans"/>
              </a:rPr>
              <a:t>assertFalse</a:t>
            </a:r>
            <a:r>
              <a:rPr lang="en-GB" sz="2400" i="0" dirty="0">
                <a:solidFill>
                  <a:srgbClr val="D6D6D6"/>
                </a:solidFill>
                <a:effectLst/>
                <a:latin typeface="Segoe Sans"/>
              </a:rPr>
              <a:t>(condition)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i="0" dirty="0" err="1">
                <a:solidFill>
                  <a:srgbClr val="D6D6D6"/>
                </a:solidFill>
                <a:effectLst/>
                <a:latin typeface="Segoe Sans"/>
              </a:rPr>
              <a:t>assertThrows</a:t>
            </a:r>
            <a:r>
              <a:rPr lang="en-GB" sz="2400" i="0" dirty="0">
                <a:solidFill>
                  <a:srgbClr val="D6D6D6"/>
                </a:solidFill>
                <a:effectLst/>
                <a:latin typeface="Segoe Sans"/>
              </a:rPr>
              <a:t>(</a:t>
            </a:r>
            <a:r>
              <a:rPr lang="en-GB" sz="2400" i="0" dirty="0" err="1">
                <a:solidFill>
                  <a:srgbClr val="D6D6D6"/>
                </a:solidFill>
                <a:effectLst/>
                <a:latin typeface="Segoe Sans"/>
              </a:rPr>
              <a:t>Exception.class</a:t>
            </a:r>
            <a:r>
              <a:rPr lang="en-GB" sz="2400" i="0" dirty="0">
                <a:solidFill>
                  <a:srgbClr val="D6D6D6"/>
                </a:solidFill>
                <a:effectLst/>
                <a:latin typeface="Segoe Sans"/>
              </a:rPr>
              <a:t>, () -&gt; ...)</a:t>
            </a:r>
          </a:p>
        </p:txBody>
      </p:sp>
    </p:spTree>
    <p:extLst>
      <p:ext uri="{BB962C8B-B14F-4D97-AF65-F5344CB8AC3E}">
        <p14:creationId xmlns:p14="http://schemas.microsoft.com/office/powerpoint/2010/main" val="16024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Practical information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We have one assignment which will be graded at the end of the course, upon submission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After each lesson, you will be able to implement a part of the assignment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We recommend to do it gradually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At the beginning of each lesson, we will do a "refresher" of the previous topic. Come with a smartphone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Each lesson includes some practice. Be here with a laptop and enough battery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Tooling: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VS Code or IntelliJ Idea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Java 21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Git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Setup everything by using the "cook-books" from oop-2: </a:t>
            </a:r>
            <a:br>
              <a:rPr lang="en-US"/>
            </a:br>
            <a:r>
              <a:rPr lang="en-US">
                <a:hlinkClick r:id="rId2"/>
              </a:rPr>
              <a:t>https://appliedmath.toi.inholland.nl/oop-2-code-projects/cook-books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868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89146-9D09-FF87-3A3B-D80CC2FB0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BF228-8543-E862-4112-0137BCB8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Lifecycle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2BC64-CC3D-1C7C-49AC-BDEC8F280ED1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82881-A111-C772-D387-80C17216A2AF}"/>
              </a:ext>
            </a:extLst>
          </p:cNvPr>
          <p:cNvSpPr txBox="1"/>
          <p:nvPr/>
        </p:nvSpPr>
        <p:spPr>
          <a:xfrm>
            <a:off x="1539591" y="1846264"/>
            <a:ext cx="858847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@</a:t>
            </a:r>
            <a:r>
              <a:rPr lang="en-GB" sz="2400" b="0" i="0" dirty="0" err="1">
                <a:solidFill>
                  <a:srgbClr val="D6D6D6"/>
                </a:solidFill>
                <a:effectLst/>
                <a:latin typeface="Segoe Sans"/>
              </a:rPr>
              <a:t>BeforeEach</a:t>
            </a: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 – runs before each test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@</a:t>
            </a:r>
            <a:r>
              <a:rPr lang="en-GB" sz="2400" b="0" i="0" dirty="0" err="1">
                <a:solidFill>
                  <a:srgbClr val="D6D6D6"/>
                </a:solidFill>
                <a:effectLst/>
                <a:latin typeface="Segoe Sans"/>
              </a:rPr>
              <a:t>AfterEach</a:t>
            </a: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 – runs after each test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@</a:t>
            </a:r>
            <a:r>
              <a:rPr lang="en-GB" sz="2400" b="0" i="0" dirty="0" err="1">
                <a:solidFill>
                  <a:srgbClr val="D6D6D6"/>
                </a:solidFill>
                <a:effectLst/>
                <a:latin typeface="Segoe Sans"/>
              </a:rPr>
              <a:t>BeforeAll</a:t>
            </a: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 – runs once before all tests (static)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@</a:t>
            </a:r>
            <a:r>
              <a:rPr lang="en-GB" sz="2400" b="0" i="0" dirty="0" err="1">
                <a:solidFill>
                  <a:srgbClr val="D6D6D6"/>
                </a:solidFill>
                <a:effectLst/>
                <a:latin typeface="Segoe Sans"/>
              </a:rPr>
              <a:t>AfterAll</a:t>
            </a: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 – runs once after all tests (static)</a:t>
            </a:r>
          </a:p>
        </p:txBody>
      </p:sp>
    </p:spTree>
    <p:extLst>
      <p:ext uri="{BB962C8B-B14F-4D97-AF65-F5344CB8AC3E}">
        <p14:creationId xmlns:p14="http://schemas.microsoft.com/office/powerpoint/2010/main" val="172432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00B11-5A74-DD29-5C5D-8D6A6174C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93EB-2353-B813-E158-502B856BD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and Structuring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22E9B2-94B3-0585-D01F-76CA5A972487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44DFE-0B47-5BE4-3F40-6AE5B762B869}"/>
              </a:ext>
            </a:extLst>
          </p:cNvPr>
          <p:cNvSpPr txBox="1"/>
          <p:nvPr/>
        </p:nvSpPr>
        <p:spPr>
          <a:xfrm>
            <a:off x="1539591" y="1846264"/>
            <a:ext cx="8588478" cy="35086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Use descriptive method names: </a:t>
            </a:r>
            <a:r>
              <a:rPr lang="en-GB" sz="2400" b="0" i="0" dirty="0" err="1">
                <a:solidFill>
                  <a:srgbClr val="D6D6D6"/>
                </a:solidFill>
                <a:effectLst/>
                <a:latin typeface="Segoe Sans"/>
              </a:rPr>
              <a:t>shouldAddTwoNumbersCorrectly</a:t>
            </a: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()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Group related tests in the same class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Keep tests small and focused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D6D6D6"/>
              </a:solidFill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Use @DisplayName for even clearer naming</a:t>
            </a:r>
          </a:p>
        </p:txBody>
      </p:sp>
    </p:spTree>
    <p:extLst>
      <p:ext uri="{BB962C8B-B14F-4D97-AF65-F5344CB8AC3E}">
        <p14:creationId xmlns:p14="http://schemas.microsoft.com/office/powerpoint/2010/main" val="326805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C2045-ED47-4D00-4F56-F7D1D3903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0570-1E97-DC86-5D17-D148DB091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535CFD-329C-C5E4-2AA7-1BBC0400FBCC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8F7E1-6FCD-0794-8F0D-E6BA7EDB9FD9}"/>
              </a:ext>
            </a:extLst>
          </p:cNvPr>
          <p:cNvSpPr txBox="1"/>
          <p:nvPr/>
        </p:nvSpPr>
        <p:spPr>
          <a:xfrm>
            <a:off x="1539591" y="1846264"/>
            <a:ext cx="8588478" cy="26930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Manually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D6D6D6"/>
                </a:solidFill>
                <a:latin typeface="Segoe Sans"/>
              </a:rPr>
              <a:t>In IDE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D6D6D6"/>
                </a:solidFill>
                <a:latin typeface="Segoe Sans"/>
              </a:rPr>
              <a:t>Automated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D6D6D6"/>
                </a:solidFill>
                <a:latin typeface="Segoe Sans"/>
              </a:rPr>
              <a:t>In the Maven build cycle </a:t>
            </a: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D6D6D6"/>
                </a:solidFill>
                <a:latin typeface="Segoe Sans"/>
              </a:rPr>
              <a:t>As part of a deploy pipeline</a:t>
            </a: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</p:txBody>
      </p:sp>
    </p:spTree>
    <p:extLst>
      <p:ext uri="{BB962C8B-B14F-4D97-AF65-F5344CB8AC3E}">
        <p14:creationId xmlns:p14="http://schemas.microsoft.com/office/powerpoint/2010/main" val="89246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C92D-7AC7-609D-4BE9-E547582A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break – See you in 5 minutes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299330D-43BA-CCB0-70CB-FBE2888156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243" r="3243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45152-2CAE-E2F7-CFEA-0430E35F2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245D2-DAE7-184A-2856-B828526CB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45F9-0654-2A0D-F56C-52524DA0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55CF8D-B2A6-2F2A-09BF-62AB8ED2906C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E62357-C5F8-7D84-8F7B-43974209C7FB}"/>
              </a:ext>
            </a:extLst>
          </p:cNvPr>
          <p:cNvSpPr txBox="1"/>
          <p:nvPr/>
        </p:nvSpPr>
        <p:spPr>
          <a:xfrm>
            <a:off x="1539591" y="1846264"/>
            <a:ext cx="8588478" cy="27930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Popular library for creating and managing mock objects</a:t>
            </a:r>
            <a:endParaRPr lang="en-GB"/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Focus on testing logic, not setup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Avoid slow or flaky external dependencies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Verify interactions between objects</a:t>
            </a:r>
          </a:p>
        </p:txBody>
      </p:sp>
    </p:spTree>
    <p:extLst>
      <p:ext uri="{BB962C8B-B14F-4D97-AF65-F5344CB8AC3E}">
        <p14:creationId xmlns:p14="http://schemas.microsoft.com/office/powerpoint/2010/main" val="351230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5DC08-CD35-8F31-BB05-6CCE2E343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AB0D-2442-E393-0762-24AB57BE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 Annotations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EE508-D766-6277-1C85-D2431D290278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CCCD75-A233-E953-948C-E4E4AA57902D}"/>
              </a:ext>
            </a:extLst>
          </p:cNvPr>
          <p:cNvSpPr txBox="1"/>
          <p:nvPr/>
        </p:nvSpPr>
        <p:spPr>
          <a:xfrm>
            <a:off x="1539591" y="1846264"/>
            <a:ext cx="8588478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@Mock: Declares a mock object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@</a:t>
            </a:r>
            <a:r>
              <a:rPr lang="en-GB" sz="2400" b="0" i="0" dirty="0" err="1">
                <a:solidFill>
                  <a:srgbClr val="D6D6D6"/>
                </a:solidFill>
                <a:effectLst/>
                <a:latin typeface="Segoe Sans"/>
              </a:rPr>
              <a:t>InjectMocks</a:t>
            </a: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: Injects mocks into the object under test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@</a:t>
            </a:r>
            <a:r>
              <a:rPr lang="en-GB" sz="2400" b="0" i="0" dirty="0" err="1">
                <a:solidFill>
                  <a:srgbClr val="D6D6D6"/>
                </a:solidFill>
                <a:effectLst/>
                <a:latin typeface="Segoe Sans"/>
              </a:rPr>
              <a:t>BeforeEach</a:t>
            </a: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: Initializes mocks using </a:t>
            </a:r>
            <a:r>
              <a:rPr lang="en-GB" sz="2400" b="0" i="0" dirty="0" err="1">
                <a:solidFill>
                  <a:srgbClr val="D6D6D6"/>
                </a:solidFill>
                <a:effectLst/>
                <a:latin typeface="Segoe Sans"/>
              </a:rPr>
              <a:t>MockitoAnnotations.openMocks</a:t>
            </a: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(this);</a:t>
            </a:r>
          </a:p>
        </p:txBody>
      </p:sp>
    </p:spTree>
    <p:extLst>
      <p:ext uri="{BB962C8B-B14F-4D97-AF65-F5344CB8AC3E}">
        <p14:creationId xmlns:p14="http://schemas.microsoft.com/office/powerpoint/2010/main" val="411159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AB845-C859-196D-FCF4-54A38BDC4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B1A3-5646-D9B0-1592-8DA99C07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32534E-39E0-391B-6805-AA3F45C067FB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72F781-A2E6-D42B-472A-BD2A3B94F81B}"/>
              </a:ext>
            </a:extLst>
          </p:cNvPr>
          <p:cNvSpPr txBox="1"/>
          <p:nvPr/>
        </p:nvSpPr>
        <p:spPr>
          <a:xfrm>
            <a:off x="1539591" y="1846264"/>
            <a:ext cx="858847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Creating an imitation of a real class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D6D6D6"/>
              </a:solidFill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D6D6D6"/>
                </a:solidFill>
                <a:latin typeface="Segoe Sans"/>
              </a:rPr>
              <a:t>Control the </a:t>
            </a:r>
            <a:r>
              <a:rPr lang="en-GB" sz="2400" dirty="0" err="1">
                <a:solidFill>
                  <a:srgbClr val="D6D6D6"/>
                </a:solidFill>
                <a:latin typeface="Segoe Sans"/>
              </a:rPr>
              <a:t>behavior</a:t>
            </a:r>
            <a:r>
              <a:rPr lang="en-GB" sz="2400" dirty="0">
                <a:solidFill>
                  <a:srgbClr val="D6D6D6"/>
                </a:solidFill>
                <a:latin typeface="Segoe Sans"/>
              </a:rPr>
              <a:t> and track interactions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</p:txBody>
      </p:sp>
    </p:spTree>
    <p:extLst>
      <p:ext uri="{BB962C8B-B14F-4D97-AF65-F5344CB8AC3E}">
        <p14:creationId xmlns:p14="http://schemas.microsoft.com/office/powerpoint/2010/main" val="135420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3551A-7539-5896-D15B-1FBA575E7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9987-994B-4A5A-7D82-EE9D3143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Mock?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005606-6CE9-6DC4-E0C8-1B20B09F0522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5DB34D-9A04-FC0B-A98D-77554C870F33}"/>
              </a:ext>
            </a:extLst>
          </p:cNvPr>
          <p:cNvSpPr txBox="1"/>
          <p:nvPr/>
        </p:nvSpPr>
        <p:spPr>
          <a:xfrm>
            <a:off x="916933" y="1662545"/>
            <a:ext cx="10327716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2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6D6D6"/>
                </a:solidFill>
                <a:effectLst/>
                <a:latin typeface="Segoe Sans"/>
              </a:rPr>
              <a:t>Isolation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6D6D6"/>
                </a:solidFill>
                <a:latin typeface="Segoe Sans"/>
              </a:rPr>
              <a:t>Only test the class under test</a:t>
            </a:r>
            <a:r>
              <a:rPr lang="en-GB">
                <a:solidFill>
                  <a:srgbClr val="D6D6D6"/>
                </a:solidFill>
                <a:latin typeface="Segoe Sans"/>
              </a:rPr>
              <a:t> – no collaborators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>
                <a:solidFill>
                  <a:srgbClr val="D6D6D6"/>
                </a:solidFill>
                <a:latin typeface="Segoe Sans"/>
              </a:rPr>
              <a:t>Collaborators might have their own bugs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>
                <a:solidFill>
                  <a:srgbClr val="D6D6D6"/>
                </a:solidFill>
                <a:latin typeface="Segoe Sans"/>
              </a:rPr>
              <a:t>Focus on </a:t>
            </a:r>
            <a:r>
              <a:rPr lang="en-GB" i="1">
                <a:solidFill>
                  <a:srgbClr val="D6D6D6"/>
                </a:solidFill>
                <a:latin typeface="Segoe Sans"/>
              </a:rPr>
              <a:t>interaction</a:t>
            </a:r>
            <a:r>
              <a:rPr lang="en-GB">
                <a:solidFill>
                  <a:srgbClr val="D6D6D6"/>
                </a:solidFill>
                <a:latin typeface="Segoe Sans"/>
              </a:rPr>
              <a:t> with collaborators without depending on their real execution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6D6D6"/>
                </a:solidFill>
                <a:effectLst/>
                <a:latin typeface="Segoe Sans"/>
              </a:rPr>
              <a:t>No unintended side effects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>
              <a:solidFill>
                <a:srgbClr val="D6D6D6"/>
              </a:solidFill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6D6D6"/>
                </a:solidFill>
                <a:latin typeface="Segoe Sans"/>
              </a:rPr>
              <a:t>Speed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6D6D6"/>
                </a:solidFill>
                <a:latin typeface="Segoe Sans"/>
              </a:rPr>
              <a:t>Mocks are faster than real services (DB interactions)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rgbClr val="D6D6D6"/>
              </a:solidFill>
              <a:latin typeface="Segoe Sans"/>
            </a:endParaRP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>
              <a:solidFill>
                <a:srgbClr val="D6D6D6"/>
              </a:solidFill>
              <a:latin typeface="Segoe Sans"/>
            </a:endParaRP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>
              <a:solidFill>
                <a:srgbClr val="D6D6D6"/>
              </a:solidFill>
              <a:latin typeface="Segoe Sans"/>
            </a:endParaRP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>
              <a:solidFill>
                <a:srgbClr val="D6D6D6"/>
              </a:solidFill>
              <a:latin typeface="Segoe Sans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6D6D6"/>
                </a:solidFill>
                <a:latin typeface="Segoe Sans"/>
              </a:rPr>
              <a:t>Control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6D6D6"/>
                </a:solidFill>
                <a:latin typeface="Segoe Sans"/>
              </a:rPr>
              <a:t>You decide what the mock does</a:t>
            </a:r>
            <a:br>
              <a:rPr lang="en-GB">
                <a:solidFill>
                  <a:srgbClr val="D6D6D6"/>
                </a:solidFill>
                <a:latin typeface="Segoe Sans"/>
              </a:rPr>
            </a:br>
            <a:endParaRPr lang="en-GB" dirty="0">
              <a:solidFill>
                <a:srgbClr val="D6D6D6"/>
              </a:solidFill>
              <a:latin typeface="Segoe Sans"/>
            </a:endParaRP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6D6D6"/>
                </a:solidFill>
                <a:latin typeface="Segoe Sans"/>
              </a:rPr>
              <a:t>Easy to simulate edge cases</a:t>
            </a:r>
            <a:br>
              <a:rPr lang="en-GB">
                <a:solidFill>
                  <a:srgbClr val="D6D6D6"/>
                </a:solidFill>
                <a:latin typeface="Segoe Sans"/>
              </a:rPr>
            </a:br>
            <a:endParaRPr lang="en-GB">
              <a:solidFill>
                <a:srgbClr val="D6D6D6"/>
              </a:solidFill>
              <a:latin typeface="Segoe Sans"/>
            </a:endParaRP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dirty="0">
              <a:solidFill>
                <a:srgbClr val="D6D6D6"/>
              </a:solidFill>
              <a:latin typeface="Segoe Sans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GB">
              <a:solidFill>
                <a:srgbClr val="D6D6D6"/>
              </a:solidFill>
              <a:latin typeface="Segoe Sans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GB">
              <a:solidFill>
                <a:srgbClr val="D6D6D6"/>
              </a:solidFill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D6D6D6"/>
                </a:solidFill>
                <a:latin typeface="Segoe Sans"/>
              </a:rPr>
              <a:t>Verification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D6D6D6"/>
                </a:solidFill>
                <a:effectLst/>
                <a:latin typeface="Segoe Sans"/>
              </a:rPr>
              <a:t>Check if certain methods are called</a:t>
            </a:r>
            <a:endParaRPr lang="en-GB" b="0" i="0">
              <a:solidFill>
                <a:srgbClr val="D6D6D6"/>
              </a:solidFill>
              <a:effectLst/>
              <a:latin typeface="Segoe Sans"/>
            </a:endParaRP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>
              <a:solidFill>
                <a:srgbClr val="D6D6D6"/>
              </a:solidFill>
              <a:latin typeface="Segoe Sans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b="0" i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b="0" i="0" dirty="0">
              <a:solidFill>
                <a:srgbClr val="D6D6D6"/>
              </a:solidFill>
              <a:effectLst/>
              <a:latin typeface="Segoe Sans"/>
            </a:endParaRPr>
          </a:p>
        </p:txBody>
      </p:sp>
    </p:spTree>
    <p:extLst>
      <p:ext uri="{BB962C8B-B14F-4D97-AF65-F5344CB8AC3E}">
        <p14:creationId xmlns:p14="http://schemas.microsoft.com/office/powerpoint/2010/main" val="406047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7BB5B-2D5A-D4A1-FAAA-5D6CBD071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89D9-F1D0-37D4-13BE-8BCBD018D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Stubbing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709E4-63B3-86AF-75D6-B831B190844D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4F49A7-C5DC-02B6-74CB-632363031CD3}"/>
              </a:ext>
            </a:extLst>
          </p:cNvPr>
          <p:cNvSpPr txBox="1"/>
          <p:nvPr/>
        </p:nvSpPr>
        <p:spPr>
          <a:xfrm>
            <a:off x="1539591" y="1846264"/>
            <a:ext cx="8588478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Controlling what a mock returns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D6D6D6"/>
              </a:solidFill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D6D6D6"/>
                </a:solidFill>
                <a:latin typeface="Segoe Sans"/>
              </a:rPr>
              <a:t>All calls to mocks should be stubbed</a:t>
            </a: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145728-6CCA-5DAE-84A1-035E2AC65BDC}"/>
              </a:ext>
            </a:extLst>
          </p:cNvPr>
          <p:cNvSpPr txBox="1"/>
          <p:nvPr/>
        </p:nvSpPr>
        <p:spPr>
          <a:xfrm>
            <a:off x="1539591" y="3995057"/>
            <a:ext cx="9972602" cy="646331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GB" i="1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en-GB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bookRepo.findBookById</a:t>
            </a:r>
            <a:r>
              <a:rPr lang="en-GB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i="1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GB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())).</a:t>
            </a:r>
            <a:r>
              <a:rPr lang="en-GB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thenReturn</a:t>
            </a:r>
            <a:r>
              <a:rPr lang="en-GB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GB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Book(</a:t>
            </a:r>
            <a:r>
              <a:rPr lang="en-GB" dirty="0"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"Mockito 101"</a:t>
            </a:r>
            <a:r>
              <a:rPr lang="en-GB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GB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dirty="0"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71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7AF0D-75E1-DF38-A743-7859D9076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CBEC-31A8-7037-7F58-3F728919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Verify/Spy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B3419-4D7E-CEFC-DE42-A641C27A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4" y="1905000"/>
            <a:ext cx="3458890" cy="4267200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Check if a method is called on a mock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D6D6D6"/>
                </a:solidFill>
                <a:latin typeface="Segoe Sans"/>
              </a:rPr>
              <a:t>Verify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D6D6D6"/>
                </a:solidFill>
                <a:latin typeface="Segoe Sans"/>
              </a:rPr>
              <a:t>Check if a method is called on a class under test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Spy </a:t>
            </a:r>
          </a:p>
          <a:p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24BB9-285C-1F49-FDC5-DAE43AFCB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07726" y="1905000"/>
            <a:ext cx="6783977" cy="4267200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GB" sz="1100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UserServiceTest</a:t>
            </a:r>
            <a: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@Mock</a:t>
            </a:r>
            <a:br>
              <a:rPr lang="en-GB" sz="1100" dirty="0"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NotificationService</a:t>
            </a:r>
            <a: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mockNotificationService</a:t>
            </a:r>
            <a: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UserService</a:t>
            </a:r>
            <a: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userService</a:t>
            </a:r>
            <a: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UserService</a:t>
            </a:r>
            <a: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 err="1"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spyUserService</a:t>
            </a:r>
            <a: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100" dirty="0" err="1"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BeforeEach</a:t>
            </a:r>
            <a:br>
              <a:rPr lang="en-GB" sz="1100" dirty="0"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100" dirty="0" err="1"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100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MockitoAnnotations.openMocks</a:t>
            </a:r>
            <a: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100" dirty="0" err="1"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userService</a:t>
            </a:r>
            <a:r>
              <a:rPr lang="en-GB" sz="1100" dirty="0"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en-GB" sz="1100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UserService</a:t>
            </a:r>
            <a: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mockNotificationService</a:t>
            </a:r>
            <a: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100" dirty="0" err="1"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spyUserService</a:t>
            </a:r>
            <a:r>
              <a:rPr lang="en-GB" sz="1100" dirty="0"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spy(</a:t>
            </a:r>
            <a:r>
              <a:rPr lang="en-GB" sz="1100" dirty="0" err="1"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userService</a:t>
            </a:r>
            <a: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1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Spy on the class under test</a:t>
            </a:r>
            <a:br>
              <a:rPr lang="en-GB" sz="11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lang="en-GB" sz="1100" dirty="0"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solidFill>
                  <a:srgbClr val="BBB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100" dirty="0" err="1">
                <a:solidFill>
                  <a:srgbClr val="FFC66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testRegisterUserSendsNotification</a:t>
            </a:r>
            <a: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1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Act</a:t>
            </a:r>
            <a:br>
              <a:rPr lang="en-GB" sz="11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100" dirty="0" err="1"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spyUserService</a:t>
            </a:r>
            <a:r>
              <a:rPr lang="en-GB" sz="1100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.registerUser</a:t>
            </a:r>
            <a: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"user123"</a:t>
            </a:r>
            <a: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1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Verify interaction with the mocked dependency</a:t>
            </a:r>
            <a:br>
              <a:rPr lang="en-GB" sz="11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100" i="1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mockNotificationService</a:t>
            </a:r>
            <a: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).send(</a:t>
            </a:r>
            <a:r>
              <a:rPr lang="en-GB" sz="1100" dirty="0"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"user123"</a:t>
            </a:r>
            <a: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100" dirty="0"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"Welcome!"</a:t>
            </a:r>
            <a: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1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Optionally verify internal method call on the spy</a:t>
            </a:r>
            <a:br>
              <a:rPr lang="en-GB" sz="11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100" i="1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 err="1">
                <a:solidFill>
                  <a:srgbClr val="9876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spyUserService</a:t>
            </a:r>
            <a: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GB" sz="1100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notifyUser</a:t>
            </a:r>
            <a: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dirty="0">
                <a:solidFill>
                  <a:srgbClr val="6A87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"user123"</a:t>
            </a:r>
            <a: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solidFill>
                  <a:srgbClr val="CC783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327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 dirty="0"/>
              <a:t>Recap of last week</a:t>
            </a:r>
          </a:p>
        </p:txBody>
      </p:sp>
      <p:pic>
        <p:nvPicPr>
          <p:cNvPr id="1026" name="Picture 2" descr="QR code">
            <a:extLst>
              <a:ext uri="{FF2B5EF4-FFF2-40B4-BE49-F238E27FC236}">
                <a16:creationId xmlns:a16="http://schemas.microsoft.com/office/drawing/2014/main" id="{E7F8A527-C77A-5D7B-DE3A-70C4A6CCE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182" y="1862525"/>
            <a:ext cx="4404460" cy="4404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73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E1935-44F7-0227-42E9-B6F0E12A1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62A7-D76F-14AF-EB1E-F8D41913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183FE-0B58-D335-D1D2-C61B21583062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819E4-B5BA-AD66-0344-F6EFB43AD36D}"/>
              </a:ext>
            </a:extLst>
          </p:cNvPr>
          <p:cNvSpPr txBox="1"/>
          <p:nvPr/>
        </p:nvSpPr>
        <p:spPr>
          <a:xfrm>
            <a:off x="1539591" y="1846264"/>
            <a:ext cx="8588478" cy="35855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Create test class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D6D6D6"/>
                </a:solidFill>
                <a:latin typeface="Segoe Sans"/>
              </a:rPr>
              <a:t>IntelliJ: command + shift + T</a:t>
            </a:r>
          </a:p>
          <a:p>
            <a:pPr algn="l">
              <a:spcBef>
                <a:spcPts val="300"/>
              </a:spcBef>
              <a:spcAft>
                <a:spcPts val="300"/>
              </a:spcAft>
            </a:pP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Group related tests in the same class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Keep tests small and focused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D6D6D6"/>
              </a:solidFill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Use @DisplayName for even clearer naming</a:t>
            </a:r>
          </a:p>
        </p:txBody>
      </p:sp>
    </p:spTree>
    <p:extLst>
      <p:ext uri="{BB962C8B-B14F-4D97-AF65-F5344CB8AC3E}">
        <p14:creationId xmlns:p14="http://schemas.microsoft.com/office/powerpoint/2010/main" val="3224374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BB244-FBBC-77F6-10DD-2B87D7966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57B9-7386-98E0-1B93-FC0621D95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80606D-DBD6-946F-E61B-3123B8FBA92A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3F295-5961-A6EA-2366-6FAEB7B207B3}"/>
              </a:ext>
            </a:extLst>
          </p:cNvPr>
          <p:cNvSpPr txBox="1"/>
          <p:nvPr/>
        </p:nvSpPr>
        <p:spPr>
          <a:xfrm>
            <a:off x="1539591" y="1846264"/>
            <a:ext cx="85884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Add Unit Tests to the </a:t>
            </a:r>
            <a:r>
              <a:rPr lang="en-GB" sz="2400" b="0" i="0" dirty="0" err="1">
                <a:solidFill>
                  <a:srgbClr val="D6D6D6"/>
                </a:solidFill>
                <a:effectLst/>
                <a:latin typeface="Segoe Sans"/>
              </a:rPr>
              <a:t>PersonService</a:t>
            </a: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</p:txBody>
      </p:sp>
    </p:spTree>
    <p:extLst>
      <p:ext uri="{BB962C8B-B14F-4D97-AF65-F5344CB8AC3E}">
        <p14:creationId xmlns:p14="http://schemas.microsoft.com/office/powerpoint/2010/main" val="80059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65B11-5031-B33B-721D-6909993A2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 – </a:t>
            </a:r>
            <a:r>
              <a:rPr lang="en-US" dirty="0" err="1"/>
              <a:t>Jacoco</a:t>
            </a:r>
            <a:r>
              <a:rPr lang="en-US" dirty="0"/>
              <a:t> plugin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714CE8-423A-71C1-E78E-A316AE1C72CF}"/>
              </a:ext>
            </a:extLst>
          </p:cNvPr>
          <p:cNvSpPr txBox="1"/>
          <p:nvPr/>
        </p:nvSpPr>
        <p:spPr>
          <a:xfrm>
            <a:off x="1522414" y="1906666"/>
            <a:ext cx="2817628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Include the plugin in the Pom to generate code coverage reports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424B8-D185-2D65-7117-93C5008D30BE}"/>
              </a:ext>
            </a:extLst>
          </p:cNvPr>
          <p:cNvSpPr txBox="1"/>
          <p:nvPr/>
        </p:nvSpPr>
        <p:spPr>
          <a:xfrm>
            <a:off x="4685598" y="1906666"/>
            <a:ext cx="7166768" cy="418576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&lt;plugin&gt;</a:t>
            </a:r>
            <a:b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400" dirty="0" err="1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400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org.jacoco</a:t>
            </a:r>
            <a: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 err="1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sz="1400" dirty="0" err="1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400" dirty="0" err="1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jacoco</a:t>
            </a:r>
            <a:r>
              <a:rPr lang="en-GB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-maven-plugin</a:t>
            </a:r>
            <a: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sz="1400" dirty="0" err="1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&lt;version&gt;</a:t>
            </a:r>
            <a:r>
              <a:rPr lang="en-GB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0.8.13</a:t>
            </a:r>
            <a: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&lt;/version&gt;</a:t>
            </a:r>
            <a:b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&lt;executions&gt;</a:t>
            </a:r>
            <a:b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&lt;execution&gt;</a:t>
            </a:r>
            <a:b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&lt;goals&gt;</a:t>
            </a:r>
            <a:b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&lt;goal&gt;</a:t>
            </a:r>
            <a:r>
              <a:rPr lang="en-GB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prepare-agent</a:t>
            </a:r>
            <a: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&lt;/goal&gt;</a:t>
            </a:r>
            <a:b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&lt;/goals&gt;</a:t>
            </a:r>
            <a:b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&lt;/execution&gt;</a:t>
            </a:r>
            <a:b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&lt;execution&gt;</a:t>
            </a:r>
            <a:b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&lt;id&gt;</a:t>
            </a:r>
            <a:r>
              <a:rPr lang="en-GB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&lt;/id&gt;</a:t>
            </a:r>
            <a:b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&lt;phase&gt;</a:t>
            </a:r>
            <a:r>
              <a:rPr lang="en-GB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verify</a:t>
            </a:r>
            <a: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&lt;/phase&gt;</a:t>
            </a:r>
            <a:b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&lt;goals&gt;</a:t>
            </a:r>
            <a:b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&lt;goal&gt;</a:t>
            </a:r>
            <a:r>
              <a:rPr lang="en-GB" sz="1400" dirty="0">
                <a:solidFill>
                  <a:srgbClr val="A9B7C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report</a:t>
            </a:r>
            <a: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&lt;/goal&gt;</a:t>
            </a:r>
            <a:b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&lt;/goals&gt;</a:t>
            </a:r>
            <a:b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&lt;/execution&gt;</a:t>
            </a:r>
            <a:b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&lt;/executions&gt;</a:t>
            </a:r>
            <a:b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dirty="0">
                <a:solidFill>
                  <a:srgbClr val="E8BF6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&lt;/plugin&gt;</a:t>
            </a:r>
            <a:endParaRPr lang="en-GB" sz="1400" dirty="0">
              <a:solidFill>
                <a:srgbClr val="A9B7C6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03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8BBE7-46E1-40CD-55CD-4CE5C00D2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F8127-F56A-9DC5-E758-99BD005F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coverage - </a:t>
            </a:r>
            <a:r>
              <a:rPr lang="en-GB" b="1">
                <a:solidFill>
                  <a:srgbClr val="D6D6D6"/>
                </a:solidFill>
                <a:latin typeface="Segoe Sans"/>
              </a:rPr>
              <a:t>Line coverage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A3DCC-4231-C12F-6B4E-D0809BEA3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188" y="1856926"/>
            <a:ext cx="7772400" cy="43832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52293A-8EBA-0B5F-2934-737F5C469404}"/>
              </a:ext>
            </a:extLst>
          </p:cNvPr>
          <p:cNvSpPr txBox="1"/>
          <p:nvPr/>
        </p:nvSpPr>
        <p:spPr>
          <a:xfrm>
            <a:off x="244549" y="2385637"/>
            <a:ext cx="2817628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The line coverage is about which line have been executed, therefor they are “covered”, and which ones haven’t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25841F-3FA0-BBB4-BC69-C1529034CC15}"/>
                  </a:ext>
                </a:extLst>
              </p14:cNvPr>
              <p14:cNvContentPartPr/>
              <p14:nvPr/>
            </p14:nvContentPartPr>
            <p14:xfrm>
              <a:off x="3496932" y="1947791"/>
              <a:ext cx="1250280" cy="6714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25841F-3FA0-BBB4-BC69-C1529034CC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90812" y="1941671"/>
                <a:ext cx="126252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7EE703E-E29D-14DB-7823-31456B333882}"/>
                  </a:ext>
                </a:extLst>
              </p14:cNvPr>
              <p14:cNvContentPartPr/>
              <p14:nvPr/>
            </p14:nvContentPartPr>
            <p14:xfrm>
              <a:off x="3446104" y="3190571"/>
              <a:ext cx="1001160" cy="2969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7EE703E-E29D-14DB-7823-31456B33388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39984" y="3184451"/>
                <a:ext cx="1013400" cy="29815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DB54FF5-9A97-56A1-3433-87A079F12D19}"/>
              </a:ext>
            </a:extLst>
          </p:cNvPr>
          <p:cNvSpPr txBox="1"/>
          <p:nvPr/>
        </p:nvSpPr>
        <p:spPr>
          <a:xfrm>
            <a:off x="2668772" y="5858540"/>
            <a:ext cx="90376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solidFill>
                  <a:schemeClr val="accent3"/>
                </a:solidFill>
              </a:rPr>
              <a:t>covered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952EDF-69DE-002B-BA27-3A96B8744D42}"/>
              </a:ext>
            </a:extLst>
          </p:cNvPr>
          <p:cNvSpPr txBox="1"/>
          <p:nvPr/>
        </p:nvSpPr>
        <p:spPr>
          <a:xfrm>
            <a:off x="2610293" y="1888548"/>
            <a:ext cx="1143000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>
                <a:solidFill>
                  <a:srgbClr val="E35F5F"/>
                </a:solidFill>
              </a:rPr>
              <a:t>uncovered</a:t>
            </a:r>
          </a:p>
        </p:txBody>
      </p:sp>
    </p:spTree>
    <p:extLst>
      <p:ext uri="{BB962C8B-B14F-4D97-AF65-F5344CB8AC3E}">
        <p14:creationId xmlns:p14="http://schemas.microsoft.com/office/powerpoint/2010/main" val="213120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92CF0-AD95-7957-CDDC-D62C92A76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B46B-9E0A-7C2E-2DE9-447C942B6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coverage - </a:t>
            </a:r>
            <a:r>
              <a:rPr lang="en-GB" b="1">
                <a:solidFill>
                  <a:srgbClr val="D6D6D6"/>
                </a:solidFill>
                <a:latin typeface="Segoe Sans"/>
              </a:rPr>
              <a:t>Branch coverage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AB97C2-7BD3-7189-A127-F2B705578ED7}"/>
              </a:ext>
            </a:extLst>
          </p:cNvPr>
          <p:cNvSpPr/>
          <p:nvPr/>
        </p:nvSpPr>
        <p:spPr>
          <a:xfrm>
            <a:off x="2902688" y="1977656"/>
            <a:ext cx="8133907" cy="4189228"/>
          </a:xfrm>
          <a:prstGeom prst="rect">
            <a:avLst/>
          </a:prstGeom>
          <a:solidFill>
            <a:schemeClr val="bg2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deletePerson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UUID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buNone/>
            </a:pPr>
            <a:r>
              <a:rPr lang="en-US" sz="14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Optional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4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4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removePerson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personRepository</a:t>
            </a:r>
            <a:r>
              <a:rPr lang="en-US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findById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buNone/>
            </a:pP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4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removePerson</a:t>
            </a:r>
            <a:r>
              <a:rPr lang="en-US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ifPresent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400" b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personRepository</a:t>
            </a:r>
            <a:r>
              <a:rPr lang="en-US" sz="14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delete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person</a:t>
            </a: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pPr>
              <a:buNone/>
            </a:pPr>
            <a:r>
              <a:rPr lang="en-US" sz="14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8D621FC-2F1E-516A-C3BE-7E3EE868B2F3}"/>
                  </a:ext>
                </a:extLst>
              </p14:cNvPr>
              <p14:cNvContentPartPr/>
              <p14:nvPr/>
            </p14:nvContentPartPr>
            <p14:xfrm>
              <a:off x="4260892" y="3788161"/>
              <a:ext cx="1716561" cy="934399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8D621FC-2F1E-516A-C3BE-7E3EE868B2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54773" y="3782042"/>
                <a:ext cx="1728799" cy="9466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954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ABEFA-5EA8-AE2C-CF4E-39AD38829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392D-EAE2-98FB-2EFC-7A24BFE5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break – See you in 5 minutes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C25D34E-9758-39AF-300E-300A3FD2CD3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243" r="3243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9C12F-1AF9-2750-776A-E092BCDA9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5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D01DC-DE55-ED49-1149-CAE36089C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48FE-CCCE-C121-5796-9470244E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2A3CA-03EF-85E8-1D3E-64E161EBB3C8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F94A2-9F6F-32F5-DEAD-E1B026A91EB0}"/>
              </a:ext>
            </a:extLst>
          </p:cNvPr>
          <p:cNvSpPr txBox="1"/>
          <p:nvPr/>
        </p:nvSpPr>
        <p:spPr>
          <a:xfrm>
            <a:off x="1539591" y="1846264"/>
            <a:ext cx="8588478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D6D6D6"/>
                </a:solidFill>
                <a:latin typeface="Segoe Sans"/>
              </a:rPr>
              <a:t>Evaluate the quality of your unit tests by introducing small changes (mutations) in the code and checking if the tests catch them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D6D6D6"/>
                </a:solidFill>
                <a:latin typeface="Segoe Sans"/>
              </a:rPr>
              <a:t>Ensure that your tests are meaningful and not accidentally passing</a:t>
            </a:r>
            <a:endParaRPr lang="en-GB" sz="2400" i="0" dirty="0">
              <a:solidFill>
                <a:srgbClr val="D6D6D6"/>
              </a:solidFill>
              <a:effectLst/>
              <a:latin typeface="Segoe Sans"/>
            </a:endParaRPr>
          </a:p>
        </p:txBody>
      </p:sp>
    </p:spTree>
    <p:extLst>
      <p:ext uri="{BB962C8B-B14F-4D97-AF65-F5344CB8AC3E}">
        <p14:creationId xmlns:p14="http://schemas.microsoft.com/office/powerpoint/2010/main" val="327568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8A7A2-27D4-EDD6-88DA-FC50681DC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E438-CB2B-5E61-A08A-A0104BFA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9316B-B1B4-0C33-1CF3-E79687949B0E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6C0EB-7F16-A6FB-534D-765150729267}"/>
              </a:ext>
            </a:extLst>
          </p:cNvPr>
          <p:cNvSpPr txBox="1"/>
          <p:nvPr/>
        </p:nvSpPr>
        <p:spPr>
          <a:xfrm>
            <a:off x="1539591" y="1769350"/>
            <a:ext cx="8588478" cy="492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D6D6D6"/>
                </a:solidFill>
                <a:latin typeface="Segoe Sans"/>
              </a:rPr>
              <a:t>Mutator changes code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D6D6D6"/>
                </a:solidFill>
                <a:latin typeface="Segoe Sans"/>
              </a:rPr>
              <a:t>+ to –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D6D6D6"/>
                </a:solidFill>
                <a:latin typeface="Segoe Sans"/>
              </a:rPr>
              <a:t>True to False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D6D6D6"/>
                </a:solidFill>
                <a:latin typeface="Segoe Sans"/>
              </a:rPr>
              <a:t>&gt; to &lt;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D6D6D6"/>
                </a:solidFill>
                <a:latin typeface="Segoe Sans"/>
              </a:rPr>
              <a:t>Etc.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D6D6D6"/>
                </a:solidFill>
                <a:latin typeface="Segoe Sans"/>
              </a:rPr>
              <a:t>Reruns the tests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D6D6D6"/>
                </a:solidFill>
                <a:latin typeface="Segoe Sans"/>
              </a:rPr>
              <a:t>Test fails: mutation killed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D6D6D6"/>
                </a:solidFill>
                <a:latin typeface="Segoe Sans"/>
              </a:rPr>
              <a:t>Test passes: mutation survived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D6D6D6"/>
              </a:solidFill>
              <a:latin typeface="Segoe Sans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D6D6D6"/>
                </a:solidFill>
                <a:latin typeface="Segoe Sans"/>
              </a:rPr>
              <a:t>Mutation score = (killed / total mutants) x 100%</a:t>
            </a:r>
          </a:p>
        </p:txBody>
      </p:sp>
    </p:spTree>
    <p:extLst>
      <p:ext uri="{BB962C8B-B14F-4D97-AF65-F5344CB8AC3E}">
        <p14:creationId xmlns:p14="http://schemas.microsoft.com/office/powerpoint/2010/main" val="266896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654DD-1EC3-EE0B-3F7C-5C941A2D4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5F74E-E5C1-1721-D1D3-BE071EC6D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it?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ABC5E-BC01-D193-0323-A1D131F745D8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D0E27E-3783-E35D-F836-F83B8F847A73}"/>
              </a:ext>
            </a:extLst>
          </p:cNvPr>
          <p:cNvSpPr txBox="1"/>
          <p:nvPr/>
        </p:nvSpPr>
        <p:spPr>
          <a:xfrm>
            <a:off x="1539591" y="1846264"/>
            <a:ext cx="8588478" cy="9079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D6D6D6"/>
                </a:solidFill>
                <a:latin typeface="Segoe Sans"/>
              </a:rPr>
              <a:t>Use a plugin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D6D6D6"/>
                </a:solidFill>
                <a:latin typeface="Segoe Sans"/>
              </a:rPr>
              <a:t>PIT</a:t>
            </a:r>
          </a:p>
        </p:txBody>
      </p:sp>
    </p:spTree>
    <p:extLst>
      <p:ext uri="{BB962C8B-B14F-4D97-AF65-F5344CB8AC3E}">
        <p14:creationId xmlns:p14="http://schemas.microsoft.com/office/powerpoint/2010/main" val="380456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3E732-56A6-0CA9-F1A0-FD45EEA49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46F1-6286-578B-EDB6-256D357F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CC9DF2-87F9-5996-9860-E87279252D0B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4D14C-C3F3-CE11-FE08-A1F0FE2A5924}"/>
              </a:ext>
            </a:extLst>
          </p:cNvPr>
          <p:cNvSpPr txBox="1"/>
          <p:nvPr/>
        </p:nvSpPr>
        <p:spPr>
          <a:xfrm>
            <a:off x="1539591" y="1846264"/>
            <a:ext cx="8588478" cy="2985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D6D6D6"/>
                </a:solidFill>
                <a:effectLst/>
                <a:latin typeface="Segoe Sans"/>
              </a:rPr>
              <a:t>Definition</a:t>
            </a: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: A software development approach where tests are written </a:t>
            </a:r>
            <a:r>
              <a:rPr lang="en-GB" sz="2400" b="0" i="1" dirty="0">
                <a:solidFill>
                  <a:srgbClr val="D6D6D6"/>
                </a:solidFill>
                <a:effectLst/>
                <a:latin typeface="Segoe Sans"/>
              </a:rPr>
              <a:t>before</a:t>
            </a: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 the code.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D6D6D6"/>
                </a:solidFill>
                <a:effectLst/>
                <a:latin typeface="Segoe Sans"/>
              </a:rPr>
              <a:t>Core Idea</a:t>
            </a: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: Write a failing test → Write just enough code to pass → Refactor.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D6D6D6"/>
                </a:solidFill>
                <a:effectLst/>
                <a:latin typeface="Segoe Sans"/>
              </a:rPr>
              <a:t>Goal</a:t>
            </a: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: Ensure code correctness from the start.</a:t>
            </a:r>
          </a:p>
        </p:txBody>
      </p:sp>
    </p:spTree>
    <p:extLst>
      <p:ext uri="{BB962C8B-B14F-4D97-AF65-F5344CB8AC3E}">
        <p14:creationId xmlns:p14="http://schemas.microsoft.com/office/powerpoint/2010/main" val="35293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50BF4-6811-AE65-A896-0F575C484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E80A-D601-5D6A-485D-2255B247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/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B9B1C-75A1-313F-D880-20B5675E9D8B}"/>
              </a:ext>
            </a:extLst>
          </p:cNvPr>
          <p:cNvSpPr txBox="1"/>
          <p:nvPr/>
        </p:nvSpPr>
        <p:spPr>
          <a:xfrm>
            <a:off x="2181699" y="2828836"/>
            <a:ext cx="7825426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Get an understanding what Unit Testing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Understand why we Unit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Learn about different Unit Testing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Get hands on experience in Unit Testing</a:t>
            </a:r>
          </a:p>
        </p:txBody>
      </p:sp>
    </p:spTree>
    <p:extLst>
      <p:ext uri="{BB962C8B-B14F-4D97-AF65-F5344CB8AC3E}">
        <p14:creationId xmlns:p14="http://schemas.microsoft.com/office/powerpoint/2010/main" val="15925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21C20-2F30-BE71-CF8D-53844086E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71AD-19FF-93D7-4B6F-AFB3A28A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TDD?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6B54E-22AE-16E5-B84F-625D9C9E50F7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B2D9F9-BA45-1BD6-ABE6-7ACD425ABB2D}"/>
              </a:ext>
            </a:extLst>
          </p:cNvPr>
          <p:cNvSpPr txBox="1"/>
          <p:nvPr/>
        </p:nvSpPr>
        <p:spPr>
          <a:xfrm>
            <a:off x="1539591" y="1846264"/>
            <a:ext cx="8588478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i="0" dirty="0">
                <a:solidFill>
                  <a:srgbClr val="D6D6D6"/>
                </a:solidFill>
                <a:effectLst/>
                <a:latin typeface="Segoe Sans"/>
              </a:rPr>
              <a:t>Benefits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i="0" dirty="0">
                <a:solidFill>
                  <a:srgbClr val="D6D6D6"/>
                </a:solidFill>
                <a:effectLst/>
                <a:latin typeface="Segoe Sans"/>
              </a:rPr>
              <a:t>Forces you to think about requirements first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i="0" dirty="0">
                <a:solidFill>
                  <a:srgbClr val="D6D6D6"/>
                </a:solidFill>
                <a:effectLst/>
                <a:latin typeface="Segoe Sans"/>
              </a:rPr>
              <a:t>Leads to better-designed, loosely coupled code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i="0" dirty="0">
                <a:solidFill>
                  <a:srgbClr val="D6D6D6"/>
                </a:solidFill>
                <a:effectLst/>
                <a:latin typeface="Segoe Sans"/>
              </a:rPr>
              <a:t>Provides a safety net for refactoring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i="0" dirty="0">
                <a:solidFill>
                  <a:srgbClr val="D6D6D6"/>
                </a:solidFill>
                <a:effectLst/>
                <a:latin typeface="Segoe Sans"/>
              </a:rPr>
              <a:t>Improves confidence in code changes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285750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i="0" dirty="0">
                <a:solidFill>
                  <a:srgbClr val="D6D6D6"/>
                </a:solidFill>
                <a:effectLst/>
                <a:latin typeface="Segoe Sans"/>
              </a:rPr>
              <a:t>Bonus: Acts as living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55888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4F978-FA8A-F5D0-272C-42F3F366D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642F8-7560-AC12-D37F-5B30FEF9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TDD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55325-969B-62A9-7A49-0E6A585D9963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3026C-E2CD-5E4F-9852-B58DFAA6B4F3}"/>
              </a:ext>
            </a:extLst>
          </p:cNvPr>
          <p:cNvSpPr txBox="1"/>
          <p:nvPr/>
        </p:nvSpPr>
        <p:spPr>
          <a:xfrm>
            <a:off x="1539591" y="1846264"/>
            <a:ext cx="8588478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i="0" dirty="0">
                <a:solidFill>
                  <a:srgbClr val="D6D6D6"/>
                </a:solidFill>
                <a:effectLst/>
                <a:latin typeface="Segoe Sans"/>
              </a:rPr>
              <a:t>Initial Slowness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i="0" dirty="0">
                <a:solidFill>
                  <a:srgbClr val="D6D6D6"/>
                </a:solidFill>
                <a:effectLst/>
                <a:latin typeface="Segoe Sans"/>
              </a:rPr>
              <a:t>Takes time to get used to the workflow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i="0" dirty="0">
                <a:solidFill>
                  <a:srgbClr val="D6D6D6"/>
                </a:solidFill>
                <a:effectLst/>
                <a:latin typeface="Segoe Sans"/>
              </a:rPr>
              <a:t>Over-testing	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i="0" dirty="0">
                <a:solidFill>
                  <a:srgbClr val="D6D6D6"/>
                </a:solidFill>
                <a:effectLst/>
                <a:latin typeface="Segoe Sans"/>
              </a:rPr>
              <a:t>Risk of writing unnecessary tests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i="0" dirty="0">
                <a:solidFill>
                  <a:srgbClr val="D6D6D6"/>
                </a:solidFill>
                <a:effectLst/>
                <a:latin typeface="Segoe Sans"/>
              </a:rPr>
              <a:t>Design Constraints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i="0" dirty="0">
                <a:solidFill>
                  <a:srgbClr val="D6D6D6"/>
                </a:solidFill>
                <a:effectLst/>
                <a:latin typeface="Segoe Sans"/>
              </a:rPr>
              <a:t>May lead to over-engineering if not balanced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i="0" dirty="0">
              <a:solidFill>
                <a:srgbClr val="D6D6D6"/>
              </a:solidFill>
              <a:effectLst/>
              <a:latin typeface="Segoe Sans"/>
            </a:endParaRPr>
          </a:p>
        </p:txBody>
      </p:sp>
    </p:spTree>
    <p:extLst>
      <p:ext uri="{BB962C8B-B14F-4D97-AF65-F5344CB8AC3E}">
        <p14:creationId xmlns:p14="http://schemas.microsoft.com/office/powerpoint/2010/main" val="154321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DD67-F749-0315-A0BC-E2E308D6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FC813-8F63-E6F2-F246-024FADB0F770}"/>
              </a:ext>
            </a:extLst>
          </p:cNvPr>
          <p:cNvSpPr txBox="1"/>
          <p:nvPr/>
        </p:nvSpPr>
        <p:spPr>
          <a:xfrm>
            <a:off x="1522413" y="1817914"/>
            <a:ext cx="92413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After each lesson, you get a piece of homework that serves as implementation of the final assignment.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After lesson 5, we can now add unit tests to our application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The homework is to do it. Add unit tests to your assignment.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Try to achieve 90</a:t>
            </a:r>
            <a:r>
              <a:rPr lang="en-US" sz="2400"/>
              <a:t>% of line </a:t>
            </a:r>
            <a:r>
              <a:rPr lang="en-US" sz="2400" dirty="0"/>
              <a:t>coverage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29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00F01-A32B-6BBB-BEA6-C2C93C869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A991-5971-82A2-9570-752455D3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/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40858-B1ED-F069-F892-88C0791B53FD}"/>
              </a:ext>
            </a:extLst>
          </p:cNvPr>
          <p:cNvSpPr txBox="1"/>
          <p:nvPr/>
        </p:nvSpPr>
        <p:spPr>
          <a:xfrm>
            <a:off x="2181699" y="2828836"/>
            <a:ext cx="7825426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/>
              <a:t>Code examples can be found </a:t>
            </a:r>
            <a:r>
              <a:rPr lang="en-US" sz="3200">
                <a:hlinkClick r:id="rId2"/>
              </a:rPr>
              <a:t>here</a:t>
            </a:r>
            <a:r>
              <a:rPr lang="en-US" sz="3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550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AF4F-BECF-CBC4-2891-2F7ADCA7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Testing Pyramid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83F65-E639-0825-B69C-035CF6444697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8268FC-159C-1951-41B3-00F75968C3BE}"/>
              </a:ext>
            </a:extLst>
          </p:cNvPr>
          <p:cNvSpPr txBox="1"/>
          <p:nvPr/>
        </p:nvSpPr>
        <p:spPr>
          <a:xfrm>
            <a:off x="1539590" y="1846264"/>
            <a:ext cx="4939587" cy="320087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A conceptual model that illustrates the ideal distribution of automated tests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Emphasizes having </a:t>
            </a:r>
            <a:r>
              <a:rPr lang="en-GB" sz="2400" b="1" i="0" dirty="0">
                <a:solidFill>
                  <a:srgbClr val="D6D6D6"/>
                </a:solidFill>
                <a:effectLst/>
                <a:latin typeface="Segoe Sans"/>
              </a:rPr>
              <a:t>more unit tests</a:t>
            </a: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, fewer integration tests, and even fewer UI/end-to-end tests</a:t>
            </a:r>
          </a:p>
        </p:txBody>
      </p:sp>
      <p:pic>
        <p:nvPicPr>
          <p:cNvPr id="2050" name="Picture 2" descr="Your QA tester's hierarchy of needs: what is the agile testing pyramid?">
            <a:extLst>
              <a:ext uri="{FF2B5EF4-FFF2-40B4-BE49-F238E27FC236}">
                <a16:creationId xmlns:a16="http://schemas.microsoft.com/office/drawing/2014/main" id="{767E073A-331E-525B-E5E1-C2C47F070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806" y="1662546"/>
            <a:ext cx="5301396" cy="368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17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C161B-F943-C46F-9EEC-EB801D89D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02D7-36C0-6B90-0096-5AC78AD0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/ End to End Tests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81262E-F768-159D-0A9D-60BF0F7A7CD2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94D5A-F026-27B7-BE1D-7FC4F42A16C0}"/>
              </a:ext>
            </a:extLst>
          </p:cNvPr>
          <p:cNvSpPr txBox="1"/>
          <p:nvPr/>
        </p:nvSpPr>
        <p:spPr>
          <a:xfrm>
            <a:off x="1539590" y="1846264"/>
            <a:ext cx="4939587" cy="36471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Simulate real user interactions (e.g., clicking buttons, submitting forms)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Use tools like Selenium or Cypress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Slowest and most brittle type of test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Use sparingly for critical user flows</a:t>
            </a:r>
          </a:p>
        </p:txBody>
      </p:sp>
      <p:pic>
        <p:nvPicPr>
          <p:cNvPr id="2050" name="Picture 2" descr="Your QA tester's hierarchy of needs: what is the agile testing pyramid?">
            <a:extLst>
              <a:ext uri="{FF2B5EF4-FFF2-40B4-BE49-F238E27FC236}">
                <a16:creationId xmlns:a16="http://schemas.microsoft.com/office/drawing/2014/main" id="{6FFD7ED2-075A-EACA-EA35-306D89479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806" y="1662546"/>
            <a:ext cx="5301396" cy="368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19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49BAB-6537-4BE3-7035-937DE456D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81A23-FCDA-09C5-BF9C-40DBFCAB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Integration/Component Tests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D46B7D-17AC-23E0-B4CC-D747F5A76D96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9404C-14BA-298F-A899-9CA658EB0B35}"/>
              </a:ext>
            </a:extLst>
          </p:cNvPr>
          <p:cNvSpPr txBox="1"/>
          <p:nvPr/>
        </p:nvSpPr>
        <p:spPr>
          <a:xfrm>
            <a:off x="1539590" y="1846264"/>
            <a:ext cx="4939587" cy="41703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Integration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Test how multiple components work together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Component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D6D6D6"/>
                </a:solidFill>
                <a:latin typeface="Segoe Sans"/>
              </a:rPr>
              <a:t>Test how an entire application flow works</a:t>
            </a: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May involve databases, file systems, or APIs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Slower and more complex than unit tests</a:t>
            </a:r>
          </a:p>
        </p:txBody>
      </p:sp>
      <p:pic>
        <p:nvPicPr>
          <p:cNvPr id="2050" name="Picture 2" descr="Your QA tester's hierarchy of needs: what is the agile testing pyramid?">
            <a:extLst>
              <a:ext uri="{FF2B5EF4-FFF2-40B4-BE49-F238E27FC236}">
                <a16:creationId xmlns:a16="http://schemas.microsoft.com/office/drawing/2014/main" id="{0EBE29DB-3394-36A2-28F5-3787247AD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806" y="1662546"/>
            <a:ext cx="5301396" cy="368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3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AE622-D5DC-8027-2CCF-04710C63E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941C-22E5-7774-0D0E-98BFDE1F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Unit Testing?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758EE-AAA4-77F0-AABB-BEE404933CF9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89B94-1334-4C19-53B6-8CB77B63E6A6}"/>
              </a:ext>
            </a:extLst>
          </p:cNvPr>
          <p:cNvSpPr txBox="1"/>
          <p:nvPr/>
        </p:nvSpPr>
        <p:spPr>
          <a:xfrm>
            <a:off x="1539590" y="1846264"/>
            <a:ext cx="9861035" cy="2751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US" sz="2400" dirty="0"/>
              <a:t>Definition:</a:t>
            </a:r>
            <a:br>
              <a:rPr lang="en-US" sz="2400" dirty="0"/>
            </a:br>
            <a:r>
              <a:rPr lang="en-US" sz="2400" dirty="0"/>
              <a:t>Unit testing is the process of testing individual units or components of a program in isolation</a:t>
            </a:r>
            <a:endParaRPr lang="en-US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 dirty="0"/>
              <a:t>Units are usually methods within a class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 dirty="0"/>
              <a:t>Unit tests are automated and repeatable, they should always have the same result</a:t>
            </a:r>
          </a:p>
        </p:txBody>
      </p:sp>
    </p:spTree>
    <p:extLst>
      <p:ext uri="{BB962C8B-B14F-4D97-AF65-F5344CB8AC3E}">
        <p14:creationId xmlns:p14="http://schemas.microsoft.com/office/powerpoint/2010/main" val="98312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2B82EB-80D3-4DDB-9A53-0D22163B57B3}">
  <ds:schemaRefs>
    <ds:schemaRef ds:uri="230e9df3-be65-4c73-a93b-d1236ebd677e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documentManagement/types"/>
    <ds:schemaRef ds:uri="16c05727-aa75-4e4a-9b5f-8a80a1165891"/>
    <ds:schemaRef ds:uri="71af3243-3dd4-4a8d-8c0d-dd76da1f02a5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FC92C0-A33F-467F-A65D-AA0CE0BD2B63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0</TotalTime>
  <Words>1735</Words>
  <Application>Microsoft Macintosh PowerPoint</Application>
  <PresentationFormat>Custom</PresentationFormat>
  <Paragraphs>303</Paragraphs>
  <Slides>42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Consolas</vt:lpstr>
      <vt:lpstr>Corbel</vt:lpstr>
      <vt:lpstr>Courier New</vt:lpstr>
      <vt:lpstr>Menlo</vt:lpstr>
      <vt:lpstr>Segoe Sans</vt:lpstr>
      <vt:lpstr>Custom</vt:lpstr>
      <vt:lpstr>Unit Testing</vt:lpstr>
      <vt:lpstr>Practical information</vt:lpstr>
      <vt:lpstr>Recap of last week</vt:lpstr>
      <vt:lpstr>Objectives</vt:lpstr>
      <vt:lpstr>Objectives</vt:lpstr>
      <vt:lpstr>The Testing Pyramid</vt:lpstr>
      <vt:lpstr>UI / End to End Tests</vt:lpstr>
      <vt:lpstr>Integration/Component Tests</vt:lpstr>
      <vt:lpstr>What is a Unit Testing?</vt:lpstr>
      <vt:lpstr>What is in scope of a Unit Testing?</vt:lpstr>
      <vt:lpstr>Why do we Unit Test?</vt:lpstr>
      <vt:lpstr>Why do we Unit Test?</vt:lpstr>
      <vt:lpstr>Why do we Unit Test?</vt:lpstr>
      <vt:lpstr>Why do we Unit Test?</vt:lpstr>
      <vt:lpstr>What makes a good Unit Test?</vt:lpstr>
      <vt:lpstr>What does a Unit Test look like?</vt:lpstr>
      <vt:lpstr>Junit 5</vt:lpstr>
      <vt:lpstr>JUnit test structure</vt:lpstr>
      <vt:lpstr>Common assertions</vt:lpstr>
      <vt:lpstr>Test Lifecycle</vt:lpstr>
      <vt:lpstr>Naming and Structuring</vt:lpstr>
      <vt:lpstr>Running tests</vt:lpstr>
      <vt:lpstr>Short break – See you in 5 minutes</vt:lpstr>
      <vt:lpstr>Mockito</vt:lpstr>
      <vt:lpstr>Mockito Annotations</vt:lpstr>
      <vt:lpstr>Mocking</vt:lpstr>
      <vt:lpstr>Why do we Mock?</vt:lpstr>
      <vt:lpstr>Stubbing</vt:lpstr>
      <vt:lpstr>Verify/Spy</vt:lpstr>
      <vt:lpstr>How to get started</vt:lpstr>
      <vt:lpstr>Assignment</vt:lpstr>
      <vt:lpstr>Code Coverage – Jacoco plugin</vt:lpstr>
      <vt:lpstr>Code coverage - Line coverage</vt:lpstr>
      <vt:lpstr>Code coverage - Branch coverage</vt:lpstr>
      <vt:lpstr>Short break – See you in 5 minutes</vt:lpstr>
      <vt:lpstr>Mutation Testing</vt:lpstr>
      <vt:lpstr>How does it work?</vt:lpstr>
      <vt:lpstr>How to implement it?</vt:lpstr>
      <vt:lpstr>Test Driven Development</vt:lpstr>
      <vt:lpstr>Why use TDD?</vt:lpstr>
      <vt:lpstr>Challenges of TDD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Feast of Frameworks</dc:title>
  <dc:creator/>
  <cp:lastModifiedBy>Guerard, Muriel</cp:lastModifiedBy>
  <cp:revision>2</cp:revision>
  <dcterms:created xsi:type="dcterms:W3CDTF">2025-04-13T12:30:35Z</dcterms:created>
  <dcterms:modified xsi:type="dcterms:W3CDTF">2025-05-20T12:41:47Z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