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5FF9A5-12F4-442A-9B63-3920E5D098C9}">
  <a:tblStyle styleId="{595FF9A5-12F4-442A-9B63-3920E5D09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1383c4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1383c4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b1383c48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383c4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eb1383c48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b1383c48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69731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eb9697318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b9697318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91162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c91162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c91162f1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2196a6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eb2196a62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b2196a62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b1c720b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b1c720b9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eb1c720b9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78b147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78b1472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c78b1472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57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2196a6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eb2196a62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eb2196a62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162f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ec91162f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ec91162f1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1c720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eb1c720b9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eb1c720b9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1c720b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b1c720b9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eb1c720b9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b1c720b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eb1c720b9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eb1c720b9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2196a6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eb2196a6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eb2196a62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2196a6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eb2196a6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eb2196a626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2196a6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eb2196a62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eb2196a62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afea213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eafea213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afea213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ea213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afea213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afea213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c7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c720b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b1c720b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fea2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afea217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afea217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fea213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eafea2133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afea2133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04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,+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4293638" y="3259796"/>
            <a:ext cx="750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Progetto YesWeKAN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4293500" y="4226501"/>
            <a:ext cx="750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>
                <a:solidFill>
                  <a:srgbClr val="FFFFFF"/>
                </a:solidFill>
              </a:rPr>
              <a:t>Francesco Cardia     Matteo Chiesa     Giovanni Zedda</a:t>
            </a:r>
            <a:r>
              <a:rPr lang="it-IT" sz="2000">
                <a:solidFill>
                  <a:schemeClr val="lt1"/>
                </a:solidFill>
              </a:rPr>
              <a:t>	</a:t>
            </a:r>
            <a:r>
              <a:rPr lang="it-IT">
                <a:solidFill>
                  <a:srgbClr val="FFFFFF"/>
                </a:solidFill>
              </a:rPr>
              <a:t>	</a:t>
            </a:r>
            <a:endParaRPr sz="20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121755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/>
        </p:nvSpPr>
        <p:spPr>
          <a:xfrm>
            <a:off x="4293500" y="4877900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Università degli Studi di Cagliari - IADA - 2024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livello</a:t>
            </a:r>
            <a:r>
              <a:rPr lang="it-IT">
                <a:solidFill>
                  <a:schemeClr val="accent1"/>
                </a:solidFill>
              </a:rPr>
              <a:t> DenseKAN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71200" y="2412525"/>
            <a:ext cx="102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livello DenseKAN può essere rappresentato come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 di funzioni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 title="[0,0,0,&quot;https://www.codecogs.com/eqnedit.php?latex=%5Cphi(x)%20%3D%20w_bb(x)%20%2B%20w_s%5Csum_i%7Bc_iB_i(x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75" y="4198800"/>
            <a:ext cx="5335650" cy="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7684700" y="4726375"/>
            <a:ext cx="489000" cy="92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 flipH="1">
            <a:off x="8173575" y="4656600"/>
            <a:ext cx="935700" cy="100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8187550" y="4698300"/>
            <a:ext cx="2234700" cy="963900"/>
          </a:xfrm>
          <a:prstGeom prst="bentConnector3">
            <a:avLst>
              <a:gd name="adj1" fmla="val 10000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56175" y="5662200"/>
            <a:ext cx="273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Parametri addestrabili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21" title="[0,0,0,&quot;https://www.codecogs.com/eqnedit.php?latex=%20%5CPhi%20%3D%20%5Cbegin%7Bpmatrix%7D%20%5Cphi_%7B1%2C1%7D%20%26%20%5Cphi_%7B1%2C2%7D%20%26%20%5Ccdots%20%26%20%5Cphi_%7B1%2Cn%7D%20%5C%5C%20%5Cphi_%7B2%2C1%7D%20%26%20%5Cphi_%7B2%2C2%7D%20%26%20%5Ccdots%20%26%20%5Cphi_%7B2%2Cn%7D%20%5C%5C%20%5Cvdots%20%26%20%5Cvdots%20%26%20%5Cddots%20%26%20%5Cvdots%20%5C%5C%20%5Cphi_%7Bm%2C1%7D%20%26%20%5Cphi_%7Bm%2C2%7D%20%26%20%5Ccdots%20%26%20%5Cphi_%7Bm%2Cn%7D%20%5Cend%7Bp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23" y="3701336"/>
            <a:ext cx="4399998" cy="18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3275" y="2054525"/>
            <a:ext cx="10486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KAN, come le reti MLP effettuano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propagazione in avanti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 effettuare le predizioni.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 n-esima unità in output della rete (nel nostro caso solo un output) è data da: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2" title="[0,0,0,&quot;https://www.codecogs.com/eqnedit.php?latex=%20KAN(x)_n%20%3D%20%5Csum_%7Bi_%7B0%7D%3D1%7D%5E%7Bm%7D%5Cphi_%7Bn%2Ci_0%7D(x_%7Bi_0%7D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7" y="3436713"/>
            <a:ext cx="4457926" cy="11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971675" y="3746338"/>
            <a:ext cx="35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un input di dimensione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p22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372" y="3974236"/>
            <a:ext cx="255271" cy="1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19725" y="651071"/>
            <a:ext cx="97200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430607" y="4491142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" y="1971192"/>
            <a:ext cx="9795374" cy="40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282" y="1971192"/>
            <a:ext cx="1433900" cy="40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1497657" y="3727055"/>
            <a:ext cx="77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4.20</a:t>
            </a:r>
            <a:endParaRPr sz="3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rot="10800000" flipH="1">
            <a:off x="11352757" y="4582430"/>
            <a:ext cx="394200" cy="10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1352757" y="3443530"/>
            <a:ext cx="2910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 flipH="1">
            <a:off x="11356057" y="4299492"/>
            <a:ext cx="284400" cy="2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1405257" y="2423942"/>
            <a:ext cx="331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6" name="Google Shape;206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9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71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418720" y="6174742"/>
            <a:ext cx="10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(25, 4)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151245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1471707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L’</a:t>
            </a:r>
            <a:r>
              <a:rPr lang="it-IT">
                <a:solidFill>
                  <a:schemeClr val="accent1"/>
                </a:solidFill>
              </a:rPr>
              <a:t>implementazione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livelli DenseKAN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delle metriche e dei grafici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degli approcci di spiegabilità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piano sperimentale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Tuning degli iperparametri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Addestramento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Confronto delle prestazioni e dell’equità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Analisi della trasparenza algoritmica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Modelli a </a:t>
            </a:r>
            <a:r>
              <a:rPr lang="it-IT">
                <a:solidFill>
                  <a:schemeClr val="accent1"/>
                </a:solidFill>
              </a:rPr>
              <a:t>confronto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KAN-MLP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Decision Tree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Random Forest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Voting Regressor (Tree + Linear + Bayesian)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Tempi </a:t>
            </a:r>
            <a:r>
              <a:rPr lang="it-IT"/>
              <a:t>di addestramento</a:t>
            </a:r>
            <a:endParaRPr/>
          </a:p>
        </p:txBody>
      </p:sp>
      <p:graphicFrame>
        <p:nvGraphicFramePr>
          <p:cNvPr id="240" name="Google Shape;240;p27"/>
          <p:cNvGraphicFramePr/>
          <p:nvPr>
            <p:extLst>
              <p:ext uri="{D42A27DB-BD31-4B8C-83A1-F6EECF244321}">
                <p14:modId xmlns:p14="http://schemas.microsoft.com/office/powerpoint/2010/main" val="11595407"/>
              </p:ext>
            </p:extLst>
          </p:nvPr>
        </p:nvGraphicFramePr>
        <p:xfrm>
          <a:off x="952500" y="2286000"/>
          <a:ext cx="10287000" cy="2578428"/>
        </p:xfrm>
        <a:graphic>
          <a:graphicData uri="http://schemas.openxmlformats.org/drawingml/2006/table">
            <a:tbl>
              <a:tblPr>
                <a:noFill/>
                <a:tableStyleId>{595FF9A5-12F4-442A-9B63-3920E5D098C9}</a:tableStyleId>
              </a:tblPr>
              <a:tblGrid>
                <a:gridCol w="514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KAN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13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2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KAN-MLP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7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Decision Tree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Random Forest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Voting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1920875"/>
            <a:ext cx="10061100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A1AC2C-8BD7-9451-5E8F-FA43888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448" y="1890026"/>
            <a:ext cx="11881104" cy="41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84075" y="783225"/>
            <a:ext cx="9720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Equità algoritmica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789500"/>
            <a:ext cx="11326949" cy="46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I nostri </a:t>
            </a:r>
            <a:r>
              <a:rPr lang="it-IT">
                <a:solidFill>
                  <a:schemeClr val="accent1"/>
                </a:solidFill>
              </a:rPr>
              <a:t>obiettivi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Esplorare l’architettura 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principio matematico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sta dietro il funzionamento delle reti di Kolmogorov-Arnold (KAN)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63050" y="3716525"/>
            <a:ext cx="98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Confrontare le KAN con i modelli di Machine Learning allo stato dell’arte per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scoprire i vantaggi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possono essere introdotti dal nuovo approccio.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Questi approcci potranno essere sostituiti?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3050" y="524165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Utilizzare le KAN in un campo di applicazione sensibile come quello medico per sfruttarne le potenzialità in termini di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spiegabilità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trasparenza algoritmica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</a:t>
            </a:r>
            <a:r>
              <a:rPr lang="it-IT">
                <a:solidFill>
                  <a:srgbClr val="1CADE4"/>
                </a:solidFill>
              </a:rPr>
              <a:t>trasparenza algoritmica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Feature Importance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LIME (Local Interpretable Model-agnostic Explanations)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Grafo di rappresentazione dei livelli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76878" y="4488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</a:rPr>
              <a:t>Feature 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1791950"/>
            <a:ext cx="9546299" cy="47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71475" y="776025"/>
            <a:ext cx="1486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LIME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776025"/>
            <a:ext cx="8417000" cy="5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97350" y="502925"/>
            <a:ext cx="10048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800">
                <a:solidFill>
                  <a:schemeClr val="accent1"/>
                </a:solidFill>
                <a:highlight>
                  <a:schemeClr val="lt1"/>
                </a:highlight>
              </a:rPr>
              <a:t>Grafo dei livelli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0400" y="2541525"/>
            <a:ext cx="4431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Questo diagramma permette di </a:t>
            </a:r>
            <a:r>
              <a:rPr lang="it-IT" sz="2200">
                <a:solidFill>
                  <a:schemeClr val="accent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visualizzare le funzioni spline</a:t>
            </a: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che mappano gli input di ogni livello in output e che, una volta composte, generano la predizione del modello.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1534950"/>
            <a:ext cx="7245550" cy="50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Conclusioni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44202"/>
            <a:ext cx="11081049" cy="4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Sviluppi futuri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868625" y="2114475"/>
            <a:ext cx="804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la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extension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una tecnica che permette alle KAN di cambiare dinamicamente la dimensione della griglia, raffinando le sue predizioni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Rivisitare le architetture allo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stato dell’arte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(reti convolutive, Transformers, LLM,...) introducendo livelli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DenseKAN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Testare le KAN su dataset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dimensioni maggiori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il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pruning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automatico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basato sul peso delle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25" y="1770450"/>
            <a:ext cx="2973475" cy="18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2897700" y="877350"/>
            <a:ext cx="63966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Grazie per l’attenzione!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545600" y="3315675"/>
            <a:ext cx="310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sz="5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time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Perché </a:t>
            </a:r>
            <a:r>
              <a:rPr lang="it-IT"/>
              <a:t>questo progetto?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Verificare che i principi esposti nel paper che introduce le KAN riguardo alla spiegabilità algoritmica e alla scalabilità abbiano riscontro su un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d’uso reale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Applicazioni </a:t>
            </a:r>
            <a:r>
              <a:rPr lang="it-IT">
                <a:solidFill>
                  <a:schemeClr val="dk1"/>
                </a:solidFill>
              </a:rPr>
              <a:t>del progetto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nostro task consiste nello stimare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durata in giorni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del ricovero ospedaliero di un paziente avendo alcuni dati relativi al suo stato di salute e al ricovero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63050" y="3697175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un sistema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supporto decisionale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personale addetto alla gestione logistica dei posti letto nelle strutture ospedaliere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0350" y="3697175"/>
            <a:ext cx="447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al paziente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stima trasparente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sulla durata della sua permanenza nella struttura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24128" y="2251975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>
                <a:highlight>
                  <a:schemeClr val="lt1"/>
                </a:highlight>
              </a:rPr>
              <a:t>Il dataset che abbiamo scelto per il nostro task è</a:t>
            </a: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 Length Of Stay</a:t>
            </a:r>
            <a:r>
              <a:rPr lang="it-IT">
                <a:highlight>
                  <a:schemeClr val="lt1"/>
                </a:highlight>
              </a:rPr>
              <a:t> di Microsoft, contiene 100.000 records, ognuno dei quali è relativo al ricovero ospedaliero di un paziente.</a:t>
            </a:r>
            <a:endParaRPr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t-IT">
                <a:highlight>
                  <a:schemeClr val="lt1"/>
                </a:highlight>
              </a:rPr>
              <a:t>Gli attributi considerati sono in parte relativi all'identità del paziente, e in parte alla sua condizione clinica e sanitaria.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008825" y="1825925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dataset è di tipo tabellare, in formato CSV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08825" y="2272925"/>
            <a:ext cx="824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 attributi numerici e categorici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sono stati modificati o codificati (date, codici)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Tutti i valori sono stati normalizzati in [0,1]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numero intero, il numero di giorni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54650" y="4675625"/>
            <a:ext cx="8045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Qualità 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 dati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Nessun valore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manKANte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bilanciati, altri no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 sbilanciate verso valori bassi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08825" y="568248"/>
            <a:ext cx="9720000" cy="11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Kolmogorov-Arnold Networks	</a:t>
            </a:r>
            <a:r>
              <a:rPr lang="it-IT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Ziming Liu</a:t>
            </a:r>
            <a:r>
              <a:rPr lang="it-IT" sz="1500">
                <a:solidFill>
                  <a:schemeClr val="dk1"/>
                </a:solidFill>
              </a:rPr>
              <a:t> et 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68875" y="3546575"/>
            <a:ext cx="50838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Universale di Rappresentazione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 linearità introdotta da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funzioni di attivazione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sui nodi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pesi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6425" y="2412525"/>
            <a:ext cx="979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 sono state proposte come alternative all’architettura MLP vediamo le differenze principali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289075" y="3470375"/>
            <a:ext cx="51390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KAN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di Kolmogorov-Arnold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Composizione di funzioni non lineari parametrizzate chiamate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45075" y="2412525"/>
            <a:ext cx="1078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è una combinazione di funzioni elementari				    : grado della funzione 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31625" y="3546575"/>
            <a:ext cx="4757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0" title="[0,0,0,&quot;https://www.codecogs.com/eqnedit.php?latex=B_%7Bi%2Ck%7D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50" y="2501025"/>
            <a:ext cx="935201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[0,0,0,&quot;https://www.codecogs.com/eqnedit.php?latex=spline(x)%20%3D%20%5Csum_ic_iB_%7Bi%2Ck%7D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25" y="4136000"/>
            <a:ext cx="4757400" cy="9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500" y="3041051"/>
            <a:ext cx="5157851" cy="41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[0,0,0,&quot;https://www.codecogs.com/eqnedit.php?latex=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898" y="2560040"/>
            <a:ext cx="148570" cy="23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61324C-3ADD-784B-453F-F304A24C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86000"/>
                    </a14:imgEffect>
                    <a14:imgEffect>
                      <a14:brightnessContrast contras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44" y="2054516"/>
            <a:ext cx="4050475" cy="33118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BB75D30-D4FC-858B-CF28-682F62A0D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7419" y="2054515"/>
            <a:ext cx="4008181" cy="33118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203B60-2D52-BC05-0C9C-911D105F5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5600" y="2054515"/>
            <a:ext cx="4046809" cy="33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08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714</Words>
  <Application>Microsoft Office PowerPoint</Application>
  <PresentationFormat>Widescreen</PresentationFormat>
  <Paragraphs>133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Twentieth Century</vt:lpstr>
      <vt:lpstr>Integrale</vt:lpstr>
      <vt:lpstr>Progetto YesWeKAN</vt:lpstr>
      <vt:lpstr>I nostri obiettivi</vt:lpstr>
      <vt:lpstr>Perché questo progetto?</vt:lpstr>
      <vt:lpstr>Applicazioni del progetto</vt:lpstr>
      <vt:lpstr>Il nostro dataset</vt:lpstr>
      <vt:lpstr>Il nostro dataset</vt:lpstr>
      <vt:lpstr>Kolmogorov-Arnold Networks Ziming Liu et al.</vt:lpstr>
      <vt:lpstr>Le splines</vt:lpstr>
      <vt:lpstr>Le splines</vt:lpstr>
      <vt:lpstr>Il livello DenseKAN</vt:lpstr>
      <vt:lpstr>Il forward-pass</vt:lpstr>
      <vt:lpstr>Il forward-pass</vt:lpstr>
      <vt:lpstr>L’implementazione</vt:lpstr>
      <vt:lpstr>Il piano sperimentale</vt:lpstr>
      <vt:lpstr>Modelli a confronto</vt:lpstr>
      <vt:lpstr>Tempi di addestramento</vt:lpstr>
      <vt:lpstr>I risultati - Prestazioni</vt:lpstr>
      <vt:lpstr>I risultati - Prestazioni</vt:lpstr>
      <vt:lpstr>I risultati - Equità algoritmica</vt:lpstr>
      <vt:lpstr>La trasparenza algoritmica</vt:lpstr>
      <vt:lpstr>Feature Importance</vt:lpstr>
      <vt:lpstr>LIME</vt:lpstr>
      <vt:lpstr>Grafo dei livelli</vt:lpstr>
      <vt:lpstr>Conclusioni</vt:lpstr>
      <vt:lpstr>Sviluppi futuri del progetto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CHIESA</cp:lastModifiedBy>
  <cp:revision>5</cp:revision>
  <dcterms:modified xsi:type="dcterms:W3CDTF">2024-07-20T09:05:41Z</dcterms:modified>
</cp:coreProperties>
</file>