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5FF9A5-12F4-442A-9B63-3920E5D098C9}">
  <a:tblStyle styleId="{595FF9A5-12F4-442A-9B63-3920E5D098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b1383c48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2eb1383c48a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2eb1383c48a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eb9697318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2eb96973184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2eb96973184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ec91162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2ec91162f1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2ec91162f1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eb2196a62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2eb2196a626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2eb2196a626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eb1c720b9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eb1c720b98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2eb1c720b98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ec78b1472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ec78b14724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ec78b14724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eb2196a62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2eb2196a626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2eb2196a626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eb2196a62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2eb2196a626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2eb2196a626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5570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eb2196a62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g2eb2196a626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2eb2196a626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ec91162f1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2ec91162f16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2ec91162f16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eb1c720b9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g2eb1c720b98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2eb1c720b98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eb1c720b9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2eb1c720b98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2eb1c720b98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eb1c720b9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2eb1c720b98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2eb1c720b98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eb2196a62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2eb2196a626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2eb2196a626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eb2196a62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g2eb2196a626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2eb2196a626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eb2196a62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g2eb2196a626_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2eb2196a626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25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afea2133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eafea21333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2eafea21333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afea2133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2eafea21333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2eafea21333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b1c720b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b1c720b9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eb1c720b9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afea217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2eafea217b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2eafea217b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afea213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2eafea21333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2eafea21333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afea217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2eafea217bc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eafea217bc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b1383c48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2eb1383c48a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eb1383c48a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titolo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24" name="Google Shape;24;p2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 rot="5400000">
            <a:off x="3872485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olo verticale e testo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92" name="Google Shape;92;p12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stazione sezione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39" name="Google Shape;39;p4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2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3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4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uota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magine con didascalia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>
            <a:spLocks noGrp="1"/>
          </p:cNvSpPr>
          <p:nvPr>
            <p:ph type="pic" idx="2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79" name="Google Shape;79;p10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cs?searchtype=author&amp;query=Liu,+Z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/>
          <p:nvPr/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99" name="Google Shape;99;p13"/>
          <p:cNvPicPr preferRelativeResize="0"/>
          <p:nvPr/>
        </p:nvPicPr>
        <p:blipFill rotWithShape="1">
          <a:blip r:embed="rId3">
            <a:alphaModFix/>
          </a:blip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/>
          <p:nvPr/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4901"/>
            </a:srgbClr>
          </a:solidFill>
          <a:ln>
            <a:noFill/>
          </a:ln>
          <a:effectLst>
            <a:outerShdw blurRad="50800" dist="12700" dir="54000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1" name="Google Shape;101;p13"/>
          <p:cNvSpPr txBox="1">
            <a:spLocks noGrp="1"/>
          </p:cNvSpPr>
          <p:nvPr>
            <p:ph type="ctrTitle"/>
          </p:nvPr>
        </p:nvSpPr>
        <p:spPr>
          <a:xfrm>
            <a:off x="4293638" y="3259796"/>
            <a:ext cx="75015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Twentieth Century"/>
              <a:buNone/>
            </a:pPr>
            <a:r>
              <a:rPr lang="it-IT">
                <a:solidFill>
                  <a:srgbClr val="FFFFFF"/>
                </a:solidFill>
              </a:rPr>
              <a:t>Progetto YesWeKAN</a:t>
            </a: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4293500" y="4226501"/>
            <a:ext cx="7501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sz="2000">
                <a:solidFill>
                  <a:srgbClr val="FFFFFF"/>
                </a:solidFill>
              </a:rPr>
              <a:t>Francesco Cardia     Matteo Chiesa     Giovanni Zedda</a:t>
            </a:r>
            <a:r>
              <a:rPr lang="it-IT" sz="2000">
                <a:solidFill>
                  <a:schemeClr val="lt1"/>
                </a:solidFill>
              </a:rPr>
              <a:t>	</a:t>
            </a:r>
            <a:r>
              <a:rPr lang="it-IT">
                <a:solidFill>
                  <a:srgbClr val="FFFFFF"/>
                </a:solidFill>
              </a:rPr>
              <a:t>	</a:t>
            </a:r>
            <a:endParaRPr sz="2000"/>
          </a:p>
        </p:txBody>
      </p:sp>
      <p:cxnSp>
        <p:nvCxnSpPr>
          <p:cNvPr id="103" name="Google Shape;103;p13"/>
          <p:cNvCxnSpPr/>
          <p:nvPr/>
        </p:nvCxnSpPr>
        <p:spPr>
          <a:xfrm>
            <a:off x="4309349" y="4121755"/>
            <a:ext cx="6832500" cy="0"/>
          </a:xfrm>
          <a:prstGeom prst="straightConnector1">
            <a:avLst/>
          </a:prstGeom>
          <a:noFill/>
          <a:ln w="22225" cap="flat" cmpd="sng">
            <a:solidFill>
              <a:srgbClr val="4AC4E3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12700" dir="5400000" algn="ctr" rotWithShape="0">
              <a:srgbClr val="000000">
                <a:alpha val="49803"/>
              </a:srgbClr>
            </a:outerShdw>
          </a:effectLst>
        </p:spPr>
      </p:cxnSp>
      <p:sp>
        <p:nvSpPr>
          <p:cNvPr id="104" name="Google Shape;104;p13"/>
          <p:cNvSpPr txBox="1"/>
          <p:nvPr/>
        </p:nvSpPr>
        <p:spPr>
          <a:xfrm>
            <a:off x="4293500" y="4877900"/>
            <a:ext cx="804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Università degli Studi di Cagliari - IADA - 2024</a:t>
            </a:r>
            <a:endParaRPr sz="22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Il </a:t>
            </a:r>
            <a:r>
              <a:rPr lang="it-IT">
                <a:solidFill>
                  <a:schemeClr val="accent1"/>
                </a:solidFill>
              </a:rPr>
              <a:t>forward-pass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843275" y="2054525"/>
            <a:ext cx="10486800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 KAN, come le reti MLP effettuano la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propagazione in avanti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per effettuare le predizioni.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L’ n-esima unità in output della rete (nel nostro caso solo un output) è data da: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89" name="Google Shape;189;p22" title="[0,0,0,&quot;https://www.codecogs.com/eqnedit.php?latex=%20KAN(x)_n%20%3D%20%5Csum_%7Bi_%7B0%7D%3D1%7D%5E%7Bm%7D%5Cphi_%7Bn%2Ci_0%7D(x_%7Bi_0%7D)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337" y="3436713"/>
            <a:ext cx="4457926" cy="11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 txBox="1"/>
          <p:nvPr/>
        </p:nvSpPr>
        <p:spPr>
          <a:xfrm>
            <a:off x="6971675" y="3746338"/>
            <a:ext cx="3596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 un input di dimensione 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91" name="Google Shape;191;p22" title="[0,0,0,&quot;https://www.codecogs.com/eqnedit.php?latex=m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85372" y="3974236"/>
            <a:ext cx="255271" cy="149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1019725" y="651071"/>
            <a:ext cx="9720000" cy="13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Il </a:t>
            </a:r>
            <a:r>
              <a:rPr lang="it-IT">
                <a:solidFill>
                  <a:schemeClr val="accent1"/>
                </a:solidFill>
              </a:rPr>
              <a:t>forward-pass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9430607" y="4491142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" y="1971192"/>
            <a:ext cx="9795374" cy="405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43282" y="1971192"/>
            <a:ext cx="1433900" cy="405052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/>
          <p:nvPr/>
        </p:nvSpPr>
        <p:spPr>
          <a:xfrm>
            <a:off x="11497657" y="3727055"/>
            <a:ext cx="772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3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4.20</a:t>
            </a:r>
            <a:endParaRPr sz="33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02" name="Google Shape;202;p23"/>
          <p:cNvCxnSpPr/>
          <p:nvPr/>
        </p:nvCxnSpPr>
        <p:spPr>
          <a:xfrm rot="10800000" flipH="1">
            <a:off x="11352757" y="4582430"/>
            <a:ext cx="394200" cy="107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" name="Google Shape;203;p23"/>
          <p:cNvCxnSpPr/>
          <p:nvPr/>
        </p:nvCxnSpPr>
        <p:spPr>
          <a:xfrm>
            <a:off x="11352757" y="3443530"/>
            <a:ext cx="291000" cy="177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" name="Google Shape;204;p23"/>
          <p:cNvCxnSpPr/>
          <p:nvPr/>
        </p:nvCxnSpPr>
        <p:spPr>
          <a:xfrm rot="10800000" flipH="1">
            <a:off x="11356057" y="4299492"/>
            <a:ext cx="284400" cy="249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" name="Google Shape;205;p23"/>
          <p:cNvCxnSpPr/>
          <p:nvPr/>
        </p:nvCxnSpPr>
        <p:spPr>
          <a:xfrm>
            <a:off x="11405257" y="2423942"/>
            <a:ext cx="331500" cy="1010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06" name="Google Shape;206;p23" title="[0,0,0,&quot;https://www.codecogs.com/eqnedit.php?latex=%5Csum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8957" y="6174742"/>
            <a:ext cx="440500" cy="4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 title="[0,0,0,&quot;https://www.codecogs.com/eqnedit.php?latex=%5Csum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57157" y="6174742"/>
            <a:ext cx="440500" cy="4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"/>
          <p:cNvSpPr txBox="1"/>
          <p:nvPr/>
        </p:nvSpPr>
        <p:spPr>
          <a:xfrm>
            <a:off x="4418720" y="6174742"/>
            <a:ext cx="1012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(25, 4)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10151245" y="6123892"/>
            <a:ext cx="82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(4, 1)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11471707" y="6123892"/>
            <a:ext cx="82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(1, 1)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L’</a:t>
            </a:r>
            <a:r>
              <a:rPr lang="it-IT">
                <a:solidFill>
                  <a:schemeClr val="accent1"/>
                </a:solidFill>
              </a:rPr>
              <a:t>implementazione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1105225" y="2219650"/>
            <a:ext cx="9838500" cy="38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Definizione livelli DenseKAN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Definizione dei modelli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Definizione delle metriche e dei grafici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Definizione degli approcci di spiegabilità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Il </a:t>
            </a:r>
            <a:r>
              <a:rPr lang="it-IT">
                <a:solidFill>
                  <a:schemeClr val="accent1"/>
                </a:solidFill>
              </a:rPr>
              <a:t>piano sperimentale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1105225" y="2219650"/>
            <a:ext cx="9838500" cy="38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Tuning degli iperparametri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Addestramento dei modelli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Confronto delle prestazioni e dell’equità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Analisi della trasparenza algoritmica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Modelli a </a:t>
            </a:r>
            <a:r>
              <a:rPr lang="it-IT">
                <a:solidFill>
                  <a:schemeClr val="accent1"/>
                </a:solidFill>
              </a:rPr>
              <a:t>confronto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it-IT" sz="3500"/>
              <a:t>KAN</a:t>
            </a:r>
            <a:endParaRPr sz="3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it-IT" sz="3500"/>
              <a:t>MLP</a:t>
            </a:r>
            <a:endParaRPr sz="3500">
              <a:solidFill>
                <a:schemeClr val="accent3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it-IT" sz="3500"/>
              <a:t>KAN-MLP</a:t>
            </a:r>
            <a:endParaRPr sz="3500">
              <a:solidFill>
                <a:schemeClr val="accent3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it-IT" sz="3500"/>
              <a:t>Decision Tree Regressor</a:t>
            </a:r>
            <a:endParaRPr sz="3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it-IT" sz="3500"/>
              <a:t>Random Forest Regressor</a:t>
            </a:r>
            <a:endParaRPr sz="3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it-IT" sz="3500"/>
              <a:t>Voting Regressor (Tree + Linear + Bayesian)</a:t>
            </a:r>
            <a:endParaRPr sz="3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accent1"/>
                </a:solidFill>
              </a:rPr>
              <a:t>Tempi </a:t>
            </a:r>
            <a:r>
              <a:rPr lang="it-IT"/>
              <a:t>di addestramento</a:t>
            </a:r>
            <a:endParaRPr/>
          </a:p>
        </p:txBody>
      </p:sp>
      <p:graphicFrame>
        <p:nvGraphicFramePr>
          <p:cNvPr id="240" name="Google Shape;240;p27"/>
          <p:cNvGraphicFramePr/>
          <p:nvPr/>
        </p:nvGraphicFramePr>
        <p:xfrm>
          <a:off x="952500" y="22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{595FF9A5-12F4-442A-9B63-3920E5D098C9}</a:tableStyleId>
              </a:tblPr>
              <a:tblGrid>
                <a:gridCol w="51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KAN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13 minuti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MLP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2 minuti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KAN-MLP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7 minuti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Decision Tree Regressor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1 secondo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Random Forest Regressor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2 minuti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Voting Regressor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it-IT" sz="1800"/>
                        <a:t>1 secondo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>
            <a:spLocks noGrp="1"/>
          </p:cNvSpPr>
          <p:nvPr>
            <p:ph type="title"/>
          </p:nvPr>
        </p:nvSpPr>
        <p:spPr>
          <a:xfrm>
            <a:off x="955150" y="839650"/>
            <a:ext cx="6197700" cy="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I risultati -</a:t>
            </a:r>
            <a:r>
              <a:rPr lang="it-IT">
                <a:solidFill>
                  <a:schemeClr val="accent1"/>
                </a:solidFill>
              </a:rPr>
              <a:t> Prestazioni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4938475" y="3173175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49" name="Google Shape;2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450" y="1920875"/>
            <a:ext cx="10061100" cy="425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>
            <a:spLocks noGrp="1"/>
          </p:cNvSpPr>
          <p:nvPr>
            <p:ph type="title"/>
          </p:nvPr>
        </p:nvSpPr>
        <p:spPr>
          <a:xfrm>
            <a:off x="955150" y="839650"/>
            <a:ext cx="6197700" cy="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I risultati -</a:t>
            </a:r>
            <a:r>
              <a:rPr lang="it-IT">
                <a:solidFill>
                  <a:schemeClr val="accent1"/>
                </a:solidFill>
              </a:rPr>
              <a:t> Prestazioni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4938475" y="3173175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" name="Immagine 2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0BA1AC2C-8BD7-9451-5E8F-FA4388872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48" y="1890026"/>
            <a:ext cx="11881104" cy="411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57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>
            <a:spLocks noGrp="1"/>
          </p:cNvSpPr>
          <p:nvPr>
            <p:ph type="title"/>
          </p:nvPr>
        </p:nvSpPr>
        <p:spPr>
          <a:xfrm>
            <a:off x="1084075" y="783225"/>
            <a:ext cx="9720000" cy="7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I risultati -</a:t>
            </a:r>
            <a:r>
              <a:rPr lang="it-IT">
                <a:solidFill>
                  <a:schemeClr val="accent1"/>
                </a:solidFill>
              </a:rPr>
              <a:t> Equità algoritmica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57" name="Google Shape;2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25" y="1789500"/>
            <a:ext cx="11326949" cy="460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dk1"/>
                </a:solidFill>
              </a:rPr>
              <a:t>La </a:t>
            </a:r>
            <a:r>
              <a:rPr lang="it-IT">
                <a:solidFill>
                  <a:srgbClr val="1CADE4"/>
                </a:solidFill>
              </a:rPr>
              <a:t>trasparenza algoritmica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4" name="Google Shape;264;p30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5" name="Google Shape;265;p30"/>
          <p:cNvSpPr txBox="1"/>
          <p:nvPr/>
        </p:nvSpPr>
        <p:spPr>
          <a:xfrm>
            <a:off x="1105225" y="2219650"/>
            <a:ext cx="9838500" cy="38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Feature Importance</a:t>
            </a:r>
            <a:endParaRPr sz="2900">
              <a:solidFill>
                <a:schemeClr val="dk1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LIME (Local Interpretable Model-agnostic Explanations)</a:t>
            </a:r>
            <a:endParaRPr sz="2900">
              <a:solidFill>
                <a:schemeClr val="dk1"/>
              </a:solidFill>
              <a:highlight>
                <a:srgbClr val="FFFF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wentieth Century"/>
              <a:buChar char="●"/>
            </a:pPr>
            <a:r>
              <a:rPr lang="it-IT" sz="2900">
                <a:solidFill>
                  <a:schemeClr val="dk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Grafo di rappresentazione dei livelli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/>
              <a:t>I nostri </a:t>
            </a:r>
            <a:r>
              <a:rPr lang="it-IT">
                <a:solidFill>
                  <a:schemeClr val="accent1"/>
                </a:solidFill>
              </a:rPr>
              <a:t>obiettivi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763050" y="2530100"/>
            <a:ext cx="9899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Esplorare l’architettura e il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principio matematico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che sta dietro il funzionamento delle reti di Kolmogorov-Arnold (KAN)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763050" y="3716525"/>
            <a:ext cx="98994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Confrontare le KAN con i modelli di Machine Learning allo stato dell’arte per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scoprire i vantaggi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che possono essere introdotti dal nuovo approccio.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Questi approcci potranno essere sostituiti?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763050" y="5241650"/>
            <a:ext cx="9899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Utilizzare le KAN in un campo di applicazione sensibile come quello medico per sfruttarne le potenzialità in termini di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spiegabilità e trasparenza algoritmica</a:t>
            </a:r>
            <a:endParaRPr sz="22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>
            <a:spLocks noGrp="1"/>
          </p:cNvSpPr>
          <p:nvPr>
            <p:ph type="title"/>
          </p:nvPr>
        </p:nvSpPr>
        <p:spPr>
          <a:xfrm>
            <a:off x="1076878" y="448891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accent1"/>
                </a:solidFill>
              </a:rPr>
              <a:t>Feature Importance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2" name="Google Shape;272;p31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73" name="Google Shape;2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725" y="1791950"/>
            <a:ext cx="9546299" cy="474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>
            <a:spLocks noGrp="1"/>
          </p:cNvSpPr>
          <p:nvPr>
            <p:ph type="title"/>
          </p:nvPr>
        </p:nvSpPr>
        <p:spPr>
          <a:xfrm>
            <a:off x="971475" y="776025"/>
            <a:ext cx="14862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accent1"/>
                </a:solidFill>
                <a:highlight>
                  <a:schemeClr val="lt1"/>
                </a:highlight>
              </a:rPr>
              <a:t>LIME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0" name="Google Shape;280;p32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81" name="Google Shape;2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700" y="776025"/>
            <a:ext cx="8417000" cy="56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>
            <a:spLocks noGrp="1"/>
          </p:cNvSpPr>
          <p:nvPr>
            <p:ph type="title"/>
          </p:nvPr>
        </p:nvSpPr>
        <p:spPr>
          <a:xfrm>
            <a:off x="897350" y="502925"/>
            <a:ext cx="100485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4800">
                <a:solidFill>
                  <a:schemeClr val="accent1"/>
                </a:solidFill>
                <a:highlight>
                  <a:schemeClr val="lt1"/>
                </a:highlight>
              </a:rPr>
              <a:t>Grafo dei livelli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288" name="Google Shape;288;p33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9" name="Google Shape;289;p33"/>
          <p:cNvSpPr txBox="1"/>
          <p:nvPr/>
        </p:nvSpPr>
        <p:spPr>
          <a:xfrm>
            <a:off x="420400" y="2541525"/>
            <a:ext cx="4431000" cy="23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Questo diagramma permette di </a:t>
            </a:r>
            <a:r>
              <a:rPr lang="it-IT" sz="2200">
                <a:solidFill>
                  <a:schemeClr val="accent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visualizzare le funzioni spline</a:t>
            </a:r>
            <a:r>
              <a:rPr lang="it-IT" sz="2200">
                <a:solidFill>
                  <a:schemeClr val="dk1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 che mappano gli input di ogni livello in output e che, una volta composte, generano la predizione del modello.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90" name="Google Shape;2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825" y="1534950"/>
            <a:ext cx="7245550" cy="5039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accent1"/>
                </a:solidFill>
              </a:rPr>
              <a:t>Conclusioni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7" name="Google Shape;297;p34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98" name="Google Shape;2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475" y="1744202"/>
            <a:ext cx="11081049" cy="468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accent1"/>
                </a:solidFill>
              </a:rPr>
              <a:t>Sviluppi futuri </a:t>
            </a:r>
            <a:r>
              <a:rPr lang="it-IT">
                <a:solidFill>
                  <a:schemeClr val="dk1"/>
                </a:solidFill>
              </a:rPr>
              <a:t>del progetto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5" name="Google Shape;305;p35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6" name="Google Shape;306;p35"/>
          <p:cNvSpPr txBox="1"/>
          <p:nvPr/>
        </p:nvSpPr>
        <p:spPr>
          <a:xfrm>
            <a:off x="868625" y="2114475"/>
            <a:ext cx="80451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Implementare la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grid extension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una tecnica che permette alle KAN di cambiare dinamicamente la dimensione della griglia, raffinando le sue predizioni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Rivisitare le architetture allo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stato dell’arte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(reti convolutive, Transformers, LLM,...) introducendo livelli DenseKAN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Testare le KAN su dataset di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dimensioni maggiori</a:t>
            </a:r>
            <a:endParaRPr sz="22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Implementare il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pruning automatico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basato sul peso delle spline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07" name="Google Shape;3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3725" y="1770450"/>
            <a:ext cx="2973475" cy="1846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>
            <a:spLocks noGrp="1"/>
          </p:cNvSpPr>
          <p:nvPr>
            <p:ph type="title"/>
          </p:nvPr>
        </p:nvSpPr>
        <p:spPr>
          <a:xfrm>
            <a:off x="2897700" y="877350"/>
            <a:ext cx="63966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accent1"/>
                </a:solidFill>
              </a:rPr>
              <a:t>Grazie per l’attenzione!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4" name="Google Shape;314;p36"/>
          <p:cNvSpPr txBox="1"/>
          <p:nvPr/>
        </p:nvSpPr>
        <p:spPr>
          <a:xfrm>
            <a:off x="9249075" y="4055950"/>
            <a:ext cx="297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5" name="Google Shape;315;p36"/>
          <p:cNvSpPr txBox="1"/>
          <p:nvPr/>
        </p:nvSpPr>
        <p:spPr>
          <a:xfrm>
            <a:off x="4545600" y="3315675"/>
            <a:ext cx="3100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 sz="50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Q&amp;A time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accent1"/>
                </a:solidFill>
              </a:rPr>
              <a:t>Perché </a:t>
            </a:r>
            <a:r>
              <a:rPr lang="it-IT"/>
              <a:t>questo progetto?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763050" y="2530100"/>
            <a:ext cx="9899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Verificare che i principi esposti nel paper che introduce le KAN riguardo alla spiegabilità algoritmica e alla scalabilità abbiano riscontro su un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caso d’uso reale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accent1"/>
                </a:solidFill>
              </a:rPr>
              <a:t>Applicazioni </a:t>
            </a:r>
            <a:r>
              <a:rPr lang="it-IT">
                <a:solidFill>
                  <a:schemeClr val="dk1"/>
                </a:solidFill>
              </a:rPr>
              <a:t>del progetto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763050" y="2530100"/>
            <a:ext cx="9899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Il nostro task consiste nello stimare la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durata in giorni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del ricovero ospedaliero di un paziente avendo alcuni dati relativi al suo stato di salute e al ricovero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763050" y="3697175"/>
            <a:ext cx="39747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Fornire un sistema di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supporto decisionale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al personale addetto alla gestione logistica dei posti letto nelle strutture ospedaliere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6190350" y="3697175"/>
            <a:ext cx="44721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Fornire al paziente una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stima trasparente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sulla durata della sua permanenza nella struttura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1"/>
                </a:solidFill>
              </a:rPr>
              <a:t>Il nostro</a:t>
            </a:r>
            <a:r>
              <a:rPr lang="it-IT">
                <a:solidFill>
                  <a:schemeClr val="accent1"/>
                </a:solidFill>
              </a:rPr>
              <a:t> dataset</a:t>
            </a:r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1"/>
          </p:nvPr>
        </p:nvSpPr>
        <p:spPr>
          <a:xfrm>
            <a:off x="1024128" y="2251975"/>
            <a:ext cx="9720000" cy="40233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3429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-IT">
                <a:highlight>
                  <a:schemeClr val="lt1"/>
                </a:highlight>
              </a:rPr>
              <a:t>Il dataset che abbiamo scelto per il nostro task è</a:t>
            </a:r>
            <a:r>
              <a:rPr lang="it-IT">
                <a:solidFill>
                  <a:schemeClr val="accent1"/>
                </a:solidFill>
                <a:highlight>
                  <a:schemeClr val="lt1"/>
                </a:highlight>
              </a:rPr>
              <a:t> Length Of Stay</a:t>
            </a:r>
            <a:r>
              <a:rPr lang="it-IT">
                <a:highlight>
                  <a:schemeClr val="lt1"/>
                </a:highlight>
              </a:rPr>
              <a:t> di Microsoft, contiene 100.000 records, ognuno dei quali è relativo al ricovero ospedaliero di un paziente.</a:t>
            </a:r>
            <a:endParaRPr>
              <a:highlight>
                <a:schemeClr val="lt1"/>
              </a:highlight>
            </a:endParaRPr>
          </a:p>
          <a:p>
            <a:pPr marL="457200" lvl="0" indent="-3683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it-IT">
                <a:highlight>
                  <a:schemeClr val="lt1"/>
                </a:highlight>
              </a:rPr>
              <a:t>Gli attributi considerati sono in parte relativi all'identità del paziente, e in parte alla sua condizione clinica e sanitaria.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/>
        </p:nvSpPr>
        <p:spPr>
          <a:xfrm>
            <a:off x="1008825" y="1825925"/>
            <a:ext cx="804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Il dataset è di tipo tabellare, in formato CSV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1008825" y="2272925"/>
            <a:ext cx="82404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Features </a:t>
            </a:r>
            <a:endParaRPr sz="22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○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27 attributi numerici e categorici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○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Alcuni attributi sono stati modificati o codificati (date, codici)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○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Tutti i valori sono stati normalizzati in [0,1]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Labels</a:t>
            </a:r>
            <a:endParaRPr sz="22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○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 numero intero, il numero di giorni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854650" y="4675625"/>
            <a:ext cx="80451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dirty="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Qualità </a:t>
            </a: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dei dati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Nessun valore </a:t>
            </a:r>
            <a:r>
              <a:rPr lang="it-IT" sz="22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manKANte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Alcuni attributi bilanciati, altri no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Labels sbilanciate verso valori bassi</a:t>
            </a:r>
            <a:endParaRPr sz="22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1008825" y="568248"/>
            <a:ext cx="9720000" cy="1191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1"/>
                </a:solidFill>
              </a:rPr>
              <a:t>Il nostro</a:t>
            </a:r>
            <a:r>
              <a:rPr lang="it-IT">
                <a:solidFill>
                  <a:schemeClr val="accent1"/>
                </a:solidFill>
              </a:rPr>
              <a:t> dataset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accent1"/>
                </a:solidFill>
              </a:rPr>
              <a:t>Kolmogorov-Arnold Networks	</a:t>
            </a:r>
            <a:r>
              <a:rPr lang="it-IT" sz="15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Ziming Liu</a:t>
            </a:r>
            <a:r>
              <a:rPr lang="it-IT" sz="1500">
                <a:solidFill>
                  <a:schemeClr val="dk1"/>
                </a:solidFill>
              </a:rPr>
              <a:t> et al.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868875" y="3546575"/>
            <a:ext cx="5083800" cy="3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MLP</a:t>
            </a:r>
            <a:endParaRPr sz="22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Teorema Universale di Rappresentazione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Non linearità introdotta da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funzioni di attivazione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sui nodi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ogni layer corrisponde una matrice di pesi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1056425" y="2412525"/>
            <a:ext cx="9798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 KAN sono state proposte come alternative all’architettura MLP vediamo le differenze principali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0" y="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endParaRPr sz="1050">
              <a:solidFill>
                <a:schemeClr val="dk1"/>
              </a:solidFill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6289075" y="3470375"/>
            <a:ext cx="5139000" cy="3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KAN</a:t>
            </a:r>
            <a:endParaRPr sz="22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Teorema di Kolmogorov-Arnold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Composizione di funzioni non lineari parametrizzate chiamate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spline</a:t>
            </a:r>
            <a:endParaRPr sz="22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●"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ogni layer corrisponde una matrice di spline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Le</a:t>
            </a:r>
            <a:r>
              <a:rPr lang="it-IT">
                <a:solidFill>
                  <a:schemeClr val="accent1"/>
                </a:solidFill>
              </a:rPr>
              <a:t> splines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745075" y="2412525"/>
            <a:ext cx="10785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Una spline è una combinazione di funzioni elementari				    : grado della funzione 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5831625" y="3546575"/>
            <a:ext cx="4757400" cy="13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marR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64" name="Google Shape;164;p20" title="[0,0,0,&quot;https://www.codecogs.com/eqnedit.php?latex=B_%7Bi%2Ck%7D(x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3050" y="2501025"/>
            <a:ext cx="935201" cy="3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 title="[0,0,0,&quot;https://www.codecogs.com/eqnedit.php?latex=spline(x)%20%3D%20%5Csum_ic_iB_%7Bi%2Ck%7D(x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225" y="4136000"/>
            <a:ext cx="4757400" cy="969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9500" y="3041051"/>
            <a:ext cx="5157851" cy="413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 title="[0,0,0,&quot;https://www.codecogs.com/eqnedit.php?latex=k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49250" y="2557700"/>
            <a:ext cx="148570" cy="232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>
            <a:spLocks noGrp="1"/>
          </p:cNvSpPr>
          <p:nvPr>
            <p:ph type="title"/>
          </p:nvPr>
        </p:nvSpPr>
        <p:spPr>
          <a:xfrm>
            <a:off x="1008828" y="5548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it-IT">
                <a:solidFill>
                  <a:schemeClr val="dk1"/>
                </a:solidFill>
              </a:rPr>
              <a:t>Il livello</a:t>
            </a:r>
            <a:r>
              <a:rPr lang="it-IT">
                <a:solidFill>
                  <a:schemeClr val="accent1"/>
                </a:solidFill>
              </a:rPr>
              <a:t> DenseKAN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871200" y="2412525"/>
            <a:ext cx="10207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 livello DenseKAN può essere rappresentato come una </a:t>
            </a: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matrice di funzioni</a:t>
            </a:r>
            <a:r>
              <a:rPr lang="it-IT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75" name="Google Shape;175;p21" title="[0,0,0,&quot;https://www.codecogs.com/eqnedit.php?latex=%5Cphi(x)%20%3D%20w_bb(x)%20%2B%20w_s%5Csum_i%7Bc_iB_i(x)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8475" y="4198800"/>
            <a:ext cx="5335650" cy="87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21"/>
          <p:cNvCxnSpPr/>
          <p:nvPr/>
        </p:nvCxnSpPr>
        <p:spPr>
          <a:xfrm>
            <a:off x="7684700" y="4726375"/>
            <a:ext cx="489000" cy="921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77" name="Google Shape;177;p21"/>
          <p:cNvCxnSpPr/>
          <p:nvPr/>
        </p:nvCxnSpPr>
        <p:spPr>
          <a:xfrm rot="10800000" flipH="1">
            <a:off x="8173575" y="4656600"/>
            <a:ext cx="935700" cy="10056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8" name="Google Shape;178;p21"/>
          <p:cNvCxnSpPr/>
          <p:nvPr/>
        </p:nvCxnSpPr>
        <p:spPr>
          <a:xfrm rot="10800000" flipH="1">
            <a:off x="8187550" y="4698300"/>
            <a:ext cx="2234700" cy="963900"/>
          </a:xfrm>
          <a:prstGeom prst="bentConnector3">
            <a:avLst>
              <a:gd name="adj1" fmla="val 100003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79" name="Google Shape;179;p21"/>
          <p:cNvSpPr txBox="1"/>
          <p:nvPr/>
        </p:nvSpPr>
        <p:spPr>
          <a:xfrm>
            <a:off x="7056175" y="5662200"/>
            <a:ext cx="2737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Parametri addestrabili</a:t>
            </a:r>
            <a:endParaRPr sz="22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80" name="Google Shape;180;p21" title="[0,0,0,&quot;https://www.codecogs.com/eqnedit.php?latex=%20%5CPhi%20%3D%20%5Cbegin%7Bpmatrix%7D%20%5Cphi_%7B1%2C1%7D%20%26%20%5Cphi_%7B1%2C2%7D%20%26%20%5Ccdots%20%26%20%5Cphi_%7B1%2Cn%7D%20%5C%5C%20%5Cphi_%7B2%2C1%7D%20%26%20%5Cphi_%7B2%2C2%7D%20%26%20%5Ccdots%20%26%20%5Cphi_%7B2%2Cn%7D%20%5C%5C%20%5Cvdots%20%26%20%5Cvdots%20%26%20%5Cddots%20%26%20%5Cvdots%20%5C%5C%20%5Cphi_%7Bm%2C1%7D%20%26%20%5Cphi_%7Bm%2C2%7D%20%26%20%5Ccdots%20%26%20%5Cphi_%7Bm%2Cn%7D%20%5Cend%7Bpmatrix%7D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323" y="3701336"/>
            <a:ext cx="4399998" cy="186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tegrale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711</Words>
  <Application>Microsoft Office PowerPoint</Application>
  <PresentationFormat>Widescreen</PresentationFormat>
  <Paragraphs>131</Paragraphs>
  <Slides>25</Slides>
  <Notes>25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29" baseType="lpstr">
      <vt:lpstr>Arial</vt:lpstr>
      <vt:lpstr>Calibri</vt:lpstr>
      <vt:lpstr>Twentieth Century</vt:lpstr>
      <vt:lpstr>Integrale</vt:lpstr>
      <vt:lpstr>Progetto YesWeKAN</vt:lpstr>
      <vt:lpstr>I nostri obiettivi</vt:lpstr>
      <vt:lpstr>Perché questo progetto?</vt:lpstr>
      <vt:lpstr>Applicazioni del progetto</vt:lpstr>
      <vt:lpstr>Il nostro dataset</vt:lpstr>
      <vt:lpstr>Il nostro dataset</vt:lpstr>
      <vt:lpstr>Kolmogorov-Arnold Networks Ziming Liu et al.</vt:lpstr>
      <vt:lpstr>Le splines</vt:lpstr>
      <vt:lpstr>Il livello DenseKAN</vt:lpstr>
      <vt:lpstr>Il forward-pass</vt:lpstr>
      <vt:lpstr>Il forward-pass</vt:lpstr>
      <vt:lpstr>L’implementazione</vt:lpstr>
      <vt:lpstr>Il piano sperimentale</vt:lpstr>
      <vt:lpstr>Modelli a confronto</vt:lpstr>
      <vt:lpstr>Tempi di addestramento</vt:lpstr>
      <vt:lpstr>I risultati - Prestazioni</vt:lpstr>
      <vt:lpstr>I risultati - Prestazioni</vt:lpstr>
      <vt:lpstr>I risultati - Equità algoritmica</vt:lpstr>
      <vt:lpstr>La trasparenza algoritmica</vt:lpstr>
      <vt:lpstr>Feature Importance</vt:lpstr>
      <vt:lpstr>LIME</vt:lpstr>
      <vt:lpstr>Grafo dei livelli</vt:lpstr>
      <vt:lpstr>Conclusioni</vt:lpstr>
      <vt:lpstr>Sviluppi futuri del progetto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MATTEO CHIESA</cp:lastModifiedBy>
  <cp:revision>3</cp:revision>
  <dcterms:modified xsi:type="dcterms:W3CDTF">2024-07-18T10:08:02Z</dcterms:modified>
</cp:coreProperties>
</file>