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9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0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6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0AC9-444B-45CE-9CC0-84489321D698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8F978-EEE1-46A2-95A7-C7103353B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sh.elpais.com/society/2020-10-28/a-room-a-bar-and-a-class-how-the-coronavirus-is-spread-through-the-ai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92" y="399935"/>
            <a:ext cx="7954485" cy="559195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923365" y="6559465"/>
            <a:ext cx="85702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err="1"/>
              <a:t>Image</a:t>
            </a:r>
            <a:r>
              <a:rPr lang="es-ES" sz="900" dirty="0"/>
              <a:t> </a:t>
            </a:r>
            <a:r>
              <a:rPr lang="es-ES" sz="900" dirty="0" err="1"/>
              <a:t>source</a:t>
            </a:r>
            <a:r>
              <a:rPr lang="es-ES" sz="900" dirty="0"/>
              <a:t>: </a:t>
            </a:r>
            <a:r>
              <a:rPr lang="en-US" sz="900" dirty="0">
                <a:hlinkClick r:id="rId3"/>
              </a:rPr>
              <a:t>https://english.elpais.com/society/2020-10-28/a-room-a-bar-and-a-class-how-the-coronavirus-is-spread-through-the-air.html</a:t>
            </a:r>
            <a:r>
              <a:rPr lang="en-US" sz="900" dirty="0"/>
              <a:t> </a:t>
            </a:r>
          </a:p>
          <a:p>
            <a:endParaRPr lang="en-US" dirty="0"/>
          </a:p>
        </p:txBody>
      </p:sp>
      <p:pic>
        <p:nvPicPr>
          <p:cNvPr id="1026" name="Picture 2" descr="thermometer icon | My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7903" y="4334820"/>
            <a:ext cx="1657070" cy="165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Snowflake Png Transparent, Download Free Clip Art, Free Clip Art on  Clipart Libra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78" y="4420685"/>
            <a:ext cx="742670" cy="7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1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07372"/>
            <a:ext cx="8866909" cy="6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07372"/>
            <a:ext cx="8866909" cy="664325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07372"/>
            <a:ext cx="8866909" cy="6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8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277906" y="202624"/>
            <a:ext cx="6611086" cy="1902568"/>
            <a:chOff x="277906" y="202624"/>
            <a:chExt cx="6611086" cy="1902568"/>
          </a:xfrm>
        </p:grpSpPr>
        <p:grpSp>
          <p:nvGrpSpPr>
            <p:cNvPr id="18" name="Grupo 17"/>
            <p:cNvGrpSpPr/>
            <p:nvPr/>
          </p:nvGrpSpPr>
          <p:grpSpPr>
            <a:xfrm>
              <a:off x="470263" y="405118"/>
              <a:ext cx="6418729" cy="1562468"/>
              <a:chOff x="636495" y="427697"/>
              <a:chExt cx="6418729" cy="1562468"/>
            </a:xfrm>
          </p:grpSpPr>
          <p:pic>
            <p:nvPicPr>
              <p:cNvPr id="5" name="Picture 2" descr="Community | Village of North Pekin | Illino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495" y="427697"/>
                <a:ext cx="2156290" cy="15624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7970" y="752831"/>
                <a:ext cx="1483983" cy="1111828"/>
              </a:xfrm>
              <a:prstGeom prst="rect">
                <a:avLst/>
              </a:prstGeom>
            </p:spPr>
          </p:pic>
          <p:sp>
            <p:nvSpPr>
              <p:cNvPr id="8" name="CuadroTexto 7"/>
              <p:cNvSpPr txBox="1"/>
              <p:nvPr/>
            </p:nvSpPr>
            <p:spPr>
              <a:xfrm>
                <a:off x="3003154" y="1070141"/>
                <a:ext cx="3944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>
                    <a:latin typeface="Comic Sans MS" panose="030F0702030302020204" pitchFamily="66" charset="0"/>
                  </a:rPr>
                  <a:t>=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5091953" y="954802"/>
                <a:ext cx="19632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>
                    <a:latin typeface="Comic Sans MS" panose="030F0702030302020204" pitchFamily="66" charset="0"/>
                  </a:rPr>
                  <a:t>x 50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0" name="Rectángulo redondeado 19"/>
            <p:cNvSpPr/>
            <p:nvPr/>
          </p:nvSpPr>
          <p:spPr>
            <a:xfrm>
              <a:off x="277906" y="202624"/>
              <a:ext cx="5934635" cy="190256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299452" y="2583054"/>
            <a:ext cx="4034821" cy="1436962"/>
            <a:chOff x="7100046" y="405118"/>
            <a:chExt cx="4034821" cy="1436962"/>
          </a:xfrm>
        </p:grpSpPr>
        <p:grpSp>
          <p:nvGrpSpPr>
            <p:cNvPr id="17" name="Grupo 16"/>
            <p:cNvGrpSpPr/>
            <p:nvPr/>
          </p:nvGrpSpPr>
          <p:grpSpPr>
            <a:xfrm>
              <a:off x="7189691" y="630438"/>
              <a:ext cx="3945176" cy="1111828"/>
              <a:chOff x="1084726" y="2563701"/>
              <a:chExt cx="3945176" cy="1111828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726" y="2563701"/>
                <a:ext cx="1483983" cy="1111828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2672184" y="2865486"/>
                <a:ext cx="3944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>
                    <a:latin typeface="Comic Sans MS" panose="030F0702030302020204" pitchFamily="66" charset="0"/>
                  </a:rPr>
                  <a:t>&lt;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3066631" y="2865486"/>
                <a:ext cx="19632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>
                    <a:latin typeface="Comic Sans MS" panose="030F0702030302020204" pitchFamily="66" charset="0"/>
                  </a:rPr>
                  <a:t>$100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3" name="Rectángulo redondeado 22"/>
            <p:cNvSpPr/>
            <p:nvPr/>
          </p:nvSpPr>
          <p:spPr>
            <a:xfrm>
              <a:off x="7100046" y="405118"/>
              <a:ext cx="3227295" cy="143696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00871" y="4520310"/>
            <a:ext cx="6288704" cy="1902568"/>
            <a:chOff x="3370729" y="2057714"/>
            <a:chExt cx="6288704" cy="1902568"/>
          </a:xfrm>
        </p:grpSpPr>
        <p:grpSp>
          <p:nvGrpSpPr>
            <p:cNvPr id="19" name="Grupo 18"/>
            <p:cNvGrpSpPr/>
            <p:nvPr/>
          </p:nvGrpSpPr>
          <p:grpSpPr>
            <a:xfrm>
              <a:off x="3370729" y="2240455"/>
              <a:ext cx="6288704" cy="1363357"/>
              <a:chOff x="470263" y="4057201"/>
              <a:chExt cx="7337995" cy="1701407"/>
            </a:xfrm>
          </p:grpSpPr>
          <p:pic>
            <p:nvPicPr>
              <p:cNvPr id="14" name="Picture 2" descr="Community | Village of North Pekin | Illinoi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726" y="4570695"/>
                <a:ext cx="795394" cy="576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File:Amazon Web Services Logo.svg - Wikimedia Common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1482" y="4789552"/>
                <a:ext cx="597377" cy="357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Grupo 14"/>
              <p:cNvGrpSpPr/>
              <p:nvPr/>
            </p:nvGrpSpPr>
            <p:grpSpPr>
              <a:xfrm>
                <a:off x="470263" y="4057201"/>
                <a:ext cx="7337995" cy="1701407"/>
                <a:chOff x="470263" y="4117512"/>
                <a:chExt cx="7337995" cy="1701407"/>
              </a:xfrm>
            </p:grpSpPr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0263" y="4117512"/>
                  <a:ext cx="2927337" cy="1701407"/>
                </a:xfrm>
                <a:prstGeom prst="rect">
                  <a:avLst/>
                </a:prstGeom>
              </p:spPr>
            </p:pic>
            <p:sp>
              <p:nvSpPr>
                <p:cNvPr id="16" name="CuadroTexto 15"/>
                <p:cNvSpPr txBox="1"/>
                <p:nvPr/>
              </p:nvSpPr>
              <p:spPr>
                <a:xfrm>
                  <a:off x="3263142" y="4614273"/>
                  <a:ext cx="4545116" cy="7297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3200" dirty="0">
                      <a:latin typeface="Comic Sans MS" panose="030F0702030302020204" pitchFamily="66" charset="0"/>
                    </a:rPr>
                    <a:t>x 1 </a:t>
                  </a:r>
                  <a:r>
                    <a:rPr lang="es-ES" sz="3200" dirty="0" err="1">
                      <a:latin typeface="Comic Sans MS" panose="030F0702030302020204" pitchFamily="66" charset="0"/>
                    </a:rPr>
                    <a:t>year</a:t>
                  </a:r>
                  <a:r>
                    <a:rPr lang="es-ES" sz="3200" dirty="0">
                      <a:latin typeface="Comic Sans MS" panose="030F0702030302020204" pitchFamily="66" charset="0"/>
                    </a:rPr>
                    <a:t>  &lt;  $1000</a:t>
                  </a:r>
                  <a:endParaRPr lang="en-US" sz="1400" dirty="0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24" name="Rectángulo redondeado 23"/>
            <p:cNvSpPr/>
            <p:nvPr/>
          </p:nvSpPr>
          <p:spPr>
            <a:xfrm>
              <a:off x="3447169" y="2057714"/>
              <a:ext cx="5934635" cy="190256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lecha derecha 25"/>
          <p:cNvSpPr/>
          <p:nvPr/>
        </p:nvSpPr>
        <p:spPr>
          <a:xfrm>
            <a:off x="5907356" y="2808374"/>
            <a:ext cx="1454863" cy="12116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o 26"/>
          <p:cNvGrpSpPr/>
          <p:nvPr/>
        </p:nvGrpSpPr>
        <p:grpSpPr>
          <a:xfrm>
            <a:off x="7272572" y="1648804"/>
            <a:ext cx="5244169" cy="3054247"/>
            <a:chOff x="7362219" y="1339949"/>
            <a:chExt cx="5244169" cy="3054247"/>
          </a:xfrm>
        </p:grpSpPr>
        <p:grpSp>
          <p:nvGrpSpPr>
            <p:cNvPr id="13" name="Grupo 12"/>
            <p:cNvGrpSpPr/>
            <p:nvPr/>
          </p:nvGrpSpPr>
          <p:grpSpPr>
            <a:xfrm>
              <a:off x="7810270" y="2019860"/>
              <a:ext cx="4796118" cy="2052708"/>
              <a:chOff x="5091953" y="3941862"/>
              <a:chExt cx="4796118" cy="2052708"/>
            </a:xfrm>
          </p:grpSpPr>
          <p:pic>
            <p:nvPicPr>
              <p:cNvPr id="2050" name="Picture 2" descr="Community | Village of North Pekin | Illino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1953" y="3941862"/>
                <a:ext cx="2832847" cy="2052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CuadroTexto 2"/>
              <p:cNvSpPr txBox="1"/>
              <p:nvPr/>
            </p:nvSpPr>
            <p:spPr>
              <a:xfrm>
                <a:off x="7924800" y="4858870"/>
                <a:ext cx="19632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4000" dirty="0">
                    <a:latin typeface="Comic Sans MS" panose="030F0702030302020204" pitchFamily="66" charset="0"/>
                  </a:rPr>
                  <a:t>x 20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8" name="CuadroTexto 27"/>
            <p:cNvSpPr txBox="1"/>
            <p:nvPr/>
          </p:nvSpPr>
          <p:spPr>
            <a:xfrm>
              <a:off x="7362219" y="4132586"/>
              <a:ext cx="3895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latin typeface="Comic Sans MS" panose="030F0702030302020204" pitchFamily="66" charset="0"/>
                </a:rPr>
                <a:t>INCLUDING 2 YEARS CLOUD HOSTING</a:t>
              </a:r>
              <a:endParaRPr lang="en-US" sz="600"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8038869" y="1339949"/>
              <a:ext cx="3585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latin typeface="Comic Sans MS" panose="030F0702030302020204" pitchFamily="66" charset="0"/>
                </a:rPr>
                <a:t>$150.000 </a:t>
              </a:r>
              <a:r>
                <a:rPr lang="es-ES" sz="2400" dirty="0" err="1">
                  <a:latin typeface="Comic Sans MS" panose="030F0702030302020204" pitchFamily="66" charset="0"/>
                </a:rPr>
                <a:t>budget</a:t>
              </a:r>
              <a:endParaRPr lang="en-US" sz="11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EE3D7FD7-39C3-4153-892F-F0E219BFCCC6}"/>
              </a:ext>
            </a:extLst>
          </p:cNvPr>
          <p:cNvSpPr txBox="1"/>
          <p:nvPr/>
        </p:nvSpPr>
        <p:spPr>
          <a:xfrm>
            <a:off x="6250235" y="4974152"/>
            <a:ext cx="6118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cole con 50 dispositivos, dos años de monitorización = $7.000</a:t>
            </a:r>
          </a:p>
          <a:p>
            <a:endParaRPr lang="es-ES" dirty="0"/>
          </a:p>
          <a:p>
            <a:r>
              <a:rPr lang="es-ES" dirty="0"/>
              <a:t>Con $150.000 Budget = 150000/7000 &gt; 20 coles</a:t>
            </a:r>
          </a:p>
        </p:txBody>
      </p:sp>
    </p:spTree>
    <p:extLst>
      <p:ext uri="{BB962C8B-B14F-4D97-AF65-F5344CB8AC3E}">
        <p14:creationId xmlns:p14="http://schemas.microsoft.com/office/powerpoint/2010/main" val="4059072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62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MONTES MORENO</dc:creator>
  <cp:lastModifiedBy>ANTONIO LOPEZ GRACIA</cp:lastModifiedBy>
  <cp:revision>8</cp:revision>
  <dcterms:created xsi:type="dcterms:W3CDTF">2020-11-23T17:58:35Z</dcterms:created>
  <dcterms:modified xsi:type="dcterms:W3CDTF">2020-11-24T17:47:08Z</dcterms:modified>
</cp:coreProperties>
</file>