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5" r:id="rId6"/>
    <p:sldId id="260" r:id="rId7"/>
    <p:sldId id="266" r:id="rId8"/>
    <p:sldId id="267" r:id="rId9"/>
    <p:sldId id="269" r:id="rId10"/>
    <p:sldId id="262" r:id="rId11"/>
    <p:sldId id="263" r:id="rId12"/>
    <p:sldId id="26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30" autoAdjust="0"/>
  </p:normalViewPr>
  <p:slideViewPr>
    <p:cSldViewPr>
      <p:cViewPr>
        <p:scale>
          <a:sx n="81" d="100"/>
          <a:sy n="81" d="100"/>
        </p:scale>
        <p:origin x="-1032" y="-4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41084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071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663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6584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smtClean="0"/>
              <a:t>http://userpages.umbc.edu/~dwang3/is448/project/smallBizy_d4_final/home/</a:t>
            </a:r>
          </a:p>
          <a:p>
            <a:pPr lvl="0">
              <a:spcBef>
                <a:spcPts val="0"/>
              </a:spcBef>
              <a:buNone/>
            </a:pPr>
            <a:r>
              <a:rPr lang="en-US" dirty="0" smtClean="0"/>
              <a:t>http://userpages.umbc.edu/~dwang3/is448/project/smallBizy_d4_final/info/contactus.html</a:t>
            </a:r>
          </a:p>
          <a:p>
            <a:pPr lvl="0">
              <a:spcBef>
                <a:spcPts val="0"/>
              </a:spcBef>
              <a:buNone/>
            </a:pPr>
            <a:r>
              <a:rPr lang="en-US" dirty="0" smtClean="0"/>
              <a:t>http://userpages.umbc.edu/~dwang3/is448/project/smallBizy_d4_final/info/message.html</a:t>
            </a:r>
          </a:p>
          <a:p>
            <a:pPr lvl="0">
              <a:spcBef>
                <a:spcPts val="0"/>
              </a:spcBef>
              <a:buNone/>
            </a:pPr>
            <a:endParaRPr dirty="0"/>
          </a:p>
        </p:txBody>
      </p:sp>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260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smtClean="0"/>
              <a:t>http://userpages.umbc.edu/~dwang3/is448/project/smallBizy_d4_final/home/</a:t>
            </a:r>
          </a:p>
          <a:p>
            <a:pPr lvl="0">
              <a:spcBef>
                <a:spcPts val="0"/>
              </a:spcBef>
              <a:buNone/>
            </a:pPr>
            <a:r>
              <a:rPr lang="en-US" dirty="0" smtClean="0"/>
              <a:t>http://userpages.umbc.edu/~dwang3/is448/project/smallBizy_d4_final/info/contactus.html</a:t>
            </a:r>
          </a:p>
          <a:p>
            <a:pPr lvl="0">
              <a:spcBef>
                <a:spcPts val="0"/>
              </a:spcBef>
              <a:buNone/>
            </a:pPr>
            <a:r>
              <a:rPr lang="en-US" dirty="0" smtClean="0"/>
              <a:t>http://userpages.umbc.edu/~dwang3/is448/project/smallBizy_d4_final/info/message.html</a:t>
            </a:r>
          </a:p>
          <a:p>
            <a:pPr lvl="0">
              <a:spcBef>
                <a:spcPts val="0"/>
              </a:spcBef>
              <a:buNone/>
            </a:pPr>
            <a:endParaRPr dirty="0"/>
          </a:p>
        </p:txBody>
      </p:sp>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2607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392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119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686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764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Shape 11"/>
        <p:cNvGrpSpPr/>
        <p:nvPr/>
      </p:nvGrpSpPr>
      <p:grpSpPr>
        <a:xfrm>
          <a:off x="0" y="0"/>
          <a:ext cx="0" cy="0"/>
          <a:chOff x="0" y="0"/>
          <a:chExt cx="0" cy="0"/>
        </a:xfrm>
      </p:grpSpPr>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Заголовок и вертикальный текст">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Вертикальный заголовок и текст">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Заголовок раздела">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Два объекта">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Сравнение">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Только заголовок">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Объект с подписью">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Рисунок с подписью">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p:nvPr/>
        </p:nvSpPr>
        <p:spPr>
          <a:xfrm>
            <a:off x="4572000" y="462062"/>
            <a:ext cx="6716367" cy="2433537"/>
          </a:xfrm>
          <a:prstGeom prst="rect">
            <a:avLst/>
          </a:prstGeom>
          <a:noFill/>
          <a:ln>
            <a:noFill/>
          </a:ln>
        </p:spPr>
        <p:txBody>
          <a:bodyPr lIns="91425" tIns="45700" rIns="91425" bIns="45700" anchor="t" anchorCtr="0">
            <a:noAutofit/>
          </a:bodyPr>
          <a:lstStyle/>
          <a:p>
            <a:pPr marL="0" marR="0" lvl="0" indent="0" algn="r" rtl="0">
              <a:lnSpc>
                <a:spcPct val="218750"/>
              </a:lnSpc>
              <a:spcBef>
                <a:spcPts val="0"/>
              </a:spcBef>
              <a:buSzPct val="25000"/>
              <a:buNone/>
            </a:pPr>
            <a:r>
              <a:rPr lang="en-US" sz="3200" b="1" i="0" u="none" strike="noStrike" cap="none" dirty="0" smtClean="0">
                <a:solidFill>
                  <a:srgbClr val="C80D1F"/>
                </a:solidFill>
                <a:latin typeface="PT Sans"/>
                <a:ea typeface="PT Sans"/>
                <a:cs typeface="PT Sans"/>
                <a:sym typeface="PT Sans"/>
              </a:rPr>
              <a:t>CMSC433 </a:t>
            </a:r>
            <a:r>
              <a:rPr lang="en-US" sz="3200" b="1" i="0" u="none" strike="noStrike" cap="none" dirty="0">
                <a:solidFill>
                  <a:schemeClr val="dk1"/>
                </a:solidFill>
                <a:latin typeface="PT Sans"/>
                <a:ea typeface="PT Sans"/>
                <a:cs typeface="PT Sans"/>
                <a:sym typeface="PT Sans"/>
              </a:rPr>
              <a:t>GROUP </a:t>
            </a:r>
            <a:r>
              <a:rPr lang="en-US" sz="3200" b="1" i="0" u="none" strike="noStrike" cap="none" dirty="0" smtClean="0">
                <a:solidFill>
                  <a:schemeClr val="dk1"/>
                </a:solidFill>
                <a:latin typeface="PT Sans"/>
                <a:ea typeface="PT Sans"/>
                <a:cs typeface="PT Sans"/>
                <a:sym typeface="PT Sans"/>
              </a:rPr>
              <a:t>PROJECT2</a:t>
            </a:r>
            <a:endParaRPr lang="en-US" sz="3200" b="1" i="0" u="none" strike="noStrike" cap="none" dirty="0">
              <a:solidFill>
                <a:schemeClr val="dk1"/>
              </a:solidFill>
              <a:latin typeface="PT Sans"/>
              <a:ea typeface="PT Sans"/>
              <a:cs typeface="PT Sans"/>
              <a:sym typeface="PT Sans"/>
            </a:endParaRPr>
          </a:p>
          <a:p>
            <a:pPr marL="0" marR="0" lvl="0" indent="0" algn="r" rtl="0">
              <a:lnSpc>
                <a:spcPct val="116666"/>
              </a:lnSpc>
              <a:spcBef>
                <a:spcPts val="0"/>
              </a:spcBef>
              <a:buSzPct val="25000"/>
              <a:buNone/>
            </a:pPr>
            <a:r>
              <a:rPr lang="en-US" sz="4800" b="1" i="0" u="none" strike="noStrike" cap="none" dirty="0" smtClean="0">
                <a:solidFill>
                  <a:schemeClr val="lt1"/>
                </a:solidFill>
                <a:latin typeface="PT Sans"/>
                <a:ea typeface="PT Sans"/>
                <a:cs typeface="PT Sans"/>
                <a:sym typeface="PT Sans"/>
              </a:rPr>
              <a:t>TEAM 110 </a:t>
            </a:r>
            <a:endParaRPr lang="en-US" sz="6000" b="1" i="0" u="none" strike="noStrike" cap="none" dirty="0">
              <a:solidFill>
                <a:schemeClr val="lt1"/>
              </a:solidFill>
              <a:latin typeface="PT Sans"/>
              <a:ea typeface="PT Sans"/>
              <a:cs typeface="PT Sans"/>
              <a:sym typeface="PT Sans"/>
            </a:endParaRPr>
          </a:p>
        </p:txBody>
      </p:sp>
      <p:sp>
        <p:nvSpPr>
          <p:cNvPr id="86" name="Shape 86"/>
          <p:cNvSpPr/>
          <p:nvPr/>
        </p:nvSpPr>
        <p:spPr>
          <a:xfrm>
            <a:off x="6020983" y="2928925"/>
            <a:ext cx="4838967" cy="3046988"/>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3200" b="0" i="0" u="none" strike="noStrike" cap="none" dirty="0" smtClean="0">
                <a:solidFill>
                  <a:srgbClr val="C80D1F"/>
                </a:solidFill>
                <a:latin typeface="PT Sans"/>
                <a:ea typeface="PT Sans"/>
                <a:cs typeface="PT Sans"/>
                <a:sym typeface="PT Sans"/>
              </a:rPr>
              <a:t>MEMBERS |</a:t>
            </a:r>
            <a:endParaRPr lang="en-US" sz="3200" b="0" i="0" u="none" strike="noStrike" cap="none" dirty="0">
              <a:solidFill>
                <a:srgbClr val="C80D1F"/>
              </a:solidFill>
              <a:latin typeface="PT Sans"/>
              <a:ea typeface="PT Sans"/>
              <a:cs typeface="PT Sans"/>
              <a:sym typeface="PT Sans"/>
            </a:endParaRPr>
          </a:p>
          <a:p>
            <a:pPr marL="0" marR="0" lvl="0" indent="0" algn="r" rtl="0">
              <a:spcBef>
                <a:spcPts val="0"/>
              </a:spcBef>
              <a:buSzPct val="25000"/>
              <a:buNone/>
            </a:pPr>
            <a:r>
              <a:rPr lang="en-US" sz="3200" b="0" i="0" u="none" strike="noStrike" cap="none" dirty="0" smtClean="0">
                <a:solidFill>
                  <a:schemeClr val="lt1"/>
                </a:solidFill>
                <a:latin typeface="PT Sans"/>
                <a:ea typeface="PT Sans"/>
                <a:cs typeface="PT Sans"/>
                <a:sym typeface="PT Sans"/>
              </a:rPr>
              <a:t>Dylan Chu</a:t>
            </a:r>
          </a:p>
          <a:p>
            <a:pPr marL="0" marR="0" lvl="0" indent="0" algn="r" rtl="0">
              <a:spcBef>
                <a:spcPts val="0"/>
              </a:spcBef>
              <a:buSzPct val="25000"/>
              <a:buNone/>
            </a:pPr>
            <a:r>
              <a:rPr lang="en-US" sz="3200" b="0" i="0" u="none" strike="noStrike" cap="none" dirty="0" smtClean="0">
                <a:solidFill>
                  <a:schemeClr val="lt1"/>
                </a:solidFill>
                <a:latin typeface="PT Sans"/>
                <a:ea typeface="PT Sans"/>
                <a:cs typeface="PT Sans"/>
                <a:sym typeface="PT Sans"/>
              </a:rPr>
              <a:t>Kayoung </a:t>
            </a:r>
            <a:r>
              <a:rPr lang="en-US" sz="3200" b="0" i="0" u="none" strike="noStrike" cap="none" dirty="0">
                <a:solidFill>
                  <a:schemeClr val="lt1"/>
                </a:solidFill>
                <a:latin typeface="PT Sans"/>
                <a:ea typeface="PT Sans"/>
                <a:cs typeface="PT Sans"/>
                <a:sym typeface="PT Sans"/>
              </a:rPr>
              <a:t>Kim </a:t>
            </a:r>
            <a:endParaRPr lang="en-US" sz="3200" b="0" i="0" u="none" strike="noStrike" cap="none" dirty="0" smtClean="0">
              <a:solidFill>
                <a:schemeClr val="lt1"/>
              </a:solidFill>
              <a:latin typeface="PT Sans"/>
              <a:ea typeface="PT Sans"/>
              <a:cs typeface="PT Sans"/>
              <a:sym typeface="PT Sans"/>
            </a:endParaRPr>
          </a:p>
          <a:p>
            <a:pPr lvl="0" algn="r">
              <a:buSzPct val="25000"/>
            </a:pPr>
            <a:r>
              <a:rPr lang="en-US" sz="3200" dirty="0" smtClean="0">
                <a:solidFill>
                  <a:schemeClr val="lt1"/>
                </a:solidFill>
                <a:latin typeface="PT Sans"/>
                <a:ea typeface="PT Sans"/>
                <a:cs typeface="PT Sans"/>
                <a:sym typeface="PT Sans"/>
              </a:rPr>
              <a:t/>
            </a:r>
            <a:r>
              <a:rPr lang="en-US" sz="3200" dirty="0" err="1" smtClean="0">
                <a:solidFill>
                  <a:schemeClr val="lt1"/>
                </a:solidFill>
                <a:latin typeface="PT Sans"/>
                <a:ea typeface="PT Sans"/>
                <a:cs typeface="PT Sans"/>
                <a:sym typeface="PT Sans"/>
              </a:rPr>
              <a:t>Neh</a:t>
            </a:r>
            <a:r>
              <a:rPr lang="en-US" sz="3200" dirty="0" smtClean="0">
                <a:solidFill>
                  <a:schemeClr val="lt1"/>
                </a:solidFill>
                <a:latin typeface="PT Sans"/>
                <a:ea typeface="PT Sans"/>
                <a:cs typeface="PT Sans"/>
                <a:sym typeface="PT Sans"/>
              </a:rPr>
              <a:t> Patel</a:t>
            </a:r>
            <a:endParaRPr lang="en-US" sz="3200" b="0" i="0" u="none" strike="noStrike" cap="none" dirty="0">
              <a:solidFill>
                <a:schemeClr val="lt1"/>
              </a:solidFill>
              <a:latin typeface="PT Sans"/>
              <a:ea typeface="PT Sans"/>
              <a:cs typeface="PT Sans"/>
              <a:sym typeface="PT San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22" name="Shape 222"/>
          <p:cNvPicPr preferRelativeResize="0"/>
          <p:nvPr/>
        </p:nvPicPr>
        <p:blipFill rotWithShape="1">
          <a:blip r:embed="rId3">
            <a:alphaModFix/>
          </a:blip>
          <a:srcRect/>
          <a:stretch/>
        </p:blipFill>
        <p:spPr>
          <a:xfrm>
            <a:off x="9234409" y="1973796"/>
            <a:ext cx="2342622" cy="4656413"/>
          </a:xfrm>
          <a:prstGeom prst="rect">
            <a:avLst/>
          </a:prstGeom>
          <a:noFill/>
          <a:ln>
            <a:noFill/>
          </a:ln>
        </p:spPr>
      </p:pic>
      <p:sp>
        <p:nvSpPr>
          <p:cNvPr id="223" name="Shape 223"/>
          <p:cNvSpPr/>
          <p:nvPr/>
        </p:nvSpPr>
        <p:spPr>
          <a:xfrm>
            <a:off x="9609514" y="2672708"/>
            <a:ext cx="1751763" cy="278875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500"/>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0"/>
              </a:spcAft>
              <a:buClr>
                <a:schemeClr val="dk1"/>
              </a:buClr>
              <a:buSzPct val="100000"/>
              <a:buFont typeface="Calibri"/>
              <a:buChar char="•"/>
            </a:pPr>
            <a:r>
              <a:rPr lang="en-US" sz="1800" b="0" i="0" u="none" strike="noStrike" cap="none">
                <a:solidFill>
                  <a:schemeClr val="dk1"/>
                </a:solidFill>
                <a:latin typeface="Calibri"/>
                <a:ea typeface="Calibri"/>
                <a:cs typeface="Calibri"/>
                <a:sym typeface="Calibri"/>
              </a:rPr>
              <a:t> </a:t>
            </a:r>
          </a:p>
        </p:txBody>
      </p:sp>
      <p:sp>
        <p:nvSpPr>
          <p:cNvPr id="224" name="Shape 224"/>
          <p:cNvSpPr txBox="1"/>
          <p:nvPr/>
        </p:nvSpPr>
        <p:spPr>
          <a:xfrm>
            <a:off x="690490" y="1862379"/>
            <a:ext cx="8453432" cy="4614621"/>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2000" dirty="0">
                <a:solidFill>
                  <a:srgbClr val="D8D8D8"/>
                </a:solidFill>
                <a:latin typeface="Calibri"/>
                <a:ea typeface="Calibri"/>
                <a:cs typeface="Calibri"/>
                <a:sym typeface="Calibri"/>
              </a:rPr>
              <a:t>Sellers can </a:t>
            </a:r>
            <a:r>
              <a:rPr lang="en-US" sz="2000" dirty="0" smtClean="0">
                <a:solidFill>
                  <a:srgbClr val="FF0000"/>
                </a:solidFill>
                <a:latin typeface="Calibri"/>
                <a:ea typeface="Calibri"/>
                <a:cs typeface="Calibri"/>
                <a:sym typeface="Calibri"/>
              </a:rPr>
              <a:t>update</a:t>
            </a:r>
            <a:r>
              <a:rPr lang="en-US" sz="2000" dirty="0" smtClean="0">
                <a:solidFill>
                  <a:srgbClr val="D8D8D8"/>
                </a:solidFill>
                <a:latin typeface="Calibri"/>
                <a:ea typeface="Calibri"/>
                <a:cs typeface="Calibri"/>
                <a:sym typeface="Calibri"/>
              </a:rPr>
              <a:t> </a:t>
            </a:r>
            <a:r>
              <a:rPr lang="en-US" sz="2000" dirty="0">
                <a:solidFill>
                  <a:srgbClr val="D8D8D8"/>
                </a:solidFill>
                <a:latin typeface="Calibri"/>
                <a:ea typeface="Calibri"/>
                <a:cs typeface="Calibri"/>
                <a:sym typeface="Calibri"/>
              </a:rPr>
              <a:t>what merchandise </a:t>
            </a:r>
            <a:endParaRPr lang="en-US" sz="2000" dirty="0" smtClean="0">
              <a:solidFill>
                <a:srgbClr val="D8D8D8"/>
              </a:solidFill>
              <a:latin typeface="Calibri"/>
              <a:ea typeface="Calibri"/>
              <a:cs typeface="Calibri"/>
              <a:sym typeface="Calibri"/>
            </a:endParaRPr>
          </a:p>
          <a:p>
            <a:pPr marL="0" marR="0" lvl="0" indent="0" rtl="0">
              <a:spcBef>
                <a:spcPts val="0"/>
              </a:spcBef>
              <a:buSzPct val="25000"/>
              <a:buNone/>
            </a:pPr>
            <a:r>
              <a:rPr lang="en-US" sz="2000" dirty="0" smtClean="0">
                <a:solidFill>
                  <a:srgbClr val="D8D8D8"/>
                </a:solidFill>
                <a:latin typeface="Calibri"/>
                <a:ea typeface="Calibri"/>
                <a:cs typeface="Calibri"/>
                <a:sym typeface="Calibri"/>
              </a:rPr>
              <a:t>they </a:t>
            </a:r>
            <a:r>
              <a:rPr lang="en-US" sz="2000" dirty="0">
                <a:solidFill>
                  <a:srgbClr val="D8D8D8"/>
                </a:solidFill>
                <a:latin typeface="Calibri"/>
                <a:ea typeface="Calibri"/>
                <a:cs typeface="Calibri"/>
                <a:sym typeface="Calibri"/>
              </a:rPr>
              <a:t>have for </a:t>
            </a:r>
            <a:r>
              <a:rPr lang="en-US" sz="2000" dirty="0">
                <a:solidFill>
                  <a:srgbClr val="FF0000"/>
                </a:solidFill>
                <a:latin typeface="Calibri"/>
                <a:ea typeface="Calibri"/>
                <a:cs typeface="Calibri"/>
                <a:sym typeface="Calibri"/>
              </a:rPr>
              <a:t>sale</a:t>
            </a:r>
            <a:r>
              <a:rPr lang="en-US" sz="2000" dirty="0">
                <a:solidFill>
                  <a:srgbClr val="D8D8D8"/>
                </a:solidFill>
                <a:latin typeface="Calibri"/>
                <a:ea typeface="Calibri"/>
                <a:cs typeface="Calibri"/>
                <a:sym typeface="Calibri"/>
              </a:rPr>
              <a:t> as well as </a:t>
            </a:r>
            <a:r>
              <a:rPr lang="en-US" sz="2000" dirty="0">
                <a:solidFill>
                  <a:srgbClr val="FF0000"/>
                </a:solidFill>
                <a:latin typeface="Calibri"/>
                <a:ea typeface="Calibri"/>
                <a:cs typeface="Calibri"/>
                <a:sym typeface="Calibri"/>
              </a:rPr>
              <a:t>add</a:t>
            </a:r>
            <a:r>
              <a:rPr lang="en-US" sz="2000" dirty="0">
                <a:solidFill>
                  <a:srgbClr val="D8D8D8"/>
                </a:solidFill>
                <a:latin typeface="Calibri"/>
                <a:ea typeface="Calibri"/>
                <a:cs typeface="Calibri"/>
                <a:sym typeface="Calibri"/>
              </a:rPr>
              <a:t> new items to sell</a:t>
            </a:r>
            <a:r>
              <a:rPr lang="en-US" sz="2000" dirty="0" smtClean="0">
                <a:solidFill>
                  <a:srgbClr val="D8D8D8"/>
                </a:solidFill>
                <a:latin typeface="Calibri"/>
                <a:ea typeface="Calibri"/>
                <a:cs typeface="Calibri"/>
                <a:sym typeface="Calibri"/>
              </a:rPr>
              <a:t>.</a:t>
            </a:r>
          </a:p>
          <a:p>
            <a:pPr lvl="0">
              <a:buSzPct val="25000"/>
            </a:pPr>
            <a:r>
              <a:rPr lang="en-US" sz="2000" dirty="0" smtClean="0">
                <a:solidFill>
                  <a:srgbClr val="D8D8D8"/>
                </a:solidFill>
                <a:latin typeface="Calibri"/>
                <a:ea typeface="Calibri"/>
                <a:cs typeface="Calibri"/>
                <a:sym typeface="Calibri"/>
              </a:rPr>
              <a:t>The </a:t>
            </a:r>
            <a:r>
              <a:rPr lang="en-US" sz="2000" dirty="0">
                <a:solidFill>
                  <a:srgbClr val="D8D8D8"/>
                </a:solidFill>
                <a:latin typeface="Calibri"/>
                <a:ea typeface="Calibri"/>
                <a:cs typeface="Calibri"/>
                <a:sym typeface="Calibri"/>
              </a:rPr>
              <a:t>inventory manager portal provide 3 pages critical to the update </a:t>
            </a:r>
            <a:r>
              <a:rPr lang="en-US" sz="2000" dirty="0" smtClean="0">
                <a:solidFill>
                  <a:srgbClr val="D8D8D8"/>
                </a:solidFill>
                <a:latin typeface="Calibri"/>
                <a:ea typeface="Calibri"/>
                <a:cs typeface="Calibri"/>
                <a:sym typeface="Calibri"/>
              </a:rPr>
              <a:t>inventory</a:t>
            </a:r>
            <a:endParaRPr lang="en-US" sz="2000" dirty="0">
              <a:solidFill>
                <a:srgbClr val="D8D8D8"/>
              </a:solidFill>
              <a:latin typeface="Calibri"/>
              <a:ea typeface="Calibri"/>
              <a:cs typeface="Calibri"/>
              <a:sym typeface="Calibri"/>
            </a:endParaRPr>
          </a:p>
          <a:p>
            <a:pPr lvl="0">
              <a:buSzPct val="25000"/>
            </a:pPr>
            <a:r>
              <a:rPr lang="en-US" sz="2000" dirty="0" smtClean="0">
                <a:solidFill>
                  <a:srgbClr val="D8D8D8"/>
                </a:solidFill>
                <a:latin typeface="Calibri"/>
                <a:ea typeface="Calibri"/>
                <a:cs typeface="Calibri"/>
                <a:sym typeface="Calibri"/>
              </a:rPr>
              <a:t>*Vendor </a:t>
            </a:r>
            <a:r>
              <a:rPr lang="en-US" sz="2000" dirty="0">
                <a:solidFill>
                  <a:srgbClr val="D8D8D8"/>
                </a:solidFill>
                <a:latin typeface="Calibri"/>
                <a:ea typeface="Calibri"/>
                <a:cs typeface="Calibri"/>
                <a:sym typeface="Calibri"/>
              </a:rPr>
              <a:t>home page:</a:t>
            </a:r>
          </a:p>
          <a:p>
            <a:pPr lvl="0">
              <a:buSzPct val="25000"/>
            </a:pPr>
            <a:r>
              <a:rPr lang="en-US" sz="2000" dirty="0">
                <a:solidFill>
                  <a:srgbClr val="D8D8D8"/>
                </a:solidFill>
                <a:latin typeface="Calibri"/>
                <a:ea typeface="Calibri"/>
                <a:cs typeface="Calibri"/>
                <a:sym typeface="Calibri"/>
              </a:rPr>
              <a:t>	- Provides a vendor specific inventory search which reads inventory 	products written to the database</a:t>
            </a:r>
            <a:r>
              <a:rPr lang="en-US" sz="2000" dirty="0" smtClean="0">
                <a:solidFill>
                  <a:srgbClr val="D8D8D8"/>
                </a:solidFill>
                <a:latin typeface="Calibri"/>
                <a:ea typeface="Calibri"/>
                <a:cs typeface="Calibri"/>
                <a:sym typeface="Calibri"/>
              </a:rPr>
              <a:t>.</a:t>
            </a:r>
            <a:endParaRPr lang="en-US" sz="2000" dirty="0">
              <a:solidFill>
                <a:srgbClr val="D8D8D8"/>
              </a:solidFill>
              <a:latin typeface="Calibri"/>
              <a:ea typeface="Calibri"/>
              <a:cs typeface="Calibri"/>
              <a:sym typeface="Calibri"/>
            </a:endParaRPr>
          </a:p>
          <a:p>
            <a:pPr lvl="0">
              <a:buSzPct val="25000"/>
            </a:pPr>
            <a:r>
              <a:rPr lang="en-US" sz="2000" dirty="0" smtClean="0">
                <a:solidFill>
                  <a:srgbClr val="D8D8D8"/>
                </a:solidFill>
                <a:latin typeface="Calibri"/>
                <a:ea typeface="Calibri"/>
                <a:cs typeface="Calibri"/>
                <a:sym typeface="Calibri"/>
              </a:rPr>
              <a:t>*</a:t>
            </a:r>
            <a:r>
              <a:rPr lang="en-US" sz="2000" dirty="0" smtClean="0">
                <a:solidFill>
                  <a:srgbClr val="FF0000"/>
                </a:solidFill>
                <a:latin typeface="Calibri"/>
                <a:ea typeface="Calibri"/>
                <a:cs typeface="Calibri"/>
                <a:sym typeface="Calibri"/>
              </a:rPr>
              <a:t>Add</a:t>
            </a:r>
            <a:r>
              <a:rPr lang="en-US" sz="2000" dirty="0" smtClean="0">
                <a:solidFill>
                  <a:srgbClr val="D8D8D8"/>
                </a:solidFill>
                <a:latin typeface="Calibri"/>
                <a:ea typeface="Calibri"/>
                <a:cs typeface="Calibri"/>
                <a:sym typeface="Calibri"/>
              </a:rPr>
              <a:t> </a:t>
            </a:r>
            <a:r>
              <a:rPr lang="en-US" sz="2000" dirty="0">
                <a:solidFill>
                  <a:srgbClr val="D8D8D8"/>
                </a:solidFill>
                <a:latin typeface="Calibri"/>
                <a:ea typeface="Calibri"/>
                <a:cs typeface="Calibri"/>
                <a:sym typeface="Calibri"/>
              </a:rPr>
              <a:t>inventory:</a:t>
            </a:r>
          </a:p>
          <a:p>
            <a:pPr lvl="0">
              <a:buSzPct val="25000"/>
            </a:pPr>
            <a:r>
              <a:rPr lang="en-US" sz="2000" dirty="0">
                <a:solidFill>
                  <a:srgbClr val="D8D8D8"/>
                </a:solidFill>
                <a:latin typeface="Calibri"/>
                <a:ea typeface="Calibri"/>
                <a:cs typeface="Calibri"/>
                <a:sym typeface="Calibri"/>
              </a:rPr>
              <a:t>	- The accessing vendor can add a new product item to the inventory 	database</a:t>
            </a:r>
            <a:r>
              <a:rPr lang="en-US" sz="2000" dirty="0" smtClean="0">
                <a:solidFill>
                  <a:srgbClr val="D8D8D8"/>
                </a:solidFill>
                <a:latin typeface="Calibri"/>
                <a:ea typeface="Calibri"/>
                <a:cs typeface="Calibri"/>
                <a:sym typeface="Calibri"/>
              </a:rPr>
              <a:t>.</a:t>
            </a:r>
            <a:endParaRPr lang="en-US" sz="2000" dirty="0">
              <a:solidFill>
                <a:srgbClr val="D8D8D8"/>
              </a:solidFill>
              <a:latin typeface="Calibri"/>
              <a:ea typeface="Calibri"/>
              <a:cs typeface="Calibri"/>
              <a:sym typeface="Calibri"/>
            </a:endParaRPr>
          </a:p>
          <a:p>
            <a:pPr lvl="0">
              <a:buSzPct val="25000"/>
            </a:pPr>
            <a:r>
              <a:rPr lang="en-US" sz="2000" dirty="0" smtClean="0">
                <a:solidFill>
                  <a:srgbClr val="D8D8D8"/>
                </a:solidFill>
                <a:latin typeface="Calibri"/>
                <a:ea typeface="Calibri"/>
                <a:cs typeface="Calibri"/>
                <a:sym typeface="Calibri"/>
              </a:rPr>
              <a:t>*</a:t>
            </a:r>
            <a:r>
              <a:rPr lang="en-US" sz="2000" dirty="0" smtClean="0">
                <a:solidFill>
                  <a:srgbClr val="FF0000"/>
                </a:solidFill>
                <a:latin typeface="Calibri"/>
                <a:ea typeface="Calibri"/>
                <a:cs typeface="Calibri"/>
                <a:sym typeface="Calibri"/>
              </a:rPr>
              <a:t>Update</a:t>
            </a:r>
            <a:r>
              <a:rPr lang="en-US" sz="2000" dirty="0" smtClean="0">
                <a:solidFill>
                  <a:srgbClr val="D8D8D8"/>
                </a:solidFill>
                <a:latin typeface="Calibri"/>
                <a:ea typeface="Calibri"/>
                <a:cs typeface="Calibri"/>
                <a:sym typeface="Calibri"/>
              </a:rPr>
              <a:t> </a:t>
            </a:r>
            <a:r>
              <a:rPr lang="en-US" sz="2000" dirty="0">
                <a:solidFill>
                  <a:srgbClr val="D8D8D8"/>
                </a:solidFill>
                <a:latin typeface="Calibri"/>
                <a:ea typeface="Calibri"/>
                <a:cs typeface="Calibri"/>
                <a:sym typeface="Calibri"/>
              </a:rPr>
              <a:t>inventory</a:t>
            </a:r>
          </a:p>
          <a:p>
            <a:pPr lvl="0">
              <a:buSzPct val="25000"/>
            </a:pPr>
            <a:r>
              <a:rPr lang="en-US" sz="2000" dirty="0">
                <a:solidFill>
                  <a:srgbClr val="D8D8D8"/>
                </a:solidFill>
                <a:latin typeface="Calibri"/>
                <a:ea typeface="Calibri"/>
                <a:cs typeface="Calibri"/>
                <a:sym typeface="Calibri"/>
              </a:rPr>
              <a:t>	- Vendor can update the product item  database record values per composite 	key “MFG, Part #” as input by the business during add inventory.</a:t>
            </a:r>
          </a:p>
          <a:p>
            <a:pPr lvl="0">
              <a:buSzPct val="25000"/>
            </a:pPr>
            <a:endParaRPr lang="en-US" sz="2000" dirty="0">
              <a:solidFill>
                <a:srgbClr val="D8D8D8"/>
              </a:solidFill>
              <a:latin typeface="Calibri"/>
              <a:ea typeface="Calibri"/>
              <a:cs typeface="Calibri"/>
              <a:sym typeface="Calibri"/>
            </a:endParaRPr>
          </a:p>
          <a:p>
            <a:pPr lvl="0">
              <a:buSzPct val="25000"/>
            </a:pPr>
            <a:endParaRPr lang="en-US" sz="2000" dirty="0">
              <a:solidFill>
                <a:srgbClr val="D8D8D8"/>
              </a:solidFill>
              <a:latin typeface="Calibri"/>
              <a:ea typeface="Calibri"/>
              <a:cs typeface="Calibri"/>
              <a:sym typeface="Calibri"/>
            </a:endParaRPr>
          </a:p>
          <a:p>
            <a:pPr marL="0" marR="0" lvl="0" indent="0" rtl="0">
              <a:spcBef>
                <a:spcPts val="0"/>
              </a:spcBef>
              <a:buSzPct val="25000"/>
              <a:buNone/>
            </a:pPr>
            <a:r>
              <a:rPr lang="en-US" sz="2000" dirty="0" smtClean="0">
                <a:solidFill>
                  <a:srgbClr val="D8D8D8"/>
                </a:solidFill>
                <a:latin typeface="Calibri"/>
                <a:ea typeface="Calibri"/>
                <a:cs typeface="Calibri"/>
                <a:sym typeface="Calibri"/>
              </a:rPr>
              <a:t> </a:t>
            </a:r>
            <a:endParaRPr lang="en-US" sz="2000" dirty="0">
              <a:solidFill>
                <a:srgbClr val="D8D8D8"/>
              </a:solidFill>
              <a:latin typeface="Calibri"/>
              <a:ea typeface="Calibri"/>
              <a:cs typeface="Calibri"/>
              <a:sym typeface="Calibri"/>
            </a:endParaRPr>
          </a:p>
        </p:txBody>
      </p:sp>
      <p:sp>
        <p:nvSpPr>
          <p:cNvPr id="225" name="Shape 225"/>
          <p:cNvSpPr/>
          <p:nvPr/>
        </p:nvSpPr>
        <p:spPr>
          <a:xfrm>
            <a:off x="2758687" y="914400"/>
            <a:ext cx="6385313" cy="873957"/>
          </a:xfrm>
          <a:prstGeom prst="rect">
            <a:avLst/>
          </a:prstGeom>
          <a:noFill/>
          <a:ln>
            <a:noFill/>
          </a:ln>
        </p:spPr>
        <p:txBody>
          <a:bodyPr lIns="91425" tIns="45700" rIns="91425" bIns="45700" anchor="t" anchorCtr="0">
            <a:noAutofit/>
          </a:bodyPr>
          <a:lstStyle/>
          <a:p>
            <a:pPr marL="0" marR="0" lvl="0" indent="0" algn="r" rtl="0">
              <a:lnSpc>
                <a:spcPct val="218750"/>
              </a:lnSpc>
              <a:spcBef>
                <a:spcPts val="0"/>
              </a:spcBef>
              <a:buSzPct val="25000"/>
              <a:buNone/>
            </a:pPr>
            <a:r>
              <a:rPr lang="en-US" sz="3200" b="1" dirty="0">
                <a:solidFill>
                  <a:schemeClr val="dk1"/>
                </a:solidFill>
                <a:latin typeface="Calibri"/>
                <a:ea typeface="Calibri"/>
                <a:cs typeface="Calibri"/>
                <a:sym typeface="Calibri"/>
              </a:rPr>
              <a:t>vendor update inventory</a:t>
            </a:r>
          </a:p>
        </p:txBody>
      </p:sp>
      <p:sp>
        <p:nvSpPr>
          <p:cNvPr id="226" name="Shape 226"/>
          <p:cNvSpPr/>
          <p:nvPr/>
        </p:nvSpPr>
        <p:spPr>
          <a:xfrm>
            <a:off x="9220200" y="1990341"/>
            <a:ext cx="52283" cy="4241644"/>
          </a:xfrm>
          <a:prstGeom prst="rect">
            <a:avLst/>
          </a:prstGeom>
          <a:solidFill>
            <a:schemeClr val="dk1"/>
          </a:solidFill>
          <a:ln>
            <a:noFill/>
          </a:ln>
        </p:spPr>
        <p:txBody>
          <a:bodyPr lIns="91425" tIns="45700" rIns="91425" bIns="45700" anchor="ctr" anchorCtr="0">
            <a:noAutofit/>
          </a:bodyPr>
          <a:lstStyle/>
          <a:p>
            <a:pPr marL="0" marR="0" lvl="0" indent="0" algn="r" rtl="0">
              <a:spcBef>
                <a:spcPts val="0"/>
              </a:spcBef>
              <a:buNone/>
            </a:pPr>
            <a:endParaRPr sz="1800">
              <a:solidFill>
                <a:schemeClr val="lt1"/>
              </a:solidFill>
              <a:latin typeface="Calibri"/>
              <a:ea typeface="Calibri"/>
              <a:cs typeface="Calibri"/>
              <a:sym typeface="Calibri"/>
            </a:endParaRPr>
          </a:p>
        </p:txBody>
      </p:sp>
      <p:pic>
        <p:nvPicPr>
          <p:cNvPr id="10" name="Shape 87"/>
          <p:cNvPicPr preferRelativeResize="0"/>
          <p:nvPr/>
        </p:nvPicPr>
        <p:blipFill rotWithShape="1">
          <a:blip r:embed="rId4">
            <a:alphaModFix/>
          </a:blip>
          <a:srcRect/>
          <a:stretch/>
        </p:blipFill>
        <p:spPr>
          <a:xfrm>
            <a:off x="9677400" y="2590800"/>
            <a:ext cx="1524000" cy="2971800"/>
          </a:xfrm>
          <a:prstGeom prst="rect">
            <a:avLst/>
          </a:prstGeom>
          <a:noFill/>
          <a:ln>
            <a:noFill/>
          </a:ln>
        </p:spPr>
      </p:pic>
      <p:sp>
        <p:nvSpPr>
          <p:cNvPr id="13" name="Shape 221"/>
          <p:cNvSpPr/>
          <p:nvPr/>
        </p:nvSpPr>
        <p:spPr>
          <a:xfrm>
            <a:off x="6934200" y="152400"/>
            <a:ext cx="4685705" cy="1219200"/>
          </a:xfrm>
          <a:prstGeom prst="rect">
            <a:avLst/>
          </a:prstGeom>
          <a:noFill/>
          <a:ln>
            <a:noFill/>
          </a:ln>
        </p:spPr>
        <p:txBody>
          <a:bodyPr lIns="91425" tIns="45700" rIns="91425" bIns="45700" anchor="t" anchorCtr="0">
            <a:noAutofit/>
          </a:bodyPr>
          <a:lstStyle/>
          <a:p>
            <a:pPr marL="0" marR="0" lvl="0" indent="0" algn="r" rtl="0">
              <a:lnSpc>
                <a:spcPct val="218750"/>
              </a:lnSpc>
              <a:spcBef>
                <a:spcPts val="0"/>
              </a:spcBef>
              <a:buSzPct val="25000"/>
              <a:buNone/>
            </a:pPr>
            <a:r>
              <a:rPr lang="en-US" sz="3200" b="1" dirty="0" smtClean="0">
                <a:solidFill>
                  <a:srgbClr val="C80D1F"/>
                </a:solidFill>
                <a:latin typeface="PT Sans"/>
                <a:ea typeface="PT Sans"/>
                <a:cs typeface="PT Sans"/>
                <a:sym typeface="PT Sans"/>
              </a:rPr>
              <a:t>USE</a:t>
            </a:r>
            <a:r>
              <a:rPr lang="en-US" sz="3200" b="1" dirty="0" smtClean="0">
                <a:solidFill>
                  <a:schemeClr val="dk1"/>
                </a:solidFill>
                <a:latin typeface="PT Sans"/>
                <a:ea typeface="PT Sans"/>
                <a:cs typeface="PT Sans"/>
                <a:sym typeface="PT Sans"/>
              </a:rPr>
              <a:t>CASE  </a:t>
            </a:r>
            <a:r>
              <a:rPr lang="en-US" sz="3200" b="1" dirty="0" smtClean="0">
                <a:solidFill>
                  <a:srgbClr val="FF0000"/>
                </a:solidFill>
                <a:latin typeface="PT Sans"/>
                <a:ea typeface="PT Sans"/>
                <a:cs typeface="PT Sans"/>
                <a:sym typeface="PT Sans"/>
              </a:rPr>
              <a:t>| 4</a:t>
            </a:r>
            <a:endParaRPr lang="en-US" sz="3200" b="1" dirty="0">
              <a:solidFill>
                <a:srgbClr val="FF0000"/>
              </a:solidFill>
              <a:latin typeface="PT Sans"/>
              <a:ea typeface="PT Sans"/>
              <a:cs typeface="PT Sans"/>
              <a:sym typeface="PT San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4" name="Shape 234"/>
          <p:cNvSpPr txBox="1"/>
          <p:nvPr/>
        </p:nvSpPr>
        <p:spPr>
          <a:xfrm>
            <a:off x="3574601" y="1788339"/>
            <a:ext cx="8388799" cy="468866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600" dirty="0">
                <a:solidFill>
                  <a:schemeClr val="lt1"/>
                </a:solidFill>
                <a:latin typeface="Calibri"/>
                <a:ea typeface="Calibri"/>
                <a:cs typeface="Calibri"/>
                <a:sym typeface="Calibri"/>
              </a:rPr>
              <a:t>Customers and vendors already signed up </a:t>
            </a:r>
            <a:r>
              <a:rPr lang="en-US" sz="2600" dirty="0" smtClean="0">
                <a:solidFill>
                  <a:schemeClr val="lt1"/>
                </a:solidFill>
                <a:latin typeface="Calibri"/>
                <a:ea typeface="Calibri"/>
                <a:cs typeface="Calibri"/>
                <a:sym typeface="Calibri"/>
              </a:rPr>
              <a:t>can login and</a:t>
            </a:r>
          </a:p>
          <a:p>
            <a:pPr marL="0" marR="0" lvl="0" indent="0" algn="l" rtl="0">
              <a:spcBef>
                <a:spcPts val="0"/>
              </a:spcBef>
              <a:buSzPct val="25000"/>
              <a:buNone/>
            </a:pPr>
            <a:r>
              <a:rPr lang="en-US" sz="2600" dirty="0" smtClean="0">
                <a:solidFill>
                  <a:schemeClr val="lt1"/>
                </a:solidFill>
                <a:latin typeface="Calibri"/>
                <a:ea typeface="Calibri"/>
                <a:cs typeface="Calibri"/>
                <a:sym typeface="Calibri"/>
              </a:rPr>
              <a:t>can </a:t>
            </a:r>
            <a:r>
              <a:rPr lang="en-US" sz="2600" dirty="0">
                <a:solidFill>
                  <a:schemeClr val="lt1"/>
                </a:solidFill>
                <a:latin typeface="Calibri"/>
                <a:ea typeface="Calibri"/>
                <a:cs typeface="Calibri"/>
                <a:sym typeface="Calibri"/>
              </a:rPr>
              <a:t>manage their account(s)</a:t>
            </a:r>
          </a:p>
          <a:p>
            <a:pPr marL="457200" marR="0" lvl="1" indent="0" algn="l" rtl="0">
              <a:spcBef>
                <a:spcPts val="0"/>
              </a:spcBef>
              <a:buClr>
                <a:schemeClr val="lt1"/>
              </a:buClr>
              <a:buSzPct val="100000"/>
              <a:buFont typeface="Arial"/>
              <a:buChar char="•"/>
            </a:pPr>
            <a:r>
              <a:rPr lang="en-US" sz="2600" b="0" i="0" u="none" strike="noStrike" cap="none" dirty="0">
                <a:solidFill>
                  <a:schemeClr val="lt1"/>
                </a:solidFill>
                <a:latin typeface="Calibri"/>
                <a:ea typeface="Calibri"/>
                <a:cs typeface="Calibri"/>
                <a:sym typeface="Calibri"/>
              </a:rPr>
              <a:t> View Account</a:t>
            </a:r>
          </a:p>
          <a:p>
            <a:pPr marL="457200" marR="0" lvl="1" indent="0" algn="l" rtl="0">
              <a:spcBef>
                <a:spcPts val="0"/>
              </a:spcBef>
              <a:buClr>
                <a:schemeClr val="lt1"/>
              </a:buClr>
              <a:buSzPct val="100000"/>
              <a:buFont typeface="Arial"/>
              <a:buChar char="•"/>
            </a:pPr>
            <a:r>
              <a:rPr lang="en-US" sz="2600" b="0" i="0" u="none" strike="noStrike" cap="none" dirty="0">
                <a:solidFill>
                  <a:schemeClr val="lt1"/>
                </a:solidFill>
                <a:latin typeface="Calibri"/>
                <a:ea typeface="Calibri"/>
                <a:cs typeface="Calibri"/>
                <a:sym typeface="Calibri"/>
              </a:rPr>
              <a:t> Edit Account</a:t>
            </a:r>
          </a:p>
          <a:p>
            <a:pPr marL="457200" marR="0" lvl="1" indent="0" algn="l" rtl="0">
              <a:spcBef>
                <a:spcPts val="0"/>
              </a:spcBef>
              <a:buClr>
                <a:schemeClr val="lt1"/>
              </a:buClr>
              <a:buSzPct val="100000"/>
              <a:buFont typeface="Arial"/>
              <a:buChar char="•"/>
            </a:pPr>
            <a:r>
              <a:rPr lang="en-US" sz="2600" b="0" i="0" u="none" strike="noStrike" cap="none" dirty="0">
                <a:solidFill>
                  <a:schemeClr val="lt1"/>
                </a:solidFill>
                <a:latin typeface="Calibri"/>
                <a:ea typeface="Calibri"/>
                <a:cs typeface="Calibri"/>
                <a:sym typeface="Calibri"/>
              </a:rPr>
              <a:t> Close Account : Ask confirmation to close the account</a:t>
            </a:r>
          </a:p>
          <a:p>
            <a:pPr marL="0" marR="0" lvl="0" indent="0" algn="l" rtl="0">
              <a:spcBef>
                <a:spcPts val="0"/>
              </a:spcBef>
              <a:buSzPct val="25000"/>
              <a:buNone/>
            </a:pPr>
            <a:endParaRPr lang="en-US" sz="2600" dirty="0" smtClean="0">
              <a:solidFill>
                <a:schemeClr val="lt1"/>
              </a:solidFill>
              <a:latin typeface="Calibri"/>
              <a:ea typeface="Calibri"/>
              <a:cs typeface="Calibri"/>
              <a:sym typeface="Calibri"/>
            </a:endParaRPr>
          </a:p>
          <a:p>
            <a:pPr marL="0" marR="0" lvl="0" indent="0" algn="l" rtl="0">
              <a:spcBef>
                <a:spcPts val="0"/>
              </a:spcBef>
              <a:buSzPct val="25000"/>
              <a:buNone/>
            </a:pPr>
            <a:r>
              <a:rPr lang="en-US" sz="2600" dirty="0" smtClean="0">
                <a:solidFill>
                  <a:schemeClr val="lt1"/>
                </a:solidFill>
                <a:latin typeface="Calibri"/>
                <a:ea typeface="Calibri"/>
                <a:cs typeface="Calibri"/>
                <a:sym typeface="Calibri"/>
              </a:rPr>
              <a:t>Under </a:t>
            </a:r>
            <a:r>
              <a:rPr lang="en-US" sz="2600" dirty="0">
                <a:solidFill>
                  <a:schemeClr val="lt1"/>
                </a:solidFill>
                <a:latin typeface="Calibri"/>
                <a:ea typeface="Calibri"/>
                <a:cs typeface="Calibri"/>
                <a:sym typeface="Calibri"/>
              </a:rPr>
              <a:t>View Account, the following can be viewed</a:t>
            </a:r>
          </a:p>
          <a:p>
            <a:pPr marL="457200" marR="0" lvl="1" indent="0" algn="l" rtl="0">
              <a:spcBef>
                <a:spcPts val="0"/>
              </a:spcBef>
              <a:buClr>
                <a:schemeClr val="lt1"/>
              </a:buClr>
              <a:buSzPct val="100000"/>
              <a:buFont typeface="Arial"/>
              <a:buChar char="•"/>
            </a:pPr>
            <a:r>
              <a:rPr lang="en-US" sz="2600" b="0" i="0" u="none" strike="noStrike" cap="none" dirty="0">
                <a:solidFill>
                  <a:schemeClr val="lt1"/>
                </a:solidFill>
                <a:latin typeface="Calibri"/>
                <a:ea typeface="Calibri"/>
                <a:cs typeface="Calibri"/>
                <a:sym typeface="Calibri"/>
              </a:rPr>
              <a:t> Statement viewer</a:t>
            </a:r>
          </a:p>
          <a:p>
            <a:pPr marL="914400" marR="0" lvl="2" indent="0" algn="l" rtl="0">
              <a:spcBef>
                <a:spcPts val="0"/>
              </a:spcBef>
              <a:buSzPct val="25000"/>
              <a:buNone/>
            </a:pPr>
            <a:r>
              <a:rPr lang="en-US" sz="2600" b="0" i="0" u="none" strike="noStrike" cap="none" dirty="0">
                <a:solidFill>
                  <a:schemeClr val="lt1"/>
                </a:solidFill>
                <a:latin typeface="Calibri"/>
                <a:ea typeface="Calibri"/>
                <a:cs typeface="Calibri"/>
                <a:sym typeface="Calibri"/>
              </a:rPr>
              <a:t>: List of monthly statements for the user to review</a:t>
            </a:r>
          </a:p>
          <a:p>
            <a:pPr marL="457200" marR="0" lvl="1" indent="0" algn="l" rtl="0">
              <a:spcBef>
                <a:spcPts val="0"/>
              </a:spcBef>
              <a:buClr>
                <a:schemeClr val="lt1"/>
              </a:buClr>
              <a:buSzPct val="100000"/>
              <a:buFont typeface="Arial"/>
              <a:buChar char="•"/>
            </a:pPr>
            <a:r>
              <a:rPr lang="en-US" sz="2600" b="0" i="0" u="none" strike="noStrike" cap="none" dirty="0">
                <a:solidFill>
                  <a:schemeClr val="lt1"/>
                </a:solidFill>
                <a:latin typeface="Calibri"/>
                <a:ea typeface="Calibri"/>
                <a:cs typeface="Calibri"/>
                <a:sym typeface="Calibri"/>
              </a:rPr>
              <a:t> Invoice viewer</a:t>
            </a:r>
          </a:p>
          <a:p>
            <a:pPr marL="914400" marR="0" lvl="2" indent="0" algn="l" rtl="0">
              <a:spcBef>
                <a:spcPts val="0"/>
              </a:spcBef>
              <a:buSzPct val="25000"/>
              <a:buNone/>
            </a:pPr>
            <a:r>
              <a:rPr lang="en-US" sz="2600" b="0" i="0" u="none" strike="noStrike" cap="none" dirty="0">
                <a:solidFill>
                  <a:schemeClr val="lt1"/>
                </a:solidFill>
                <a:latin typeface="Calibri"/>
                <a:ea typeface="Calibri"/>
                <a:cs typeface="Calibri"/>
                <a:sym typeface="Calibri"/>
              </a:rPr>
              <a:t>: List of invoices related to the user’s account</a:t>
            </a:r>
          </a:p>
        </p:txBody>
      </p:sp>
      <p:sp>
        <p:nvSpPr>
          <p:cNvPr id="235" name="Shape 235"/>
          <p:cNvSpPr/>
          <p:nvPr/>
        </p:nvSpPr>
        <p:spPr>
          <a:xfrm>
            <a:off x="3574603" y="838200"/>
            <a:ext cx="6385313" cy="873957"/>
          </a:xfrm>
          <a:prstGeom prst="rect">
            <a:avLst/>
          </a:prstGeom>
          <a:noFill/>
          <a:ln>
            <a:noFill/>
          </a:ln>
        </p:spPr>
        <p:txBody>
          <a:bodyPr lIns="91425" tIns="45700" rIns="91425" bIns="45700" anchor="t" anchorCtr="0">
            <a:noAutofit/>
          </a:bodyPr>
          <a:lstStyle/>
          <a:p>
            <a:pPr marL="0" marR="0" lvl="0" indent="0" algn="l" rtl="0">
              <a:lnSpc>
                <a:spcPct val="218750"/>
              </a:lnSpc>
              <a:spcBef>
                <a:spcPts val="0"/>
              </a:spcBef>
              <a:buSzPct val="25000"/>
              <a:buNone/>
            </a:pPr>
            <a:r>
              <a:rPr lang="en-US" sz="3200" b="1" dirty="0">
                <a:solidFill>
                  <a:schemeClr val="dk1"/>
                </a:solidFill>
                <a:latin typeface="Calibri"/>
                <a:ea typeface="Calibri"/>
                <a:cs typeface="Calibri"/>
                <a:sym typeface="Calibri"/>
              </a:rPr>
              <a:t>customer and vendor login</a:t>
            </a:r>
          </a:p>
        </p:txBody>
      </p:sp>
      <p:pic>
        <p:nvPicPr>
          <p:cNvPr id="236" name="Shape 236"/>
          <p:cNvPicPr preferRelativeResize="0"/>
          <p:nvPr/>
        </p:nvPicPr>
        <p:blipFill rotWithShape="1">
          <a:blip r:embed="rId3">
            <a:alphaModFix/>
          </a:blip>
          <a:srcRect/>
          <a:stretch/>
        </p:blipFill>
        <p:spPr>
          <a:xfrm>
            <a:off x="595850" y="1366375"/>
            <a:ext cx="2880887" cy="5478112"/>
          </a:xfrm>
          <a:prstGeom prst="rect">
            <a:avLst/>
          </a:prstGeom>
          <a:noFill/>
          <a:ln>
            <a:noFill/>
          </a:ln>
        </p:spPr>
      </p:pic>
      <p:sp>
        <p:nvSpPr>
          <p:cNvPr id="237" name="Shape 237"/>
          <p:cNvSpPr/>
          <p:nvPr/>
        </p:nvSpPr>
        <p:spPr>
          <a:xfrm>
            <a:off x="3394301" y="1582379"/>
            <a:ext cx="52283" cy="4241644"/>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38" name="Shape 238"/>
          <p:cNvSpPr/>
          <p:nvPr/>
        </p:nvSpPr>
        <p:spPr>
          <a:xfrm>
            <a:off x="1080654" y="2128058"/>
            <a:ext cx="1828800" cy="3241963"/>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500"/>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0"/>
              </a:spcAft>
              <a:buClr>
                <a:schemeClr val="dk1"/>
              </a:buClr>
              <a:buSzPct val="100000"/>
              <a:buFont typeface="Calibri"/>
              <a:buChar char="•"/>
            </a:pPr>
            <a:r>
              <a:rPr lang="en-US" sz="1800" b="0" i="0" u="none" strike="noStrike" cap="none">
                <a:solidFill>
                  <a:schemeClr val="dk1"/>
                </a:solidFill>
                <a:latin typeface="Calibri"/>
                <a:ea typeface="Calibri"/>
                <a:cs typeface="Calibri"/>
                <a:sym typeface="Calibri"/>
              </a:rPr>
              <a:t> </a:t>
            </a:r>
          </a:p>
        </p:txBody>
      </p:sp>
      <p:pic>
        <p:nvPicPr>
          <p:cNvPr id="10" name="Shape 87"/>
          <p:cNvPicPr preferRelativeResize="0"/>
          <p:nvPr/>
        </p:nvPicPr>
        <p:blipFill rotWithShape="1">
          <a:blip r:embed="rId4">
            <a:alphaModFix/>
          </a:blip>
          <a:srcRect/>
          <a:stretch/>
        </p:blipFill>
        <p:spPr>
          <a:xfrm>
            <a:off x="1066799" y="2057400"/>
            <a:ext cx="1905001" cy="3630544"/>
          </a:xfrm>
          <a:prstGeom prst="rect">
            <a:avLst/>
          </a:prstGeom>
          <a:noFill/>
          <a:ln>
            <a:noFill/>
          </a:ln>
        </p:spPr>
      </p:pic>
      <p:sp>
        <p:nvSpPr>
          <p:cNvPr id="12" name="Shape 221"/>
          <p:cNvSpPr/>
          <p:nvPr/>
        </p:nvSpPr>
        <p:spPr>
          <a:xfrm>
            <a:off x="6934200" y="152400"/>
            <a:ext cx="4685705" cy="1219200"/>
          </a:xfrm>
          <a:prstGeom prst="rect">
            <a:avLst/>
          </a:prstGeom>
          <a:noFill/>
          <a:ln>
            <a:noFill/>
          </a:ln>
        </p:spPr>
        <p:txBody>
          <a:bodyPr lIns="91425" tIns="45700" rIns="91425" bIns="45700" anchor="t" anchorCtr="0">
            <a:noAutofit/>
          </a:bodyPr>
          <a:lstStyle/>
          <a:p>
            <a:pPr marL="0" marR="0" lvl="0" indent="0" algn="r" rtl="0">
              <a:lnSpc>
                <a:spcPct val="218750"/>
              </a:lnSpc>
              <a:spcBef>
                <a:spcPts val="0"/>
              </a:spcBef>
              <a:buSzPct val="25000"/>
              <a:buNone/>
            </a:pPr>
            <a:r>
              <a:rPr lang="en-US" sz="3200" b="1" dirty="0" smtClean="0">
                <a:solidFill>
                  <a:srgbClr val="C80D1F"/>
                </a:solidFill>
                <a:latin typeface="PT Sans"/>
                <a:ea typeface="PT Sans"/>
                <a:cs typeface="PT Sans"/>
                <a:sym typeface="PT Sans"/>
              </a:rPr>
              <a:t>USE</a:t>
            </a:r>
            <a:r>
              <a:rPr lang="en-US" sz="3200" b="1" dirty="0" smtClean="0">
                <a:solidFill>
                  <a:schemeClr val="dk1"/>
                </a:solidFill>
                <a:latin typeface="PT Sans"/>
                <a:ea typeface="PT Sans"/>
                <a:cs typeface="PT Sans"/>
                <a:sym typeface="PT Sans"/>
              </a:rPr>
              <a:t>CASE  </a:t>
            </a:r>
            <a:r>
              <a:rPr lang="en-US" sz="3200" b="1" dirty="0" smtClean="0">
                <a:solidFill>
                  <a:srgbClr val="FF0000"/>
                </a:solidFill>
                <a:latin typeface="PT Sans"/>
                <a:ea typeface="PT Sans"/>
                <a:cs typeface="PT Sans"/>
                <a:sym typeface="PT Sans"/>
              </a:rPr>
              <a:t>| 5</a:t>
            </a:r>
            <a:endParaRPr lang="en-US" sz="3200" b="1" dirty="0">
              <a:solidFill>
                <a:srgbClr val="FF0000"/>
              </a:solidFill>
              <a:latin typeface="PT Sans"/>
              <a:ea typeface="PT Sans"/>
              <a:cs typeface="PT Sans"/>
              <a:sym typeface="PT San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5894362" y="-76200"/>
            <a:ext cx="5632151" cy="902235"/>
          </a:xfrm>
          <a:prstGeom prst="rect">
            <a:avLst/>
          </a:prstGeom>
          <a:noFill/>
          <a:ln>
            <a:noFill/>
          </a:ln>
        </p:spPr>
        <p:txBody>
          <a:bodyPr lIns="91425" tIns="45700" rIns="91425" bIns="45700" anchor="t" anchorCtr="0">
            <a:noAutofit/>
          </a:bodyPr>
          <a:lstStyle/>
          <a:p>
            <a:pPr marL="0" marR="0" lvl="0" indent="0" algn="r" rtl="0">
              <a:lnSpc>
                <a:spcPct val="159090"/>
              </a:lnSpc>
              <a:spcBef>
                <a:spcPts val="0"/>
              </a:spcBef>
              <a:buSzPct val="25000"/>
              <a:buNone/>
            </a:pPr>
            <a:r>
              <a:rPr lang="en-US" sz="4400" b="1" dirty="0">
                <a:solidFill>
                  <a:srgbClr val="C80D1F"/>
                </a:solidFill>
                <a:latin typeface="PT Sans"/>
                <a:ea typeface="PT Sans"/>
                <a:cs typeface="PT Sans"/>
                <a:sym typeface="PT Sans"/>
              </a:rPr>
              <a:t>DATABASE</a:t>
            </a:r>
            <a:r>
              <a:rPr lang="en-US" sz="4400" b="1" dirty="0">
                <a:solidFill>
                  <a:schemeClr val="dk1"/>
                </a:solidFill>
                <a:latin typeface="PT Sans"/>
                <a:ea typeface="PT Sans"/>
                <a:cs typeface="PT Sans"/>
                <a:sym typeface="PT Sans"/>
              </a:rPr>
              <a:t>TABLE</a:t>
            </a:r>
          </a:p>
        </p:txBody>
      </p:sp>
      <p:pic>
        <p:nvPicPr>
          <p:cNvPr id="298" name="Shape 298"/>
          <p:cNvPicPr preferRelativeResize="0"/>
          <p:nvPr/>
        </p:nvPicPr>
        <p:blipFill>
          <a:blip r:embed="rId3">
            <a:alphaModFix/>
          </a:blip>
          <a:stretch>
            <a:fillRect/>
          </a:stretch>
        </p:blipFill>
        <p:spPr>
          <a:xfrm>
            <a:off x="685800" y="997794"/>
            <a:ext cx="11049000" cy="5615106"/>
          </a:xfrm>
          <a:prstGeom prst="rect">
            <a:avLst/>
          </a:prstGeom>
          <a:noFill/>
          <a:ln>
            <a:noFill/>
          </a:ln>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6934200" y="-3754"/>
            <a:ext cx="5256196" cy="6858000"/>
          </a:xfrm>
          <a:prstGeom prst="rect">
            <a:avLst/>
          </a:prstGeom>
          <a:solidFill>
            <a:srgbClr val="C80D1F"/>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a:solidFill>
                <a:srgbClr val="A5A5A5"/>
              </a:solidFill>
              <a:latin typeface="Calibri"/>
              <a:ea typeface="Calibri"/>
              <a:cs typeface="Calibri"/>
              <a:sym typeface="Calibri"/>
            </a:endParaRPr>
          </a:p>
        </p:txBody>
      </p:sp>
      <p:sp>
        <p:nvSpPr>
          <p:cNvPr id="96" name="Shape 96"/>
          <p:cNvSpPr/>
          <p:nvPr/>
        </p:nvSpPr>
        <p:spPr>
          <a:xfrm>
            <a:off x="6934200" y="0"/>
            <a:ext cx="5268196" cy="6858000"/>
          </a:xfrm>
          <a:prstGeom prst="rect">
            <a:avLst/>
          </a:prstGeom>
          <a:blipFill rotWithShape="1">
            <a:blip r:embed="rId3">
              <a:alphaModFix amt="41000"/>
            </a:blip>
            <a:stretch>
              <a:fillRect/>
            </a:stretch>
          </a:blipFill>
          <a:ln>
            <a:noFill/>
          </a:ln>
        </p:spPr>
        <p:txBody>
          <a:bodyPr lIns="91425" tIns="45700" rIns="91425" bIns="45700" anchor="ctr" anchorCtr="0">
            <a:noAutofit/>
          </a:bodyPr>
          <a:lstStyle/>
          <a:p>
            <a:pPr marL="0" marR="0" lvl="0" indent="0" algn="ctr" rtl="0">
              <a:spcBef>
                <a:spcPts val="0"/>
              </a:spcBef>
              <a:buNone/>
            </a:pPr>
            <a:endParaRPr sz="1800" b="1" i="0" u="none" strike="noStrike" cap="none">
              <a:solidFill>
                <a:srgbClr val="A5A5A5"/>
              </a:solidFill>
              <a:latin typeface="Calibri"/>
              <a:ea typeface="Calibri"/>
              <a:cs typeface="Calibri"/>
              <a:sym typeface="Calibri"/>
            </a:endParaRPr>
          </a:p>
        </p:txBody>
      </p:sp>
      <p:sp>
        <p:nvSpPr>
          <p:cNvPr id="97" name="Shape 97"/>
          <p:cNvSpPr/>
          <p:nvPr/>
        </p:nvSpPr>
        <p:spPr>
          <a:xfrm>
            <a:off x="6414094" y="-39156"/>
            <a:ext cx="5396906" cy="1258356"/>
          </a:xfrm>
          <a:prstGeom prst="rect">
            <a:avLst/>
          </a:prstGeom>
          <a:noFill/>
          <a:ln>
            <a:noFill/>
          </a:ln>
        </p:spPr>
        <p:txBody>
          <a:bodyPr lIns="91425" tIns="45700" rIns="91425" bIns="45700" anchor="t" anchorCtr="0">
            <a:noAutofit/>
          </a:bodyPr>
          <a:lstStyle/>
          <a:p>
            <a:pPr marL="0" marR="0" lvl="0" indent="0" algn="r" rtl="0">
              <a:lnSpc>
                <a:spcPct val="194444"/>
              </a:lnSpc>
              <a:spcBef>
                <a:spcPts val="0"/>
              </a:spcBef>
              <a:buSzPct val="25000"/>
              <a:buNone/>
            </a:pPr>
            <a:r>
              <a:rPr lang="en-US" sz="3600" b="1" i="0" u="none" strike="noStrike" cap="none" dirty="0">
                <a:solidFill>
                  <a:schemeClr val="dk1"/>
                </a:solidFill>
                <a:latin typeface="PT Sans"/>
                <a:ea typeface="PT Sans"/>
                <a:cs typeface="PT Sans"/>
                <a:sym typeface="PT Sans"/>
              </a:rPr>
              <a:t>PROJECT </a:t>
            </a:r>
            <a:r>
              <a:rPr lang="en-US" sz="3600" b="1" i="0" u="none" strike="noStrike" cap="none" dirty="0" smtClean="0">
                <a:solidFill>
                  <a:schemeClr val="lt1"/>
                </a:solidFill>
                <a:latin typeface="PT Sans"/>
                <a:ea typeface="PT Sans"/>
                <a:cs typeface="PT Sans"/>
                <a:sym typeface="PT Sans"/>
              </a:rPr>
              <a:t>DESCRIPTION</a:t>
            </a:r>
            <a:endParaRPr lang="en-US" sz="3600" b="1" i="0" u="none" strike="noStrike" cap="none" dirty="0">
              <a:solidFill>
                <a:schemeClr val="lt1"/>
              </a:solidFill>
              <a:latin typeface="PT Sans"/>
              <a:ea typeface="PT Sans"/>
              <a:cs typeface="PT Sans"/>
              <a:sym typeface="PT Sans"/>
            </a:endParaRPr>
          </a:p>
        </p:txBody>
      </p:sp>
      <p:sp>
        <p:nvSpPr>
          <p:cNvPr id="99" name="Shape 99"/>
          <p:cNvSpPr/>
          <p:nvPr/>
        </p:nvSpPr>
        <p:spPr>
          <a:xfrm>
            <a:off x="896937" y="1773238"/>
            <a:ext cx="45718" cy="4374343"/>
          </a:xfrm>
          <a:prstGeom prst="rect">
            <a:avLst/>
          </a:prstGeom>
          <a:solidFill>
            <a:srgbClr val="C80D1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1" name="Shape 101"/>
          <p:cNvSpPr txBox="1"/>
          <p:nvPr/>
        </p:nvSpPr>
        <p:spPr>
          <a:xfrm>
            <a:off x="1112774" y="2693558"/>
            <a:ext cx="5973825" cy="3326242"/>
          </a:xfrm>
          <a:prstGeom prst="rect">
            <a:avLst/>
          </a:prstGeom>
          <a:noFill/>
          <a:ln>
            <a:noFill/>
          </a:ln>
        </p:spPr>
        <p:txBody>
          <a:bodyPr lIns="91425" tIns="45700" rIns="91425" bIns="45700" anchor="t" anchorCtr="0">
            <a:noAutofit/>
          </a:bodyPr>
          <a:lstStyle/>
          <a:p>
            <a:pPr lvl="0">
              <a:buSzPct val="25000"/>
            </a:pPr>
            <a:r>
              <a:rPr lang="en-US" sz="2800" dirty="0">
                <a:solidFill>
                  <a:srgbClr val="D8D8D8"/>
                </a:solidFill>
                <a:latin typeface="Calibri"/>
                <a:ea typeface="Calibri"/>
                <a:cs typeface="Calibri"/>
                <a:sym typeface="Calibri"/>
              </a:rPr>
              <a:t>This a revised project that the authors received from another </a:t>
            </a:r>
          </a:p>
          <a:p>
            <a:pPr lvl="0">
              <a:buSzPct val="25000"/>
            </a:pPr>
            <a:r>
              <a:rPr lang="en-US" sz="2800" dirty="0">
                <a:solidFill>
                  <a:srgbClr val="D8D8D8"/>
                </a:solidFill>
                <a:latin typeface="Calibri"/>
                <a:ea typeface="Calibri"/>
                <a:cs typeface="Calibri"/>
                <a:sym typeface="Calibri"/>
              </a:rPr>
              <a:t>    group. The purpose of the project is to create a web page </a:t>
            </a:r>
          </a:p>
          <a:p>
            <a:pPr lvl="0">
              <a:buSzPct val="25000"/>
            </a:pPr>
            <a:r>
              <a:rPr lang="en-US" sz="2800" dirty="0">
                <a:solidFill>
                  <a:srgbClr val="D8D8D8"/>
                </a:solidFill>
                <a:latin typeface="Calibri"/>
                <a:ea typeface="Calibri"/>
                <a:cs typeface="Calibri"/>
                <a:sym typeface="Calibri"/>
              </a:rPr>
              <a:t>    that helps advisors in the department of computer science </a:t>
            </a:r>
          </a:p>
          <a:p>
            <a:pPr lvl="0">
              <a:buSzPct val="25000"/>
            </a:pPr>
            <a:r>
              <a:rPr lang="en-US" sz="2800" dirty="0">
                <a:solidFill>
                  <a:srgbClr val="D8D8D8"/>
                </a:solidFill>
                <a:latin typeface="Calibri"/>
                <a:ea typeface="Calibri"/>
                <a:cs typeface="Calibri"/>
                <a:sym typeface="Calibri"/>
              </a:rPr>
              <a:t>    at UMBC. It helps them advise students on what classes </a:t>
            </a:r>
          </a:p>
          <a:p>
            <a:pPr lvl="0">
              <a:buSzPct val="25000"/>
            </a:pPr>
            <a:r>
              <a:rPr lang="en-US" sz="2800" dirty="0">
                <a:solidFill>
                  <a:srgbClr val="D8D8D8"/>
                </a:solidFill>
                <a:latin typeface="Calibri"/>
                <a:ea typeface="Calibri"/>
                <a:cs typeface="Calibri"/>
                <a:sym typeface="Calibri"/>
              </a:rPr>
              <a:t>    the can take currently depending on what courses they have </a:t>
            </a:r>
          </a:p>
          <a:p>
            <a:pPr lvl="0">
              <a:buSzPct val="25000"/>
            </a:pPr>
            <a:r>
              <a:rPr lang="en-US" sz="2800" dirty="0">
                <a:solidFill>
                  <a:srgbClr val="D8D8D8"/>
                </a:solidFill>
                <a:latin typeface="Calibri"/>
                <a:ea typeface="Calibri"/>
                <a:cs typeface="Calibri"/>
                <a:sym typeface="Calibri"/>
              </a:rPr>
              <a:t>    already taken previously. The web page allow the student to </a:t>
            </a:r>
          </a:p>
          <a:p>
            <a:pPr lvl="0">
              <a:buSzPct val="25000"/>
            </a:pPr>
            <a:r>
              <a:rPr lang="en-US" sz="2800" dirty="0">
                <a:solidFill>
                  <a:srgbClr val="D8D8D8"/>
                </a:solidFill>
                <a:latin typeface="Calibri"/>
                <a:ea typeface="Calibri"/>
                <a:cs typeface="Calibri"/>
                <a:sym typeface="Calibri"/>
              </a:rPr>
              <a:t>    login or sign up, by entering their name, email, and </a:t>
            </a:r>
          </a:p>
          <a:p>
            <a:pPr lvl="0">
              <a:buSzPct val="25000"/>
            </a:pPr>
            <a:r>
              <a:rPr lang="en-US" sz="2800" dirty="0">
                <a:solidFill>
                  <a:srgbClr val="D8D8D8"/>
                </a:solidFill>
                <a:latin typeface="Calibri"/>
                <a:ea typeface="Calibri"/>
                <a:cs typeface="Calibri"/>
                <a:sym typeface="Calibri"/>
              </a:rPr>
              <a:t>    UMBC student ID. Using the ID the database selects their </a:t>
            </a:r>
          </a:p>
          <a:p>
            <a:pPr lvl="0">
              <a:buSzPct val="25000"/>
            </a:pPr>
            <a:r>
              <a:rPr lang="en-US" sz="2800" dirty="0">
                <a:solidFill>
                  <a:srgbClr val="D8D8D8"/>
                </a:solidFill>
                <a:latin typeface="Calibri"/>
                <a:ea typeface="Calibri"/>
                <a:cs typeface="Calibri"/>
                <a:sym typeface="Calibri"/>
              </a:rPr>
              <a:t>    information and views it on the page, if the ID does not </a:t>
            </a:r>
          </a:p>
          <a:p>
            <a:pPr lvl="0">
              <a:buSzPct val="25000"/>
            </a:pPr>
            <a:r>
              <a:rPr lang="en-US" sz="2800" dirty="0">
                <a:solidFill>
                  <a:srgbClr val="D8D8D8"/>
                </a:solidFill>
                <a:latin typeface="Calibri"/>
                <a:ea typeface="Calibri"/>
                <a:cs typeface="Calibri"/>
                <a:sym typeface="Calibri"/>
              </a:rPr>
              <a:t>    exist in the DB, then it creates a new account, and stores</a:t>
            </a:r>
          </a:p>
          <a:p>
            <a:pPr lvl="0">
              <a:buSzPct val="25000"/>
            </a:pPr>
            <a:r>
              <a:rPr lang="en-US" sz="2800" dirty="0">
                <a:solidFill>
                  <a:srgbClr val="D8D8D8"/>
                </a:solidFill>
                <a:latin typeface="Calibri"/>
                <a:ea typeface="Calibri"/>
                <a:cs typeface="Calibri"/>
                <a:sym typeface="Calibri"/>
              </a:rPr>
              <a:t>    the new information in the database. </a:t>
            </a:r>
            <a:endParaRPr lang="en-US" sz="2800" dirty="0">
              <a:solidFill>
                <a:srgbClr val="D8D8D8"/>
              </a:solidFill>
              <a:latin typeface="Calibri"/>
              <a:ea typeface="Calibri"/>
              <a:cs typeface="Calibri"/>
              <a:sym typeface="Calibri"/>
            </a:endParaRPr>
          </a:p>
        </p:txBody>
      </p:sp>
      <p:sp>
        <p:nvSpPr>
          <p:cNvPr id="2" name="TextBox 1"/>
          <p:cNvSpPr txBox="1"/>
          <p:nvPr/>
        </p:nvSpPr>
        <p:spPr>
          <a:xfrm>
            <a:off x="1219200" y="1905000"/>
            <a:ext cx="5186035" cy="461665"/>
          </a:xfrm>
          <a:prstGeom prst="rect">
            <a:avLst/>
          </a:prstGeom>
          <a:noFill/>
        </p:spPr>
        <p:txBody>
          <a:bodyPr wrap="none" rtlCol="0">
            <a:spAutoFit/>
          </a:bodyPr>
          <a:lstStyle/>
          <a:p>
            <a:r>
              <a:rPr lang="en-US" sz="2400" dirty="0">
                <a:solidFill>
                  <a:schemeClr val="bg1"/>
                </a:solidFill>
                <a:latin typeface="Avenir Black"/>
                <a:cs typeface="Avenir Black"/>
              </a:rPr>
              <a:t>Computer Science Degree Tracker</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p:nvPr/>
        </p:nvSpPr>
        <p:spPr>
          <a:xfrm>
            <a:off x="7543900" y="471266"/>
            <a:ext cx="3982614" cy="902235"/>
          </a:xfrm>
          <a:prstGeom prst="rect">
            <a:avLst/>
          </a:prstGeom>
          <a:noFill/>
          <a:ln>
            <a:noFill/>
          </a:ln>
        </p:spPr>
        <p:txBody>
          <a:bodyPr lIns="91425" tIns="45700" rIns="91425" bIns="45700" anchor="t" anchorCtr="0">
            <a:noAutofit/>
          </a:bodyPr>
          <a:lstStyle/>
          <a:p>
            <a:pPr marL="0" marR="0" lvl="0" indent="0" algn="r" rtl="0">
              <a:lnSpc>
                <a:spcPct val="159090"/>
              </a:lnSpc>
              <a:spcBef>
                <a:spcPts val="0"/>
              </a:spcBef>
              <a:buSzPct val="25000"/>
              <a:buNone/>
            </a:pPr>
            <a:r>
              <a:rPr lang="en-US" sz="4400" b="1" dirty="0" smtClean="0">
                <a:solidFill>
                  <a:srgbClr val="C80D1F"/>
                </a:solidFill>
                <a:latin typeface="PT Sans"/>
                <a:ea typeface="PT Sans"/>
                <a:cs typeface="PT Sans"/>
                <a:sym typeface="PT Sans"/>
              </a:rPr>
              <a:t>IMPROVEMENT</a:t>
            </a:r>
            <a:endParaRPr lang="en-US" sz="4400" b="1" dirty="0">
              <a:solidFill>
                <a:schemeClr val="dk1"/>
              </a:solidFill>
              <a:latin typeface="PT Sans"/>
              <a:ea typeface="PT Sans"/>
              <a:cs typeface="PT Sans"/>
              <a:sym typeface="PT Sans"/>
            </a:endParaRPr>
          </a:p>
        </p:txBody>
      </p:sp>
      <p:sp>
        <p:nvSpPr>
          <p:cNvPr id="108" name="Shape 108"/>
          <p:cNvSpPr txBox="1"/>
          <p:nvPr/>
        </p:nvSpPr>
        <p:spPr>
          <a:xfrm>
            <a:off x="1752596" y="1713948"/>
            <a:ext cx="8229603" cy="666720"/>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buSzPct val="25000"/>
              <a:buNone/>
            </a:pPr>
            <a:r>
              <a:rPr lang="en-US" sz="2800" dirty="0">
                <a:solidFill>
                  <a:srgbClr val="D8D8D8"/>
                </a:solidFill>
                <a:latin typeface="PT Sans"/>
                <a:ea typeface="PT Sans"/>
                <a:cs typeface="PT Sans"/>
                <a:sym typeface="PT Sans"/>
              </a:rPr>
              <a:t>communication between </a:t>
            </a:r>
            <a:r>
              <a:rPr lang="en-US" sz="2800" dirty="0" smtClean="0">
                <a:solidFill>
                  <a:srgbClr val="D8D8D8"/>
                </a:solidFill>
                <a:latin typeface="PT Sans"/>
                <a:ea typeface="PT Sans"/>
                <a:cs typeface="PT Sans"/>
                <a:sym typeface="PT Sans"/>
              </a:rPr>
              <a:t>businesses</a:t>
            </a:r>
            <a:r>
              <a:rPr lang="en-US" sz="2800" dirty="0">
                <a:solidFill>
                  <a:srgbClr val="D8D8D8"/>
                </a:solidFill>
                <a:latin typeface="PT Sans"/>
                <a:ea typeface="PT Sans"/>
                <a:cs typeface="PT Sans"/>
                <a:sym typeface="PT Sans"/>
              </a:rPr>
              <a:t> </a:t>
            </a:r>
            <a:r>
              <a:rPr lang="en-US" sz="2800" dirty="0" smtClean="0">
                <a:solidFill>
                  <a:srgbClr val="D8D8D8"/>
                </a:solidFill>
                <a:latin typeface="PT Sans"/>
                <a:ea typeface="PT Sans"/>
                <a:cs typeface="PT Sans"/>
                <a:sym typeface="PT Sans"/>
              </a:rPr>
              <a:t>– </a:t>
            </a:r>
            <a:r>
              <a:rPr lang="en-US" sz="2800" dirty="0" err="1" smtClean="0">
                <a:solidFill>
                  <a:srgbClr val="D8D8D8"/>
                </a:solidFill>
                <a:latin typeface="PT Sans"/>
                <a:ea typeface="PT Sans"/>
                <a:cs typeface="PT Sans"/>
                <a:sym typeface="PT Sans"/>
              </a:rPr>
              <a:t>Imane</a:t>
            </a:r>
            <a:r>
              <a:rPr lang="en-US" sz="2800" dirty="0" smtClean="0">
                <a:solidFill>
                  <a:srgbClr val="D8D8D8"/>
                </a:solidFill>
                <a:latin typeface="PT Sans"/>
                <a:ea typeface="PT Sans"/>
                <a:cs typeface="PT Sans"/>
                <a:sym typeface="PT Sans"/>
              </a:rPr>
              <a:t> Tate</a:t>
            </a:r>
          </a:p>
        </p:txBody>
      </p:sp>
      <p:sp>
        <p:nvSpPr>
          <p:cNvPr id="109" name="Shape 109"/>
          <p:cNvSpPr/>
          <p:nvPr/>
        </p:nvSpPr>
        <p:spPr>
          <a:xfrm>
            <a:off x="896937" y="1867144"/>
            <a:ext cx="515938" cy="515938"/>
          </a:xfrm>
          <a:prstGeom prst="ellipse">
            <a:avLst/>
          </a:prstGeom>
          <a:solidFill>
            <a:srgbClr val="C80D1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0" name="Shape 110"/>
          <p:cNvSpPr txBox="1"/>
          <p:nvPr/>
        </p:nvSpPr>
        <p:spPr>
          <a:xfrm>
            <a:off x="970400" y="1859863"/>
            <a:ext cx="369011"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chemeClr val="lt1"/>
                </a:solidFill>
                <a:latin typeface="PT Sans"/>
                <a:ea typeface="PT Sans"/>
                <a:cs typeface="PT Sans"/>
                <a:sym typeface="PT Sans"/>
              </a:rPr>
              <a:t>1</a:t>
            </a:r>
          </a:p>
        </p:txBody>
      </p:sp>
      <p:sp>
        <p:nvSpPr>
          <p:cNvPr id="111" name="Shape 111"/>
          <p:cNvSpPr/>
          <p:nvPr/>
        </p:nvSpPr>
        <p:spPr>
          <a:xfrm>
            <a:off x="904346" y="2754480"/>
            <a:ext cx="515938" cy="515938"/>
          </a:xfrm>
          <a:prstGeom prst="ellipse">
            <a:avLst/>
          </a:prstGeom>
          <a:solidFill>
            <a:srgbClr val="C80D1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2" name="Shape 112"/>
          <p:cNvSpPr txBox="1"/>
          <p:nvPr/>
        </p:nvSpPr>
        <p:spPr>
          <a:xfrm>
            <a:off x="977809" y="2747198"/>
            <a:ext cx="369011"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chemeClr val="lt1"/>
                </a:solidFill>
                <a:latin typeface="PT Sans"/>
                <a:ea typeface="PT Sans"/>
                <a:cs typeface="PT Sans"/>
                <a:sym typeface="PT Sans"/>
              </a:rPr>
              <a:t>2</a:t>
            </a:r>
          </a:p>
        </p:txBody>
      </p:sp>
      <p:sp>
        <p:nvSpPr>
          <p:cNvPr id="113" name="Shape 113"/>
          <p:cNvSpPr/>
          <p:nvPr/>
        </p:nvSpPr>
        <p:spPr>
          <a:xfrm>
            <a:off x="896937" y="3641814"/>
            <a:ext cx="515938" cy="515938"/>
          </a:xfrm>
          <a:prstGeom prst="ellipse">
            <a:avLst/>
          </a:prstGeom>
          <a:solidFill>
            <a:srgbClr val="C80D1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4" name="Shape 114"/>
          <p:cNvSpPr txBox="1"/>
          <p:nvPr/>
        </p:nvSpPr>
        <p:spPr>
          <a:xfrm>
            <a:off x="970400" y="3634532"/>
            <a:ext cx="369011"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chemeClr val="lt1"/>
                </a:solidFill>
                <a:latin typeface="PT Sans"/>
                <a:ea typeface="PT Sans"/>
                <a:cs typeface="PT Sans"/>
                <a:sym typeface="PT Sans"/>
              </a:rPr>
              <a:t>3</a:t>
            </a:r>
          </a:p>
        </p:txBody>
      </p:sp>
      <p:sp>
        <p:nvSpPr>
          <p:cNvPr id="115" name="Shape 115"/>
          <p:cNvSpPr/>
          <p:nvPr/>
        </p:nvSpPr>
        <p:spPr>
          <a:xfrm>
            <a:off x="896937" y="4536432"/>
            <a:ext cx="515938" cy="515938"/>
          </a:xfrm>
          <a:prstGeom prst="ellipse">
            <a:avLst/>
          </a:prstGeom>
          <a:solidFill>
            <a:srgbClr val="C80D1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6" name="Shape 116"/>
          <p:cNvSpPr txBox="1"/>
          <p:nvPr/>
        </p:nvSpPr>
        <p:spPr>
          <a:xfrm>
            <a:off x="970400" y="4529150"/>
            <a:ext cx="369011"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chemeClr val="lt1"/>
                </a:solidFill>
                <a:latin typeface="PT Sans"/>
                <a:ea typeface="PT Sans"/>
                <a:cs typeface="PT Sans"/>
                <a:sym typeface="PT Sans"/>
              </a:rPr>
              <a:t>4</a:t>
            </a:r>
          </a:p>
        </p:txBody>
      </p:sp>
      <p:sp>
        <p:nvSpPr>
          <p:cNvPr id="117" name="Shape 117"/>
          <p:cNvSpPr/>
          <p:nvPr/>
        </p:nvSpPr>
        <p:spPr>
          <a:xfrm>
            <a:off x="896937" y="5438330"/>
            <a:ext cx="515938" cy="515938"/>
          </a:xfrm>
          <a:prstGeom prst="ellipse">
            <a:avLst/>
          </a:prstGeom>
          <a:solidFill>
            <a:srgbClr val="C80D1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8" name="Shape 118"/>
          <p:cNvSpPr txBox="1"/>
          <p:nvPr/>
        </p:nvSpPr>
        <p:spPr>
          <a:xfrm>
            <a:off x="970400" y="5431048"/>
            <a:ext cx="369011"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chemeClr val="lt1"/>
                </a:solidFill>
                <a:latin typeface="PT Sans"/>
                <a:ea typeface="PT Sans"/>
                <a:cs typeface="PT Sans"/>
                <a:sym typeface="PT Sans"/>
              </a:rPr>
              <a:t>5</a:t>
            </a:r>
          </a:p>
        </p:txBody>
      </p:sp>
      <p:grpSp>
        <p:nvGrpSpPr>
          <p:cNvPr id="119" name="Shape 119"/>
          <p:cNvGrpSpPr/>
          <p:nvPr/>
        </p:nvGrpSpPr>
        <p:grpSpPr>
          <a:xfrm>
            <a:off x="8686800" y="3394077"/>
            <a:ext cx="3906838" cy="1863723"/>
            <a:chOff x="9131300" y="3448051"/>
            <a:chExt cx="3906838" cy="1863723"/>
          </a:xfrm>
        </p:grpSpPr>
        <p:sp>
          <p:nvSpPr>
            <p:cNvPr id="120" name="Shape 120"/>
            <p:cNvSpPr/>
            <p:nvPr/>
          </p:nvSpPr>
          <p:spPr>
            <a:xfrm>
              <a:off x="9131300" y="3448051"/>
              <a:ext cx="1350962" cy="1863723"/>
            </a:xfrm>
            <a:custGeom>
              <a:avLst/>
              <a:gdLst/>
              <a:ahLst/>
              <a:cxnLst/>
              <a:rect l="0" t="0" r="0" b="0"/>
              <a:pathLst>
                <a:path w="120000" h="120000" extrusionOk="0">
                  <a:moveTo>
                    <a:pt x="31898" y="662"/>
                  </a:moveTo>
                  <a:cubicBezTo>
                    <a:pt x="97518" y="3535"/>
                    <a:pt x="97518" y="3535"/>
                    <a:pt x="97518" y="3535"/>
                  </a:cubicBezTo>
                  <a:cubicBezTo>
                    <a:pt x="109974" y="3977"/>
                    <a:pt x="120000" y="11933"/>
                    <a:pt x="119088" y="21215"/>
                  </a:cubicBezTo>
                  <a:cubicBezTo>
                    <a:pt x="112405" y="103646"/>
                    <a:pt x="112405" y="103646"/>
                    <a:pt x="112405" y="103646"/>
                  </a:cubicBezTo>
                  <a:cubicBezTo>
                    <a:pt x="111797" y="112707"/>
                    <a:pt x="100556" y="120000"/>
                    <a:pt x="88101" y="119337"/>
                  </a:cubicBezTo>
                  <a:cubicBezTo>
                    <a:pt x="22481" y="116464"/>
                    <a:pt x="22481" y="116464"/>
                    <a:pt x="22481" y="116464"/>
                  </a:cubicBezTo>
                  <a:cubicBezTo>
                    <a:pt x="9721" y="116022"/>
                    <a:pt x="0" y="108066"/>
                    <a:pt x="607" y="98784"/>
                  </a:cubicBezTo>
                  <a:cubicBezTo>
                    <a:pt x="7291" y="16353"/>
                    <a:pt x="7291" y="16353"/>
                    <a:pt x="7291" y="16353"/>
                  </a:cubicBezTo>
                  <a:cubicBezTo>
                    <a:pt x="8202" y="7292"/>
                    <a:pt x="19139" y="0"/>
                    <a:pt x="31898" y="662"/>
                  </a:cubicBezTo>
                  <a:close/>
                </a:path>
              </a:pathLst>
            </a:custGeom>
            <a:solidFill>
              <a:srgbClr val="3F3F3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121" name="Shape 121"/>
            <p:cNvGrpSpPr/>
            <p:nvPr/>
          </p:nvGrpSpPr>
          <p:grpSpPr>
            <a:xfrm>
              <a:off x="9223375" y="3517900"/>
              <a:ext cx="3814763" cy="1728787"/>
              <a:chOff x="9223375" y="3517900"/>
              <a:chExt cx="3814763" cy="1728787"/>
            </a:xfrm>
          </p:grpSpPr>
          <p:sp>
            <p:nvSpPr>
              <p:cNvPr id="122" name="Shape 122"/>
              <p:cNvSpPr/>
              <p:nvPr/>
            </p:nvSpPr>
            <p:spPr>
              <a:xfrm>
                <a:off x="9223375" y="3600450"/>
                <a:ext cx="1166812" cy="1547811"/>
              </a:xfrm>
              <a:custGeom>
                <a:avLst/>
                <a:gdLst/>
                <a:ahLst/>
                <a:cxnLst/>
                <a:rect l="0" t="0" r="0" b="0"/>
                <a:pathLst>
                  <a:path w="120000" h="120000" extrusionOk="0">
                    <a:moveTo>
                      <a:pt x="9149" y="0"/>
                    </a:moveTo>
                    <a:cubicBezTo>
                      <a:pt x="119648" y="5055"/>
                      <a:pt x="119648" y="5055"/>
                      <a:pt x="119648" y="5055"/>
                    </a:cubicBezTo>
                    <a:cubicBezTo>
                      <a:pt x="119648" y="5055"/>
                      <a:pt x="119999" y="5055"/>
                      <a:pt x="119999" y="5321"/>
                    </a:cubicBezTo>
                    <a:cubicBezTo>
                      <a:pt x="110850" y="119733"/>
                      <a:pt x="110850" y="119733"/>
                      <a:pt x="110850" y="119733"/>
                    </a:cubicBezTo>
                    <a:cubicBezTo>
                      <a:pt x="110850" y="119733"/>
                      <a:pt x="110850" y="120000"/>
                      <a:pt x="110498" y="120000"/>
                    </a:cubicBezTo>
                    <a:cubicBezTo>
                      <a:pt x="351" y="114944"/>
                      <a:pt x="351" y="114944"/>
                      <a:pt x="351" y="114944"/>
                    </a:cubicBezTo>
                    <a:cubicBezTo>
                      <a:pt x="0" y="114944"/>
                      <a:pt x="0" y="114944"/>
                      <a:pt x="0" y="114678"/>
                    </a:cubicBezTo>
                    <a:cubicBezTo>
                      <a:pt x="8797" y="266"/>
                      <a:pt x="8797" y="266"/>
                      <a:pt x="8797" y="266"/>
                    </a:cubicBezTo>
                    <a:cubicBezTo>
                      <a:pt x="8797" y="0"/>
                      <a:pt x="9149" y="0"/>
                      <a:pt x="9149" y="0"/>
                    </a:cubicBez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3" name="Shape 123"/>
              <p:cNvSpPr/>
              <p:nvPr/>
            </p:nvSpPr>
            <p:spPr>
              <a:xfrm>
                <a:off x="9702800" y="3517900"/>
                <a:ext cx="303213" cy="44450"/>
              </a:xfrm>
              <a:custGeom>
                <a:avLst/>
                <a:gdLst/>
                <a:ahLst/>
                <a:cxnLst/>
                <a:rect l="0" t="0" r="0" b="0"/>
                <a:pathLst>
                  <a:path w="120000" h="120000" extrusionOk="0">
                    <a:moveTo>
                      <a:pt x="6741" y="0"/>
                    </a:moveTo>
                    <a:cubicBezTo>
                      <a:pt x="114606" y="46153"/>
                      <a:pt x="114606" y="46153"/>
                      <a:pt x="114606" y="46153"/>
                    </a:cubicBezTo>
                    <a:cubicBezTo>
                      <a:pt x="117303" y="46153"/>
                      <a:pt x="120000" y="64615"/>
                      <a:pt x="120000" y="83076"/>
                    </a:cubicBezTo>
                    <a:cubicBezTo>
                      <a:pt x="120000" y="83076"/>
                      <a:pt x="120000" y="83076"/>
                      <a:pt x="120000" y="83076"/>
                    </a:cubicBezTo>
                    <a:cubicBezTo>
                      <a:pt x="120000" y="101538"/>
                      <a:pt x="117303" y="120000"/>
                      <a:pt x="114606" y="120000"/>
                    </a:cubicBezTo>
                    <a:cubicBezTo>
                      <a:pt x="5393" y="73846"/>
                      <a:pt x="5393" y="73846"/>
                      <a:pt x="5393" y="73846"/>
                    </a:cubicBezTo>
                    <a:cubicBezTo>
                      <a:pt x="2696" y="73846"/>
                      <a:pt x="0" y="55384"/>
                      <a:pt x="0" y="36923"/>
                    </a:cubicBezTo>
                    <a:cubicBezTo>
                      <a:pt x="0" y="36923"/>
                      <a:pt x="0" y="36923"/>
                      <a:pt x="0" y="36923"/>
                    </a:cubicBezTo>
                    <a:cubicBezTo>
                      <a:pt x="1348" y="9230"/>
                      <a:pt x="2696" y="0"/>
                      <a:pt x="6741" y="0"/>
                    </a:cubicBez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4" name="Shape 124"/>
              <p:cNvSpPr/>
              <p:nvPr/>
            </p:nvSpPr>
            <p:spPr>
              <a:xfrm>
                <a:off x="11083925" y="4419600"/>
                <a:ext cx="1174749" cy="587374"/>
              </a:xfrm>
              <a:custGeom>
                <a:avLst/>
                <a:gdLst/>
                <a:ahLst/>
                <a:cxnLst/>
                <a:rect l="0" t="0" r="0" b="0"/>
                <a:pathLst>
                  <a:path w="120000" h="120000" extrusionOk="0">
                    <a:moveTo>
                      <a:pt x="0" y="648"/>
                    </a:moveTo>
                    <a:lnTo>
                      <a:pt x="82540" y="0"/>
                    </a:lnTo>
                    <a:lnTo>
                      <a:pt x="120000" y="74270"/>
                    </a:lnTo>
                    <a:lnTo>
                      <a:pt x="119189" y="103135"/>
                    </a:lnTo>
                    <a:lnTo>
                      <a:pt x="110918" y="117729"/>
                    </a:lnTo>
                    <a:lnTo>
                      <a:pt x="7783" y="120000"/>
                    </a:lnTo>
                    <a:lnTo>
                      <a:pt x="0" y="648"/>
                    </a:lnTo>
                    <a:close/>
                  </a:path>
                </a:pathLst>
              </a:custGeom>
              <a:solidFill>
                <a:srgbClr val="E7D2A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5" name="Shape 125"/>
              <p:cNvSpPr/>
              <p:nvPr/>
            </p:nvSpPr>
            <p:spPr>
              <a:xfrm>
                <a:off x="11245850" y="4413250"/>
                <a:ext cx="1012825" cy="641350"/>
              </a:xfrm>
              <a:custGeom>
                <a:avLst/>
                <a:gdLst/>
                <a:ahLst/>
                <a:cxnLst/>
                <a:rect l="0" t="0" r="0" b="0"/>
                <a:pathLst>
                  <a:path w="120000" h="120000" extrusionOk="0">
                    <a:moveTo>
                      <a:pt x="0" y="108415"/>
                    </a:moveTo>
                    <a:lnTo>
                      <a:pt x="117931" y="120000"/>
                    </a:lnTo>
                    <a:lnTo>
                      <a:pt x="120000" y="70693"/>
                    </a:lnTo>
                    <a:lnTo>
                      <a:pt x="79373" y="6534"/>
                    </a:lnTo>
                    <a:lnTo>
                      <a:pt x="9968" y="0"/>
                    </a:lnTo>
                    <a:lnTo>
                      <a:pt x="0" y="108415"/>
                    </a:lnTo>
                    <a:close/>
                  </a:path>
                </a:pathLst>
              </a:custGeom>
              <a:solidFill>
                <a:srgbClr val="FCD6B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6" name="Shape 126"/>
              <p:cNvSpPr/>
              <p:nvPr/>
            </p:nvSpPr>
            <p:spPr>
              <a:xfrm>
                <a:off x="11525250" y="4389437"/>
                <a:ext cx="733425" cy="706436"/>
              </a:xfrm>
              <a:custGeom>
                <a:avLst/>
                <a:gdLst/>
                <a:ahLst/>
                <a:cxnLst/>
                <a:rect l="0" t="0" r="0" b="0"/>
                <a:pathLst>
                  <a:path w="120000" h="120000" extrusionOk="0">
                    <a:moveTo>
                      <a:pt x="0" y="114337"/>
                    </a:moveTo>
                    <a:lnTo>
                      <a:pt x="101298" y="120000"/>
                    </a:lnTo>
                    <a:lnTo>
                      <a:pt x="117662" y="107325"/>
                    </a:lnTo>
                    <a:lnTo>
                      <a:pt x="119999" y="66876"/>
                    </a:lnTo>
                    <a:lnTo>
                      <a:pt x="57662" y="2966"/>
                    </a:lnTo>
                    <a:lnTo>
                      <a:pt x="6753" y="0"/>
                    </a:lnTo>
                    <a:lnTo>
                      <a:pt x="0" y="114337"/>
                    </a:lnTo>
                    <a:close/>
                  </a:path>
                </a:pathLst>
              </a:custGeom>
              <a:solidFill>
                <a:srgbClr val="FAE4E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7" name="Shape 127"/>
              <p:cNvSpPr/>
              <p:nvPr/>
            </p:nvSpPr>
            <p:spPr>
              <a:xfrm>
                <a:off x="11791950" y="4395787"/>
                <a:ext cx="1246188" cy="776286"/>
              </a:xfrm>
              <a:custGeom>
                <a:avLst/>
                <a:gdLst/>
                <a:ahLst/>
                <a:cxnLst/>
                <a:rect l="0" t="0" r="0" b="0"/>
                <a:pathLst>
                  <a:path w="120000" h="120000" extrusionOk="0">
                    <a:moveTo>
                      <a:pt x="0" y="108849"/>
                    </a:moveTo>
                    <a:cubicBezTo>
                      <a:pt x="117032" y="120000"/>
                      <a:pt x="117032" y="120000"/>
                      <a:pt x="117032" y="120000"/>
                    </a:cubicBezTo>
                    <a:cubicBezTo>
                      <a:pt x="119010" y="92920"/>
                      <a:pt x="120000" y="65309"/>
                      <a:pt x="120000" y="37168"/>
                    </a:cubicBezTo>
                    <a:cubicBezTo>
                      <a:pt x="120000" y="28141"/>
                      <a:pt x="119670" y="19646"/>
                      <a:pt x="119670" y="11150"/>
                    </a:cubicBezTo>
                    <a:cubicBezTo>
                      <a:pt x="3956" y="0"/>
                      <a:pt x="3956" y="0"/>
                      <a:pt x="3956" y="0"/>
                    </a:cubicBezTo>
                    <a:lnTo>
                      <a:pt x="0" y="108849"/>
                    </a:lnTo>
                    <a:close/>
                  </a:path>
                </a:pathLst>
              </a:custGeom>
              <a:solidFill>
                <a:srgbClr val="EA506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8" name="Shape 128"/>
              <p:cNvSpPr/>
              <p:nvPr/>
            </p:nvSpPr>
            <p:spPr>
              <a:xfrm>
                <a:off x="11812588" y="4395787"/>
                <a:ext cx="1225550" cy="407987"/>
              </a:xfrm>
              <a:custGeom>
                <a:avLst/>
                <a:gdLst/>
                <a:ahLst/>
                <a:cxnLst/>
                <a:rect l="0" t="0" r="0" b="0"/>
                <a:pathLst>
                  <a:path w="120000" h="120000" extrusionOk="0">
                    <a:moveTo>
                      <a:pt x="0" y="97815"/>
                    </a:moveTo>
                    <a:cubicBezTo>
                      <a:pt x="119664" y="120000"/>
                      <a:pt x="119664" y="120000"/>
                      <a:pt x="119664" y="120000"/>
                    </a:cubicBezTo>
                    <a:cubicBezTo>
                      <a:pt x="119664" y="103865"/>
                      <a:pt x="120000" y="86722"/>
                      <a:pt x="120000" y="70588"/>
                    </a:cubicBezTo>
                    <a:cubicBezTo>
                      <a:pt x="120000" y="53445"/>
                      <a:pt x="119664" y="37310"/>
                      <a:pt x="119664" y="21176"/>
                    </a:cubicBezTo>
                    <a:cubicBezTo>
                      <a:pt x="2011" y="0"/>
                      <a:pt x="2011" y="0"/>
                      <a:pt x="2011" y="0"/>
                    </a:cubicBezTo>
                    <a:lnTo>
                      <a:pt x="0" y="97815"/>
                    </a:lnTo>
                    <a:close/>
                  </a:path>
                </a:pathLst>
              </a:custGeom>
              <a:solidFill>
                <a:srgbClr val="C9152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9" name="Shape 129"/>
              <p:cNvSpPr/>
              <p:nvPr/>
            </p:nvSpPr>
            <p:spPr>
              <a:xfrm>
                <a:off x="9274175" y="3792537"/>
                <a:ext cx="1063624" cy="1166811"/>
              </a:xfrm>
              <a:custGeom>
                <a:avLst/>
                <a:gdLst/>
                <a:ahLst/>
                <a:cxnLst/>
                <a:rect l="0" t="0" r="0" b="0"/>
                <a:pathLst>
                  <a:path w="120000" h="120000" extrusionOk="0">
                    <a:moveTo>
                      <a:pt x="7343" y="0"/>
                    </a:moveTo>
                    <a:lnTo>
                      <a:pt x="0" y="113632"/>
                    </a:lnTo>
                    <a:lnTo>
                      <a:pt x="112835" y="120000"/>
                    </a:lnTo>
                    <a:lnTo>
                      <a:pt x="120000" y="5877"/>
                    </a:lnTo>
                    <a:lnTo>
                      <a:pt x="7343" y="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0" name="Shape 130"/>
              <p:cNvSpPr/>
              <p:nvPr/>
            </p:nvSpPr>
            <p:spPr>
              <a:xfrm>
                <a:off x="9274175" y="3792537"/>
                <a:ext cx="112713" cy="1108074"/>
              </a:xfrm>
              <a:custGeom>
                <a:avLst/>
                <a:gdLst/>
                <a:ahLst/>
                <a:cxnLst/>
                <a:rect l="0" t="0" r="0" b="0"/>
                <a:pathLst>
                  <a:path w="120000" h="120000" extrusionOk="0">
                    <a:moveTo>
                      <a:pt x="69295" y="0"/>
                    </a:moveTo>
                    <a:lnTo>
                      <a:pt x="0" y="119656"/>
                    </a:lnTo>
                    <a:lnTo>
                      <a:pt x="50704" y="120000"/>
                    </a:lnTo>
                    <a:lnTo>
                      <a:pt x="120000" y="343"/>
                    </a:lnTo>
                    <a:lnTo>
                      <a:pt x="69295" y="0"/>
                    </a:lnTo>
                    <a:close/>
                  </a:path>
                </a:pathLst>
              </a:custGeom>
              <a:solidFill>
                <a:srgbClr val="F8AD1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1" name="Shape 131"/>
              <p:cNvSpPr/>
              <p:nvPr/>
            </p:nvSpPr>
            <p:spPr>
              <a:xfrm>
                <a:off x="9371013" y="4094162"/>
                <a:ext cx="101599" cy="517524"/>
              </a:xfrm>
              <a:custGeom>
                <a:avLst/>
                <a:gdLst/>
                <a:ahLst/>
                <a:cxnLst/>
                <a:rect l="0" t="0" r="0" b="0"/>
                <a:pathLst>
                  <a:path w="120000" h="120000" extrusionOk="0">
                    <a:moveTo>
                      <a:pt x="31875" y="0"/>
                    </a:moveTo>
                    <a:lnTo>
                      <a:pt x="0" y="119263"/>
                    </a:lnTo>
                    <a:lnTo>
                      <a:pt x="84375" y="120000"/>
                    </a:lnTo>
                    <a:lnTo>
                      <a:pt x="120000" y="736"/>
                    </a:lnTo>
                    <a:lnTo>
                      <a:pt x="31875" y="0"/>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2" name="Shape 132"/>
              <p:cNvSpPr/>
              <p:nvPr/>
            </p:nvSpPr>
            <p:spPr>
              <a:xfrm>
                <a:off x="9510713" y="3805237"/>
                <a:ext cx="269874" cy="1119187"/>
              </a:xfrm>
              <a:custGeom>
                <a:avLst/>
                <a:gdLst/>
                <a:ahLst/>
                <a:cxnLst/>
                <a:rect l="0" t="0" r="0" b="0"/>
                <a:pathLst>
                  <a:path w="120000" h="120000" extrusionOk="0">
                    <a:moveTo>
                      <a:pt x="28941" y="0"/>
                    </a:moveTo>
                    <a:lnTo>
                      <a:pt x="0" y="118978"/>
                    </a:lnTo>
                    <a:lnTo>
                      <a:pt x="91058" y="120000"/>
                    </a:lnTo>
                    <a:lnTo>
                      <a:pt x="120000" y="1531"/>
                    </a:lnTo>
                    <a:lnTo>
                      <a:pt x="28941" y="0"/>
                    </a:lnTo>
                    <a:close/>
                  </a:path>
                </a:pathLst>
              </a:custGeom>
              <a:solidFill>
                <a:srgbClr val="E5202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3" name="Shape 133"/>
              <p:cNvSpPr/>
              <p:nvPr/>
            </p:nvSpPr>
            <p:spPr>
              <a:xfrm>
                <a:off x="9466263" y="4014787"/>
                <a:ext cx="71437" cy="682625"/>
              </a:xfrm>
              <a:custGeom>
                <a:avLst/>
                <a:gdLst/>
                <a:ahLst/>
                <a:cxnLst/>
                <a:rect l="0" t="0" r="0" b="0"/>
                <a:pathLst>
                  <a:path w="120000" h="120000" extrusionOk="0">
                    <a:moveTo>
                      <a:pt x="120000" y="558"/>
                    </a:moveTo>
                    <a:lnTo>
                      <a:pt x="50666" y="120000"/>
                    </a:lnTo>
                    <a:lnTo>
                      <a:pt x="0" y="120000"/>
                    </a:lnTo>
                    <a:lnTo>
                      <a:pt x="69333" y="0"/>
                    </a:lnTo>
                    <a:lnTo>
                      <a:pt x="120000" y="558"/>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4" name="Shape 134"/>
              <p:cNvSpPr/>
              <p:nvPr/>
            </p:nvSpPr>
            <p:spPr>
              <a:xfrm>
                <a:off x="9801225" y="3887787"/>
                <a:ext cx="180975" cy="288925"/>
              </a:xfrm>
              <a:custGeom>
                <a:avLst/>
                <a:gdLst/>
                <a:ahLst/>
                <a:cxnLst/>
                <a:rect l="0" t="0" r="0" b="0"/>
                <a:pathLst>
                  <a:path w="120000" h="120000" extrusionOk="0">
                    <a:moveTo>
                      <a:pt x="119999" y="4615"/>
                    </a:moveTo>
                    <a:lnTo>
                      <a:pt x="109473" y="120000"/>
                    </a:lnTo>
                    <a:lnTo>
                      <a:pt x="0" y="115384"/>
                    </a:lnTo>
                    <a:lnTo>
                      <a:pt x="11578" y="0"/>
                    </a:lnTo>
                    <a:lnTo>
                      <a:pt x="119999" y="4615"/>
                    </a:lnTo>
                    <a:close/>
                  </a:path>
                </a:pathLst>
              </a:custGeom>
              <a:solidFill>
                <a:srgbClr val="F8AD1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5" name="Shape 135"/>
              <p:cNvSpPr/>
              <p:nvPr/>
            </p:nvSpPr>
            <p:spPr>
              <a:xfrm>
                <a:off x="9780588" y="4235450"/>
                <a:ext cx="180975" cy="287337"/>
              </a:xfrm>
              <a:custGeom>
                <a:avLst/>
                <a:gdLst/>
                <a:ahLst/>
                <a:cxnLst/>
                <a:rect l="0" t="0" r="0" b="0"/>
                <a:pathLst>
                  <a:path w="120000" h="120000" extrusionOk="0">
                    <a:moveTo>
                      <a:pt x="119999" y="3977"/>
                    </a:moveTo>
                    <a:lnTo>
                      <a:pt x="109473" y="120000"/>
                    </a:lnTo>
                    <a:lnTo>
                      <a:pt x="0" y="116022"/>
                    </a:lnTo>
                    <a:lnTo>
                      <a:pt x="11578" y="0"/>
                    </a:lnTo>
                    <a:lnTo>
                      <a:pt x="119999" y="3977"/>
                    </a:lnTo>
                    <a:close/>
                  </a:path>
                </a:pathLst>
              </a:custGeom>
              <a:solidFill>
                <a:srgbClr val="EC6359"/>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6" name="Shape 136"/>
              <p:cNvSpPr/>
              <p:nvPr/>
            </p:nvSpPr>
            <p:spPr>
              <a:xfrm>
                <a:off x="9759950" y="4581525"/>
                <a:ext cx="180975" cy="287337"/>
              </a:xfrm>
              <a:custGeom>
                <a:avLst/>
                <a:gdLst/>
                <a:ahLst/>
                <a:cxnLst/>
                <a:rect l="0" t="0" r="0" b="0"/>
                <a:pathLst>
                  <a:path w="120000" h="120000" extrusionOk="0">
                    <a:moveTo>
                      <a:pt x="119999" y="3977"/>
                    </a:moveTo>
                    <a:lnTo>
                      <a:pt x="109473" y="120000"/>
                    </a:lnTo>
                    <a:lnTo>
                      <a:pt x="0" y="116022"/>
                    </a:lnTo>
                    <a:lnTo>
                      <a:pt x="11578" y="0"/>
                    </a:lnTo>
                    <a:lnTo>
                      <a:pt x="119999" y="3977"/>
                    </a:lnTo>
                    <a:close/>
                  </a:path>
                </a:pathLst>
              </a:custGeom>
              <a:solidFill>
                <a:srgbClr val="C9152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7" name="Shape 137"/>
              <p:cNvSpPr/>
              <p:nvPr/>
            </p:nvSpPr>
            <p:spPr>
              <a:xfrm>
                <a:off x="10183813" y="3846512"/>
                <a:ext cx="153988" cy="1112836"/>
              </a:xfrm>
              <a:custGeom>
                <a:avLst/>
                <a:gdLst/>
                <a:ahLst/>
                <a:cxnLst/>
                <a:rect l="0" t="0" r="0" b="0"/>
                <a:pathLst>
                  <a:path w="120000" h="120000" extrusionOk="0">
                    <a:moveTo>
                      <a:pt x="50721" y="0"/>
                    </a:moveTo>
                    <a:lnTo>
                      <a:pt x="0" y="119144"/>
                    </a:lnTo>
                    <a:lnTo>
                      <a:pt x="70515" y="120000"/>
                    </a:lnTo>
                    <a:lnTo>
                      <a:pt x="120000" y="342"/>
                    </a:lnTo>
                    <a:lnTo>
                      <a:pt x="50721" y="0"/>
                    </a:lnTo>
                    <a:close/>
                  </a:path>
                </a:pathLst>
              </a:custGeom>
              <a:solidFill>
                <a:srgbClr val="F8AD1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8" name="Shape 138"/>
              <p:cNvSpPr/>
              <p:nvPr/>
            </p:nvSpPr>
            <p:spPr>
              <a:xfrm>
                <a:off x="9990138" y="3898900"/>
                <a:ext cx="47625" cy="280987"/>
              </a:xfrm>
              <a:custGeom>
                <a:avLst/>
                <a:gdLst/>
                <a:ahLst/>
                <a:cxnLst/>
                <a:rect l="0" t="0" r="0" b="0"/>
                <a:pathLst>
                  <a:path w="120000" h="120000" extrusionOk="0">
                    <a:moveTo>
                      <a:pt x="120000" y="1355"/>
                    </a:moveTo>
                    <a:lnTo>
                      <a:pt x="76000" y="119999"/>
                    </a:lnTo>
                    <a:lnTo>
                      <a:pt x="0" y="118644"/>
                    </a:lnTo>
                    <a:lnTo>
                      <a:pt x="40000" y="0"/>
                    </a:lnTo>
                    <a:lnTo>
                      <a:pt x="120000" y="1355"/>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9" name="Shape 139"/>
              <p:cNvSpPr/>
              <p:nvPr/>
            </p:nvSpPr>
            <p:spPr>
              <a:xfrm>
                <a:off x="10040938" y="3902075"/>
                <a:ext cx="47625" cy="280987"/>
              </a:xfrm>
              <a:custGeom>
                <a:avLst/>
                <a:gdLst/>
                <a:ahLst/>
                <a:cxnLst/>
                <a:rect l="0" t="0" r="0" b="0"/>
                <a:pathLst>
                  <a:path w="120000" h="120000" extrusionOk="0">
                    <a:moveTo>
                      <a:pt x="120000" y="1355"/>
                    </a:moveTo>
                    <a:lnTo>
                      <a:pt x="88000" y="119999"/>
                    </a:lnTo>
                    <a:lnTo>
                      <a:pt x="0" y="118644"/>
                    </a:lnTo>
                    <a:lnTo>
                      <a:pt x="44000" y="0"/>
                    </a:lnTo>
                    <a:lnTo>
                      <a:pt x="120000" y="1355"/>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0" name="Shape 140"/>
              <p:cNvSpPr/>
              <p:nvPr/>
            </p:nvSpPr>
            <p:spPr>
              <a:xfrm>
                <a:off x="10094913" y="3905250"/>
                <a:ext cx="49212" cy="280987"/>
              </a:xfrm>
              <a:custGeom>
                <a:avLst/>
                <a:gdLst/>
                <a:ahLst/>
                <a:cxnLst/>
                <a:rect l="0" t="0" r="0" b="0"/>
                <a:pathLst>
                  <a:path w="120000" h="120000" extrusionOk="0">
                    <a:moveTo>
                      <a:pt x="120000" y="1355"/>
                    </a:moveTo>
                    <a:lnTo>
                      <a:pt x="77419" y="119999"/>
                    </a:lnTo>
                    <a:lnTo>
                      <a:pt x="0" y="118644"/>
                    </a:lnTo>
                    <a:lnTo>
                      <a:pt x="42580" y="0"/>
                    </a:lnTo>
                    <a:lnTo>
                      <a:pt x="120000" y="1355"/>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1" name="Shape 141"/>
              <p:cNvSpPr/>
              <p:nvPr/>
            </p:nvSpPr>
            <p:spPr>
              <a:xfrm>
                <a:off x="10153650" y="3908425"/>
                <a:ext cx="41275" cy="179386"/>
              </a:xfrm>
              <a:custGeom>
                <a:avLst/>
                <a:gdLst/>
                <a:ahLst/>
                <a:cxnLst/>
                <a:rect l="0" t="0" r="0" b="0"/>
                <a:pathLst>
                  <a:path w="120000" h="120000" extrusionOk="0">
                    <a:moveTo>
                      <a:pt x="120000" y="0"/>
                    </a:moveTo>
                    <a:lnTo>
                      <a:pt x="87692" y="120000"/>
                    </a:lnTo>
                    <a:lnTo>
                      <a:pt x="0" y="116814"/>
                    </a:lnTo>
                    <a:lnTo>
                      <a:pt x="32307" y="0"/>
                    </a:lnTo>
                    <a:lnTo>
                      <a:pt x="120000" y="0"/>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2" name="Shape 142"/>
              <p:cNvSpPr/>
              <p:nvPr/>
            </p:nvSpPr>
            <p:spPr>
              <a:xfrm>
                <a:off x="9969500" y="4244975"/>
                <a:ext cx="47625" cy="280987"/>
              </a:xfrm>
              <a:custGeom>
                <a:avLst/>
                <a:gdLst/>
                <a:ahLst/>
                <a:cxnLst/>
                <a:rect l="0" t="0" r="0" b="0"/>
                <a:pathLst>
                  <a:path w="120000" h="120000" extrusionOk="0">
                    <a:moveTo>
                      <a:pt x="120000" y="1355"/>
                    </a:moveTo>
                    <a:lnTo>
                      <a:pt x="76000" y="119999"/>
                    </a:lnTo>
                    <a:lnTo>
                      <a:pt x="0" y="118644"/>
                    </a:lnTo>
                    <a:lnTo>
                      <a:pt x="40000" y="0"/>
                    </a:lnTo>
                    <a:lnTo>
                      <a:pt x="120000" y="1355"/>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3" name="Shape 143"/>
              <p:cNvSpPr/>
              <p:nvPr/>
            </p:nvSpPr>
            <p:spPr>
              <a:xfrm>
                <a:off x="10020300" y="4248150"/>
                <a:ext cx="47625" cy="280987"/>
              </a:xfrm>
              <a:custGeom>
                <a:avLst/>
                <a:gdLst/>
                <a:ahLst/>
                <a:cxnLst/>
                <a:rect l="0" t="0" r="0" b="0"/>
                <a:pathLst>
                  <a:path w="120000" h="120000" extrusionOk="0">
                    <a:moveTo>
                      <a:pt x="120000" y="1355"/>
                    </a:moveTo>
                    <a:lnTo>
                      <a:pt x="88000" y="119999"/>
                    </a:lnTo>
                    <a:lnTo>
                      <a:pt x="0" y="118644"/>
                    </a:lnTo>
                    <a:lnTo>
                      <a:pt x="44000" y="0"/>
                    </a:lnTo>
                    <a:lnTo>
                      <a:pt x="120000" y="1355"/>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4" name="Shape 144"/>
              <p:cNvSpPr/>
              <p:nvPr/>
            </p:nvSpPr>
            <p:spPr>
              <a:xfrm>
                <a:off x="10075863" y="4251325"/>
                <a:ext cx="47625" cy="282574"/>
              </a:xfrm>
              <a:custGeom>
                <a:avLst/>
                <a:gdLst/>
                <a:ahLst/>
                <a:cxnLst/>
                <a:rect l="0" t="0" r="0" b="0"/>
                <a:pathLst>
                  <a:path w="120000" h="120000" extrusionOk="0">
                    <a:moveTo>
                      <a:pt x="120000" y="2022"/>
                    </a:moveTo>
                    <a:lnTo>
                      <a:pt x="76000" y="120000"/>
                    </a:lnTo>
                    <a:lnTo>
                      <a:pt x="0" y="117977"/>
                    </a:lnTo>
                    <a:lnTo>
                      <a:pt x="40000" y="0"/>
                    </a:lnTo>
                    <a:lnTo>
                      <a:pt x="120000" y="2022"/>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5" name="Shape 145"/>
              <p:cNvSpPr/>
              <p:nvPr/>
            </p:nvSpPr>
            <p:spPr>
              <a:xfrm>
                <a:off x="10133013" y="4256087"/>
                <a:ext cx="41275" cy="177800"/>
              </a:xfrm>
              <a:custGeom>
                <a:avLst/>
                <a:gdLst/>
                <a:ahLst/>
                <a:cxnLst/>
                <a:rect l="0" t="0" r="0" b="0"/>
                <a:pathLst>
                  <a:path w="120000" h="120000" extrusionOk="0">
                    <a:moveTo>
                      <a:pt x="120000" y="2142"/>
                    </a:moveTo>
                    <a:lnTo>
                      <a:pt x="92307" y="119999"/>
                    </a:lnTo>
                    <a:lnTo>
                      <a:pt x="0" y="117857"/>
                    </a:lnTo>
                    <a:lnTo>
                      <a:pt x="32307" y="0"/>
                    </a:lnTo>
                    <a:lnTo>
                      <a:pt x="120000" y="2142"/>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6" name="Shape 146"/>
              <p:cNvSpPr/>
              <p:nvPr/>
            </p:nvSpPr>
            <p:spPr>
              <a:xfrm>
                <a:off x="9948863" y="4595812"/>
                <a:ext cx="47625" cy="277811"/>
              </a:xfrm>
              <a:custGeom>
                <a:avLst/>
                <a:gdLst/>
                <a:ahLst/>
                <a:cxnLst/>
                <a:rect l="0" t="0" r="0" b="0"/>
                <a:pathLst>
                  <a:path w="120000" h="120000" extrusionOk="0">
                    <a:moveTo>
                      <a:pt x="120000" y="0"/>
                    </a:moveTo>
                    <a:lnTo>
                      <a:pt x="76000" y="119999"/>
                    </a:lnTo>
                    <a:lnTo>
                      <a:pt x="0" y="119999"/>
                    </a:lnTo>
                    <a:lnTo>
                      <a:pt x="44000" y="0"/>
                    </a:lnTo>
                    <a:lnTo>
                      <a:pt x="120000" y="0"/>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7" name="Shape 147"/>
              <p:cNvSpPr/>
              <p:nvPr/>
            </p:nvSpPr>
            <p:spPr>
              <a:xfrm>
                <a:off x="10002838" y="4595812"/>
                <a:ext cx="44450" cy="280987"/>
              </a:xfrm>
              <a:custGeom>
                <a:avLst/>
                <a:gdLst/>
                <a:ahLst/>
                <a:cxnLst/>
                <a:rect l="0" t="0" r="0" b="0"/>
                <a:pathLst>
                  <a:path w="120000" h="120000" extrusionOk="0">
                    <a:moveTo>
                      <a:pt x="119999" y="1355"/>
                    </a:moveTo>
                    <a:lnTo>
                      <a:pt x="85714" y="119999"/>
                    </a:lnTo>
                    <a:lnTo>
                      <a:pt x="0" y="118644"/>
                    </a:lnTo>
                    <a:lnTo>
                      <a:pt x="38571" y="0"/>
                    </a:lnTo>
                    <a:lnTo>
                      <a:pt x="119999" y="1355"/>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8" name="Shape 148"/>
              <p:cNvSpPr/>
              <p:nvPr/>
            </p:nvSpPr>
            <p:spPr>
              <a:xfrm>
                <a:off x="10055225" y="4598987"/>
                <a:ext cx="47625" cy="280987"/>
              </a:xfrm>
              <a:custGeom>
                <a:avLst/>
                <a:gdLst/>
                <a:ahLst/>
                <a:cxnLst/>
                <a:rect l="0" t="0" r="0" b="0"/>
                <a:pathLst>
                  <a:path w="120000" h="120000" extrusionOk="0">
                    <a:moveTo>
                      <a:pt x="120000" y="1355"/>
                    </a:moveTo>
                    <a:lnTo>
                      <a:pt x="76000" y="119999"/>
                    </a:lnTo>
                    <a:lnTo>
                      <a:pt x="0" y="118644"/>
                    </a:lnTo>
                    <a:lnTo>
                      <a:pt x="40000" y="0"/>
                    </a:lnTo>
                    <a:lnTo>
                      <a:pt x="120000" y="1355"/>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9" name="Shape 149"/>
              <p:cNvSpPr/>
              <p:nvPr/>
            </p:nvSpPr>
            <p:spPr>
              <a:xfrm>
                <a:off x="10112375" y="4602162"/>
                <a:ext cx="44450" cy="177800"/>
              </a:xfrm>
              <a:custGeom>
                <a:avLst/>
                <a:gdLst/>
                <a:ahLst/>
                <a:cxnLst/>
                <a:rect l="0" t="0" r="0" b="0"/>
                <a:pathLst>
                  <a:path w="120000" h="120000" extrusionOk="0">
                    <a:moveTo>
                      <a:pt x="119999" y="2142"/>
                    </a:moveTo>
                    <a:lnTo>
                      <a:pt x="85714" y="119999"/>
                    </a:lnTo>
                    <a:lnTo>
                      <a:pt x="0" y="119999"/>
                    </a:lnTo>
                    <a:lnTo>
                      <a:pt x="29999" y="0"/>
                    </a:lnTo>
                    <a:lnTo>
                      <a:pt x="119999" y="2142"/>
                    </a:ln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0" name="Shape 150"/>
              <p:cNvSpPr/>
              <p:nvPr/>
            </p:nvSpPr>
            <p:spPr>
              <a:xfrm>
                <a:off x="10434638" y="4059237"/>
                <a:ext cx="790575" cy="384174"/>
              </a:xfrm>
              <a:custGeom>
                <a:avLst/>
                <a:gdLst/>
                <a:ahLst/>
                <a:cxnLst/>
                <a:rect l="0" t="0" r="0" b="0"/>
                <a:pathLst>
                  <a:path w="120000" h="120000" extrusionOk="0">
                    <a:moveTo>
                      <a:pt x="6753" y="0"/>
                    </a:moveTo>
                    <a:cubicBezTo>
                      <a:pt x="77922" y="38571"/>
                      <a:pt x="77922" y="38571"/>
                      <a:pt x="77922" y="38571"/>
                    </a:cubicBezTo>
                    <a:cubicBezTo>
                      <a:pt x="87272" y="43928"/>
                      <a:pt x="119999" y="81428"/>
                      <a:pt x="117922" y="100714"/>
                    </a:cubicBezTo>
                    <a:cubicBezTo>
                      <a:pt x="116363" y="119999"/>
                      <a:pt x="87272" y="116785"/>
                      <a:pt x="78441" y="111428"/>
                    </a:cubicBezTo>
                    <a:cubicBezTo>
                      <a:pt x="28571" y="78214"/>
                      <a:pt x="28571" y="78214"/>
                      <a:pt x="28571" y="78214"/>
                    </a:cubicBezTo>
                    <a:cubicBezTo>
                      <a:pt x="0" y="58928"/>
                      <a:pt x="3636" y="20357"/>
                      <a:pt x="6753" y="0"/>
                    </a:cubicBezTo>
                    <a:close/>
                  </a:path>
                </a:pathLst>
              </a:custGeom>
              <a:solidFill>
                <a:srgbClr val="D4B19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1" name="Shape 151"/>
              <p:cNvSpPr/>
              <p:nvPr/>
            </p:nvSpPr>
            <p:spPr>
              <a:xfrm>
                <a:off x="9613900" y="4194175"/>
                <a:ext cx="1935163" cy="898524"/>
              </a:xfrm>
              <a:custGeom>
                <a:avLst/>
                <a:gdLst/>
                <a:ahLst/>
                <a:cxnLst/>
                <a:rect l="0" t="0" r="0" b="0"/>
                <a:pathLst>
                  <a:path w="120000" h="120000" extrusionOk="0">
                    <a:moveTo>
                      <a:pt x="9328" y="30229"/>
                    </a:moveTo>
                    <a:cubicBezTo>
                      <a:pt x="44522" y="34351"/>
                      <a:pt x="44522" y="34351"/>
                      <a:pt x="44522" y="34351"/>
                    </a:cubicBezTo>
                    <a:cubicBezTo>
                      <a:pt x="39434" y="41221"/>
                      <a:pt x="41766" y="59541"/>
                      <a:pt x="47915" y="61832"/>
                    </a:cubicBezTo>
                    <a:cubicBezTo>
                      <a:pt x="42402" y="67328"/>
                      <a:pt x="43886" y="85190"/>
                      <a:pt x="49399" y="89312"/>
                    </a:cubicBezTo>
                    <a:cubicBezTo>
                      <a:pt x="44522" y="96183"/>
                      <a:pt x="47067" y="114503"/>
                      <a:pt x="53639" y="115419"/>
                    </a:cubicBezTo>
                    <a:cubicBezTo>
                      <a:pt x="83109" y="118625"/>
                      <a:pt x="83109" y="118625"/>
                      <a:pt x="83109" y="118625"/>
                    </a:cubicBezTo>
                    <a:cubicBezTo>
                      <a:pt x="91378" y="120000"/>
                      <a:pt x="102402" y="111297"/>
                      <a:pt x="106855" y="104427"/>
                    </a:cubicBezTo>
                    <a:cubicBezTo>
                      <a:pt x="120000" y="82900"/>
                      <a:pt x="113003" y="40763"/>
                      <a:pt x="106007" y="29312"/>
                    </a:cubicBezTo>
                    <a:cubicBezTo>
                      <a:pt x="100494" y="20610"/>
                      <a:pt x="96890" y="13282"/>
                      <a:pt x="92438" y="12824"/>
                    </a:cubicBezTo>
                    <a:cubicBezTo>
                      <a:pt x="10388" y="1832"/>
                      <a:pt x="10388" y="1832"/>
                      <a:pt x="10388" y="1832"/>
                    </a:cubicBezTo>
                    <a:cubicBezTo>
                      <a:pt x="0" y="0"/>
                      <a:pt x="848" y="29312"/>
                      <a:pt x="9328" y="30229"/>
                    </a:cubicBezTo>
                    <a:close/>
                  </a:path>
                </a:pathLst>
              </a:custGeom>
              <a:solidFill>
                <a:srgbClr val="FCD6B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2" name="Shape 152"/>
              <p:cNvSpPr/>
              <p:nvPr/>
            </p:nvSpPr>
            <p:spPr>
              <a:xfrm>
                <a:off x="10310813" y="4451350"/>
                <a:ext cx="266699" cy="428625"/>
              </a:xfrm>
              <a:custGeom>
                <a:avLst/>
                <a:gdLst/>
                <a:ahLst/>
                <a:cxnLst/>
                <a:rect l="0" t="0" r="0" b="0"/>
                <a:pathLst>
                  <a:path w="120000" h="120000" extrusionOk="0">
                    <a:moveTo>
                      <a:pt x="118461" y="120000"/>
                    </a:moveTo>
                    <a:cubicBezTo>
                      <a:pt x="118461" y="120000"/>
                      <a:pt x="76923" y="119040"/>
                      <a:pt x="38461" y="118080"/>
                    </a:cubicBezTo>
                    <a:cubicBezTo>
                      <a:pt x="40000" y="117120"/>
                      <a:pt x="41538" y="116160"/>
                      <a:pt x="44615" y="115200"/>
                    </a:cubicBezTo>
                    <a:cubicBezTo>
                      <a:pt x="40000" y="114240"/>
                      <a:pt x="36923" y="113280"/>
                      <a:pt x="33846" y="112320"/>
                    </a:cubicBezTo>
                    <a:cubicBezTo>
                      <a:pt x="72307" y="115200"/>
                      <a:pt x="118461" y="120000"/>
                      <a:pt x="118461" y="120000"/>
                    </a:cubicBezTo>
                    <a:close/>
                    <a:moveTo>
                      <a:pt x="7692" y="960"/>
                    </a:moveTo>
                    <a:cubicBezTo>
                      <a:pt x="4615" y="1920"/>
                      <a:pt x="1538" y="2880"/>
                      <a:pt x="0" y="4800"/>
                    </a:cubicBezTo>
                    <a:cubicBezTo>
                      <a:pt x="41538" y="5760"/>
                      <a:pt x="113846" y="6720"/>
                      <a:pt x="113846" y="6720"/>
                    </a:cubicBezTo>
                    <a:cubicBezTo>
                      <a:pt x="113846" y="6720"/>
                      <a:pt x="40000" y="1920"/>
                      <a:pt x="9230" y="0"/>
                    </a:cubicBezTo>
                    <a:cubicBezTo>
                      <a:pt x="9230" y="0"/>
                      <a:pt x="9230" y="0"/>
                      <a:pt x="7692" y="960"/>
                    </a:cubicBezTo>
                    <a:close/>
                    <a:moveTo>
                      <a:pt x="16923" y="53760"/>
                    </a:moveTo>
                    <a:cubicBezTo>
                      <a:pt x="21538" y="55680"/>
                      <a:pt x="27692" y="56640"/>
                      <a:pt x="33846" y="57600"/>
                    </a:cubicBezTo>
                    <a:cubicBezTo>
                      <a:pt x="30769" y="58560"/>
                      <a:pt x="29230" y="59520"/>
                      <a:pt x="26153" y="60480"/>
                    </a:cubicBezTo>
                    <a:cubicBezTo>
                      <a:pt x="69230" y="61440"/>
                      <a:pt x="120000" y="63360"/>
                      <a:pt x="120000" y="63360"/>
                    </a:cubicBezTo>
                    <a:cubicBezTo>
                      <a:pt x="120000" y="63360"/>
                      <a:pt x="56923" y="56640"/>
                      <a:pt x="16923" y="53760"/>
                    </a:cubicBezTo>
                    <a:close/>
                  </a:path>
                </a:pathLst>
              </a:custGeom>
              <a:solidFill>
                <a:srgbClr val="D4B19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3" name="Shape 153"/>
              <p:cNvSpPr/>
              <p:nvPr/>
            </p:nvSpPr>
            <p:spPr>
              <a:xfrm>
                <a:off x="9715500" y="5160962"/>
                <a:ext cx="85724" cy="85724"/>
              </a:xfrm>
              <a:custGeom>
                <a:avLst/>
                <a:gdLst/>
                <a:ahLst/>
                <a:cxnLst/>
                <a:rect l="0" t="0" r="0" b="0"/>
                <a:pathLst>
                  <a:path w="120000" h="120000" extrusionOk="0">
                    <a:moveTo>
                      <a:pt x="0" y="57600"/>
                    </a:moveTo>
                    <a:cubicBezTo>
                      <a:pt x="0" y="91200"/>
                      <a:pt x="24000" y="120000"/>
                      <a:pt x="52800" y="120000"/>
                    </a:cubicBezTo>
                    <a:cubicBezTo>
                      <a:pt x="86400" y="120000"/>
                      <a:pt x="115200" y="96000"/>
                      <a:pt x="115200" y="67200"/>
                    </a:cubicBezTo>
                    <a:cubicBezTo>
                      <a:pt x="120000" y="33600"/>
                      <a:pt x="91200" y="4800"/>
                      <a:pt x="62400" y="4800"/>
                    </a:cubicBezTo>
                    <a:cubicBezTo>
                      <a:pt x="28800" y="0"/>
                      <a:pt x="0" y="28800"/>
                      <a:pt x="0" y="57600"/>
                    </a:cubicBezTo>
                    <a:close/>
                  </a:path>
                </a:pathLst>
              </a:custGeom>
              <a:solidFill>
                <a:srgbClr val="C8C7C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4" name="Shape 154"/>
              <p:cNvSpPr/>
              <p:nvPr/>
            </p:nvSpPr>
            <p:spPr>
              <a:xfrm>
                <a:off x="9650413" y="3833812"/>
                <a:ext cx="52388" cy="20636"/>
              </a:xfrm>
              <a:custGeom>
                <a:avLst/>
                <a:gdLst/>
                <a:ahLst/>
                <a:cxnLst/>
                <a:rect l="0" t="0" r="0" b="0"/>
                <a:pathLst>
                  <a:path w="120000" h="120000" extrusionOk="0">
                    <a:moveTo>
                      <a:pt x="61818" y="120000"/>
                    </a:moveTo>
                    <a:lnTo>
                      <a:pt x="120000" y="120000"/>
                    </a:lnTo>
                    <a:lnTo>
                      <a:pt x="61818" y="0"/>
                    </a:lnTo>
                    <a:lnTo>
                      <a:pt x="0" y="92307"/>
                    </a:lnTo>
                    <a:lnTo>
                      <a:pt x="6181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5" name="Shape 155"/>
              <p:cNvSpPr/>
              <p:nvPr/>
            </p:nvSpPr>
            <p:spPr>
              <a:xfrm>
                <a:off x="9593263" y="4876800"/>
                <a:ext cx="47625" cy="23812"/>
              </a:xfrm>
              <a:custGeom>
                <a:avLst/>
                <a:gdLst/>
                <a:ahLst/>
                <a:cxnLst/>
                <a:rect l="0" t="0" r="0" b="0"/>
                <a:pathLst>
                  <a:path w="120000" h="120000" extrusionOk="0">
                    <a:moveTo>
                      <a:pt x="60000" y="16000"/>
                    </a:moveTo>
                    <a:lnTo>
                      <a:pt x="120000" y="16000"/>
                    </a:lnTo>
                    <a:lnTo>
                      <a:pt x="60000" y="120000"/>
                    </a:lnTo>
                    <a:lnTo>
                      <a:pt x="0" y="0"/>
                    </a:lnTo>
                    <a:lnTo>
                      <a:pt x="60000" y="16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156" name="Shape 156"/>
          <p:cNvGrpSpPr/>
          <p:nvPr/>
        </p:nvGrpSpPr>
        <p:grpSpPr>
          <a:xfrm rot="-1360096">
            <a:off x="10675936" y="5422899"/>
            <a:ext cx="915987" cy="1054100"/>
            <a:chOff x="10086975" y="1971675"/>
            <a:chExt cx="915988" cy="1054100"/>
          </a:xfrm>
        </p:grpSpPr>
        <p:sp>
          <p:nvSpPr>
            <p:cNvPr id="157" name="Shape 157"/>
            <p:cNvSpPr/>
            <p:nvPr/>
          </p:nvSpPr>
          <p:spPr>
            <a:xfrm>
              <a:off x="10358438" y="2309813"/>
              <a:ext cx="347662" cy="377824"/>
            </a:xfrm>
            <a:custGeom>
              <a:avLst/>
              <a:gdLst/>
              <a:ahLst/>
              <a:cxnLst/>
              <a:rect l="0" t="0" r="0" b="0"/>
              <a:pathLst>
                <a:path w="120000" h="120000" extrusionOk="0">
                  <a:moveTo>
                    <a:pt x="120000" y="86218"/>
                  </a:moveTo>
                  <a:lnTo>
                    <a:pt x="45479" y="0"/>
                  </a:lnTo>
                  <a:lnTo>
                    <a:pt x="0" y="33781"/>
                  </a:lnTo>
                  <a:lnTo>
                    <a:pt x="74520" y="120000"/>
                  </a:lnTo>
                  <a:lnTo>
                    <a:pt x="120000" y="86218"/>
                  </a:lnTo>
                  <a:close/>
                </a:path>
              </a:pathLst>
            </a:custGeom>
            <a:solidFill>
              <a:srgbClr val="E2E2E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8" name="Shape 158"/>
            <p:cNvSpPr/>
            <p:nvPr/>
          </p:nvSpPr>
          <p:spPr>
            <a:xfrm>
              <a:off x="10410825" y="2389188"/>
              <a:ext cx="592138" cy="636586"/>
            </a:xfrm>
            <a:custGeom>
              <a:avLst/>
              <a:gdLst/>
              <a:ahLst/>
              <a:cxnLst/>
              <a:rect l="0" t="0" r="0" b="0"/>
              <a:pathLst>
                <a:path w="120000" h="120000" extrusionOk="0">
                  <a:moveTo>
                    <a:pt x="51210" y="0"/>
                  </a:moveTo>
                  <a:cubicBezTo>
                    <a:pt x="110063" y="69585"/>
                    <a:pt x="110063" y="69585"/>
                    <a:pt x="110063" y="69585"/>
                  </a:cubicBezTo>
                  <a:cubicBezTo>
                    <a:pt x="120000" y="80236"/>
                    <a:pt x="117707" y="96568"/>
                    <a:pt x="105477" y="105088"/>
                  </a:cubicBezTo>
                  <a:cubicBezTo>
                    <a:pt x="97834" y="111479"/>
                    <a:pt x="97834" y="111479"/>
                    <a:pt x="97834" y="111479"/>
                  </a:cubicBezTo>
                  <a:cubicBezTo>
                    <a:pt x="85605" y="120000"/>
                    <a:pt x="68789" y="117869"/>
                    <a:pt x="58853" y="107218"/>
                  </a:cubicBezTo>
                  <a:cubicBezTo>
                    <a:pt x="0" y="37633"/>
                    <a:pt x="0" y="37633"/>
                    <a:pt x="0" y="37633"/>
                  </a:cubicBezTo>
                  <a:lnTo>
                    <a:pt x="51210" y="0"/>
                  </a:lnTo>
                  <a:close/>
                </a:path>
              </a:pathLst>
            </a:custGeom>
            <a:solidFill>
              <a:srgbClr val="FECD6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9" name="Shape 159"/>
            <p:cNvSpPr/>
            <p:nvPr/>
          </p:nvSpPr>
          <p:spPr>
            <a:xfrm>
              <a:off x="10448925" y="2419350"/>
              <a:ext cx="479425" cy="527050"/>
            </a:xfrm>
            <a:custGeom>
              <a:avLst/>
              <a:gdLst/>
              <a:ahLst/>
              <a:cxnLst/>
              <a:rect l="0" t="0" r="0" b="0"/>
              <a:pathLst>
                <a:path w="120000" h="120000" extrusionOk="0">
                  <a:moveTo>
                    <a:pt x="43464" y="0"/>
                  </a:moveTo>
                  <a:cubicBezTo>
                    <a:pt x="111496" y="78857"/>
                    <a:pt x="111496" y="78857"/>
                    <a:pt x="111496" y="78857"/>
                  </a:cubicBezTo>
                  <a:cubicBezTo>
                    <a:pt x="120000" y="87428"/>
                    <a:pt x="118110" y="101142"/>
                    <a:pt x="107716" y="108000"/>
                  </a:cubicBezTo>
                  <a:cubicBezTo>
                    <a:pt x="101102" y="113142"/>
                    <a:pt x="101102" y="113142"/>
                    <a:pt x="101102" y="113142"/>
                  </a:cubicBezTo>
                  <a:cubicBezTo>
                    <a:pt x="91653" y="120000"/>
                    <a:pt x="76535" y="118285"/>
                    <a:pt x="68976" y="109714"/>
                  </a:cubicBezTo>
                  <a:cubicBezTo>
                    <a:pt x="0" y="30857"/>
                    <a:pt x="0" y="30857"/>
                    <a:pt x="0" y="30857"/>
                  </a:cubicBezTo>
                  <a:lnTo>
                    <a:pt x="43464" y="0"/>
                  </a:lnTo>
                  <a:close/>
                </a:path>
              </a:pathLst>
            </a:custGeom>
            <a:solidFill>
              <a:srgbClr val="F8A81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0" name="Shape 160"/>
            <p:cNvSpPr/>
            <p:nvPr/>
          </p:nvSpPr>
          <p:spPr>
            <a:xfrm>
              <a:off x="10086975" y="1971675"/>
              <a:ext cx="384174" cy="376236"/>
            </a:xfrm>
            <a:custGeom>
              <a:avLst/>
              <a:gdLst/>
              <a:ahLst/>
              <a:cxnLst/>
              <a:rect l="0" t="0" r="0" b="0"/>
              <a:pathLst>
                <a:path w="120000" h="120000" extrusionOk="0">
                  <a:moveTo>
                    <a:pt x="92941" y="21600"/>
                  </a:moveTo>
                  <a:cubicBezTo>
                    <a:pt x="120000" y="56400"/>
                    <a:pt x="120000" y="56400"/>
                    <a:pt x="120000" y="56400"/>
                  </a:cubicBezTo>
                  <a:cubicBezTo>
                    <a:pt x="41176" y="120000"/>
                    <a:pt x="41176" y="120000"/>
                    <a:pt x="41176" y="120000"/>
                  </a:cubicBezTo>
                  <a:cubicBezTo>
                    <a:pt x="14117" y="85200"/>
                    <a:pt x="14117" y="85200"/>
                    <a:pt x="14117" y="85200"/>
                  </a:cubicBezTo>
                  <a:cubicBezTo>
                    <a:pt x="0" y="66000"/>
                    <a:pt x="2352" y="39600"/>
                    <a:pt x="21176" y="24000"/>
                  </a:cubicBezTo>
                  <a:cubicBezTo>
                    <a:pt x="32941" y="14400"/>
                    <a:pt x="32941" y="14400"/>
                    <a:pt x="32941" y="14400"/>
                  </a:cubicBezTo>
                  <a:cubicBezTo>
                    <a:pt x="51764" y="0"/>
                    <a:pt x="78823" y="2400"/>
                    <a:pt x="92941" y="21600"/>
                  </a:cubicBezTo>
                  <a:close/>
                </a:path>
              </a:pathLst>
            </a:custGeom>
            <a:solidFill>
              <a:srgbClr val="FECD6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1" name="Shape 161"/>
            <p:cNvSpPr/>
            <p:nvPr/>
          </p:nvSpPr>
          <p:spPr>
            <a:xfrm>
              <a:off x="10163175" y="2049463"/>
              <a:ext cx="266699" cy="268286"/>
            </a:xfrm>
            <a:custGeom>
              <a:avLst/>
              <a:gdLst/>
              <a:ahLst/>
              <a:cxnLst/>
              <a:rect l="0" t="0" r="0" b="0"/>
              <a:pathLst>
                <a:path w="120000" h="120000" extrusionOk="0">
                  <a:moveTo>
                    <a:pt x="89577" y="20281"/>
                  </a:moveTo>
                  <a:cubicBezTo>
                    <a:pt x="120000" y="59154"/>
                    <a:pt x="120000" y="59154"/>
                    <a:pt x="120000" y="59154"/>
                  </a:cubicBezTo>
                  <a:cubicBezTo>
                    <a:pt x="43943" y="120000"/>
                    <a:pt x="43943" y="120000"/>
                    <a:pt x="43943" y="120000"/>
                  </a:cubicBezTo>
                  <a:cubicBezTo>
                    <a:pt x="13521" y="81126"/>
                    <a:pt x="13521" y="81126"/>
                    <a:pt x="13521" y="81126"/>
                  </a:cubicBezTo>
                  <a:cubicBezTo>
                    <a:pt x="0" y="62535"/>
                    <a:pt x="1690" y="37183"/>
                    <a:pt x="20281" y="23661"/>
                  </a:cubicBezTo>
                  <a:cubicBezTo>
                    <a:pt x="32112" y="13521"/>
                    <a:pt x="32112" y="13521"/>
                    <a:pt x="32112" y="13521"/>
                  </a:cubicBezTo>
                  <a:cubicBezTo>
                    <a:pt x="49014" y="0"/>
                    <a:pt x="76056" y="1690"/>
                    <a:pt x="89577" y="20281"/>
                  </a:cubicBezTo>
                  <a:close/>
                </a:path>
              </a:pathLst>
            </a:custGeom>
            <a:solidFill>
              <a:srgbClr val="F8A81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2" name="Shape 162"/>
            <p:cNvSpPr/>
            <p:nvPr/>
          </p:nvSpPr>
          <p:spPr>
            <a:xfrm>
              <a:off x="10456863" y="2355850"/>
              <a:ext cx="38099" cy="36512"/>
            </a:xfrm>
            <a:custGeom>
              <a:avLst/>
              <a:gdLst/>
              <a:ahLst/>
              <a:cxnLst/>
              <a:rect l="0" t="0" r="0" b="0"/>
              <a:pathLst>
                <a:path w="120000" h="120000" extrusionOk="0">
                  <a:moveTo>
                    <a:pt x="108000" y="24000"/>
                  </a:moveTo>
                  <a:cubicBezTo>
                    <a:pt x="120000" y="48000"/>
                    <a:pt x="120000" y="84000"/>
                    <a:pt x="96000" y="96000"/>
                  </a:cubicBezTo>
                  <a:cubicBezTo>
                    <a:pt x="72000" y="120000"/>
                    <a:pt x="36000" y="120000"/>
                    <a:pt x="12000" y="96000"/>
                  </a:cubicBezTo>
                  <a:cubicBezTo>
                    <a:pt x="0" y="72000"/>
                    <a:pt x="0" y="36000"/>
                    <a:pt x="24000" y="12000"/>
                  </a:cubicBezTo>
                  <a:cubicBezTo>
                    <a:pt x="48000" y="0"/>
                    <a:pt x="84000" y="0"/>
                    <a:pt x="108000" y="24000"/>
                  </a:cubicBezTo>
                  <a:close/>
                </a:path>
              </a:pathLst>
            </a:custGeom>
            <a:solidFill>
              <a:srgbClr val="5896C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3" name="Shape 163"/>
            <p:cNvSpPr/>
            <p:nvPr/>
          </p:nvSpPr>
          <p:spPr>
            <a:xfrm>
              <a:off x="10396538" y="2400300"/>
              <a:ext cx="41275" cy="38099"/>
            </a:xfrm>
            <a:custGeom>
              <a:avLst/>
              <a:gdLst/>
              <a:ahLst/>
              <a:cxnLst/>
              <a:rect l="0" t="0" r="0" b="0"/>
              <a:pathLst>
                <a:path w="120000" h="120000" extrusionOk="0">
                  <a:moveTo>
                    <a:pt x="98181" y="24000"/>
                  </a:moveTo>
                  <a:cubicBezTo>
                    <a:pt x="120000" y="48000"/>
                    <a:pt x="120000" y="84000"/>
                    <a:pt x="98181" y="108000"/>
                  </a:cubicBezTo>
                  <a:cubicBezTo>
                    <a:pt x="76363" y="120000"/>
                    <a:pt x="43636" y="120000"/>
                    <a:pt x="21818" y="96000"/>
                  </a:cubicBezTo>
                  <a:cubicBezTo>
                    <a:pt x="0" y="72000"/>
                    <a:pt x="10909" y="36000"/>
                    <a:pt x="32727" y="12000"/>
                  </a:cubicBezTo>
                  <a:cubicBezTo>
                    <a:pt x="54545" y="0"/>
                    <a:pt x="87272" y="0"/>
                    <a:pt x="98181" y="24000"/>
                  </a:cubicBezTo>
                  <a:close/>
                </a:path>
              </a:pathLst>
            </a:custGeom>
            <a:solidFill>
              <a:srgbClr val="5896C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64" name="Shape 164"/>
          <p:cNvGrpSpPr/>
          <p:nvPr/>
        </p:nvGrpSpPr>
        <p:grpSpPr>
          <a:xfrm rot="1848777">
            <a:off x="10983776" y="1575479"/>
            <a:ext cx="501649" cy="1563687"/>
            <a:chOff x="11482388" y="392112"/>
            <a:chExt cx="501649" cy="1563687"/>
          </a:xfrm>
        </p:grpSpPr>
        <p:sp>
          <p:nvSpPr>
            <p:cNvPr id="165" name="Shape 165"/>
            <p:cNvSpPr/>
            <p:nvPr/>
          </p:nvSpPr>
          <p:spPr>
            <a:xfrm>
              <a:off x="11660188" y="1258887"/>
              <a:ext cx="93663" cy="260350"/>
            </a:xfrm>
            <a:custGeom>
              <a:avLst/>
              <a:gdLst/>
              <a:ahLst/>
              <a:cxnLst/>
              <a:rect l="0" t="0" r="0" b="0"/>
              <a:pathLst>
                <a:path w="120000" h="120000" extrusionOk="0">
                  <a:moveTo>
                    <a:pt x="0" y="83478"/>
                  </a:moveTo>
                  <a:cubicBezTo>
                    <a:pt x="28800" y="1739"/>
                    <a:pt x="28800" y="1739"/>
                    <a:pt x="28800" y="1739"/>
                  </a:cubicBezTo>
                  <a:cubicBezTo>
                    <a:pt x="33600" y="0"/>
                    <a:pt x="38400" y="0"/>
                    <a:pt x="48000" y="1739"/>
                  </a:cubicBezTo>
                  <a:cubicBezTo>
                    <a:pt x="105600" y="22608"/>
                    <a:pt x="105600" y="22608"/>
                    <a:pt x="105600" y="22608"/>
                  </a:cubicBezTo>
                  <a:cubicBezTo>
                    <a:pt x="110400" y="26086"/>
                    <a:pt x="120000" y="31304"/>
                    <a:pt x="115200" y="34782"/>
                  </a:cubicBezTo>
                  <a:cubicBezTo>
                    <a:pt x="86400" y="116521"/>
                    <a:pt x="86400" y="116521"/>
                    <a:pt x="86400" y="116521"/>
                  </a:cubicBezTo>
                  <a:cubicBezTo>
                    <a:pt x="86400" y="120000"/>
                    <a:pt x="76800" y="120000"/>
                    <a:pt x="72000" y="116521"/>
                  </a:cubicBezTo>
                  <a:cubicBezTo>
                    <a:pt x="14400" y="95652"/>
                    <a:pt x="14400" y="95652"/>
                    <a:pt x="14400" y="95652"/>
                  </a:cubicBezTo>
                  <a:cubicBezTo>
                    <a:pt x="4800" y="92173"/>
                    <a:pt x="0" y="86956"/>
                    <a:pt x="0" y="83478"/>
                  </a:cubicBezTo>
                  <a:close/>
                </a:path>
              </a:pathLst>
            </a:custGeom>
            <a:solidFill>
              <a:srgbClr val="2D587E"/>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6" name="Shape 166"/>
            <p:cNvSpPr/>
            <p:nvPr/>
          </p:nvSpPr>
          <p:spPr>
            <a:xfrm>
              <a:off x="11652250" y="1138237"/>
              <a:ext cx="134938" cy="290512"/>
            </a:xfrm>
            <a:custGeom>
              <a:avLst/>
              <a:gdLst/>
              <a:ahLst/>
              <a:cxnLst/>
              <a:rect l="0" t="0" r="0" b="0"/>
              <a:pathLst>
                <a:path w="120000" h="120000" extrusionOk="0">
                  <a:moveTo>
                    <a:pt x="0" y="107532"/>
                  </a:moveTo>
                  <a:cubicBezTo>
                    <a:pt x="26666" y="6233"/>
                    <a:pt x="26666" y="6233"/>
                    <a:pt x="26666" y="6233"/>
                  </a:cubicBezTo>
                  <a:cubicBezTo>
                    <a:pt x="30000" y="1558"/>
                    <a:pt x="36666" y="0"/>
                    <a:pt x="46666" y="0"/>
                  </a:cubicBezTo>
                  <a:cubicBezTo>
                    <a:pt x="106666" y="3116"/>
                    <a:pt x="106666" y="3116"/>
                    <a:pt x="106666" y="3116"/>
                  </a:cubicBezTo>
                  <a:cubicBezTo>
                    <a:pt x="113333" y="4675"/>
                    <a:pt x="120000" y="7792"/>
                    <a:pt x="120000" y="12467"/>
                  </a:cubicBezTo>
                  <a:cubicBezTo>
                    <a:pt x="90000" y="113766"/>
                    <a:pt x="90000" y="113766"/>
                    <a:pt x="90000" y="113766"/>
                  </a:cubicBezTo>
                  <a:cubicBezTo>
                    <a:pt x="90000" y="116883"/>
                    <a:pt x="83333" y="120000"/>
                    <a:pt x="73333" y="120000"/>
                  </a:cubicBezTo>
                  <a:cubicBezTo>
                    <a:pt x="13333" y="115324"/>
                    <a:pt x="13333" y="115324"/>
                    <a:pt x="13333" y="115324"/>
                  </a:cubicBezTo>
                  <a:cubicBezTo>
                    <a:pt x="3333" y="115324"/>
                    <a:pt x="0" y="112207"/>
                    <a:pt x="0" y="107532"/>
                  </a:cubicBezTo>
                  <a:close/>
                </a:path>
              </a:pathLst>
            </a:custGeom>
            <a:solidFill>
              <a:srgbClr val="E0E0E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7" name="Shape 167"/>
            <p:cNvSpPr/>
            <p:nvPr/>
          </p:nvSpPr>
          <p:spPr>
            <a:xfrm>
              <a:off x="11591925" y="392112"/>
              <a:ext cx="361950" cy="960436"/>
            </a:xfrm>
            <a:custGeom>
              <a:avLst/>
              <a:gdLst/>
              <a:ahLst/>
              <a:cxnLst/>
              <a:rect l="0" t="0" r="0" b="0"/>
              <a:pathLst>
                <a:path w="120000" h="120000" extrusionOk="0">
                  <a:moveTo>
                    <a:pt x="2500" y="106823"/>
                  </a:moveTo>
                  <a:cubicBezTo>
                    <a:pt x="37500" y="4705"/>
                    <a:pt x="37500" y="4705"/>
                    <a:pt x="37500" y="4705"/>
                  </a:cubicBezTo>
                  <a:cubicBezTo>
                    <a:pt x="37500" y="1882"/>
                    <a:pt x="45000" y="0"/>
                    <a:pt x="52500" y="0"/>
                  </a:cubicBezTo>
                  <a:cubicBezTo>
                    <a:pt x="107500" y="2823"/>
                    <a:pt x="107500" y="2823"/>
                    <a:pt x="107500" y="2823"/>
                  </a:cubicBezTo>
                  <a:cubicBezTo>
                    <a:pt x="115000" y="3294"/>
                    <a:pt x="120000" y="5647"/>
                    <a:pt x="120000" y="8470"/>
                  </a:cubicBezTo>
                  <a:cubicBezTo>
                    <a:pt x="85000" y="111058"/>
                    <a:pt x="85000" y="111058"/>
                    <a:pt x="85000" y="111058"/>
                  </a:cubicBezTo>
                  <a:cubicBezTo>
                    <a:pt x="82500" y="117176"/>
                    <a:pt x="63750" y="120000"/>
                    <a:pt x="57500" y="119529"/>
                  </a:cubicBezTo>
                  <a:cubicBezTo>
                    <a:pt x="21250" y="118117"/>
                    <a:pt x="21250" y="118117"/>
                    <a:pt x="21250" y="118117"/>
                  </a:cubicBezTo>
                  <a:cubicBezTo>
                    <a:pt x="16250" y="117647"/>
                    <a:pt x="0" y="112941"/>
                    <a:pt x="2500" y="106823"/>
                  </a:cubicBezTo>
                  <a:close/>
                </a:path>
              </a:pathLst>
            </a:custGeom>
            <a:solidFill>
              <a:srgbClr val="E0E0E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8" name="Shape 168"/>
            <p:cNvSpPr/>
            <p:nvPr/>
          </p:nvSpPr>
          <p:spPr>
            <a:xfrm>
              <a:off x="11564938" y="425450"/>
              <a:ext cx="419099" cy="860425"/>
            </a:xfrm>
            <a:custGeom>
              <a:avLst/>
              <a:gdLst/>
              <a:ahLst/>
              <a:cxnLst/>
              <a:rect l="0" t="0" r="0" b="0"/>
              <a:pathLst>
                <a:path w="120000" h="120000" extrusionOk="0">
                  <a:moveTo>
                    <a:pt x="1081" y="110526"/>
                  </a:moveTo>
                  <a:cubicBezTo>
                    <a:pt x="29189" y="4210"/>
                    <a:pt x="29189" y="4210"/>
                    <a:pt x="29189" y="4210"/>
                  </a:cubicBezTo>
                  <a:cubicBezTo>
                    <a:pt x="30270" y="1578"/>
                    <a:pt x="34594" y="0"/>
                    <a:pt x="38918" y="526"/>
                  </a:cubicBezTo>
                  <a:cubicBezTo>
                    <a:pt x="112432" y="5263"/>
                    <a:pt x="112432" y="5263"/>
                    <a:pt x="112432" y="5263"/>
                  </a:cubicBezTo>
                  <a:cubicBezTo>
                    <a:pt x="116756" y="5263"/>
                    <a:pt x="120000" y="7368"/>
                    <a:pt x="118918" y="9473"/>
                  </a:cubicBezTo>
                  <a:cubicBezTo>
                    <a:pt x="90810" y="115789"/>
                    <a:pt x="90810" y="115789"/>
                    <a:pt x="90810" y="115789"/>
                  </a:cubicBezTo>
                  <a:cubicBezTo>
                    <a:pt x="90810" y="118421"/>
                    <a:pt x="86486" y="119999"/>
                    <a:pt x="81081" y="119473"/>
                  </a:cubicBezTo>
                  <a:cubicBezTo>
                    <a:pt x="8648" y="114736"/>
                    <a:pt x="8648" y="114736"/>
                    <a:pt x="8648" y="114736"/>
                  </a:cubicBezTo>
                  <a:cubicBezTo>
                    <a:pt x="3243" y="114736"/>
                    <a:pt x="0" y="112631"/>
                    <a:pt x="1081" y="110526"/>
                  </a:cubicBezTo>
                  <a:close/>
                </a:path>
              </a:pathLst>
            </a:custGeom>
            <a:solidFill>
              <a:srgbClr val="F0837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9" name="Shape 169"/>
            <p:cNvSpPr/>
            <p:nvPr/>
          </p:nvSpPr>
          <p:spPr>
            <a:xfrm>
              <a:off x="11569700" y="466725"/>
              <a:ext cx="411163" cy="776286"/>
            </a:xfrm>
            <a:custGeom>
              <a:avLst/>
              <a:gdLst/>
              <a:ahLst/>
              <a:cxnLst/>
              <a:rect l="0" t="0" r="0" b="0"/>
              <a:pathLst>
                <a:path w="120000" h="120000" extrusionOk="0">
                  <a:moveTo>
                    <a:pt x="0" y="113619"/>
                  </a:moveTo>
                  <a:lnTo>
                    <a:pt x="28262" y="0"/>
                  </a:lnTo>
                  <a:lnTo>
                    <a:pt x="120000" y="6625"/>
                  </a:lnTo>
                  <a:lnTo>
                    <a:pt x="92200" y="120000"/>
                  </a:lnTo>
                  <a:lnTo>
                    <a:pt x="0" y="113619"/>
                  </a:lnTo>
                  <a:close/>
                </a:path>
              </a:pathLst>
            </a:custGeom>
            <a:solidFill>
              <a:srgbClr val="EA504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0" name="Shape 170"/>
            <p:cNvSpPr/>
            <p:nvPr/>
          </p:nvSpPr>
          <p:spPr>
            <a:xfrm>
              <a:off x="11482388" y="1555750"/>
              <a:ext cx="354013" cy="377824"/>
            </a:xfrm>
            <a:custGeom>
              <a:avLst/>
              <a:gdLst/>
              <a:ahLst/>
              <a:cxnLst/>
              <a:rect l="0" t="0" r="0" b="0"/>
              <a:pathLst>
                <a:path w="120000" h="120000" extrusionOk="0">
                  <a:moveTo>
                    <a:pt x="1276" y="98400"/>
                  </a:moveTo>
                  <a:cubicBezTo>
                    <a:pt x="12765" y="8400"/>
                    <a:pt x="12765" y="8400"/>
                    <a:pt x="12765" y="8400"/>
                  </a:cubicBezTo>
                  <a:cubicBezTo>
                    <a:pt x="14042" y="3600"/>
                    <a:pt x="19148" y="0"/>
                    <a:pt x="24255" y="1200"/>
                  </a:cubicBezTo>
                  <a:cubicBezTo>
                    <a:pt x="111063" y="10800"/>
                    <a:pt x="111063" y="10800"/>
                    <a:pt x="111063" y="10800"/>
                  </a:cubicBezTo>
                  <a:cubicBezTo>
                    <a:pt x="116170" y="12000"/>
                    <a:pt x="120000" y="16800"/>
                    <a:pt x="120000" y="21600"/>
                  </a:cubicBezTo>
                  <a:cubicBezTo>
                    <a:pt x="107234" y="111600"/>
                    <a:pt x="107234" y="111600"/>
                    <a:pt x="107234" y="111600"/>
                  </a:cubicBezTo>
                  <a:cubicBezTo>
                    <a:pt x="105957" y="116400"/>
                    <a:pt x="100851" y="120000"/>
                    <a:pt x="95744" y="120000"/>
                  </a:cubicBezTo>
                  <a:cubicBezTo>
                    <a:pt x="8936" y="109200"/>
                    <a:pt x="8936" y="109200"/>
                    <a:pt x="8936" y="109200"/>
                  </a:cubicBezTo>
                  <a:cubicBezTo>
                    <a:pt x="3829" y="109200"/>
                    <a:pt x="0" y="104400"/>
                    <a:pt x="1276" y="98400"/>
                  </a:cubicBezTo>
                  <a:close/>
                </a:path>
              </a:pathLst>
            </a:custGeom>
            <a:solidFill>
              <a:srgbClr val="F0837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1" name="Shape 171"/>
            <p:cNvSpPr/>
            <p:nvPr/>
          </p:nvSpPr>
          <p:spPr>
            <a:xfrm>
              <a:off x="11509375" y="1609725"/>
              <a:ext cx="290513" cy="346074"/>
            </a:xfrm>
            <a:custGeom>
              <a:avLst/>
              <a:gdLst/>
              <a:ahLst/>
              <a:cxnLst/>
              <a:rect l="0" t="0" r="0" b="0"/>
              <a:pathLst>
                <a:path w="120000" h="120000" extrusionOk="0">
                  <a:moveTo>
                    <a:pt x="15584" y="7826"/>
                  </a:moveTo>
                  <a:cubicBezTo>
                    <a:pt x="1558" y="101739"/>
                    <a:pt x="1558" y="101739"/>
                    <a:pt x="1558" y="101739"/>
                  </a:cubicBezTo>
                  <a:cubicBezTo>
                    <a:pt x="0" y="105652"/>
                    <a:pt x="4675" y="109565"/>
                    <a:pt x="9350" y="110869"/>
                  </a:cubicBezTo>
                  <a:cubicBezTo>
                    <a:pt x="95064" y="120000"/>
                    <a:pt x="95064" y="120000"/>
                    <a:pt x="95064" y="120000"/>
                  </a:cubicBezTo>
                  <a:cubicBezTo>
                    <a:pt x="99740" y="120000"/>
                    <a:pt x="104415" y="117391"/>
                    <a:pt x="105974" y="113478"/>
                  </a:cubicBezTo>
                  <a:cubicBezTo>
                    <a:pt x="120000" y="19565"/>
                    <a:pt x="120000" y="19565"/>
                    <a:pt x="120000" y="19565"/>
                  </a:cubicBezTo>
                  <a:cubicBezTo>
                    <a:pt x="120000" y="14347"/>
                    <a:pt x="116883" y="10434"/>
                    <a:pt x="110649" y="9130"/>
                  </a:cubicBezTo>
                  <a:cubicBezTo>
                    <a:pt x="26493" y="0"/>
                    <a:pt x="26493" y="0"/>
                    <a:pt x="26493" y="0"/>
                  </a:cubicBezTo>
                  <a:cubicBezTo>
                    <a:pt x="21818" y="0"/>
                    <a:pt x="15584" y="2608"/>
                    <a:pt x="15584" y="7826"/>
                  </a:cubicBezTo>
                  <a:close/>
                </a:path>
              </a:pathLst>
            </a:custGeom>
            <a:solidFill>
              <a:srgbClr val="EA504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72" name="Shape 172"/>
          <p:cNvSpPr txBox="1"/>
          <p:nvPr/>
        </p:nvSpPr>
        <p:spPr>
          <a:xfrm>
            <a:off x="1752596" y="2597867"/>
            <a:ext cx="8229603" cy="666720"/>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buSzPct val="25000"/>
              <a:buNone/>
            </a:pPr>
            <a:r>
              <a:rPr lang="en-US" sz="2800" dirty="0">
                <a:solidFill>
                  <a:srgbClr val="D8D8D8"/>
                </a:solidFill>
                <a:latin typeface="PT Sans"/>
                <a:ea typeface="PT Sans"/>
                <a:cs typeface="PT Sans"/>
                <a:sym typeface="PT Sans"/>
              </a:rPr>
              <a:t>customer and vendor </a:t>
            </a:r>
            <a:r>
              <a:rPr lang="en-US" sz="2800" dirty="0" smtClean="0">
                <a:solidFill>
                  <a:srgbClr val="D8D8D8"/>
                </a:solidFill>
                <a:latin typeface="PT Sans"/>
                <a:ea typeface="PT Sans"/>
                <a:cs typeface="PT Sans"/>
                <a:sym typeface="PT Sans"/>
              </a:rPr>
              <a:t>registration – Victoria Philips</a:t>
            </a:r>
            <a:endParaRPr lang="en-US" sz="2800" dirty="0">
              <a:solidFill>
                <a:srgbClr val="D8D8D8"/>
              </a:solidFill>
              <a:latin typeface="PT Sans"/>
              <a:ea typeface="PT Sans"/>
              <a:cs typeface="PT Sans"/>
              <a:sym typeface="PT Sans"/>
            </a:endParaRPr>
          </a:p>
        </p:txBody>
      </p:sp>
      <p:sp>
        <p:nvSpPr>
          <p:cNvPr id="173" name="Shape 173"/>
          <p:cNvSpPr txBox="1"/>
          <p:nvPr/>
        </p:nvSpPr>
        <p:spPr>
          <a:xfrm>
            <a:off x="1752597" y="3481787"/>
            <a:ext cx="6972300" cy="666720"/>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buSzPct val="25000"/>
              <a:buNone/>
            </a:pPr>
            <a:r>
              <a:rPr lang="en-US" sz="2800" dirty="0">
                <a:solidFill>
                  <a:srgbClr val="D8D8D8"/>
                </a:solidFill>
                <a:latin typeface="PT Sans"/>
                <a:ea typeface="PT Sans"/>
                <a:cs typeface="PT Sans"/>
                <a:sym typeface="PT Sans"/>
              </a:rPr>
              <a:t>customer view </a:t>
            </a:r>
            <a:r>
              <a:rPr lang="en-US" sz="2800" dirty="0" smtClean="0">
                <a:solidFill>
                  <a:srgbClr val="D8D8D8"/>
                </a:solidFill>
                <a:latin typeface="PT Sans"/>
                <a:ea typeface="PT Sans"/>
                <a:cs typeface="PT Sans"/>
                <a:sym typeface="PT Sans"/>
              </a:rPr>
              <a:t>inventory – Kayoung Kim</a:t>
            </a:r>
            <a:endParaRPr lang="en-US" sz="2800" dirty="0">
              <a:solidFill>
                <a:srgbClr val="D8D8D8"/>
              </a:solidFill>
              <a:latin typeface="PT Sans"/>
              <a:ea typeface="PT Sans"/>
              <a:cs typeface="PT Sans"/>
              <a:sym typeface="PT Sans"/>
            </a:endParaRPr>
          </a:p>
        </p:txBody>
      </p:sp>
      <p:sp>
        <p:nvSpPr>
          <p:cNvPr id="174" name="Shape 174"/>
          <p:cNvSpPr txBox="1"/>
          <p:nvPr/>
        </p:nvSpPr>
        <p:spPr>
          <a:xfrm>
            <a:off x="1752597" y="4365707"/>
            <a:ext cx="6972300" cy="666720"/>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buSzPct val="25000"/>
              <a:buNone/>
            </a:pPr>
            <a:r>
              <a:rPr lang="en-US" sz="2800" dirty="0">
                <a:solidFill>
                  <a:srgbClr val="D8D8D8"/>
                </a:solidFill>
                <a:latin typeface="PT Sans"/>
                <a:ea typeface="PT Sans"/>
                <a:cs typeface="PT Sans"/>
                <a:sym typeface="PT Sans"/>
              </a:rPr>
              <a:t>vendor update </a:t>
            </a:r>
            <a:r>
              <a:rPr lang="en-US" sz="2800" dirty="0" smtClean="0">
                <a:solidFill>
                  <a:srgbClr val="D8D8D8"/>
                </a:solidFill>
                <a:latin typeface="PT Sans"/>
                <a:ea typeface="PT Sans"/>
                <a:cs typeface="PT Sans"/>
                <a:sym typeface="PT Sans"/>
              </a:rPr>
              <a:t>inventory – Derek Wang</a:t>
            </a:r>
            <a:endParaRPr lang="en-US" sz="2800" dirty="0">
              <a:solidFill>
                <a:srgbClr val="D8D8D8"/>
              </a:solidFill>
              <a:latin typeface="PT Sans"/>
              <a:ea typeface="PT Sans"/>
              <a:cs typeface="PT Sans"/>
              <a:sym typeface="PT Sans"/>
            </a:endParaRPr>
          </a:p>
        </p:txBody>
      </p:sp>
      <p:sp>
        <p:nvSpPr>
          <p:cNvPr id="175" name="Shape 175"/>
          <p:cNvSpPr txBox="1"/>
          <p:nvPr/>
        </p:nvSpPr>
        <p:spPr>
          <a:xfrm>
            <a:off x="1752597" y="5249628"/>
            <a:ext cx="6972300" cy="666720"/>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buSzPct val="25000"/>
              <a:buNone/>
            </a:pPr>
            <a:r>
              <a:rPr lang="en-US" sz="2800" dirty="0">
                <a:solidFill>
                  <a:srgbClr val="D8D8D8"/>
                </a:solidFill>
                <a:latin typeface="PT Sans"/>
                <a:ea typeface="PT Sans"/>
                <a:cs typeface="PT Sans"/>
                <a:sym typeface="PT Sans"/>
              </a:rPr>
              <a:t>customer and vendor </a:t>
            </a:r>
            <a:r>
              <a:rPr lang="en-US" sz="2800" dirty="0" smtClean="0">
                <a:solidFill>
                  <a:srgbClr val="D8D8D8"/>
                </a:solidFill>
                <a:latin typeface="PT Sans"/>
                <a:ea typeface="PT Sans"/>
                <a:cs typeface="PT Sans"/>
                <a:sym typeface="PT Sans"/>
              </a:rPr>
              <a:t>login – Michael Young</a:t>
            </a:r>
            <a:endParaRPr lang="en-US" sz="2800" dirty="0">
              <a:solidFill>
                <a:srgbClr val="D8D8D8"/>
              </a:solidFill>
              <a:latin typeface="PT Sans"/>
              <a:ea typeface="PT Sans"/>
              <a:cs typeface="PT Sans"/>
              <a:sym typeface="PT San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3" name="Shape 183"/>
          <p:cNvSpPr txBox="1"/>
          <p:nvPr/>
        </p:nvSpPr>
        <p:spPr>
          <a:xfrm>
            <a:off x="3810000" y="2743200"/>
            <a:ext cx="7315200" cy="2209800"/>
          </a:xfrm>
          <a:prstGeom prst="rect">
            <a:avLst/>
          </a:prstGeom>
          <a:noFill/>
          <a:ln>
            <a:noFill/>
          </a:ln>
        </p:spPr>
        <p:txBody>
          <a:bodyPr lIns="91425" tIns="45700" rIns="91425" bIns="45700" anchor="t" anchorCtr="0">
            <a:noAutofit/>
          </a:bodyPr>
          <a:lstStyle/>
          <a:p>
            <a:pPr lvl="0">
              <a:lnSpc>
                <a:spcPct val="90000"/>
              </a:lnSpc>
              <a:buSzPct val="25000"/>
            </a:pPr>
            <a:r>
              <a:rPr lang="en-US" sz="2400" dirty="0" smtClean="0">
                <a:solidFill>
                  <a:srgbClr val="D8D8D8"/>
                </a:solidFill>
                <a:latin typeface="Calibri"/>
                <a:ea typeface="Calibri"/>
                <a:cs typeface="Calibri"/>
                <a:sym typeface="Calibri"/>
              </a:rPr>
              <a:t>• </a:t>
            </a:r>
            <a:r>
              <a:rPr lang="en-US" sz="2400" dirty="0">
                <a:solidFill>
                  <a:srgbClr val="D8D8D8"/>
                </a:solidFill>
                <a:latin typeface="Calibri"/>
                <a:ea typeface="Calibri"/>
                <a:cs typeface="Calibri"/>
                <a:sym typeface="Calibri"/>
              </a:rPr>
              <a:t>Created compose </a:t>
            </a:r>
            <a:r>
              <a:rPr lang="en-US" sz="2400" dirty="0" err="1">
                <a:solidFill>
                  <a:srgbClr val="D8D8D8"/>
                </a:solidFill>
                <a:latin typeface="Calibri"/>
                <a:ea typeface="Calibri"/>
                <a:cs typeface="Calibri"/>
                <a:sym typeface="Calibri"/>
              </a:rPr>
              <a:t>message.php</a:t>
            </a:r>
            <a:r>
              <a:rPr lang="en-US" sz="2400" dirty="0">
                <a:solidFill>
                  <a:srgbClr val="D8D8D8"/>
                </a:solidFill>
                <a:latin typeface="Calibri"/>
                <a:ea typeface="Calibri"/>
                <a:cs typeface="Calibri"/>
                <a:sym typeface="Calibri"/>
              </a:rPr>
              <a:t> with username, recipient, subject, and message input </a:t>
            </a:r>
            <a:r>
              <a:rPr lang="en-US" sz="2400" dirty="0" smtClean="0">
                <a:solidFill>
                  <a:srgbClr val="D8D8D8"/>
                </a:solidFill>
                <a:latin typeface="Calibri"/>
                <a:ea typeface="Calibri"/>
                <a:cs typeface="Calibri"/>
                <a:sym typeface="Calibri"/>
              </a:rPr>
              <a:t>values</a:t>
            </a:r>
          </a:p>
          <a:p>
            <a:pPr lvl="0">
              <a:lnSpc>
                <a:spcPct val="90000"/>
              </a:lnSpc>
              <a:buSzPct val="25000"/>
            </a:pPr>
            <a:endParaRPr lang="en-US" sz="2400" dirty="0">
              <a:solidFill>
                <a:srgbClr val="D8D8D8"/>
              </a:solidFill>
              <a:latin typeface="Calibri"/>
              <a:ea typeface="Calibri"/>
              <a:cs typeface="Calibri"/>
              <a:sym typeface="Calibri"/>
            </a:endParaRPr>
          </a:p>
          <a:p>
            <a:pPr lvl="0">
              <a:lnSpc>
                <a:spcPct val="90000"/>
              </a:lnSpc>
              <a:buSzPct val="25000"/>
            </a:pPr>
            <a:r>
              <a:rPr lang="en-US" sz="2400" dirty="0">
                <a:solidFill>
                  <a:srgbClr val="D8D8D8"/>
                </a:solidFill>
                <a:latin typeface="Calibri"/>
                <a:ea typeface="Calibri"/>
                <a:cs typeface="Calibri"/>
                <a:sym typeface="Calibri"/>
              </a:rPr>
              <a:t>•</a:t>
            </a:r>
            <a:r>
              <a:rPr lang="en-US" sz="2400" dirty="0" smtClean="0">
                <a:solidFill>
                  <a:srgbClr val="D8D8D8"/>
                </a:solidFill>
                <a:latin typeface="Calibri"/>
                <a:ea typeface="Calibri"/>
                <a:cs typeface="Calibri"/>
                <a:sym typeface="Calibri"/>
              </a:rPr>
              <a:t> </a:t>
            </a:r>
            <a:r>
              <a:rPr lang="en-US" sz="2400" dirty="0">
                <a:solidFill>
                  <a:srgbClr val="D8D8D8"/>
                </a:solidFill>
                <a:latin typeface="Calibri"/>
                <a:ea typeface="Calibri"/>
                <a:cs typeface="Calibri"/>
                <a:sym typeface="Calibri"/>
              </a:rPr>
              <a:t>The messages are stored in message table, with corresponding sender, and recipient </a:t>
            </a:r>
            <a:r>
              <a:rPr lang="en-US" sz="2400" dirty="0" smtClean="0">
                <a:solidFill>
                  <a:srgbClr val="D8D8D8"/>
                </a:solidFill>
                <a:latin typeface="Calibri"/>
                <a:ea typeface="Calibri"/>
                <a:cs typeface="Calibri"/>
                <a:sym typeface="Calibri"/>
              </a:rPr>
              <a:t>IDs</a:t>
            </a:r>
          </a:p>
          <a:p>
            <a:pPr lvl="0">
              <a:lnSpc>
                <a:spcPct val="90000"/>
              </a:lnSpc>
              <a:buSzPct val="25000"/>
            </a:pPr>
            <a:endParaRPr lang="en-US" sz="2400" dirty="0">
              <a:solidFill>
                <a:srgbClr val="D8D8D8"/>
              </a:solidFill>
              <a:latin typeface="Calibri"/>
              <a:ea typeface="Calibri"/>
              <a:cs typeface="Calibri"/>
              <a:sym typeface="Calibri"/>
            </a:endParaRPr>
          </a:p>
        </p:txBody>
      </p:sp>
      <p:pic>
        <p:nvPicPr>
          <p:cNvPr id="185" name="Shape 185"/>
          <p:cNvPicPr preferRelativeResize="0"/>
          <p:nvPr/>
        </p:nvPicPr>
        <p:blipFill rotWithShape="1">
          <a:blip r:embed="rId3">
            <a:alphaModFix/>
          </a:blip>
          <a:srcRect/>
          <a:stretch/>
        </p:blipFill>
        <p:spPr>
          <a:xfrm>
            <a:off x="595850" y="1366375"/>
            <a:ext cx="2880887" cy="5478112"/>
          </a:xfrm>
          <a:prstGeom prst="rect">
            <a:avLst/>
          </a:prstGeom>
          <a:noFill/>
          <a:ln>
            <a:noFill/>
          </a:ln>
        </p:spPr>
      </p:pic>
      <p:sp>
        <p:nvSpPr>
          <p:cNvPr id="186" name="Shape 186"/>
          <p:cNvSpPr/>
          <p:nvPr/>
        </p:nvSpPr>
        <p:spPr>
          <a:xfrm>
            <a:off x="3429000" y="1512041"/>
            <a:ext cx="47530" cy="4241644"/>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nvGrpSpPr>
          <p:cNvPr id="187" name="Shape 187"/>
          <p:cNvGrpSpPr/>
          <p:nvPr/>
        </p:nvGrpSpPr>
        <p:grpSpPr>
          <a:xfrm>
            <a:off x="1084088" y="2128838"/>
            <a:ext cx="1825365" cy="3241183"/>
            <a:chOff x="3434" y="780"/>
            <a:chExt cx="1825365" cy="3241183"/>
          </a:xfrm>
        </p:grpSpPr>
        <p:sp>
          <p:nvSpPr>
            <p:cNvPr id="188" name="Shape 188"/>
            <p:cNvSpPr/>
            <p:nvPr/>
          </p:nvSpPr>
          <p:spPr>
            <a:xfrm>
              <a:off x="3434" y="780"/>
              <a:ext cx="1825365" cy="3241183"/>
            </a:xfrm>
            <a:prstGeom prst="rect">
              <a:avLst/>
            </a:prstGeom>
            <a:gradFill>
              <a:gsLst>
                <a:gs pos="0">
                  <a:srgbClr val="AFAFAF"/>
                </a:gs>
                <a:gs pos="50000">
                  <a:schemeClr val="accent3"/>
                </a:gs>
                <a:gs pos="100000">
                  <a:srgbClr val="919191"/>
                </a:gs>
              </a:gsLst>
              <a:lin ang="5400000" scaled="0"/>
            </a:gradFill>
            <a:ln w="9525" cap="flat" cmpd="sng">
              <a:solidFill>
                <a:schemeClr val="accent3"/>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 name="Shape 189"/>
            <p:cNvSpPr/>
            <p:nvPr/>
          </p:nvSpPr>
          <p:spPr>
            <a:xfrm>
              <a:off x="707987" y="1763200"/>
              <a:ext cx="412824" cy="153156"/>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0" name="Shape 190"/>
            <p:cNvSpPr txBox="1"/>
            <p:nvPr/>
          </p:nvSpPr>
          <p:spPr>
            <a:xfrm>
              <a:off x="707987" y="1763200"/>
              <a:ext cx="412824" cy="153156"/>
            </a:xfrm>
            <a:prstGeom prst="rect">
              <a:avLst/>
            </a:prstGeom>
            <a:noFill/>
            <a:ln>
              <a:noFill/>
            </a:ln>
          </p:spPr>
          <p:txBody>
            <a:bodyPr lIns="49775" tIns="49775" rIns="49775" bIns="0" anchor="t" anchorCtr="0">
              <a:noAutofit/>
            </a:bodyPr>
            <a:lstStyle/>
            <a:p>
              <a:pPr marL="0" marR="0" lvl="0" indent="0" algn="ctr" rtl="0">
                <a:lnSpc>
                  <a:spcPct val="90000"/>
                </a:lnSpc>
                <a:spcBef>
                  <a:spcPts val="0"/>
                </a:spcBef>
                <a:spcAft>
                  <a:spcPts val="0"/>
                </a:spcAft>
                <a:buSzPct val="25000"/>
                <a:buNone/>
              </a:pPr>
              <a:r>
                <a:rPr lang="en-US" sz="700">
                  <a:solidFill>
                    <a:schemeClr val="dk1"/>
                  </a:solidFill>
                  <a:latin typeface="Calibri"/>
                  <a:ea typeface="Calibri"/>
                  <a:cs typeface="Calibri"/>
                  <a:sym typeface="Calibri"/>
                </a:rPr>
                <a:t> </a:t>
              </a:r>
            </a:p>
          </p:txBody>
        </p:sp>
      </p:grpSp>
      <p:pic>
        <p:nvPicPr>
          <p:cNvPr id="13" name="Shape 87"/>
          <p:cNvPicPr preferRelativeResize="0"/>
          <p:nvPr/>
        </p:nvPicPr>
        <p:blipFill rotWithShape="1">
          <a:blip r:embed="rId4">
            <a:alphaModFix/>
          </a:blip>
          <a:srcRect/>
          <a:stretch/>
        </p:blipFill>
        <p:spPr>
          <a:xfrm>
            <a:off x="1066799" y="2057400"/>
            <a:ext cx="1905001" cy="3630544"/>
          </a:xfrm>
          <a:prstGeom prst="rect">
            <a:avLst/>
          </a:prstGeom>
          <a:noFill/>
          <a:ln>
            <a:noFill/>
          </a:ln>
        </p:spPr>
      </p:pic>
      <p:sp>
        <p:nvSpPr>
          <p:cNvPr id="14" name="Shape 221"/>
          <p:cNvSpPr/>
          <p:nvPr/>
        </p:nvSpPr>
        <p:spPr>
          <a:xfrm>
            <a:off x="8305800" y="152400"/>
            <a:ext cx="3314105" cy="1219200"/>
          </a:xfrm>
          <a:prstGeom prst="rect">
            <a:avLst/>
          </a:prstGeom>
          <a:noFill/>
          <a:ln>
            <a:noFill/>
          </a:ln>
        </p:spPr>
        <p:txBody>
          <a:bodyPr lIns="91425" tIns="45700" rIns="91425" bIns="45700" anchor="t" anchorCtr="0">
            <a:noAutofit/>
          </a:bodyPr>
          <a:lstStyle/>
          <a:p>
            <a:pPr marL="0" marR="0" lvl="0" indent="0" algn="r" rtl="0">
              <a:lnSpc>
                <a:spcPct val="218750"/>
              </a:lnSpc>
              <a:spcBef>
                <a:spcPts val="0"/>
              </a:spcBef>
              <a:buSzPct val="25000"/>
              <a:buNone/>
            </a:pPr>
            <a:r>
              <a:rPr lang="en-US" sz="3200" b="1" dirty="0" smtClean="0">
                <a:solidFill>
                  <a:srgbClr val="C80D1F"/>
                </a:solidFill>
                <a:latin typeface="PT Sans"/>
                <a:ea typeface="PT Sans"/>
                <a:cs typeface="PT Sans"/>
                <a:sym typeface="PT Sans"/>
              </a:rPr>
              <a:t>USE</a:t>
            </a:r>
            <a:r>
              <a:rPr lang="en-US" sz="3200" b="1" dirty="0" smtClean="0">
                <a:solidFill>
                  <a:schemeClr val="dk1"/>
                </a:solidFill>
                <a:latin typeface="PT Sans"/>
                <a:ea typeface="PT Sans"/>
                <a:cs typeface="PT Sans"/>
                <a:sym typeface="PT Sans"/>
              </a:rPr>
              <a:t>CASE  </a:t>
            </a:r>
            <a:r>
              <a:rPr lang="en-US" sz="3200" b="1" dirty="0" smtClean="0">
                <a:solidFill>
                  <a:srgbClr val="FF0000"/>
                </a:solidFill>
                <a:latin typeface="PT Sans"/>
                <a:ea typeface="PT Sans"/>
                <a:cs typeface="PT Sans"/>
                <a:sym typeface="PT Sans"/>
              </a:rPr>
              <a:t>| 1</a:t>
            </a:r>
            <a:endParaRPr lang="en-US" sz="3200" b="1" dirty="0">
              <a:solidFill>
                <a:srgbClr val="FF0000"/>
              </a:solidFill>
              <a:latin typeface="PT Sans"/>
              <a:ea typeface="PT Sans"/>
              <a:cs typeface="PT Sans"/>
              <a:sym typeface="PT Sans"/>
            </a:endParaRPr>
          </a:p>
        </p:txBody>
      </p:sp>
      <p:sp>
        <p:nvSpPr>
          <p:cNvPr id="12" name="TextBox 11"/>
          <p:cNvSpPr txBox="1"/>
          <p:nvPr/>
        </p:nvSpPr>
        <p:spPr>
          <a:xfrm>
            <a:off x="3810000" y="1524000"/>
            <a:ext cx="6705600" cy="954107"/>
          </a:xfrm>
          <a:prstGeom prst="rect">
            <a:avLst/>
          </a:prstGeom>
          <a:noFill/>
        </p:spPr>
        <p:txBody>
          <a:bodyPr wrap="square" rtlCol="0">
            <a:spAutoFit/>
          </a:bodyPr>
          <a:lstStyle/>
          <a:p>
            <a:r>
              <a:rPr lang="en-US" sz="3200" dirty="0" smtClean="0">
                <a:solidFill>
                  <a:srgbClr val="FFFFFF"/>
                </a:solidFill>
                <a:latin typeface="Arial Rounded MT Bold"/>
                <a:cs typeface="Arial Rounded MT Bold"/>
              </a:rPr>
              <a:t>Communication between users</a:t>
            </a:r>
          </a:p>
          <a:p>
            <a:r>
              <a:rPr lang="en-US" sz="2400" dirty="0" smtClean="0">
                <a:solidFill>
                  <a:srgbClr val="FFFFFF"/>
                </a:solidFill>
                <a:latin typeface="Calibri"/>
                <a:cs typeface="Calibri"/>
              </a:rPr>
              <a:t>Author: </a:t>
            </a:r>
            <a:r>
              <a:rPr lang="en-US" sz="2400" dirty="0" err="1" smtClean="0">
                <a:solidFill>
                  <a:srgbClr val="FFFFFF"/>
                </a:solidFill>
                <a:latin typeface="Calibri"/>
                <a:cs typeface="Calibri"/>
              </a:rPr>
              <a:t>Imane</a:t>
            </a:r>
            <a:r>
              <a:rPr lang="en-US" sz="2400" dirty="0" smtClean="0">
                <a:solidFill>
                  <a:srgbClr val="FFFFFF"/>
                </a:solidFill>
                <a:latin typeface="Calibri"/>
                <a:cs typeface="Calibri"/>
              </a:rPr>
              <a:t> </a:t>
            </a:r>
            <a:r>
              <a:rPr lang="en-US" sz="2400" dirty="0" err="1" smtClean="0">
                <a:solidFill>
                  <a:srgbClr val="FFFFFF"/>
                </a:solidFill>
                <a:latin typeface="Calibri"/>
                <a:cs typeface="Calibri"/>
              </a:rPr>
              <a:t>Badra</a:t>
            </a:r>
            <a:r>
              <a:rPr lang="en-US" sz="2400" dirty="0" smtClean="0">
                <a:solidFill>
                  <a:srgbClr val="FFFFFF"/>
                </a:solidFill>
                <a:latin typeface="Calibri"/>
                <a:cs typeface="Calibri"/>
              </a:rPr>
              <a:t> Tate</a:t>
            </a:r>
            <a:endParaRPr lang="en-US" sz="2400" dirty="0">
              <a:solidFill>
                <a:srgbClr val="FFFFFF"/>
              </a:solidFill>
              <a:latin typeface="Calibri"/>
              <a:cs typeface="Calibri"/>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3" name="Shape 183"/>
          <p:cNvSpPr txBox="1"/>
          <p:nvPr/>
        </p:nvSpPr>
        <p:spPr>
          <a:xfrm>
            <a:off x="3733800" y="2667000"/>
            <a:ext cx="8382000" cy="2971800"/>
          </a:xfrm>
          <a:prstGeom prst="rect">
            <a:avLst/>
          </a:prstGeom>
          <a:noFill/>
          <a:ln>
            <a:noFill/>
          </a:ln>
        </p:spPr>
        <p:txBody>
          <a:bodyPr lIns="91425" tIns="45700" rIns="91425" bIns="45700" anchor="t" anchorCtr="0">
            <a:noAutofit/>
          </a:bodyPr>
          <a:lstStyle/>
          <a:p>
            <a:pPr lvl="0">
              <a:lnSpc>
                <a:spcPct val="90000"/>
              </a:lnSpc>
              <a:buSzPct val="25000"/>
            </a:pPr>
            <a:r>
              <a:rPr lang="en-US" sz="2400" dirty="0" smtClean="0">
                <a:solidFill>
                  <a:srgbClr val="D8D8D8"/>
                </a:solidFill>
                <a:latin typeface="Calibri"/>
                <a:ea typeface="Calibri"/>
                <a:cs typeface="Calibri"/>
                <a:sym typeface="Calibri"/>
              </a:rPr>
              <a:t>• </a:t>
            </a:r>
            <a:r>
              <a:rPr lang="en-US" sz="2400" dirty="0">
                <a:solidFill>
                  <a:srgbClr val="D8D8D8"/>
                </a:solidFill>
                <a:latin typeface="Calibri"/>
                <a:ea typeface="Calibri"/>
                <a:cs typeface="Calibri"/>
                <a:sym typeface="Calibri"/>
              </a:rPr>
              <a:t>Created </a:t>
            </a:r>
            <a:r>
              <a:rPr lang="en-US" sz="2400" dirty="0" err="1">
                <a:solidFill>
                  <a:srgbClr val="D8D8D8"/>
                </a:solidFill>
                <a:latin typeface="Calibri"/>
                <a:ea typeface="Calibri"/>
                <a:cs typeface="Calibri"/>
                <a:sym typeface="Calibri"/>
              </a:rPr>
              <a:t>inbox.php</a:t>
            </a:r>
            <a:r>
              <a:rPr lang="en-US" sz="2400" dirty="0">
                <a:solidFill>
                  <a:srgbClr val="D8D8D8"/>
                </a:solidFill>
                <a:latin typeface="Calibri"/>
                <a:ea typeface="Calibri"/>
                <a:cs typeface="Calibri"/>
                <a:sym typeface="Calibri"/>
              </a:rPr>
              <a:t> where a user can see his/her received messages, and sent messages</a:t>
            </a:r>
            <a:r>
              <a:rPr lang="en-US" sz="2400" dirty="0" smtClean="0">
                <a:solidFill>
                  <a:srgbClr val="D8D8D8"/>
                </a:solidFill>
                <a:latin typeface="Calibri"/>
                <a:ea typeface="Calibri"/>
                <a:cs typeface="Calibri"/>
                <a:sym typeface="Calibri"/>
              </a:rPr>
              <a:t>.</a:t>
            </a:r>
          </a:p>
          <a:p>
            <a:pPr lvl="0">
              <a:lnSpc>
                <a:spcPct val="90000"/>
              </a:lnSpc>
              <a:buSzPct val="25000"/>
            </a:pPr>
            <a:endParaRPr lang="en-US" sz="2400" dirty="0">
              <a:solidFill>
                <a:srgbClr val="D8D8D8"/>
              </a:solidFill>
              <a:latin typeface="Calibri"/>
              <a:ea typeface="Calibri"/>
              <a:cs typeface="Calibri"/>
              <a:sym typeface="Calibri"/>
            </a:endParaRPr>
          </a:p>
          <a:p>
            <a:pPr lvl="0">
              <a:lnSpc>
                <a:spcPct val="90000"/>
              </a:lnSpc>
              <a:buSzPct val="25000"/>
            </a:pPr>
            <a:r>
              <a:rPr lang="en-US" sz="2400" dirty="0">
                <a:solidFill>
                  <a:srgbClr val="D8D8D8"/>
                </a:solidFill>
                <a:latin typeface="Calibri"/>
                <a:ea typeface="Calibri"/>
                <a:cs typeface="Calibri"/>
                <a:sym typeface="Calibri"/>
              </a:rPr>
              <a:t>• Created a </a:t>
            </a:r>
            <a:r>
              <a:rPr lang="en-US" sz="2400" dirty="0" err="1">
                <a:solidFill>
                  <a:srgbClr val="D8D8D8"/>
                </a:solidFill>
                <a:latin typeface="Calibri"/>
                <a:ea typeface="Calibri"/>
                <a:cs typeface="Calibri"/>
                <a:sym typeface="Calibri"/>
              </a:rPr>
              <a:t>viewMessage.php</a:t>
            </a:r>
            <a:r>
              <a:rPr lang="en-US" sz="2400" dirty="0">
                <a:solidFill>
                  <a:srgbClr val="D8D8D8"/>
                </a:solidFill>
                <a:latin typeface="Calibri"/>
                <a:ea typeface="Calibri"/>
                <a:cs typeface="Calibri"/>
                <a:sym typeface="Calibri"/>
              </a:rPr>
              <a:t> file where user can click on message from the inbox page, and read the message content, the user can reply to the message from here, which will point them to the </a:t>
            </a:r>
            <a:r>
              <a:rPr lang="en-US" sz="2400" dirty="0" err="1">
                <a:solidFill>
                  <a:srgbClr val="D8D8D8"/>
                </a:solidFill>
                <a:latin typeface="Calibri"/>
                <a:ea typeface="Calibri"/>
                <a:cs typeface="Calibri"/>
                <a:sym typeface="Calibri"/>
              </a:rPr>
              <a:t>composemessage.php</a:t>
            </a:r>
            <a:r>
              <a:rPr lang="en-US" sz="2400" dirty="0">
                <a:solidFill>
                  <a:srgbClr val="D8D8D8"/>
                </a:solidFill>
                <a:latin typeface="Calibri"/>
                <a:ea typeface="Calibri"/>
                <a:cs typeface="Calibri"/>
                <a:sym typeface="Calibri"/>
              </a:rPr>
              <a:t> file.</a:t>
            </a:r>
            <a:endParaRPr lang="en-US" sz="2400" dirty="0" smtClean="0">
              <a:solidFill>
                <a:srgbClr val="D8D8D8"/>
              </a:solidFill>
              <a:latin typeface="Calibri"/>
              <a:ea typeface="Calibri"/>
              <a:cs typeface="Calibri"/>
              <a:sym typeface="Calibri"/>
            </a:endParaRPr>
          </a:p>
        </p:txBody>
      </p:sp>
      <p:pic>
        <p:nvPicPr>
          <p:cNvPr id="185" name="Shape 185"/>
          <p:cNvPicPr preferRelativeResize="0"/>
          <p:nvPr/>
        </p:nvPicPr>
        <p:blipFill rotWithShape="1">
          <a:blip r:embed="rId3">
            <a:alphaModFix/>
          </a:blip>
          <a:srcRect/>
          <a:stretch/>
        </p:blipFill>
        <p:spPr>
          <a:xfrm>
            <a:off x="595850" y="1366375"/>
            <a:ext cx="2880887" cy="5478112"/>
          </a:xfrm>
          <a:prstGeom prst="rect">
            <a:avLst/>
          </a:prstGeom>
          <a:noFill/>
          <a:ln>
            <a:noFill/>
          </a:ln>
        </p:spPr>
      </p:pic>
      <p:sp>
        <p:nvSpPr>
          <p:cNvPr id="186" name="Shape 186"/>
          <p:cNvSpPr/>
          <p:nvPr/>
        </p:nvSpPr>
        <p:spPr>
          <a:xfrm>
            <a:off x="3429000" y="1512041"/>
            <a:ext cx="47530" cy="4241644"/>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nvGrpSpPr>
          <p:cNvPr id="187" name="Shape 187"/>
          <p:cNvGrpSpPr/>
          <p:nvPr/>
        </p:nvGrpSpPr>
        <p:grpSpPr>
          <a:xfrm>
            <a:off x="1084088" y="2128838"/>
            <a:ext cx="1825365" cy="3241183"/>
            <a:chOff x="3434" y="780"/>
            <a:chExt cx="1825365" cy="3241183"/>
          </a:xfrm>
        </p:grpSpPr>
        <p:sp>
          <p:nvSpPr>
            <p:cNvPr id="188" name="Shape 188"/>
            <p:cNvSpPr/>
            <p:nvPr/>
          </p:nvSpPr>
          <p:spPr>
            <a:xfrm>
              <a:off x="3434" y="780"/>
              <a:ext cx="1825365" cy="3241183"/>
            </a:xfrm>
            <a:prstGeom prst="rect">
              <a:avLst/>
            </a:prstGeom>
            <a:gradFill>
              <a:gsLst>
                <a:gs pos="0">
                  <a:srgbClr val="AFAFAF"/>
                </a:gs>
                <a:gs pos="50000">
                  <a:schemeClr val="accent3"/>
                </a:gs>
                <a:gs pos="100000">
                  <a:srgbClr val="919191"/>
                </a:gs>
              </a:gsLst>
              <a:lin ang="5400000" scaled="0"/>
            </a:gradFill>
            <a:ln w="9525" cap="flat" cmpd="sng">
              <a:solidFill>
                <a:schemeClr val="accent3"/>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 name="Shape 189"/>
            <p:cNvSpPr/>
            <p:nvPr/>
          </p:nvSpPr>
          <p:spPr>
            <a:xfrm>
              <a:off x="707987" y="1763200"/>
              <a:ext cx="412824" cy="153156"/>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0" name="Shape 190"/>
            <p:cNvSpPr txBox="1"/>
            <p:nvPr/>
          </p:nvSpPr>
          <p:spPr>
            <a:xfrm>
              <a:off x="707987" y="1763200"/>
              <a:ext cx="412824" cy="153156"/>
            </a:xfrm>
            <a:prstGeom prst="rect">
              <a:avLst/>
            </a:prstGeom>
            <a:noFill/>
            <a:ln>
              <a:noFill/>
            </a:ln>
          </p:spPr>
          <p:txBody>
            <a:bodyPr lIns="49775" tIns="49775" rIns="49775" bIns="0" anchor="t" anchorCtr="0">
              <a:noAutofit/>
            </a:bodyPr>
            <a:lstStyle/>
            <a:p>
              <a:pPr marL="0" marR="0" lvl="0" indent="0" algn="ctr" rtl="0">
                <a:lnSpc>
                  <a:spcPct val="90000"/>
                </a:lnSpc>
                <a:spcBef>
                  <a:spcPts val="0"/>
                </a:spcBef>
                <a:spcAft>
                  <a:spcPts val="0"/>
                </a:spcAft>
                <a:buSzPct val="25000"/>
                <a:buNone/>
              </a:pPr>
              <a:r>
                <a:rPr lang="en-US" sz="700">
                  <a:solidFill>
                    <a:schemeClr val="dk1"/>
                  </a:solidFill>
                  <a:latin typeface="Calibri"/>
                  <a:ea typeface="Calibri"/>
                  <a:cs typeface="Calibri"/>
                  <a:sym typeface="Calibri"/>
                </a:rPr>
                <a:t> </a:t>
              </a:r>
            </a:p>
          </p:txBody>
        </p:sp>
      </p:grpSp>
      <p:pic>
        <p:nvPicPr>
          <p:cNvPr id="13" name="Shape 87"/>
          <p:cNvPicPr preferRelativeResize="0"/>
          <p:nvPr/>
        </p:nvPicPr>
        <p:blipFill rotWithShape="1">
          <a:blip r:embed="rId4">
            <a:alphaModFix/>
          </a:blip>
          <a:srcRect/>
          <a:stretch/>
        </p:blipFill>
        <p:spPr>
          <a:xfrm>
            <a:off x="1066799" y="2057400"/>
            <a:ext cx="1905001" cy="3630544"/>
          </a:xfrm>
          <a:prstGeom prst="rect">
            <a:avLst/>
          </a:prstGeom>
          <a:noFill/>
          <a:ln>
            <a:noFill/>
          </a:ln>
        </p:spPr>
      </p:pic>
      <p:sp>
        <p:nvSpPr>
          <p:cNvPr id="14" name="Shape 221"/>
          <p:cNvSpPr/>
          <p:nvPr/>
        </p:nvSpPr>
        <p:spPr>
          <a:xfrm>
            <a:off x="8305800" y="152400"/>
            <a:ext cx="3314105" cy="1219200"/>
          </a:xfrm>
          <a:prstGeom prst="rect">
            <a:avLst/>
          </a:prstGeom>
          <a:noFill/>
          <a:ln>
            <a:noFill/>
          </a:ln>
        </p:spPr>
        <p:txBody>
          <a:bodyPr lIns="91425" tIns="45700" rIns="91425" bIns="45700" anchor="t" anchorCtr="0">
            <a:noAutofit/>
          </a:bodyPr>
          <a:lstStyle/>
          <a:p>
            <a:pPr marL="0" marR="0" lvl="0" indent="0" algn="r" rtl="0">
              <a:lnSpc>
                <a:spcPct val="218750"/>
              </a:lnSpc>
              <a:spcBef>
                <a:spcPts val="0"/>
              </a:spcBef>
              <a:buSzPct val="25000"/>
              <a:buNone/>
            </a:pPr>
            <a:r>
              <a:rPr lang="en-US" sz="3200" b="1" dirty="0" smtClean="0">
                <a:solidFill>
                  <a:srgbClr val="C80D1F"/>
                </a:solidFill>
                <a:latin typeface="PT Sans"/>
                <a:ea typeface="PT Sans"/>
                <a:cs typeface="PT Sans"/>
                <a:sym typeface="PT Sans"/>
              </a:rPr>
              <a:t>USE</a:t>
            </a:r>
            <a:r>
              <a:rPr lang="en-US" sz="3200" b="1" dirty="0" smtClean="0">
                <a:solidFill>
                  <a:schemeClr val="dk1"/>
                </a:solidFill>
                <a:latin typeface="PT Sans"/>
                <a:ea typeface="PT Sans"/>
                <a:cs typeface="PT Sans"/>
                <a:sym typeface="PT Sans"/>
              </a:rPr>
              <a:t>CASE  </a:t>
            </a:r>
            <a:r>
              <a:rPr lang="en-US" sz="3200" b="1" dirty="0" smtClean="0">
                <a:solidFill>
                  <a:srgbClr val="FF0000"/>
                </a:solidFill>
                <a:latin typeface="PT Sans"/>
                <a:ea typeface="PT Sans"/>
                <a:cs typeface="PT Sans"/>
                <a:sym typeface="PT Sans"/>
              </a:rPr>
              <a:t>| 1</a:t>
            </a:r>
            <a:endParaRPr lang="en-US" sz="3200" b="1" dirty="0">
              <a:solidFill>
                <a:srgbClr val="FF0000"/>
              </a:solidFill>
              <a:latin typeface="PT Sans"/>
              <a:ea typeface="PT Sans"/>
              <a:cs typeface="PT Sans"/>
              <a:sym typeface="PT Sans"/>
            </a:endParaRPr>
          </a:p>
        </p:txBody>
      </p:sp>
      <p:sp>
        <p:nvSpPr>
          <p:cNvPr id="15" name="TextBox 14"/>
          <p:cNvSpPr txBox="1"/>
          <p:nvPr/>
        </p:nvSpPr>
        <p:spPr>
          <a:xfrm>
            <a:off x="3810000" y="1524000"/>
            <a:ext cx="6705600" cy="954107"/>
          </a:xfrm>
          <a:prstGeom prst="rect">
            <a:avLst/>
          </a:prstGeom>
          <a:noFill/>
        </p:spPr>
        <p:txBody>
          <a:bodyPr wrap="square" rtlCol="0">
            <a:spAutoFit/>
          </a:bodyPr>
          <a:lstStyle/>
          <a:p>
            <a:r>
              <a:rPr lang="en-US" sz="3200" dirty="0" smtClean="0">
                <a:solidFill>
                  <a:srgbClr val="FFFFFF"/>
                </a:solidFill>
                <a:latin typeface="Arial Rounded MT Bold"/>
                <a:cs typeface="Arial Rounded MT Bold"/>
              </a:rPr>
              <a:t>Communication between users</a:t>
            </a:r>
          </a:p>
          <a:p>
            <a:r>
              <a:rPr lang="en-US" sz="2400" dirty="0" smtClean="0">
                <a:solidFill>
                  <a:srgbClr val="FFFFFF"/>
                </a:solidFill>
                <a:latin typeface="Calibri"/>
                <a:cs typeface="Calibri"/>
              </a:rPr>
              <a:t>Author: </a:t>
            </a:r>
            <a:r>
              <a:rPr lang="en-US" sz="2400" dirty="0" err="1" smtClean="0">
                <a:solidFill>
                  <a:srgbClr val="FFFFFF"/>
                </a:solidFill>
                <a:latin typeface="Calibri"/>
                <a:cs typeface="Calibri"/>
              </a:rPr>
              <a:t>Imane</a:t>
            </a:r>
            <a:r>
              <a:rPr lang="en-US" sz="2400" dirty="0" smtClean="0">
                <a:solidFill>
                  <a:srgbClr val="FFFFFF"/>
                </a:solidFill>
                <a:latin typeface="Calibri"/>
                <a:cs typeface="Calibri"/>
              </a:rPr>
              <a:t> </a:t>
            </a:r>
            <a:r>
              <a:rPr lang="en-US" sz="2400" dirty="0" err="1" smtClean="0">
                <a:solidFill>
                  <a:srgbClr val="FFFFFF"/>
                </a:solidFill>
                <a:latin typeface="Calibri"/>
                <a:cs typeface="Calibri"/>
              </a:rPr>
              <a:t>Badra</a:t>
            </a:r>
            <a:r>
              <a:rPr lang="en-US" sz="2400" dirty="0" smtClean="0">
                <a:solidFill>
                  <a:srgbClr val="FFFFFF"/>
                </a:solidFill>
                <a:latin typeface="Calibri"/>
                <a:cs typeface="Calibri"/>
              </a:rPr>
              <a:t> Tate</a:t>
            </a:r>
            <a:endParaRPr lang="en-US" sz="2400" dirty="0">
              <a:solidFill>
                <a:srgbClr val="FFFFFF"/>
              </a:solidFill>
              <a:latin typeface="Calibri"/>
              <a:cs typeface="Calibri"/>
            </a:endParaRPr>
          </a:p>
        </p:txBody>
      </p:sp>
    </p:spTree>
    <p:extLst>
      <p:ext uri="{BB962C8B-B14F-4D97-AF65-F5344CB8AC3E}">
        <p14:creationId xmlns:p14="http://schemas.microsoft.com/office/powerpoint/2010/main" val="25242233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8" name="Shape 198"/>
          <p:cNvPicPr preferRelativeResize="0"/>
          <p:nvPr/>
        </p:nvPicPr>
        <p:blipFill rotWithShape="1">
          <a:blip r:embed="rId3">
            <a:alphaModFix/>
          </a:blip>
          <a:srcRect/>
          <a:stretch/>
        </p:blipFill>
        <p:spPr>
          <a:xfrm>
            <a:off x="9234409" y="1973796"/>
            <a:ext cx="2342622" cy="4656413"/>
          </a:xfrm>
          <a:prstGeom prst="rect">
            <a:avLst/>
          </a:prstGeom>
          <a:noFill/>
          <a:ln>
            <a:noFill/>
          </a:ln>
        </p:spPr>
      </p:pic>
      <p:sp>
        <p:nvSpPr>
          <p:cNvPr id="199" name="Shape 199"/>
          <p:cNvSpPr/>
          <p:nvPr/>
        </p:nvSpPr>
        <p:spPr>
          <a:xfrm>
            <a:off x="9609514" y="2672708"/>
            <a:ext cx="1751763" cy="278875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500"/>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0"/>
              </a:spcAft>
              <a:buClr>
                <a:schemeClr val="dk1"/>
              </a:buClr>
              <a:buSzPct val="100000"/>
              <a:buFont typeface="Calibri"/>
              <a:buChar char="•"/>
            </a:pPr>
            <a:r>
              <a:rPr lang="en-US" sz="1800" b="0" i="0" u="none" strike="noStrike" cap="none">
                <a:solidFill>
                  <a:schemeClr val="dk1"/>
                </a:solidFill>
                <a:latin typeface="Calibri"/>
                <a:ea typeface="Calibri"/>
                <a:cs typeface="Calibri"/>
                <a:sym typeface="Calibri"/>
              </a:rPr>
              <a:t> </a:t>
            </a:r>
          </a:p>
        </p:txBody>
      </p:sp>
      <p:sp>
        <p:nvSpPr>
          <p:cNvPr id="200" name="Shape 200"/>
          <p:cNvSpPr txBox="1"/>
          <p:nvPr/>
        </p:nvSpPr>
        <p:spPr>
          <a:xfrm>
            <a:off x="225083" y="2411051"/>
            <a:ext cx="8567226" cy="277054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2800" dirty="0">
                <a:solidFill>
                  <a:schemeClr val="lt1"/>
                </a:solidFill>
                <a:latin typeface="Calibri"/>
                <a:ea typeface="Calibri"/>
                <a:cs typeface="Calibri"/>
                <a:sym typeface="Calibri"/>
              </a:rPr>
              <a:t>Customers and vendors can </a:t>
            </a:r>
            <a:r>
              <a:rPr lang="en-US" sz="2800" dirty="0">
                <a:solidFill>
                  <a:srgbClr val="FF0000"/>
                </a:solidFill>
                <a:latin typeface="Calibri"/>
                <a:ea typeface="Calibri"/>
                <a:cs typeface="Calibri"/>
                <a:sym typeface="Calibri"/>
              </a:rPr>
              <a:t>sign up </a:t>
            </a:r>
            <a:r>
              <a:rPr lang="en-US" sz="2800" dirty="0">
                <a:solidFill>
                  <a:schemeClr val="lt1"/>
                </a:solidFill>
                <a:latin typeface="Calibri"/>
                <a:ea typeface="Calibri"/>
                <a:cs typeface="Calibri"/>
                <a:sym typeface="Calibri"/>
              </a:rPr>
              <a:t>for small </a:t>
            </a:r>
            <a:r>
              <a:rPr lang="en-US" sz="2800" dirty="0" err="1">
                <a:solidFill>
                  <a:schemeClr val="lt1"/>
                </a:solidFill>
                <a:latin typeface="Calibri"/>
                <a:ea typeface="Calibri"/>
                <a:cs typeface="Calibri"/>
                <a:sym typeface="Calibri"/>
              </a:rPr>
              <a:t>bizzy</a:t>
            </a:r>
            <a:r>
              <a:rPr lang="en-US" sz="2800" dirty="0" smtClean="0">
                <a:solidFill>
                  <a:schemeClr val="lt1"/>
                </a:solidFill>
                <a:latin typeface="Calibri"/>
                <a:ea typeface="Calibri"/>
                <a:cs typeface="Calibri"/>
                <a:sym typeface="Calibri"/>
              </a:rPr>
              <a:t>.</a:t>
            </a:r>
          </a:p>
          <a:p>
            <a:pPr marL="0" marR="0" lvl="0" indent="0" algn="r" rtl="0">
              <a:spcBef>
                <a:spcPts val="0"/>
              </a:spcBef>
              <a:buSzPct val="25000"/>
              <a:buNone/>
            </a:pPr>
            <a:endParaRPr lang="en-US" sz="2800" dirty="0">
              <a:solidFill>
                <a:schemeClr val="lt1"/>
              </a:solidFill>
              <a:latin typeface="Calibri"/>
              <a:ea typeface="Calibri"/>
              <a:cs typeface="Calibri"/>
              <a:sym typeface="Calibri"/>
            </a:endParaRPr>
          </a:p>
          <a:p>
            <a:pPr algn="r">
              <a:buSzPct val="25000"/>
            </a:pPr>
            <a:r>
              <a:rPr lang="en-US" sz="2800" dirty="0">
                <a:solidFill>
                  <a:schemeClr val="bg1"/>
                </a:solidFill>
              </a:rPr>
              <a:t>Vendors need to include business license information when they sign </a:t>
            </a:r>
            <a:r>
              <a:rPr lang="en-US" sz="2800" dirty="0" smtClean="0">
                <a:solidFill>
                  <a:schemeClr val="bg1"/>
                </a:solidFill>
              </a:rPr>
              <a:t>up, though.</a:t>
            </a:r>
            <a:endParaRPr lang="en-US" sz="2800" dirty="0">
              <a:solidFill>
                <a:schemeClr val="bg1"/>
              </a:solidFill>
            </a:endParaRPr>
          </a:p>
          <a:p>
            <a:pPr marL="0" marR="0" lvl="0" indent="0" algn="r" rtl="0">
              <a:spcBef>
                <a:spcPts val="0"/>
              </a:spcBef>
              <a:buSzPct val="25000"/>
              <a:buNone/>
            </a:pPr>
            <a:endParaRPr lang="en-US" sz="2800" dirty="0">
              <a:solidFill>
                <a:schemeClr val="lt1"/>
              </a:solidFill>
              <a:latin typeface="Calibri"/>
              <a:ea typeface="Calibri"/>
              <a:cs typeface="Calibri"/>
              <a:sym typeface="Calibri"/>
            </a:endParaRPr>
          </a:p>
          <a:p>
            <a:pPr marL="0" marR="0" lvl="0" indent="0" algn="r" rtl="0">
              <a:spcBef>
                <a:spcPts val="0"/>
              </a:spcBef>
              <a:buSzPct val="25000"/>
              <a:buNone/>
            </a:pPr>
            <a:r>
              <a:rPr lang="en-US" sz="2800" dirty="0">
                <a:solidFill>
                  <a:schemeClr val="lt1"/>
                </a:solidFill>
                <a:latin typeface="Calibri"/>
                <a:ea typeface="Calibri"/>
                <a:cs typeface="Calibri"/>
                <a:sym typeface="Calibri"/>
              </a:rPr>
              <a:t> </a:t>
            </a:r>
          </a:p>
        </p:txBody>
      </p:sp>
      <p:sp>
        <p:nvSpPr>
          <p:cNvPr id="201" name="Shape 201"/>
          <p:cNvSpPr/>
          <p:nvPr/>
        </p:nvSpPr>
        <p:spPr>
          <a:xfrm>
            <a:off x="2449197" y="1446847"/>
            <a:ext cx="6385313" cy="873957"/>
          </a:xfrm>
          <a:prstGeom prst="rect">
            <a:avLst/>
          </a:prstGeom>
          <a:noFill/>
          <a:ln>
            <a:noFill/>
          </a:ln>
        </p:spPr>
        <p:txBody>
          <a:bodyPr lIns="91425" tIns="45700" rIns="91425" bIns="45700" anchor="t" anchorCtr="0">
            <a:noAutofit/>
          </a:bodyPr>
          <a:lstStyle/>
          <a:p>
            <a:pPr marL="0" marR="0" lvl="0" indent="0" algn="r" rtl="0">
              <a:lnSpc>
                <a:spcPct val="218750"/>
              </a:lnSpc>
              <a:spcBef>
                <a:spcPts val="0"/>
              </a:spcBef>
              <a:buSzPct val="25000"/>
              <a:buNone/>
            </a:pPr>
            <a:r>
              <a:rPr lang="en-US" sz="3200" b="1" dirty="0">
                <a:solidFill>
                  <a:schemeClr val="dk1"/>
                </a:solidFill>
                <a:latin typeface="Calibri"/>
                <a:ea typeface="Calibri"/>
                <a:cs typeface="Calibri"/>
                <a:sym typeface="Calibri"/>
              </a:rPr>
              <a:t>customer and vendor </a:t>
            </a:r>
            <a:r>
              <a:rPr lang="en-US" sz="3200" b="1" dirty="0" smtClean="0">
                <a:solidFill>
                  <a:schemeClr val="dk1"/>
                </a:solidFill>
                <a:latin typeface="Calibri"/>
                <a:ea typeface="Calibri"/>
                <a:cs typeface="Calibri"/>
                <a:sym typeface="Calibri"/>
              </a:rPr>
              <a:t>registration</a:t>
            </a:r>
            <a:endParaRPr lang="en-US" sz="3200" b="1" dirty="0">
              <a:solidFill>
                <a:schemeClr val="dk1"/>
              </a:solidFill>
              <a:latin typeface="Calibri"/>
              <a:ea typeface="Calibri"/>
              <a:cs typeface="Calibri"/>
              <a:sym typeface="Calibri"/>
            </a:endParaRPr>
          </a:p>
        </p:txBody>
      </p:sp>
      <p:sp>
        <p:nvSpPr>
          <p:cNvPr id="202" name="Shape 202"/>
          <p:cNvSpPr/>
          <p:nvPr/>
        </p:nvSpPr>
        <p:spPr>
          <a:xfrm>
            <a:off x="8951039" y="1990341"/>
            <a:ext cx="52283" cy="4241644"/>
          </a:xfrm>
          <a:prstGeom prst="rect">
            <a:avLst/>
          </a:prstGeom>
          <a:solidFill>
            <a:schemeClr val="dk1"/>
          </a:solidFill>
          <a:ln>
            <a:noFill/>
          </a:ln>
        </p:spPr>
        <p:txBody>
          <a:bodyPr lIns="91425" tIns="45700" rIns="91425" bIns="45700" anchor="ctr" anchorCtr="0">
            <a:noAutofit/>
          </a:bodyPr>
          <a:lstStyle/>
          <a:p>
            <a:pPr marL="0" marR="0" lvl="0" indent="0" algn="r" rtl="0">
              <a:spcBef>
                <a:spcPts val="0"/>
              </a:spcBef>
              <a:buNone/>
            </a:pPr>
            <a:endParaRPr sz="1800">
              <a:solidFill>
                <a:schemeClr val="lt1"/>
              </a:solidFill>
              <a:latin typeface="Calibri"/>
              <a:ea typeface="Calibri"/>
              <a:cs typeface="Calibri"/>
              <a:sym typeface="Calibri"/>
            </a:endParaRPr>
          </a:p>
        </p:txBody>
      </p:sp>
      <p:pic>
        <p:nvPicPr>
          <p:cNvPr id="10" name="Shape 87"/>
          <p:cNvPicPr preferRelativeResize="0"/>
          <p:nvPr/>
        </p:nvPicPr>
        <p:blipFill rotWithShape="1">
          <a:blip r:embed="rId4">
            <a:alphaModFix/>
          </a:blip>
          <a:srcRect/>
          <a:stretch/>
        </p:blipFill>
        <p:spPr>
          <a:xfrm>
            <a:off x="9677400" y="2590800"/>
            <a:ext cx="1524000" cy="2971800"/>
          </a:xfrm>
          <a:prstGeom prst="rect">
            <a:avLst/>
          </a:prstGeom>
          <a:noFill/>
          <a:ln>
            <a:noFill/>
          </a:ln>
        </p:spPr>
      </p:pic>
      <p:sp>
        <p:nvSpPr>
          <p:cNvPr id="11" name="Shape 221"/>
          <p:cNvSpPr/>
          <p:nvPr/>
        </p:nvSpPr>
        <p:spPr>
          <a:xfrm>
            <a:off x="8305800" y="152400"/>
            <a:ext cx="3314105" cy="1219200"/>
          </a:xfrm>
          <a:prstGeom prst="rect">
            <a:avLst/>
          </a:prstGeom>
          <a:noFill/>
          <a:ln>
            <a:noFill/>
          </a:ln>
        </p:spPr>
        <p:txBody>
          <a:bodyPr lIns="91425" tIns="45700" rIns="91425" bIns="45700" anchor="t" anchorCtr="0">
            <a:noAutofit/>
          </a:bodyPr>
          <a:lstStyle/>
          <a:p>
            <a:pPr marL="0" marR="0" lvl="0" indent="0" algn="r" rtl="0">
              <a:lnSpc>
                <a:spcPct val="218750"/>
              </a:lnSpc>
              <a:spcBef>
                <a:spcPts val="0"/>
              </a:spcBef>
              <a:buSzPct val="25000"/>
              <a:buNone/>
            </a:pPr>
            <a:r>
              <a:rPr lang="en-US" sz="3200" b="1" dirty="0" smtClean="0">
                <a:solidFill>
                  <a:srgbClr val="C80D1F"/>
                </a:solidFill>
                <a:latin typeface="PT Sans"/>
                <a:ea typeface="PT Sans"/>
                <a:cs typeface="PT Sans"/>
                <a:sym typeface="PT Sans"/>
              </a:rPr>
              <a:t>USE</a:t>
            </a:r>
            <a:r>
              <a:rPr lang="en-US" sz="3200" b="1" dirty="0" smtClean="0">
                <a:solidFill>
                  <a:schemeClr val="dk1"/>
                </a:solidFill>
                <a:latin typeface="PT Sans"/>
                <a:ea typeface="PT Sans"/>
                <a:cs typeface="PT Sans"/>
                <a:sym typeface="PT Sans"/>
              </a:rPr>
              <a:t>CASE  </a:t>
            </a:r>
            <a:r>
              <a:rPr lang="en-US" sz="3200" b="1" dirty="0" smtClean="0">
                <a:solidFill>
                  <a:srgbClr val="FF0000"/>
                </a:solidFill>
                <a:latin typeface="PT Sans"/>
                <a:ea typeface="PT Sans"/>
                <a:cs typeface="PT Sans"/>
                <a:sym typeface="PT Sans"/>
              </a:rPr>
              <a:t>| 2</a:t>
            </a:r>
            <a:endParaRPr lang="en-US" sz="3200" b="1" dirty="0">
              <a:solidFill>
                <a:srgbClr val="FF0000"/>
              </a:solidFill>
              <a:latin typeface="PT Sans"/>
              <a:ea typeface="PT Sans"/>
              <a:cs typeface="PT Sans"/>
              <a:sym typeface="PT San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a:off x="2798762" y="3886200"/>
            <a:ext cx="0" cy="838200"/>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28" name="Isosceles Triangle 27"/>
          <p:cNvSpPr/>
          <p:nvPr/>
        </p:nvSpPr>
        <p:spPr>
          <a:xfrm rot="10800000">
            <a:off x="2667000" y="3806824"/>
            <a:ext cx="263525" cy="15557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endParaRPr>
          </a:p>
        </p:txBody>
      </p:sp>
      <p:cxnSp>
        <p:nvCxnSpPr>
          <p:cNvPr id="35" name="Straight Connector 34"/>
          <p:cNvCxnSpPr/>
          <p:nvPr/>
        </p:nvCxnSpPr>
        <p:spPr>
          <a:xfrm>
            <a:off x="2819400" y="4800600"/>
            <a:ext cx="5238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4"/>
          </p:cNvCxnSpPr>
          <p:nvPr/>
        </p:nvCxnSpPr>
        <p:spPr>
          <a:xfrm flipH="1">
            <a:off x="2796382" y="4838700"/>
            <a:ext cx="3968" cy="2005490"/>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581400" y="4648200"/>
            <a:ext cx="7924800" cy="1938992"/>
          </a:xfrm>
          <a:prstGeom prst="rect">
            <a:avLst/>
          </a:prstGeom>
        </p:spPr>
        <p:txBody>
          <a:bodyPr wrap="square">
            <a:spAutoFit/>
          </a:bodyPr>
          <a:lstStyle/>
          <a:p>
            <a:pPr marL="342900" indent="-342900">
              <a:buFont typeface="Arial"/>
              <a:buChar char="•"/>
            </a:pPr>
            <a:r>
              <a:rPr lang="en-US" sz="2400" dirty="0" smtClean="0">
                <a:solidFill>
                  <a:schemeClr val="bg1"/>
                </a:solidFill>
              </a:rPr>
              <a:t>Customer’s view of inventory</a:t>
            </a:r>
            <a:endParaRPr lang="en-US" sz="2400" dirty="0">
              <a:solidFill>
                <a:schemeClr val="bg1"/>
              </a:solidFill>
            </a:endParaRPr>
          </a:p>
          <a:p>
            <a:pPr marL="342900" indent="-342900">
              <a:buFont typeface="Arial"/>
              <a:buChar char="•"/>
            </a:pPr>
            <a:r>
              <a:rPr lang="en-US" sz="2400" dirty="0" smtClean="0">
                <a:solidFill>
                  <a:schemeClr val="bg1"/>
                </a:solidFill>
              </a:rPr>
              <a:t>Display Item details : name, quantities, price, and description</a:t>
            </a:r>
          </a:p>
          <a:p>
            <a:pPr marL="342900" indent="-342900">
              <a:buFont typeface="Arial"/>
              <a:buChar char="•"/>
            </a:pPr>
            <a:r>
              <a:rPr lang="en-US" sz="2400" dirty="0" smtClean="0">
                <a:solidFill>
                  <a:schemeClr val="bg1"/>
                </a:solidFill>
              </a:rPr>
              <a:t>Validate item </a:t>
            </a:r>
            <a:r>
              <a:rPr lang="en-US" sz="2400" dirty="0" err="1" smtClean="0">
                <a:solidFill>
                  <a:schemeClr val="bg1"/>
                </a:solidFill>
              </a:rPr>
              <a:t>quentity</a:t>
            </a:r>
            <a:r>
              <a:rPr lang="en-US" sz="2400" dirty="0" smtClean="0">
                <a:solidFill>
                  <a:schemeClr val="bg1"/>
                </a:solidFill>
              </a:rPr>
              <a:t> input</a:t>
            </a:r>
          </a:p>
          <a:p>
            <a:pPr marL="342900" indent="-342900">
              <a:buFont typeface="Arial"/>
              <a:buChar char="•"/>
            </a:pPr>
            <a:r>
              <a:rPr lang="en-US" sz="2400" dirty="0" smtClean="0">
                <a:solidFill>
                  <a:schemeClr val="bg1"/>
                </a:solidFill>
              </a:rPr>
              <a:t>Button link to shopping cart</a:t>
            </a:r>
          </a:p>
        </p:txBody>
      </p:sp>
      <p:sp>
        <p:nvSpPr>
          <p:cNvPr id="15" name="Shape 221"/>
          <p:cNvSpPr/>
          <p:nvPr/>
        </p:nvSpPr>
        <p:spPr>
          <a:xfrm>
            <a:off x="8305800" y="152400"/>
            <a:ext cx="3314105" cy="1219200"/>
          </a:xfrm>
          <a:prstGeom prst="rect">
            <a:avLst/>
          </a:prstGeom>
          <a:noFill/>
          <a:ln>
            <a:noFill/>
          </a:ln>
        </p:spPr>
        <p:txBody>
          <a:bodyPr lIns="91425" tIns="45700" rIns="91425" bIns="45700" anchor="t" anchorCtr="0">
            <a:noAutofit/>
          </a:bodyPr>
          <a:lstStyle/>
          <a:p>
            <a:pPr marL="0" marR="0" lvl="0" indent="0" algn="r" rtl="0">
              <a:lnSpc>
                <a:spcPct val="218750"/>
              </a:lnSpc>
              <a:spcBef>
                <a:spcPts val="0"/>
              </a:spcBef>
              <a:buSzPct val="25000"/>
              <a:buNone/>
            </a:pPr>
            <a:r>
              <a:rPr lang="en-US" sz="3200" b="1" dirty="0" smtClean="0">
                <a:solidFill>
                  <a:srgbClr val="C80D1F"/>
                </a:solidFill>
                <a:latin typeface="PT Sans"/>
                <a:ea typeface="PT Sans"/>
                <a:cs typeface="PT Sans"/>
                <a:sym typeface="PT Sans"/>
              </a:rPr>
              <a:t>USE</a:t>
            </a:r>
            <a:r>
              <a:rPr lang="en-US" sz="3200" b="1" dirty="0" smtClean="0">
                <a:solidFill>
                  <a:schemeClr val="dk1"/>
                </a:solidFill>
                <a:latin typeface="PT Sans"/>
                <a:ea typeface="PT Sans"/>
                <a:cs typeface="PT Sans"/>
                <a:sym typeface="PT Sans"/>
              </a:rPr>
              <a:t>CASE  </a:t>
            </a:r>
            <a:r>
              <a:rPr lang="en-US" sz="3200" b="1" dirty="0" smtClean="0">
                <a:solidFill>
                  <a:srgbClr val="FF0000"/>
                </a:solidFill>
                <a:latin typeface="PT Sans"/>
                <a:ea typeface="PT Sans"/>
                <a:cs typeface="PT Sans"/>
                <a:sym typeface="PT Sans"/>
              </a:rPr>
              <a:t>| 3</a:t>
            </a:r>
            <a:endParaRPr lang="en-US" sz="3200" b="1" dirty="0">
              <a:solidFill>
                <a:srgbClr val="FF0000"/>
              </a:solidFill>
              <a:latin typeface="PT Sans"/>
              <a:ea typeface="PT Sans"/>
              <a:cs typeface="PT Sans"/>
              <a:sym typeface="PT Sans"/>
            </a:endParaRPr>
          </a:p>
        </p:txBody>
      </p:sp>
      <p:sp>
        <p:nvSpPr>
          <p:cNvPr id="16" name="Shape 210"/>
          <p:cNvSpPr txBox="1"/>
          <p:nvPr/>
        </p:nvSpPr>
        <p:spPr>
          <a:xfrm>
            <a:off x="4572000" y="2514601"/>
            <a:ext cx="7848600" cy="1295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smtClean="0">
                <a:solidFill>
                  <a:srgbClr val="D8D8D8"/>
                </a:solidFill>
                <a:latin typeface="Calibri"/>
                <a:ea typeface="Calibri"/>
                <a:cs typeface="Calibri"/>
                <a:sym typeface="Calibri"/>
              </a:rPr>
              <a:t>This use-case is based on the process of buying product(s) for customer view.</a:t>
            </a:r>
          </a:p>
        </p:txBody>
      </p:sp>
      <p:sp>
        <p:nvSpPr>
          <p:cNvPr id="17" name="TextBox 16"/>
          <p:cNvSpPr txBox="1"/>
          <p:nvPr/>
        </p:nvSpPr>
        <p:spPr>
          <a:xfrm>
            <a:off x="4572000" y="1371600"/>
            <a:ext cx="6705600" cy="954107"/>
          </a:xfrm>
          <a:prstGeom prst="rect">
            <a:avLst/>
          </a:prstGeom>
          <a:noFill/>
        </p:spPr>
        <p:txBody>
          <a:bodyPr wrap="square" rtlCol="0">
            <a:spAutoFit/>
          </a:bodyPr>
          <a:lstStyle/>
          <a:p>
            <a:r>
              <a:rPr lang="en-US" sz="3200" dirty="0" smtClean="0">
                <a:solidFill>
                  <a:srgbClr val="FFFFFF"/>
                </a:solidFill>
                <a:latin typeface="Arial Rounded MT Bold"/>
                <a:cs typeface="Arial Rounded MT Bold"/>
              </a:rPr>
              <a:t>Customer View inventory</a:t>
            </a:r>
          </a:p>
          <a:p>
            <a:r>
              <a:rPr lang="en-US" sz="2400" dirty="0" smtClean="0">
                <a:solidFill>
                  <a:srgbClr val="FFFFFF"/>
                </a:solidFill>
                <a:latin typeface="Calibri"/>
                <a:cs typeface="Calibri"/>
              </a:rPr>
              <a:t>Author: Kayoung Kim</a:t>
            </a:r>
            <a:endParaRPr lang="en-US" sz="2400" dirty="0">
              <a:solidFill>
                <a:srgbClr val="FFFFFF"/>
              </a:solidFill>
              <a:latin typeface="Calibri"/>
              <a:cs typeface="Calibri"/>
            </a:endParaRPr>
          </a:p>
        </p:txBody>
      </p:sp>
      <p:sp>
        <p:nvSpPr>
          <p:cNvPr id="18" name="Rectangle 17"/>
          <p:cNvSpPr/>
          <p:nvPr/>
        </p:nvSpPr>
        <p:spPr>
          <a:xfrm>
            <a:off x="3581400" y="3962400"/>
            <a:ext cx="3386063" cy="584776"/>
          </a:xfrm>
          <a:prstGeom prst="rect">
            <a:avLst/>
          </a:prstGeom>
        </p:spPr>
        <p:txBody>
          <a:bodyPr wrap="none">
            <a:spAutoFit/>
          </a:bodyPr>
          <a:lstStyle/>
          <a:p>
            <a:pPr lvl="0">
              <a:buSzPct val="25000"/>
            </a:pPr>
            <a:r>
              <a:rPr lang="en-US" sz="3200" dirty="0">
                <a:solidFill>
                  <a:srgbClr val="FF0000"/>
                </a:solidFill>
                <a:latin typeface="Andale Mono"/>
                <a:ea typeface="Calibri"/>
                <a:cs typeface="Andale Mono"/>
                <a:sym typeface="Calibri"/>
              </a:rPr>
              <a:t>viewItems.php</a:t>
            </a:r>
          </a:p>
        </p:txBody>
      </p:sp>
      <p:sp>
        <p:nvSpPr>
          <p:cNvPr id="34" name="Oval 33"/>
          <p:cNvSpPr/>
          <p:nvPr/>
        </p:nvSpPr>
        <p:spPr>
          <a:xfrm>
            <a:off x="2743200" y="4724400"/>
            <a:ext cx="114300" cy="114300"/>
          </a:xfrm>
          <a:prstGeom prst="ellipse">
            <a:avLst/>
          </a:prstGeom>
          <a:solidFill>
            <a:srgbClr val="FF0000"/>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endParaRPr>
          </a:p>
        </p:txBody>
      </p:sp>
      <p:pic>
        <p:nvPicPr>
          <p:cNvPr id="7" name="Picture 6" descr="smallbizzy_img_custom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914400"/>
            <a:ext cx="3048000" cy="2894833"/>
          </a:xfrm>
          <a:prstGeom prst="rect">
            <a:avLst/>
          </a:prstGeom>
        </p:spPr>
      </p:pic>
    </p:spTree>
    <p:extLst>
      <p:ext uri="{BB962C8B-B14F-4D97-AF65-F5344CB8AC3E}">
        <p14:creationId xmlns:p14="http://schemas.microsoft.com/office/powerpoint/2010/main" val="33103701"/>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 calcmode="lin" valueType="num">
                                      <p:cBhvr>
                                        <p:cTn id="8" dur="500" fill="hold"/>
                                        <p:tgtEl>
                                          <p:spTgt spid="28"/>
                                        </p:tgtEl>
                                        <p:attrNameLst>
                                          <p:attrName>ppt_x</p:attrName>
                                        </p:attrNameLst>
                                      </p:cBhvr>
                                      <p:tavLst>
                                        <p:tav tm="0">
                                          <p:val>
                                            <p:strVal val="#ppt_x"/>
                                          </p:val>
                                        </p:tav>
                                        <p:tav tm="100000">
                                          <p:val>
                                            <p:strVal val="#ppt_x"/>
                                          </p:val>
                                        </p:tav>
                                      </p:tavLst>
                                    </p:anim>
                                    <p:anim calcmode="lin" valueType="num">
                                      <p:cBhvr>
                                        <p:cTn id="9" dur="5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up)">
                                      <p:cBhvr>
                                        <p:cTn id="13" dur="500"/>
                                        <p:tgtEl>
                                          <p:spTgt spid="2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H="1">
            <a:off x="2720732" y="0"/>
            <a:ext cx="5248" cy="1531938"/>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667000" y="1524000"/>
            <a:ext cx="112713" cy="112712"/>
          </a:xfrm>
          <a:prstGeom prst="ellipse">
            <a:avLst/>
          </a:prstGeom>
          <a:solidFill>
            <a:srgbClr val="FF0000"/>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endParaRPr>
          </a:p>
        </p:txBody>
      </p:sp>
      <p:cxnSp>
        <p:nvCxnSpPr>
          <p:cNvPr id="8" name="Straight Connector 7"/>
          <p:cNvCxnSpPr/>
          <p:nvPr/>
        </p:nvCxnSpPr>
        <p:spPr>
          <a:xfrm>
            <a:off x="2743200" y="1600200"/>
            <a:ext cx="43426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128588" y="4259654"/>
            <a:ext cx="5189537" cy="7154"/>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1447800"/>
            <a:ext cx="7924800" cy="1569660"/>
          </a:xfrm>
          <a:prstGeom prst="rect">
            <a:avLst/>
          </a:prstGeom>
        </p:spPr>
        <p:txBody>
          <a:bodyPr wrap="square">
            <a:spAutoFit/>
          </a:bodyPr>
          <a:lstStyle/>
          <a:p>
            <a:pPr marL="342900" indent="-342900">
              <a:buFont typeface="Arial"/>
              <a:buChar char="•"/>
            </a:pPr>
            <a:r>
              <a:rPr lang="en-US" sz="2400" dirty="0" smtClean="0">
                <a:solidFill>
                  <a:schemeClr val="bg1"/>
                </a:solidFill>
              </a:rPr>
              <a:t>Insert or update cart information to </a:t>
            </a:r>
            <a:r>
              <a:rPr lang="en-US" sz="2400" dirty="0" err="1" smtClean="0">
                <a:solidFill>
                  <a:schemeClr val="bg1"/>
                </a:solidFill>
              </a:rPr>
              <a:t>db</a:t>
            </a:r>
            <a:endParaRPr lang="en-US" sz="2400" dirty="0">
              <a:solidFill>
                <a:schemeClr val="bg1"/>
              </a:solidFill>
            </a:endParaRPr>
          </a:p>
          <a:p>
            <a:pPr marL="342900" indent="-342900">
              <a:buFont typeface="Arial"/>
              <a:buChar char="•"/>
            </a:pPr>
            <a:r>
              <a:rPr lang="en-US" sz="2400" dirty="0" smtClean="0">
                <a:solidFill>
                  <a:schemeClr val="bg1"/>
                </a:solidFill>
              </a:rPr>
              <a:t>Get user input for updating quantities</a:t>
            </a:r>
          </a:p>
          <a:p>
            <a:pPr marL="342900" indent="-342900">
              <a:buFont typeface="Arial"/>
              <a:buChar char="•"/>
            </a:pPr>
            <a:r>
              <a:rPr lang="en-US" sz="2400" dirty="0" smtClean="0">
                <a:solidFill>
                  <a:schemeClr val="bg1"/>
                </a:solidFill>
              </a:rPr>
              <a:t>Empty cart : delete cart information in </a:t>
            </a:r>
            <a:r>
              <a:rPr lang="en-US" sz="2400" dirty="0" err="1" smtClean="0">
                <a:solidFill>
                  <a:schemeClr val="bg1"/>
                </a:solidFill>
              </a:rPr>
              <a:t>db</a:t>
            </a:r>
            <a:endParaRPr lang="en-US" sz="2400" dirty="0" smtClean="0">
              <a:solidFill>
                <a:schemeClr val="bg1"/>
              </a:solidFill>
            </a:endParaRPr>
          </a:p>
          <a:p>
            <a:pPr marL="342900" indent="-342900">
              <a:buFont typeface="Arial"/>
              <a:buChar char="•"/>
            </a:pPr>
            <a:r>
              <a:rPr lang="en-US" sz="2400" dirty="0" smtClean="0">
                <a:solidFill>
                  <a:schemeClr val="bg1"/>
                </a:solidFill>
              </a:rPr>
              <a:t>Button link to </a:t>
            </a:r>
            <a:r>
              <a:rPr lang="en-US" sz="2400" dirty="0" err="1" smtClean="0">
                <a:solidFill>
                  <a:schemeClr val="bg1"/>
                </a:solidFill>
              </a:rPr>
              <a:t>buyItem.php</a:t>
            </a:r>
            <a:endParaRPr lang="en-US" sz="2400" dirty="0" smtClean="0">
              <a:solidFill>
                <a:schemeClr val="bg1"/>
              </a:solidFill>
            </a:endParaRPr>
          </a:p>
        </p:txBody>
      </p:sp>
      <p:sp>
        <p:nvSpPr>
          <p:cNvPr id="14" name="Rectangle 13"/>
          <p:cNvSpPr/>
          <p:nvPr/>
        </p:nvSpPr>
        <p:spPr>
          <a:xfrm>
            <a:off x="3352800" y="762000"/>
            <a:ext cx="4124847" cy="584776"/>
          </a:xfrm>
          <a:prstGeom prst="rect">
            <a:avLst/>
          </a:prstGeom>
        </p:spPr>
        <p:txBody>
          <a:bodyPr wrap="none">
            <a:spAutoFit/>
          </a:bodyPr>
          <a:lstStyle/>
          <a:p>
            <a:pPr lvl="0">
              <a:buSzPct val="25000"/>
            </a:pPr>
            <a:r>
              <a:rPr lang="en-US" sz="3200" dirty="0" smtClean="0">
                <a:solidFill>
                  <a:srgbClr val="FF0000"/>
                </a:solidFill>
                <a:latin typeface="Andale Mono"/>
                <a:ea typeface="Calibri"/>
                <a:cs typeface="Andale Mono"/>
                <a:sym typeface="Calibri"/>
              </a:rPr>
              <a:t>shoppingCart.php</a:t>
            </a:r>
            <a:endParaRPr lang="en-US" sz="3200" dirty="0">
              <a:solidFill>
                <a:srgbClr val="FF0000"/>
              </a:solidFill>
              <a:latin typeface="Andale Mono"/>
              <a:ea typeface="Calibri"/>
              <a:cs typeface="Andale Mono"/>
              <a:sym typeface="Calibri"/>
            </a:endParaRPr>
          </a:p>
        </p:txBody>
      </p:sp>
      <p:sp>
        <p:nvSpPr>
          <p:cNvPr id="18" name="Shape 221"/>
          <p:cNvSpPr/>
          <p:nvPr/>
        </p:nvSpPr>
        <p:spPr>
          <a:xfrm>
            <a:off x="8305800" y="152400"/>
            <a:ext cx="3314105" cy="1219200"/>
          </a:xfrm>
          <a:prstGeom prst="rect">
            <a:avLst/>
          </a:prstGeom>
          <a:noFill/>
          <a:ln>
            <a:noFill/>
          </a:ln>
        </p:spPr>
        <p:txBody>
          <a:bodyPr lIns="91425" tIns="45700" rIns="91425" bIns="45700" anchor="t" anchorCtr="0">
            <a:noAutofit/>
          </a:bodyPr>
          <a:lstStyle/>
          <a:p>
            <a:pPr marL="0" marR="0" lvl="0" indent="0" algn="r" rtl="0">
              <a:lnSpc>
                <a:spcPct val="218750"/>
              </a:lnSpc>
              <a:spcBef>
                <a:spcPts val="0"/>
              </a:spcBef>
              <a:buSzPct val="25000"/>
              <a:buNone/>
            </a:pPr>
            <a:r>
              <a:rPr lang="en-US" sz="3200" b="1" dirty="0" smtClean="0">
                <a:solidFill>
                  <a:srgbClr val="C80D1F"/>
                </a:solidFill>
                <a:latin typeface="PT Sans"/>
                <a:ea typeface="PT Sans"/>
                <a:cs typeface="PT Sans"/>
                <a:sym typeface="PT Sans"/>
              </a:rPr>
              <a:t>USE</a:t>
            </a:r>
            <a:r>
              <a:rPr lang="en-US" sz="3200" b="1" dirty="0" smtClean="0">
                <a:solidFill>
                  <a:schemeClr val="dk1"/>
                </a:solidFill>
                <a:latin typeface="PT Sans"/>
                <a:ea typeface="PT Sans"/>
                <a:cs typeface="PT Sans"/>
                <a:sym typeface="PT Sans"/>
              </a:rPr>
              <a:t>CASE  </a:t>
            </a:r>
            <a:r>
              <a:rPr lang="en-US" sz="3200" b="1" dirty="0" smtClean="0">
                <a:solidFill>
                  <a:srgbClr val="FF0000"/>
                </a:solidFill>
                <a:latin typeface="PT Sans"/>
                <a:ea typeface="PT Sans"/>
                <a:cs typeface="PT Sans"/>
                <a:sym typeface="PT Sans"/>
              </a:rPr>
              <a:t>| 3</a:t>
            </a:r>
            <a:endParaRPr lang="en-US" sz="3200" b="1" dirty="0">
              <a:solidFill>
                <a:srgbClr val="FF0000"/>
              </a:solidFill>
              <a:latin typeface="PT Sans"/>
              <a:ea typeface="PT Sans"/>
              <a:cs typeface="PT Sans"/>
              <a:sym typeface="PT Sans"/>
            </a:endParaRPr>
          </a:p>
        </p:txBody>
      </p:sp>
      <p:pic>
        <p:nvPicPr>
          <p:cNvPr id="3" name="Picture 2" descr="smallbizzy_img_car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3276600"/>
            <a:ext cx="4946006" cy="3256121"/>
          </a:xfrm>
          <a:prstGeom prst="rect">
            <a:avLst/>
          </a:prstGeom>
        </p:spPr>
      </p:pic>
    </p:spTree>
    <p:extLst>
      <p:ext uri="{BB962C8B-B14F-4D97-AF65-F5344CB8AC3E}">
        <p14:creationId xmlns:p14="http://schemas.microsoft.com/office/powerpoint/2010/main" val="3400569140"/>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500"/>
                            </p:stCondLst>
                            <p:childTnLst>
                              <p:par>
                                <p:cTn id="15" presetID="2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flipH="1">
            <a:off x="2722563" y="0"/>
            <a:ext cx="6350" cy="1531938"/>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667000" y="1547813"/>
            <a:ext cx="112713" cy="112712"/>
          </a:xfrm>
          <a:prstGeom prst="ellipse">
            <a:avLst/>
          </a:prstGeom>
          <a:solidFill>
            <a:srgbClr val="F12B3E"/>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endParaRPr>
          </a:p>
        </p:txBody>
      </p:sp>
      <p:cxnSp>
        <p:nvCxnSpPr>
          <p:cNvPr id="11" name="Straight Connector 10"/>
          <p:cNvCxnSpPr/>
          <p:nvPr/>
        </p:nvCxnSpPr>
        <p:spPr>
          <a:xfrm>
            <a:off x="2794681" y="1598674"/>
            <a:ext cx="52546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352800" y="1447800"/>
            <a:ext cx="7924800" cy="1200328"/>
          </a:xfrm>
          <a:prstGeom prst="rect">
            <a:avLst/>
          </a:prstGeom>
        </p:spPr>
        <p:txBody>
          <a:bodyPr wrap="square">
            <a:spAutoFit/>
          </a:bodyPr>
          <a:lstStyle/>
          <a:p>
            <a:pPr marL="342900" indent="-342900">
              <a:buFont typeface="Arial"/>
              <a:buChar char="•"/>
            </a:pPr>
            <a:r>
              <a:rPr lang="en-US" sz="2400" dirty="0" smtClean="0">
                <a:solidFill>
                  <a:schemeClr val="bg1"/>
                </a:solidFill>
              </a:rPr>
              <a:t>Insert order information to database</a:t>
            </a:r>
          </a:p>
          <a:p>
            <a:pPr marL="342900" indent="-342900">
              <a:buFont typeface="Arial"/>
              <a:buChar char="•"/>
            </a:pPr>
            <a:r>
              <a:rPr lang="en-US" sz="2400" dirty="0" smtClean="0">
                <a:solidFill>
                  <a:schemeClr val="bg1"/>
                </a:solidFill>
              </a:rPr>
              <a:t>Display tax and total price information</a:t>
            </a:r>
            <a:endParaRPr lang="en-US" sz="2400" dirty="0">
              <a:solidFill>
                <a:schemeClr val="bg1"/>
              </a:solidFill>
            </a:endParaRPr>
          </a:p>
          <a:p>
            <a:pPr marL="342900" indent="-342900">
              <a:buFont typeface="Arial"/>
              <a:buChar char="•"/>
            </a:pPr>
            <a:r>
              <a:rPr lang="en-US" sz="2400" dirty="0" smtClean="0">
                <a:solidFill>
                  <a:schemeClr val="bg1"/>
                </a:solidFill>
              </a:rPr>
              <a:t>Display Thank you message</a:t>
            </a:r>
          </a:p>
        </p:txBody>
      </p:sp>
      <p:sp>
        <p:nvSpPr>
          <p:cNvPr id="17" name="Rectangle 16"/>
          <p:cNvSpPr/>
          <p:nvPr/>
        </p:nvSpPr>
        <p:spPr>
          <a:xfrm>
            <a:off x="3352800" y="762000"/>
            <a:ext cx="2893540" cy="584776"/>
          </a:xfrm>
          <a:prstGeom prst="rect">
            <a:avLst/>
          </a:prstGeom>
        </p:spPr>
        <p:txBody>
          <a:bodyPr wrap="none">
            <a:spAutoFit/>
          </a:bodyPr>
          <a:lstStyle/>
          <a:p>
            <a:pPr lvl="0">
              <a:buSzPct val="25000"/>
            </a:pPr>
            <a:r>
              <a:rPr lang="en-US" sz="3200" dirty="0" smtClean="0">
                <a:solidFill>
                  <a:srgbClr val="FF0000"/>
                </a:solidFill>
                <a:latin typeface="Andale Mono"/>
                <a:ea typeface="Calibri"/>
                <a:cs typeface="Andale Mono"/>
                <a:sym typeface="Calibri"/>
              </a:rPr>
              <a:t>buyItem.php</a:t>
            </a:r>
            <a:endParaRPr lang="en-US" sz="3200" dirty="0">
              <a:solidFill>
                <a:srgbClr val="FF0000"/>
              </a:solidFill>
              <a:latin typeface="Andale Mono"/>
              <a:ea typeface="Calibri"/>
              <a:cs typeface="Andale Mono"/>
              <a:sym typeface="Calibri"/>
            </a:endParaRPr>
          </a:p>
        </p:txBody>
      </p:sp>
      <p:sp>
        <p:nvSpPr>
          <p:cNvPr id="18" name="Shape 221"/>
          <p:cNvSpPr/>
          <p:nvPr/>
        </p:nvSpPr>
        <p:spPr>
          <a:xfrm>
            <a:off x="8305800" y="152400"/>
            <a:ext cx="3314105" cy="1219200"/>
          </a:xfrm>
          <a:prstGeom prst="rect">
            <a:avLst/>
          </a:prstGeom>
          <a:noFill/>
          <a:ln>
            <a:noFill/>
          </a:ln>
        </p:spPr>
        <p:txBody>
          <a:bodyPr lIns="91425" tIns="45700" rIns="91425" bIns="45700" anchor="t" anchorCtr="0">
            <a:noAutofit/>
          </a:bodyPr>
          <a:lstStyle/>
          <a:p>
            <a:pPr marL="0" marR="0" lvl="0" indent="0" algn="r" rtl="0">
              <a:lnSpc>
                <a:spcPct val="218750"/>
              </a:lnSpc>
              <a:spcBef>
                <a:spcPts val="0"/>
              </a:spcBef>
              <a:buSzPct val="25000"/>
              <a:buNone/>
            </a:pPr>
            <a:r>
              <a:rPr lang="en-US" sz="3200" b="1" dirty="0" smtClean="0">
                <a:solidFill>
                  <a:srgbClr val="C80D1F"/>
                </a:solidFill>
                <a:latin typeface="PT Sans"/>
                <a:ea typeface="PT Sans"/>
                <a:cs typeface="PT Sans"/>
                <a:sym typeface="PT Sans"/>
              </a:rPr>
              <a:t>USE</a:t>
            </a:r>
            <a:r>
              <a:rPr lang="en-US" sz="3200" b="1" dirty="0" smtClean="0">
                <a:solidFill>
                  <a:schemeClr val="dk1"/>
                </a:solidFill>
                <a:latin typeface="PT Sans"/>
                <a:ea typeface="PT Sans"/>
                <a:cs typeface="PT Sans"/>
                <a:sym typeface="PT Sans"/>
              </a:rPr>
              <a:t>CASE  </a:t>
            </a:r>
            <a:r>
              <a:rPr lang="en-US" sz="3200" b="1" dirty="0" smtClean="0">
                <a:solidFill>
                  <a:srgbClr val="FF0000"/>
                </a:solidFill>
                <a:latin typeface="PT Sans"/>
                <a:ea typeface="PT Sans"/>
                <a:cs typeface="PT Sans"/>
                <a:sym typeface="PT Sans"/>
              </a:rPr>
              <a:t>| 3</a:t>
            </a:r>
            <a:endParaRPr lang="en-US" sz="3200" b="1" dirty="0">
              <a:solidFill>
                <a:srgbClr val="FF0000"/>
              </a:solidFill>
              <a:latin typeface="PT Sans"/>
              <a:ea typeface="PT Sans"/>
              <a:cs typeface="PT Sans"/>
              <a:sym typeface="PT Sans"/>
            </a:endParaRPr>
          </a:p>
        </p:txBody>
      </p:sp>
      <p:pic>
        <p:nvPicPr>
          <p:cNvPr id="2" name="Picture 1" descr="smallbizzy_img_buy.jpg"/>
          <p:cNvPicPr>
            <a:picLocks noChangeAspect="1"/>
          </p:cNvPicPr>
          <p:nvPr/>
        </p:nvPicPr>
        <p:blipFill rotWithShape="1">
          <a:blip r:embed="rId2">
            <a:extLst>
              <a:ext uri="{28A0092B-C50C-407E-A947-70E740481C1C}">
                <a14:useLocalDpi xmlns:a14="http://schemas.microsoft.com/office/drawing/2010/main" val="0"/>
              </a:ext>
            </a:extLst>
          </a:blip>
          <a:srcRect b="17537"/>
          <a:stretch/>
        </p:blipFill>
        <p:spPr>
          <a:xfrm>
            <a:off x="3429000" y="3048000"/>
            <a:ext cx="5400000" cy="2968686"/>
          </a:xfrm>
          <a:prstGeom prst="rect">
            <a:avLst/>
          </a:prstGeom>
        </p:spPr>
      </p:pic>
    </p:spTree>
    <p:extLst>
      <p:ext uri="{BB962C8B-B14F-4D97-AF65-F5344CB8AC3E}">
        <p14:creationId xmlns:p14="http://schemas.microsoft.com/office/powerpoint/2010/main" val="2454591476"/>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663</Words>
  <Application>Microsoft Macintosh PowerPoint</Application>
  <PresentationFormat>Custom</PresentationFormat>
  <Paragraphs>108</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Vickie</dc:creator>
  <cp:lastModifiedBy>Kayoung Kim</cp:lastModifiedBy>
  <cp:revision>60</cp:revision>
  <dcterms:modified xsi:type="dcterms:W3CDTF">2016-05-10T16:29:28Z</dcterms:modified>
</cp:coreProperties>
</file>