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3"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ya boinpally" initials="nb" lastIdx="1" clrIdx="0">
    <p:extLst>
      <p:ext uri="{19B8F6BF-5375-455C-9EA6-DF929625EA0E}">
        <p15:presenceInfo xmlns:p15="http://schemas.microsoft.com/office/powerpoint/2012/main" userId="a03576fbfe3ae1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77"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4FB-713E-4174-A579-95C5D84BD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E37CDC-4D28-4690-B9B0-2B88611F1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FD7D2E-0B03-4606-8986-D1B0F9BA5BFD}"/>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5" name="Footer Placeholder 4">
            <a:extLst>
              <a:ext uri="{FF2B5EF4-FFF2-40B4-BE49-F238E27FC236}">
                <a16:creationId xmlns:a16="http://schemas.microsoft.com/office/drawing/2014/main" id="{CE488B55-1978-4A9C-AF6A-F66D1CE3E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D7F1C-C093-46C7-9E53-7B27A4441B43}"/>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157249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A10A-6104-43E6-B740-EDFC974751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66968-CA4E-4B19-8705-1AA4A1B99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2C0C8-FAE5-47CF-B149-3BB0A43F12E2}"/>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5" name="Footer Placeholder 4">
            <a:extLst>
              <a:ext uri="{FF2B5EF4-FFF2-40B4-BE49-F238E27FC236}">
                <a16:creationId xmlns:a16="http://schemas.microsoft.com/office/drawing/2014/main" id="{E1902D22-4B22-4C23-AE2C-AED10CE3E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6F842-DB12-4CDC-825A-817A3F727545}"/>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323162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1E6FC-A612-42B9-9CA7-34386986B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FA6212-7064-4EA5-843A-B12163BC4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511BD-ED43-46C6-9454-03CDF32ADFA5}"/>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5" name="Footer Placeholder 4">
            <a:extLst>
              <a:ext uri="{FF2B5EF4-FFF2-40B4-BE49-F238E27FC236}">
                <a16:creationId xmlns:a16="http://schemas.microsoft.com/office/drawing/2014/main" id="{1C7407F3-4B7E-41AA-8A95-C4EC4A069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F961D-AF8B-4CFB-BD05-4B0ED2F23A40}"/>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369784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8B4A-28DF-48D4-8334-427D745DA7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37C6CD-D961-4744-8758-3B42B26CC0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F5692-06E5-4D47-B0C2-DAD64D68FB2D}"/>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5" name="Footer Placeholder 4">
            <a:extLst>
              <a:ext uri="{FF2B5EF4-FFF2-40B4-BE49-F238E27FC236}">
                <a16:creationId xmlns:a16="http://schemas.microsoft.com/office/drawing/2014/main" id="{02511141-DB58-4B12-ACEC-6E847BD27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E8E2D-779C-45F9-8881-F2AB97AF33C0}"/>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278018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22C3-4E64-4AA3-8060-C62DC213F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5E4CA9-4B46-49FC-8BC4-036B24FE6F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F4C2A-842D-4230-B763-245FB60F2373}"/>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5" name="Footer Placeholder 4">
            <a:extLst>
              <a:ext uri="{FF2B5EF4-FFF2-40B4-BE49-F238E27FC236}">
                <a16:creationId xmlns:a16="http://schemas.microsoft.com/office/drawing/2014/main" id="{3136E46C-9512-4592-A524-E829B7674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5CB86-7C67-4E1F-ABE3-AF8B099DAFA7}"/>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160935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544-EAC8-4CB1-B379-4062B915FE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A434D6-E0AC-4506-9A9E-6563543EF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7BCC9F-B029-4D09-99FA-5FA92775A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307A1B-4145-4653-B505-56CAF47A165D}"/>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6" name="Footer Placeholder 5">
            <a:extLst>
              <a:ext uri="{FF2B5EF4-FFF2-40B4-BE49-F238E27FC236}">
                <a16:creationId xmlns:a16="http://schemas.microsoft.com/office/drawing/2014/main" id="{C5C4B59B-D91B-4BDD-B9D8-523C9D88C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441C4B-1CA3-4A0A-BDDB-5F73740C6908}"/>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81614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F1B0-C125-45AA-9448-5726FB03FA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790147-57FB-42EF-AF7B-FA6838863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23015-60AD-485B-8586-866D230DB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8FEFCD-9B92-450A-A0AD-471DA5C7D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C56561-816C-44D3-8DA6-787E9A9ED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732BA-C948-406F-A79B-1DCD841F7B51}"/>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8" name="Footer Placeholder 7">
            <a:extLst>
              <a:ext uri="{FF2B5EF4-FFF2-40B4-BE49-F238E27FC236}">
                <a16:creationId xmlns:a16="http://schemas.microsoft.com/office/drawing/2014/main" id="{3B4E7B04-1348-477B-813E-B6B13864CD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8FAEB7-B874-4824-98D0-F8A1D795F5BE}"/>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129284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8703-C8CD-4AD4-A69F-F1472F135A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7DDEE8-326E-4001-8F84-76E6548E1D5B}"/>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4" name="Footer Placeholder 3">
            <a:extLst>
              <a:ext uri="{FF2B5EF4-FFF2-40B4-BE49-F238E27FC236}">
                <a16:creationId xmlns:a16="http://schemas.microsoft.com/office/drawing/2014/main" id="{B610E424-FBB4-4A44-9CF7-8B37B20ADC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A7C0B3-C4B0-46E1-9F7A-AC3B08F79295}"/>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267845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8C152-7FF0-40E9-B0F7-A20F6901A526}"/>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3" name="Footer Placeholder 2">
            <a:extLst>
              <a:ext uri="{FF2B5EF4-FFF2-40B4-BE49-F238E27FC236}">
                <a16:creationId xmlns:a16="http://schemas.microsoft.com/office/drawing/2014/main" id="{020FB30C-E509-4A61-A666-6FF51BF805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3E0BC4-D316-4928-8BEE-6AF0FFA7EB8B}"/>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102133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D0B6-EF6A-4006-A505-DBBEC2707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74B074-C674-45F4-A7E3-3659A3FA5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4CA41D-E526-46FE-B922-4D5B5FFA7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8C56A-6A77-42E6-9E96-72D80AFC0324}"/>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6" name="Footer Placeholder 5">
            <a:extLst>
              <a:ext uri="{FF2B5EF4-FFF2-40B4-BE49-F238E27FC236}">
                <a16:creationId xmlns:a16="http://schemas.microsoft.com/office/drawing/2014/main" id="{4005D719-B7C5-49C7-AA6F-78924EF5A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0CB1FA-EA2C-49E7-9649-CC22991E469C}"/>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388874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3B41-ECE6-45EC-8502-D2EE81E26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E6E80C-259D-4789-A90D-F3D6B09A7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CD5EF6-1739-4C9C-9A06-A104A812E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9E3CB-B7DC-4346-BC2B-D04B4BDCFED7}"/>
              </a:ext>
            </a:extLst>
          </p:cNvPr>
          <p:cNvSpPr>
            <a:spLocks noGrp="1"/>
          </p:cNvSpPr>
          <p:nvPr>
            <p:ph type="dt" sz="half" idx="10"/>
          </p:nvPr>
        </p:nvSpPr>
        <p:spPr/>
        <p:txBody>
          <a:bodyPr/>
          <a:lstStyle/>
          <a:p>
            <a:fld id="{1ED35BAE-4B2A-4DE1-981A-BB2C5A0B239C}" type="datetimeFigureOut">
              <a:rPr lang="en-IN" smtClean="0"/>
              <a:t>24-09-2020</a:t>
            </a:fld>
            <a:endParaRPr lang="en-IN"/>
          </a:p>
        </p:txBody>
      </p:sp>
      <p:sp>
        <p:nvSpPr>
          <p:cNvPr id="6" name="Footer Placeholder 5">
            <a:extLst>
              <a:ext uri="{FF2B5EF4-FFF2-40B4-BE49-F238E27FC236}">
                <a16:creationId xmlns:a16="http://schemas.microsoft.com/office/drawing/2014/main" id="{B8857E54-21E3-42D3-87A9-1FEF1499C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9DA1F-EDB3-4529-938C-D7CD6D423896}"/>
              </a:ext>
            </a:extLst>
          </p:cNvPr>
          <p:cNvSpPr>
            <a:spLocks noGrp="1"/>
          </p:cNvSpPr>
          <p:nvPr>
            <p:ph type="sldNum" sz="quarter" idx="12"/>
          </p:nvPr>
        </p:nvSpPr>
        <p:spPr/>
        <p:txBody>
          <a:bodyPr/>
          <a:lstStyle/>
          <a:p>
            <a:fld id="{50F210A5-71C0-438E-A35B-DCD59E77A13D}" type="slidenum">
              <a:rPr lang="en-IN" smtClean="0"/>
              <a:t>‹#›</a:t>
            </a:fld>
            <a:endParaRPr lang="en-IN"/>
          </a:p>
        </p:txBody>
      </p:sp>
    </p:spTree>
    <p:extLst>
      <p:ext uri="{BB962C8B-B14F-4D97-AF65-F5344CB8AC3E}">
        <p14:creationId xmlns:p14="http://schemas.microsoft.com/office/powerpoint/2010/main" val="74121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624C2-77CB-4F72-97AC-1EA36625F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860FB9-B491-4AFA-BA14-C28D71498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3F9C6-7028-49AA-9476-B1271996E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35BAE-4B2A-4DE1-981A-BB2C5A0B239C}" type="datetimeFigureOut">
              <a:rPr lang="en-IN" smtClean="0"/>
              <a:t>24-09-2020</a:t>
            </a:fld>
            <a:endParaRPr lang="en-IN"/>
          </a:p>
        </p:txBody>
      </p:sp>
      <p:sp>
        <p:nvSpPr>
          <p:cNvPr id="5" name="Footer Placeholder 4">
            <a:extLst>
              <a:ext uri="{FF2B5EF4-FFF2-40B4-BE49-F238E27FC236}">
                <a16:creationId xmlns:a16="http://schemas.microsoft.com/office/drawing/2014/main" id="{4ED17B51-5E03-48EB-9330-9791B5881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8F0CA6-0240-4FF4-ADDF-909E550EC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210A5-71C0-438E-A35B-DCD59E77A13D}" type="slidenum">
              <a:rPr lang="en-IN" smtClean="0"/>
              <a:t>‹#›</a:t>
            </a:fld>
            <a:endParaRPr lang="en-IN"/>
          </a:p>
        </p:txBody>
      </p:sp>
    </p:spTree>
    <p:extLst>
      <p:ext uri="{BB962C8B-B14F-4D97-AF65-F5344CB8AC3E}">
        <p14:creationId xmlns:p14="http://schemas.microsoft.com/office/powerpoint/2010/main" val="168487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B71B69-B428-4763-8EEA-4E48AEA25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8B27B81E-C2D2-4A99-8BBC-09EDB13F3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628900"/>
            <a:ext cx="3255817" cy="4008293"/>
          </a:xfrm>
          <a:prstGeom prst="rect">
            <a:avLst/>
          </a:prstGeom>
        </p:spPr>
      </p:pic>
      <p:sp>
        <p:nvSpPr>
          <p:cNvPr id="11" name="Rectangle 10">
            <a:extLst>
              <a:ext uri="{FF2B5EF4-FFF2-40B4-BE49-F238E27FC236}">
                <a16:creationId xmlns:a16="http://schemas.microsoft.com/office/drawing/2014/main" id="{ECDC8605-89C5-4C32-B474-9834F708BD9B}"/>
              </a:ext>
            </a:extLst>
          </p:cNvPr>
          <p:cNvSpPr/>
          <p:nvPr/>
        </p:nvSpPr>
        <p:spPr>
          <a:xfrm>
            <a:off x="7569898" y="1481434"/>
            <a:ext cx="324518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Hey Guys </a:t>
            </a: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
        <p:nvSpPr>
          <p:cNvPr id="13" name="Rectangle 12">
            <a:extLst>
              <a:ext uri="{FF2B5EF4-FFF2-40B4-BE49-F238E27FC236}">
                <a16:creationId xmlns:a16="http://schemas.microsoft.com/office/drawing/2014/main" id="{8A6ED6C4-33AA-42C2-AC35-A3E69E1A33F0}"/>
              </a:ext>
            </a:extLst>
          </p:cNvPr>
          <p:cNvSpPr/>
          <p:nvPr/>
        </p:nvSpPr>
        <p:spPr>
          <a:xfrm>
            <a:off x="4742893" y="2628900"/>
            <a:ext cx="7278211"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Welcome To My Channel</a:t>
            </a:r>
          </a:p>
        </p:txBody>
      </p:sp>
      <p:sp>
        <p:nvSpPr>
          <p:cNvPr id="14" name="Rectangle 13">
            <a:extLst>
              <a:ext uri="{FF2B5EF4-FFF2-40B4-BE49-F238E27FC236}">
                <a16:creationId xmlns:a16="http://schemas.microsoft.com/office/drawing/2014/main" id="{D789B8A7-47D0-4064-BBE4-621596873E3E}"/>
              </a:ext>
            </a:extLst>
          </p:cNvPr>
          <p:cNvSpPr/>
          <p:nvPr/>
        </p:nvSpPr>
        <p:spPr>
          <a:xfrm>
            <a:off x="5935073" y="3595984"/>
            <a:ext cx="5418727"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Chusi_Nerchukora</a:t>
            </a:r>
          </a:p>
        </p:txBody>
      </p:sp>
    </p:spTree>
    <p:custDataLst>
      <p:tags r:id="rId1"/>
    </p:custDataLst>
    <p:extLst>
      <p:ext uri="{BB962C8B-B14F-4D97-AF65-F5344CB8AC3E}">
        <p14:creationId xmlns:p14="http://schemas.microsoft.com/office/powerpoint/2010/main" val="4234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68AEE-8C17-4567-B36E-18E6AB069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289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C0C484-7F7D-455B-A1F0-669696736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87315" y="1372552"/>
            <a:ext cx="2921360" cy="4112895"/>
          </a:xfrm>
          <a:prstGeom prst="rect">
            <a:avLst/>
          </a:prstGeom>
        </p:spPr>
      </p:pic>
      <p:sp>
        <p:nvSpPr>
          <p:cNvPr id="4" name="TextBox 3">
            <a:extLst>
              <a:ext uri="{FF2B5EF4-FFF2-40B4-BE49-F238E27FC236}">
                <a16:creationId xmlns:a16="http://schemas.microsoft.com/office/drawing/2014/main" id="{4879A8B1-5221-40F8-AE02-7A69E6E32E52}"/>
              </a:ext>
            </a:extLst>
          </p:cNvPr>
          <p:cNvSpPr txBox="1"/>
          <p:nvPr/>
        </p:nvSpPr>
        <p:spPr>
          <a:xfrm>
            <a:off x="4738977" y="1971923"/>
            <a:ext cx="6162261" cy="1323439"/>
          </a:xfrm>
          <a:prstGeom prst="rect">
            <a:avLst/>
          </a:prstGeom>
          <a:noFill/>
        </p:spPr>
        <p:txBody>
          <a:bodyPr wrap="square" rtlCol="0">
            <a:spAutoFit/>
          </a:bodyPr>
          <a:lstStyle/>
          <a:p>
            <a:r>
              <a:rPr lang="en-US" sz="8000" dirty="0">
                <a:solidFill>
                  <a:srgbClr val="FF0000"/>
                </a:solidFill>
              </a:rPr>
              <a:t>Active Attacks</a:t>
            </a:r>
            <a:endParaRPr lang="en-IN" sz="8000" dirty="0">
              <a:solidFill>
                <a:srgbClr val="FF0000"/>
              </a:solidFill>
            </a:endParaRPr>
          </a:p>
        </p:txBody>
      </p:sp>
      <p:sp>
        <p:nvSpPr>
          <p:cNvPr id="5" name="TextBox 4">
            <a:extLst>
              <a:ext uri="{FF2B5EF4-FFF2-40B4-BE49-F238E27FC236}">
                <a16:creationId xmlns:a16="http://schemas.microsoft.com/office/drawing/2014/main" id="{6F4BF593-41AA-4A7E-B74C-3D01A28B12A0}"/>
              </a:ext>
            </a:extLst>
          </p:cNvPr>
          <p:cNvSpPr txBox="1"/>
          <p:nvPr/>
        </p:nvSpPr>
        <p:spPr>
          <a:xfrm>
            <a:off x="6995821" y="3295362"/>
            <a:ext cx="1648572" cy="1631216"/>
          </a:xfrm>
          <a:prstGeom prst="rect">
            <a:avLst/>
          </a:prstGeom>
          <a:noFill/>
        </p:spPr>
        <p:txBody>
          <a:bodyPr wrap="square" rtlCol="0">
            <a:spAutoFit/>
          </a:bodyPr>
          <a:lstStyle/>
          <a:p>
            <a:r>
              <a:rPr lang="en-US" sz="10000" dirty="0">
                <a:solidFill>
                  <a:srgbClr val="FF0000"/>
                </a:solidFill>
              </a:rPr>
              <a:t>?</a:t>
            </a:r>
            <a:endParaRPr lang="en-IN" sz="10000" dirty="0">
              <a:solidFill>
                <a:srgbClr val="FF0000"/>
              </a:solidFill>
            </a:endParaRPr>
          </a:p>
        </p:txBody>
      </p:sp>
    </p:spTree>
    <p:extLst>
      <p:ext uri="{BB962C8B-B14F-4D97-AF65-F5344CB8AC3E}">
        <p14:creationId xmlns:p14="http://schemas.microsoft.com/office/powerpoint/2010/main" val="223860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639A7-7457-4096-89CA-A887EA8C699C}"/>
              </a:ext>
            </a:extLst>
          </p:cNvPr>
          <p:cNvSpPr txBox="1"/>
          <p:nvPr/>
        </p:nvSpPr>
        <p:spPr>
          <a:xfrm>
            <a:off x="636103" y="787179"/>
            <a:ext cx="4858247" cy="553998"/>
          </a:xfrm>
          <a:prstGeom prst="rect">
            <a:avLst/>
          </a:prstGeom>
          <a:noFill/>
        </p:spPr>
        <p:txBody>
          <a:bodyPr wrap="square" rtlCol="0">
            <a:spAutoFit/>
          </a:bodyPr>
          <a:lstStyle/>
          <a:p>
            <a:r>
              <a:rPr lang="en-US" sz="3000" dirty="0">
                <a:solidFill>
                  <a:srgbClr val="FF0000"/>
                </a:solidFill>
              </a:rPr>
              <a:t>What is Active attacks:-</a:t>
            </a:r>
            <a:endParaRPr lang="en-IN" sz="3000" dirty="0">
              <a:solidFill>
                <a:srgbClr val="FF0000"/>
              </a:solidFill>
            </a:endParaRPr>
          </a:p>
        </p:txBody>
      </p:sp>
      <p:sp>
        <p:nvSpPr>
          <p:cNvPr id="3" name="TextBox 2">
            <a:extLst>
              <a:ext uri="{FF2B5EF4-FFF2-40B4-BE49-F238E27FC236}">
                <a16:creationId xmlns:a16="http://schemas.microsoft.com/office/drawing/2014/main" id="{AFFA2230-7EC5-4B4E-AA2D-C45C92553718}"/>
              </a:ext>
            </a:extLst>
          </p:cNvPr>
          <p:cNvSpPr txBox="1"/>
          <p:nvPr/>
        </p:nvSpPr>
        <p:spPr>
          <a:xfrm>
            <a:off x="1643270" y="1951672"/>
            <a:ext cx="9144000" cy="3170099"/>
          </a:xfrm>
          <a:prstGeom prst="rect">
            <a:avLst/>
          </a:prstGeom>
          <a:noFill/>
        </p:spPr>
        <p:txBody>
          <a:bodyPr wrap="square" rtlCol="0">
            <a:spAutoFit/>
          </a:bodyPr>
          <a:lstStyle/>
          <a:p>
            <a:r>
              <a:rPr lang="en-US" sz="2500" dirty="0"/>
              <a:t>When the data is sent from sender to receiver then the unauthorized person or hacker will tries to attack your data and access it and do few modification and sends to receiver this type of attacks  is knowns as active attack </a:t>
            </a:r>
          </a:p>
          <a:p>
            <a:endParaRPr lang="en-US" sz="2500" dirty="0"/>
          </a:p>
          <a:p>
            <a:r>
              <a:rPr lang="en-US" sz="2500" dirty="0"/>
              <a:t>It mainly focus on detection and recovery </a:t>
            </a:r>
          </a:p>
          <a:p>
            <a:endParaRPr lang="en-US" sz="2500" dirty="0"/>
          </a:p>
          <a:p>
            <a:endParaRPr lang="en-IN" sz="2500" dirty="0"/>
          </a:p>
        </p:txBody>
      </p:sp>
    </p:spTree>
    <p:custDataLst>
      <p:tags r:id="rId1"/>
    </p:custDataLst>
    <p:extLst>
      <p:ext uri="{BB962C8B-B14F-4D97-AF65-F5344CB8AC3E}">
        <p14:creationId xmlns:p14="http://schemas.microsoft.com/office/powerpoint/2010/main" val="30343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4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wd">
                                    <p:tmAbs val="400"/>
                                  </p:iterate>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704A5-5C64-4A38-8B41-1E5DAD56DD33}"/>
              </a:ext>
            </a:extLst>
          </p:cNvPr>
          <p:cNvSpPr txBox="1"/>
          <p:nvPr/>
        </p:nvSpPr>
        <p:spPr>
          <a:xfrm>
            <a:off x="469127" y="421420"/>
            <a:ext cx="4277802" cy="553998"/>
          </a:xfrm>
          <a:prstGeom prst="rect">
            <a:avLst/>
          </a:prstGeom>
          <a:noFill/>
        </p:spPr>
        <p:txBody>
          <a:bodyPr wrap="square" rtlCol="0">
            <a:spAutoFit/>
          </a:bodyPr>
          <a:lstStyle/>
          <a:p>
            <a:r>
              <a:rPr lang="en-US" sz="3000" dirty="0">
                <a:solidFill>
                  <a:srgbClr val="FF0000"/>
                </a:solidFill>
              </a:rPr>
              <a:t>Types of Active Attacks </a:t>
            </a:r>
            <a:endParaRPr lang="en-IN" sz="3000" dirty="0">
              <a:solidFill>
                <a:srgbClr val="FF0000"/>
              </a:solidFill>
            </a:endParaRPr>
          </a:p>
        </p:txBody>
      </p:sp>
      <p:sp>
        <p:nvSpPr>
          <p:cNvPr id="3" name="Flowchart: Alternate Process 2">
            <a:extLst>
              <a:ext uri="{FF2B5EF4-FFF2-40B4-BE49-F238E27FC236}">
                <a16:creationId xmlns:a16="http://schemas.microsoft.com/office/drawing/2014/main" id="{B5154691-31ED-4254-BE25-156DA7ADB7CB}"/>
              </a:ext>
            </a:extLst>
          </p:cNvPr>
          <p:cNvSpPr/>
          <p:nvPr/>
        </p:nvSpPr>
        <p:spPr>
          <a:xfrm>
            <a:off x="5340626" y="1319917"/>
            <a:ext cx="1717482" cy="763325"/>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 Attacks</a:t>
            </a:r>
            <a:endParaRPr lang="en-IN" dirty="0"/>
          </a:p>
        </p:txBody>
      </p:sp>
      <p:sp>
        <p:nvSpPr>
          <p:cNvPr id="4" name="Flowchart: Alternate Process 3">
            <a:extLst>
              <a:ext uri="{FF2B5EF4-FFF2-40B4-BE49-F238E27FC236}">
                <a16:creationId xmlns:a16="http://schemas.microsoft.com/office/drawing/2014/main" id="{0F466803-A129-45F1-875C-243EE8565473}"/>
              </a:ext>
            </a:extLst>
          </p:cNvPr>
          <p:cNvSpPr/>
          <p:nvPr/>
        </p:nvSpPr>
        <p:spPr>
          <a:xfrm>
            <a:off x="9739022" y="4251297"/>
            <a:ext cx="1717482" cy="7633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Denial of</a:t>
            </a:r>
          </a:p>
          <a:p>
            <a:pPr algn="ctr"/>
            <a:r>
              <a:rPr lang="en-US" dirty="0"/>
              <a:t>Service</a:t>
            </a:r>
            <a:endParaRPr lang="en-IN" dirty="0"/>
          </a:p>
        </p:txBody>
      </p:sp>
      <p:sp>
        <p:nvSpPr>
          <p:cNvPr id="5" name="Flowchart: Alternate Process 4">
            <a:extLst>
              <a:ext uri="{FF2B5EF4-FFF2-40B4-BE49-F238E27FC236}">
                <a16:creationId xmlns:a16="http://schemas.microsoft.com/office/drawing/2014/main" id="{2B330FD8-406D-4AB6-9A90-9E8FE33F59CF}"/>
              </a:ext>
            </a:extLst>
          </p:cNvPr>
          <p:cNvSpPr/>
          <p:nvPr/>
        </p:nvSpPr>
        <p:spPr>
          <a:xfrm>
            <a:off x="7146895" y="4251297"/>
            <a:ext cx="1717482" cy="7633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Modification</a:t>
            </a:r>
            <a:endParaRPr lang="en-IN" dirty="0"/>
          </a:p>
        </p:txBody>
      </p:sp>
      <p:sp>
        <p:nvSpPr>
          <p:cNvPr id="6" name="Flowchart: Alternate Process 5">
            <a:extLst>
              <a:ext uri="{FF2B5EF4-FFF2-40B4-BE49-F238E27FC236}">
                <a16:creationId xmlns:a16="http://schemas.microsoft.com/office/drawing/2014/main" id="{7491DA4C-198E-4ACC-8443-97131D94FCF8}"/>
              </a:ext>
            </a:extLst>
          </p:cNvPr>
          <p:cNvSpPr/>
          <p:nvPr/>
        </p:nvSpPr>
        <p:spPr>
          <a:xfrm>
            <a:off x="4120100" y="4316231"/>
            <a:ext cx="1717482" cy="7633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Replay</a:t>
            </a:r>
            <a:endParaRPr lang="en-IN" dirty="0"/>
          </a:p>
        </p:txBody>
      </p:sp>
      <p:sp>
        <p:nvSpPr>
          <p:cNvPr id="7" name="Flowchart: Alternate Process 6">
            <a:extLst>
              <a:ext uri="{FF2B5EF4-FFF2-40B4-BE49-F238E27FC236}">
                <a16:creationId xmlns:a16="http://schemas.microsoft.com/office/drawing/2014/main" id="{818BEBC5-9666-4A49-BABD-1D3C610D2897}"/>
              </a:ext>
            </a:extLst>
          </p:cNvPr>
          <p:cNvSpPr/>
          <p:nvPr/>
        </p:nvSpPr>
        <p:spPr>
          <a:xfrm>
            <a:off x="1093305" y="4316231"/>
            <a:ext cx="1717482" cy="7633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Masquerade</a:t>
            </a:r>
            <a:endParaRPr lang="en-IN" dirty="0"/>
          </a:p>
        </p:txBody>
      </p:sp>
      <p:cxnSp>
        <p:nvCxnSpPr>
          <p:cNvPr id="9" name="Straight Arrow Connector 8">
            <a:extLst>
              <a:ext uri="{FF2B5EF4-FFF2-40B4-BE49-F238E27FC236}">
                <a16:creationId xmlns:a16="http://schemas.microsoft.com/office/drawing/2014/main" id="{3ACC2015-F625-46A8-9247-C738D92DF5D0}"/>
              </a:ext>
            </a:extLst>
          </p:cNvPr>
          <p:cNvCxnSpPr>
            <a:cxnSpLocks/>
            <a:stCxn id="3" idx="2"/>
            <a:endCxn id="7" idx="0"/>
          </p:cNvCxnSpPr>
          <p:nvPr/>
        </p:nvCxnSpPr>
        <p:spPr>
          <a:xfrm flipH="1">
            <a:off x="1952046" y="2083242"/>
            <a:ext cx="4247321" cy="2232989"/>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29A35E-F21F-4A2D-B677-C6D3C837BBC1}"/>
              </a:ext>
            </a:extLst>
          </p:cNvPr>
          <p:cNvCxnSpPr>
            <a:cxnSpLocks/>
            <a:endCxn id="6" idx="0"/>
          </p:cNvCxnSpPr>
          <p:nvPr/>
        </p:nvCxnSpPr>
        <p:spPr>
          <a:xfrm flipH="1">
            <a:off x="4978841" y="2115709"/>
            <a:ext cx="1220528" cy="2200522"/>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3B9312-F330-47B8-8444-202D311FE979}"/>
              </a:ext>
            </a:extLst>
          </p:cNvPr>
          <p:cNvCxnSpPr>
            <a:cxnSpLocks/>
            <a:stCxn id="3" idx="2"/>
            <a:endCxn id="5" idx="0"/>
          </p:cNvCxnSpPr>
          <p:nvPr/>
        </p:nvCxnSpPr>
        <p:spPr>
          <a:xfrm>
            <a:off x="6199367" y="2083242"/>
            <a:ext cx="1806269" cy="216805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247D224-111F-40B5-B43C-6C5D8FAC4552}"/>
              </a:ext>
            </a:extLst>
          </p:cNvPr>
          <p:cNvCxnSpPr>
            <a:cxnSpLocks/>
            <a:stCxn id="3" idx="2"/>
            <a:endCxn id="4" idx="0"/>
          </p:cNvCxnSpPr>
          <p:nvPr/>
        </p:nvCxnSpPr>
        <p:spPr>
          <a:xfrm>
            <a:off x="6199367" y="2083242"/>
            <a:ext cx="4398396" cy="216805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1777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3D9FC8C-A71A-4077-B9B5-F8869B232E65}"/>
              </a:ext>
            </a:extLst>
          </p:cNvPr>
          <p:cNvSpPr txBox="1"/>
          <p:nvPr/>
        </p:nvSpPr>
        <p:spPr>
          <a:xfrm>
            <a:off x="488372" y="332509"/>
            <a:ext cx="5870864" cy="1015663"/>
          </a:xfrm>
          <a:prstGeom prst="rect">
            <a:avLst/>
          </a:prstGeom>
          <a:noFill/>
        </p:spPr>
        <p:txBody>
          <a:bodyPr wrap="square" rtlCol="0">
            <a:spAutoFit/>
          </a:bodyPr>
          <a:lstStyle/>
          <a:p>
            <a:r>
              <a:rPr lang="en-US" sz="3000" dirty="0">
                <a:solidFill>
                  <a:srgbClr val="FF0000"/>
                </a:solidFill>
              </a:rPr>
              <a:t>1) Masquerade :-</a:t>
            </a:r>
          </a:p>
          <a:p>
            <a:endParaRPr lang="en-IN" sz="3000" dirty="0"/>
          </a:p>
        </p:txBody>
      </p:sp>
      <p:pic>
        <p:nvPicPr>
          <p:cNvPr id="20" name="Picture 19">
            <a:extLst>
              <a:ext uri="{FF2B5EF4-FFF2-40B4-BE49-F238E27FC236}">
                <a16:creationId xmlns:a16="http://schemas.microsoft.com/office/drawing/2014/main" id="{ACBEDEE7-1F0C-4362-B16A-54FDE451A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49" y="4742127"/>
            <a:ext cx="1653188" cy="1475509"/>
          </a:xfrm>
          <a:prstGeom prst="rect">
            <a:avLst/>
          </a:prstGeom>
        </p:spPr>
      </p:pic>
      <p:sp>
        <p:nvSpPr>
          <p:cNvPr id="21" name="TextBox 20">
            <a:extLst>
              <a:ext uri="{FF2B5EF4-FFF2-40B4-BE49-F238E27FC236}">
                <a16:creationId xmlns:a16="http://schemas.microsoft.com/office/drawing/2014/main" id="{B7869E02-CBD9-42D2-9604-2F0D65F95F88}"/>
              </a:ext>
            </a:extLst>
          </p:cNvPr>
          <p:cNvSpPr txBox="1"/>
          <p:nvPr/>
        </p:nvSpPr>
        <p:spPr>
          <a:xfrm>
            <a:off x="1138204" y="4200022"/>
            <a:ext cx="1653188" cy="369332"/>
          </a:xfrm>
          <a:prstGeom prst="rect">
            <a:avLst/>
          </a:prstGeom>
          <a:noFill/>
        </p:spPr>
        <p:txBody>
          <a:bodyPr wrap="square" rtlCol="0">
            <a:spAutoFit/>
          </a:bodyPr>
          <a:lstStyle/>
          <a:p>
            <a:r>
              <a:rPr lang="en-US" dirty="0"/>
              <a:t>Sender - &gt;ABC</a:t>
            </a:r>
            <a:endParaRPr lang="en-IN" dirty="0"/>
          </a:p>
        </p:txBody>
      </p:sp>
      <p:pic>
        <p:nvPicPr>
          <p:cNvPr id="22" name="Picture 21">
            <a:extLst>
              <a:ext uri="{FF2B5EF4-FFF2-40B4-BE49-F238E27FC236}">
                <a16:creationId xmlns:a16="http://schemas.microsoft.com/office/drawing/2014/main" id="{96183F76-7443-4D1C-AD48-FFE71D0ED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9524" y="4532472"/>
            <a:ext cx="1653188" cy="1475509"/>
          </a:xfrm>
          <a:prstGeom prst="rect">
            <a:avLst/>
          </a:prstGeom>
        </p:spPr>
      </p:pic>
      <p:sp>
        <p:nvSpPr>
          <p:cNvPr id="23" name="TextBox 22">
            <a:extLst>
              <a:ext uri="{FF2B5EF4-FFF2-40B4-BE49-F238E27FC236}">
                <a16:creationId xmlns:a16="http://schemas.microsoft.com/office/drawing/2014/main" id="{19BBD967-F215-4968-AFA7-E5DA0750D474}"/>
              </a:ext>
            </a:extLst>
          </p:cNvPr>
          <p:cNvSpPr txBox="1"/>
          <p:nvPr/>
        </p:nvSpPr>
        <p:spPr>
          <a:xfrm>
            <a:off x="8895225" y="4132592"/>
            <a:ext cx="1141786" cy="369332"/>
          </a:xfrm>
          <a:prstGeom prst="rect">
            <a:avLst/>
          </a:prstGeom>
          <a:noFill/>
        </p:spPr>
        <p:txBody>
          <a:bodyPr wrap="square" rtlCol="0">
            <a:spAutoFit/>
          </a:bodyPr>
          <a:lstStyle/>
          <a:p>
            <a:r>
              <a:rPr lang="en-US" dirty="0"/>
              <a:t>Receiver</a:t>
            </a:r>
            <a:endParaRPr lang="en-IN" dirty="0"/>
          </a:p>
        </p:txBody>
      </p:sp>
      <p:pic>
        <p:nvPicPr>
          <p:cNvPr id="24" name="Picture 23">
            <a:extLst>
              <a:ext uri="{FF2B5EF4-FFF2-40B4-BE49-F238E27FC236}">
                <a16:creationId xmlns:a16="http://schemas.microsoft.com/office/drawing/2014/main" id="{75CE3A12-B554-4DB2-B1EF-A1D1B6D86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593" y="4778115"/>
            <a:ext cx="2016768" cy="1164521"/>
          </a:xfrm>
          <a:prstGeom prst="rect">
            <a:avLst/>
          </a:prstGeom>
        </p:spPr>
      </p:pic>
      <p:pic>
        <p:nvPicPr>
          <p:cNvPr id="25" name="Picture 24">
            <a:extLst>
              <a:ext uri="{FF2B5EF4-FFF2-40B4-BE49-F238E27FC236}">
                <a16:creationId xmlns:a16="http://schemas.microsoft.com/office/drawing/2014/main" id="{B946346F-3FEE-4670-8DFC-A702014791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214" y="3121486"/>
            <a:ext cx="1195773" cy="1195773"/>
          </a:xfrm>
          <a:prstGeom prst="rect">
            <a:avLst/>
          </a:prstGeom>
        </p:spPr>
      </p:pic>
      <p:pic>
        <p:nvPicPr>
          <p:cNvPr id="26" name="Picture 25">
            <a:extLst>
              <a:ext uri="{FF2B5EF4-FFF2-40B4-BE49-F238E27FC236}">
                <a16:creationId xmlns:a16="http://schemas.microsoft.com/office/drawing/2014/main" id="{810A10DF-8325-4CC7-959B-DC3896FBAB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598038">
            <a:off x="2631100" y="4895698"/>
            <a:ext cx="1075323" cy="806492"/>
          </a:xfrm>
          <a:prstGeom prst="rect">
            <a:avLst/>
          </a:prstGeom>
        </p:spPr>
      </p:pic>
      <p:pic>
        <p:nvPicPr>
          <p:cNvPr id="27" name="Picture 26">
            <a:extLst>
              <a:ext uri="{FF2B5EF4-FFF2-40B4-BE49-F238E27FC236}">
                <a16:creationId xmlns:a16="http://schemas.microsoft.com/office/drawing/2014/main" id="{C5845173-6C9A-411A-A091-DB61DC0220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70513">
            <a:off x="7498515" y="4800444"/>
            <a:ext cx="1075323" cy="806492"/>
          </a:xfrm>
          <a:prstGeom prst="rect">
            <a:avLst/>
          </a:prstGeom>
        </p:spPr>
      </p:pic>
      <p:cxnSp>
        <p:nvCxnSpPr>
          <p:cNvPr id="28" name="Connector: Curved 27">
            <a:extLst>
              <a:ext uri="{FF2B5EF4-FFF2-40B4-BE49-F238E27FC236}">
                <a16:creationId xmlns:a16="http://schemas.microsoft.com/office/drawing/2014/main" id="{99724527-E6C2-4B30-8300-D98FF6639C75}"/>
              </a:ext>
            </a:extLst>
          </p:cNvPr>
          <p:cNvCxnSpPr>
            <a:cxnSpLocks/>
          </p:cNvCxnSpPr>
          <p:nvPr/>
        </p:nvCxnSpPr>
        <p:spPr>
          <a:xfrm flipV="1">
            <a:off x="2942902" y="5391576"/>
            <a:ext cx="2816606" cy="7579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E854B7B2-7602-406C-A2B7-86A92AAD907A}"/>
              </a:ext>
            </a:extLst>
          </p:cNvPr>
          <p:cNvCxnSpPr>
            <a:cxnSpLocks/>
          </p:cNvCxnSpPr>
          <p:nvPr/>
        </p:nvCxnSpPr>
        <p:spPr>
          <a:xfrm rot="5400000" flipH="1" flipV="1">
            <a:off x="5150041" y="4807556"/>
            <a:ext cx="1164429" cy="45877"/>
          </a:xfrm>
          <a:prstGeom prst="curvedConnector3">
            <a:avLst>
              <a:gd name="adj1" fmla="val 627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394DBFE2-E916-42A6-A83F-59E2F9E1AF91}"/>
              </a:ext>
            </a:extLst>
          </p:cNvPr>
          <p:cNvCxnSpPr>
            <a:cxnSpLocks/>
            <a:stCxn id="25" idx="2"/>
          </p:cNvCxnSpPr>
          <p:nvPr/>
        </p:nvCxnSpPr>
        <p:spPr>
          <a:xfrm rot="16200000" flipH="1">
            <a:off x="6343368" y="3724991"/>
            <a:ext cx="651358" cy="1835893"/>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0CE8D42-399B-4D66-A3CA-FC983304E901}"/>
              </a:ext>
            </a:extLst>
          </p:cNvPr>
          <p:cNvSpPr txBox="1"/>
          <p:nvPr/>
        </p:nvSpPr>
        <p:spPr>
          <a:xfrm rot="1387072">
            <a:off x="6081043" y="4347806"/>
            <a:ext cx="1544949" cy="369332"/>
          </a:xfrm>
          <a:prstGeom prst="rect">
            <a:avLst/>
          </a:prstGeom>
          <a:noFill/>
        </p:spPr>
        <p:txBody>
          <a:bodyPr wrap="square" rtlCol="0">
            <a:spAutoFit/>
          </a:bodyPr>
          <a:lstStyle/>
          <a:p>
            <a:r>
              <a:rPr lang="en-US" sz="1400" dirty="0"/>
              <a:t>Modified</a:t>
            </a:r>
            <a:r>
              <a:rPr lang="en-US" dirty="0"/>
              <a:t> </a:t>
            </a:r>
            <a:r>
              <a:rPr lang="en-US" sz="1400" dirty="0"/>
              <a:t>data</a:t>
            </a:r>
            <a:endParaRPr lang="en-IN" sz="1400" dirty="0"/>
          </a:p>
        </p:txBody>
      </p:sp>
      <p:sp>
        <p:nvSpPr>
          <p:cNvPr id="32" name="TextBox 31">
            <a:extLst>
              <a:ext uri="{FF2B5EF4-FFF2-40B4-BE49-F238E27FC236}">
                <a16:creationId xmlns:a16="http://schemas.microsoft.com/office/drawing/2014/main" id="{BD6D9992-747A-4288-9C18-EB94C6693B5D}"/>
              </a:ext>
            </a:extLst>
          </p:cNvPr>
          <p:cNvSpPr txBox="1"/>
          <p:nvPr/>
        </p:nvSpPr>
        <p:spPr>
          <a:xfrm rot="18153705">
            <a:off x="4514310" y="4347806"/>
            <a:ext cx="1138139" cy="369332"/>
          </a:xfrm>
          <a:prstGeom prst="rect">
            <a:avLst/>
          </a:prstGeom>
          <a:noFill/>
        </p:spPr>
        <p:txBody>
          <a:bodyPr wrap="square" rtlCol="0">
            <a:spAutoFit/>
          </a:bodyPr>
          <a:lstStyle/>
          <a:p>
            <a:r>
              <a:rPr lang="en-US" dirty="0"/>
              <a:t>Attacks</a:t>
            </a:r>
            <a:endParaRPr lang="en-IN" dirty="0"/>
          </a:p>
        </p:txBody>
      </p:sp>
      <p:sp>
        <p:nvSpPr>
          <p:cNvPr id="33" name="TextBox 32">
            <a:extLst>
              <a:ext uri="{FF2B5EF4-FFF2-40B4-BE49-F238E27FC236}">
                <a16:creationId xmlns:a16="http://schemas.microsoft.com/office/drawing/2014/main" id="{87178FB9-88AF-41DA-AB14-5DBAEE74EBD1}"/>
              </a:ext>
            </a:extLst>
          </p:cNvPr>
          <p:cNvSpPr txBox="1"/>
          <p:nvPr/>
        </p:nvSpPr>
        <p:spPr>
          <a:xfrm>
            <a:off x="6911584" y="3350040"/>
            <a:ext cx="1350819" cy="738664"/>
          </a:xfrm>
          <a:prstGeom prst="rect">
            <a:avLst/>
          </a:prstGeom>
          <a:noFill/>
        </p:spPr>
        <p:txBody>
          <a:bodyPr wrap="square" rtlCol="0">
            <a:spAutoFit/>
          </a:bodyPr>
          <a:lstStyle/>
          <a:p>
            <a:r>
              <a:rPr lang="en-US" sz="1400" dirty="0"/>
              <a:t>Uses name of sender </a:t>
            </a:r>
          </a:p>
          <a:p>
            <a:r>
              <a:rPr lang="en-US" sz="1400" dirty="0"/>
              <a:t>ABC </a:t>
            </a:r>
            <a:endParaRPr lang="en-IN" sz="1400" dirty="0"/>
          </a:p>
        </p:txBody>
      </p:sp>
      <p:sp>
        <p:nvSpPr>
          <p:cNvPr id="38" name="TextBox 37">
            <a:extLst>
              <a:ext uri="{FF2B5EF4-FFF2-40B4-BE49-F238E27FC236}">
                <a16:creationId xmlns:a16="http://schemas.microsoft.com/office/drawing/2014/main" id="{00567EF6-3ADF-4B87-8792-662906F5A3D7}"/>
              </a:ext>
            </a:extLst>
          </p:cNvPr>
          <p:cNvSpPr txBox="1"/>
          <p:nvPr/>
        </p:nvSpPr>
        <p:spPr>
          <a:xfrm>
            <a:off x="767162" y="1137585"/>
            <a:ext cx="10091337" cy="1477328"/>
          </a:xfrm>
          <a:prstGeom prst="rect">
            <a:avLst/>
          </a:prstGeom>
          <a:noFill/>
        </p:spPr>
        <p:txBody>
          <a:bodyPr wrap="square">
            <a:spAutoFit/>
          </a:bodyPr>
          <a:lstStyle/>
          <a:p>
            <a:r>
              <a:rPr lang="en-US" dirty="0"/>
              <a:t>When sender sending information to the receiver then unauthorized person will attack the network and access the data sent by the sender and do’s few modifications and sends to the receiver using the name of sender  this type of attack is known as Masquerade</a:t>
            </a:r>
          </a:p>
          <a:p>
            <a:endParaRPr lang="en-IN" dirty="0"/>
          </a:p>
          <a:p>
            <a:r>
              <a:rPr lang="en-IN" dirty="0"/>
              <a:t>The receiver will not get data from sender it gets from hacker or unauthorised person</a:t>
            </a:r>
            <a:endParaRPr lang="en-US" dirty="0"/>
          </a:p>
        </p:txBody>
      </p:sp>
    </p:spTree>
    <p:custDataLst>
      <p:tags r:id="rId1"/>
    </p:custDataLst>
    <p:extLst>
      <p:ext uri="{BB962C8B-B14F-4D97-AF65-F5344CB8AC3E}">
        <p14:creationId xmlns:p14="http://schemas.microsoft.com/office/powerpoint/2010/main" val="13577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9147D-AB5E-4C24-824B-5E4FCB6EB7C5}"/>
              </a:ext>
            </a:extLst>
          </p:cNvPr>
          <p:cNvSpPr txBox="1"/>
          <p:nvPr/>
        </p:nvSpPr>
        <p:spPr>
          <a:xfrm>
            <a:off x="696191" y="561109"/>
            <a:ext cx="4000500" cy="553998"/>
          </a:xfrm>
          <a:prstGeom prst="rect">
            <a:avLst/>
          </a:prstGeom>
          <a:noFill/>
        </p:spPr>
        <p:txBody>
          <a:bodyPr wrap="square" rtlCol="0">
            <a:spAutoFit/>
          </a:bodyPr>
          <a:lstStyle/>
          <a:p>
            <a:r>
              <a:rPr lang="en-US" sz="3000" dirty="0">
                <a:solidFill>
                  <a:srgbClr val="FF0000"/>
                </a:solidFill>
              </a:rPr>
              <a:t>2) Replay :-</a:t>
            </a:r>
            <a:endParaRPr lang="en-IN" sz="3000" dirty="0">
              <a:solidFill>
                <a:srgbClr val="FF0000"/>
              </a:solidFill>
            </a:endParaRPr>
          </a:p>
        </p:txBody>
      </p:sp>
      <p:sp>
        <p:nvSpPr>
          <p:cNvPr id="5" name="TextBox 4">
            <a:extLst>
              <a:ext uri="{FF2B5EF4-FFF2-40B4-BE49-F238E27FC236}">
                <a16:creationId xmlns:a16="http://schemas.microsoft.com/office/drawing/2014/main" id="{84D84820-677A-4258-9028-5637368B7954}"/>
              </a:ext>
            </a:extLst>
          </p:cNvPr>
          <p:cNvSpPr txBox="1"/>
          <p:nvPr/>
        </p:nvSpPr>
        <p:spPr>
          <a:xfrm>
            <a:off x="696191" y="1308483"/>
            <a:ext cx="10068791" cy="1477328"/>
          </a:xfrm>
          <a:prstGeom prst="rect">
            <a:avLst/>
          </a:prstGeom>
          <a:noFill/>
        </p:spPr>
        <p:txBody>
          <a:bodyPr wrap="square">
            <a:spAutoFit/>
          </a:bodyPr>
          <a:lstStyle/>
          <a:p>
            <a:r>
              <a:rPr lang="en-US" dirty="0"/>
              <a:t>When sender sending information to the receiver then unauthorized person will attack the network and access the data sent by the sender and do’s few modifications and sends to the receiver  and also the data sent by sender also reaches to the receiver and receiver gets confused and ask for replay this type of attack knows as Replay</a:t>
            </a:r>
          </a:p>
          <a:p>
            <a:endParaRPr lang="en-IN" dirty="0"/>
          </a:p>
        </p:txBody>
      </p:sp>
      <p:pic>
        <p:nvPicPr>
          <p:cNvPr id="6" name="Picture 5">
            <a:extLst>
              <a:ext uri="{FF2B5EF4-FFF2-40B4-BE49-F238E27FC236}">
                <a16:creationId xmlns:a16="http://schemas.microsoft.com/office/drawing/2014/main" id="{F9E7D4FF-8ADC-43DF-8726-B9AE8C021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49" y="4742127"/>
            <a:ext cx="1653188" cy="1475509"/>
          </a:xfrm>
          <a:prstGeom prst="rect">
            <a:avLst/>
          </a:prstGeom>
        </p:spPr>
      </p:pic>
      <p:sp>
        <p:nvSpPr>
          <p:cNvPr id="8" name="TextBox 7">
            <a:extLst>
              <a:ext uri="{FF2B5EF4-FFF2-40B4-BE49-F238E27FC236}">
                <a16:creationId xmlns:a16="http://schemas.microsoft.com/office/drawing/2014/main" id="{F78AD7B4-A9D7-4E8C-9A7B-2C8B0669ED19}"/>
              </a:ext>
            </a:extLst>
          </p:cNvPr>
          <p:cNvSpPr txBox="1"/>
          <p:nvPr/>
        </p:nvSpPr>
        <p:spPr>
          <a:xfrm>
            <a:off x="1358228" y="4252252"/>
            <a:ext cx="880630" cy="369332"/>
          </a:xfrm>
          <a:prstGeom prst="rect">
            <a:avLst/>
          </a:prstGeom>
          <a:noFill/>
        </p:spPr>
        <p:txBody>
          <a:bodyPr wrap="square">
            <a:spAutoFit/>
          </a:bodyPr>
          <a:lstStyle/>
          <a:p>
            <a:r>
              <a:rPr lang="en-US" dirty="0"/>
              <a:t>Sender </a:t>
            </a:r>
            <a:endParaRPr lang="en-IN" dirty="0"/>
          </a:p>
        </p:txBody>
      </p:sp>
      <p:pic>
        <p:nvPicPr>
          <p:cNvPr id="9" name="Picture 8">
            <a:extLst>
              <a:ext uri="{FF2B5EF4-FFF2-40B4-BE49-F238E27FC236}">
                <a16:creationId xmlns:a16="http://schemas.microsoft.com/office/drawing/2014/main" id="{5380E7DC-A4CA-46F3-834C-001FCE212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367" y="4530845"/>
            <a:ext cx="1653188" cy="1475509"/>
          </a:xfrm>
          <a:prstGeom prst="rect">
            <a:avLst/>
          </a:prstGeom>
        </p:spPr>
      </p:pic>
      <p:pic>
        <p:nvPicPr>
          <p:cNvPr id="10" name="Picture 9">
            <a:extLst>
              <a:ext uri="{FF2B5EF4-FFF2-40B4-BE49-F238E27FC236}">
                <a16:creationId xmlns:a16="http://schemas.microsoft.com/office/drawing/2014/main" id="{265C6A2D-B38F-4D8E-8903-5124A7BF8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98038">
            <a:off x="2631100" y="4895698"/>
            <a:ext cx="1075323" cy="806492"/>
          </a:xfrm>
          <a:prstGeom prst="rect">
            <a:avLst/>
          </a:prstGeom>
        </p:spPr>
      </p:pic>
      <p:pic>
        <p:nvPicPr>
          <p:cNvPr id="12" name="Picture 11">
            <a:extLst>
              <a:ext uri="{FF2B5EF4-FFF2-40B4-BE49-F238E27FC236}">
                <a16:creationId xmlns:a16="http://schemas.microsoft.com/office/drawing/2014/main" id="{C1F7A8DE-EE4A-4DCE-81B7-3F1DDBF1E6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3652" y="4766910"/>
            <a:ext cx="2016768" cy="1164521"/>
          </a:xfrm>
          <a:prstGeom prst="rect">
            <a:avLst/>
          </a:prstGeom>
        </p:spPr>
      </p:pic>
      <p:sp>
        <p:nvSpPr>
          <p:cNvPr id="15" name="TextBox 14">
            <a:extLst>
              <a:ext uri="{FF2B5EF4-FFF2-40B4-BE49-F238E27FC236}">
                <a16:creationId xmlns:a16="http://schemas.microsoft.com/office/drawing/2014/main" id="{59B4C172-51C6-484A-A55F-82235F438A3C}"/>
              </a:ext>
            </a:extLst>
          </p:cNvPr>
          <p:cNvSpPr txBox="1"/>
          <p:nvPr/>
        </p:nvSpPr>
        <p:spPr>
          <a:xfrm>
            <a:off x="4696691" y="4154025"/>
            <a:ext cx="1341640" cy="369332"/>
          </a:xfrm>
          <a:prstGeom prst="rect">
            <a:avLst/>
          </a:prstGeom>
          <a:noFill/>
        </p:spPr>
        <p:txBody>
          <a:bodyPr wrap="square">
            <a:spAutoFit/>
          </a:bodyPr>
          <a:lstStyle/>
          <a:p>
            <a:r>
              <a:rPr lang="en-US" dirty="0"/>
              <a:t>Attacks</a:t>
            </a:r>
            <a:endParaRPr lang="en-IN" dirty="0"/>
          </a:p>
        </p:txBody>
      </p:sp>
      <p:cxnSp>
        <p:nvCxnSpPr>
          <p:cNvPr id="18" name="Connector: Curved 17">
            <a:extLst>
              <a:ext uri="{FF2B5EF4-FFF2-40B4-BE49-F238E27FC236}">
                <a16:creationId xmlns:a16="http://schemas.microsoft.com/office/drawing/2014/main" id="{47AA0971-A744-4FDF-955D-20F41CF6937B}"/>
              </a:ext>
            </a:extLst>
          </p:cNvPr>
          <p:cNvCxnSpPr>
            <a:cxnSpLocks/>
          </p:cNvCxnSpPr>
          <p:nvPr/>
        </p:nvCxnSpPr>
        <p:spPr>
          <a:xfrm flipV="1">
            <a:off x="2887050" y="5227393"/>
            <a:ext cx="3014986" cy="114827"/>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3E1A029-52B8-4D91-BCA7-CF6060E2AD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4149" y="2921145"/>
            <a:ext cx="1195773" cy="1195773"/>
          </a:xfrm>
          <a:prstGeom prst="rect">
            <a:avLst/>
          </a:prstGeom>
        </p:spPr>
      </p:pic>
      <p:cxnSp>
        <p:nvCxnSpPr>
          <p:cNvPr id="22" name="Connector: Curved 21">
            <a:extLst>
              <a:ext uri="{FF2B5EF4-FFF2-40B4-BE49-F238E27FC236}">
                <a16:creationId xmlns:a16="http://schemas.microsoft.com/office/drawing/2014/main" id="{2729CE3D-4DA5-4873-884C-687FE5C1E046}"/>
              </a:ext>
            </a:extLst>
          </p:cNvPr>
          <p:cNvCxnSpPr>
            <a:cxnSpLocks/>
          </p:cNvCxnSpPr>
          <p:nvPr/>
        </p:nvCxnSpPr>
        <p:spPr>
          <a:xfrm rot="5400000" flipH="1" flipV="1">
            <a:off x="5204210" y="4529568"/>
            <a:ext cx="1237285" cy="158369"/>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006EADB5-AE84-40FB-A001-FBA2FDAD9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3045">
            <a:off x="8065663" y="5027316"/>
            <a:ext cx="734459" cy="550845"/>
          </a:xfrm>
          <a:prstGeom prst="rect">
            <a:avLst/>
          </a:prstGeom>
        </p:spPr>
      </p:pic>
      <p:cxnSp>
        <p:nvCxnSpPr>
          <p:cNvPr id="41" name="Connector: Curved 40">
            <a:extLst>
              <a:ext uri="{FF2B5EF4-FFF2-40B4-BE49-F238E27FC236}">
                <a16:creationId xmlns:a16="http://schemas.microsoft.com/office/drawing/2014/main" id="{8AE1EDB1-CD69-477A-B538-96E7C4E104A2}"/>
              </a:ext>
            </a:extLst>
          </p:cNvPr>
          <p:cNvCxnSpPr>
            <a:cxnSpLocks/>
          </p:cNvCxnSpPr>
          <p:nvPr/>
        </p:nvCxnSpPr>
        <p:spPr>
          <a:xfrm>
            <a:off x="5902036" y="4116917"/>
            <a:ext cx="2359052" cy="1182027"/>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45C3D25-7A53-45F6-A2FB-BFE876D79D4C}"/>
              </a:ext>
            </a:extLst>
          </p:cNvPr>
          <p:cNvSpPr txBox="1"/>
          <p:nvPr/>
        </p:nvSpPr>
        <p:spPr>
          <a:xfrm>
            <a:off x="9069966" y="4161513"/>
            <a:ext cx="1818094" cy="369332"/>
          </a:xfrm>
          <a:prstGeom prst="rect">
            <a:avLst/>
          </a:prstGeom>
          <a:noFill/>
        </p:spPr>
        <p:txBody>
          <a:bodyPr wrap="square">
            <a:spAutoFit/>
          </a:bodyPr>
          <a:lstStyle/>
          <a:p>
            <a:r>
              <a:rPr lang="en-US" dirty="0"/>
              <a:t>Receiver</a:t>
            </a:r>
            <a:endParaRPr lang="en-IN" dirty="0"/>
          </a:p>
        </p:txBody>
      </p:sp>
      <p:cxnSp>
        <p:nvCxnSpPr>
          <p:cNvPr id="47" name="Connector: Curved 46">
            <a:extLst>
              <a:ext uri="{FF2B5EF4-FFF2-40B4-BE49-F238E27FC236}">
                <a16:creationId xmlns:a16="http://schemas.microsoft.com/office/drawing/2014/main" id="{56094AD5-DA41-4B86-8AF0-94E96CE2803A}"/>
              </a:ext>
            </a:extLst>
          </p:cNvPr>
          <p:cNvCxnSpPr>
            <a:cxnSpLocks/>
          </p:cNvCxnSpPr>
          <p:nvPr/>
        </p:nvCxnSpPr>
        <p:spPr>
          <a:xfrm>
            <a:off x="5796353" y="5226373"/>
            <a:ext cx="2543290" cy="361659"/>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0AC283C-336C-4944-9ADC-82A547AD3340}"/>
              </a:ext>
            </a:extLst>
          </p:cNvPr>
          <p:cNvSpPr txBox="1"/>
          <p:nvPr/>
        </p:nvSpPr>
        <p:spPr>
          <a:xfrm>
            <a:off x="5091591" y="2626202"/>
            <a:ext cx="2244390" cy="369332"/>
          </a:xfrm>
          <a:prstGeom prst="rect">
            <a:avLst/>
          </a:prstGeom>
          <a:noFill/>
        </p:spPr>
        <p:txBody>
          <a:bodyPr wrap="square">
            <a:spAutoFit/>
          </a:bodyPr>
          <a:lstStyle/>
          <a:p>
            <a:r>
              <a:rPr lang="en-US" dirty="0"/>
              <a:t>Unauthorized person</a:t>
            </a:r>
            <a:endParaRPr lang="en-IN" dirty="0"/>
          </a:p>
        </p:txBody>
      </p:sp>
      <p:sp>
        <p:nvSpPr>
          <p:cNvPr id="55" name="TextBox 54">
            <a:extLst>
              <a:ext uri="{FF2B5EF4-FFF2-40B4-BE49-F238E27FC236}">
                <a16:creationId xmlns:a16="http://schemas.microsoft.com/office/drawing/2014/main" id="{B116FF58-E314-418D-8ADB-29C8365129DB}"/>
              </a:ext>
            </a:extLst>
          </p:cNvPr>
          <p:cNvSpPr txBox="1"/>
          <p:nvPr/>
        </p:nvSpPr>
        <p:spPr>
          <a:xfrm rot="1726232">
            <a:off x="6949014" y="3734198"/>
            <a:ext cx="1547150" cy="646331"/>
          </a:xfrm>
          <a:prstGeom prst="rect">
            <a:avLst/>
          </a:prstGeom>
          <a:noFill/>
        </p:spPr>
        <p:txBody>
          <a:bodyPr wrap="square">
            <a:spAutoFit/>
          </a:bodyPr>
          <a:lstStyle/>
          <a:p>
            <a:r>
              <a:rPr lang="en-US" dirty="0"/>
              <a:t>Send’s modified data </a:t>
            </a:r>
            <a:endParaRPr lang="en-IN" dirty="0"/>
          </a:p>
        </p:txBody>
      </p:sp>
      <p:sp>
        <p:nvSpPr>
          <p:cNvPr id="57" name="TextBox 56">
            <a:extLst>
              <a:ext uri="{FF2B5EF4-FFF2-40B4-BE49-F238E27FC236}">
                <a16:creationId xmlns:a16="http://schemas.microsoft.com/office/drawing/2014/main" id="{909E4365-F2F9-41C7-A1EB-207380F08152}"/>
              </a:ext>
            </a:extLst>
          </p:cNvPr>
          <p:cNvSpPr txBox="1"/>
          <p:nvPr/>
        </p:nvSpPr>
        <p:spPr>
          <a:xfrm>
            <a:off x="7187276" y="5591818"/>
            <a:ext cx="1188805" cy="1200329"/>
          </a:xfrm>
          <a:prstGeom prst="rect">
            <a:avLst/>
          </a:prstGeom>
          <a:noFill/>
        </p:spPr>
        <p:txBody>
          <a:bodyPr wrap="square">
            <a:spAutoFit/>
          </a:bodyPr>
          <a:lstStyle/>
          <a:p>
            <a:r>
              <a:rPr lang="en-US" dirty="0"/>
              <a:t>Even from sender receives</a:t>
            </a:r>
          </a:p>
          <a:p>
            <a:r>
              <a:rPr lang="en-US" dirty="0"/>
              <a:t> </a:t>
            </a:r>
            <a:endParaRPr lang="en-IN" dirty="0"/>
          </a:p>
        </p:txBody>
      </p:sp>
      <p:pic>
        <p:nvPicPr>
          <p:cNvPr id="58" name="Picture 57">
            <a:extLst>
              <a:ext uri="{FF2B5EF4-FFF2-40B4-BE49-F238E27FC236}">
                <a16:creationId xmlns:a16="http://schemas.microsoft.com/office/drawing/2014/main" id="{87080A3D-70FF-4100-AC98-1C2A79118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63459">
            <a:off x="8289607" y="5735680"/>
            <a:ext cx="667690" cy="500768"/>
          </a:xfrm>
          <a:prstGeom prst="rect">
            <a:avLst/>
          </a:prstGeom>
        </p:spPr>
      </p:pic>
    </p:spTree>
    <p:custDataLst>
      <p:tags r:id="rId1"/>
    </p:custDataLst>
    <p:extLst>
      <p:ext uri="{BB962C8B-B14F-4D97-AF65-F5344CB8AC3E}">
        <p14:creationId xmlns:p14="http://schemas.microsoft.com/office/powerpoint/2010/main" val="193294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46" grpId="0"/>
      <p:bldP spid="53" grpId="0"/>
      <p:bldP spid="55"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2D2CC-1A28-489B-9D35-AA8224386BB4}"/>
              </a:ext>
            </a:extLst>
          </p:cNvPr>
          <p:cNvSpPr txBox="1"/>
          <p:nvPr/>
        </p:nvSpPr>
        <p:spPr>
          <a:xfrm>
            <a:off x="488372" y="332509"/>
            <a:ext cx="5870864" cy="1477328"/>
          </a:xfrm>
          <a:prstGeom prst="rect">
            <a:avLst/>
          </a:prstGeom>
          <a:noFill/>
        </p:spPr>
        <p:txBody>
          <a:bodyPr wrap="square" rtlCol="0">
            <a:spAutoFit/>
          </a:bodyPr>
          <a:lstStyle/>
          <a:p>
            <a:r>
              <a:rPr lang="en-US" sz="3000" dirty="0">
                <a:solidFill>
                  <a:srgbClr val="FF0000"/>
                </a:solidFill>
              </a:rPr>
              <a:t>3) Data Modification :-</a:t>
            </a:r>
            <a:endParaRPr lang="en-IN" sz="3000" dirty="0">
              <a:solidFill>
                <a:srgbClr val="FF0000"/>
              </a:solidFill>
            </a:endParaRPr>
          </a:p>
          <a:p>
            <a:r>
              <a:rPr lang="en-US" sz="3000" dirty="0">
                <a:solidFill>
                  <a:srgbClr val="FF0000"/>
                </a:solidFill>
              </a:rPr>
              <a:t> </a:t>
            </a:r>
          </a:p>
          <a:p>
            <a:endParaRPr lang="en-IN" sz="3000" dirty="0"/>
          </a:p>
        </p:txBody>
      </p:sp>
      <p:pic>
        <p:nvPicPr>
          <p:cNvPr id="3" name="Picture 2">
            <a:extLst>
              <a:ext uri="{FF2B5EF4-FFF2-40B4-BE49-F238E27FC236}">
                <a16:creationId xmlns:a16="http://schemas.microsoft.com/office/drawing/2014/main" id="{FFAFC93D-E159-44DF-A800-32FA8E817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49" y="4742127"/>
            <a:ext cx="1653188" cy="1475509"/>
          </a:xfrm>
          <a:prstGeom prst="rect">
            <a:avLst/>
          </a:prstGeom>
        </p:spPr>
      </p:pic>
      <p:sp>
        <p:nvSpPr>
          <p:cNvPr id="4" name="TextBox 3">
            <a:extLst>
              <a:ext uri="{FF2B5EF4-FFF2-40B4-BE49-F238E27FC236}">
                <a16:creationId xmlns:a16="http://schemas.microsoft.com/office/drawing/2014/main" id="{E868F76F-7F91-479F-A5FF-C33F72AE0D64}"/>
              </a:ext>
            </a:extLst>
          </p:cNvPr>
          <p:cNvSpPr txBox="1"/>
          <p:nvPr/>
        </p:nvSpPr>
        <p:spPr>
          <a:xfrm>
            <a:off x="1138204" y="4200022"/>
            <a:ext cx="1653188" cy="369332"/>
          </a:xfrm>
          <a:prstGeom prst="rect">
            <a:avLst/>
          </a:prstGeom>
          <a:noFill/>
        </p:spPr>
        <p:txBody>
          <a:bodyPr wrap="square" rtlCol="0">
            <a:spAutoFit/>
          </a:bodyPr>
          <a:lstStyle/>
          <a:p>
            <a:r>
              <a:rPr lang="en-US" dirty="0"/>
              <a:t>Sender </a:t>
            </a:r>
            <a:endParaRPr lang="en-IN" dirty="0"/>
          </a:p>
        </p:txBody>
      </p:sp>
      <p:pic>
        <p:nvPicPr>
          <p:cNvPr id="5" name="Picture 4">
            <a:extLst>
              <a:ext uri="{FF2B5EF4-FFF2-40B4-BE49-F238E27FC236}">
                <a16:creationId xmlns:a16="http://schemas.microsoft.com/office/drawing/2014/main" id="{F8FB1BF2-632A-4E6B-BB42-A6E2C8B4B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9524" y="4532472"/>
            <a:ext cx="1653188" cy="1475509"/>
          </a:xfrm>
          <a:prstGeom prst="rect">
            <a:avLst/>
          </a:prstGeom>
        </p:spPr>
      </p:pic>
      <p:sp>
        <p:nvSpPr>
          <p:cNvPr id="6" name="TextBox 5">
            <a:extLst>
              <a:ext uri="{FF2B5EF4-FFF2-40B4-BE49-F238E27FC236}">
                <a16:creationId xmlns:a16="http://schemas.microsoft.com/office/drawing/2014/main" id="{BB49334E-4B36-4049-A6CC-0B4C0329C715}"/>
              </a:ext>
            </a:extLst>
          </p:cNvPr>
          <p:cNvSpPr txBox="1"/>
          <p:nvPr/>
        </p:nvSpPr>
        <p:spPr>
          <a:xfrm>
            <a:off x="8895225" y="4132592"/>
            <a:ext cx="1141786" cy="369332"/>
          </a:xfrm>
          <a:prstGeom prst="rect">
            <a:avLst/>
          </a:prstGeom>
          <a:noFill/>
        </p:spPr>
        <p:txBody>
          <a:bodyPr wrap="square" rtlCol="0">
            <a:spAutoFit/>
          </a:bodyPr>
          <a:lstStyle/>
          <a:p>
            <a:r>
              <a:rPr lang="en-US" dirty="0"/>
              <a:t>Receiver</a:t>
            </a:r>
            <a:endParaRPr lang="en-IN" dirty="0"/>
          </a:p>
        </p:txBody>
      </p:sp>
      <p:pic>
        <p:nvPicPr>
          <p:cNvPr id="7" name="Picture 6">
            <a:extLst>
              <a:ext uri="{FF2B5EF4-FFF2-40B4-BE49-F238E27FC236}">
                <a16:creationId xmlns:a16="http://schemas.microsoft.com/office/drawing/2014/main" id="{50F9F339-617A-456B-AF3B-EEB1F8B0C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593" y="4778115"/>
            <a:ext cx="2016768" cy="1164521"/>
          </a:xfrm>
          <a:prstGeom prst="rect">
            <a:avLst/>
          </a:prstGeom>
        </p:spPr>
      </p:pic>
      <p:pic>
        <p:nvPicPr>
          <p:cNvPr id="8" name="Picture 7">
            <a:extLst>
              <a:ext uri="{FF2B5EF4-FFF2-40B4-BE49-F238E27FC236}">
                <a16:creationId xmlns:a16="http://schemas.microsoft.com/office/drawing/2014/main" id="{098A98FB-0F90-4097-A63C-1CD9867BC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214" y="3121486"/>
            <a:ext cx="1195773" cy="1195773"/>
          </a:xfrm>
          <a:prstGeom prst="rect">
            <a:avLst/>
          </a:prstGeom>
        </p:spPr>
      </p:pic>
      <p:pic>
        <p:nvPicPr>
          <p:cNvPr id="9" name="Picture 8">
            <a:extLst>
              <a:ext uri="{FF2B5EF4-FFF2-40B4-BE49-F238E27FC236}">
                <a16:creationId xmlns:a16="http://schemas.microsoft.com/office/drawing/2014/main" id="{6E9D24A1-FEDE-4375-8F42-5A09ACA86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598038">
            <a:off x="2631100" y="4895698"/>
            <a:ext cx="1075323" cy="806492"/>
          </a:xfrm>
          <a:prstGeom prst="rect">
            <a:avLst/>
          </a:prstGeom>
        </p:spPr>
      </p:pic>
      <p:pic>
        <p:nvPicPr>
          <p:cNvPr id="10" name="Picture 9">
            <a:extLst>
              <a:ext uri="{FF2B5EF4-FFF2-40B4-BE49-F238E27FC236}">
                <a16:creationId xmlns:a16="http://schemas.microsoft.com/office/drawing/2014/main" id="{4BF06BDC-F743-4A56-8ABA-203E135A0D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70513">
            <a:off x="7498515" y="4800444"/>
            <a:ext cx="1075323" cy="806492"/>
          </a:xfrm>
          <a:prstGeom prst="rect">
            <a:avLst/>
          </a:prstGeom>
        </p:spPr>
      </p:pic>
      <p:cxnSp>
        <p:nvCxnSpPr>
          <p:cNvPr id="11" name="Connector: Curved 10">
            <a:extLst>
              <a:ext uri="{FF2B5EF4-FFF2-40B4-BE49-F238E27FC236}">
                <a16:creationId xmlns:a16="http://schemas.microsoft.com/office/drawing/2014/main" id="{17644DE5-8567-4537-A442-52658023B2C7}"/>
              </a:ext>
            </a:extLst>
          </p:cNvPr>
          <p:cNvCxnSpPr>
            <a:cxnSpLocks/>
          </p:cNvCxnSpPr>
          <p:nvPr/>
        </p:nvCxnSpPr>
        <p:spPr>
          <a:xfrm flipV="1">
            <a:off x="2942902" y="5391576"/>
            <a:ext cx="2816606" cy="7579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E793E11C-4D7A-41C2-A853-596C11F75FE4}"/>
              </a:ext>
            </a:extLst>
          </p:cNvPr>
          <p:cNvCxnSpPr>
            <a:cxnSpLocks/>
          </p:cNvCxnSpPr>
          <p:nvPr/>
        </p:nvCxnSpPr>
        <p:spPr>
          <a:xfrm rot="5400000" flipH="1" flipV="1">
            <a:off x="5150041" y="4807556"/>
            <a:ext cx="1164429" cy="45877"/>
          </a:xfrm>
          <a:prstGeom prst="curvedConnector3">
            <a:avLst>
              <a:gd name="adj1" fmla="val 627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6F86250F-B52E-4AAE-953C-9B8D7C1EC6EA}"/>
              </a:ext>
            </a:extLst>
          </p:cNvPr>
          <p:cNvCxnSpPr>
            <a:cxnSpLocks/>
            <a:stCxn id="8" idx="2"/>
          </p:cNvCxnSpPr>
          <p:nvPr/>
        </p:nvCxnSpPr>
        <p:spPr>
          <a:xfrm rot="16200000" flipH="1">
            <a:off x="6343368" y="3724991"/>
            <a:ext cx="651358" cy="1835893"/>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EC50E65-BF16-4126-9FA9-03E345846E84}"/>
              </a:ext>
            </a:extLst>
          </p:cNvPr>
          <p:cNvSpPr txBox="1"/>
          <p:nvPr/>
        </p:nvSpPr>
        <p:spPr>
          <a:xfrm rot="1387072">
            <a:off x="6081043" y="4347806"/>
            <a:ext cx="1544949" cy="369332"/>
          </a:xfrm>
          <a:prstGeom prst="rect">
            <a:avLst/>
          </a:prstGeom>
          <a:noFill/>
        </p:spPr>
        <p:txBody>
          <a:bodyPr wrap="square" rtlCol="0">
            <a:spAutoFit/>
          </a:bodyPr>
          <a:lstStyle/>
          <a:p>
            <a:r>
              <a:rPr lang="en-US" sz="1400" dirty="0"/>
              <a:t>Modified</a:t>
            </a:r>
            <a:r>
              <a:rPr lang="en-US" dirty="0"/>
              <a:t> </a:t>
            </a:r>
            <a:r>
              <a:rPr lang="en-US" sz="1400" dirty="0"/>
              <a:t>data</a:t>
            </a:r>
            <a:endParaRPr lang="en-IN" sz="1400" dirty="0"/>
          </a:p>
        </p:txBody>
      </p:sp>
      <p:sp>
        <p:nvSpPr>
          <p:cNvPr id="15" name="TextBox 14">
            <a:extLst>
              <a:ext uri="{FF2B5EF4-FFF2-40B4-BE49-F238E27FC236}">
                <a16:creationId xmlns:a16="http://schemas.microsoft.com/office/drawing/2014/main" id="{F7D26CE7-83B6-464B-A561-0AEB180552DA}"/>
              </a:ext>
            </a:extLst>
          </p:cNvPr>
          <p:cNvSpPr txBox="1"/>
          <p:nvPr/>
        </p:nvSpPr>
        <p:spPr>
          <a:xfrm rot="18153705">
            <a:off x="4514310" y="4347806"/>
            <a:ext cx="1138139" cy="369332"/>
          </a:xfrm>
          <a:prstGeom prst="rect">
            <a:avLst/>
          </a:prstGeom>
          <a:noFill/>
        </p:spPr>
        <p:txBody>
          <a:bodyPr wrap="square" rtlCol="0">
            <a:spAutoFit/>
          </a:bodyPr>
          <a:lstStyle/>
          <a:p>
            <a:r>
              <a:rPr lang="en-US" dirty="0"/>
              <a:t>Attacks</a:t>
            </a:r>
            <a:endParaRPr lang="en-IN" dirty="0"/>
          </a:p>
        </p:txBody>
      </p:sp>
      <p:sp>
        <p:nvSpPr>
          <p:cNvPr id="17" name="TextBox 16">
            <a:extLst>
              <a:ext uri="{FF2B5EF4-FFF2-40B4-BE49-F238E27FC236}">
                <a16:creationId xmlns:a16="http://schemas.microsoft.com/office/drawing/2014/main" id="{6F912293-6B80-468E-8AC6-E374AC953E32}"/>
              </a:ext>
            </a:extLst>
          </p:cNvPr>
          <p:cNvSpPr txBox="1"/>
          <p:nvPr/>
        </p:nvSpPr>
        <p:spPr>
          <a:xfrm>
            <a:off x="767162" y="1137585"/>
            <a:ext cx="10091337" cy="1477328"/>
          </a:xfrm>
          <a:prstGeom prst="rect">
            <a:avLst/>
          </a:prstGeom>
          <a:noFill/>
        </p:spPr>
        <p:txBody>
          <a:bodyPr wrap="square">
            <a:spAutoFit/>
          </a:bodyPr>
          <a:lstStyle/>
          <a:p>
            <a:r>
              <a:rPr lang="en-US" dirty="0"/>
              <a:t>When sender sending information to the receiver then unauthorized person will attack the network and access the data sent by the sender and do’s few modifications and sends to the receiver this type of attack is known as Data modification and also it is known as modification of message context</a:t>
            </a:r>
          </a:p>
          <a:p>
            <a:endParaRPr lang="en-IN" dirty="0"/>
          </a:p>
          <a:p>
            <a:r>
              <a:rPr lang="en-IN" dirty="0"/>
              <a:t>The receiver will not get data from sender it gets from hacker or unauthorised person</a:t>
            </a:r>
            <a:endParaRPr lang="en-US" dirty="0"/>
          </a:p>
        </p:txBody>
      </p:sp>
    </p:spTree>
    <p:custDataLst>
      <p:tags r:id="rId1"/>
    </p:custDataLst>
    <p:extLst>
      <p:ext uri="{BB962C8B-B14F-4D97-AF65-F5344CB8AC3E}">
        <p14:creationId xmlns:p14="http://schemas.microsoft.com/office/powerpoint/2010/main" val="335350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DD03F4-6ADF-4EE6-B03C-DB7CF4FA7A22}"/>
              </a:ext>
            </a:extLst>
          </p:cNvPr>
          <p:cNvSpPr txBox="1"/>
          <p:nvPr/>
        </p:nvSpPr>
        <p:spPr>
          <a:xfrm>
            <a:off x="696191" y="561109"/>
            <a:ext cx="4000500" cy="553998"/>
          </a:xfrm>
          <a:prstGeom prst="rect">
            <a:avLst/>
          </a:prstGeom>
          <a:noFill/>
        </p:spPr>
        <p:txBody>
          <a:bodyPr wrap="square" rtlCol="0">
            <a:spAutoFit/>
          </a:bodyPr>
          <a:lstStyle/>
          <a:p>
            <a:r>
              <a:rPr lang="en-US" sz="3000" dirty="0">
                <a:solidFill>
                  <a:srgbClr val="FF0000"/>
                </a:solidFill>
              </a:rPr>
              <a:t>4)Denial of service </a:t>
            </a:r>
            <a:endParaRPr lang="en-IN" sz="3000" dirty="0">
              <a:solidFill>
                <a:srgbClr val="FF0000"/>
              </a:solidFill>
            </a:endParaRPr>
          </a:p>
        </p:txBody>
      </p:sp>
      <p:sp>
        <p:nvSpPr>
          <p:cNvPr id="3" name="TextBox 2">
            <a:extLst>
              <a:ext uri="{FF2B5EF4-FFF2-40B4-BE49-F238E27FC236}">
                <a16:creationId xmlns:a16="http://schemas.microsoft.com/office/drawing/2014/main" id="{344E6470-3403-4F2D-8F1B-FFCFEA793390}"/>
              </a:ext>
            </a:extLst>
          </p:cNvPr>
          <p:cNvSpPr txBox="1"/>
          <p:nvPr/>
        </p:nvSpPr>
        <p:spPr>
          <a:xfrm>
            <a:off x="696191" y="1308483"/>
            <a:ext cx="10068791" cy="646331"/>
          </a:xfrm>
          <a:prstGeom prst="rect">
            <a:avLst/>
          </a:prstGeom>
          <a:noFill/>
        </p:spPr>
        <p:txBody>
          <a:bodyPr wrap="square">
            <a:spAutoFit/>
          </a:bodyPr>
          <a:lstStyle/>
          <a:p>
            <a:r>
              <a:rPr lang="en-US" dirty="0"/>
              <a:t>Here the unauthorized person will disrupt the server and sends the data to receiver and here the sender will not send any data only unauthorized person will send this type of attack is known as Danial of service</a:t>
            </a:r>
            <a:endParaRPr lang="en-IN" dirty="0"/>
          </a:p>
        </p:txBody>
      </p:sp>
      <p:pic>
        <p:nvPicPr>
          <p:cNvPr id="4" name="Picture 3">
            <a:extLst>
              <a:ext uri="{FF2B5EF4-FFF2-40B4-BE49-F238E27FC236}">
                <a16:creationId xmlns:a16="http://schemas.microsoft.com/office/drawing/2014/main" id="{543C2D5C-F28D-4ED8-8B2B-C4F49B71B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840" y="4495006"/>
            <a:ext cx="1653188" cy="1475509"/>
          </a:xfrm>
          <a:prstGeom prst="rect">
            <a:avLst/>
          </a:prstGeom>
        </p:spPr>
      </p:pic>
      <p:sp>
        <p:nvSpPr>
          <p:cNvPr id="5" name="TextBox 4">
            <a:extLst>
              <a:ext uri="{FF2B5EF4-FFF2-40B4-BE49-F238E27FC236}">
                <a16:creationId xmlns:a16="http://schemas.microsoft.com/office/drawing/2014/main" id="{32374C40-0CD4-4A7A-B273-1FCD6F7ABF2B}"/>
              </a:ext>
            </a:extLst>
          </p:cNvPr>
          <p:cNvSpPr txBox="1"/>
          <p:nvPr/>
        </p:nvSpPr>
        <p:spPr>
          <a:xfrm>
            <a:off x="1513707" y="4203975"/>
            <a:ext cx="880630" cy="369332"/>
          </a:xfrm>
          <a:prstGeom prst="rect">
            <a:avLst/>
          </a:prstGeom>
          <a:noFill/>
        </p:spPr>
        <p:txBody>
          <a:bodyPr wrap="square">
            <a:spAutoFit/>
          </a:bodyPr>
          <a:lstStyle/>
          <a:p>
            <a:r>
              <a:rPr lang="en-US" dirty="0"/>
              <a:t>Sender </a:t>
            </a:r>
            <a:endParaRPr lang="en-IN" dirty="0"/>
          </a:p>
        </p:txBody>
      </p:sp>
      <p:pic>
        <p:nvPicPr>
          <p:cNvPr id="6" name="Picture 5">
            <a:extLst>
              <a:ext uri="{FF2B5EF4-FFF2-40B4-BE49-F238E27FC236}">
                <a16:creationId xmlns:a16="http://schemas.microsoft.com/office/drawing/2014/main" id="{8E93A706-F967-4714-A3D6-48B650A84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3045" y="4629951"/>
            <a:ext cx="1653188" cy="1475509"/>
          </a:xfrm>
          <a:prstGeom prst="rect">
            <a:avLst/>
          </a:prstGeom>
        </p:spPr>
      </p:pic>
      <p:pic>
        <p:nvPicPr>
          <p:cNvPr id="8" name="Picture 7">
            <a:extLst>
              <a:ext uri="{FF2B5EF4-FFF2-40B4-BE49-F238E27FC236}">
                <a16:creationId xmlns:a16="http://schemas.microsoft.com/office/drawing/2014/main" id="{23EF04A6-EFB7-4761-84F2-28FCA3059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303" y="4573307"/>
            <a:ext cx="2016768" cy="1164521"/>
          </a:xfrm>
          <a:prstGeom prst="rect">
            <a:avLst/>
          </a:prstGeom>
        </p:spPr>
      </p:pic>
      <p:pic>
        <p:nvPicPr>
          <p:cNvPr id="11" name="Picture 10">
            <a:extLst>
              <a:ext uri="{FF2B5EF4-FFF2-40B4-BE49-F238E27FC236}">
                <a16:creationId xmlns:a16="http://schemas.microsoft.com/office/drawing/2014/main" id="{1669E66C-6CE0-4CB4-B1AE-212B3CF160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2004" y="2953042"/>
            <a:ext cx="1195773" cy="1195773"/>
          </a:xfrm>
          <a:prstGeom prst="rect">
            <a:avLst/>
          </a:prstGeom>
        </p:spPr>
      </p:pic>
      <p:pic>
        <p:nvPicPr>
          <p:cNvPr id="13" name="Picture 12">
            <a:extLst>
              <a:ext uri="{FF2B5EF4-FFF2-40B4-BE49-F238E27FC236}">
                <a16:creationId xmlns:a16="http://schemas.microsoft.com/office/drawing/2014/main" id="{1AF66412-724E-49DD-BC30-CD99958493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3045">
            <a:off x="8578089" y="4964459"/>
            <a:ext cx="1075323" cy="806492"/>
          </a:xfrm>
          <a:prstGeom prst="rect">
            <a:avLst/>
          </a:prstGeom>
        </p:spPr>
      </p:pic>
      <p:cxnSp>
        <p:nvCxnSpPr>
          <p:cNvPr id="14" name="Connector: Curved 13">
            <a:extLst>
              <a:ext uri="{FF2B5EF4-FFF2-40B4-BE49-F238E27FC236}">
                <a16:creationId xmlns:a16="http://schemas.microsoft.com/office/drawing/2014/main" id="{3F247D2C-4FDE-4DAE-8B18-89C790EF0E1A}"/>
              </a:ext>
            </a:extLst>
          </p:cNvPr>
          <p:cNvCxnSpPr>
            <a:cxnSpLocks/>
          </p:cNvCxnSpPr>
          <p:nvPr/>
        </p:nvCxnSpPr>
        <p:spPr>
          <a:xfrm>
            <a:off x="6991229" y="5010605"/>
            <a:ext cx="2068571" cy="538912"/>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A1B8FF-417E-4043-BB8D-CBB24924AA0A}"/>
              </a:ext>
            </a:extLst>
          </p:cNvPr>
          <p:cNvSpPr txBox="1"/>
          <p:nvPr/>
        </p:nvSpPr>
        <p:spPr>
          <a:xfrm>
            <a:off x="9764544" y="4230703"/>
            <a:ext cx="1818094" cy="369332"/>
          </a:xfrm>
          <a:prstGeom prst="rect">
            <a:avLst/>
          </a:prstGeom>
          <a:noFill/>
        </p:spPr>
        <p:txBody>
          <a:bodyPr wrap="square">
            <a:spAutoFit/>
          </a:bodyPr>
          <a:lstStyle/>
          <a:p>
            <a:r>
              <a:rPr lang="en-US" dirty="0"/>
              <a:t>Receiver</a:t>
            </a:r>
            <a:endParaRPr lang="en-IN" dirty="0"/>
          </a:p>
        </p:txBody>
      </p:sp>
      <p:sp>
        <p:nvSpPr>
          <p:cNvPr id="17" name="TextBox 16">
            <a:extLst>
              <a:ext uri="{FF2B5EF4-FFF2-40B4-BE49-F238E27FC236}">
                <a16:creationId xmlns:a16="http://schemas.microsoft.com/office/drawing/2014/main" id="{93E46974-A7E7-414C-805D-3B91271557FD}"/>
              </a:ext>
            </a:extLst>
          </p:cNvPr>
          <p:cNvSpPr txBox="1"/>
          <p:nvPr/>
        </p:nvSpPr>
        <p:spPr>
          <a:xfrm>
            <a:off x="3340976" y="2528874"/>
            <a:ext cx="2202873" cy="369332"/>
          </a:xfrm>
          <a:prstGeom prst="rect">
            <a:avLst/>
          </a:prstGeom>
          <a:noFill/>
        </p:spPr>
        <p:txBody>
          <a:bodyPr wrap="square">
            <a:spAutoFit/>
          </a:bodyPr>
          <a:lstStyle/>
          <a:p>
            <a:r>
              <a:rPr lang="en-US" dirty="0"/>
              <a:t>Unauthorized person</a:t>
            </a:r>
            <a:endParaRPr lang="en-IN" dirty="0"/>
          </a:p>
        </p:txBody>
      </p:sp>
      <p:sp>
        <p:nvSpPr>
          <p:cNvPr id="18" name="TextBox 17">
            <a:extLst>
              <a:ext uri="{FF2B5EF4-FFF2-40B4-BE49-F238E27FC236}">
                <a16:creationId xmlns:a16="http://schemas.microsoft.com/office/drawing/2014/main" id="{54E82C88-2CF2-4EB8-B81B-5F3C9215282F}"/>
              </a:ext>
            </a:extLst>
          </p:cNvPr>
          <p:cNvSpPr txBox="1"/>
          <p:nvPr/>
        </p:nvSpPr>
        <p:spPr>
          <a:xfrm rot="1726232">
            <a:off x="7582681" y="4645436"/>
            <a:ext cx="1547150" cy="369332"/>
          </a:xfrm>
          <a:prstGeom prst="rect">
            <a:avLst/>
          </a:prstGeom>
          <a:noFill/>
        </p:spPr>
        <p:txBody>
          <a:bodyPr wrap="square">
            <a:spAutoFit/>
          </a:bodyPr>
          <a:lstStyle/>
          <a:p>
            <a:r>
              <a:rPr lang="en-US" dirty="0"/>
              <a:t>Send’s data </a:t>
            </a:r>
            <a:endParaRPr lang="en-IN" dirty="0"/>
          </a:p>
        </p:txBody>
      </p:sp>
      <p:pic>
        <p:nvPicPr>
          <p:cNvPr id="21" name="Picture 20">
            <a:extLst>
              <a:ext uri="{FF2B5EF4-FFF2-40B4-BE49-F238E27FC236}">
                <a16:creationId xmlns:a16="http://schemas.microsoft.com/office/drawing/2014/main" id="{7BBFF8DF-4835-485B-8A31-5DBA0533CE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3110" y="4316046"/>
            <a:ext cx="1233471" cy="1233471"/>
          </a:xfrm>
          <a:prstGeom prst="rect">
            <a:avLst/>
          </a:prstGeom>
        </p:spPr>
      </p:pic>
      <p:cxnSp>
        <p:nvCxnSpPr>
          <p:cNvPr id="22" name="Connector: Curved 21">
            <a:extLst>
              <a:ext uri="{FF2B5EF4-FFF2-40B4-BE49-F238E27FC236}">
                <a16:creationId xmlns:a16="http://schemas.microsoft.com/office/drawing/2014/main" id="{F09FABC6-1BB6-4F5B-985D-66984554EC57}"/>
              </a:ext>
            </a:extLst>
          </p:cNvPr>
          <p:cNvCxnSpPr>
            <a:cxnSpLocks/>
          </p:cNvCxnSpPr>
          <p:nvPr/>
        </p:nvCxnSpPr>
        <p:spPr>
          <a:xfrm>
            <a:off x="4199890" y="3959795"/>
            <a:ext cx="2114637" cy="1453487"/>
          </a:xfrm>
          <a:prstGeom prst="curvedConnector3">
            <a:avLst>
              <a:gd name="adj1" fmla="val 479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9158ADD-26B9-46B3-A70E-73ED246FAA20}"/>
              </a:ext>
            </a:extLst>
          </p:cNvPr>
          <p:cNvSpPr txBox="1"/>
          <p:nvPr/>
        </p:nvSpPr>
        <p:spPr>
          <a:xfrm>
            <a:off x="6374493" y="3784101"/>
            <a:ext cx="1233471" cy="369332"/>
          </a:xfrm>
          <a:prstGeom prst="rect">
            <a:avLst/>
          </a:prstGeom>
          <a:noFill/>
        </p:spPr>
        <p:txBody>
          <a:bodyPr wrap="square">
            <a:spAutoFit/>
          </a:bodyPr>
          <a:lstStyle/>
          <a:p>
            <a:r>
              <a:rPr lang="en-US" dirty="0">
                <a:solidFill>
                  <a:srgbClr val="FF0000"/>
                </a:solidFill>
              </a:rPr>
              <a:t>Server</a:t>
            </a:r>
            <a:r>
              <a:rPr lang="en-US" dirty="0"/>
              <a:t> </a:t>
            </a:r>
            <a:endParaRPr lang="en-IN" dirty="0"/>
          </a:p>
        </p:txBody>
      </p:sp>
    </p:spTree>
    <p:custDataLst>
      <p:tags r:id="rId1"/>
    </p:custDataLst>
    <p:extLst>
      <p:ext uri="{BB962C8B-B14F-4D97-AF65-F5344CB8AC3E}">
        <p14:creationId xmlns:p14="http://schemas.microsoft.com/office/powerpoint/2010/main" val="388291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490E066-E397-4B54-9108-BAB15079B8CB}"/>
              </a:ext>
            </a:extLst>
          </p:cNvPr>
          <p:cNvSpPr/>
          <p:nvPr/>
        </p:nvSpPr>
        <p:spPr>
          <a:xfrm>
            <a:off x="426028" y="805294"/>
            <a:ext cx="2171700" cy="67540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Masquerade</a:t>
            </a:r>
            <a:endParaRPr lang="en-IN" dirty="0"/>
          </a:p>
        </p:txBody>
      </p:sp>
      <p:sp>
        <p:nvSpPr>
          <p:cNvPr id="4" name="Flowchart: Alternate Process 3">
            <a:extLst>
              <a:ext uri="{FF2B5EF4-FFF2-40B4-BE49-F238E27FC236}">
                <a16:creationId xmlns:a16="http://schemas.microsoft.com/office/drawing/2014/main" id="{BEF3E610-1400-40AD-8548-0915B1361B78}"/>
              </a:ext>
            </a:extLst>
          </p:cNvPr>
          <p:cNvSpPr/>
          <p:nvPr/>
        </p:nvSpPr>
        <p:spPr>
          <a:xfrm>
            <a:off x="3265343" y="834735"/>
            <a:ext cx="2171700" cy="675409"/>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Replay</a:t>
            </a:r>
            <a:endParaRPr lang="en-IN" dirty="0"/>
          </a:p>
        </p:txBody>
      </p:sp>
      <p:sp>
        <p:nvSpPr>
          <p:cNvPr id="5" name="Flowchart: Alternate Process 4">
            <a:extLst>
              <a:ext uri="{FF2B5EF4-FFF2-40B4-BE49-F238E27FC236}">
                <a16:creationId xmlns:a16="http://schemas.microsoft.com/office/drawing/2014/main" id="{0D3FB5DB-7BF9-4DB6-9502-14741712423D}"/>
              </a:ext>
            </a:extLst>
          </p:cNvPr>
          <p:cNvSpPr/>
          <p:nvPr/>
        </p:nvSpPr>
        <p:spPr>
          <a:xfrm>
            <a:off x="6302952" y="834735"/>
            <a:ext cx="2171700" cy="67540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Modification</a:t>
            </a:r>
            <a:endParaRPr lang="en-IN" dirty="0"/>
          </a:p>
        </p:txBody>
      </p:sp>
      <p:sp>
        <p:nvSpPr>
          <p:cNvPr id="6" name="Flowchart: Alternate Process 5">
            <a:extLst>
              <a:ext uri="{FF2B5EF4-FFF2-40B4-BE49-F238E27FC236}">
                <a16:creationId xmlns:a16="http://schemas.microsoft.com/office/drawing/2014/main" id="{28AF07D5-6E67-4BA8-A7AD-B6103AE6A629}"/>
              </a:ext>
            </a:extLst>
          </p:cNvPr>
          <p:cNvSpPr/>
          <p:nvPr/>
        </p:nvSpPr>
        <p:spPr>
          <a:xfrm>
            <a:off x="9594272" y="834736"/>
            <a:ext cx="2171700" cy="675409"/>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Denial of </a:t>
            </a:r>
            <a:endParaRPr lang="en-IN" dirty="0"/>
          </a:p>
          <a:p>
            <a:pPr algn="ctr"/>
            <a:r>
              <a:rPr lang="en-IN" dirty="0"/>
              <a:t>Service </a:t>
            </a:r>
            <a:endParaRPr lang="en-US" dirty="0"/>
          </a:p>
        </p:txBody>
      </p:sp>
      <p:sp>
        <p:nvSpPr>
          <p:cNvPr id="7" name="TextBox 6">
            <a:extLst>
              <a:ext uri="{FF2B5EF4-FFF2-40B4-BE49-F238E27FC236}">
                <a16:creationId xmlns:a16="http://schemas.microsoft.com/office/drawing/2014/main" id="{D235BE72-18C2-450A-BFBC-6682AEB1F6BF}"/>
              </a:ext>
            </a:extLst>
          </p:cNvPr>
          <p:cNvSpPr txBox="1"/>
          <p:nvPr/>
        </p:nvSpPr>
        <p:spPr>
          <a:xfrm>
            <a:off x="529936" y="1995055"/>
            <a:ext cx="1922319" cy="1477328"/>
          </a:xfrm>
          <a:prstGeom prst="rect">
            <a:avLst/>
          </a:prstGeom>
          <a:noFill/>
        </p:spPr>
        <p:txBody>
          <a:bodyPr wrap="square" rtlCol="0">
            <a:spAutoFit/>
          </a:bodyPr>
          <a:lstStyle/>
          <a:p>
            <a:r>
              <a:rPr lang="en-US" dirty="0"/>
              <a:t>Here the unauthorized person sends data to receiver using sender name </a:t>
            </a:r>
          </a:p>
        </p:txBody>
      </p:sp>
      <p:sp>
        <p:nvSpPr>
          <p:cNvPr id="9" name="TextBox 8">
            <a:extLst>
              <a:ext uri="{FF2B5EF4-FFF2-40B4-BE49-F238E27FC236}">
                <a16:creationId xmlns:a16="http://schemas.microsoft.com/office/drawing/2014/main" id="{87C0D129-8310-462B-B809-06C92F9E6D6C}"/>
              </a:ext>
            </a:extLst>
          </p:cNvPr>
          <p:cNvSpPr txBox="1"/>
          <p:nvPr/>
        </p:nvSpPr>
        <p:spPr>
          <a:xfrm>
            <a:off x="3385271" y="1995055"/>
            <a:ext cx="2171700" cy="2308324"/>
          </a:xfrm>
          <a:prstGeom prst="rect">
            <a:avLst/>
          </a:prstGeom>
          <a:noFill/>
        </p:spPr>
        <p:txBody>
          <a:bodyPr wrap="square">
            <a:spAutoFit/>
          </a:bodyPr>
          <a:lstStyle/>
          <a:p>
            <a:r>
              <a:rPr lang="en-US" dirty="0"/>
              <a:t>Here the unauthorized person sends data to receiver by modifying and also sender will also send  data to receiver so it asks for replay </a:t>
            </a:r>
          </a:p>
        </p:txBody>
      </p:sp>
      <p:sp>
        <p:nvSpPr>
          <p:cNvPr id="11" name="TextBox 10">
            <a:extLst>
              <a:ext uri="{FF2B5EF4-FFF2-40B4-BE49-F238E27FC236}">
                <a16:creationId xmlns:a16="http://schemas.microsoft.com/office/drawing/2014/main" id="{FFCBAB7F-1CDD-417B-849F-8D26E0E006B3}"/>
              </a:ext>
            </a:extLst>
          </p:cNvPr>
          <p:cNvSpPr txBox="1"/>
          <p:nvPr/>
        </p:nvSpPr>
        <p:spPr>
          <a:xfrm>
            <a:off x="6489988" y="2077135"/>
            <a:ext cx="2171700" cy="1477328"/>
          </a:xfrm>
          <a:prstGeom prst="rect">
            <a:avLst/>
          </a:prstGeom>
          <a:noFill/>
        </p:spPr>
        <p:txBody>
          <a:bodyPr wrap="square">
            <a:spAutoFit/>
          </a:bodyPr>
          <a:lstStyle/>
          <a:p>
            <a:r>
              <a:rPr lang="en-US" dirty="0"/>
              <a:t>Here the unauthorized person sends data to receiver by modifying  </a:t>
            </a:r>
          </a:p>
        </p:txBody>
      </p:sp>
      <p:sp>
        <p:nvSpPr>
          <p:cNvPr id="13" name="TextBox 12">
            <a:extLst>
              <a:ext uri="{FF2B5EF4-FFF2-40B4-BE49-F238E27FC236}">
                <a16:creationId xmlns:a16="http://schemas.microsoft.com/office/drawing/2014/main" id="{AD0B491E-E5AE-4C0A-A2B8-72C67276FDBB}"/>
              </a:ext>
            </a:extLst>
          </p:cNvPr>
          <p:cNvSpPr txBox="1"/>
          <p:nvPr/>
        </p:nvSpPr>
        <p:spPr>
          <a:xfrm flipH="1">
            <a:off x="9463519" y="1995055"/>
            <a:ext cx="2454854" cy="1200329"/>
          </a:xfrm>
          <a:prstGeom prst="rect">
            <a:avLst/>
          </a:prstGeom>
          <a:noFill/>
        </p:spPr>
        <p:txBody>
          <a:bodyPr wrap="square">
            <a:spAutoFit/>
          </a:bodyPr>
          <a:lstStyle/>
          <a:p>
            <a:r>
              <a:rPr lang="en-US" dirty="0"/>
              <a:t>Here the unauthorized person disrupts the server and sends data to receiver </a:t>
            </a:r>
          </a:p>
        </p:txBody>
      </p:sp>
    </p:spTree>
    <p:custDataLst>
      <p:tags r:id="rId1"/>
    </p:custDataLst>
    <p:extLst>
      <p:ext uri="{BB962C8B-B14F-4D97-AF65-F5344CB8AC3E}">
        <p14:creationId xmlns:p14="http://schemas.microsoft.com/office/powerpoint/2010/main" val="11992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0.6"/>
</p:tagLst>
</file>

<file path=ppt/tags/tag2.xml><?xml version="1.0" encoding="utf-8"?>
<p:tagLst xmlns:a="http://schemas.openxmlformats.org/drawingml/2006/main" xmlns:r="http://schemas.openxmlformats.org/officeDocument/2006/relationships" xmlns:p="http://schemas.openxmlformats.org/presentationml/2006/main">
  <p:tag name="TIMING" val="|0.9|17.7"/>
</p:tagLst>
</file>

<file path=ppt/tags/tag3.xml><?xml version="1.0" encoding="utf-8"?>
<p:tagLst xmlns:a="http://schemas.openxmlformats.org/drawingml/2006/main" xmlns:r="http://schemas.openxmlformats.org/officeDocument/2006/relationships" xmlns:p="http://schemas.openxmlformats.org/presentationml/2006/main">
  <p:tag name="TIMING" val="|1.4|0.5|1|0.8|0.4|0.7|0.3|1.3|0.3"/>
</p:tagLst>
</file>

<file path=ppt/tags/tag4.xml><?xml version="1.0" encoding="utf-8"?>
<p:tagLst xmlns:a="http://schemas.openxmlformats.org/drawingml/2006/main" xmlns:r="http://schemas.openxmlformats.org/officeDocument/2006/relationships" xmlns:p="http://schemas.openxmlformats.org/presentationml/2006/main">
  <p:tag name="TIMING" val="|2.5|0.4|2.2|1.6|0.4|0.4|0.6|3|0.3|0.4|3|3.5|0.3|1"/>
</p:tagLst>
</file>

<file path=ppt/tags/tag5.xml><?xml version="1.0" encoding="utf-8"?>
<p:tagLst xmlns:a="http://schemas.openxmlformats.org/drawingml/2006/main" xmlns:r="http://schemas.openxmlformats.org/officeDocument/2006/relationships" xmlns:p="http://schemas.openxmlformats.org/presentationml/2006/main">
  <p:tag name="TIMING" val="|0.9|1.6|0.5|0.4|0.6|0.4|1.1|0.5|1.1|0.5|1|2.5|0.8|2.3|6|1.2|0.4"/>
</p:tagLst>
</file>

<file path=ppt/tags/tag6.xml><?xml version="1.0" encoding="utf-8"?>
<p:tagLst xmlns:a="http://schemas.openxmlformats.org/drawingml/2006/main" xmlns:r="http://schemas.openxmlformats.org/officeDocument/2006/relationships" xmlns:p="http://schemas.openxmlformats.org/presentationml/2006/main">
  <p:tag name="TIMING" val="|2.5|1.7|0.4|0.5|1.2|0.4|0.4|0.3|0.7|0.4|2.4|1.6|0.8"/>
</p:tagLst>
</file>

<file path=ppt/tags/tag7.xml><?xml version="1.0" encoding="utf-8"?>
<p:tagLst xmlns:a="http://schemas.openxmlformats.org/drawingml/2006/main" xmlns:r="http://schemas.openxmlformats.org/officeDocument/2006/relationships" xmlns:p="http://schemas.openxmlformats.org/presentationml/2006/main">
  <p:tag name="TIMING" val="|5.5|1.1|8.5|0.3|0.8|0.6|1|2.7|0.5"/>
</p:tagLst>
</file>

<file path=ppt/tags/tag8.xml><?xml version="1.0" encoding="utf-8"?>
<p:tagLst xmlns:a="http://schemas.openxmlformats.org/drawingml/2006/main" xmlns:r="http://schemas.openxmlformats.org/officeDocument/2006/relationships" xmlns:p="http://schemas.openxmlformats.org/presentationml/2006/main">
  <p:tag name="TIMING" val="|5.7|6.6|11.8|1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420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navya boinpally</dc:creator>
  <cp:lastModifiedBy>navya boinpally</cp:lastModifiedBy>
  <cp:revision>20</cp:revision>
  <dcterms:created xsi:type="dcterms:W3CDTF">2020-09-24T07:13:53Z</dcterms:created>
  <dcterms:modified xsi:type="dcterms:W3CDTF">2020-09-24T10:56:54Z</dcterms:modified>
</cp:coreProperties>
</file>