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528" r:id="rId2"/>
    <p:sldId id="529" r:id="rId3"/>
    <p:sldId id="527" r:id="rId4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F5D6F49-6F8C-42D4-A5BD-F15134FB9FDE}" type="datetimeFigureOut">
              <a:rPr lang="th-TH" smtClean="0"/>
              <a:t>24/05/67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5BB809E-3964-4F40-989C-F08D29C274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76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>
              <a:defRPr/>
            </a:pPr>
            <a:fld id="{5C881F64-38B6-442F-BAD6-2D03BCFD5B11}" type="slidenum">
              <a:rPr lang="en-US">
                <a:solidFill>
                  <a:prstClr val="black"/>
                </a:solidFill>
                <a:latin typeface="Calibri"/>
              </a:rPr>
              <a:pPr defTabSz="966155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45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>
              <a:defRPr/>
            </a:pPr>
            <a:fld id="{5C881F64-38B6-442F-BAD6-2D03BCFD5B11}" type="slidenum">
              <a:rPr lang="en-US">
                <a:solidFill>
                  <a:prstClr val="black"/>
                </a:solidFill>
                <a:latin typeface="Calibri"/>
              </a:rPr>
              <a:pPr defTabSz="966155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48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155">
              <a:defRPr/>
            </a:pPr>
            <a:fld id="{5C881F64-38B6-442F-BAD6-2D03BCFD5B11}" type="slidenum">
              <a:rPr lang="en-US">
                <a:solidFill>
                  <a:prstClr val="black"/>
                </a:solidFill>
                <a:latin typeface="Calibri"/>
              </a:rPr>
              <a:pPr defTabSz="966155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94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3363" y="3200400"/>
            <a:ext cx="53886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625600" y="5486400"/>
            <a:ext cx="4775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Your Interactive Guide to the Digital World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267200"/>
            <a:ext cx="650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Discovering </a:t>
            </a:r>
            <a:br>
              <a:rPr lang="en-US" sz="3200" dirty="0">
                <a:latin typeface="Arial Black" pitchFamily="34" charset="0"/>
              </a:rPr>
            </a:br>
            <a:r>
              <a:rPr lang="en-US" sz="3200" dirty="0">
                <a:latin typeface="Arial Black" pitchFamily="34" charset="0"/>
              </a:rPr>
              <a:t>	Computers 2012</a:t>
            </a:r>
          </a:p>
        </p:txBody>
      </p:sp>
      <p:sp>
        <p:nvSpPr>
          <p:cNvPr id="8" name="Rectangle 6"/>
          <p:cNvSpPr/>
          <p:nvPr userDrawn="1"/>
        </p:nvSpPr>
        <p:spPr>
          <a:xfrm>
            <a:off x="300963" y="152400"/>
            <a:ext cx="11687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Chapter 13</a:t>
            </a:r>
          </a:p>
          <a:p>
            <a:r>
              <a:rPr lang="en-US" sz="3200" dirty="0">
                <a:latin typeface="Arial Black" pitchFamily="34" charset="0"/>
              </a:rPr>
              <a:t>Computer Programs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954272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15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22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24600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13480524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8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324600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8231275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324600"/>
            <a:ext cx="508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42907972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7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01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54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8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15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67588E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 userDrawn="1"/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rgbClr val="67588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370638"/>
            <a:ext cx="629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Discovering Computers 2012: Chapter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0F3-BBBA-4B6D-BB99-DDE0CAAD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000" dirty="0"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หลักการพัฒนาโปรแกรมโดยใช้ภาษาคอมพิวเตอร์</a:t>
            </a:r>
            <a:endParaRPr lang="th-TH" sz="5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E16F-D847-47E2-A8DB-5C904FD32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48087"/>
            <a:ext cx="5384800" cy="2082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/>
              <a:t>1. คอมพิวเตอร์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คอมพิวเตอร์ </a:t>
            </a:r>
            <a:r>
              <a:rPr lang="en-US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(Computer) </a:t>
            </a:r>
            <a:r>
              <a:rPr lang="th-TH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เป็นอุปกรณ์อิเล็กทรอนิกส์ที่สามารถปฏิบัติงานหรือประมวลผลอัตโนมัติตามคำสั่งงานที่ได้โปรแกรมไว้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2000" dirty="0"/>
              <a:t>ระบบคอมพิวเตอร์หนึ่ง ๆ ที่สามารถปฏิบัติงานได้ ประกอบด้วย 4 ส่วน  1. </a:t>
            </a: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ฮาร์ดแวร์ (</a:t>
            </a:r>
            <a:r>
              <a:rPr lang="en-US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Hardware) </a:t>
            </a:r>
            <a:r>
              <a:rPr lang="th-TH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2. </a:t>
            </a: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ซอฟต์แวร์ </a:t>
            </a:r>
            <a:r>
              <a:rPr lang="en-US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(Software) </a:t>
            </a:r>
            <a:r>
              <a:rPr lang="th-TH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3. </a:t>
            </a: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บุคลากร </a:t>
            </a:r>
            <a:r>
              <a:rPr lang="en-US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(People Ware) </a:t>
            </a:r>
            <a:r>
              <a:rPr lang="th-TH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4. </a:t>
            </a: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ข้อมูล </a:t>
            </a:r>
            <a:r>
              <a:rPr lang="en-US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(Data</a:t>
            </a:r>
            <a:r>
              <a:rPr lang="th-TH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) </a:t>
            </a:r>
            <a:endParaRPr lang="th-TH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12C78-1093-4DB5-AAFB-C500B215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990" y="3523376"/>
            <a:ext cx="5384800" cy="31039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dirty="0"/>
              <a:t>4. หลักการพัฒนาโปรแกรมโดยใช้ภาษาคอมพิวเตอร์</a:t>
            </a:r>
          </a:p>
          <a:p>
            <a:pPr marL="0" indent="0">
              <a:buNone/>
            </a:pPr>
            <a:r>
              <a:rPr lang="th-TH" dirty="0"/>
              <a:t>     เราจะเรียกว่า “วงจรการพัฒนาโปรแกรมโดยใช้ภาษาคอมพิวเตอร์” (</a:t>
            </a:r>
            <a:r>
              <a:rPr lang="en-US" dirty="0"/>
              <a:t>Computer Development Life Cycle) </a:t>
            </a:r>
            <a:r>
              <a:rPr lang="th-TH" dirty="0"/>
              <a:t>ประกอบด้วยขั้นตอนหลัก 5 ขั้นตอน ดังนี้ </a:t>
            </a:r>
          </a:p>
          <a:p>
            <a:pPr marL="0" indent="0">
              <a:buNone/>
            </a:pPr>
            <a:r>
              <a:rPr lang="th-TH" dirty="0"/>
              <a:t>	5.1 การวิเคราะห์ความต้องการ</a:t>
            </a:r>
          </a:p>
          <a:p>
            <a:pPr marL="0" indent="0">
              <a:buNone/>
            </a:pPr>
            <a:r>
              <a:rPr lang="th-TH" dirty="0"/>
              <a:t>	5.2 การออกแบบวิธีการแก้ไขปัญหา</a:t>
            </a:r>
          </a:p>
          <a:p>
            <a:pPr marL="0" indent="0">
              <a:buNone/>
            </a:pPr>
            <a:r>
              <a:rPr lang="th-TH" dirty="0"/>
              <a:t>	5.3 การสร้างโปรแกรมตามแนวทางที่ได้ออกแบบไว้</a:t>
            </a:r>
          </a:p>
          <a:p>
            <a:pPr marL="0" indent="0">
              <a:buNone/>
            </a:pPr>
            <a:r>
              <a:rPr lang="th-TH" dirty="0"/>
              <a:t>	5.4 การทดสอบโปรแกรมที่สร้างขึ้น</a:t>
            </a:r>
          </a:p>
          <a:p>
            <a:pPr marL="0" indent="0">
              <a:buNone/>
            </a:pPr>
            <a:r>
              <a:rPr lang="th-TH" dirty="0"/>
              <a:t>	5.5 การทบทวนโปรแกรมและเอกสารที่เกี่ยวข้อง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4CE870-F0DC-40B2-9775-5E782F86D259}"/>
              </a:ext>
            </a:extLst>
          </p:cNvPr>
          <p:cNvSpPr txBox="1">
            <a:spLocks/>
          </p:cNvSpPr>
          <p:nvPr/>
        </p:nvSpPr>
        <p:spPr>
          <a:xfrm>
            <a:off x="609600" y="4083340"/>
            <a:ext cx="5384800" cy="182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dirty="0"/>
              <a:t>2. </a:t>
            </a:r>
            <a:r>
              <a:rPr lang="th-TH" sz="2000" dirty="0"/>
              <a:t>โปรแกรมตัวแปลภาษา (</a:t>
            </a:r>
            <a:r>
              <a:rPr lang="en-US" sz="2000" dirty="0"/>
              <a:t>Language Translator) </a:t>
            </a: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เป็นโปรแกรมที่พัฒนาขึ้นสำหรับทำหน้าที่ในการแปลคำสั่งที่เขียนด้วยภาษาสำหรับพัฒนาโปรแกรมโดยใช้ภาษาคอมพิวเตอร์ภาษาใดภาษาหนึ่ง ให้เป็นภาษาเครื่อง เพื่อให้เครื่องคอมพิวเตอร์เข้าใจและสามารถนำไปปฏิบัติงานได้ เช่น คอมไพเลอร์ของภาษาต่าง ๆ เป็นต้น</a:t>
            </a:r>
            <a:endParaRPr lang="th-TH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25B484-1532-4056-9EB0-D397593AB67F}"/>
              </a:ext>
            </a:extLst>
          </p:cNvPr>
          <p:cNvSpPr txBox="1">
            <a:spLocks/>
          </p:cNvSpPr>
          <p:nvPr/>
        </p:nvSpPr>
        <p:spPr>
          <a:xfrm>
            <a:off x="6356990" y="1648087"/>
            <a:ext cx="5384800" cy="182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000" dirty="0"/>
              <a:t>3. ภาษาคอมพิวเตอร์ (</a:t>
            </a:r>
            <a:r>
              <a:rPr lang="en-US" sz="2000" dirty="0"/>
              <a:t>Programming Language) </a:t>
            </a:r>
            <a:r>
              <a:rPr lang="th-TH" sz="20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ใช้สำหรับพัฒนาโปรแกรม เพื่อควบคุมการปฏิบัติงานของระบบคอมพิวเตอร์ให้ดำเนินการตามแนวความคิดที่ได้กำหนดไว้ล่วงหน้าแล้ว โดยปฏิบัติงานตามคำสั่งนั้น ๆ จะปฏิบัติงานนอกเหนือจากที่กำหนดไว้ในโปรแกรมไม่ได้</a:t>
            </a:r>
            <a:r>
              <a:rPr lang="en-US" sz="2000" dirty="0">
                <a:effectLst/>
                <a:latin typeface="Browallia New" panose="020B0604020202020204" pitchFamily="34" charset="-34"/>
                <a:ea typeface="SimSun" panose="02010600030101010101" pitchFamily="2" charset="-122"/>
              </a:rPr>
              <a:t>	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281734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0F3-BBBA-4B6D-BB99-DDE0CAAD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000" dirty="0"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หลักการพัฒนาโปรแกรมโดยใช้ภาษาคอมพิวเตอร์</a:t>
            </a:r>
            <a:endParaRPr lang="th-TH" sz="5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E16F-D847-47E2-A8DB-5C904FD32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985157"/>
          </a:xfrm>
        </p:spPr>
        <p:txBody>
          <a:bodyPr/>
          <a:lstStyle/>
          <a:p>
            <a:r>
              <a:rPr lang="th-TH" b="1" dirty="0">
                <a:latin typeface="Calibri" panose="020F0502020204030204" pitchFamily="34" charset="0"/>
                <a:ea typeface="SimSun" panose="02010600030101010101" pitchFamily="2" charset="-122"/>
                <a:cs typeface="BrowalliaUPC" panose="020B0604020202020204" pitchFamily="34" charset="-34"/>
              </a:rPr>
              <a:t>เตรียมการพัฒนาโปรแกรมด้วย</a:t>
            </a:r>
            <a:r>
              <a:rPr lang="th-TH" b="1" dirty="0" err="1">
                <a:latin typeface="Calibri" panose="020F0502020204030204" pitchFamily="34" charset="0"/>
                <a:ea typeface="SimSun" panose="02010600030101010101" pitchFamily="2" charset="-122"/>
                <a:cs typeface="BrowalliaUPC" panose="020B0604020202020204" pitchFamily="34" charset="-34"/>
              </a:rPr>
              <a:t>ไพ</a:t>
            </a:r>
            <a:r>
              <a:rPr lang="th-TH" b="1" dirty="0">
                <a:latin typeface="Calibri" panose="020F0502020204030204" pitchFamily="34" charset="0"/>
                <a:ea typeface="SimSun" panose="02010600030101010101" pitchFamily="2" charset="-122"/>
                <a:cs typeface="BrowalliaUPC" panose="020B0604020202020204" pitchFamily="34" charset="-34"/>
              </a:rPr>
              <a:t>ทอน</a:t>
            </a:r>
            <a:endParaRPr lang="th-TH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2000" dirty="0"/>
              <a:t>คอมพิวเตอร์ หมายถึงใช้เครื่องมือออนไลน์ผ่าน </a:t>
            </a:r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r>
              <a:rPr lang="en-US" sz="2000" dirty="0"/>
              <a:t> </a:t>
            </a:r>
            <a:r>
              <a:rPr lang="th-TH" sz="2000" dirty="0"/>
              <a:t>ซึ่งเป็น </a:t>
            </a:r>
            <a:r>
              <a:rPr lang="en-US" sz="2000" dirty="0"/>
              <a:t>IDE </a:t>
            </a:r>
            <a:r>
              <a:rPr lang="th-TH" sz="2000" dirty="0"/>
              <a:t>ให้บริการบนระบบคลาว</a:t>
            </a:r>
            <a:r>
              <a:rPr lang="th-TH" sz="2000" dirty="0" err="1"/>
              <a:t>ด์ข</a:t>
            </a:r>
            <a:r>
              <a:rPr lang="th-TH" sz="2000" dirty="0"/>
              <a:t>องบริษัท กูเก</a:t>
            </a:r>
            <a:r>
              <a:rPr lang="th-TH" sz="2000" dirty="0" err="1"/>
              <a:t>ิล</a:t>
            </a:r>
            <a:r>
              <a:rPr lang="th-TH" sz="2000" dirty="0"/>
              <a:t> (</a:t>
            </a:r>
            <a:r>
              <a:rPr lang="en-US" sz="2000" dirty="0" err="1"/>
              <a:t>Goodle</a:t>
            </a:r>
            <a:r>
              <a:rPr lang="en-US" sz="2000" dirty="0"/>
              <a:t> Inc.) </a:t>
            </a:r>
            <a:r>
              <a:rPr lang="th-TH" sz="2000" dirty="0"/>
              <a:t>ที่อนุญาตให้ผู้ใช้งานพัฒนาโปรแกรมต้นฉบับ ในตัวแก้ไขและเรียกใช้จาก</a:t>
            </a:r>
            <a:r>
              <a:rPr lang="th-TH" sz="2000" dirty="0" err="1"/>
              <a:t>เบ</a:t>
            </a:r>
            <a:r>
              <a:rPr lang="th-TH" sz="2000" dirty="0"/>
              <a:t>ราว์เซอร์ โดยเฉพาะอย่างยิ่งรองรับการพัฒนาโปรแกรม</a:t>
            </a:r>
            <a:r>
              <a:rPr lang="th-TH" sz="2000" dirty="0" err="1"/>
              <a:t>ไพ</a:t>
            </a:r>
            <a:r>
              <a:rPr lang="th-TH" sz="2000" dirty="0"/>
              <a:t>ทอน โดยผู้ใช้งานจำเป็นต้องมี </a:t>
            </a:r>
            <a:r>
              <a:rPr lang="en-US" sz="2000" dirty="0"/>
              <a:t>email </a:t>
            </a:r>
            <a:r>
              <a:rPr lang="th-TH" sz="2000" dirty="0"/>
              <a:t>ของ </a:t>
            </a:r>
            <a:r>
              <a:rPr lang="en-US" sz="2000" dirty="0" err="1"/>
              <a:t>gmail</a:t>
            </a:r>
            <a:endParaRPr lang="th-T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2000" dirty="0"/>
              <a:t>พิมพ์ที่อยู่ตามลิงค์ดังนี้ </a:t>
            </a:r>
            <a:r>
              <a:rPr lang="en-US" sz="2000" dirty="0"/>
              <a:t>https://colab.research.google.com </a:t>
            </a:r>
            <a:r>
              <a:rPr lang="th-TH" sz="2000" dirty="0"/>
              <a:t>จากนั้นเลือกคำสั่ง </a:t>
            </a:r>
            <a:r>
              <a:rPr lang="en-US" sz="2000" dirty="0"/>
              <a:t>New notebook</a:t>
            </a:r>
            <a:endParaRPr lang="th-TH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12C78-1093-4DB5-AAFB-C500B215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118818"/>
            <a:ext cx="5384800" cy="4525963"/>
          </a:xfrm>
        </p:spPr>
        <p:txBody>
          <a:bodyPr>
            <a:normAutofit/>
          </a:bodyPr>
          <a:lstStyle/>
          <a:p>
            <a:r>
              <a:rPr lang="th-TH" sz="2200" dirty="0"/>
              <a:t>การพัฒนาโปรแกรมชุดพัฒนา</a:t>
            </a:r>
            <a:r>
              <a:rPr lang="th-TH" sz="2200" dirty="0" err="1"/>
              <a:t>ไพ</a:t>
            </a:r>
            <a:r>
              <a:rPr lang="th-TH" sz="2200" dirty="0"/>
              <a:t>ทอน ติดตั้งเพื่อใช้สำหรับพัฒนาโปรแกรมบนเครื่องคอมพิวเตอร์ ซึ่งประกอบด้วยโปรแกรมต่าง ๆ คือคอมไพเลอร์ อินเทอร</a:t>
            </a:r>
            <a:r>
              <a:rPr lang="th-TH" sz="2200" dirty="0" err="1"/>
              <a:t>์พ</a:t>
            </a:r>
            <a:r>
              <a:rPr lang="th-TH" sz="2200" dirty="0"/>
              <a:t>รี</a:t>
            </a:r>
            <a:r>
              <a:rPr lang="th-TH" sz="2200" dirty="0" err="1"/>
              <a:t>เต</a:t>
            </a:r>
            <a:r>
              <a:rPr lang="th-TH" sz="2200" dirty="0"/>
              <a:t>อร์ พร้อม </a:t>
            </a:r>
            <a:r>
              <a:rPr lang="en-US" sz="2200" dirty="0"/>
              <a:t>Python IDLE </a:t>
            </a:r>
            <a:r>
              <a:rPr lang="th-TH" sz="2200" dirty="0"/>
              <a:t>ที่เป็นทั้งเอดิ</a:t>
            </a:r>
            <a:r>
              <a:rPr lang="th-TH" sz="2200" dirty="0" err="1"/>
              <a:t>เต</a:t>
            </a:r>
            <a:r>
              <a:rPr lang="th-TH" sz="2200" dirty="0"/>
              <a:t>อร์ (</a:t>
            </a:r>
            <a:r>
              <a:rPr lang="en-US" sz="2200" dirty="0"/>
              <a:t>Editor) </a:t>
            </a:r>
            <a:r>
              <a:rPr lang="th-TH" sz="2200" dirty="0"/>
              <a:t>ที่ทำหน้าที่สร้างโปรแกรมต้นฉบับ (</a:t>
            </a:r>
            <a:r>
              <a:rPr lang="en-US" sz="2200" dirty="0"/>
              <a:t>Source Code) </a:t>
            </a:r>
            <a:r>
              <a:rPr lang="th-TH" sz="2200" dirty="0"/>
              <a:t>และดีบักเกอร์ (</a:t>
            </a:r>
            <a:r>
              <a:rPr lang="en-US" sz="2200" dirty="0"/>
              <a:t>Debugger) </a:t>
            </a:r>
            <a:r>
              <a:rPr lang="th-TH" sz="2200" dirty="0"/>
              <a:t>ในเวลาเดียวกันรวมอยู่ด้วย โดยสามารถดาวน์โหลดโปรแกรมได้ที่ลิงค์ </a:t>
            </a:r>
            <a:r>
              <a:rPr lang="en-US" sz="2200" dirty="0"/>
              <a:t>http://www.python.org</a:t>
            </a:r>
            <a:endParaRPr lang="th-TH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B9847-73C9-4AFF-A474-4CFA6E2741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6244" y="4952997"/>
            <a:ext cx="2340529" cy="1691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BF3E5-2D7A-483F-94CF-C03EFD88A8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32645" y="4580389"/>
            <a:ext cx="3129163" cy="18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390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50F3-BBBA-4B6D-BB99-DDE0CAAD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000" dirty="0"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หลักการพัฒนาโปรแกรมโดยใช้ภาษาคอมพิวเตอร์</a:t>
            </a:r>
            <a:endParaRPr lang="th-TH" sz="5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E16F-D847-47E2-A8DB-5C904FD32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985157"/>
          </a:xfrm>
        </p:spPr>
        <p:txBody>
          <a:bodyPr/>
          <a:lstStyle/>
          <a:p>
            <a:r>
              <a:rPr lang="th-TH" b="1" dirty="0">
                <a:latin typeface="Calibri" panose="020F0502020204030204" pitchFamily="34" charset="0"/>
                <a:ea typeface="SimSun" panose="02010600030101010101" pitchFamily="2" charset="-122"/>
                <a:cs typeface="BrowalliaUPC" panose="020B0604020202020204" pitchFamily="34" charset="-34"/>
              </a:rPr>
              <a:t>การเริ่มต้นพัฒนาโปรแกรมด้วย</a:t>
            </a:r>
            <a:r>
              <a:rPr lang="th-TH" b="1" dirty="0" err="1">
                <a:latin typeface="Calibri" panose="020F0502020204030204" pitchFamily="34" charset="0"/>
                <a:ea typeface="SimSun" panose="02010600030101010101" pitchFamily="2" charset="-122"/>
                <a:cs typeface="BrowalliaUPC" panose="020B0604020202020204" pitchFamily="34" charset="-34"/>
              </a:rPr>
              <a:t>ไพ</a:t>
            </a:r>
            <a:r>
              <a:rPr lang="th-TH" b="1" dirty="0">
                <a:latin typeface="Calibri" panose="020F0502020204030204" pitchFamily="34" charset="0"/>
                <a:ea typeface="SimSun" panose="02010600030101010101" pitchFamily="2" charset="-122"/>
                <a:cs typeface="BrowalliaUPC" panose="020B0604020202020204" pitchFamily="34" charset="-34"/>
              </a:rPr>
              <a:t>ทอน</a:t>
            </a:r>
            <a:endParaRPr lang="th-TH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2000" dirty="0"/>
              <a:t>พิมพ์คำสั่งด้วย </a:t>
            </a:r>
            <a:r>
              <a:rPr lang="en-US" sz="2000" dirty="0"/>
              <a:t>Python Shell </a:t>
            </a:r>
            <a:endParaRPr lang="th-T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h-TH" sz="2000" dirty="0"/>
              <a:t>เปิดหน้าต่างใช้งานด้วยคำสั่ง </a:t>
            </a:r>
            <a:r>
              <a:rPr lang="en-US" sz="2000" dirty="0"/>
              <a:t>Start </a:t>
            </a:r>
            <a:r>
              <a:rPr lang="th-TH" sz="2000" dirty="0"/>
              <a:t>เลือก </a:t>
            </a:r>
            <a:r>
              <a:rPr lang="en-US" sz="2000" dirty="0"/>
              <a:t>Python 3.11 </a:t>
            </a:r>
            <a:r>
              <a:rPr lang="th-TH" sz="2000" dirty="0"/>
              <a:t>จากนั้นให้คลิกที่ </a:t>
            </a:r>
            <a:r>
              <a:rPr lang="en-US" sz="2000" dirty="0"/>
              <a:t>IDLE (Python 3.11 64-bit) </a:t>
            </a:r>
            <a:endParaRPr lang="th-TH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12C78-1093-4DB5-AAFB-C500B215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118818"/>
            <a:ext cx="5384800" cy="4525963"/>
          </a:xfrm>
        </p:spPr>
        <p:txBody>
          <a:bodyPr>
            <a:normAutofit/>
          </a:bodyPr>
          <a:lstStyle/>
          <a:p>
            <a:r>
              <a:rPr lang="th-TH" sz="1800" dirty="0">
                <a:effectLst/>
                <a:ea typeface="SimSun" panose="02010600030101010101" pitchFamily="2" charset="-122"/>
                <a:cs typeface="Browallia New" panose="020B0604020202020204" pitchFamily="34" charset="-34"/>
              </a:rPr>
              <a:t>พิมพ์คำสั่งแบบไฟล์โปรแกรม </a:t>
            </a:r>
            <a:endParaRPr lang="th-TH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1800" dirty="0"/>
              <a:t>เปิดหน้าต่างใช้งานด้วยคำสั่ง </a:t>
            </a:r>
            <a:r>
              <a:rPr lang="en-US" sz="1800" dirty="0"/>
              <a:t>Start </a:t>
            </a:r>
            <a:r>
              <a:rPr lang="th-TH" sz="1800" dirty="0"/>
              <a:t>เลือก </a:t>
            </a:r>
            <a:r>
              <a:rPr lang="en-US" sz="1800" dirty="0"/>
              <a:t>Python 3.11 </a:t>
            </a:r>
            <a:r>
              <a:rPr lang="th-TH" sz="1800" dirty="0"/>
              <a:t>จากนั้นให้คลิกที่ </a:t>
            </a:r>
            <a:r>
              <a:rPr lang="en-US" sz="1800" dirty="0"/>
              <a:t>IDLE (Python 3.11 64 bit) </a:t>
            </a:r>
            <a:r>
              <a:rPr lang="th-TH" sz="1800" dirty="0"/>
              <a:t>เมื่อปรากฎหน้าต่าง </a:t>
            </a:r>
            <a:r>
              <a:rPr lang="en-US" sz="1800" dirty="0"/>
              <a:t>Python 3.11.0 Shell </a:t>
            </a:r>
            <a:r>
              <a:rPr lang="th-TH" sz="1800" dirty="0"/>
              <a:t>ที่แท็ป </a:t>
            </a:r>
            <a:r>
              <a:rPr lang="en-US" sz="1800" dirty="0"/>
              <a:t>File </a:t>
            </a:r>
            <a:r>
              <a:rPr lang="th-TH" sz="1800" dirty="0"/>
              <a:t>เลือกคำสั่ง </a:t>
            </a:r>
            <a:r>
              <a:rPr lang="en-US" sz="1800" dirty="0"/>
              <a:t>New File </a:t>
            </a:r>
            <a:r>
              <a:rPr lang="th-TH" sz="1800" dirty="0"/>
              <a:t>จะปรากฎหน้าต่างสำหรับพิมพ์คำสั่งแบบไฟล์โปรแกรม </a:t>
            </a:r>
            <a:r>
              <a:rPr lang="en-US" sz="1800" dirty="0"/>
              <a:t>Python </a:t>
            </a:r>
            <a:endParaRPr lang="th-TH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1800" dirty="0"/>
              <a:t>ให้พิมพ์ </a:t>
            </a:r>
            <a:r>
              <a:rPr lang="en-US" sz="1800" dirty="0"/>
              <a:t>Source Code </a:t>
            </a:r>
            <a:endParaRPr lang="th-TH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3F0F3-D3E3-41D7-89C1-6FC227B419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9959" y="3361509"/>
            <a:ext cx="4244829" cy="122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C63C84-A035-4BEA-8478-580D3D849C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49959" y="4866118"/>
            <a:ext cx="4244829" cy="1440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2C7E1-6B8E-44C6-8A59-A449B2F366C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37" y="3974284"/>
            <a:ext cx="2183130" cy="146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60E19-C77E-45A2-9F42-832BD4F5A18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67366" y="3974284"/>
            <a:ext cx="2183130" cy="1461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74930-D641-4A36-BCD6-BCC81E0B37D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467663" y="5423196"/>
            <a:ext cx="3196206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03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491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Browallia New</vt:lpstr>
      <vt:lpstr>Calibri</vt:lpstr>
      <vt:lpstr>Wingdings</vt:lpstr>
      <vt:lpstr>1_Office Theme</vt:lpstr>
      <vt:lpstr>หลักการพัฒนาโปรแกรมโดยใช้ภาษาคอมพิวเตอร์</vt:lpstr>
      <vt:lpstr>หลักการพัฒนาโปรแกรมโดยใช้ภาษาคอมพิวเตอร์</vt:lpstr>
      <vt:lpstr>หลักการพัฒนาโปรแกรมโดยใช้ภาษาคอมพิวเตอร์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 หลักการพัฒนาโปรแกรมโดยใช้ภาษาคอมพิวเตอร์</dc:title>
  <dc:creator>ชูศรี เกลียวสกุลโกวิท</dc:creator>
  <cp:lastModifiedBy>USER</cp:lastModifiedBy>
  <cp:revision>6</cp:revision>
  <cp:lastPrinted>2022-10-19T23:24:45Z</cp:lastPrinted>
  <dcterms:created xsi:type="dcterms:W3CDTF">2021-10-19T16:24:33Z</dcterms:created>
  <dcterms:modified xsi:type="dcterms:W3CDTF">2024-05-24T16:39:33Z</dcterms:modified>
</cp:coreProperties>
</file>