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4"/>
  </p:notesMasterIdLst>
  <p:sldIdLst>
    <p:sldId id="257" r:id="rId2"/>
    <p:sldId id="258" r:id="rId3"/>
    <p:sldId id="259" r:id="rId4"/>
    <p:sldId id="283" r:id="rId5"/>
    <p:sldId id="260" r:id="rId6"/>
    <p:sldId id="282" r:id="rId7"/>
    <p:sldId id="284" r:id="rId8"/>
    <p:sldId id="285" r:id="rId9"/>
    <p:sldId id="286" r:id="rId10"/>
    <p:sldId id="287" r:id="rId11"/>
    <p:sldId id="288" r:id="rId12"/>
    <p:sldId id="289" r:id="rId13"/>
    <p:sldId id="290" r:id="rId14"/>
    <p:sldId id="291" r:id="rId15"/>
    <p:sldId id="292" r:id="rId16"/>
    <p:sldId id="293" r:id="rId17"/>
    <p:sldId id="294" r:id="rId18"/>
    <p:sldId id="296" r:id="rId19"/>
    <p:sldId id="298" r:id="rId20"/>
    <p:sldId id="303" r:id="rId21"/>
    <p:sldId id="301" r:id="rId22"/>
    <p:sldId id="304"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uk-U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F99C6F-3C24-4595-97FB-E7AF8374B7FA}" type="datetimeFigureOut">
              <a:rPr lang="uk-UA" smtClean="0"/>
              <a:t>14.06.2023</a:t>
            </a:fld>
            <a:endParaRPr lang="uk-U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uk-U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uk-U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uk-U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45ED894-1D2B-4881-A676-45ADE9B7A836}" type="slidenum">
              <a:rPr lang="uk-UA" smtClean="0"/>
              <a:t>‹#›</a:t>
            </a:fld>
            <a:endParaRPr lang="uk-UA"/>
          </a:p>
        </p:txBody>
      </p:sp>
    </p:spTree>
    <p:extLst>
      <p:ext uri="{BB962C8B-B14F-4D97-AF65-F5344CB8AC3E}">
        <p14:creationId xmlns:p14="http://schemas.microsoft.com/office/powerpoint/2010/main" val="6602285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Shape 2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96" name="Shape 29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Shape 31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20" name="Shape 32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38055033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Shape 31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20" name="Shape 32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Shape 31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20" name="Shape 32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2995707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Shape 31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20" name="Shape 32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11800818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Shape 31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20" name="Shape 32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9977200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Shape 31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20" name="Shape 32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10264271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Shape 31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20" name="Shape 32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11838325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Shape 31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20" name="Shape 32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26940426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Shape 31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20" name="Shape 32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17628855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DC543204-2640-4994-A98D-23B38170DE00}" type="datetimeFigureOut">
              <a:rPr lang="uk-UA" smtClean="0"/>
              <a:t>14.06.2023</a:t>
            </a:fld>
            <a:endParaRPr lang="uk-UA"/>
          </a:p>
        </p:txBody>
      </p:sp>
      <p:sp>
        <p:nvSpPr>
          <p:cNvPr id="8" name="Footer Placeholder 7"/>
          <p:cNvSpPr>
            <a:spLocks noGrp="1"/>
          </p:cNvSpPr>
          <p:nvPr>
            <p:ph type="ftr" sz="quarter" idx="11"/>
          </p:nvPr>
        </p:nvSpPr>
        <p:spPr/>
        <p:txBody>
          <a:bodyPr/>
          <a:lstStyle/>
          <a:p>
            <a:endParaRPr lang="uk-UA"/>
          </a:p>
        </p:txBody>
      </p:sp>
      <p:sp>
        <p:nvSpPr>
          <p:cNvPr id="9" name="Slide Number Placeholder 8"/>
          <p:cNvSpPr>
            <a:spLocks noGrp="1"/>
          </p:cNvSpPr>
          <p:nvPr>
            <p:ph type="sldNum" sz="quarter" idx="12"/>
          </p:nvPr>
        </p:nvSpPr>
        <p:spPr/>
        <p:txBody>
          <a:bodyPr/>
          <a:lstStyle/>
          <a:p>
            <a:fld id="{D7663280-D519-4B18-AFD8-57372A696867}" type="slidenum">
              <a:rPr lang="uk-UA" smtClean="0"/>
              <a:t>‹#›</a:t>
            </a:fld>
            <a:endParaRPr lang="uk-UA"/>
          </a:p>
        </p:txBody>
      </p:sp>
    </p:spTree>
    <p:extLst>
      <p:ext uri="{BB962C8B-B14F-4D97-AF65-F5344CB8AC3E}">
        <p14:creationId xmlns:p14="http://schemas.microsoft.com/office/powerpoint/2010/main" val="17279990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C543204-2640-4994-A98D-23B38170DE00}" type="datetimeFigureOut">
              <a:rPr lang="uk-UA" smtClean="0"/>
              <a:t>14.06.2023</a:t>
            </a:fld>
            <a:endParaRPr lang="uk-UA"/>
          </a:p>
        </p:txBody>
      </p:sp>
      <p:sp>
        <p:nvSpPr>
          <p:cNvPr id="6" name="Footer Placeholder 5"/>
          <p:cNvSpPr>
            <a:spLocks noGrp="1"/>
          </p:cNvSpPr>
          <p:nvPr>
            <p:ph type="ftr" sz="quarter" idx="11"/>
          </p:nvPr>
        </p:nvSpPr>
        <p:spPr/>
        <p:txBody>
          <a:bodyPr/>
          <a:lstStyle/>
          <a:p>
            <a:endParaRPr lang="uk-UA"/>
          </a:p>
        </p:txBody>
      </p:sp>
      <p:sp>
        <p:nvSpPr>
          <p:cNvPr id="7" name="Slide Number Placeholder 6"/>
          <p:cNvSpPr>
            <a:spLocks noGrp="1"/>
          </p:cNvSpPr>
          <p:nvPr>
            <p:ph type="sldNum" sz="quarter" idx="12"/>
          </p:nvPr>
        </p:nvSpPr>
        <p:spPr/>
        <p:txBody>
          <a:bodyPr/>
          <a:lstStyle/>
          <a:p>
            <a:fld id="{D7663280-D519-4B18-AFD8-57372A696867}" type="slidenum">
              <a:rPr lang="uk-UA" smtClean="0"/>
              <a:t>‹#›</a:t>
            </a:fld>
            <a:endParaRPr lang="uk-UA"/>
          </a:p>
        </p:txBody>
      </p:sp>
    </p:spTree>
    <p:extLst>
      <p:ext uri="{BB962C8B-B14F-4D97-AF65-F5344CB8AC3E}">
        <p14:creationId xmlns:p14="http://schemas.microsoft.com/office/powerpoint/2010/main" val="20571670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C543204-2640-4994-A98D-23B38170DE00}" type="datetimeFigureOut">
              <a:rPr lang="uk-UA" smtClean="0"/>
              <a:t>14.06.2023</a:t>
            </a:fld>
            <a:endParaRPr lang="uk-UA"/>
          </a:p>
        </p:txBody>
      </p:sp>
      <p:sp>
        <p:nvSpPr>
          <p:cNvPr id="6" name="Footer Placeholder 5"/>
          <p:cNvSpPr>
            <a:spLocks noGrp="1"/>
          </p:cNvSpPr>
          <p:nvPr>
            <p:ph type="ftr" sz="quarter" idx="11"/>
          </p:nvPr>
        </p:nvSpPr>
        <p:spPr/>
        <p:txBody>
          <a:bodyPr/>
          <a:lstStyle/>
          <a:p>
            <a:endParaRPr lang="uk-UA"/>
          </a:p>
        </p:txBody>
      </p:sp>
      <p:sp>
        <p:nvSpPr>
          <p:cNvPr id="7" name="Slide Number Placeholder 6"/>
          <p:cNvSpPr>
            <a:spLocks noGrp="1"/>
          </p:cNvSpPr>
          <p:nvPr>
            <p:ph type="sldNum" sz="quarter" idx="12"/>
          </p:nvPr>
        </p:nvSpPr>
        <p:spPr/>
        <p:txBody>
          <a:bodyPr/>
          <a:lstStyle/>
          <a:p>
            <a:fld id="{D7663280-D519-4B18-AFD8-57372A696867}" type="slidenum">
              <a:rPr lang="uk-UA" smtClean="0"/>
              <a:t>‹#›</a:t>
            </a:fld>
            <a:endParaRPr lang="uk-UA"/>
          </a:p>
        </p:txBody>
      </p:sp>
    </p:spTree>
    <p:extLst>
      <p:ext uri="{BB962C8B-B14F-4D97-AF65-F5344CB8AC3E}">
        <p14:creationId xmlns:p14="http://schemas.microsoft.com/office/powerpoint/2010/main" val="10024901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C543204-2640-4994-A98D-23B38170DE00}" type="datetimeFigureOut">
              <a:rPr lang="uk-UA" smtClean="0"/>
              <a:t>14.06.2023</a:t>
            </a:fld>
            <a:endParaRPr lang="uk-UA"/>
          </a:p>
        </p:txBody>
      </p:sp>
      <p:sp>
        <p:nvSpPr>
          <p:cNvPr id="6" name="Footer Placeholder 5"/>
          <p:cNvSpPr>
            <a:spLocks noGrp="1"/>
          </p:cNvSpPr>
          <p:nvPr>
            <p:ph type="ftr" sz="quarter" idx="11"/>
          </p:nvPr>
        </p:nvSpPr>
        <p:spPr/>
        <p:txBody>
          <a:bodyPr/>
          <a:lstStyle/>
          <a:p>
            <a:endParaRPr lang="uk-UA"/>
          </a:p>
        </p:txBody>
      </p:sp>
      <p:sp>
        <p:nvSpPr>
          <p:cNvPr id="7" name="Slide Number Placeholder 6"/>
          <p:cNvSpPr>
            <a:spLocks noGrp="1"/>
          </p:cNvSpPr>
          <p:nvPr>
            <p:ph type="sldNum" sz="quarter" idx="12"/>
          </p:nvPr>
        </p:nvSpPr>
        <p:spPr/>
        <p:txBody>
          <a:bodyPr/>
          <a:lstStyle/>
          <a:p>
            <a:fld id="{D7663280-D519-4B18-AFD8-57372A696867}" type="slidenum">
              <a:rPr lang="uk-UA" smtClean="0"/>
              <a:t>‹#›</a:t>
            </a:fld>
            <a:endParaRPr lang="uk-UA"/>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4575734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C543204-2640-4994-A98D-23B38170DE00}" type="datetimeFigureOut">
              <a:rPr lang="uk-UA" smtClean="0"/>
              <a:t>14.06.2023</a:t>
            </a:fld>
            <a:endParaRPr lang="uk-UA"/>
          </a:p>
        </p:txBody>
      </p:sp>
      <p:sp>
        <p:nvSpPr>
          <p:cNvPr id="6" name="Footer Placeholder 5"/>
          <p:cNvSpPr>
            <a:spLocks noGrp="1"/>
          </p:cNvSpPr>
          <p:nvPr>
            <p:ph type="ftr" sz="quarter" idx="11"/>
          </p:nvPr>
        </p:nvSpPr>
        <p:spPr/>
        <p:txBody>
          <a:bodyPr/>
          <a:lstStyle/>
          <a:p>
            <a:endParaRPr lang="uk-UA"/>
          </a:p>
        </p:txBody>
      </p:sp>
      <p:sp>
        <p:nvSpPr>
          <p:cNvPr id="7" name="Slide Number Placeholder 6"/>
          <p:cNvSpPr>
            <a:spLocks noGrp="1"/>
          </p:cNvSpPr>
          <p:nvPr>
            <p:ph type="sldNum" sz="quarter" idx="12"/>
          </p:nvPr>
        </p:nvSpPr>
        <p:spPr/>
        <p:txBody>
          <a:bodyPr/>
          <a:lstStyle/>
          <a:p>
            <a:fld id="{D7663280-D519-4B18-AFD8-57372A696867}" type="slidenum">
              <a:rPr lang="uk-UA" smtClean="0"/>
              <a:t>‹#›</a:t>
            </a:fld>
            <a:endParaRPr lang="uk-UA"/>
          </a:p>
        </p:txBody>
      </p:sp>
    </p:spTree>
    <p:extLst>
      <p:ext uri="{BB962C8B-B14F-4D97-AF65-F5344CB8AC3E}">
        <p14:creationId xmlns:p14="http://schemas.microsoft.com/office/powerpoint/2010/main" val="6046863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C543204-2640-4994-A98D-23B38170DE00}" type="datetimeFigureOut">
              <a:rPr lang="uk-UA" smtClean="0"/>
              <a:t>14.06.2023</a:t>
            </a:fld>
            <a:endParaRPr lang="uk-UA"/>
          </a:p>
        </p:txBody>
      </p:sp>
      <p:sp>
        <p:nvSpPr>
          <p:cNvPr id="4" name="Footer Placeholder 3"/>
          <p:cNvSpPr>
            <a:spLocks noGrp="1"/>
          </p:cNvSpPr>
          <p:nvPr>
            <p:ph type="ftr" sz="quarter" idx="11"/>
          </p:nvPr>
        </p:nvSpPr>
        <p:spPr/>
        <p:txBody>
          <a:bodyPr/>
          <a:lstStyle/>
          <a:p>
            <a:endParaRPr lang="uk-UA"/>
          </a:p>
        </p:txBody>
      </p:sp>
      <p:sp>
        <p:nvSpPr>
          <p:cNvPr id="5" name="Slide Number Placeholder 4"/>
          <p:cNvSpPr>
            <a:spLocks noGrp="1"/>
          </p:cNvSpPr>
          <p:nvPr>
            <p:ph type="sldNum" sz="quarter" idx="12"/>
          </p:nvPr>
        </p:nvSpPr>
        <p:spPr/>
        <p:txBody>
          <a:bodyPr/>
          <a:lstStyle/>
          <a:p>
            <a:fld id="{D7663280-D519-4B18-AFD8-57372A696867}" type="slidenum">
              <a:rPr lang="uk-UA" smtClean="0"/>
              <a:t>‹#›</a:t>
            </a:fld>
            <a:endParaRPr lang="uk-UA"/>
          </a:p>
        </p:txBody>
      </p:sp>
    </p:spTree>
    <p:extLst>
      <p:ext uri="{BB962C8B-B14F-4D97-AF65-F5344CB8AC3E}">
        <p14:creationId xmlns:p14="http://schemas.microsoft.com/office/powerpoint/2010/main" val="32335333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C543204-2640-4994-A98D-23B38170DE00}" type="datetimeFigureOut">
              <a:rPr lang="uk-UA" smtClean="0"/>
              <a:t>14.06.2023</a:t>
            </a:fld>
            <a:endParaRPr lang="uk-UA"/>
          </a:p>
        </p:txBody>
      </p:sp>
      <p:sp>
        <p:nvSpPr>
          <p:cNvPr id="4" name="Footer Placeholder 3"/>
          <p:cNvSpPr>
            <a:spLocks noGrp="1"/>
          </p:cNvSpPr>
          <p:nvPr>
            <p:ph type="ftr" sz="quarter" idx="11"/>
          </p:nvPr>
        </p:nvSpPr>
        <p:spPr/>
        <p:txBody>
          <a:bodyPr/>
          <a:lstStyle/>
          <a:p>
            <a:endParaRPr lang="uk-UA"/>
          </a:p>
        </p:txBody>
      </p:sp>
      <p:sp>
        <p:nvSpPr>
          <p:cNvPr id="5" name="Slide Number Placeholder 4"/>
          <p:cNvSpPr>
            <a:spLocks noGrp="1"/>
          </p:cNvSpPr>
          <p:nvPr>
            <p:ph type="sldNum" sz="quarter" idx="12"/>
          </p:nvPr>
        </p:nvSpPr>
        <p:spPr/>
        <p:txBody>
          <a:bodyPr/>
          <a:lstStyle/>
          <a:p>
            <a:fld id="{D7663280-D519-4B18-AFD8-57372A696867}" type="slidenum">
              <a:rPr lang="uk-UA" smtClean="0"/>
              <a:t>‹#›</a:t>
            </a:fld>
            <a:endParaRPr lang="uk-UA"/>
          </a:p>
        </p:txBody>
      </p:sp>
    </p:spTree>
    <p:extLst>
      <p:ext uri="{BB962C8B-B14F-4D97-AF65-F5344CB8AC3E}">
        <p14:creationId xmlns:p14="http://schemas.microsoft.com/office/powerpoint/2010/main" val="25744193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543204-2640-4994-A98D-23B38170DE00}" type="datetimeFigureOut">
              <a:rPr lang="uk-UA" smtClean="0"/>
              <a:t>14.06.2023</a:t>
            </a:fld>
            <a:endParaRPr lang="uk-UA"/>
          </a:p>
        </p:txBody>
      </p:sp>
      <p:sp>
        <p:nvSpPr>
          <p:cNvPr id="5" name="Footer Placeholder 4"/>
          <p:cNvSpPr>
            <a:spLocks noGrp="1"/>
          </p:cNvSpPr>
          <p:nvPr>
            <p:ph type="ftr" sz="quarter" idx="11"/>
          </p:nvPr>
        </p:nvSpPr>
        <p:spPr/>
        <p:txBody>
          <a:bodyPr/>
          <a:lstStyle/>
          <a:p>
            <a:endParaRPr lang="uk-UA"/>
          </a:p>
        </p:txBody>
      </p:sp>
      <p:sp>
        <p:nvSpPr>
          <p:cNvPr id="6" name="Slide Number Placeholder 5"/>
          <p:cNvSpPr>
            <a:spLocks noGrp="1"/>
          </p:cNvSpPr>
          <p:nvPr>
            <p:ph type="sldNum" sz="quarter" idx="12"/>
          </p:nvPr>
        </p:nvSpPr>
        <p:spPr/>
        <p:txBody>
          <a:bodyPr/>
          <a:lstStyle/>
          <a:p>
            <a:fld id="{D7663280-D519-4B18-AFD8-57372A696867}" type="slidenum">
              <a:rPr lang="uk-UA" smtClean="0"/>
              <a:t>‹#›</a:t>
            </a:fld>
            <a:endParaRPr lang="uk-UA"/>
          </a:p>
        </p:txBody>
      </p:sp>
    </p:spTree>
    <p:extLst>
      <p:ext uri="{BB962C8B-B14F-4D97-AF65-F5344CB8AC3E}">
        <p14:creationId xmlns:p14="http://schemas.microsoft.com/office/powerpoint/2010/main" val="1359340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543204-2640-4994-A98D-23B38170DE00}" type="datetimeFigureOut">
              <a:rPr lang="uk-UA" smtClean="0"/>
              <a:t>14.06.2023</a:t>
            </a:fld>
            <a:endParaRPr lang="uk-UA"/>
          </a:p>
        </p:txBody>
      </p:sp>
      <p:sp>
        <p:nvSpPr>
          <p:cNvPr id="5" name="Footer Placeholder 4"/>
          <p:cNvSpPr>
            <a:spLocks noGrp="1"/>
          </p:cNvSpPr>
          <p:nvPr>
            <p:ph type="ftr" sz="quarter" idx="11"/>
          </p:nvPr>
        </p:nvSpPr>
        <p:spPr/>
        <p:txBody>
          <a:bodyPr/>
          <a:lstStyle/>
          <a:p>
            <a:endParaRPr lang="uk-UA"/>
          </a:p>
        </p:txBody>
      </p:sp>
      <p:sp>
        <p:nvSpPr>
          <p:cNvPr id="6" name="Slide Number Placeholder 5"/>
          <p:cNvSpPr>
            <a:spLocks noGrp="1"/>
          </p:cNvSpPr>
          <p:nvPr>
            <p:ph type="sldNum" sz="quarter" idx="12"/>
          </p:nvPr>
        </p:nvSpPr>
        <p:spPr/>
        <p:txBody>
          <a:bodyPr/>
          <a:lstStyle/>
          <a:p>
            <a:fld id="{D7663280-D519-4B18-AFD8-57372A696867}" type="slidenum">
              <a:rPr lang="uk-UA" smtClean="0"/>
              <a:t>‹#›</a:t>
            </a:fld>
            <a:endParaRPr lang="uk-UA"/>
          </a:p>
        </p:txBody>
      </p:sp>
    </p:spTree>
    <p:extLst>
      <p:ext uri="{BB962C8B-B14F-4D97-AF65-F5344CB8AC3E}">
        <p14:creationId xmlns:p14="http://schemas.microsoft.com/office/powerpoint/2010/main" val="240436146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Shape 18"/>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19" name="Shape 19"/>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8176138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543204-2640-4994-A98D-23B38170DE00}" type="datetimeFigureOut">
              <a:rPr lang="uk-UA" smtClean="0"/>
              <a:t>14.06.2023</a:t>
            </a:fld>
            <a:endParaRPr lang="uk-UA"/>
          </a:p>
        </p:txBody>
      </p:sp>
      <p:sp>
        <p:nvSpPr>
          <p:cNvPr id="5" name="Footer Placeholder 4"/>
          <p:cNvSpPr>
            <a:spLocks noGrp="1"/>
          </p:cNvSpPr>
          <p:nvPr>
            <p:ph type="ftr" sz="quarter" idx="11"/>
          </p:nvPr>
        </p:nvSpPr>
        <p:spPr/>
        <p:txBody>
          <a:bodyPr/>
          <a:lstStyle/>
          <a:p>
            <a:endParaRPr lang="uk-UA"/>
          </a:p>
        </p:txBody>
      </p:sp>
      <p:sp>
        <p:nvSpPr>
          <p:cNvPr id="6" name="Slide Number Placeholder 5"/>
          <p:cNvSpPr>
            <a:spLocks noGrp="1"/>
          </p:cNvSpPr>
          <p:nvPr>
            <p:ph type="sldNum" sz="quarter" idx="12"/>
          </p:nvPr>
        </p:nvSpPr>
        <p:spPr/>
        <p:txBody>
          <a:bodyPr/>
          <a:lstStyle/>
          <a:p>
            <a:fld id="{D7663280-D519-4B18-AFD8-57372A696867}" type="slidenum">
              <a:rPr lang="uk-UA" smtClean="0"/>
              <a:t>‹#›</a:t>
            </a:fld>
            <a:endParaRPr lang="uk-UA"/>
          </a:p>
        </p:txBody>
      </p:sp>
    </p:spTree>
    <p:extLst>
      <p:ext uri="{BB962C8B-B14F-4D97-AF65-F5344CB8AC3E}">
        <p14:creationId xmlns:p14="http://schemas.microsoft.com/office/powerpoint/2010/main" val="42921264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C543204-2640-4994-A98D-23B38170DE00}" type="datetimeFigureOut">
              <a:rPr lang="uk-UA" smtClean="0"/>
              <a:t>14.06.2023</a:t>
            </a:fld>
            <a:endParaRPr lang="uk-UA"/>
          </a:p>
        </p:txBody>
      </p:sp>
      <p:sp>
        <p:nvSpPr>
          <p:cNvPr id="5" name="Footer Placeholder 4"/>
          <p:cNvSpPr>
            <a:spLocks noGrp="1"/>
          </p:cNvSpPr>
          <p:nvPr>
            <p:ph type="ftr" sz="quarter" idx="11"/>
          </p:nvPr>
        </p:nvSpPr>
        <p:spPr/>
        <p:txBody>
          <a:bodyPr/>
          <a:lstStyle/>
          <a:p>
            <a:endParaRPr lang="uk-UA"/>
          </a:p>
        </p:txBody>
      </p:sp>
      <p:sp>
        <p:nvSpPr>
          <p:cNvPr id="6" name="Slide Number Placeholder 5"/>
          <p:cNvSpPr>
            <a:spLocks noGrp="1"/>
          </p:cNvSpPr>
          <p:nvPr>
            <p:ph type="sldNum" sz="quarter" idx="12"/>
          </p:nvPr>
        </p:nvSpPr>
        <p:spPr/>
        <p:txBody>
          <a:bodyPr/>
          <a:lstStyle/>
          <a:p>
            <a:fld id="{D7663280-D519-4B18-AFD8-57372A696867}" type="slidenum">
              <a:rPr lang="uk-UA" smtClean="0"/>
              <a:t>‹#›</a:t>
            </a:fld>
            <a:endParaRPr lang="uk-UA"/>
          </a:p>
        </p:txBody>
      </p:sp>
    </p:spTree>
    <p:extLst>
      <p:ext uri="{BB962C8B-B14F-4D97-AF65-F5344CB8AC3E}">
        <p14:creationId xmlns:p14="http://schemas.microsoft.com/office/powerpoint/2010/main" val="40396529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C543204-2640-4994-A98D-23B38170DE00}" type="datetimeFigureOut">
              <a:rPr lang="uk-UA" smtClean="0"/>
              <a:t>14.06.2023</a:t>
            </a:fld>
            <a:endParaRPr lang="uk-UA"/>
          </a:p>
        </p:txBody>
      </p:sp>
      <p:sp>
        <p:nvSpPr>
          <p:cNvPr id="6" name="Footer Placeholder 5"/>
          <p:cNvSpPr>
            <a:spLocks noGrp="1"/>
          </p:cNvSpPr>
          <p:nvPr>
            <p:ph type="ftr" sz="quarter" idx="11"/>
          </p:nvPr>
        </p:nvSpPr>
        <p:spPr/>
        <p:txBody>
          <a:bodyPr/>
          <a:lstStyle/>
          <a:p>
            <a:endParaRPr lang="uk-UA"/>
          </a:p>
        </p:txBody>
      </p:sp>
      <p:sp>
        <p:nvSpPr>
          <p:cNvPr id="7" name="Slide Number Placeholder 6"/>
          <p:cNvSpPr>
            <a:spLocks noGrp="1"/>
          </p:cNvSpPr>
          <p:nvPr>
            <p:ph type="sldNum" sz="quarter" idx="12"/>
          </p:nvPr>
        </p:nvSpPr>
        <p:spPr/>
        <p:txBody>
          <a:bodyPr/>
          <a:lstStyle/>
          <a:p>
            <a:fld id="{D7663280-D519-4B18-AFD8-57372A696867}" type="slidenum">
              <a:rPr lang="uk-UA" smtClean="0"/>
              <a:t>‹#›</a:t>
            </a:fld>
            <a:endParaRPr lang="uk-UA"/>
          </a:p>
        </p:txBody>
      </p:sp>
    </p:spTree>
    <p:extLst>
      <p:ext uri="{BB962C8B-B14F-4D97-AF65-F5344CB8AC3E}">
        <p14:creationId xmlns:p14="http://schemas.microsoft.com/office/powerpoint/2010/main" val="37346652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C543204-2640-4994-A98D-23B38170DE00}" type="datetimeFigureOut">
              <a:rPr lang="uk-UA" smtClean="0"/>
              <a:t>14.06.2023</a:t>
            </a:fld>
            <a:endParaRPr lang="uk-UA"/>
          </a:p>
        </p:txBody>
      </p:sp>
      <p:sp>
        <p:nvSpPr>
          <p:cNvPr id="8" name="Footer Placeholder 7"/>
          <p:cNvSpPr>
            <a:spLocks noGrp="1"/>
          </p:cNvSpPr>
          <p:nvPr>
            <p:ph type="ftr" sz="quarter" idx="11"/>
          </p:nvPr>
        </p:nvSpPr>
        <p:spPr/>
        <p:txBody>
          <a:bodyPr/>
          <a:lstStyle/>
          <a:p>
            <a:endParaRPr lang="uk-UA"/>
          </a:p>
        </p:txBody>
      </p:sp>
      <p:sp>
        <p:nvSpPr>
          <p:cNvPr id="9" name="Slide Number Placeholder 8"/>
          <p:cNvSpPr>
            <a:spLocks noGrp="1"/>
          </p:cNvSpPr>
          <p:nvPr>
            <p:ph type="sldNum" sz="quarter" idx="12"/>
          </p:nvPr>
        </p:nvSpPr>
        <p:spPr/>
        <p:txBody>
          <a:bodyPr/>
          <a:lstStyle/>
          <a:p>
            <a:fld id="{D7663280-D519-4B18-AFD8-57372A696867}" type="slidenum">
              <a:rPr lang="uk-UA" smtClean="0"/>
              <a:t>‹#›</a:t>
            </a:fld>
            <a:endParaRPr lang="uk-UA"/>
          </a:p>
        </p:txBody>
      </p:sp>
    </p:spTree>
    <p:extLst>
      <p:ext uri="{BB962C8B-B14F-4D97-AF65-F5344CB8AC3E}">
        <p14:creationId xmlns:p14="http://schemas.microsoft.com/office/powerpoint/2010/main" val="32367130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C543204-2640-4994-A98D-23B38170DE00}" type="datetimeFigureOut">
              <a:rPr lang="uk-UA" smtClean="0"/>
              <a:t>14.06.2023</a:t>
            </a:fld>
            <a:endParaRPr lang="uk-UA"/>
          </a:p>
        </p:txBody>
      </p:sp>
      <p:sp>
        <p:nvSpPr>
          <p:cNvPr id="4" name="Footer Placeholder 3"/>
          <p:cNvSpPr>
            <a:spLocks noGrp="1"/>
          </p:cNvSpPr>
          <p:nvPr>
            <p:ph type="ftr" sz="quarter" idx="11"/>
          </p:nvPr>
        </p:nvSpPr>
        <p:spPr/>
        <p:txBody>
          <a:bodyPr/>
          <a:lstStyle/>
          <a:p>
            <a:endParaRPr lang="uk-UA"/>
          </a:p>
        </p:txBody>
      </p:sp>
      <p:sp>
        <p:nvSpPr>
          <p:cNvPr id="5" name="Slide Number Placeholder 4"/>
          <p:cNvSpPr>
            <a:spLocks noGrp="1"/>
          </p:cNvSpPr>
          <p:nvPr>
            <p:ph type="sldNum" sz="quarter" idx="12"/>
          </p:nvPr>
        </p:nvSpPr>
        <p:spPr/>
        <p:txBody>
          <a:bodyPr/>
          <a:lstStyle/>
          <a:p>
            <a:fld id="{D7663280-D519-4B18-AFD8-57372A696867}" type="slidenum">
              <a:rPr lang="uk-UA" smtClean="0"/>
              <a:t>‹#›</a:t>
            </a:fld>
            <a:endParaRPr lang="uk-UA"/>
          </a:p>
        </p:txBody>
      </p:sp>
    </p:spTree>
    <p:extLst>
      <p:ext uri="{BB962C8B-B14F-4D97-AF65-F5344CB8AC3E}">
        <p14:creationId xmlns:p14="http://schemas.microsoft.com/office/powerpoint/2010/main" val="26223894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543204-2640-4994-A98D-23B38170DE00}" type="datetimeFigureOut">
              <a:rPr lang="uk-UA" smtClean="0"/>
              <a:t>14.06.2023</a:t>
            </a:fld>
            <a:endParaRPr lang="uk-UA"/>
          </a:p>
        </p:txBody>
      </p:sp>
      <p:sp>
        <p:nvSpPr>
          <p:cNvPr id="3" name="Footer Placeholder 2"/>
          <p:cNvSpPr>
            <a:spLocks noGrp="1"/>
          </p:cNvSpPr>
          <p:nvPr>
            <p:ph type="ftr" sz="quarter" idx="11"/>
          </p:nvPr>
        </p:nvSpPr>
        <p:spPr/>
        <p:txBody>
          <a:bodyPr/>
          <a:lstStyle/>
          <a:p>
            <a:endParaRPr lang="uk-UA"/>
          </a:p>
        </p:txBody>
      </p:sp>
      <p:sp>
        <p:nvSpPr>
          <p:cNvPr id="4" name="Slide Number Placeholder 3"/>
          <p:cNvSpPr>
            <a:spLocks noGrp="1"/>
          </p:cNvSpPr>
          <p:nvPr>
            <p:ph type="sldNum" sz="quarter" idx="12"/>
          </p:nvPr>
        </p:nvSpPr>
        <p:spPr/>
        <p:txBody>
          <a:bodyPr/>
          <a:lstStyle/>
          <a:p>
            <a:fld id="{D7663280-D519-4B18-AFD8-57372A696867}" type="slidenum">
              <a:rPr lang="uk-UA" smtClean="0"/>
              <a:t>‹#›</a:t>
            </a:fld>
            <a:endParaRPr lang="uk-UA"/>
          </a:p>
        </p:txBody>
      </p:sp>
    </p:spTree>
    <p:extLst>
      <p:ext uri="{BB962C8B-B14F-4D97-AF65-F5344CB8AC3E}">
        <p14:creationId xmlns:p14="http://schemas.microsoft.com/office/powerpoint/2010/main" val="29835181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C543204-2640-4994-A98D-23B38170DE00}" type="datetimeFigureOut">
              <a:rPr lang="uk-UA" smtClean="0"/>
              <a:t>14.06.2023</a:t>
            </a:fld>
            <a:endParaRPr lang="uk-UA"/>
          </a:p>
        </p:txBody>
      </p:sp>
      <p:sp>
        <p:nvSpPr>
          <p:cNvPr id="6" name="Footer Placeholder 5"/>
          <p:cNvSpPr>
            <a:spLocks noGrp="1"/>
          </p:cNvSpPr>
          <p:nvPr>
            <p:ph type="ftr" sz="quarter" idx="11"/>
          </p:nvPr>
        </p:nvSpPr>
        <p:spPr/>
        <p:txBody>
          <a:bodyPr/>
          <a:lstStyle/>
          <a:p>
            <a:endParaRPr lang="uk-UA"/>
          </a:p>
        </p:txBody>
      </p:sp>
      <p:sp>
        <p:nvSpPr>
          <p:cNvPr id="7" name="Slide Number Placeholder 6"/>
          <p:cNvSpPr>
            <a:spLocks noGrp="1"/>
          </p:cNvSpPr>
          <p:nvPr>
            <p:ph type="sldNum" sz="quarter" idx="12"/>
          </p:nvPr>
        </p:nvSpPr>
        <p:spPr/>
        <p:txBody>
          <a:bodyPr/>
          <a:lstStyle/>
          <a:p>
            <a:fld id="{D7663280-D519-4B18-AFD8-57372A696867}" type="slidenum">
              <a:rPr lang="uk-UA" smtClean="0"/>
              <a:t>‹#›</a:t>
            </a:fld>
            <a:endParaRPr lang="uk-UA"/>
          </a:p>
        </p:txBody>
      </p:sp>
    </p:spTree>
    <p:extLst>
      <p:ext uri="{BB962C8B-B14F-4D97-AF65-F5344CB8AC3E}">
        <p14:creationId xmlns:p14="http://schemas.microsoft.com/office/powerpoint/2010/main" val="6481460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C543204-2640-4994-A98D-23B38170DE00}" type="datetimeFigureOut">
              <a:rPr lang="uk-UA" smtClean="0"/>
              <a:t>14.06.2023</a:t>
            </a:fld>
            <a:endParaRPr lang="uk-UA"/>
          </a:p>
        </p:txBody>
      </p:sp>
      <p:sp>
        <p:nvSpPr>
          <p:cNvPr id="6" name="Footer Placeholder 5"/>
          <p:cNvSpPr>
            <a:spLocks noGrp="1"/>
          </p:cNvSpPr>
          <p:nvPr>
            <p:ph type="ftr" sz="quarter" idx="11"/>
          </p:nvPr>
        </p:nvSpPr>
        <p:spPr/>
        <p:txBody>
          <a:bodyPr/>
          <a:lstStyle/>
          <a:p>
            <a:endParaRPr lang="uk-UA"/>
          </a:p>
        </p:txBody>
      </p:sp>
      <p:sp>
        <p:nvSpPr>
          <p:cNvPr id="7" name="Slide Number Placeholder 6"/>
          <p:cNvSpPr>
            <a:spLocks noGrp="1"/>
          </p:cNvSpPr>
          <p:nvPr>
            <p:ph type="sldNum" sz="quarter" idx="12"/>
          </p:nvPr>
        </p:nvSpPr>
        <p:spPr/>
        <p:txBody>
          <a:bodyPr/>
          <a:lstStyle/>
          <a:p>
            <a:fld id="{D7663280-D519-4B18-AFD8-57372A696867}" type="slidenum">
              <a:rPr lang="uk-UA" smtClean="0"/>
              <a:t>‹#›</a:t>
            </a:fld>
            <a:endParaRPr lang="uk-UA"/>
          </a:p>
        </p:txBody>
      </p:sp>
    </p:spTree>
    <p:extLst>
      <p:ext uri="{BB962C8B-B14F-4D97-AF65-F5344CB8AC3E}">
        <p14:creationId xmlns:p14="http://schemas.microsoft.com/office/powerpoint/2010/main" val="3205048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20">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DC543204-2640-4994-A98D-23B38170DE00}" type="datetimeFigureOut">
              <a:rPr lang="uk-UA" smtClean="0"/>
              <a:t>14.06.2023</a:t>
            </a:fld>
            <a:endParaRPr lang="uk-UA"/>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uk-UA"/>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D7663280-D519-4B18-AFD8-57372A696867}" type="slidenum">
              <a:rPr lang="uk-UA" smtClean="0"/>
              <a:t>‹#›</a:t>
            </a:fld>
            <a:endParaRPr lang="uk-UA"/>
          </a:p>
        </p:txBody>
      </p:sp>
    </p:spTree>
    <p:extLst>
      <p:ext uri="{BB962C8B-B14F-4D97-AF65-F5344CB8AC3E}">
        <p14:creationId xmlns:p14="http://schemas.microsoft.com/office/powerpoint/2010/main" val="363256017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hyperlink" Target="https://www.twitch.tv/" TargetMode="Externa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Shape 298"/>
          <p:cNvSpPr/>
          <p:nvPr/>
        </p:nvSpPr>
        <p:spPr>
          <a:xfrm>
            <a:off x="684562" y="3595456"/>
            <a:ext cx="10947165" cy="2581018"/>
          </a:xfrm>
          <a:custGeom>
            <a:avLst/>
            <a:gdLst/>
            <a:ahLst/>
            <a:cxnLst/>
            <a:rect l="0" t="0" r="0" b="0"/>
            <a:pathLst>
              <a:path w="21599" h="21600" extrusionOk="0">
                <a:moveTo>
                  <a:pt x="0" y="0"/>
                </a:moveTo>
                <a:lnTo>
                  <a:pt x="21599" y="0"/>
                </a:lnTo>
                <a:lnTo>
                  <a:pt x="21599" y="21600"/>
                </a:lnTo>
                <a:lnTo>
                  <a:pt x="0" y="21600"/>
                </a:lnTo>
                <a:lnTo>
                  <a:pt x="0" y="0"/>
                </a:lnTo>
                <a:close/>
              </a:path>
            </a:pathLst>
          </a:custGeom>
          <a:noFill/>
          <a:ln>
            <a:noFill/>
          </a:ln>
        </p:spPr>
        <p:txBody>
          <a:bodyPr spcFirstLastPara="1" wrap="square" lIns="47633" tIns="47633" rIns="47633" bIns="47633" anchor="ctr" anchorCtr="0">
            <a:noAutofit/>
            <a:scene3d>
              <a:camera prst="orthographicFront">
                <a:rot lat="0" lon="0" rev="0"/>
              </a:camera>
              <a:lightRig rig="threePt" dir="t"/>
            </a:scene3d>
          </a:bodyPr>
          <a:lstStyle/>
          <a:p>
            <a:pPr>
              <a:buClr>
                <a:srgbClr val="295269"/>
              </a:buClr>
            </a:pPr>
            <a:r>
              <a:rPr lang="en-US" sz="7466" dirty="0">
                <a:solidFill>
                  <a:schemeClr val="lt1"/>
                </a:solidFill>
                <a:effectLst>
                  <a:glow>
                    <a:schemeClr val="accent1">
                      <a:alpha val="40000"/>
                    </a:schemeClr>
                  </a:glow>
                  <a:outerShdw blurRad="50800" dist="50800" dir="5400000" sx="1000" sy="1000" algn="ctr" rotWithShape="0">
                    <a:srgbClr val="000000">
                      <a:alpha val="43137"/>
                    </a:srgbClr>
                  </a:outerShdw>
                  <a:reflection blurRad="241300" endPos="0" dist="50800" dir="5400000" sy="-100000" algn="bl" rotWithShape="0"/>
                </a:effectLst>
                <a:latin typeface="Roboto Black"/>
                <a:ea typeface="Roboto Black"/>
                <a:cs typeface="Roboto Black"/>
                <a:sym typeface="Roboto Black"/>
              </a:rPr>
              <a:t>Analyze Twitch Gaming</a:t>
            </a:r>
          </a:p>
          <a:p>
            <a:pPr>
              <a:buClr>
                <a:srgbClr val="295269"/>
              </a:buClr>
            </a:pPr>
            <a:r>
              <a:rPr lang="en-US" sz="7466" dirty="0">
                <a:solidFill>
                  <a:schemeClr val="lt1"/>
                </a:solidFill>
                <a:effectLst>
                  <a:glow>
                    <a:schemeClr val="accent1">
                      <a:alpha val="40000"/>
                    </a:schemeClr>
                  </a:glow>
                  <a:outerShdw blurRad="50800" dist="50800" dir="5400000" sx="1000" sy="1000" algn="ctr" rotWithShape="0">
                    <a:srgbClr val="000000">
                      <a:alpha val="43137"/>
                    </a:srgbClr>
                  </a:outerShdw>
                  <a:reflection blurRad="241300" endPos="0" dist="50800" dir="5400000" sy="-100000" algn="bl" rotWithShape="0"/>
                </a:effectLst>
                <a:latin typeface="Roboto Black"/>
                <a:ea typeface="Roboto Black"/>
                <a:cs typeface="Roboto Black"/>
                <a:sym typeface="Roboto Black"/>
              </a:rPr>
              <a:t>Data</a:t>
            </a:r>
            <a:endParaRPr lang="en-US" sz="1600" dirty="0">
              <a:solidFill>
                <a:schemeClr val="lt1"/>
              </a:solidFill>
              <a:effectLst>
                <a:glow>
                  <a:schemeClr val="accent1">
                    <a:alpha val="40000"/>
                  </a:schemeClr>
                </a:glow>
                <a:outerShdw blurRad="50800" dist="50800" dir="5400000" sx="1000" sy="1000" algn="ctr" rotWithShape="0">
                  <a:srgbClr val="000000">
                    <a:alpha val="43137"/>
                  </a:srgbClr>
                </a:outerShdw>
                <a:reflection blurRad="241300" endPos="0" dist="50800" dir="5400000" sy="-100000" algn="bl" rotWithShape="0"/>
              </a:effectLst>
            </a:endParaRPr>
          </a:p>
          <a:p>
            <a:pPr>
              <a:buClr>
                <a:schemeClr val="dk1"/>
              </a:buClr>
              <a:buSzPts val="1100"/>
            </a:pPr>
            <a:r>
              <a:rPr lang="en-US" sz="3733" dirty="0">
                <a:solidFill>
                  <a:srgbClr val="EFEFEF"/>
                </a:solidFill>
                <a:effectLst>
                  <a:reflection blurRad="241300" endPos="0" dist="50800" dir="5400000" sy="-100000" algn="bl" rotWithShape="0"/>
                </a:effectLst>
                <a:latin typeface="Roboto Thin"/>
                <a:ea typeface="Roboto Thin"/>
                <a:cs typeface="Roboto Thin"/>
                <a:sym typeface="Roboto Thin"/>
              </a:rPr>
              <a:t>Analyze Data with SQL</a:t>
            </a:r>
          </a:p>
          <a:p>
            <a:pPr>
              <a:buClr>
                <a:schemeClr val="dk1"/>
              </a:buClr>
              <a:buSzPts val="1100"/>
            </a:pPr>
            <a:r>
              <a:rPr lang="en" sz="3733" dirty="0">
                <a:solidFill>
                  <a:srgbClr val="EFEFEF"/>
                </a:solidFill>
                <a:effectLst>
                  <a:reflection blurRad="241300" endPos="0" dist="50800" dir="5400000" sy="-100000" algn="bl" rotWithShape="0"/>
                </a:effectLst>
                <a:latin typeface="Roboto Thin"/>
                <a:ea typeface="Roboto Thin"/>
                <a:cs typeface="Roboto Thin"/>
                <a:sym typeface="Roboto Thin"/>
              </a:rPr>
              <a:t>Vlad Chuvardynskyi</a:t>
            </a:r>
            <a:endParaRPr sz="3733" dirty="0">
              <a:solidFill>
                <a:srgbClr val="EFEFEF"/>
              </a:solidFill>
              <a:effectLst>
                <a:reflection blurRad="241300" endPos="0" dist="50800" dir="5400000" sy="-100000" algn="bl" rotWithShape="0"/>
              </a:effectLst>
              <a:latin typeface="Roboto Thin"/>
              <a:ea typeface="Roboto Thin"/>
              <a:cs typeface="Roboto Thin"/>
              <a:sym typeface="Roboto Thin"/>
            </a:endParaRPr>
          </a:p>
          <a:p>
            <a:pPr>
              <a:buClr>
                <a:schemeClr val="dk1"/>
              </a:buClr>
              <a:buSzPts val="1100"/>
            </a:pPr>
            <a:r>
              <a:rPr lang="en" sz="3733" dirty="0">
                <a:solidFill>
                  <a:srgbClr val="EFEFEF"/>
                </a:solidFill>
                <a:effectLst>
                  <a:reflection blurRad="241300" endPos="0" dist="50800" dir="5400000" sy="-100000" algn="bl" rotWithShape="0"/>
                </a:effectLst>
                <a:latin typeface="Roboto Thin"/>
                <a:ea typeface="Roboto Thin"/>
                <a:cs typeface="Roboto Thin"/>
                <a:sym typeface="Roboto Thin"/>
              </a:rPr>
              <a:t>16.06.2023</a:t>
            </a:r>
            <a:endParaRPr sz="3733" dirty="0">
              <a:solidFill>
                <a:srgbClr val="EFEFEF"/>
              </a:solidFill>
              <a:effectLst>
                <a:reflection blurRad="241300" endPos="0" dist="50800" dir="5400000" sy="-100000" algn="bl" rotWithShape="0"/>
              </a:effectLst>
              <a:latin typeface="Roboto Thin"/>
              <a:ea typeface="Roboto Thin"/>
              <a:cs typeface="Roboto Thin"/>
              <a:sym typeface="Roboto Thi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Shape 322"/>
          <p:cNvSpPr txBox="1"/>
          <p:nvPr/>
        </p:nvSpPr>
        <p:spPr>
          <a:xfrm>
            <a:off x="415600" y="96765"/>
            <a:ext cx="11360800" cy="898869"/>
          </a:xfrm>
          <a:prstGeom prst="rect">
            <a:avLst/>
          </a:prstGeom>
          <a:noFill/>
          <a:ln>
            <a:noFill/>
          </a:ln>
        </p:spPr>
        <p:txBody>
          <a:bodyPr spcFirstLastPara="1" wrap="square" lIns="121900" tIns="121900" rIns="121900" bIns="121900" anchor="b" anchorCtr="0">
            <a:noAutofit/>
          </a:bodyPr>
          <a:lstStyle/>
          <a:p>
            <a:pPr algn="ctr"/>
            <a:r>
              <a:rPr lang="en" sz="3200" b="1" dirty="0">
                <a:latin typeface="Roboto"/>
                <a:ea typeface="Roboto"/>
                <a:cs typeface="Roboto"/>
                <a:sym typeface="Roboto"/>
              </a:rPr>
              <a:t>3.</a:t>
            </a:r>
            <a:r>
              <a:rPr lang="en-US" sz="3200" b="1" dirty="0">
                <a:latin typeface="Roboto"/>
                <a:ea typeface="Roboto"/>
                <a:cs typeface="Roboto"/>
                <a:sym typeface="Roboto"/>
              </a:rPr>
              <a:t> </a:t>
            </a:r>
            <a:r>
              <a:rPr lang="en-US" sz="3200" dirty="0">
                <a:latin typeface="Arial" panose="020B0604020202020204" pitchFamily="34" charset="0"/>
                <a:cs typeface="Arial" panose="020B0604020202020204" pitchFamily="34" charset="0"/>
              </a:rPr>
              <a:t>Inspect the </a:t>
            </a:r>
            <a:r>
              <a:rPr lang="en-US" sz="3200" dirty="0"/>
              <a:t>gamer channels the visitor comes to a site</a:t>
            </a:r>
          </a:p>
        </p:txBody>
      </p:sp>
      <p:sp>
        <p:nvSpPr>
          <p:cNvPr id="323" name="Shape 323"/>
          <p:cNvSpPr txBox="1"/>
          <p:nvPr/>
        </p:nvSpPr>
        <p:spPr>
          <a:xfrm>
            <a:off x="306673" y="3312706"/>
            <a:ext cx="6688929" cy="3247892"/>
          </a:xfrm>
          <a:prstGeom prst="rect">
            <a:avLst/>
          </a:prstGeom>
          <a:solidFill>
            <a:srgbClr val="D9D9D9"/>
          </a:solidFill>
          <a:ln>
            <a:noFill/>
          </a:ln>
        </p:spPr>
        <p:txBody>
          <a:bodyPr spcFirstLastPara="1" wrap="square" lIns="121900" tIns="121900" rIns="121900" bIns="121900" anchor="t" anchorCtr="0">
            <a:noAutofit/>
          </a:bodyPr>
          <a:lstStyle/>
          <a:p>
            <a:pPr lvl="0"/>
            <a:r>
              <a:rPr lang="en-US" sz="1400" dirty="0">
                <a:solidFill>
                  <a:schemeClr val="bg1"/>
                </a:solidFill>
                <a:latin typeface="Courier New"/>
                <a:ea typeface="Courier New"/>
                <a:cs typeface="Courier New"/>
                <a:sym typeface="Courier New"/>
              </a:rPr>
              <a:t>SELECT DISTINCT channel</a:t>
            </a:r>
          </a:p>
          <a:p>
            <a:pPr lvl="0"/>
            <a:r>
              <a:rPr lang="en-US" sz="1400" dirty="0">
                <a:solidFill>
                  <a:schemeClr val="bg1"/>
                </a:solidFill>
                <a:latin typeface="Courier New"/>
                <a:ea typeface="Courier New"/>
                <a:cs typeface="Courier New"/>
                <a:sym typeface="Courier New"/>
              </a:rPr>
              <a:t>FROM stream</a:t>
            </a:r>
          </a:p>
          <a:p>
            <a:pPr lvl="0"/>
            <a:r>
              <a:rPr lang="en-US" sz="1400" dirty="0">
                <a:solidFill>
                  <a:schemeClr val="bg1"/>
                </a:solidFill>
                <a:latin typeface="Courier New"/>
                <a:ea typeface="Courier New"/>
                <a:cs typeface="Courier New"/>
                <a:sym typeface="Courier New"/>
              </a:rPr>
              <a:t>WHERE game IS NOT NULL;</a:t>
            </a:r>
          </a:p>
        </p:txBody>
      </p:sp>
      <p:sp>
        <p:nvSpPr>
          <p:cNvPr id="324" name="Shape 324"/>
          <p:cNvSpPr txBox="1"/>
          <p:nvPr/>
        </p:nvSpPr>
        <p:spPr>
          <a:xfrm>
            <a:off x="306674" y="870012"/>
            <a:ext cx="6688930" cy="2352582"/>
          </a:xfrm>
          <a:prstGeom prst="rect">
            <a:avLst/>
          </a:prstGeom>
          <a:noFill/>
          <a:ln w="9525" cap="flat" cmpd="sng">
            <a:solidFill>
              <a:srgbClr val="B7B7B7"/>
            </a:solidFill>
            <a:prstDash val="solid"/>
            <a:round/>
            <a:headEnd type="none" w="sm" len="sm"/>
            <a:tailEnd type="none" w="sm" len="sm"/>
          </a:ln>
        </p:spPr>
        <p:txBody>
          <a:bodyPr spcFirstLastPara="1" wrap="square" lIns="121900" tIns="121900" rIns="121900" bIns="121900" anchor="t" anchorCtr="0">
            <a:noAutofit/>
          </a:bodyPr>
          <a:lstStyle/>
          <a:p>
            <a:pPr>
              <a:lnSpc>
                <a:spcPct val="115000"/>
              </a:lnSpc>
              <a:buClr>
                <a:schemeClr val="dk1"/>
              </a:buClr>
              <a:buSzPts val="1100"/>
            </a:pPr>
            <a:r>
              <a:rPr lang="en-US" sz="1600" dirty="0">
                <a:latin typeface="Arial" panose="020B0604020202020204" pitchFamily="34" charset="0"/>
                <a:ea typeface="Roboto"/>
                <a:cs typeface="Arial" panose="020B0604020202020204" pitchFamily="34" charset="0"/>
                <a:sym typeface="Roboto"/>
              </a:rPr>
              <a:t>What are the unique channels in the stream table?</a:t>
            </a:r>
          </a:p>
          <a:p>
            <a:pPr algn="just">
              <a:lnSpc>
                <a:spcPct val="115000"/>
              </a:lnSpc>
              <a:buClr>
                <a:schemeClr val="dk1"/>
              </a:buClr>
              <a:buSzPts val="1100"/>
            </a:pPr>
            <a:r>
              <a:rPr lang="en-US" sz="1200" dirty="0">
                <a:latin typeface="Arial" panose="020B0604020202020204" pitchFamily="34" charset="0"/>
                <a:ea typeface="Roboto"/>
                <a:cs typeface="Arial" panose="020B0604020202020204" pitchFamily="34" charset="0"/>
                <a:sym typeface="Roboto"/>
              </a:rPr>
              <a:t>- There are 20 unique names of games for the ‘stream’ table in the Twitch database:</a:t>
            </a:r>
          </a:p>
          <a:p>
            <a:pPr algn="just">
              <a:lnSpc>
                <a:spcPct val="115000"/>
              </a:lnSpc>
              <a:buClr>
                <a:schemeClr val="dk1"/>
              </a:buClr>
              <a:buSzPts val="1100"/>
            </a:pPr>
            <a:r>
              <a:rPr lang="en-US" sz="1200" dirty="0">
                <a:latin typeface="Arial" panose="020B0604020202020204" pitchFamily="34" charset="0"/>
                <a:ea typeface="Roboto"/>
                <a:cs typeface="Arial" panose="020B0604020202020204" pitchFamily="34" charset="0"/>
                <a:sym typeface="Roboto"/>
              </a:rPr>
              <a:t>frank, george, estelle, morty, kramer, jerry, helen, newman, elaine, susan.</a:t>
            </a:r>
          </a:p>
          <a:p>
            <a:pPr>
              <a:lnSpc>
                <a:spcPct val="115000"/>
              </a:lnSpc>
              <a:buClr>
                <a:schemeClr val="dk1"/>
              </a:buClr>
              <a:buSzPts val="1100"/>
            </a:pPr>
            <a:endParaRPr lang="en-US" sz="1600" dirty="0">
              <a:latin typeface="Arial" panose="020B0604020202020204" pitchFamily="34" charset="0"/>
              <a:ea typeface="Roboto"/>
              <a:cs typeface="Arial" panose="020B0604020202020204" pitchFamily="34" charset="0"/>
              <a:sym typeface="Roboto"/>
            </a:endParaRPr>
          </a:p>
        </p:txBody>
      </p:sp>
      <p:pic>
        <p:nvPicPr>
          <p:cNvPr id="3" name="Picture 2">
            <a:extLst>
              <a:ext uri="{FF2B5EF4-FFF2-40B4-BE49-F238E27FC236}">
                <a16:creationId xmlns:a16="http://schemas.microsoft.com/office/drawing/2014/main" id="{89CB4102-7A9E-D3B0-3FB1-342D1325AFA9}"/>
              </a:ext>
            </a:extLst>
          </p:cNvPr>
          <p:cNvPicPr>
            <a:picLocks noChangeAspect="1"/>
          </p:cNvPicPr>
          <p:nvPr/>
        </p:nvPicPr>
        <p:blipFill>
          <a:blip r:embed="rId3"/>
          <a:stretch>
            <a:fillRect/>
          </a:stretch>
        </p:blipFill>
        <p:spPr>
          <a:xfrm>
            <a:off x="7104529" y="870012"/>
            <a:ext cx="4896415" cy="5690586"/>
          </a:xfrm>
          <a:prstGeom prst="rect">
            <a:avLst/>
          </a:prstGeom>
        </p:spPr>
      </p:pic>
    </p:spTree>
    <p:extLst>
      <p:ext uri="{BB962C8B-B14F-4D97-AF65-F5344CB8AC3E}">
        <p14:creationId xmlns:p14="http://schemas.microsoft.com/office/powerpoint/2010/main" val="4433826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0033DD0-F2F1-B110-08C2-AE3B3B3115B3}"/>
              </a:ext>
            </a:extLst>
          </p:cNvPr>
          <p:cNvSpPr txBox="1"/>
          <p:nvPr/>
        </p:nvSpPr>
        <p:spPr>
          <a:xfrm>
            <a:off x="1001346" y="2844225"/>
            <a:ext cx="9545326" cy="584775"/>
          </a:xfrm>
          <a:prstGeom prst="rect">
            <a:avLst/>
          </a:prstGeom>
          <a:noFill/>
        </p:spPr>
        <p:txBody>
          <a:bodyPr wrap="square" rtlCol="0">
            <a:spAutoFit/>
          </a:bodyPr>
          <a:lstStyle/>
          <a:p>
            <a:pPr algn="ctr"/>
            <a:r>
              <a:rPr lang="en-US" sz="3200" b="1" dirty="0">
                <a:latin typeface="Arial" panose="020B0604020202020204" pitchFamily="34" charset="0"/>
                <a:cs typeface="Arial" panose="020B0604020202020204" pitchFamily="34" charset="0"/>
              </a:rPr>
              <a:t>Task 4. </a:t>
            </a:r>
            <a:r>
              <a:rPr lang="en-US" sz="3200" dirty="0">
                <a:latin typeface="Arial" panose="020B0604020202020204" pitchFamily="34" charset="0"/>
                <a:cs typeface="Arial" panose="020B0604020202020204" pitchFamily="34" charset="0"/>
              </a:rPr>
              <a:t>Define the most common games played</a:t>
            </a:r>
          </a:p>
        </p:txBody>
      </p:sp>
    </p:spTree>
    <p:extLst>
      <p:ext uri="{BB962C8B-B14F-4D97-AF65-F5344CB8AC3E}">
        <p14:creationId xmlns:p14="http://schemas.microsoft.com/office/powerpoint/2010/main" val="21826673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Shape 322"/>
          <p:cNvSpPr txBox="1"/>
          <p:nvPr/>
        </p:nvSpPr>
        <p:spPr>
          <a:xfrm>
            <a:off x="415600" y="96765"/>
            <a:ext cx="11360800" cy="898869"/>
          </a:xfrm>
          <a:prstGeom prst="rect">
            <a:avLst/>
          </a:prstGeom>
          <a:noFill/>
          <a:ln>
            <a:noFill/>
          </a:ln>
        </p:spPr>
        <p:txBody>
          <a:bodyPr spcFirstLastPara="1" wrap="square" lIns="121900" tIns="121900" rIns="121900" bIns="121900" anchor="b" anchorCtr="0">
            <a:noAutofit/>
          </a:bodyPr>
          <a:lstStyle/>
          <a:p>
            <a:pPr algn="ctr"/>
            <a:r>
              <a:rPr lang="en" sz="3200" b="1" dirty="0">
                <a:latin typeface="Roboto"/>
                <a:ea typeface="Roboto"/>
                <a:cs typeface="Roboto"/>
                <a:sym typeface="Roboto"/>
              </a:rPr>
              <a:t>4.</a:t>
            </a:r>
            <a:r>
              <a:rPr lang="en-US" sz="3200" b="1" dirty="0">
                <a:latin typeface="Roboto"/>
                <a:ea typeface="Roboto"/>
                <a:cs typeface="Roboto"/>
                <a:sym typeface="Roboto"/>
              </a:rPr>
              <a:t> </a:t>
            </a:r>
            <a:r>
              <a:rPr lang="en-US" sz="3200" dirty="0">
                <a:latin typeface="Arial" panose="020B0604020202020204" pitchFamily="34" charset="0"/>
                <a:cs typeface="Arial" panose="020B0604020202020204" pitchFamily="34" charset="0"/>
              </a:rPr>
              <a:t>Define the most common games played</a:t>
            </a:r>
          </a:p>
        </p:txBody>
      </p:sp>
      <p:sp>
        <p:nvSpPr>
          <p:cNvPr id="323" name="Shape 323"/>
          <p:cNvSpPr txBox="1"/>
          <p:nvPr/>
        </p:nvSpPr>
        <p:spPr>
          <a:xfrm>
            <a:off x="6773662" y="995634"/>
            <a:ext cx="5276936" cy="1845220"/>
          </a:xfrm>
          <a:prstGeom prst="rect">
            <a:avLst/>
          </a:prstGeom>
          <a:solidFill>
            <a:srgbClr val="D9D9D9"/>
          </a:solidFill>
          <a:ln>
            <a:noFill/>
          </a:ln>
        </p:spPr>
        <p:txBody>
          <a:bodyPr spcFirstLastPara="1" wrap="square" lIns="121900" tIns="121900" rIns="121900" bIns="121900" anchor="t" anchorCtr="0">
            <a:noAutofit/>
          </a:bodyPr>
          <a:lstStyle/>
          <a:p>
            <a:pPr lvl="0"/>
            <a:r>
              <a:rPr lang="en-US" sz="1400" dirty="0">
                <a:solidFill>
                  <a:schemeClr val="bg1"/>
                </a:solidFill>
                <a:latin typeface="Courier New"/>
                <a:ea typeface="Courier New"/>
                <a:cs typeface="Courier New"/>
                <a:sym typeface="Courier New"/>
              </a:rPr>
              <a:t>SELECT game, COUNT(*) AS 'streams'</a:t>
            </a:r>
          </a:p>
          <a:p>
            <a:pPr lvl="0"/>
            <a:r>
              <a:rPr lang="en-US" sz="1400" dirty="0">
                <a:solidFill>
                  <a:schemeClr val="bg1"/>
                </a:solidFill>
                <a:latin typeface="Courier New"/>
                <a:ea typeface="Courier New"/>
                <a:cs typeface="Courier New"/>
                <a:sym typeface="Courier New"/>
              </a:rPr>
              <a:t>FROM stream</a:t>
            </a:r>
          </a:p>
          <a:p>
            <a:pPr lvl="0"/>
            <a:r>
              <a:rPr lang="en-US" sz="1400" dirty="0">
                <a:solidFill>
                  <a:schemeClr val="bg1"/>
                </a:solidFill>
                <a:latin typeface="Courier New"/>
                <a:ea typeface="Courier New"/>
                <a:cs typeface="Courier New"/>
                <a:sym typeface="Courier New"/>
              </a:rPr>
              <a:t>GROUP BY 1</a:t>
            </a:r>
          </a:p>
          <a:p>
            <a:pPr lvl="0"/>
            <a:r>
              <a:rPr lang="en-US" sz="1400" dirty="0">
                <a:solidFill>
                  <a:schemeClr val="bg1"/>
                </a:solidFill>
                <a:latin typeface="Courier New"/>
                <a:ea typeface="Courier New"/>
                <a:cs typeface="Courier New"/>
                <a:sym typeface="Courier New"/>
              </a:rPr>
              <a:t>ORDER BY 2 DESC</a:t>
            </a:r>
          </a:p>
          <a:p>
            <a:pPr lvl="0"/>
            <a:r>
              <a:rPr lang="en-US" sz="1400" dirty="0">
                <a:solidFill>
                  <a:schemeClr val="bg1"/>
                </a:solidFill>
                <a:latin typeface="Courier New"/>
                <a:ea typeface="Courier New"/>
                <a:cs typeface="Courier New"/>
                <a:sym typeface="Courier New"/>
              </a:rPr>
              <a:t>LIMIT 15;</a:t>
            </a:r>
          </a:p>
        </p:txBody>
      </p:sp>
      <p:sp>
        <p:nvSpPr>
          <p:cNvPr id="324" name="Shape 324"/>
          <p:cNvSpPr txBox="1"/>
          <p:nvPr/>
        </p:nvSpPr>
        <p:spPr>
          <a:xfrm>
            <a:off x="306674" y="995634"/>
            <a:ext cx="6287002" cy="1709859"/>
          </a:xfrm>
          <a:prstGeom prst="rect">
            <a:avLst/>
          </a:prstGeom>
          <a:noFill/>
          <a:ln w="9525" cap="flat" cmpd="sng">
            <a:solidFill>
              <a:srgbClr val="B7B7B7"/>
            </a:solidFill>
            <a:prstDash val="solid"/>
            <a:round/>
            <a:headEnd type="none" w="sm" len="sm"/>
            <a:tailEnd type="none" w="sm" len="sm"/>
          </a:ln>
        </p:spPr>
        <p:txBody>
          <a:bodyPr spcFirstLastPara="1" wrap="square" lIns="121900" tIns="121900" rIns="121900" bIns="121900" anchor="t" anchorCtr="0">
            <a:noAutofit/>
          </a:bodyPr>
          <a:lstStyle/>
          <a:p>
            <a:pPr>
              <a:lnSpc>
                <a:spcPct val="115000"/>
              </a:lnSpc>
              <a:buClr>
                <a:schemeClr val="dk1"/>
              </a:buClr>
              <a:buSzPts val="1100"/>
            </a:pPr>
            <a:r>
              <a:rPr lang="en-US" sz="1600" dirty="0">
                <a:latin typeface="Arial" panose="020B0604020202020204" pitchFamily="34" charset="0"/>
                <a:ea typeface="Roboto"/>
                <a:cs typeface="Arial" panose="020B0604020202020204" pitchFamily="34" charset="0"/>
                <a:sym typeface="Roboto"/>
              </a:rPr>
              <a:t>What are the most popular games in the stream table?</a:t>
            </a:r>
          </a:p>
          <a:p>
            <a:pPr marL="285750" indent="-285750">
              <a:lnSpc>
                <a:spcPct val="115000"/>
              </a:lnSpc>
              <a:buClr>
                <a:schemeClr val="dk1"/>
              </a:buClr>
              <a:buSzPts val="1100"/>
              <a:buFont typeface="Arial" panose="020B0604020202020204" pitchFamily="34" charset="0"/>
              <a:buChar char="•"/>
            </a:pPr>
            <a:r>
              <a:rPr lang="en-US" sz="1200" dirty="0">
                <a:latin typeface="Arial" panose="020B0604020202020204" pitchFamily="34" charset="0"/>
                <a:ea typeface="Roboto"/>
                <a:cs typeface="Arial" panose="020B0604020202020204" pitchFamily="34" charset="0"/>
                <a:sym typeface="Roboto"/>
              </a:rPr>
              <a:t>The top three most popular games among visitors are ‘League of Legends’, ‘Dota 2’, and ‘Counter-Strike: Global Offensive’.</a:t>
            </a:r>
          </a:p>
        </p:txBody>
      </p:sp>
      <p:pic>
        <p:nvPicPr>
          <p:cNvPr id="3" name="Picture 2">
            <a:extLst>
              <a:ext uri="{FF2B5EF4-FFF2-40B4-BE49-F238E27FC236}">
                <a16:creationId xmlns:a16="http://schemas.microsoft.com/office/drawing/2014/main" id="{0EBD0822-201C-BF85-0DB1-F1900467A90B}"/>
              </a:ext>
            </a:extLst>
          </p:cNvPr>
          <p:cNvPicPr>
            <a:picLocks noChangeAspect="1"/>
          </p:cNvPicPr>
          <p:nvPr/>
        </p:nvPicPr>
        <p:blipFill>
          <a:blip r:embed="rId3"/>
          <a:stretch>
            <a:fillRect/>
          </a:stretch>
        </p:blipFill>
        <p:spPr>
          <a:xfrm>
            <a:off x="6773661" y="2985764"/>
            <a:ext cx="5276936" cy="3716832"/>
          </a:xfrm>
          <a:prstGeom prst="rect">
            <a:avLst/>
          </a:prstGeom>
        </p:spPr>
      </p:pic>
    </p:spTree>
    <p:extLst>
      <p:ext uri="{BB962C8B-B14F-4D97-AF65-F5344CB8AC3E}">
        <p14:creationId xmlns:p14="http://schemas.microsoft.com/office/powerpoint/2010/main" val="38319929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0033DD0-F2F1-B110-08C2-AE3B3B3115B3}"/>
              </a:ext>
            </a:extLst>
          </p:cNvPr>
          <p:cNvSpPr txBox="1"/>
          <p:nvPr/>
        </p:nvSpPr>
        <p:spPr>
          <a:xfrm>
            <a:off x="683581" y="2844225"/>
            <a:ext cx="10111666" cy="1077218"/>
          </a:xfrm>
          <a:prstGeom prst="rect">
            <a:avLst/>
          </a:prstGeom>
          <a:noFill/>
        </p:spPr>
        <p:txBody>
          <a:bodyPr wrap="square" rtlCol="0">
            <a:spAutoFit/>
          </a:bodyPr>
          <a:lstStyle/>
          <a:p>
            <a:pPr algn="ctr"/>
            <a:r>
              <a:rPr lang="en-US" sz="3200" b="1" dirty="0">
                <a:latin typeface="Arial" panose="020B0604020202020204" pitchFamily="34" charset="0"/>
                <a:cs typeface="Arial" panose="020B0604020202020204" pitchFamily="34" charset="0"/>
              </a:rPr>
              <a:t>Task </a:t>
            </a:r>
            <a:r>
              <a:rPr lang="ru-RU" sz="3200" b="1" dirty="0">
                <a:latin typeface="Arial" panose="020B0604020202020204" pitchFamily="34" charset="0"/>
                <a:cs typeface="Arial" panose="020B0604020202020204" pitchFamily="34" charset="0"/>
              </a:rPr>
              <a:t>5</a:t>
            </a:r>
            <a:r>
              <a:rPr lang="en-US" sz="3200" b="1" dirty="0">
                <a:latin typeface="Arial" panose="020B0604020202020204" pitchFamily="34" charset="0"/>
                <a:cs typeface="Arial" panose="020B0604020202020204" pitchFamily="34" charset="0"/>
              </a:rPr>
              <a:t>. </a:t>
            </a:r>
            <a:r>
              <a:rPr lang="en-US" sz="3200" dirty="0">
                <a:solidFill>
                  <a:schemeClr val="lt1"/>
                </a:solidFill>
                <a:latin typeface="Roboto Black"/>
                <a:ea typeface="Roboto Black"/>
                <a:cs typeface="Roboto Black"/>
                <a:sym typeface="Roboto Black"/>
              </a:rPr>
              <a:t>Define countries where players of ‘League of Legends’ coming from</a:t>
            </a:r>
            <a:endParaRPr lang="en-US" sz="32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201627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Shape 322"/>
          <p:cNvSpPr txBox="1"/>
          <p:nvPr/>
        </p:nvSpPr>
        <p:spPr>
          <a:xfrm>
            <a:off x="415600" y="96765"/>
            <a:ext cx="11360800" cy="898869"/>
          </a:xfrm>
          <a:prstGeom prst="rect">
            <a:avLst/>
          </a:prstGeom>
          <a:noFill/>
          <a:ln>
            <a:noFill/>
          </a:ln>
        </p:spPr>
        <p:txBody>
          <a:bodyPr spcFirstLastPara="1" wrap="square" lIns="121900" tIns="121900" rIns="121900" bIns="121900" anchor="b" anchorCtr="0">
            <a:noAutofit/>
          </a:bodyPr>
          <a:lstStyle/>
          <a:p>
            <a:pPr algn="ctr"/>
            <a:r>
              <a:rPr lang="en" sz="2700" b="1" dirty="0">
                <a:latin typeface="Roboto"/>
                <a:ea typeface="Roboto"/>
                <a:cs typeface="Roboto"/>
                <a:sym typeface="Roboto"/>
              </a:rPr>
              <a:t>5.</a:t>
            </a:r>
            <a:r>
              <a:rPr lang="en-US" sz="2700" b="1" dirty="0">
                <a:latin typeface="Roboto"/>
                <a:ea typeface="Roboto"/>
                <a:cs typeface="Roboto"/>
                <a:sym typeface="Roboto"/>
              </a:rPr>
              <a:t> Define countries where players of ‘League of Legends’ coming from</a:t>
            </a:r>
          </a:p>
        </p:txBody>
      </p:sp>
      <p:sp>
        <p:nvSpPr>
          <p:cNvPr id="323" name="Shape 323"/>
          <p:cNvSpPr txBox="1"/>
          <p:nvPr/>
        </p:nvSpPr>
        <p:spPr>
          <a:xfrm>
            <a:off x="306675" y="3192901"/>
            <a:ext cx="6262801" cy="2453297"/>
          </a:xfrm>
          <a:prstGeom prst="rect">
            <a:avLst/>
          </a:prstGeom>
          <a:solidFill>
            <a:srgbClr val="D9D9D9"/>
          </a:solidFill>
          <a:ln>
            <a:noFill/>
          </a:ln>
        </p:spPr>
        <p:txBody>
          <a:bodyPr spcFirstLastPara="1" wrap="square" lIns="121900" tIns="121900" rIns="121900" bIns="121900" anchor="t" anchorCtr="0">
            <a:noAutofit/>
          </a:bodyPr>
          <a:lstStyle/>
          <a:p>
            <a:pPr lvl="0"/>
            <a:r>
              <a:rPr lang="en-US" sz="1200" dirty="0">
                <a:solidFill>
                  <a:schemeClr val="bg1"/>
                </a:solidFill>
                <a:latin typeface="Courier New"/>
                <a:ea typeface="Courier New"/>
                <a:cs typeface="Courier New"/>
                <a:sym typeface="Courier New"/>
              </a:rPr>
              <a:t>SELECT country, COUNT(*) AS 'number_of_visitors'</a:t>
            </a:r>
          </a:p>
          <a:p>
            <a:pPr lvl="0"/>
            <a:r>
              <a:rPr lang="en-US" sz="1200" dirty="0">
                <a:solidFill>
                  <a:schemeClr val="bg1"/>
                </a:solidFill>
                <a:latin typeface="Courier New"/>
                <a:ea typeface="Courier New"/>
                <a:cs typeface="Courier New"/>
                <a:sym typeface="Courier New"/>
              </a:rPr>
              <a:t>FROM stream</a:t>
            </a:r>
          </a:p>
          <a:p>
            <a:pPr lvl="0"/>
            <a:r>
              <a:rPr lang="en-US" sz="1200" dirty="0">
                <a:solidFill>
                  <a:schemeClr val="bg1"/>
                </a:solidFill>
                <a:latin typeface="Courier New"/>
                <a:ea typeface="Courier New"/>
                <a:cs typeface="Courier New"/>
                <a:sym typeface="Courier New"/>
              </a:rPr>
              <a:t>WHERE game IS 'League of Legends'</a:t>
            </a:r>
          </a:p>
          <a:p>
            <a:pPr lvl="0"/>
            <a:r>
              <a:rPr lang="en-US" sz="1200" dirty="0">
                <a:solidFill>
                  <a:schemeClr val="bg1"/>
                </a:solidFill>
                <a:latin typeface="Courier New"/>
                <a:ea typeface="Courier New"/>
                <a:cs typeface="Courier New"/>
                <a:sym typeface="Courier New"/>
              </a:rPr>
              <a:t>  AND country IS NOT NULL</a:t>
            </a:r>
          </a:p>
          <a:p>
            <a:pPr lvl="0"/>
            <a:r>
              <a:rPr lang="en-US" sz="1200" dirty="0">
                <a:solidFill>
                  <a:schemeClr val="bg1"/>
                </a:solidFill>
                <a:latin typeface="Courier New"/>
                <a:ea typeface="Courier New"/>
                <a:cs typeface="Courier New"/>
                <a:sym typeface="Courier New"/>
              </a:rPr>
              <a:t>GROUP BY 1</a:t>
            </a:r>
          </a:p>
          <a:p>
            <a:pPr lvl="0"/>
            <a:r>
              <a:rPr lang="en-US" sz="1200" dirty="0">
                <a:solidFill>
                  <a:schemeClr val="bg1"/>
                </a:solidFill>
                <a:latin typeface="Courier New"/>
                <a:ea typeface="Courier New"/>
                <a:cs typeface="Courier New"/>
                <a:sym typeface="Courier New"/>
              </a:rPr>
              <a:t>ORDER BY 2 DESC</a:t>
            </a:r>
          </a:p>
          <a:p>
            <a:pPr lvl="0"/>
            <a:r>
              <a:rPr lang="en-US" sz="1200" dirty="0">
                <a:solidFill>
                  <a:schemeClr val="bg1"/>
                </a:solidFill>
                <a:latin typeface="Courier New"/>
                <a:ea typeface="Courier New"/>
                <a:cs typeface="Courier New"/>
                <a:sym typeface="Courier New"/>
              </a:rPr>
              <a:t>LIMIT 15;</a:t>
            </a:r>
          </a:p>
        </p:txBody>
      </p:sp>
      <p:sp>
        <p:nvSpPr>
          <p:cNvPr id="324" name="Shape 324"/>
          <p:cNvSpPr txBox="1"/>
          <p:nvPr/>
        </p:nvSpPr>
        <p:spPr>
          <a:xfrm>
            <a:off x="306675" y="920217"/>
            <a:ext cx="6262801" cy="2115213"/>
          </a:xfrm>
          <a:prstGeom prst="rect">
            <a:avLst/>
          </a:prstGeom>
          <a:noFill/>
          <a:ln w="9525" cap="flat" cmpd="sng">
            <a:solidFill>
              <a:srgbClr val="B7B7B7"/>
            </a:solidFill>
            <a:prstDash val="solid"/>
            <a:round/>
            <a:headEnd type="none" w="sm" len="sm"/>
            <a:tailEnd type="none" w="sm" len="sm"/>
          </a:ln>
        </p:spPr>
        <p:txBody>
          <a:bodyPr spcFirstLastPara="1" wrap="square" lIns="121900" tIns="121900" rIns="121900" bIns="121900" anchor="t" anchorCtr="0">
            <a:noAutofit/>
          </a:bodyPr>
          <a:lstStyle/>
          <a:p>
            <a:pPr>
              <a:lnSpc>
                <a:spcPct val="115000"/>
              </a:lnSpc>
              <a:buClr>
                <a:schemeClr val="dk1"/>
              </a:buClr>
              <a:buSzPts val="1100"/>
            </a:pPr>
            <a:r>
              <a:rPr lang="en-US" sz="1600" dirty="0">
                <a:latin typeface="Arial" panose="020B0604020202020204" pitchFamily="34" charset="0"/>
                <a:ea typeface="Roboto"/>
                <a:cs typeface="Arial" panose="020B0604020202020204" pitchFamily="34" charset="0"/>
                <a:sym typeface="Roboto"/>
              </a:rPr>
              <a:t>What are the country of origin for players of ‘League of Legends’ game?</a:t>
            </a:r>
          </a:p>
          <a:p>
            <a:pPr marL="742950" lvl="1" indent="-285750">
              <a:lnSpc>
                <a:spcPct val="115000"/>
              </a:lnSpc>
              <a:buClr>
                <a:schemeClr val="dk1"/>
              </a:buClr>
              <a:buSzPts val="1100"/>
              <a:buFont typeface="Arial" panose="020B0604020202020204" pitchFamily="34" charset="0"/>
              <a:buChar char="•"/>
            </a:pPr>
            <a:r>
              <a:rPr lang="en-US" sz="1400" dirty="0">
                <a:latin typeface="Arial" panose="020B0604020202020204" pitchFamily="34" charset="0"/>
                <a:ea typeface="Roboto"/>
                <a:cs typeface="Arial" panose="020B0604020202020204" pitchFamily="34" charset="0"/>
                <a:sym typeface="Roboto"/>
              </a:rPr>
              <a:t>The five most popular countries among players of ‘League of Legends’ game are the United States (US), Germany (DE), Canada (CA), the Great Britain (GB), and  Turkey (TR).</a:t>
            </a:r>
          </a:p>
        </p:txBody>
      </p:sp>
      <p:pic>
        <p:nvPicPr>
          <p:cNvPr id="4" name="Picture 3">
            <a:extLst>
              <a:ext uri="{FF2B5EF4-FFF2-40B4-BE49-F238E27FC236}">
                <a16:creationId xmlns:a16="http://schemas.microsoft.com/office/drawing/2014/main" id="{0893C158-AE5B-7A85-E88A-C273606CCF28}"/>
              </a:ext>
            </a:extLst>
          </p:cNvPr>
          <p:cNvPicPr>
            <a:picLocks noChangeAspect="1"/>
          </p:cNvPicPr>
          <p:nvPr/>
        </p:nvPicPr>
        <p:blipFill>
          <a:blip r:embed="rId3"/>
          <a:stretch>
            <a:fillRect/>
          </a:stretch>
        </p:blipFill>
        <p:spPr>
          <a:xfrm>
            <a:off x="6828130" y="920216"/>
            <a:ext cx="4948270" cy="4725981"/>
          </a:xfrm>
          <a:prstGeom prst="rect">
            <a:avLst/>
          </a:prstGeom>
        </p:spPr>
      </p:pic>
    </p:spTree>
    <p:extLst>
      <p:ext uri="{BB962C8B-B14F-4D97-AF65-F5344CB8AC3E}">
        <p14:creationId xmlns:p14="http://schemas.microsoft.com/office/powerpoint/2010/main" val="12654052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0033DD0-F2F1-B110-08C2-AE3B3B3115B3}"/>
              </a:ext>
            </a:extLst>
          </p:cNvPr>
          <p:cNvSpPr txBox="1"/>
          <p:nvPr/>
        </p:nvSpPr>
        <p:spPr>
          <a:xfrm>
            <a:off x="1367162" y="2737693"/>
            <a:ext cx="8930934" cy="1077218"/>
          </a:xfrm>
          <a:prstGeom prst="rect">
            <a:avLst/>
          </a:prstGeom>
          <a:noFill/>
        </p:spPr>
        <p:txBody>
          <a:bodyPr wrap="square" rtlCol="0">
            <a:spAutoFit/>
          </a:bodyPr>
          <a:lstStyle/>
          <a:p>
            <a:pPr algn="ctr"/>
            <a:r>
              <a:rPr lang="en-US" sz="3200" dirty="0">
                <a:latin typeface="Arial" panose="020B0604020202020204" pitchFamily="34" charset="0"/>
                <a:cs typeface="Arial" panose="020B0604020202020204" pitchFamily="34" charset="0"/>
              </a:rPr>
              <a:t>Task 6. Track the number of platforms used for viewing streams</a:t>
            </a:r>
          </a:p>
        </p:txBody>
      </p:sp>
    </p:spTree>
    <p:extLst>
      <p:ext uri="{BB962C8B-B14F-4D97-AF65-F5344CB8AC3E}">
        <p14:creationId xmlns:p14="http://schemas.microsoft.com/office/powerpoint/2010/main" val="27260194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Shape 322"/>
          <p:cNvSpPr txBox="1"/>
          <p:nvPr/>
        </p:nvSpPr>
        <p:spPr>
          <a:xfrm>
            <a:off x="415600" y="96765"/>
            <a:ext cx="11360800" cy="898869"/>
          </a:xfrm>
          <a:prstGeom prst="rect">
            <a:avLst/>
          </a:prstGeom>
          <a:noFill/>
          <a:ln>
            <a:noFill/>
          </a:ln>
        </p:spPr>
        <p:txBody>
          <a:bodyPr spcFirstLastPara="1" wrap="square" lIns="121900" tIns="121900" rIns="121900" bIns="121900" anchor="b" anchorCtr="0">
            <a:noAutofit/>
          </a:bodyPr>
          <a:lstStyle/>
          <a:p>
            <a:pPr algn="ctr"/>
            <a:r>
              <a:rPr lang="en-US" sz="3200" b="1" dirty="0">
                <a:latin typeface="Roboto"/>
                <a:ea typeface="Roboto"/>
                <a:cs typeface="Roboto"/>
                <a:sym typeface="Roboto"/>
              </a:rPr>
              <a:t>6. Track the number of platforms used for viewing streams</a:t>
            </a:r>
          </a:p>
        </p:txBody>
      </p:sp>
      <p:sp>
        <p:nvSpPr>
          <p:cNvPr id="323" name="Shape 323"/>
          <p:cNvSpPr txBox="1"/>
          <p:nvPr/>
        </p:nvSpPr>
        <p:spPr>
          <a:xfrm>
            <a:off x="7796988" y="920218"/>
            <a:ext cx="4088337" cy="5711402"/>
          </a:xfrm>
          <a:prstGeom prst="rect">
            <a:avLst/>
          </a:prstGeom>
          <a:solidFill>
            <a:srgbClr val="D9D9D9"/>
          </a:solidFill>
          <a:ln>
            <a:noFill/>
          </a:ln>
        </p:spPr>
        <p:txBody>
          <a:bodyPr spcFirstLastPara="1" wrap="square" lIns="121900" tIns="121900" rIns="121900" bIns="121900" anchor="t" anchorCtr="0">
            <a:noAutofit/>
          </a:bodyPr>
          <a:lstStyle/>
          <a:p>
            <a:pPr lvl="0"/>
            <a:r>
              <a:rPr lang="en-US" sz="1150" dirty="0">
                <a:solidFill>
                  <a:schemeClr val="bg1"/>
                </a:solidFill>
                <a:latin typeface="Courier New"/>
                <a:ea typeface="Courier New"/>
                <a:cs typeface="Courier New"/>
                <a:sym typeface="Courier New"/>
              </a:rPr>
              <a:t>SELECT player, COUNT(*) AS 'number_of_uses'</a:t>
            </a:r>
          </a:p>
          <a:p>
            <a:pPr lvl="0"/>
            <a:r>
              <a:rPr lang="en-US" sz="1150" dirty="0">
                <a:solidFill>
                  <a:schemeClr val="bg1"/>
                </a:solidFill>
                <a:latin typeface="Courier New"/>
                <a:ea typeface="Courier New"/>
                <a:cs typeface="Courier New"/>
                <a:sym typeface="Courier New"/>
              </a:rPr>
              <a:t>FROM stream</a:t>
            </a:r>
          </a:p>
          <a:p>
            <a:pPr lvl="0"/>
            <a:r>
              <a:rPr lang="en-US" sz="1150" dirty="0">
                <a:solidFill>
                  <a:schemeClr val="bg1"/>
                </a:solidFill>
                <a:latin typeface="Courier New"/>
                <a:ea typeface="Courier New"/>
                <a:cs typeface="Courier New"/>
                <a:sym typeface="Courier New"/>
              </a:rPr>
              <a:t>GROUP BY 1</a:t>
            </a:r>
          </a:p>
          <a:p>
            <a:pPr lvl="0"/>
            <a:r>
              <a:rPr lang="en-US" sz="1150" dirty="0">
                <a:solidFill>
                  <a:schemeClr val="bg1"/>
                </a:solidFill>
                <a:latin typeface="Courier New"/>
                <a:ea typeface="Courier New"/>
                <a:cs typeface="Courier New"/>
                <a:sym typeface="Courier New"/>
              </a:rPr>
              <a:t>ORDER BY 2 DESC;</a:t>
            </a:r>
          </a:p>
        </p:txBody>
      </p:sp>
      <p:sp>
        <p:nvSpPr>
          <p:cNvPr id="324" name="Shape 324"/>
          <p:cNvSpPr txBox="1"/>
          <p:nvPr/>
        </p:nvSpPr>
        <p:spPr>
          <a:xfrm>
            <a:off x="306675" y="920217"/>
            <a:ext cx="7381388" cy="2115213"/>
          </a:xfrm>
          <a:prstGeom prst="rect">
            <a:avLst/>
          </a:prstGeom>
          <a:noFill/>
          <a:ln w="9525" cap="flat" cmpd="sng">
            <a:solidFill>
              <a:srgbClr val="B7B7B7"/>
            </a:solidFill>
            <a:prstDash val="solid"/>
            <a:round/>
            <a:headEnd type="none" w="sm" len="sm"/>
            <a:tailEnd type="none" w="sm" len="sm"/>
          </a:ln>
        </p:spPr>
        <p:txBody>
          <a:bodyPr spcFirstLastPara="1" wrap="square" lIns="121900" tIns="121900" rIns="121900" bIns="121900" anchor="t" anchorCtr="0">
            <a:noAutofit/>
          </a:bodyPr>
          <a:lstStyle/>
          <a:p>
            <a:pPr>
              <a:lnSpc>
                <a:spcPct val="115000"/>
              </a:lnSpc>
              <a:buClr>
                <a:schemeClr val="dk1"/>
              </a:buClr>
              <a:buSzPts val="1100"/>
            </a:pPr>
            <a:r>
              <a:rPr lang="en-US" sz="1600" dirty="0">
                <a:latin typeface="Arial" panose="020B0604020202020204" pitchFamily="34" charset="0"/>
                <a:ea typeface="Roboto"/>
                <a:cs typeface="Arial" panose="020B0604020202020204" pitchFamily="34" charset="0"/>
                <a:sym typeface="Roboto"/>
              </a:rPr>
              <a:t>Create a list of players and their number of streamers</a:t>
            </a:r>
            <a:endParaRPr lang="en-US" sz="1200" dirty="0">
              <a:latin typeface="Arial" panose="020B0604020202020204" pitchFamily="34" charset="0"/>
              <a:ea typeface="Roboto"/>
              <a:cs typeface="Arial" panose="020B0604020202020204" pitchFamily="34" charset="0"/>
              <a:sym typeface="Roboto"/>
            </a:endParaRPr>
          </a:p>
          <a:p>
            <a:pPr marL="285750" indent="-285750">
              <a:lnSpc>
                <a:spcPct val="115000"/>
              </a:lnSpc>
              <a:buClr>
                <a:schemeClr val="dk1"/>
              </a:buClr>
              <a:buSzPts val="1100"/>
              <a:buFont typeface="Arial" panose="020B0604020202020204" pitchFamily="34" charset="0"/>
              <a:buChar char="•"/>
            </a:pPr>
            <a:r>
              <a:rPr lang="en-US" sz="1600" dirty="0">
                <a:latin typeface="Roboto"/>
                <a:ea typeface="Roboto"/>
                <a:cs typeface="Roboto"/>
                <a:sym typeface="Roboto"/>
              </a:rPr>
              <a:t>	 The most frequent used platform to view streams among visitors are site, iPhone, and Android platforms. </a:t>
            </a:r>
          </a:p>
        </p:txBody>
      </p:sp>
      <p:pic>
        <p:nvPicPr>
          <p:cNvPr id="4" name="Picture 3">
            <a:extLst>
              <a:ext uri="{FF2B5EF4-FFF2-40B4-BE49-F238E27FC236}">
                <a16:creationId xmlns:a16="http://schemas.microsoft.com/office/drawing/2014/main" id="{8EEC74EC-43A9-994F-C298-2160D7A0B066}"/>
              </a:ext>
            </a:extLst>
          </p:cNvPr>
          <p:cNvPicPr>
            <a:picLocks noChangeAspect="1"/>
          </p:cNvPicPr>
          <p:nvPr/>
        </p:nvPicPr>
        <p:blipFill>
          <a:blip r:embed="rId3"/>
          <a:stretch>
            <a:fillRect/>
          </a:stretch>
        </p:blipFill>
        <p:spPr>
          <a:xfrm>
            <a:off x="306675" y="3151757"/>
            <a:ext cx="7381388" cy="3492663"/>
          </a:xfrm>
          <a:prstGeom prst="rect">
            <a:avLst/>
          </a:prstGeom>
        </p:spPr>
      </p:pic>
    </p:spTree>
    <p:extLst>
      <p:ext uri="{BB962C8B-B14F-4D97-AF65-F5344CB8AC3E}">
        <p14:creationId xmlns:p14="http://schemas.microsoft.com/office/powerpoint/2010/main" val="14414317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0033DD0-F2F1-B110-08C2-AE3B3B3115B3}"/>
              </a:ext>
            </a:extLst>
          </p:cNvPr>
          <p:cNvSpPr txBox="1"/>
          <p:nvPr/>
        </p:nvSpPr>
        <p:spPr>
          <a:xfrm>
            <a:off x="1338606" y="2844225"/>
            <a:ext cx="8597245" cy="1569660"/>
          </a:xfrm>
          <a:prstGeom prst="rect">
            <a:avLst/>
          </a:prstGeom>
          <a:noFill/>
        </p:spPr>
        <p:txBody>
          <a:bodyPr wrap="square" rtlCol="0">
            <a:spAutoFit/>
          </a:bodyPr>
          <a:lstStyle/>
          <a:p>
            <a:pPr algn="ctr"/>
            <a:r>
              <a:rPr lang="en-US" sz="3200" dirty="0">
                <a:latin typeface="Arial" panose="020B0604020202020204" pitchFamily="34" charset="0"/>
                <a:cs typeface="Arial" panose="020B0604020202020204" pitchFamily="34" charset="0"/>
              </a:rPr>
              <a:t>Task 7. Grouping each of the games by a particular genre</a:t>
            </a:r>
          </a:p>
          <a:p>
            <a:pPr algn="ctr"/>
            <a:endParaRPr lang="en-US" sz="3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251063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Shape 322"/>
          <p:cNvSpPr txBox="1"/>
          <p:nvPr/>
        </p:nvSpPr>
        <p:spPr>
          <a:xfrm>
            <a:off x="415600" y="96765"/>
            <a:ext cx="11360800" cy="898869"/>
          </a:xfrm>
          <a:prstGeom prst="rect">
            <a:avLst/>
          </a:prstGeom>
          <a:noFill/>
          <a:ln>
            <a:noFill/>
          </a:ln>
        </p:spPr>
        <p:txBody>
          <a:bodyPr spcFirstLastPara="1" wrap="square" lIns="121900" tIns="121900" rIns="121900" bIns="121900" anchor="b" anchorCtr="0">
            <a:noAutofit/>
          </a:bodyPr>
          <a:lstStyle/>
          <a:p>
            <a:pPr algn="ctr"/>
            <a:r>
              <a:rPr lang="en-US" sz="3200" b="1" dirty="0">
                <a:latin typeface="Roboto"/>
                <a:ea typeface="Roboto"/>
                <a:cs typeface="Roboto"/>
                <a:sym typeface="Roboto"/>
              </a:rPr>
              <a:t>7. </a:t>
            </a:r>
            <a:r>
              <a:rPr lang="en-US" sz="3200" dirty="0">
                <a:latin typeface="Arial" panose="020B0604020202020204" pitchFamily="34" charset="0"/>
                <a:cs typeface="Arial" panose="020B0604020202020204" pitchFamily="34" charset="0"/>
              </a:rPr>
              <a:t>Genre grouping</a:t>
            </a:r>
            <a:endParaRPr lang="en-US" sz="3200" b="1" dirty="0">
              <a:latin typeface="Roboto"/>
              <a:ea typeface="Roboto"/>
              <a:cs typeface="Roboto"/>
              <a:sym typeface="Roboto"/>
            </a:endParaRPr>
          </a:p>
        </p:txBody>
      </p:sp>
      <p:sp>
        <p:nvSpPr>
          <p:cNvPr id="324" name="Shape 324"/>
          <p:cNvSpPr txBox="1"/>
          <p:nvPr/>
        </p:nvSpPr>
        <p:spPr>
          <a:xfrm>
            <a:off x="230819" y="920217"/>
            <a:ext cx="11674135" cy="1006238"/>
          </a:xfrm>
          <a:prstGeom prst="rect">
            <a:avLst/>
          </a:prstGeom>
          <a:noFill/>
          <a:ln w="9525" cap="flat" cmpd="sng">
            <a:solidFill>
              <a:srgbClr val="B7B7B7"/>
            </a:solidFill>
            <a:prstDash val="solid"/>
            <a:round/>
            <a:headEnd type="none" w="sm" len="sm"/>
            <a:tailEnd type="none" w="sm" len="sm"/>
          </a:ln>
        </p:spPr>
        <p:txBody>
          <a:bodyPr spcFirstLastPara="1" wrap="square" lIns="121900" tIns="121900" rIns="121900" bIns="121900" anchor="t" anchorCtr="0">
            <a:noAutofit/>
          </a:bodyPr>
          <a:lstStyle/>
          <a:p>
            <a:pPr>
              <a:lnSpc>
                <a:spcPct val="115000"/>
              </a:lnSpc>
              <a:buClr>
                <a:schemeClr val="dk1"/>
              </a:buClr>
              <a:buSzPts val="1100"/>
            </a:pPr>
            <a:r>
              <a:rPr lang="en-US" sz="1600" dirty="0">
                <a:latin typeface="Roboto"/>
                <a:ea typeface="Roboto"/>
                <a:cs typeface="Roboto"/>
                <a:sym typeface="Roboto"/>
              </a:rPr>
              <a:t>Create a new column named genre for each of the games</a:t>
            </a:r>
          </a:p>
          <a:p>
            <a:pPr marL="285750" indent="-285750">
              <a:lnSpc>
                <a:spcPct val="115000"/>
              </a:lnSpc>
              <a:buClr>
                <a:schemeClr val="dk1"/>
              </a:buClr>
              <a:buSzPts val="1100"/>
              <a:buFont typeface="Arial" panose="020B0604020202020204" pitchFamily="34" charset="0"/>
              <a:buChar char="•"/>
            </a:pPr>
            <a:r>
              <a:rPr lang="en-US" sz="1600" dirty="0">
                <a:latin typeface="Roboto"/>
                <a:ea typeface="Roboto"/>
                <a:cs typeface="Roboto"/>
                <a:sym typeface="Roboto"/>
              </a:rPr>
              <a:t>	</a:t>
            </a:r>
            <a:r>
              <a:rPr lang="en-US" sz="1400" dirty="0">
                <a:latin typeface="Arial" panose="020B0604020202020204" pitchFamily="34" charset="0"/>
                <a:ea typeface="Roboto"/>
                <a:cs typeface="Arial" panose="020B0604020202020204" pitchFamily="34" charset="0"/>
                <a:sym typeface="Roboto"/>
              </a:rPr>
              <a:t>Group the games into their genres: Multiplayer Online Battle Arena (MOBA), First Person Shooter (FPS), Survival, and Other.</a:t>
            </a:r>
            <a:endParaRPr lang="en-US" sz="1600" dirty="0">
              <a:latin typeface="Roboto"/>
              <a:ea typeface="Roboto"/>
              <a:cs typeface="Roboto"/>
              <a:sym typeface="Roboto"/>
            </a:endParaRPr>
          </a:p>
          <a:p>
            <a:pPr>
              <a:lnSpc>
                <a:spcPct val="115000"/>
              </a:lnSpc>
              <a:buClr>
                <a:schemeClr val="dk1"/>
              </a:buClr>
              <a:buSzPts val="1100"/>
            </a:pPr>
            <a:endParaRPr lang="en-US" sz="1600" dirty="0">
              <a:latin typeface="Roboto"/>
              <a:ea typeface="Roboto"/>
              <a:cs typeface="Roboto"/>
              <a:sym typeface="Roboto"/>
            </a:endParaRPr>
          </a:p>
        </p:txBody>
      </p:sp>
      <p:sp>
        <p:nvSpPr>
          <p:cNvPr id="2" name="Shape 323">
            <a:extLst>
              <a:ext uri="{FF2B5EF4-FFF2-40B4-BE49-F238E27FC236}">
                <a16:creationId xmlns:a16="http://schemas.microsoft.com/office/drawing/2014/main" id="{AE75915B-58A5-85DE-60C7-0E8A8DBBFE00}"/>
              </a:ext>
            </a:extLst>
          </p:cNvPr>
          <p:cNvSpPr txBox="1"/>
          <p:nvPr/>
        </p:nvSpPr>
        <p:spPr>
          <a:xfrm>
            <a:off x="230819" y="2050742"/>
            <a:ext cx="5477523" cy="4710493"/>
          </a:xfrm>
          <a:prstGeom prst="rect">
            <a:avLst/>
          </a:prstGeom>
          <a:solidFill>
            <a:srgbClr val="D9D9D9"/>
          </a:solidFill>
          <a:ln>
            <a:noFill/>
          </a:ln>
        </p:spPr>
        <p:txBody>
          <a:bodyPr spcFirstLastPara="1" wrap="square" lIns="121900" tIns="121900" rIns="121900" bIns="121900" anchor="t" anchorCtr="0">
            <a:noAutofit/>
          </a:bodyPr>
          <a:lstStyle/>
          <a:p>
            <a:pPr lvl="0"/>
            <a:r>
              <a:rPr lang="en-US" sz="1200" dirty="0">
                <a:solidFill>
                  <a:schemeClr val="bg1"/>
                </a:solidFill>
                <a:latin typeface="Courier New"/>
                <a:ea typeface="Courier New"/>
                <a:cs typeface="Courier New"/>
                <a:sym typeface="Courier New"/>
              </a:rPr>
              <a:t>SELECT game,</a:t>
            </a:r>
          </a:p>
          <a:p>
            <a:pPr lvl="0"/>
            <a:r>
              <a:rPr lang="en-US" sz="1200" dirty="0">
                <a:solidFill>
                  <a:schemeClr val="bg1"/>
                </a:solidFill>
                <a:latin typeface="Courier New"/>
                <a:ea typeface="Courier New"/>
                <a:cs typeface="Courier New"/>
                <a:sym typeface="Courier New"/>
              </a:rPr>
              <a:t>  CASE</a:t>
            </a:r>
          </a:p>
          <a:p>
            <a:pPr lvl="0"/>
            <a:r>
              <a:rPr lang="en-US" sz="1200" dirty="0">
                <a:solidFill>
                  <a:schemeClr val="bg1"/>
                </a:solidFill>
                <a:latin typeface="Courier New"/>
                <a:ea typeface="Courier New"/>
                <a:cs typeface="Courier New"/>
                <a:sym typeface="Courier New"/>
              </a:rPr>
              <a:t>    WHEN game = 'Dota 2'</a:t>
            </a:r>
          </a:p>
          <a:p>
            <a:pPr lvl="0"/>
            <a:r>
              <a:rPr lang="en-US" sz="1200" dirty="0">
                <a:solidFill>
                  <a:schemeClr val="bg1"/>
                </a:solidFill>
                <a:latin typeface="Courier New"/>
                <a:ea typeface="Courier New"/>
                <a:cs typeface="Courier New"/>
                <a:sym typeface="Courier New"/>
              </a:rPr>
              <a:t>      THEN 'MOBA'</a:t>
            </a:r>
          </a:p>
          <a:p>
            <a:pPr lvl="0"/>
            <a:r>
              <a:rPr lang="en-US" sz="1200" dirty="0">
                <a:solidFill>
                  <a:schemeClr val="bg1"/>
                </a:solidFill>
                <a:latin typeface="Courier New"/>
                <a:ea typeface="Courier New"/>
                <a:cs typeface="Courier New"/>
                <a:sym typeface="Courier New"/>
              </a:rPr>
              <a:t>    WHEN game = 'League of Legends'</a:t>
            </a:r>
          </a:p>
          <a:p>
            <a:pPr lvl="0"/>
            <a:r>
              <a:rPr lang="en-US" sz="1200" dirty="0">
                <a:solidFill>
                  <a:schemeClr val="bg1"/>
                </a:solidFill>
                <a:latin typeface="Courier New"/>
                <a:ea typeface="Courier New"/>
                <a:cs typeface="Courier New"/>
                <a:sym typeface="Courier New"/>
              </a:rPr>
              <a:t>      THEN 'MOBA'</a:t>
            </a:r>
          </a:p>
          <a:p>
            <a:pPr lvl="0"/>
            <a:r>
              <a:rPr lang="en-US" sz="1200" dirty="0">
                <a:solidFill>
                  <a:schemeClr val="bg1"/>
                </a:solidFill>
                <a:latin typeface="Courier New"/>
                <a:ea typeface="Courier New"/>
                <a:cs typeface="Courier New"/>
                <a:sym typeface="Courier New"/>
              </a:rPr>
              <a:t>    WHEN game = 'Heroes of the Storm'</a:t>
            </a:r>
          </a:p>
          <a:p>
            <a:pPr lvl="0"/>
            <a:r>
              <a:rPr lang="en-US" sz="1200" dirty="0">
                <a:solidFill>
                  <a:schemeClr val="bg1"/>
                </a:solidFill>
                <a:latin typeface="Courier New"/>
                <a:ea typeface="Courier New"/>
                <a:cs typeface="Courier New"/>
                <a:sym typeface="Courier New"/>
              </a:rPr>
              <a:t>      THEN 'MOBA' </a:t>
            </a:r>
          </a:p>
          <a:p>
            <a:pPr lvl="0"/>
            <a:r>
              <a:rPr lang="en-US" sz="1200" dirty="0">
                <a:solidFill>
                  <a:schemeClr val="bg1"/>
                </a:solidFill>
                <a:latin typeface="Courier New"/>
                <a:ea typeface="Courier New"/>
                <a:cs typeface="Courier New"/>
                <a:sym typeface="Courier New"/>
              </a:rPr>
              <a:t>    WHEN game = 'DayZ'</a:t>
            </a:r>
          </a:p>
          <a:p>
            <a:pPr lvl="0"/>
            <a:r>
              <a:rPr lang="en-US" sz="1200" dirty="0">
                <a:solidFill>
                  <a:schemeClr val="bg1"/>
                </a:solidFill>
                <a:latin typeface="Courier New"/>
                <a:ea typeface="Courier New"/>
                <a:cs typeface="Courier New"/>
                <a:sym typeface="Courier New"/>
              </a:rPr>
              <a:t>      THEN 'Survival'</a:t>
            </a:r>
          </a:p>
          <a:p>
            <a:pPr lvl="0"/>
            <a:r>
              <a:rPr lang="en-US" sz="1200" dirty="0">
                <a:solidFill>
                  <a:schemeClr val="bg1"/>
                </a:solidFill>
                <a:latin typeface="Courier New"/>
                <a:ea typeface="Courier New"/>
                <a:cs typeface="Courier New"/>
                <a:sym typeface="Courier New"/>
              </a:rPr>
              <a:t>    WHEN game = 'ARK: Survival Evolved'</a:t>
            </a:r>
          </a:p>
          <a:p>
            <a:pPr lvl="0"/>
            <a:r>
              <a:rPr lang="en-US" sz="1200" dirty="0">
                <a:solidFill>
                  <a:schemeClr val="bg1"/>
                </a:solidFill>
                <a:latin typeface="Courier New"/>
                <a:ea typeface="Courier New"/>
                <a:cs typeface="Courier New"/>
                <a:sym typeface="Courier New"/>
              </a:rPr>
              <a:t>      THEN 'Survival'</a:t>
            </a:r>
          </a:p>
          <a:p>
            <a:pPr lvl="0"/>
            <a:r>
              <a:rPr lang="en-US" sz="1200" dirty="0">
                <a:solidFill>
                  <a:schemeClr val="bg1"/>
                </a:solidFill>
                <a:latin typeface="Courier New"/>
                <a:ea typeface="Courier New"/>
                <a:cs typeface="Courier New"/>
                <a:sym typeface="Courier New"/>
              </a:rPr>
              <a:t>    WHEN game = 'Counter-Strike: Global Offensive'</a:t>
            </a:r>
          </a:p>
          <a:p>
            <a:pPr lvl="0"/>
            <a:r>
              <a:rPr lang="en-US" sz="1200" dirty="0">
                <a:solidFill>
                  <a:schemeClr val="bg1"/>
                </a:solidFill>
                <a:latin typeface="Courier New"/>
                <a:ea typeface="Courier New"/>
                <a:cs typeface="Courier New"/>
                <a:sym typeface="Courier New"/>
              </a:rPr>
              <a:t>      THEN 'FPS'</a:t>
            </a:r>
          </a:p>
          <a:p>
            <a:pPr lvl="0"/>
            <a:r>
              <a:rPr lang="en-US" sz="1200" dirty="0">
                <a:solidFill>
                  <a:schemeClr val="bg1"/>
                </a:solidFill>
                <a:latin typeface="Courier New"/>
                <a:ea typeface="Courier New"/>
                <a:cs typeface="Courier New"/>
                <a:sym typeface="Courier New"/>
              </a:rPr>
              <a:t>    ELSE 'Other'</a:t>
            </a:r>
          </a:p>
          <a:p>
            <a:pPr lvl="0"/>
            <a:r>
              <a:rPr lang="en-US" sz="1200" dirty="0">
                <a:solidFill>
                  <a:schemeClr val="bg1"/>
                </a:solidFill>
                <a:latin typeface="Courier New"/>
                <a:ea typeface="Courier New"/>
                <a:cs typeface="Courier New"/>
                <a:sym typeface="Courier New"/>
              </a:rPr>
              <a:t>  END AS 'genre',</a:t>
            </a:r>
          </a:p>
          <a:p>
            <a:pPr lvl="0"/>
            <a:r>
              <a:rPr lang="en-US" sz="1200" dirty="0">
                <a:solidFill>
                  <a:schemeClr val="bg1"/>
                </a:solidFill>
                <a:latin typeface="Courier New"/>
                <a:ea typeface="Courier New"/>
                <a:cs typeface="Courier New"/>
                <a:sym typeface="Courier New"/>
              </a:rPr>
              <a:t>  COUNT(*) AS 'streams'</a:t>
            </a:r>
          </a:p>
          <a:p>
            <a:pPr lvl="0"/>
            <a:r>
              <a:rPr lang="en-US" sz="1200" dirty="0">
                <a:solidFill>
                  <a:schemeClr val="bg1"/>
                </a:solidFill>
                <a:latin typeface="Courier New"/>
                <a:ea typeface="Courier New"/>
                <a:cs typeface="Courier New"/>
                <a:sym typeface="Courier New"/>
              </a:rPr>
              <a:t>FROM stream</a:t>
            </a:r>
          </a:p>
          <a:p>
            <a:pPr lvl="0"/>
            <a:r>
              <a:rPr lang="en-US" sz="1200" dirty="0">
                <a:solidFill>
                  <a:schemeClr val="bg1"/>
                </a:solidFill>
                <a:latin typeface="Courier New"/>
                <a:ea typeface="Courier New"/>
                <a:cs typeface="Courier New"/>
                <a:sym typeface="Courier New"/>
              </a:rPr>
              <a:t>WHERE game IS NOT NULL</a:t>
            </a:r>
          </a:p>
          <a:p>
            <a:pPr lvl="0"/>
            <a:r>
              <a:rPr lang="en-US" sz="1200" dirty="0">
                <a:solidFill>
                  <a:schemeClr val="bg1"/>
                </a:solidFill>
                <a:latin typeface="Courier New"/>
                <a:ea typeface="Courier New"/>
                <a:cs typeface="Courier New"/>
                <a:sym typeface="Courier New"/>
              </a:rPr>
              <a:t>GROUP BY 1</a:t>
            </a:r>
          </a:p>
          <a:p>
            <a:pPr lvl="0"/>
            <a:r>
              <a:rPr lang="en-US" sz="1200" dirty="0">
                <a:solidFill>
                  <a:schemeClr val="bg1"/>
                </a:solidFill>
                <a:latin typeface="Courier New"/>
                <a:ea typeface="Courier New"/>
                <a:cs typeface="Courier New"/>
                <a:sym typeface="Courier New"/>
              </a:rPr>
              <a:t>ORDER BY 3 DESC;</a:t>
            </a:r>
          </a:p>
        </p:txBody>
      </p:sp>
      <p:pic>
        <p:nvPicPr>
          <p:cNvPr id="8" name="Picture 7">
            <a:extLst>
              <a:ext uri="{FF2B5EF4-FFF2-40B4-BE49-F238E27FC236}">
                <a16:creationId xmlns:a16="http://schemas.microsoft.com/office/drawing/2014/main" id="{A8036D99-2619-9E3E-158A-6D233CABFB27}"/>
              </a:ext>
            </a:extLst>
          </p:cNvPr>
          <p:cNvPicPr>
            <a:picLocks noChangeAspect="1"/>
          </p:cNvPicPr>
          <p:nvPr/>
        </p:nvPicPr>
        <p:blipFill>
          <a:blip r:embed="rId3"/>
          <a:stretch>
            <a:fillRect/>
          </a:stretch>
        </p:blipFill>
        <p:spPr>
          <a:xfrm>
            <a:off x="5930792" y="2050741"/>
            <a:ext cx="5974162" cy="4710493"/>
          </a:xfrm>
          <a:prstGeom prst="rect">
            <a:avLst/>
          </a:prstGeom>
        </p:spPr>
      </p:pic>
    </p:spTree>
    <p:extLst>
      <p:ext uri="{BB962C8B-B14F-4D97-AF65-F5344CB8AC3E}">
        <p14:creationId xmlns:p14="http://schemas.microsoft.com/office/powerpoint/2010/main" val="845332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0033DD0-F2F1-B110-08C2-AE3B3B3115B3}"/>
              </a:ext>
            </a:extLst>
          </p:cNvPr>
          <p:cNvSpPr txBox="1"/>
          <p:nvPr/>
        </p:nvSpPr>
        <p:spPr>
          <a:xfrm>
            <a:off x="1338606" y="2844225"/>
            <a:ext cx="9243577" cy="1077218"/>
          </a:xfrm>
          <a:prstGeom prst="rect">
            <a:avLst/>
          </a:prstGeom>
          <a:noFill/>
        </p:spPr>
        <p:txBody>
          <a:bodyPr wrap="square" rtlCol="0">
            <a:spAutoFit/>
          </a:bodyPr>
          <a:lstStyle/>
          <a:p>
            <a:pPr algn="ctr"/>
            <a:r>
              <a:rPr lang="en-US" sz="3200" dirty="0">
                <a:latin typeface="Arial" panose="020B0604020202020204" pitchFamily="34" charset="0"/>
                <a:cs typeface="Arial" panose="020B0604020202020204" pitchFamily="34" charset="0"/>
              </a:rPr>
              <a:t>Task 8. Define the number of streams per hour</a:t>
            </a:r>
          </a:p>
          <a:p>
            <a:pPr algn="ctr"/>
            <a:endParaRPr lang="en-US" sz="3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251181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0B72FC1-BB69-F568-7B2C-FEADF8A9F611}"/>
              </a:ext>
            </a:extLst>
          </p:cNvPr>
          <p:cNvSpPr txBox="1"/>
          <p:nvPr/>
        </p:nvSpPr>
        <p:spPr>
          <a:xfrm>
            <a:off x="1352145" y="535021"/>
            <a:ext cx="10184859" cy="523220"/>
          </a:xfrm>
          <a:prstGeom prst="rect">
            <a:avLst/>
          </a:prstGeom>
          <a:noFill/>
        </p:spPr>
        <p:txBody>
          <a:bodyPr wrap="square" rtlCol="0">
            <a:spAutoFit/>
          </a:bodyPr>
          <a:lstStyle/>
          <a:p>
            <a:pPr algn="ctr"/>
            <a:r>
              <a:rPr lang="en-US" sz="2800" dirty="0">
                <a:latin typeface="Arial" panose="020B0604020202020204" pitchFamily="34" charset="0"/>
                <a:ea typeface="Roboto" panose="02000000000000000000" pitchFamily="2" charset="0"/>
                <a:cs typeface="Arial" panose="020B0604020202020204" pitchFamily="34" charset="0"/>
              </a:rPr>
              <a:t>Table of Contents</a:t>
            </a:r>
            <a:endParaRPr lang="uk-UA" sz="2800" dirty="0">
              <a:latin typeface="Arial" panose="020B0604020202020204" pitchFamily="34" charset="0"/>
              <a:ea typeface="Roboto" panose="02000000000000000000" pitchFamily="2" charset="0"/>
              <a:cs typeface="Arial" panose="020B0604020202020204" pitchFamily="34" charset="0"/>
            </a:endParaRPr>
          </a:p>
        </p:txBody>
      </p:sp>
      <p:sp>
        <p:nvSpPr>
          <p:cNvPr id="4" name="TextBox 3">
            <a:extLst>
              <a:ext uri="{FF2B5EF4-FFF2-40B4-BE49-F238E27FC236}">
                <a16:creationId xmlns:a16="http://schemas.microsoft.com/office/drawing/2014/main" id="{556B1B52-FB91-B867-AAAD-0E3EB39EAC42}"/>
              </a:ext>
            </a:extLst>
          </p:cNvPr>
          <p:cNvSpPr txBox="1"/>
          <p:nvPr/>
        </p:nvSpPr>
        <p:spPr>
          <a:xfrm>
            <a:off x="221942" y="1124562"/>
            <a:ext cx="11505461" cy="6247801"/>
          </a:xfrm>
          <a:prstGeom prst="rect">
            <a:avLst/>
          </a:prstGeom>
          <a:noFill/>
        </p:spPr>
        <p:txBody>
          <a:bodyPr wrap="square" rtlCol="0">
            <a:spAutoFit/>
          </a:bodyPr>
          <a:lstStyle/>
          <a:p>
            <a:pPr algn="just">
              <a:lnSpc>
                <a:spcPct val="150000"/>
              </a:lnSpc>
            </a:pPr>
            <a:r>
              <a:rPr lang="en-US" sz="2700" dirty="0">
                <a:latin typeface="Arial" panose="020B0604020202020204" pitchFamily="34" charset="0"/>
                <a:cs typeface="Arial" panose="020B0604020202020204" pitchFamily="34" charset="0"/>
              </a:rPr>
              <a:t>Task 1. Inspect the names of columns for ‘stream’ and ‘chat’ tables</a:t>
            </a:r>
          </a:p>
          <a:p>
            <a:pPr algn="just">
              <a:lnSpc>
                <a:spcPct val="150000"/>
              </a:lnSpc>
            </a:pPr>
            <a:r>
              <a:rPr lang="en-US" sz="2700" dirty="0">
                <a:latin typeface="Arial" panose="020B0604020202020204" pitchFamily="34" charset="0"/>
                <a:cs typeface="Arial" panose="020B0604020202020204" pitchFamily="34" charset="0"/>
              </a:rPr>
              <a:t>Task 2. Inspect the unique games names</a:t>
            </a:r>
          </a:p>
          <a:p>
            <a:pPr algn="just">
              <a:lnSpc>
                <a:spcPct val="150000"/>
              </a:lnSpc>
            </a:pPr>
            <a:r>
              <a:rPr lang="en-US" sz="2700" dirty="0">
                <a:latin typeface="Arial" panose="020B0604020202020204" pitchFamily="34" charset="0"/>
                <a:cs typeface="Arial" panose="020B0604020202020204" pitchFamily="34" charset="0"/>
              </a:rPr>
              <a:t>Task 3. Inspect the channels</a:t>
            </a:r>
          </a:p>
          <a:p>
            <a:pPr algn="just">
              <a:lnSpc>
                <a:spcPct val="150000"/>
              </a:lnSpc>
            </a:pPr>
            <a:r>
              <a:rPr lang="en-US" sz="2700" dirty="0">
                <a:latin typeface="Arial" panose="020B0604020202020204" pitchFamily="34" charset="0"/>
                <a:cs typeface="Arial" panose="020B0604020202020204" pitchFamily="34" charset="0"/>
              </a:rPr>
              <a:t>Task 4. Define the most common games played</a:t>
            </a:r>
          </a:p>
          <a:p>
            <a:pPr algn="just">
              <a:lnSpc>
                <a:spcPct val="150000"/>
              </a:lnSpc>
            </a:pPr>
            <a:r>
              <a:rPr lang="en-US" sz="2700" dirty="0">
                <a:latin typeface="Arial" panose="020B0604020202020204" pitchFamily="34" charset="0"/>
                <a:cs typeface="Arial" panose="020B0604020202020204" pitchFamily="34" charset="0"/>
              </a:rPr>
              <a:t>Task 5. Define countries where players ‘League of Legends’ coming from</a:t>
            </a:r>
          </a:p>
          <a:p>
            <a:pPr algn="just">
              <a:lnSpc>
                <a:spcPct val="150000"/>
              </a:lnSpc>
            </a:pPr>
            <a:r>
              <a:rPr lang="en-US" sz="2700" dirty="0">
                <a:latin typeface="Arial" panose="020B0604020202020204" pitchFamily="34" charset="0"/>
                <a:cs typeface="Arial" panose="020B0604020202020204" pitchFamily="34" charset="0"/>
              </a:rPr>
              <a:t>Task 6. Track the number of platforms used for viewing streams</a:t>
            </a:r>
          </a:p>
          <a:p>
            <a:pPr algn="just">
              <a:lnSpc>
                <a:spcPct val="150000"/>
              </a:lnSpc>
            </a:pPr>
            <a:r>
              <a:rPr lang="en-US" sz="2700" dirty="0">
                <a:latin typeface="Arial" panose="020B0604020202020204" pitchFamily="34" charset="0"/>
                <a:cs typeface="Arial" panose="020B0604020202020204" pitchFamily="34" charset="0"/>
              </a:rPr>
              <a:t>Task 7. Grouping each of the games by a particular genre</a:t>
            </a:r>
          </a:p>
          <a:p>
            <a:pPr algn="just">
              <a:lnSpc>
                <a:spcPct val="150000"/>
              </a:lnSpc>
            </a:pPr>
            <a:r>
              <a:rPr lang="en-US" sz="2700" dirty="0">
                <a:latin typeface="Arial" panose="020B0604020202020204" pitchFamily="34" charset="0"/>
                <a:cs typeface="Arial" panose="020B0604020202020204" pitchFamily="34" charset="0"/>
              </a:rPr>
              <a:t>Task 8. Define the number of streams per hour</a:t>
            </a:r>
          </a:p>
          <a:p>
            <a:pPr algn="just">
              <a:lnSpc>
                <a:spcPct val="150000"/>
              </a:lnSpc>
            </a:pPr>
            <a:r>
              <a:rPr lang="en-US" sz="2700" dirty="0">
                <a:latin typeface="Arial" panose="020B0604020202020204" pitchFamily="34" charset="0"/>
                <a:cs typeface="Arial" panose="020B0604020202020204" pitchFamily="34" charset="0"/>
              </a:rPr>
              <a:t>Task 9. Merge 'stream' and 'chat' tables together</a:t>
            </a:r>
          </a:p>
          <a:p>
            <a:pPr algn="just">
              <a:lnSpc>
                <a:spcPct val="150000"/>
              </a:lnSpc>
            </a:pPr>
            <a:endParaRPr lang="en-US" sz="27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438723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Shape 322"/>
          <p:cNvSpPr txBox="1"/>
          <p:nvPr/>
        </p:nvSpPr>
        <p:spPr>
          <a:xfrm>
            <a:off x="415600" y="96765"/>
            <a:ext cx="11360800" cy="898869"/>
          </a:xfrm>
          <a:prstGeom prst="rect">
            <a:avLst/>
          </a:prstGeom>
          <a:noFill/>
          <a:ln>
            <a:noFill/>
          </a:ln>
        </p:spPr>
        <p:txBody>
          <a:bodyPr spcFirstLastPara="1" wrap="square" lIns="121900" tIns="121900" rIns="121900" bIns="121900" anchor="b" anchorCtr="0">
            <a:noAutofit/>
          </a:bodyPr>
          <a:lstStyle/>
          <a:p>
            <a:pPr algn="ctr"/>
            <a:r>
              <a:rPr lang="en-US" sz="3200" b="1" dirty="0">
                <a:latin typeface="Roboto"/>
                <a:ea typeface="Roboto"/>
                <a:cs typeface="Roboto"/>
                <a:sym typeface="Roboto"/>
              </a:rPr>
              <a:t>8. </a:t>
            </a:r>
            <a:r>
              <a:rPr lang="en-US" sz="3200" dirty="0">
                <a:latin typeface="Arial" panose="020B0604020202020204" pitchFamily="34" charset="0"/>
                <a:cs typeface="Arial" panose="020B0604020202020204" pitchFamily="34" charset="0"/>
              </a:rPr>
              <a:t>Define the number of streams per hour</a:t>
            </a:r>
          </a:p>
        </p:txBody>
      </p:sp>
      <p:sp>
        <p:nvSpPr>
          <p:cNvPr id="324" name="Shape 324"/>
          <p:cNvSpPr txBox="1"/>
          <p:nvPr/>
        </p:nvSpPr>
        <p:spPr>
          <a:xfrm>
            <a:off x="230819" y="920217"/>
            <a:ext cx="5477523" cy="1006238"/>
          </a:xfrm>
          <a:prstGeom prst="rect">
            <a:avLst/>
          </a:prstGeom>
          <a:noFill/>
          <a:ln w="9525" cap="flat" cmpd="sng">
            <a:solidFill>
              <a:srgbClr val="B7B7B7"/>
            </a:solidFill>
            <a:prstDash val="solid"/>
            <a:round/>
            <a:headEnd type="none" w="sm" len="sm"/>
            <a:tailEnd type="none" w="sm" len="sm"/>
          </a:ln>
        </p:spPr>
        <p:txBody>
          <a:bodyPr spcFirstLastPara="1" wrap="square" lIns="121900" tIns="121900" rIns="121900" bIns="121900" anchor="t" anchorCtr="0">
            <a:noAutofit/>
          </a:bodyPr>
          <a:lstStyle/>
          <a:p>
            <a:pPr>
              <a:lnSpc>
                <a:spcPct val="115000"/>
              </a:lnSpc>
              <a:buClr>
                <a:schemeClr val="dk1"/>
              </a:buClr>
              <a:buSzPts val="1100"/>
            </a:pPr>
            <a:r>
              <a:rPr lang="en-US" sz="1600" dirty="0">
                <a:latin typeface="Roboto"/>
                <a:ea typeface="Roboto"/>
                <a:cs typeface="Roboto"/>
                <a:sym typeface="Roboto"/>
              </a:rPr>
              <a:t>Return the number of streams viewed worldwide for a particular hour</a:t>
            </a:r>
          </a:p>
          <a:p>
            <a:pPr marL="285750" indent="-285750">
              <a:lnSpc>
                <a:spcPct val="115000"/>
              </a:lnSpc>
              <a:buClr>
                <a:schemeClr val="dk1"/>
              </a:buClr>
              <a:buSzPts val="1100"/>
              <a:buFont typeface="Arial" panose="020B0604020202020204" pitchFamily="34" charset="0"/>
              <a:buChar char="•"/>
            </a:pPr>
            <a:r>
              <a:rPr lang="en-US" sz="1600" dirty="0">
                <a:latin typeface="Roboto"/>
                <a:ea typeface="Roboto"/>
                <a:cs typeface="Roboto"/>
                <a:sym typeface="Roboto"/>
              </a:rPr>
              <a:t>	</a:t>
            </a:r>
            <a:r>
              <a:rPr lang="en-US" sz="1400" dirty="0">
                <a:latin typeface="Arial" panose="020B0604020202020204" pitchFamily="34" charset="0"/>
                <a:ea typeface="Roboto"/>
                <a:cs typeface="Arial" panose="020B0604020202020204" pitchFamily="34" charset="0"/>
                <a:sym typeface="Roboto"/>
              </a:rPr>
              <a:t>The top hours for streaming are between 11:00 and 14:00</a:t>
            </a:r>
          </a:p>
          <a:p>
            <a:pPr>
              <a:lnSpc>
                <a:spcPct val="115000"/>
              </a:lnSpc>
              <a:buClr>
                <a:schemeClr val="dk1"/>
              </a:buClr>
              <a:buSzPts val="1100"/>
            </a:pPr>
            <a:endParaRPr lang="en-US" sz="1600" dirty="0">
              <a:latin typeface="Roboto"/>
              <a:ea typeface="Roboto"/>
              <a:cs typeface="Roboto"/>
              <a:sym typeface="Roboto"/>
            </a:endParaRPr>
          </a:p>
        </p:txBody>
      </p:sp>
      <p:sp>
        <p:nvSpPr>
          <p:cNvPr id="2" name="Shape 323">
            <a:extLst>
              <a:ext uri="{FF2B5EF4-FFF2-40B4-BE49-F238E27FC236}">
                <a16:creationId xmlns:a16="http://schemas.microsoft.com/office/drawing/2014/main" id="{AE75915B-58A5-85DE-60C7-0E8A8DBBFE00}"/>
              </a:ext>
            </a:extLst>
          </p:cNvPr>
          <p:cNvSpPr txBox="1"/>
          <p:nvPr/>
        </p:nvSpPr>
        <p:spPr>
          <a:xfrm>
            <a:off x="230819" y="2050742"/>
            <a:ext cx="5477523" cy="4710493"/>
          </a:xfrm>
          <a:prstGeom prst="rect">
            <a:avLst/>
          </a:prstGeom>
          <a:solidFill>
            <a:srgbClr val="D9D9D9"/>
          </a:solidFill>
          <a:ln>
            <a:noFill/>
          </a:ln>
        </p:spPr>
        <p:txBody>
          <a:bodyPr spcFirstLastPara="1" wrap="square" lIns="121900" tIns="121900" rIns="121900" bIns="121900" anchor="t" anchorCtr="0">
            <a:noAutofit/>
          </a:bodyPr>
          <a:lstStyle/>
          <a:p>
            <a:pPr lvl="0"/>
            <a:r>
              <a:rPr lang="en-US" sz="1200" dirty="0">
                <a:solidFill>
                  <a:schemeClr val="bg1"/>
                </a:solidFill>
                <a:latin typeface="Courier New"/>
                <a:ea typeface="Courier New"/>
                <a:cs typeface="Courier New"/>
                <a:sym typeface="Courier New"/>
              </a:rPr>
              <a:t>SELECT strftime('%H', time) AS 'hour', COUNT(*) as 'number_of_streams'</a:t>
            </a:r>
          </a:p>
          <a:p>
            <a:pPr lvl="0"/>
            <a:r>
              <a:rPr lang="en-US" sz="1200" dirty="0">
                <a:solidFill>
                  <a:schemeClr val="bg1"/>
                </a:solidFill>
                <a:latin typeface="Courier New"/>
                <a:ea typeface="Courier New"/>
                <a:cs typeface="Courier New"/>
                <a:sym typeface="Courier New"/>
              </a:rPr>
              <a:t>FROM stream</a:t>
            </a:r>
          </a:p>
          <a:p>
            <a:pPr lvl="0"/>
            <a:r>
              <a:rPr lang="en-US" sz="1200" dirty="0">
                <a:solidFill>
                  <a:schemeClr val="bg1"/>
                </a:solidFill>
                <a:latin typeface="Courier New"/>
                <a:ea typeface="Courier New"/>
                <a:cs typeface="Courier New"/>
                <a:sym typeface="Courier New"/>
              </a:rPr>
              <a:t>GROUP BY 1;</a:t>
            </a:r>
          </a:p>
        </p:txBody>
      </p:sp>
      <p:pic>
        <p:nvPicPr>
          <p:cNvPr id="4" name="Picture 3">
            <a:extLst>
              <a:ext uri="{FF2B5EF4-FFF2-40B4-BE49-F238E27FC236}">
                <a16:creationId xmlns:a16="http://schemas.microsoft.com/office/drawing/2014/main" id="{B3EA05F0-DA14-EA3E-5026-559103D676F4}"/>
              </a:ext>
            </a:extLst>
          </p:cNvPr>
          <p:cNvPicPr>
            <a:picLocks noChangeAspect="1"/>
          </p:cNvPicPr>
          <p:nvPr/>
        </p:nvPicPr>
        <p:blipFill>
          <a:blip r:embed="rId3"/>
          <a:stretch>
            <a:fillRect/>
          </a:stretch>
        </p:blipFill>
        <p:spPr>
          <a:xfrm>
            <a:off x="5997466" y="920218"/>
            <a:ext cx="5907488" cy="5841018"/>
          </a:xfrm>
          <a:prstGeom prst="rect">
            <a:avLst/>
          </a:prstGeom>
        </p:spPr>
      </p:pic>
    </p:spTree>
    <p:extLst>
      <p:ext uri="{BB962C8B-B14F-4D97-AF65-F5344CB8AC3E}">
        <p14:creationId xmlns:p14="http://schemas.microsoft.com/office/powerpoint/2010/main" val="42562673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0033DD0-F2F1-B110-08C2-AE3B3B3115B3}"/>
              </a:ext>
            </a:extLst>
          </p:cNvPr>
          <p:cNvSpPr txBox="1"/>
          <p:nvPr/>
        </p:nvSpPr>
        <p:spPr>
          <a:xfrm>
            <a:off x="1338606" y="2844225"/>
            <a:ext cx="8597245" cy="1569660"/>
          </a:xfrm>
          <a:prstGeom prst="rect">
            <a:avLst/>
          </a:prstGeom>
          <a:noFill/>
        </p:spPr>
        <p:txBody>
          <a:bodyPr wrap="square" rtlCol="0">
            <a:spAutoFit/>
          </a:bodyPr>
          <a:lstStyle/>
          <a:p>
            <a:pPr algn="ctr"/>
            <a:r>
              <a:rPr lang="en-US" sz="3200" dirty="0">
                <a:latin typeface="Arial" panose="020B0604020202020204" pitchFamily="34" charset="0"/>
                <a:cs typeface="Arial" panose="020B0604020202020204" pitchFamily="34" charset="0"/>
              </a:rPr>
              <a:t>Task 9. Merge 'stream' and 'chat' tables together</a:t>
            </a:r>
          </a:p>
          <a:p>
            <a:pPr algn="ctr"/>
            <a:endParaRPr lang="en-US" sz="3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097311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Shape 322"/>
          <p:cNvSpPr txBox="1"/>
          <p:nvPr/>
        </p:nvSpPr>
        <p:spPr>
          <a:xfrm>
            <a:off x="415600" y="96765"/>
            <a:ext cx="11360800" cy="898869"/>
          </a:xfrm>
          <a:prstGeom prst="rect">
            <a:avLst/>
          </a:prstGeom>
          <a:noFill/>
          <a:ln>
            <a:noFill/>
          </a:ln>
        </p:spPr>
        <p:txBody>
          <a:bodyPr spcFirstLastPara="1" wrap="square" lIns="121900" tIns="121900" rIns="121900" bIns="121900" anchor="b" anchorCtr="0">
            <a:noAutofit/>
          </a:bodyPr>
          <a:lstStyle/>
          <a:p>
            <a:pPr algn="ctr"/>
            <a:r>
              <a:rPr lang="en-US" sz="3200" b="1" dirty="0">
                <a:latin typeface="Roboto"/>
                <a:ea typeface="Roboto"/>
                <a:cs typeface="Roboto"/>
                <a:sym typeface="Roboto"/>
              </a:rPr>
              <a:t>9. </a:t>
            </a:r>
            <a:r>
              <a:rPr lang="en-US" sz="3200" dirty="0">
                <a:latin typeface="Arial" panose="020B0604020202020204" pitchFamily="34" charset="0"/>
                <a:cs typeface="Arial" panose="020B0604020202020204" pitchFamily="34" charset="0"/>
              </a:rPr>
              <a:t>Merge 'stream' and 'chat' tables together</a:t>
            </a:r>
            <a:endParaRPr lang="en-US" sz="3200" b="1" dirty="0">
              <a:latin typeface="Roboto"/>
              <a:ea typeface="Roboto"/>
              <a:cs typeface="Roboto"/>
              <a:sym typeface="Roboto"/>
            </a:endParaRPr>
          </a:p>
        </p:txBody>
      </p:sp>
      <p:sp>
        <p:nvSpPr>
          <p:cNvPr id="324" name="Shape 324"/>
          <p:cNvSpPr txBox="1"/>
          <p:nvPr/>
        </p:nvSpPr>
        <p:spPr>
          <a:xfrm>
            <a:off x="230819" y="920217"/>
            <a:ext cx="4953740" cy="1006238"/>
          </a:xfrm>
          <a:prstGeom prst="rect">
            <a:avLst/>
          </a:prstGeom>
          <a:noFill/>
          <a:ln w="9525" cap="flat" cmpd="sng">
            <a:solidFill>
              <a:srgbClr val="B7B7B7"/>
            </a:solidFill>
            <a:prstDash val="solid"/>
            <a:round/>
            <a:headEnd type="none" w="sm" len="sm"/>
            <a:tailEnd type="none" w="sm" len="sm"/>
          </a:ln>
        </p:spPr>
        <p:txBody>
          <a:bodyPr spcFirstLastPara="1" wrap="square" lIns="121900" tIns="121900" rIns="121900" bIns="121900" anchor="t" anchorCtr="0">
            <a:noAutofit/>
          </a:bodyPr>
          <a:lstStyle/>
          <a:p>
            <a:pPr>
              <a:lnSpc>
                <a:spcPct val="115000"/>
              </a:lnSpc>
              <a:buClr>
                <a:schemeClr val="dk1"/>
              </a:buClr>
              <a:buSzPts val="1100"/>
            </a:pPr>
            <a:r>
              <a:rPr lang="en-US" sz="1600" dirty="0">
                <a:latin typeface="Roboto"/>
                <a:ea typeface="Roboto"/>
                <a:cs typeface="Roboto"/>
                <a:sym typeface="Roboto"/>
              </a:rPr>
              <a:t>Join the 'stream' and 'chat' tables together</a:t>
            </a:r>
          </a:p>
          <a:p>
            <a:pPr>
              <a:lnSpc>
                <a:spcPct val="115000"/>
              </a:lnSpc>
              <a:buClr>
                <a:schemeClr val="dk1"/>
              </a:buClr>
              <a:buSzPts val="1100"/>
            </a:pPr>
            <a:endParaRPr lang="en-US" sz="1600" dirty="0">
              <a:latin typeface="Roboto"/>
              <a:ea typeface="Roboto"/>
              <a:cs typeface="Roboto"/>
              <a:sym typeface="Roboto"/>
            </a:endParaRPr>
          </a:p>
        </p:txBody>
      </p:sp>
      <p:sp>
        <p:nvSpPr>
          <p:cNvPr id="2" name="Shape 323">
            <a:extLst>
              <a:ext uri="{FF2B5EF4-FFF2-40B4-BE49-F238E27FC236}">
                <a16:creationId xmlns:a16="http://schemas.microsoft.com/office/drawing/2014/main" id="{AE75915B-58A5-85DE-60C7-0E8A8DBBFE00}"/>
              </a:ext>
            </a:extLst>
          </p:cNvPr>
          <p:cNvSpPr txBox="1"/>
          <p:nvPr/>
        </p:nvSpPr>
        <p:spPr>
          <a:xfrm>
            <a:off x="5566298" y="920217"/>
            <a:ext cx="6210102" cy="1006238"/>
          </a:xfrm>
          <a:prstGeom prst="rect">
            <a:avLst/>
          </a:prstGeom>
          <a:solidFill>
            <a:srgbClr val="D9D9D9"/>
          </a:solidFill>
          <a:ln>
            <a:noFill/>
          </a:ln>
        </p:spPr>
        <p:txBody>
          <a:bodyPr spcFirstLastPara="1" wrap="square" lIns="121900" tIns="121900" rIns="121900" bIns="121900" anchor="t" anchorCtr="0">
            <a:noAutofit/>
          </a:bodyPr>
          <a:lstStyle/>
          <a:p>
            <a:pPr lvl="0"/>
            <a:r>
              <a:rPr lang="en-US" sz="1200" dirty="0">
                <a:solidFill>
                  <a:schemeClr val="bg1"/>
                </a:solidFill>
                <a:latin typeface="Courier New"/>
                <a:ea typeface="Courier New"/>
                <a:cs typeface="Courier New"/>
                <a:sym typeface="Courier New"/>
              </a:rPr>
              <a:t>SELECT *</a:t>
            </a:r>
          </a:p>
          <a:p>
            <a:pPr lvl="0"/>
            <a:r>
              <a:rPr lang="en-US" sz="1200" dirty="0">
                <a:solidFill>
                  <a:schemeClr val="bg1"/>
                </a:solidFill>
                <a:latin typeface="Courier New"/>
                <a:ea typeface="Courier New"/>
                <a:cs typeface="Courier New"/>
                <a:sym typeface="Courier New"/>
              </a:rPr>
              <a:t>FROM stream AS s</a:t>
            </a:r>
          </a:p>
          <a:p>
            <a:pPr lvl="0"/>
            <a:r>
              <a:rPr lang="en-US" sz="1200" dirty="0">
                <a:solidFill>
                  <a:schemeClr val="bg1"/>
                </a:solidFill>
                <a:latin typeface="Courier New"/>
                <a:ea typeface="Courier New"/>
                <a:cs typeface="Courier New"/>
                <a:sym typeface="Courier New"/>
              </a:rPr>
              <a:t>JOIN chat AS c</a:t>
            </a:r>
          </a:p>
          <a:p>
            <a:pPr lvl="0"/>
            <a:r>
              <a:rPr lang="en-US" sz="1200" dirty="0">
                <a:solidFill>
                  <a:schemeClr val="bg1"/>
                </a:solidFill>
                <a:latin typeface="Courier New"/>
                <a:ea typeface="Courier New"/>
                <a:cs typeface="Courier New"/>
                <a:sym typeface="Courier New"/>
              </a:rPr>
              <a:t>  ON s.device_id = c.device_id</a:t>
            </a:r>
          </a:p>
          <a:p>
            <a:pPr lvl="0"/>
            <a:r>
              <a:rPr lang="en-US" sz="1200" dirty="0">
                <a:solidFill>
                  <a:schemeClr val="bg1"/>
                </a:solidFill>
                <a:latin typeface="Courier New"/>
                <a:ea typeface="Courier New"/>
                <a:cs typeface="Courier New"/>
                <a:sym typeface="Courier New"/>
              </a:rPr>
              <a:t>LIMIT 10;</a:t>
            </a:r>
          </a:p>
        </p:txBody>
      </p:sp>
      <p:pic>
        <p:nvPicPr>
          <p:cNvPr id="4" name="Picture 3">
            <a:extLst>
              <a:ext uri="{FF2B5EF4-FFF2-40B4-BE49-F238E27FC236}">
                <a16:creationId xmlns:a16="http://schemas.microsoft.com/office/drawing/2014/main" id="{D123A860-0184-F251-2A0E-4FBFF00DACBD}"/>
              </a:ext>
            </a:extLst>
          </p:cNvPr>
          <p:cNvPicPr>
            <a:picLocks noChangeAspect="1"/>
          </p:cNvPicPr>
          <p:nvPr/>
        </p:nvPicPr>
        <p:blipFill>
          <a:blip r:embed="rId3"/>
          <a:stretch>
            <a:fillRect/>
          </a:stretch>
        </p:blipFill>
        <p:spPr>
          <a:xfrm>
            <a:off x="230819" y="2283113"/>
            <a:ext cx="11545581" cy="2901445"/>
          </a:xfrm>
          <a:prstGeom prst="rect">
            <a:avLst/>
          </a:prstGeom>
        </p:spPr>
      </p:pic>
    </p:spTree>
    <p:extLst>
      <p:ext uri="{BB962C8B-B14F-4D97-AF65-F5344CB8AC3E}">
        <p14:creationId xmlns:p14="http://schemas.microsoft.com/office/powerpoint/2010/main" val="16226726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741C665-655B-6EE2-A833-F999BEFE87D0}"/>
              </a:ext>
            </a:extLst>
          </p:cNvPr>
          <p:cNvSpPr txBox="1"/>
          <p:nvPr/>
        </p:nvSpPr>
        <p:spPr>
          <a:xfrm>
            <a:off x="1743959" y="678730"/>
            <a:ext cx="7541443" cy="523220"/>
          </a:xfrm>
          <a:prstGeom prst="rect">
            <a:avLst/>
          </a:prstGeom>
          <a:noFill/>
        </p:spPr>
        <p:txBody>
          <a:bodyPr wrap="square" rtlCol="0">
            <a:spAutoFit/>
          </a:bodyPr>
          <a:lstStyle/>
          <a:p>
            <a:pPr algn="ctr"/>
            <a:r>
              <a:rPr lang="en-US" sz="2800" dirty="0">
                <a:latin typeface="Arial" panose="020B0604020202020204" pitchFamily="34" charset="0"/>
                <a:cs typeface="Arial" panose="020B0604020202020204" pitchFamily="34" charset="0"/>
              </a:rPr>
              <a:t>Company’s objectives </a:t>
            </a:r>
            <a:endParaRPr lang="uk-UA" sz="2800" dirty="0">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65BAA3B1-4358-AA1C-43E7-B3A3C09A6AA6}"/>
              </a:ext>
            </a:extLst>
          </p:cNvPr>
          <p:cNvSpPr txBox="1"/>
          <p:nvPr/>
        </p:nvSpPr>
        <p:spPr>
          <a:xfrm>
            <a:off x="1310325" y="2432115"/>
            <a:ext cx="9389097" cy="1938992"/>
          </a:xfrm>
          <a:prstGeom prst="rect">
            <a:avLst/>
          </a:prstGeom>
          <a:noFill/>
        </p:spPr>
        <p:txBody>
          <a:bodyPr wrap="square" rtlCol="0">
            <a:spAutoFit/>
          </a:bodyPr>
          <a:lstStyle/>
          <a:p>
            <a:pPr algn="just"/>
            <a:r>
              <a:rPr lang="en-US" sz="2400" dirty="0">
                <a:latin typeface="Arial" panose="020B0604020202020204" pitchFamily="34" charset="0"/>
                <a:cs typeface="Arial" panose="020B0604020202020204" pitchFamily="34" charset="0"/>
                <a:hlinkClick r:id="rId2"/>
              </a:rPr>
              <a:t>Twitch</a:t>
            </a:r>
            <a:r>
              <a:rPr lang="en-US" sz="2400" dirty="0">
                <a:latin typeface="Arial" panose="020B0604020202020204" pitchFamily="34" charset="0"/>
                <a:cs typeface="Arial" panose="020B0604020202020204" pitchFamily="34" charset="0"/>
              </a:rPr>
              <a:t> is an American video live streaming service that focuses on video game live streaming, including broadcasts of esports competitions, in addition to offering music broadcasts, creative content, and "in real life" streams. Twitch is operated by Twitch Interactive, a subsidiary of Amazon.com, Inc. </a:t>
            </a:r>
          </a:p>
        </p:txBody>
      </p:sp>
    </p:spTree>
    <p:extLst>
      <p:ext uri="{BB962C8B-B14F-4D97-AF65-F5344CB8AC3E}">
        <p14:creationId xmlns:p14="http://schemas.microsoft.com/office/powerpoint/2010/main" val="31601539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1757467-D76F-7254-E633-03D15C31373D}"/>
              </a:ext>
            </a:extLst>
          </p:cNvPr>
          <p:cNvSpPr txBox="1"/>
          <p:nvPr/>
        </p:nvSpPr>
        <p:spPr>
          <a:xfrm>
            <a:off x="952108" y="546755"/>
            <a:ext cx="9473938" cy="5724644"/>
          </a:xfrm>
          <a:prstGeom prst="rect">
            <a:avLst/>
          </a:prstGeom>
          <a:noFill/>
        </p:spPr>
        <p:txBody>
          <a:bodyPr wrap="square" rtlCol="0">
            <a:spAutoFit/>
          </a:bodyPr>
          <a:lstStyle/>
          <a:p>
            <a:pPr algn="ctr"/>
            <a:r>
              <a:rPr lang="de-DE" sz="2400" dirty="0"/>
              <a:t>Marketing funnels and purpose:</a:t>
            </a:r>
          </a:p>
          <a:p>
            <a:endParaRPr lang="de-DE" dirty="0"/>
          </a:p>
          <a:p>
            <a:r>
              <a:rPr lang="en-US" dirty="0"/>
              <a:t>Purpose: During this project, we will </a:t>
            </a:r>
            <a:r>
              <a:rPr lang="en-US"/>
              <a:t>analyze the Twitch </a:t>
            </a:r>
            <a:r>
              <a:rPr lang="en-US" dirty="0"/>
              <a:t>database to understand its users and products is one of the main responsibilities of the Twitch Data Science Team.</a:t>
            </a:r>
          </a:p>
          <a:p>
            <a:endParaRPr lang="en-US" dirty="0"/>
          </a:p>
          <a:p>
            <a:r>
              <a:rPr lang="en-US" dirty="0"/>
              <a:t>Given: In this project, we will be working with two tables that contain Twitch users’ stream viewing data (stream table) and chat room usage data (chat table).</a:t>
            </a:r>
          </a:p>
          <a:p>
            <a:endParaRPr lang="en-US" dirty="0"/>
          </a:p>
          <a:p>
            <a:r>
              <a:rPr lang="en-US" dirty="0"/>
              <a:t>The given SQL tables include the following columns:</a:t>
            </a:r>
          </a:p>
          <a:p>
            <a:endParaRPr lang="en-US" dirty="0"/>
          </a:p>
          <a:p>
            <a:r>
              <a:rPr lang="en-US" dirty="0"/>
              <a:t>	1. ‘time’				-  the time at which the visitor came to the page</a:t>
            </a:r>
          </a:p>
          <a:p>
            <a:r>
              <a:rPr lang="en-US" dirty="0"/>
              <a:t>	2. ‘device_id’			- unique identifier for each visitor to a page</a:t>
            </a:r>
          </a:p>
          <a:p>
            <a:r>
              <a:rPr lang="en-US" dirty="0"/>
              <a:t>	3. ‘login’				- unique number of login session</a:t>
            </a:r>
          </a:p>
          <a:p>
            <a:r>
              <a:rPr lang="en-US" dirty="0"/>
              <a:t>	4. ‘channel’			- identifies through which gamer’s channel the visitor comes to a site</a:t>
            </a:r>
          </a:p>
          <a:p>
            <a:r>
              <a:rPr lang="en-US" dirty="0"/>
              <a:t>	5. ‘country’			- identifies which country the visitor belongs to</a:t>
            </a:r>
          </a:p>
          <a:p>
            <a:r>
              <a:rPr lang="en-US" dirty="0"/>
              <a:t>	6. ‘player’			- identifies which platform the visitor uses to view a stream </a:t>
            </a:r>
          </a:p>
          <a:p>
            <a:r>
              <a:rPr lang="en-US" dirty="0"/>
              <a:t>	7. ‘game’				- name of game that the visitor plays on a site</a:t>
            </a:r>
          </a:p>
          <a:p>
            <a:r>
              <a:rPr lang="en-US" dirty="0"/>
              <a:t>	8. ‘</a:t>
            </a:r>
            <a:r>
              <a:rPr lang="en-US" dirty="0" err="1"/>
              <a:t>stream_format</a:t>
            </a:r>
            <a:r>
              <a:rPr lang="en-US" dirty="0"/>
              <a:t>’		-</a:t>
            </a:r>
            <a:r>
              <a:rPr lang="ru-RU" dirty="0"/>
              <a:t> </a:t>
            </a:r>
            <a:r>
              <a:rPr lang="en-US" dirty="0"/>
              <a:t>identifies a stream quality</a:t>
            </a:r>
          </a:p>
          <a:p>
            <a:r>
              <a:rPr lang="en-US" dirty="0"/>
              <a:t>	9. ‘subscriber’ 			- whether the visitor is a subscriber or not</a:t>
            </a:r>
            <a:endParaRPr lang="de-DE" dirty="0"/>
          </a:p>
          <a:p>
            <a:endParaRPr lang="uk-UA" dirty="0"/>
          </a:p>
        </p:txBody>
      </p:sp>
    </p:spTree>
    <p:extLst>
      <p:ext uri="{BB962C8B-B14F-4D97-AF65-F5344CB8AC3E}">
        <p14:creationId xmlns:p14="http://schemas.microsoft.com/office/powerpoint/2010/main" val="39019624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0033DD0-F2F1-B110-08C2-AE3B3B3115B3}"/>
              </a:ext>
            </a:extLst>
          </p:cNvPr>
          <p:cNvSpPr txBox="1"/>
          <p:nvPr/>
        </p:nvSpPr>
        <p:spPr>
          <a:xfrm>
            <a:off x="1630837" y="2853652"/>
            <a:ext cx="8597245" cy="1077218"/>
          </a:xfrm>
          <a:prstGeom prst="rect">
            <a:avLst/>
          </a:prstGeom>
          <a:noFill/>
        </p:spPr>
        <p:txBody>
          <a:bodyPr wrap="square" rtlCol="0">
            <a:spAutoFit/>
          </a:bodyPr>
          <a:lstStyle/>
          <a:p>
            <a:pPr algn="ctr"/>
            <a:r>
              <a:rPr lang="en-US" sz="3200" b="1" dirty="0">
                <a:latin typeface="Arial" panose="020B0604020202020204" pitchFamily="34" charset="0"/>
                <a:cs typeface="Arial" panose="020B0604020202020204" pitchFamily="34" charset="0"/>
              </a:rPr>
              <a:t>Task 1. Inspect the names of columns for ‘stream’ and ‘chat’ tables</a:t>
            </a:r>
          </a:p>
        </p:txBody>
      </p:sp>
    </p:spTree>
    <p:extLst>
      <p:ext uri="{BB962C8B-B14F-4D97-AF65-F5344CB8AC3E}">
        <p14:creationId xmlns:p14="http://schemas.microsoft.com/office/powerpoint/2010/main" val="30644920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Shape 322"/>
          <p:cNvSpPr txBox="1"/>
          <p:nvPr/>
        </p:nvSpPr>
        <p:spPr>
          <a:xfrm>
            <a:off x="342553" y="61749"/>
            <a:ext cx="11360800" cy="898869"/>
          </a:xfrm>
          <a:prstGeom prst="rect">
            <a:avLst/>
          </a:prstGeom>
          <a:noFill/>
          <a:ln>
            <a:noFill/>
          </a:ln>
        </p:spPr>
        <p:txBody>
          <a:bodyPr spcFirstLastPara="1" wrap="square" lIns="121900" tIns="121900" rIns="121900" bIns="121900" anchor="b" anchorCtr="0">
            <a:noAutofit/>
          </a:bodyPr>
          <a:lstStyle/>
          <a:p>
            <a:pPr algn="ctr"/>
            <a:r>
              <a:rPr lang="en-US" sz="2800" b="1" dirty="0">
                <a:latin typeface="Roboto"/>
                <a:ea typeface="Roboto"/>
                <a:cs typeface="Roboto"/>
                <a:sym typeface="Roboto"/>
              </a:rPr>
              <a:t>1. Inspect the names of columns for ‘stream’ and ‘chat’ tables</a:t>
            </a:r>
          </a:p>
        </p:txBody>
      </p:sp>
      <p:sp>
        <p:nvSpPr>
          <p:cNvPr id="323" name="Shape 323"/>
          <p:cNvSpPr txBox="1"/>
          <p:nvPr/>
        </p:nvSpPr>
        <p:spPr>
          <a:xfrm>
            <a:off x="6169047" y="995635"/>
            <a:ext cx="5716279" cy="2444000"/>
          </a:xfrm>
          <a:prstGeom prst="rect">
            <a:avLst/>
          </a:prstGeom>
          <a:solidFill>
            <a:srgbClr val="D9D9D9"/>
          </a:solidFill>
          <a:ln>
            <a:noFill/>
          </a:ln>
        </p:spPr>
        <p:txBody>
          <a:bodyPr spcFirstLastPara="1" wrap="square" lIns="121900" tIns="121900" rIns="121900" bIns="121900" anchor="t" anchorCtr="0">
            <a:noAutofit/>
          </a:bodyPr>
          <a:lstStyle/>
          <a:p>
            <a:pPr lvl="0">
              <a:buClr>
                <a:schemeClr val="dk1"/>
              </a:buClr>
              <a:buSzPts val="1100"/>
            </a:pPr>
            <a:r>
              <a:rPr lang="en-US" sz="1400" dirty="0">
                <a:solidFill>
                  <a:schemeClr val="bg1"/>
                </a:solidFill>
                <a:latin typeface="Courier New"/>
                <a:ea typeface="Courier New"/>
                <a:cs typeface="Courier New"/>
                <a:sym typeface="Courier New"/>
              </a:rPr>
              <a:t>SELECT *</a:t>
            </a:r>
          </a:p>
          <a:p>
            <a:pPr lvl="0">
              <a:buClr>
                <a:schemeClr val="dk1"/>
              </a:buClr>
              <a:buSzPts val="1100"/>
            </a:pPr>
            <a:r>
              <a:rPr lang="en-US" sz="1400" dirty="0">
                <a:solidFill>
                  <a:schemeClr val="bg1"/>
                </a:solidFill>
                <a:latin typeface="Courier New"/>
                <a:ea typeface="Courier New"/>
                <a:cs typeface="Courier New"/>
                <a:sym typeface="Courier New"/>
              </a:rPr>
              <a:t>FROM stream</a:t>
            </a:r>
          </a:p>
          <a:p>
            <a:pPr lvl="0">
              <a:buClr>
                <a:schemeClr val="dk1"/>
              </a:buClr>
              <a:buSzPts val="1100"/>
            </a:pPr>
            <a:r>
              <a:rPr lang="en-US" sz="1400" dirty="0">
                <a:solidFill>
                  <a:schemeClr val="bg1"/>
                </a:solidFill>
                <a:latin typeface="Courier New"/>
                <a:ea typeface="Courier New"/>
                <a:cs typeface="Courier New"/>
                <a:sym typeface="Courier New"/>
              </a:rPr>
              <a:t>LIMIT 5;</a:t>
            </a:r>
          </a:p>
          <a:p>
            <a:pPr lvl="0">
              <a:buClr>
                <a:schemeClr val="dk1"/>
              </a:buClr>
              <a:buSzPts val="1100"/>
            </a:pPr>
            <a:endParaRPr lang="en-US" sz="1400" dirty="0">
              <a:solidFill>
                <a:schemeClr val="bg1"/>
              </a:solidFill>
              <a:latin typeface="Courier New"/>
              <a:ea typeface="Courier New"/>
              <a:cs typeface="Courier New"/>
              <a:sym typeface="Courier New"/>
            </a:endParaRPr>
          </a:p>
          <a:p>
            <a:pPr lvl="0">
              <a:buClr>
                <a:schemeClr val="dk1"/>
              </a:buClr>
              <a:buSzPts val="1100"/>
            </a:pPr>
            <a:r>
              <a:rPr lang="en-US" sz="1400" dirty="0">
                <a:solidFill>
                  <a:schemeClr val="bg1"/>
                </a:solidFill>
                <a:latin typeface="Courier New"/>
                <a:ea typeface="Courier New"/>
                <a:cs typeface="Courier New"/>
                <a:sym typeface="Courier New"/>
              </a:rPr>
              <a:t>SELECT *</a:t>
            </a:r>
          </a:p>
          <a:p>
            <a:pPr lvl="0">
              <a:buClr>
                <a:schemeClr val="dk1"/>
              </a:buClr>
              <a:buSzPts val="1100"/>
            </a:pPr>
            <a:r>
              <a:rPr lang="en-US" sz="1400" dirty="0">
                <a:solidFill>
                  <a:schemeClr val="bg1"/>
                </a:solidFill>
                <a:latin typeface="Courier New"/>
                <a:ea typeface="Courier New"/>
                <a:cs typeface="Courier New"/>
                <a:sym typeface="Courier New"/>
              </a:rPr>
              <a:t>FROM chat</a:t>
            </a:r>
          </a:p>
          <a:p>
            <a:pPr lvl="0">
              <a:buClr>
                <a:schemeClr val="dk1"/>
              </a:buClr>
              <a:buSzPts val="1100"/>
            </a:pPr>
            <a:r>
              <a:rPr lang="en-US" sz="1400" dirty="0">
                <a:solidFill>
                  <a:schemeClr val="bg1"/>
                </a:solidFill>
                <a:latin typeface="Courier New"/>
                <a:ea typeface="Courier New"/>
                <a:cs typeface="Courier New"/>
                <a:sym typeface="Courier New"/>
              </a:rPr>
              <a:t>LIMIT 5;</a:t>
            </a:r>
            <a:endParaRPr lang="uk-UA" sz="1400" dirty="0">
              <a:solidFill>
                <a:schemeClr val="bg1"/>
              </a:solidFill>
              <a:latin typeface="Courier New"/>
              <a:cs typeface="Courier New"/>
              <a:sym typeface="Courier New"/>
            </a:endParaRPr>
          </a:p>
        </p:txBody>
      </p:sp>
      <p:sp>
        <p:nvSpPr>
          <p:cNvPr id="324" name="Shape 324"/>
          <p:cNvSpPr txBox="1"/>
          <p:nvPr/>
        </p:nvSpPr>
        <p:spPr>
          <a:xfrm>
            <a:off x="306674" y="995634"/>
            <a:ext cx="5716279" cy="2444000"/>
          </a:xfrm>
          <a:prstGeom prst="rect">
            <a:avLst/>
          </a:prstGeom>
          <a:noFill/>
          <a:ln w="9525" cap="flat" cmpd="sng">
            <a:solidFill>
              <a:srgbClr val="B7B7B7"/>
            </a:solidFill>
            <a:prstDash val="solid"/>
            <a:round/>
            <a:headEnd type="none" w="sm" len="sm"/>
            <a:tailEnd type="none" w="sm" len="sm"/>
          </a:ln>
        </p:spPr>
        <p:txBody>
          <a:bodyPr spcFirstLastPara="1" wrap="square" lIns="121900" tIns="121900" rIns="121900" bIns="121900" anchor="t" anchorCtr="0">
            <a:noAutofit/>
          </a:bodyPr>
          <a:lstStyle/>
          <a:p>
            <a:pPr>
              <a:lnSpc>
                <a:spcPct val="115000"/>
              </a:lnSpc>
              <a:buClr>
                <a:schemeClr val="dk1"/>
              </a:buClr>
              <a:buSzPts val="1100"/>
            </a:pPr>
            <a:r>
              <a:rPr lang="en-US" sz="1400" dirty="0">
                <a:latin typeface="Arial" panose="020B0604020202020204" pitchFamily="34" charset="0"/>
                <a:ea typeface="Roboto"/>
                <a:cs typeface="Arial" panose="020B0604020202020204" pitchFamily="34" charset="0"/>
                <a:sym typeface="Roboto"/>
              </a:rPr>
              <a:t>Start by getting a feel for the ‘stream’ table and the ‘chat’ table</a:t>
            </a:r>
            <a:endParaRPr lang="en-US" sz="1100" dirty="0">
              <a:latin typeface="Arial" panose="020B0604020202020204" pitchFamily="34" charset="0"/>
              <a:ea typeface="Roboto"/>
              <a:cs typeface="Arial" panose="020B0604020202020204" pitchFamily="34" charset="0"/>
              <a:sym typeface="Roboto"/>
            </a:endParaRPr>
          </a:p>
          <a:p>
            <a:pPr>
              <a:lnSpc>
                <a:spcPct val="115000"/>
              </a:lnSpc>
              <a:buClr>
                <a:schemeClr val="dk1"/>
              </a:buClr>
              <a:buSzPts val="1100"/>
            </a:pPr>
            <a:endParaRPr lang="en-US" sz="1600" dirty="0">
              <a:latin typeface="Arial" panose="020B0604020202020204" pitchFamily="34" charset="0"/>
              <a:ea typeface="Roboto"/>
              <a:cs typeface="Arial" panose="020B0604020202020204" pitchFamily="34" charset="0"/>
              <a:sym typeface="Roboto"/>
            </a:endParaRPr>
          </a:p>
          <a:p>
            <a:pPr>
              <a:lnSpc>
                <a:spcPct val="115000"/>
              </a:lnSpc>
              <a:buClr>
                <a:schemeClr val="dk1"/>
              </a:buClr>
              <a:buSzPts val="1100"/>
            </a:pPr>
            <a:r>
              <a:rPr lang="en-US" sz="1600" dirty="0">
                <a:latin typeface="Arial" panose="020B0604020202020204" pitchFamily="34" charset="0"/>
                <a:ea typeface="Roboto"/>
                <a:cs typeface="Arial" panose="020B0604020202020204" pitchFamily="34" charset="0"/>
                <a:sym typeface="Roboto"/>
              </a:rPr>
              <a:t>What are the column names?</a:t>
            </a:r>
          </a:p>
          <a:p>
            <a:pPr>
              <a:lnSpc>
                <a:spcPct val="115000"/>
              </a:lnSpc>
              <a:buClr>
                <a:schemeClr val="dk1"/>
              </a:buClr>
              <a:buSzPts val="1100"/>
            </a:pPr>
            <a:r>
              <a:rPr lang="en-US" sz="1200" dirty="0">
                <a:latin typeface="Arial" panose="020B0604020202020204" pitchFamily="34" charset="0"/>
                <a:ea typeface="Roboto"/>
                <a:cs typeface="Arial" panose="020B0604020202020204" pitchFamily="34" charset="0"/>
                <a:sym typeface="Roboto"/>
              </a:rPr>
              <a:t>- ’stream’ table: time, device_id, login, channel, country, player, game, stream_format, subscriber</a:t>
            </a:r>
          </a:p>
          <a:p>
            <a:pPr>
              <a:lnSpc>
                <a:spcPct val="115000"/>
              </a:lnSpc>
              <a:buClr>
                <a:schemeClr val="dk1"/>
              </a:buClr>
              <a:buSzPts val="1100"/>
            </a:pPr>
            <a:endParaRPr lang="en-US" sz="1200" dirty="0">
              <a:latin typeface="Arial" panose="020B0604020202020204" pitchFamily="34" charset="0"/>
              <a:ea typeface="Roboto"/>
              <a:cs typeface="Arial" panose="020B0604020202020204" pitchFamily="34" charset="0"/>
              <a:sym typeface="Roboto"/>
            </a:endParaRPr>
          </a:p>
          <a:p>
            <a:pPr>
              <a:lnSpc>
                <a:spcPct val="115000"/>
              </a:lnSpc>
              <a:buClr>
                <a:schemeClr val="dk1"/>
              </a:buClr>
              <a:buSzPts val="1100"/>
            </a:pPr>
            <a:r>
              <a:rPr lang="en-US" sz="1200" dirty="0">
                <a:latin typeface="Arial" panose="020B0604020202020204" pitchFamily="34" charset="0"/>
                <a:ea typeface="Roboto"/>
                <a:cs typeface="Arial" panose="020B0604020202020204" pitchFamily="34" charset="0"/>
                <a:sym typeface="Roboto"/>
              </a:rPr>
              <a:t>- ’chat’ table: time, device_id, login, channel, country, player, game</a:t>
            </a:r>
            <a:endParaRPr sz="1200" dirty="0">
              <a:latin typeface="Arial" panose="020B0604020202020204" pitchFamily="34" charset="0"/>
              <a:ea typeface="Roboto"/>
              <a:cs typeface="Arial" panose="020B0604020202020204" pitchFamily="34" charset="0"/>
              <a:sym typeface="Roboto"/>
            </a:endParaRPr>
          </a:p>
        </p:txBody>
      </p:sp>
      <p:pic>
        <p:nvPicPr>
          <p:cNvPr id="3" name="Picture 2">
            <a:extLst>
              <a:ext uri="{FF2B5EF4-FFF2-40B4-BE49-F238E27FC236}">
                <a16:creationId xmlns:a16="http://schemas.microsoft.com/office/drawing/2014/main" id="{681F31AB-0EA9-2821-A817-B08C32C4D8B4}"/>
              </a:ext>
            </a:extLst>
          </p:cNvPr>
          <p:cNvPicPr>
            <a:picLocks noChangeAspect="1"/>
          </p:cNvPicPr>
          <p:nvPr/>
        </p:nvPicPr>
        <p:blipFill>
          <a:blip r:embed="rId3"/>
          <a:stretch>
            <a:fillRect/>
          </a:stretch>
        </p:blipFill>
        <p:spPr>
          <a:xfrm>
            <a:off x="306674" y="3637059"/>
            <a:ext cx="11578652" cy="2728229"/>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0033DD0-F2F1-B110-08C2-AE3B3B3115B3}"/>
              </a:ext>
            </a:extLst>
          </p:cNvPr>
          <p:cNvSpPr txBox="1"/>
          <p:nvPr/>
        </p:nvSpPr>
        <p:spPr>
          <a:xfrm>
            <a:off x="1630837" y="2853652"/>
            <a:ext cx="8597245" cy="584775"/>
          </a:xfrm>
          <a:prstGeom prst="rect">
            <a:avLst/>
          </a:prstGeom>
          <a:noFill/>
        </p:spPr>
        <p:txBody>
          <a:bodyPr wrap="square" rtlCol="0">
            <a:spAutoFit/>
          </a:bodyPr>
          <a:lstStyle/>
          <a:p>
            <a:pPr algn="ctr"/>
            <a:r>
              <a:rPr lang="en-US" sz="3200" b="1" dirty="0">
                <a:latin typeface="Arial" panose="020B0604020202020204" pitchFamily="34" charset="0"/>
                <a:cs typeface="Arial" panose="020B0604020202020204" pitchFamily="34" charset="0"/>
              </a:rPr>
              <a:t>Task 2. Inspect the unique games names</a:t>
            </a:r>
          </a:p>
        </p:txBody>
      </p:sp>
    </p:spTree>
    <p:extLst>
      <p:ext uri="{BB962C8B-B14F-4D97-AF65-F5344CB8AC3E}">
        <p14:creationId xmlns:p14="http://schemas.microsoft.com/office/powerpoint/2010/main" val="5619003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Shape 322"/>
          <p:cNvSpPr txBox="1"/>
          <p:nvPr/>
        </p:nvSpPr>
        <p:spPr>
          <a:xfrm>
            <a:off x="415600" y="96765"/>
            <a:ext cx="11360800" cy="898869"/>
          </a:xfrm>
          <a:prstGeom prst="rect">
            <a:avLst/>
          </a:prstGeom>
          <a:noFill/>
          <a:ln>
            <a:noFill/>
          </a:ln>
        </p:spPr>
        <p:txBody>
          <a:bodyPr spcFirstLastPara="1" wrap="square" lIns="121900" tIns="121900" rIns="121900" bIns="121900" anchor="b" anchorCtr="0">
            <a:noAutofit/>
          </a:bodyPr>
          <a:lstStyle/>
          <a:p>
            <a:pPr algn="ctr"/>
            <a:r>
              <a:rPr lang="en" sz="3200" b="1" dirty="0">
                <a:latin typeface="Roboto"/>
                <a:ea typeface="Roboto"/>
                <a:cs typeface="Roboto"/>
                <a:sym typeface="Roboto"/>
              </a:rPr>
              <a:t>2.</a:t>
            </a:r>
            <a:r>
              <a:rPr lang="en-US" sz="3200" b="1" dirty="0">
                <a:latin typeface="Roboto"/>
                <a:ea typeface="Roboto"/>
                <a:cs typeface="Roboto"/>
                <a:sym typeface="Roboto"/>
              </a:rPr>
              <a:t> Inspect the unique games names</a:t>
            </a:r>
            <a:endParaRPr sz="3200" b="1" dirty="0">
              <a:latin typeface="Roboto"/>
              <a:ea typeface="Roboto"/>
              <a:cs typeface="Roboto"/>
              <a:sym typeface="Roboto"/>
            </a:endParaRPr>
          </a:p>
        </p:txBody>
      </p:sp>
      <p:sp>
        <p:nvSpPr>
          <p:cNvPr id="323" name="Shape 323"/>
          <p:cNvSpPr txBox="1"/>
          <p:nvPr/>
        </p:nvSpPr>
        <p:spPr>
          <a:xfrm>
            <a:off x="6976800" y="995634"/>
            <a:ext cx="5055518" cy="1712055"/>
          </a:xfrm>
          <a:prstGeom prst="rect">
            <a:avLst/>
          </a:prstGeom>
          <a:solidFill>
            <a:srgbClr val="D9D9D9"/>
          </a:solidFill>
          <a:ln>
            <a:noFill/>
          </a:ln>
        </p:spPr>
        <p:txBody>
          <a:bodyPr spcFirstLastPara="1" wrap="square" lIns="121900" tIns="121900" rIns="121900" bIns="121900" anchor="t" anchorCtr="0">
            <a:noAutofit/>
          </a:bodyPr>
          <a:lstStyle/>
          <a:p>
            <a:pPr lvl="0">
              <a:buClr>
                <a:schemeClr val="dk1"/>
              </a:buClr>
              <a:buSzPts val="1100"/>
            </a:pPr>
            <a:r>
              <a:rPr lang="en-US" sz="1400" dirty="0">
                <a:solidFill>
                  <a:schemeClr val="bg1"/>
                </a:solidFill>
                <a:latin typeface="Courier New"/>
                <a:ea typeface="Courier New"/>
                <a:cs typeface="Courier New"/>
                <a:sym typeface="Courier New"/>
              </a:rPr>
              <a:t>SELECT DISTINCT game</a:t>
            </a:r>
          </a:p>
          <a:p>
            <a:pPr lvl="0">
              <a:buClr>
                <a:schemeClr val="dk1"/>
              </a:buClr>
              <a:buSzPts val="1100"/>
            </a:pPr>
            <a:r>
              <a:rPr lang="en-US" sz="1400" dirty="0">
                <a:solidFill>
                  <a:schemeClr val="bg1"/>
                </a:solidFill>
                <a:latin typeface="Courier New"/>
                <a:ea typeface="Courier New"/>
                <a:cs typeface="Courier New"/>
                <a:sym typeface="Courier New"/>
              </a:rPr>
              <a:t>FROM stream</a:t>
            </a:r>
          </a:p>
          <a:p>
            <a:pPr lvl="0">
              <a:buClr>
                <a:schemeClr val="dk1"/>
              </a:buClr>
              <a:buSzPts val="1100"/>
            </a:pPr>
            <a:r>
              <a:rPr lang="en-US" sz="1400" dirty="0">
                <a:solidFill>
                  <a:schemeClr val="bg1"/>
                </a:solidFill>
                <a:latin typeface="Courier New"/>
                <a:ea typeface="Courier New"/>
                <a:cs typeface="Courier New"/>
                <a:sym typeface="Courier New"/>
              </a:rPr>
              <a:t>WHERE game IS NOT NULL;</a:t>
            </a:r>
            <a:endParaRPr lang="en-US" sz="1200" dirty="0">
              <a:latin typeface="Courier New"/>
              <a:ea typeface="Courier New"/>
              <a:cs typeface="Courier New"/>
              <a:sym typeface="Courier New"/>
            </a:endParaRPr>
          </a:p>
        </p:txBody>
      </p:sp>
      <p:sp>
        <p:nvSpPr>
          <p:cNvPr id="324" name="Shape 324"/>
          <p:cNvSpPr txBox="1"/>
          <p:nvPr/>
        </p:nvSpPr>
        <p:spPr>
          <a:xfrm>
            <a:off x="306674" y="995634"/>
            <a:ext cx="6561200" cy="1712055"/>
          </a:xfrm>
          <a:prstGeom prst="rect">
            <a:avLst/>
          </a:prstGeom>
          <a:noFill/>
          <a:ln w="9525" cap="flat" cmpd="sng">
            <a:solidFill>
              <a:srgbClr val="B7B7B7"/>
            </a:solidFill>
            <a:prstDash val="solid"/>
            <a:round/>
            <a:headEnd type="none" w="sm" len="sm"/>
            <a:tailEnd type="none" w="sm" len="sm"/>
          </a:ln>
        </p:spPr>
        <p:txBody>
          <a:bodyPr spcFirstLastPara="1" wrap="square" lIns="121900" tIns="121900" rIns="121900" bIns="121900" anchor="t" anchorCtr="0">
            <a:noAutofit/>
          </a:bodyPr>
          <a:lstStyle/>
          <a:p>
            <a:pPr>
              <a:lnSpc>
                <a:spcPct val="115000"/>
              </a:lnSpc>
              <a:buClr>
                <a:schemeClr val="dk1"/>
              </a:buClr>
              <a:buSzPts val="1100"/>
            </a:pPr>
            <a:r>
              <a:rPr lang="en-US" sz="1600" dirty="0">
                <a:latin typeface="Arial" panose="020B0604020202020204" pitchFamily="34" charset="0"/>
                <a:ea typeface="Roboto"/>
                <a:cs typeface="Arial" panose="020B0604020202020204" pitchFamily="34" charset="0"/>
                <a:sym typeface="Roboto"/>
              </a:rPr>
              <a:t>What are the unique games in the stream table?</a:t>
            </a:r>
          </a:p>
          <a:p>
            <a:pPr algn="just">
              <a:lnSpc>
                <a:spcPct val="115000"/>
              </a:lnSpc>
              <a:buClr>
                <a:schemeClr val="dk1"/>
              </a:buClr>
              <a:buSzPts val="1100"/>
            </a:pPr>
            <a:r>
              <a:rPr lang="en-US" sz="1600" dirty="0">
                <a:latin typeface="Arial" panose="020B0604020202020204" pitchFamily="34" charset="0"/>
                <a:ea typeface="Roboto"/>
                <a:cs typeface="Arial" panose="020B0604020202020204" pitchFamily="34" charset="0"/>
                <a:sym typeface="Roboto"/>
              </a:rPr>
              <a:t>	</a:t>
            </a:r>
            <a:r>
              <a:rPr lang="en-US" sz="1200" dirty="0">
                <a:latin typeface="Arial" panose="020B0604020202020204" pitchFamily="34" charset="0"/>
                <a:ea typeface="Roboto"/>
                <a:cs typeface="Arial" panose="020B0604020202020204" pitchFamily="34" charset="0"/>
                <a:sym typeface="Roboto"/>
              </a:rPr>
              <a:t>- There are 20 unique names of games for the ‘stream’ table in the Twitch database:</a:t>
            </a:r>
          </a:p>
          <a:p>
            <a:pPr algn="just">
              <a:lnSpc>
                <a:spcPct val="115000"/>
              </a:lnSpc>
              <a:buClr>
                <a:schemeClr val="dk1"/>
              </a:buClr>
              <a:buSzPts val="1100"/>
            </a:pPr>
            <a:r>
              <a:rPr lang="en-US" sz="1200" dirty="0">
                <a:latin typeface="Arial" panose="020B0604020202020204" pitchFamily="34" charset="0"/>
                <a:ea typeface="Roboto"/>
                <a:cs typeface="Arial" panose="020B0604020202020204" pitchFamily="34" charset="0"/>
                <a:sym typeface="Roboto"/>
              </a:rPr>
              <a:t>League of Legends, DayZ, Dota 2, Heroes of the Storm, Counter-Strike: Global Offensive, Hearthstone: Heroes of Warcraft, The Binding of Isaac: Rebirth, Agar.io, Gaming Talk Shows,</a:t>
            </a:r>
          </a:p>
          <a:p>
            <a:pPr algn="just">
              <a:lnSpc>
                <a:spcPct val="115000"/>
              </a:lnSpc>
              <a:buClr>
                <a:schemeClr val="dk1"/>
              </a:buClr>
              <a:buSzPts val="1100"/>
            </a:pPr>
            <a:r>
              <a:rPr lang="en-US" sz="1200" dirty="0">
                <a:latin typeface="Arial" panose="020B0604020202020204" pitchFamily="34" charset="0"/>
                <a:ea typeface="Roboto"/>
                <a:cs typeface="Arial" panose="020B0604020202020204" pitchFamily="34" charset="0"/>
                <a:sym typeface="Roboto"/>
              </a:rPr>
              <a:t>Rocket League, World of Tanks, ARK: Survival Evolved, SpeedRunners, Breaking Point, Duck Game, Devil May Cry 4: Special Edition, Block N Load, Fallout 3, Batman: Arkham Knight.</a:t>
            </a:r>
          </a:p>
        </p:txBody>
      </p:sp>
      <p:pic>
        <p:nvPicPr>
          <p:cNvPr id="3" name="Picture 2">
            <a:extLst>
              <a:ext uri="{FF2B5EF4-FFF2-40B4-BE49-F238E27FC236}">
                <a16:creationId xmlns:a16="http://schemas.microsoft.com/office/drawing/2014/main" id="{77855FC2-3CE5-7372-0166-202DCF78F83E}"/>
              </a:ext>
            </a:extLst>
          </p:cNvPr>
          <p:cNvPicPr>
            <a:picLocks noChangeAspect="1"/>
          </p:cNvPicPr>
          <p:nvPr/>
        </p:nvPicPr>
        <p:blipFill>
          <a:blip r:embed="rId3"/>
          <a:stretch>
            <a:fillRect/>
          </a:stretch>
        </p:blipFill>
        <p:spPr>
          <a:xfrm>
            <a:off x="306674" y="2814222"/>
            <a:ext cx="11725644" cy="3947014"/>
          </a:xfrm>
          <a:prstGeom prst="rect">
            <a:avLst/>
          </a:prstGeom>
        </p:spPr>
      </p:pic>
    </p:spTree>
    <p:extLst>
      <p:ext uri="{BB962C8B-B14F-4D97-AF65-F5344CB8AC3E}">
        <p14:creationId xmlns:p14="http://schemas.microsoft.com/office/powerpoint/2010/main" val="22074614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0033DD0-F2F1-B110-08C2-AE3B3B3115B3}"/>
              </a:ext>
            </a:extLst>
          </p:cNvPr>
          <p:cNvSpPr txBox="1"/>
          <p:nvPr/>
        </p:nvSpPr>
        <p:spPr>
          <a:xfrm>
            <a:off x="770527" y="2890391"/>
            <a:ext cx="9785023" cy="584775"/>
          </a:xfrm>
          <a:prstGeom prst="rect">
            <a:avLst/>
          </a:prstGeom>
          <a:noFill/>
        </p:spPr>
        <p:txBody>
          <a:bodyPr wrap="square" rtlCol="0">
            <a:spAutoFit/>
          </a:bodyPr>
          <a:lstStyle/>
          <a:p>
            <a:pPr algn="ctr"/>
            <a:r>
              <a:rPr lang="en-US" sz="3200" b="1" dirty="0">
                <a:latin typeface="Arial" panose="020B0604020202020204" pitchFamily="34" charset="0"/>
                <a:cs typeface="Arial" panose="020B0604020202020204" pitchFamily="34" charset="0"/>
              </a:rPr>
              <a:t>Task 3. Inspect the channels</a:t>
            </a:r>
            <a:endParaRPr lang="en-US" sz="3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48814852"/>
      </p:ext>
    </p:extLst>
  </p:cSld>
  <p:clrMapOvr>
    <a:masterClrMapping/>
  </p:clrMapOvr>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Depth</Template>
  <TotalTime>1041</TotalTime>
  <Words>1302</Words>
  <Application>Microsoft Office PowerPoint</Application>
  <PresentationFormat>Widescreen</PresentationFormat>
  <Paragraphs>134</Paragraphs>
  <Slides>22</Slides>
  <Notes>10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Arial</vt:lpstr>
      <vt:lpstr>Calibri</vt:lpstr>
      <vt:lpstr>Corbel</vt:lpstr>
      <vt:lpstr>Courier New</vt:lpstr>
      <vt:lpstr>Roboto</vt:lpstr>
      <vt:lpstr>Roboto Black</vt:lpstr>
      <vt:lpstr>Roboto Thin</vt:lpstr>
      <vt:lpstr>Depth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Vladyslav Chuvardynskyi</dc:creator>
  <cp:lastModifiedBy>Vladyslav Chuvardynskyi</cp:lastModifiedBy>
  <cp:revision>266</cp:revision>
  <dcterms:created xsi:type="dcterms:W3CDTF">2023-04-10T20:38:16Z</dcterms:created>
  <dcterms:modified xsi:type="dcterms:W3CDTF">2023-06-14T10:11:52Z</dcterms:modified>
</cp:coreProperties>
</file>