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83" r:id="rId5"/>
    <p:sldId id="260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99C6F-3C24-4595-97FB-E7AF8374B7FA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D894-1D2B-4881-A676-45ADE9B7A83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22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7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8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72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2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3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0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799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16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249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7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468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353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41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93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4361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76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12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96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466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671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3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5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814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0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256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684562" y="4210022"/>
            <a:ext cx="10947165" cy="196645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7633" tIns="47633" rIns="47633" bIns="47633" anchor="ctr" anchorCtr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buClr>
                <a:srgbClr val="295269"/>
              </a:buClr>
            </a:pPr>
            <a:r>
              <a:rPr lang="en-US" sz="7466" dirty="0">
                <a:solidFill>
                  <a:schemeClr val="lt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blurRad="241300" endPos="0" dist="50800" dir="5400000" sy="-100000" algn="bl" rotWithShape="0"/>
                </a:effectLst>
                <a:latin typeface="Roboto Black"/>
                <a:ea typeface="Roboto Black"/>
                <a:cs typeface="Roboto Black"/>
                <a:sym typeface="Roboto Black"/>
              </a:rPr>
              <a:t>Marketing Attribution with </a:t>
            </a:r>
          </a:p>
          <a:p>
            <a:pPr>
              <a:buClr>
                <a:srgbClr val="295269"/>
              </a:buClr>
            </a:pPr>
            <a:r>
              <a:rPr lang="en-US" sz="7466" dirty="0">
                <a:solidFill>
                  <a:schemeClr val="lt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blurRad="241300" endPos="0" dist="50800" dir="5400000" sy="-100000" algn="bl" rotWithShape="0"/>
                </a:effectLst>
                <a:latin typeface="Roboto Black"/>
                <a:ea typeface="Roboto Black"/>
                <a:cs typeface="Roboto Black"/>
                <a:sym typeface="Roboto Black"/>
              </a:rPr>
              <a:t>CoolTShorts</a:t>
            </a:r>
            <a:endParaRPr sz="1600" dirty="0">
              <a:solidFill>
                <a:schemeClr val="lt1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blurRad="241300" endPos="0" dist="50800" dir="5400000" sy="-100000" algn="bl" rotWithShape="0"/>
              </a:effectLst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3733" dirty="0">
                <a:solidFill>
                  <a:srgbClr val="EFEFEF"/>
                </a:solidFill>
                <a:effectLst>
                  <a:reflection blurRad="241300" endPos="0" dist="50800" dir="5400000" sy="-100000" algn="bl" rotWithShape="0"/>
                </a:effectLst>
                <a:latin typeface="Roboto Thin"/>
                <a:ea typeface="Roboto Thin"/>
                <a:cs typeface="Roboto Thin"/>
                <a:sym typeface="Roboto Thin"/>
              </a:rPr>
              <a:t>Analyze Data with SQL</a:t>
            </a:r>
            <a:endParaRPr sz="3733" dirty="0">
              <a:solidFill>
                <a:srgbClr val="EFEFEF"/>
              </a:solidFill>
              <a:effectLst>
                <a:reflection blurRad="241300" endPos="0" dist="50800" dir="5400000" sy="-100000" algn="bl" rotWithShape="0"/>
              </a:effectLst>
              <a:latin typeface="Roboto Thin"/>
              <a:ea typeface="Roboto Thin"/>
              <a:cs typeface="Roboto Thin"/>
              <a:sym typeface="Roboto Thi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733" dirty="0">
                <a:solidFill>
                  <a:srgbClr val="EFEFEF"/>
                </a:solidFill>
                <a:effectLst>
                  <a:reflection blurRad="241300" endPos="0" dist="50800" dir="5400000" sy="-100000" algn="bl" rotWithShape="0"/>
                </a:effectLst>
                <a:latin typeface="Roboto Thin"/>
                <a:ea typeface="Roboto Thin"/>
                <a:cs typeface="Roboto Thin"/>
                <a:sym typeface="Roboto Thin"/>
              </a:rPr>
              <a:t>Vlad Chuvardynskyi</a:t>
            </a:r>
            <a:endParaRPr sz="3733" dirty="0">
              <a:solidFill>
                <a:srgbClr val="EFEFEF"/>
              </a:solidFill>
              <a:effectLst>
                <a:reflection blurRad="241300" endPos="0" dist="50800" dir="5400000" sy="-100000" algn="bl" rotWithShape="0"/>
              </a:effectLst>
              <a:latin typeface="Roboto Thin"/>
              <a:ea typeface="Roboto Thin"/>
              <a:cs typeface="Roboto Thin"/>
              <a:sym typeface="Roboto Thi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733">
                <a:solidFill>
                  <a:srgbClr val="EFEFEF"/>
                </a:solidFill>
                <a:effectLst>
                  <a:reflection blurRad="241300" endPos="0" dist="50800" dir="5400000" sy="-100000" algn="bl" rotWithShape="0"/>
                </a:effectLst>
                <a:latin typeface="Roboto Thin"/>
                <a:ea typeface="Roboto Thin"/>
                <a:cs typeface="Roboto Thin"/>
                <a:sym typeface="Roboto Thin"/>
              </a:rPr>
              <a:t>23.05.2023</a:t>
            </a:r>
            <a:endParaRPr sz="3733" dirty="0">
              <a:solidFill>
                <a:srgbClr val="EFEFEF"/>
              </a:solidFill>
              <a:effectLst>
                <a:reflection blurRad="241300" endPos="0" dist="50800" dir="5400000" sy="-100000" algn="bl" rotWithShape="0"/>
              </a:effectLs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 first touches of customers for each of campaign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7077278" y="995633"/>
            <a:ext cx="4973320" cy="42688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WITH first_touch AS (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user_id,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MIN(timestamp) as first_touch_at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FROM page_visits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GROUP BY user_id)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ft.user_id,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ft.first_touch_at,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pv.utm_source,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pv.utm_campaign,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COUNT(pv.utm_campaign) AS number_first_touches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first_touch AS ft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JOIN page_visits AS pv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ON ft.user_id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pv.user_id</a:t>
            </a: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AND ft.first_touch_at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pv.timestamp</a:t>
            </a: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GROUP BY utm_campaign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ORDER BY 5 DESC;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06674" y="995634"/>
            <a:ext cx="6688930" cy="2444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How many first touches is each campaign responsible for?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Group by campaign and count the number of first touches for each marketing campaign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Example: marketing campaign called ‘interview-with-cool-tshirts-founder’ is advertised on Medium marketing channel and has 622 first touches on 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288F6-6D64-9D7B-2373-DFBC7D50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3550605"/>
            <a:ext cx="6688930" cy="17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8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001346" y="2844225"/>
            <a:ext cx="954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4.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 last touches for each of campaign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6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4.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 last touches of customers for each of campaign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7077278" y="995634"/>
            <a:ext cx="4973320" cy="430433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WITH last_touch AS (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user_id,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MAX(timestamp) as last_touch_at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FROM page_visits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GROUP BY user_id)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lt.user_id,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lt.last_touch_at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pv.utm_source,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pv.utm_campaign,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COUNT(pv.utm_campaign) AS number_last_touches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last_touch AS lt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JOIN page_visits AS pv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ON lt.user_id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pv.user_id</a:t>
            </a: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lt.last_touch_at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pv.timestamp</a:t>
            </a: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GROUP BY utm_campaign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ORDER BY 5 DESC;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06674" y="995634"/>
            <a:ext cx="6561200" cy="170985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How many last touches is each campaign responsible for?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Group by campaign and count the number of last touches for each marketing campaign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Example: marketing campaign called ‘weekly-newsletter’ is advertised through email marketing channel and has 447 last touches on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3184B-0719-F957-E244-9093622B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2871464"/>
            <a:ext cx="6561200" cy="24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9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683581" y="2844225"/>
            <a:ext cx="1011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Calculate number users visit 'purchase' page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6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5.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 Calculate number users visit the website's 'purchase' page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649375" y="920217"/>
            <a:ext cx="5355529" cy="280978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COUNT(DISTINCT user_id) AS number_of_purchases</a:t>
            </a:r>
          </a:p>
          <a:p>
            <a:pPr lvl="0"/>
            <a:r>
              <a:rPr lang="en-US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page_visits</a:t>
            </a:r>
          </a:p>
          <a:p>
            <a:pPr lvl="0"/>
            <a:r>
              <a:rPr lang="en-US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WHERE page_name IS '4 - purchase';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06675" y="920217"/>
            <a:ext cx="6262801" cy="211521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Calculate number of users who made the purchases on CoolTShirts website</a:t>
            </a:r>
          </a:p>
          <a:p>
            <a:pPr marL="742950" lvl="1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365 users made purchases on 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CoolTShirts</a:t>
            </a:r>
            <a:r>
              <a:rPr lang="en-US" sz="14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B701E-D363-7439-4160-2E4B6B4A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5" y="3264071"/>
            <a:ext cx="6262801" cy="4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367162" y="2737693"/>
            <a:ext cx="893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Task 6. Track number of sales made by each marketing campaign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1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6. Track number of sales made by each marketing campaign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88983" y="920218"/>
            <a:ext cx="2996342" cy="571140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WITH last_touch AS (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user_id,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MAX(timestamp) as last_touch_at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FROM page_visits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WHERE page_name IS '4 - purchase'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GROUP BY user_id)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lt.user_id,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lt.last_touch_at,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pv.utm_source,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pv.utm_campaign,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COUNT(pv.utm_campaign) AS number_of_purchases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last_touch AS lt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JOIN page_visits AS pv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ON lt.user_id = pv.user_id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AND lt.last_touch_at = pv.timestamp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GROUP BY utm_campaign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ORDER BY 5 DESC;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06674" y="920217"/>
            <a:ext cx="8473383" cy="211521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Calculate the number of sales that were made by each marketing campaign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	</a:t>
            </a: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Group by campaign and count the number of purchases done by users for each marketing campaign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Example: marketing campaign called ‘weekly-newsletter’ that is advertised through marketing channel gave incentive for customers to make 115 purchases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	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5DD03-26E8-170A-FDF5-A41CA8ED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3111161"/>
            <a:ext cx="8473383" cy="35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3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338606" y="2844225"/>
            <a:ext cx="8597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Task 7. Business decision for running a particular marketing campaign</a:t>
            </a:r>
          </a:p>
        </p:txBody>
      </p:sp>
    </p:spTree>
    <p:extLst>
      <p:ext uri="{BB962C8B-B14F-4D97-AF65-F5344CB8AC3E}">
        <p14:creationId xmlns:p14="http://schemas.microsoft.com/office/powerpoint/2010/main" val="302510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Business decision</a:t>
            </a:r>
            <a:endParaRPr lang="en-US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30819" y="920216"/>
            <a:ext cx="11674135" cy="362379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CoolTShirts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can re-invest in 5 campaigns. Which marketing campaigns they should choose and why?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	Based on findings from our previous analyses of purchases we can make the following conclusions.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	The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CoolTShirts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company has the highest chance for success by running the 'weekly-newsletter' (through email) and 	the 'retargeting-ad' (through Facebook) marketing campaigns and  therefore the company could re-invest funds into them. 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9323E-EC70-309D-AE67-96A3B7F1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15" y="4806625"/>
            <a:ext cx="11469725" cy="15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72FC1-BB69-F568-7B2C-FEADF8A9F611}"/>
              </a:ext>
            </a:extLst>
          </p:cNvPr>
          <p:cNvSpPr txBox="1"/>
          <p:nvPr/>
        </p:nvSpPr>
        <p:spPr>
          <a:xfrm>
            <a:off x="1352145" y="535021"/>
            <a:ext cx="1018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Table of Contents</a:t>
            </a:r>
            <a:endParaRPr lang="uk-UA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B1B52-FB91-B867-AAAD-0E3EB39EAC42}"/>
              </a:ext>
            </a:extLst>
          </p:cNvPr>
          <p:cNvSpPr txBox="1"/>
          <p:nvPr/>
        </p:nvSpPr>
        <p:spPr>
          <a:xfrm>
            <a:off x="1253765" y="1659118"/>
            <a:ext cx="97661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1. Inspect the number of marketing campaigns and   		     sources to run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2.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Inspect the page names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3. Calculate first touches for each of campaign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4. Calculate last touches for each of campaign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5. Calculate number users visit 'purchase' page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6. Track number of sales made by each marketing 			    campaign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7. Business decision for running a particular marketing 		    campaign</a:t>
            </a:r>
          </a:p>
        </p:txBody>
      </p:sp>
    </p:spTree>
    <p:extLst>
      <p:ext uri="{BB962C8B-B14F-4D97-AF65-F5344CB8AC3E}">
        <p14:creationId xmlns:p14="http://schemas.microsoft.com/office/powerpoint/2010/main" val="374387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1C665-655B-6EE2-A833-F999BEFE87D0}"/>
              </a:ext>
            </a:extLst>
          </p:cNvPr>
          <p:cNvSpPr txBox="1"/>
          <p:nvPr/>
        </p:nvSpPr>
        <p:spPr>
          <a:xfrm>
            <a:off x="1743959" y="678730"/>
            <a:ext cx="754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Company’s objectives </a:t>
            </a:r>
            <a:endParaRPr 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AA3B1-4358-AA1C-43E7-B3A3C09A6AA6}"/>
              </a:ext>
            </a:extLst>
          </p:cNvPr>
          <p:cNvSpPr txBox="1"/>
          <p:nvPr/>
        </p:nvSpPr>
        <p:spPr>
          <a:xfrm>
            <a:off x="1310325" y="2432115"/>
            <a:ext cx="9389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CoolTShirts sells shirts of all kinds, as long as they are T-shaped and cool. Recently, CoolTShirts started a few marketing campaigns to increase website visits and purchases. Using touch attribution, they’d like to map their customers’ journey: from initial visit to purchase. They can use that information to optimize their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31601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57467-D76F-7254-E633-03D15C31373D}"/>
              </a:ext>
            </a:extLst>
          </p:cNvPr>
          <p:cNvSpPr txBox="1"/>
          <p:nvPr/>
        </p:nvSpPr>
        <p:spPr>
          <a:xfrm>
            <a:off x="952108" y="546755"/>
            <a:ext cx="947393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Marketing funnels and purpose:</a:t>
            </a:r>
          </a:p>
          <a:p>
            <a:endParaRPr lang="de-DE" dirty="0"/>
          </a:p>
          <a:p>
            <a:r>
              <a:rPr lang="en-US" dirty="0"/>
              <a:t>Purpose: During this project, we will analyze CoolTShirts database to identify first- and second touches from customers as well as to identify their incentives to purchase beginning from the first visit to the site.</a:t>
            </a:r>
          </a:p>
          <a:p>
            <a:endParaRPr lang="en-US" dirty="0"/>
          </a:p>
          <a:p>
            <a:r>
              <a:rPr lang="en-US" dirty="0"/>
              <a:t>Given: The dataset describes each time a user visits the CoolTShirts website, and it grouped into one SQL table named "page_visits".</a:t>
            </a:r>
          </a:p>
          <a:p>
            <a:endParaRPr lang="en-US" dirty="0"/>
          </a:p>
          <a:p>
            <a:r>
              <a:rPr lang="en-US" dirty="0"/>
              <a:t>The given SQL table includes the following columns:</a:t>
            </a:r>
          </a:p>
          <a:p>
            <a:endParaRPr lang="en-US" dirty="0"/>
          </a:p>
          <a:p>
            <a:r>
              <a:rPr lang="en-US" dirty="0"/>
              <a:t>	1. user_id				- unique identifier for each visitor to a page</a:t>
            </a:r>
          </a:p>
          <a:p>
            <a:r>
              <a:rPr lang="en-US" dirty="0"/>
              <a:t>	2. timestamp			- the time at which the visitor came to the page</a:t>
            </a:r>
          </a:p>
          <a:p>
            <a:r>
              <a:rPr lang="en-US" dirty="0"/>
              <a:t>	3. 'page_name’ 		- the title of the section of the page that was visited	</a:t>
            </a:r>
          </a:p>
          <a:p>
            <a:r>
              <a:rPr lang="en-US" dirty="0"/>
              <a:t>	4. 'utm_source’ 		- identifies which site sent the traffic (i.e., Google, newsletter, or 							   Facebook ad)	</a:t>
            </a:r>
          </a:p>
          <a:p>
            <a:r>
              <a:rPr lang="en-US" dirty="0"/>
              <a:t>	5. 'utm_campaign’ 		- identifies the specific ad or email blast (i.e., june-21newsletter or 							   memorial-day-sale)</a:t>
            </a:r>
            <a:endParaRPr lang="de-DE" dirty="0"/>
          </a:p>
          <a:p>
            <a:endParaRPr lang="de-DE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196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630837" y="2853652"/>
            <a:ext cx="8597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1. Inspect the number of marketing campaigns and sources to run</a:t>
            </a:r>
          </a:p>
        </p:txBody>
      </p:sp>
    </p:spTree>
    <p:extLst>
      <p:ext uri="{BB962C8B-B14F-4D97-AF65-F5344CB8AC3E}">
        <p14:creationId xmlns:p14="http://schemas.microsoft.com/office/powerpoint/2010/main" val="306449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800" b="1" dirty="0"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 Inspect the number of marketing campaigns and sources to run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169047" y="995635"/>
            <a:ext cx="5716279" cy="244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COUNT(DISTINCT utm_campaign) AS number_of_campaigns,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COUNT(DISTINCT utm_source) AS number_of_sources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page_visits;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SELECT DISTINCT utm_campaign, utm_source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FROM page_visits;</a:t>
            </a:r>
            <a:endParaRPr lang="uk-UA" sz="1400" dirty="0">
              <a:solidFill>
                <a:schemeClr val="bg1"/>
              </a:solidFill>
              <a:latin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06674" y="995634"/>
            <a:ext cx="5716279" cy="2444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How many campaigns and sources does CoolTShirts use?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	- </a:t>
            </a: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The CoolTShirts runs 8 unique campaigns through 6 distinct sources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Which source is used for each campaign?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	- </a:t>
            </a: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Each source is used to run each marketing campaign, except the 'email’ 	   and 'google' sources</a:t>
            </a:r>
            <a:endParaRPr sz="12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7AB5F-44F6-428A-53BD-57A47845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3704181"/>
            <a:ext cx="5716279" cy="24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630837" y="2853652"/>
            <a:ext cx="8597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2. Inspect the page names</a:t>
            </a:r>
          </a:p>
        </p:txBody>
      </p:sp>
    </p:spTree>
    <p:extLst>
      <p:ext uri="{BB962C8B-B14F-4D97-AF65-F5344CB8AC3E}">
        <p14:creationId xmlns:p14="http://schemas.microsoft.com/office/powerpoint/2010/main" val="56190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 Inspect the page names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976800" y="995634"/>
            <a:ext cx="5055518" cy="269024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page_name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page_visits;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06674" y="995634"/>
            <a:ext cx="6561200" cy="269024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What pages are on the CoolTShirts website?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	</a:t>
            </a: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- There are 4 unique names of pages on the CoolTShirts website: landing, shopping, 	  checkout and purchase pages</a:t>
            </a: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9285B-2A8D-C908-0BE1-FB060D3A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3932619"/>
            <a:ext cx="6561200" cy="17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6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770527" y="2890391"/>
            <a:ext cx="978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3.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 first touches for each of campaign</a:t>
            </a:r>
          </a:p>
        </p:txBody>
      </p:sp>
    </p:spTree>
    <p:extLst>
      <p:ext uri="{BB962C8B-B14F-4D97-AF65-F5344CB8AC3E}">
        <p14:creationId xmlns:p14="http://schemas.microsoft.com/office/powerpoint/2010/main" val="294881485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695</TotalTime>
  <Words>1309</Words>
  <Application>Microsoft Office PowerPoint</Application>
  <PresentationFormat>Widescreen</PresentationFormat>
  <Paragraphs>131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Roboto</vt:lpstr>
      <vt:lpstr>Roboto Black</vt:lpstr>
      <vt:lpstr>Roboto Thin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Vladyslav Chuvardynskyi</dc:creator>
  <cp:lastModifiedBy>Vladyslav Chuvardynskyi</cp:lastModifiedBy>
  <cp:revision>194</cp:revision>
  <dcterms:created xsi:type="dcterms:W3CDTF">2023-04-10T20:38:16Z</dcterms:created>
  <dcterms:modified xsi:type="dcterms:W3CDTF">2023-05-23T09:45:38Z</dcterms:modified>
</cp:coreProperties>
</file>