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7" r:id="rId2"/>
    <p:sldId id="258" r:id="rId3"/>
    <p:sldId id="259" r:id="rId4"/>
    <p:sldId id="283" r:id="rId5"/>
    <p:sldId id="260" r:id="rId6"/>
    <p:sldId id="282"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300" r:id="rId23"/>
    <p:sldId id="299" r:id="rId24"/>
    <p:sldId id="30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F99C6F-3C24-4595-97FB-E7AF8374B7FA}" type="datetimeFigureOut">
              <a:rPr lang="uk-UA" smtClean="0"/>
              <a:t>08.05.2023</a:t>
            </a:fld>
            <a:endParaRPr lang="uk-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ED894-1D2B-4881-A676-45ADE9B7A836}" type="slidenum">
              <a:rPr lang="uk-UA" smtClean="0"/>
              <a:t>‹#›</a:t>
            </a:fld>
            <a:endParaRPr lang="uk-UA"/>
          </a:p>
        </p:txBody>
      </p:sp>
    </p:spTree>
    <p:extLst>
      <p:ext uri="{BB962C8B-B14F-4D97-AF65-F5344CB8AC3E}">
        <p14:creationId xmlns:p14="http://schemas.microsoft.com/office/powerpoint/2010/main" val="66022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3161137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63143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885035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299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99570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80081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97720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026427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83832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555787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694042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C543204-2640-4994-A98D-23B38170DE00}" type="datetimeFigureOut">
              <a:rPr lang="uk-UA" smtClean="0"/>
              <a:t>08.05.2023</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1727999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43204-2640-4994-A98D-23B38170DE00}" type="datetimeFigureOut">
              <a:rPr lang="uk-UA" smtClean="0"/>
              <a:t>08.05.2023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2057167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43204-2640-4994-A98D-23B38170DE00}" type="datetimeFigureOut">
              <a:rPr lang="uk-UA" smtClean="0"/>
              <a:t>08.05.2023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1002490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43204-2640-4994-A98D-23B38170DE00}" type="datetimeFigureOut">
              <a:rPr lang="uk-UA" smtClean="0"/>
              <a:t>08.05.2023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7663280-D519-4B18-AFD8-57372A696867}" type="slidenum">
              <a:rPr lang="uk-UA" smtClean="0"/>
              <a:t>‹#›</a:t>
            </a:fld>
            <a:endParaRPr lang="uk-UA"/>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57573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43204-2640-4994-A98D-23B38170DE00}" type="datetimeFigureOut">
              <a:rPr lang="uk-UA" smtClean="0"/>
              <a:t>08.05.2023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604686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543204-2640-4994-A98D-23B38170DE00}" type="datetimeFigureOut">
              <a:rPr lang="uk-UA" smtClean="0"/>
              <a:t>08.05.2023</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3233533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543204-2640-4994-A98D-23B38170DE00}" type="datetimeFigureOut">
              <a:rPr lang="uk-UA" smtClean="0"/>
              <a:t>08.05.2023</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2574419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43204-2640-4994-A98D-23B38170DE00}" type="datetimeFigureOut">
              <a:rPr lang="uk-UA" smtClean="0"/>
              <a:t>08.05.2023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135934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43204-2640-4994-A98D-23B38170DE00}" type="datetimeFigureOut">
              <a:rPr lang="uk-UA" smtClean="0"/>
              <a:t>08.05.2023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24043614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17613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43204-2640-4994-A98D-23B38170DE00}" type="datetimeFigureOut">
              <a:rPr lang="uk-UA" smtClean="0"/>
              <a:t>08.05.2023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429212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543204-2640-4994-A98D-23B38170DE00}" type="datetimeFigureOut">
              <a:rPr lang="uk-UA" smtClean="0"/>
              <a:t>08.05.2023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4039652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543204-2640-4994-A98D-23B38170DE00}" type="datetimeFigureOut">
              <a:rPr lang="uk-UA" smtClean="0"/>
              <a:t>08.05.2023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373466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543204-2640-4994-A98D-23B38170DE00}" type="datetimeFigureOut">
              <a:rPr lang="uk-UA" smtClean="0"/>
              <a:t>08.05.2023</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3236713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543204-2640-4994-A98D-23B38170DE00}" type="datetimeFigureOut">
              <a:rPr lang="uk-UA" smtClean="0"/>
              <a:t>08.05.2023</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2622389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43204-2640-4994-A98D-23B38170DE00}" type="datetimeFigureOut">
              <a:rPr lang="uk-UA" smtClean="0"/>
              <a:t>08.05.2023</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2983518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43204-2640-4994-A98D-23B38170DE00}" type="datetimeFigureOut">
              <a:rPr lang="uk-UA" smtClean="0"/>
              <a:t>08.05.2023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64814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43204-2640-4994-A98D-23B38170DE00}" type="datetimeFigureOut">
              <a:rPr lang="uk-UA" smtClean="0"/>
              <a:t>08.05.2023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32050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C543204-2640-4994-A98D-23B38170DE00}" type="datetimeFigureOut">
              <a:rPr lang="uk-UA" smtClean="0"/>
              <a:t>08.05.2023</a:t>
            </a:fld>
            <a:endParaRPr lang="uk-U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uk-U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7663280-D519-4B18-AFD8-57372A696867}" type="slidenum">
              <a:rPr lang="uk-UA" smtClean="0"/>
              <a:t>‹#›</a:t>
            </a:fld>
            <a:endParaRPr lang="uk-UA"/>
          </a:p>
        </p:txBody>
      </p:sp>
    </p:spTree>
    <p:extLst>
      <p:ext uri="{BB962C8B-B14F-4D97-AF65-F5344CB8AC3E}">
        <p14:creationId xmlns:p14="http://schemas.microsoft.com/office/powerpoint/2010/main" val="36325601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hyperlink" Target="https://codeflix.com.au/"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p:nvPr/>
        </p:nvSpPr>
        <p:spPr>
          <a:xfrm>
            <a:off x="622418" y="3952569"/>
            <a:ext cx="10947165" cy="1966452"/>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47633" tIns="47633" rIns="47633" bIns="47633" anchor="ctr" anchorCtr="0">
            <a:noAutofit/>
            <a:scene3d>
              <a:camera prst="orthographicFront">
                <a:rot lat="0" lon="0" rev="0"/>
              </a:camera>
              <a:lightRig rig="threePt" dir="t"/>
            </a:scene3d>
          </a:bodyPr>
          <a:lstStyle/>
          <a:p>
            <a:pPr>
              <a:buClr>
                <a:srgbClr val="295269"/>
              </a:buClr>
            </a:pPr>
            <a:r>
              <a:rPr lang="en-US" sz="7466" dirty="0">
                <a:solidFill>
                  <a:schemeClr val="lt1"/>
                </a:solidFill>
                <a:effectLst>
                  <a:glow>
                    <a:schemeClr val="accent1">
                      <a:alpha val="40000"/>
                    </a:schemeClr>
                  </a:glow>
                  <a:outerShdw blurRad="50800" dist="50800" dir="5400000" sx="1000" sy="1000" algn="ctr" rotWithShape="0">
                    <a:srgbClr val="000000">
                      <a:alpha val="43137"/>
                    </a:srgbClr>
                  </a:outerShdw>
                  <a:reflection blurRad="241300" endPos="0" dist="50800" dir="5400000" sy="-100000" algn="bl" rotWithShape="0"/>
                </a:effectLst>
                <a:latin typeface="Roboto Black"/>
                <a:ea typeface="Roboto Black"/>
                <a:cs typeface="Roboto Black"/>
                <a:sym typeface="Roboto Black"/>
              </a:rPr>
              <a:t>User Churn with </a:t>
            </a:r>
          </a:p>
          <a:p>
            <a:pPr>
              <a:buClr>
                <a:srgbClr val="295269"/>
              </a:buClr>
            </a:pPr>
            <a:r>
              <a:rPr lang="en-US" sz="7466" dirty="0">
                <a:solidFill>
                  <a:schemeClr val="lt1"/>
                </a:solidFill>
                <a:effectLst>
                  <a:glow>
                    <a:schemeClr val="accent1">
                      <a:alpha val="40000"/>
                    </a:schemeClr>
                  </a:glow>
                  <a:outerShdw blurRad="50800" dist="50800" dir="5400000" sx="1000" sy="1000" algn="ctr" rotWithShape="0">
                    <a:srgbClr val="000000">
                      <a:alpha val="43137"/>
                    </a:srgbClr>
                  </a:outerShdw>
                  <a:reflection blurRad="241300" endPos="0" dist="50800" dir="5400000" sy="-100000" algn="bl" rotWithShape="0"/>
                </a:effectLst>
                <a:latin typeface="Roboto Black"/>
                <a:ea typeface="Roboto Black"/>
                <a:cs typeface="Roboto Black"/>
                <a:sym typeface="Roboto Black"/>
              </a:rPr>
              <a:t>Warby Parker</a:t>
            </a:r>
            <a:r>
              <a:rPr lang="en" sz="7466" dirty="0">
                <a:solidFill>
                  <a:schemeClr val="lt1"/>
                </a:solidFill>
                <a:effectLst>
                  <a:glow>
                    <a:schemeClr val="accent1">
                      <a:alpha val="40000"/>
                    </a:schemeClr>
                  </a:glow>
                  <a:outerShdw blurRad="50800" dist="50800" dir="5400000" sx="1000" sy="1000" algn="ctr" rotWithShape="0">
                    <a:srgbClr val="000000">
                      <a:alpha val="43137"/>
                    </a:srgbClr>
                  </a:outerShdw>
                  <a:reflection blurRad="241300" endPos="0" dist="50800" dir="5400000" sy="-100000" algn="bl" rotWithShape="0"/>
                </a:effectLst>
                <a:latin typeface="Roboto Black"/>
                <a:ea typeface="Roboto Black"/>
                <a:cs typeface="Roboto Black"/>
                <a:sym typeface="Roboto Black"/>
              </a:rPr>
              <a:t> </a:t>
            </a:r>
            <a:endParaRPr sz="1600" dirty="0">
              <a:solidFill>
                <a:schemeClr val="lt1"/>
              </a:solidFill>
              <a:effectLst>
                <a:glow>
                  <a:schemeClr val="accent1">
                    <a:alpha val="40000"/>
                  </a:schemeClr>
                </a:glow>
                <a:outerShdw blurRad="50800" dist="50800" dir="5400000" sx="1000" sy="1000" algn="ctr" rotWithShape="0">
                  <a:srgbClr val="000000">
                    <a:alpha val="43137"/>
                  </a:srgbClr>
                </a:outerShdw>
                <a:reflection blurRad="241300" endPos="0" dist="50800" dir="5400000" sy="-100000" algn="bl" rotWithShape="0"/>
              </a:effectLst>
            </a:endParaRPr>
          </a:p>
          <a:p>
            <a:pPr>
              <a:buClr>
                <a:schemeClr val="dk1"/>
              </a:buClr>
              <a:buSzPts val="1100"/>
            </a:pPr>
            <a:r>
              <a:rPr lang="en-US" sz="3733" dirty="0">
                <a:solidFill>
                  <a:srgbClr val="EFEFEF"/>
                </a:solidFill>
                <a:effectLst>
                  <a:reflection blurRad="241300" endPos="0" dist="50800" dir="5400000" sy="-100000" algn="bl" rotWithShape="0"/>
                </a:effectLst>
                <a:latin typeface="Roboto Thin"/>
                <a:ea typeface="Roboto Thin"/>
                <a:cs typeface="Roboto Thin"/>
                <a:sym typeface="Roboto Thin"/>
              </a:rPr>
              <a:t>Analyze Data with SQL</a:t>
            </a:r>
            <a:endParaRPr sz="3733" dirty="0">
              <a:solidFill>
                <a:srgbClr val="EFEFEF"/>
              </a:solidFill>
              <a:effectLst>
                <a:reflection blurRad="241300" endPos="0" dist="50800" dir="5400000" sy="-100000" algn="bl" rotWithShape="0"/>
              </a:effectLst>
              <a:latin typeface="Roboto Thin"/>
              <a:ea typeface="Roboto Thin"/>
              <a:cs typeface="Roboto Thin"/>
              <a:sym typeface="Roboto Thin"/>
            </a:endParaRPr>
          </a:p>
          <a:p>
            <a:pPr>
              <a:buClr>
                <a:schemeClr val="dk1"/>
              </a:buClr>
              <a:buSzPts val="1100"/>
            </a:pPr>
            <a:r>
              <a:rPr lang="en" sz="3733" dirty="0">
                <a:solidFill>
                  <a:srgbClr val="EFEFEF"/>
                </a:solidFill>
                <a:effectLst>
                  <a:reflection blurRad="241300" endPos="0" dist="50800" dir="5400000" sy="-100000" algn="bl" rotWithShape="0"/>
                </a:effectLst>
                <a:latin typeface="Roboto Thin"/>
                <a:ea typeface="Roboto Thin"/>
                <a:cs typeface="Roboto Thin"/>
                <a:sym typeface="Roboto Thin"/>
              </a:rPr>
              <a:t>Vlad Chuvardynskyi</a:t>
            </a:r>
            <a:endParaRPr sz="3733" dirty="0">
              <a:solidFill>
                <a:srgbClr val="EFEFEF"/>
              </a:solidFill>
              <a:effectLst>
                <a:reflection blurRad="241300" endPos="0" dist="50800" dir="5400000" sy="-100000" algn="bl" rotWithShape="0"/>
              </a:effectLst>
              <a:latin typeface="Roboto Thin"/>
              <a:ea typeface="Roboto Thin"/>
              <a:cs typeface="Roboto Thin"/>
              <a:sym typeface="Roboto Thin"/>
            </a:endParaRPr>
          </a:p>
          <a:p>
            <a:pPr>
              <a:buClr>
                <a:schemeClr val="dk1"/>
              </a:buClr>
              <a:buSzPts val="1100"/>
            </a:pPr>
            <a:r>
              <a:rPr lang="en" sz="3733" dirty="0">
                <a:solidFill>
                  <a:srgbClr val="EFEFEF"/>
                </a:solidFill>
                <a:effectLst>
                  <a:reflection blurRad="241300" endPos="0" dist="50800" dir="5400000" sy="-100000" algn="bl" rotWithShape="0"/>
                </a:effectLst>
                <a:latin typeface="Roboto Thin"/>
                <a:ea typeface="Roboto Thin"/>
                <a:cs typeface="Roboto Thin"/>
                <a:sym typeface="Roboto Thin"/>
              </a:rPr>
              <a:t>05.15.2023</a:t>
            </a:r>
            <a:endParaRPr sz="3733" dirty="0">
              <a:solidFill>
                <a:srgbClr val="EFEFEF"/>
              </a:solidFill>
              <a:effectLst>
                <a:reflection blurRad="241300" endPos="0" dist="50800" dir="5400000" sy="-100000" algn="bl" rotWithShape="0"/>
              </a:effectLst>
              <a:latin typeface="Roboto Thin"/>
              <a:ea typeface="Roboto Thin"/>
              <a:cs typeface="Roboto Thin"/>
              <a:sym typeface="Roboto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96765"/>
            <a:ext cx="11360800" cy="898869"/>
          </a:xfrm>
          <a:prstGeom prst="rect">
            <a:avLst/>
          </a:prstGeom>
          <a:noFill/>
          <a:ln>
            <a:noFill/>
          </a:ln>
        </p:spPr>
        <p:txBody>
          <a:bodyPr spcFirstLastPara="1" wrap="square" lIns="121900" tIns="121900" rIns="121900" bIns="121900" anchor="b" anchorCtr="0">
            <a:noAutofit/>
          </a:bodyPr>
          <a:lstStyle/>
          <a:p>
            <a:pPr algn="ctr"/>
            <a:r>
              <a:rPr lang="en" sz="3200" b="1" dirty="0">
                <a:latin typeface="Roboto"/>
                <a:ea typeface="Roboto"/>
                <a:cs typeface="Roboto"/>
                <a:sym typeface="Roboto"/>
              </a:rPr>
              <a:t>3.</a:t>
            </a:r>
            <a:r>
              <a:rPr lang="en-US" sz="3200" b="1" dirty="0">
                <a:latin typeface="Roboto"/>
                <a:ea typeface="Roboto"/>
                <a:cs typeface="Roboto"/>
                <a:sym typeface="Roboto"/>
              </a:rPr>
              <a:t> Create a temporary table called months</a:t>
            </a:r>
            <a:endParaRPr sz="3200" b="1" dirty="0">
              <a:latin typeface="Roboto"/>
              <a:ea typeface="Roboto"/>
              <a:cs typeface="Roboto"/>
              <a:sym typeface="Roboto"/>
            </a:endParaRPr>
          </a:p>
        </p:txBody>
      </p:sp>
      <p:sp>
        <p:nvSpPr>
          <p:cNvPr id="323" name="Shape 323"/>
          <p:cNvSpPr txBox="1"/>
          <p:nvPr/>
        </p:nvSpPr>
        <p:spPr>
          <a:xfrm>
            <a:off x="7077278" y="995633"/>
            <a:ext cx="4973320" cy="5508861"/>
          </a:xfrm>
          <a:prstGeom prst="rect">
            <a:avLst/>
          </a:prstGeom>
          <a:solidFill>
            <a:srgbClr val="D9D9D9"/>
          </a:solidFill>
          <a:ln>
            <a:noFill/>
          </a:ln>
        </p:spPr>
        <p:txBody>
          <a:bodyPr spcFirstLastPara="1" wrap="square" lIns="121900" tIns="121900" rIns="121900" bIns="121900" anchor="t" anchorCtr="0">
            <a:noAutofit/>
          </a:bodyPr>
          <a:lstStyle/>
          <a:p>
            <a:pPr lvl="0"/>
            <a:r>
              <a:rPr lang="en-US" sz="1400" dirty="0">
                <a:solidFill>
                  <a:schemeClr val="bg1"/>
                </a:solidFill>
                <a:latin typeface="Courier New"/>
                <a:ea typeface="Courier New"/>
                <a:cs typeface="Courier New"/>
                <a:sym typeface="Courier New"/>
              </a:rPr>
              <a:t>WITH months AS(</a:t>
            </a:r>
          </a:p>
          <a:p>
            <a:pPr lvl="0"/>
            <a:r>
              <a:rPr lang="en-US" sz="1400" dirty="0">
                <a:solidFill>
                  <a:schemeClr val="bg1"/>
                </a:solidFill>
                <a:latin typeface="Courier New"/>
                <a:ea typeface="Courier New"/>
                <a:cs typeface="Courier New"/>
                <a:sym typeface="Courier New"/>
              </a:rPr>
              <a:t>  SELECT </a:t>
            </a:r>
          </a:p>
          <a:p>
            <a:pPr lvl="0"/>
            <a:r>
              <a:rPr lang="en-US" sz="1400" dirty="0">
                <a:solidFill>
                  <a:schemeClr val="bg1"/>
                </a:solidFill>
                <a:latin typeface="Courier New"/>
                <a:ea typeface="Courier New"/>
                <a:cs typeface="Courier New"/>
                <a:sym typeface="Courier New"/>
              </a:rPr>
              <a:t>  '2017-01-01' AS first_day,</a:t>
            </a:r>
          </a:p>
          <a:p>
            <a:pPr lvl="0"/>
            <a:r>
              <a:rPr lang="en-US" sz="1400" dirty="0">
                <a:solidFill>
                  <a:schemeClr val="bg1"/>
                </a:solidFill>
                <a:latin typeface="Courier New"/>
                <a:ea typeface="Courier New"/>
                <a:cs typeface="Courier New"/>
                <a:sym typeface="Courier New"/>
              </a:rPr>
              <a:t>     '2017-01-31' AS last_day</a:t>
            </a:r>
          </a:p>
          <a:p>
            <a:pPr lvl="0"/>
            <a:r>
              <a:rPr lang="en-US" sz="1400" dirty="0">
                <a:solidFill>
                  <a:schemeClr val="bg1"/>
                </a:solidFill>
                <a:latin typeface="Courier New"/>
                <a:ea typeface="Courier New"/>
                <a:cs typeface="Courier New"/>
                <a:sym typeface="Courier New"/>
              </a:rPr>
              <a:t>  UNION</a:t>
            </a:r>
          </a:p>
          <a:p>
            <a:pPr lvl="0"/>
            <a:r>
              <a:rPr lang="en-US" sz="1400" dirty="0">
                <a:solidFill>
                  <a:schemeClr val="bg1"/>
                </a:solidFill>
                <a:latin typeface="Courier New"/>
                <a:ea typeface="Courier New"/>
                <a:cs typeface="Courier New"/>
                <a:sym typeface="Courier New"/>
              </a:rPr>
              <a:t>  SELECT</a:t>
            </a:r>
          </a:p>
          <a:p>
            <a:pPr lvl="0"/>
            <a:r>
              <a:rPr lang="en-US" sz="1400" dirty="0">
                <a:solidFill>
                  <a:schemeClr val="bg1"/>
                </a:solidFill>
                <a:latin typeface="Courier New"/>
                <a:ea typeface="Courier New"/>
                <a:cs typeface="Courier New"/>
                <a:sym typeface="Courier New"/>
              </a:rPr>
              <a:t>  '2017-02-01' AS first_day,</a:t>
            </a:r>
          </a:p>
          <a:p>
            <a:pPr lvl="0"/>
            <a:r>
              <a:rPr lang="en-US" sz="1400" dirty="0">
                <a:solidFill>
                  <a:schemeClr val="bg1"/>
                </a:solidFill>
                <a:latin typeface="Courier New"/>
                <a:ea typeface="Courier New"/>
                <a:cs typeface="Courier New"/>
                <a:sym typeface="Courier New"/>
              </a:rPr>
              <a:t>     '2017-02-28' AS last_day</a:t>
            </a:r>
          </a:p>
          <a:p>
            <a:pPr lvl="0"/>
            <a:r>
              <a:rPr lang="en-US" sz="1400" dirty="0">
                <a:solidFill>
                  <a:schemeClr val="bg1"/>
                </a:solidFill>
                <a:latin typeface="Courier New"/>
                <a:ea typeface="Courier New"/>
                <a:cs typeface="Courier New"/>
                <a:sym typeface="Courier New"/>
              </a:rPr>
              <a:t>  UNION</a:t>
            </a:r>
          </a:p>
          <a:p>
            <a:pPr lvl="0"/>
            <a:r>
              <a:rPr lang="en-US" sz="1400" dirty="0">
                <a:solidFill>
                  <a:schemeClr val="bg1"/>
                </a:solidFill>
                <a:latin typeface="Courier New"/>
                <a:ea typeface="Courier New"/>
                <a:cs typeface="Courier New"/>
                <a:sym typeface="Courier New"/>
              </a:rPr>
              <a:t>  SELECT</a:t>
            </a:r>
          </a:p>
          <a:p>
            <a:pPr lvl="0"/>
            <a:r>
              <a:rPr lang="en-US" sz="1400" dirty="0">
                <a:solidFill>
                  <a:schemeClr val="bg1"/>
                </a:solidFill>
                <a:latin typeface="Courier New"/>
                <a:ea typeface="Courier New"/>
                <a:cs typeface="Courier New"/>
                <a:sym typeface="Courier New"/>
              </a:rPr>
              <a:t>  '2017-03-01' AS first_day,</a:t>
            </a:r>
          </a:p>
          <a:p>
            <a:pPr lvl="0"/>
            <a:r>
              <a:rPr lang="en-US" sz="1400" dirty="0">
                <a:solidFill>
                  <a:schemeClr val="bg1"/>
                </a:solidFill>
                <a:latin typeface="Courier New"/>
                <a:ea typeface="Courier New"/>
                <a:cs typeface="Courier New"/>
                <a:sym typeface="Courier New"/>
              </a:rPr>
              <a:t>     '2017-03-31' AS last_day</a:t>
            </a:r>
          </a:p>
          <a:p>
            <a:pPr lvl="0"/>
            <a:r>
              <a:rPr lang="en-US" sz="1400" dirty="0">
                <a:solidFill>
                  <a:schemeClr val="bg1"/>
                </a:solidFill>
                <a:latin typeface="Courier New"/>
                <a:ea typeface="Courier New"/>
                <a:cs typeface="Courier New"/>
                <a:sym typeface="Courier New"/>
              </a:rPr>
              <a:t>)</a:t>
            </a:r>
          </a:p>
          <a:p>
            <a:pPr lvl="0"/>
            <a:r>
              <a:rPr lang="en-US" sz="1400" dirty="0">
                <a:solidFill>
                  <a:schemeClr val="bg1"/>
                </a:solidFill>
                <a:latin typeface="Courier New"/>
                <a:ea typeface="Courier New"/>
                <a:cs typeface="Courier New"/>
                <a:sym typeface="Courier New"/>
              </a:rPr>
              <a:t>SELECT *</a:t>
            </a:r>
          </a:p>
          <a:p>
            <a:pPr lvl="0"/>
            <a:r>
              <a:rPr lang="en-US" sz="1400" dirty="0">
                <a:solidFill>
                  <a:schemeClr val="bg1"/>
                </a:solidFill>
                <a:latin typeface="Courier New"/>
                <a:ea typeface="Courier New"/>
                <a:cs typeface="Courier New"/>
                <a:sym typeface="Courier New"/>
              </a:rPr>
              <a:t>FROM months;</a:t>
            </a:r>
          </a:p>
        </p:txBody>
      </p:sp>
      <p:sp>
        <p:nvSpPr>
          <p:cNvPr id="324" name="Shape 324"/>
          <p:cNvSpPr txBox="1"/>
          <p:nvPr/>
        </p:nvSpPr>
        <p:spPr>
          <a:xfrm>
            <a:off x="306674" y="995634"/>
            <a:ext cx="6561200" cy="2444000"/>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US" sz="1600" dirty="0">
                <a:latin typeface="Roboto"/>
                <a:ea typeface="Roboto"/>
                <a:cs typeface="Roboto"/>
                <a:sym typeface="Roboto"/>
              </a:rPr>
              <a:t>Temporary table: months</a:t>
            </a:r>
          </a:p>
          <a:p>
            <a:pPr>
              <a:lnSpc>
                <a:spcPct val="115000"/>
              </a:lnSpc>
              <a:buClr>
                <a:schemeClr val="dk1"/>
              </a:buClr>
              <a:buSzPts val="1100"/>
            </a:pPr>
            <a:endParaRPr lang="en-US" sz="1600" dirty="0">
              <a:latin typeface="Roboto"/>
              <a:ea typeface="Roboto"/>
              <a:cs typeface="Roboto"/>
              <a:sym typeface="Roboto"/>
            </a:endParaRPr>
          </a:p>
          <a:p>
            <a:pPr>
              <a:lnSpc>
                <a:spcPct val="115000"/>
              </a:lnSpc>
              <a:buClr>
                <a:schemeClr val="dk1"/>
              </a:buClr>
              <a:buSzPts val="1100"/>
            </a:pPr>
            <a:r>
              <a:rPr lang="en-US" sz="1600" dirty="0">
                <a:latin typeface="Roboto"/>
                <a:ea typeface="Roboto"/>
                <a:cs typeface="Roboto"/>
                <a:sym typeface="Roboto"/>
              </a:rPr>
              <a:t>Months table shows the first and last day of each month during the time horizon of months for which we are analyzing the churn rates.</a:t>
            </a:r>
          </a:p>
          <a:p>
            <a:pPr>
              <a:lnSpc>
                <a:spcPct val="115000"/>
              </a:lnSpc>
              <a:buClr>
                <a:schemeClr val="dk1"/>
              </a:buClr>
              <a:buSzPts val="1100"/>
            </a:pPr>
            <a:endParaRPr lang="en-US" sz="1600" dirty="0">
              <a:latin typeface="Roboto"/>
              <a:ea typeface="Roboto"/>
              <a:cs typeface="Roboto"/>
              <a:sym typeface="Roboto"/>
            </a:endParaRPr>
          </a:p>
          <a:p>
            <a:pPr marL="285750" indent="-285750">
              <a:lnSpc>
                <a:spcPct val="115000"/>
              </a:lnSpc>
              <a:buClr>
                <a:schemeClr val="dk1"/>
              </a:buClr>
              <a:buSzPts val="1100"/>
              <a:buFont typeface="Wingdings" panose="05000000000000000000" pitchFamily="2" charset="2"/>
              <a:buChar char="q"/>
            </a:pPr>
            <a:r>
              <a:rPr lang="en-US" sz="1600" dirty="0">
                <a:latin typeface="Roboto"/>
                <a:ea typeface="Roboto"/>
                <a:cs typeface="Roboto"/>
                <a:sym typeface="Roboto"/>
              </a:rPr>
              <a:t>We underline the first and last day for January, February and March months </a:t>
            </a:r>
            <a:endParaRPr sz="1600" dirty="0">
              <a:latin typeface="Roboto"/>
              <a:ea typeface="Roboto"/>
              <a:cs typeface="Roboto"/>
              <a:sym typeface="Roboto"/>
            </a:endParaRPr>
          </a:p>
        </p:txBody>
      </p:sp>
      <p:pic>
        <p:nvPicPr>
          <p:cNvPr id="2" name="Picture 1">
            <a:extLst>
              <a:ext uri="{FF2B5EF4-FFF2-40B4-BE49-F238E27FC236}">
                <a16:creationId xmlns:a16="http://schemas.microsoft.com/office/drawing/2014/main" id="{517FDE94-366C-B87A-4455-635FF288759B}"/>
              </a:ext>
            </a:extLst>
          </p:cNvPr>
          <p:cNvPicPr>
            <a:picLocks noChangeAspect="1"/>
          </p:cNvPicPr>
          <p:nvPr/>
        </p:nvPicPr>
        <p:blipFill>
          <a:blip r:embed="rId3"/>
          <a:stretch>
            <a:fillRect/>
          </a:stretch>
        </p:blipFill>
        <p:spPr>
          <a:xfrm>
            <a:off x="306673" y="3657768"/>
            <a:ext cx="6622923" cy="1291304"/>
          </a:xfrm>
          <a:prstGeom prst="rect">
            <a:avLst/>
          </a:prstGeom>
        </p:spPr>
      </p:pic>
    </p:spTree>
    <p:extLst>
      <p:ext uri="{BB962C8B-B14F-4D97-AF65-F5344CB8AC3E}">
        <p14:creationId xmlns:p14="http://schemas.microsoft.com/office/powerpoint/2010/main" val="443382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33DD0-F2F1-B110-08C2-AE3B3B3115B3}"/>
              </a:ext>
            </a:extLst>
          </p:cNvPr>
          <p:cNvSpPr txBox="1"/>
          <p:nvPr/>
        </p:nvSpPr>
        <p:spPr>
          <a:xfrm>
            <a:off x="1187777" y="2844225"/>
            <a:ext cx="8597245"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Task 4. </a:t>
            </a:r>
            <a:r>
              <a:rPr lang="en-US" sz="3200" dirty="0">
                <a:solidFill>
                  <a:schemeClr val="lt1"/>
                </a:solidFill>
                <a:latin typeface="Roboto Black"/>
                <a:ea typeface="Roboto Black"/>
                <a:cs typeface="Roboto Black"/>
                <a:sym typeface="Roboto Black"/>
              </a:rPr>
              <a:t>Create cross_join table</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2667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96765"/>
            <a:ext cx="11360800" cy="898869"/>
          </a:xfrm>
          <a:prstGeom prst="rect">
            <a:avLst/>
          </a:prstGeom>
          <a:noFill/>
          <a:ln>
            <a:noFill/>
          </a:ln>
        </p:spPr>
        <p:txBody>
          <a:bodyPr spcFirstLastPara="1" wrap="square" lIns="121900" tIns="121900" rIns="121900" bIns="121900" anchor="b" anchorCtr="0">
            <a:noAutofit/>
          </a:bodyPr>
          <a:lstStyle/>
          <a:p>
            <a:pPr algn="ctr"/>
            <a:r>
              <a:rPr lang="en" sz="3200" b="1" dirty="0">
                <a:latin typeface="Roboto"/>
                <a:ea typeface="Roboto"/>
                <a:cs typeface="Roboto"/>
                <a:sym typeface="Roboto"/>
              </a:rPr>
              <a:t>4.</a:t>
            </a:r>
            <a:r>
              <a:rPr lang="en-US" sz="3200" b="1" dirty="0">
                <a:latin typeface="Roboto"/>
                <a:ea typeface="Roboto"/>
                <a:cs typeface="Roboto"/>
                <a:sym typeface="Roboto"/>
              </a:rPr>
              <a:t> Create a temporary table called cross_join</a:t>
            </a:r>
            <a:endParaRPr sz="3200" b="1" dirty="0">
              <a:latin typeface="Roboto"/>
              <a:ea typeface="Roboto"/>
              <a:cs typeface="Roboto"/>
              <a:sym typeface="Roboto"/>
            </a:endParaRPr>
          </a:p>
        </p:txBody>
      </p:sp>
      <p:sp>
        <p:nvSpPr>
          <p:cNvPr id="323" name="Shape 323"/>
          <p:cNvSpPr txBox="1"/>
          <p:nvPr/>
        </p:nvSpPr>
        <p:spPr>
          <a:xfrm>
            <a:off x="7077278" y="995633"/>
            <a:ext cx="4973320" cy="5508861"/>
          </a:xfrm>
          <a:prstGeom prst="rect">
            <a:avLst/>
          </a:prstGeom>
          <a:solidFill>
            <a:srgbClr val="D9D9D9"/>
          </a:solidFill>
          <a:ln>
            <a:noFill/>
          </a:ln>
        </p:spPr>
        <p:txBody>
          <a:bodyPr spcFirstLastPara="1" wrap="square" lIns="121900" tIns="121900" rIns="121900" bIns="121900" anchor="t" anchorCtr="0">
            <a:noAutofit/>
          </a:bodyPr>
          <a:lstStyle/>
          <a:p>
            <a:pPr lvl="0"/>
            <a:r>
              <a:rPr lang="en-US" sz="1400" dirty="0">
                <a:solidFill>
                  <a:schemeClr val="bg1"/>
                </a:solidFill>
                <a:latin typeface="Courier New"/>
                <a:ea typeface="Courier New"/>
                <a:cs typeface="Courier New"/>
                <a:sym typeface="Courier New"/>
              </a:rPr>
              <a:t>WITH months AS(</a:t>
            </a:r>
          </a:p>
          <a:p>
            <a:pPr lvl="0"/>
            <a:r>
              <a:rPr lang="en-US" sz="1400" dirty="0">
                <a:solidFill>
                  <a:schemeClr val="bg1"/>
                </a:solidFill>
                <a:latin typeface="Courier New"/>
                <a:ea typeface="Courier New"/>
                <a:cs typeface="Courier New"/>
                <a:sym typeface="Courier New"/>
              </a:rPr>
              <a:t>  SELECT </a:t>
            </a:r>
          </a:p>
          <a:p>
            <a:pPr lvl="0"/>
            <a:r>
              <a:rPr lang="en-US" sz="1400" dirty="0">
                <a:solidFill>
                  <a:schemeClr val="bg1"/>
                </a:solidFill>
                <a:latin typeface="Courier New"/>
                <a:ea typeface="Courier New"/>
                <a:cs typeface="Courier New"/>
                <a:sym typeface="Courier New"/>
              </a:rPr>
              <a:t>  '2017-01-01' AS first_day,</a:t>
            </a:r>
          </a:p>
          <a:p>
            <a:pPr lvl="0"/>
            <a:r>
              <a:rPr lang="en-US" sz="1400" dirty="0">
                <a:solidFill>
                  <a:schemeClr val="bg1"/>
                </a:solidFill>
                <a:latin typeface="Courier New"/>
                <a:ea typeface="Courier New"/>
                <a:cs typeface="Courier New"/>
                <a:sym typeface="Courier New"/>
              </a:rPr>
              <a:t>     '2017-01-31' AS last_day</a:t>
            </a:r>
          </a:p>
          <a:p>
            <a:pPr lvl="0"/>
            <a:r>
              <a:rPr lang="en-US" sz="1400" dirty="0">
                <a:solidFill>
                  <a:schemeClr val="bg1"/>
                </a:solidFill>
                <a:latin typeface="Courier New"/>
                <a:ea typeface="Courier New"/>
                <a:cs typeface="Courier New"/>
                <a:sym typeface="Courier New"/>
              </a:rPr>
              <a:t>  UNION</a:t>
            </a:r>
          </a:p>
          <a:p>
            <a:pPr lvl="0"/>
            <a:r>
              <a:rPr lang="en-US" sz="1400" dirty="0">
                <a:solidFill>
                  <a:schemeClr val="bg1"/>
                </a:solidFill>
                <a:latin typeface="Courier New"/>
                <a:ea typeface="Courier New"/>
                <a:cs typeface="Courier New"/>
                <a:sym typeface="Courier New"/>
              </a:rPr>
              <a:t>  SELECT</a:t>
            </a:r>
          </a:p>
          <a:p>
            <a:pPr lvl="0"/>
            <a:r>
              <a:rPr lang="en-US" sz="1400" dirty="0">
                <a:solidFill>
                  <a:schemeClr val="bg1"/>
                </a:solidFill>
                <a:latin typeface="Courier New"/>
                <a:ea typeface="Courier New"/>
                <a:cs typeface="Courier New"/>
                <a:sym typeface="Courier New"/>
              </a:rPr>
              <a:t>  '2017-02-01' AS first_day,</a:t>
            </a:r>
          </a:p>
          <a:p>
            <a:pPr lvl="0"/>
            <a:r>
              <a:rPr lang="en-US" sz="1400" dirty="0">
                <a:solidFill>
                  <a:schemeClr val="bg1"/>
                </a:solidFill>
                <a:latin typeface="Courier New"/>
                <a:ea typeface="Courier New"/>
                <a:cs typeface="Courier New"/>
                <a:sym typeface="Courier New"/>
              </a:rPr>
              <a:t>     '2017-02-28' AS last_day</a:t>
            </a:r>
          </a:p>
          <a:p>
            <a:pPr lvl="0"/>
            <a:r>
              <a:rPr lang="en-US" sz="1400" dirty="0">
                <a:solidFill>
                  <a:schemeClr val="bg1"/>
                </a:solidFill>
                <a:latin typeface="Courier New"/>
                <a:ea typeface="Courier New"/>
                <a:cs typeface="Courier New"/>
                <a:sym typeface="Courier New"/>
              </a:rPr>
              <a:t>  UNION</a:t>
            </a:r>
          </a:p>
          <a:p>
            <a:pPr lvl="0"/>
            <a:r>
              <a:rPr lang="en-US" sz="1400" dirty="0">
                <a:solidFill>
                  <a:schemeClr val="bg1"/>
                </a:solidFill>
                <a:latin typeface="Courier New"/>
                <a:ea typeface="Courier New"/>
                <a:cs typeface="Courier New"/>
                <a:sym typeface="Courier New"/>
              </a:rPr>
              <a:t>  SELECT</a:t>
            </a:r>
          </a:p>
          <a:p>
            <a:pPr lvl="0"/>
            <a:r>
              <a:rPr lang="en-US" sz="1400" dirty="0">
                <a:solidFill>
                  <a:schemeClr val="bg1"/>
                </a:solidFill>
                <a:latin typeface="Courier New"/>
                <a:ea typeface="Courier New"/>
                <a:cs typeface="Courier New"/>
                <a:sym typeface="Courier New"/>
              </a:rPr>
              <a:t>  '2017-03-01' AS first_day,</a:t>
            </a:r>
          </a:p>
          <a:p>
            <a:pPr lvl="0"/>
            <a:r>
              <a:rPr lang="en-US" sz="1400" dirty="0">
                <a:solidFill>
                  <a:schemeClr val="bg1"/>
                </a:solidFill>
                <a:latin typeface="Courier New"/>
                <a:ea typeface="Courier New"/>
                <a:cs typeface="Courier New"/>
                <a:sym typeface="Courier New"/>
              </a:rPr>
              <a:t>     '2017-03-31' AS last_day</a:t>
            </a:r>
          </a:p>
          <a:p>
            <a:pPr lvl="0"/>
            <a:r>
              <a:rPr lang="en-US" sz="1400" dirty="0">
                <a:solidFill>
                  <a:schemeClr val="bg1"/>
                </a:solidFill>
                <a:latin typeface="Courier New"/>
                <a:ea typeface="Courier New"/>
                <a:cs typeface="Courier New"/>
                <a:sym typeface="Courier New"/>
              </a:rPr>
              <a:t>),</a:t>
            </a:r>
          </a:p>
          <a:p>
            <a:pPr lvl="0"/>
            <a:r>
              <a:rPr lang="en-US" sz="1400" dirty="0">
                <a:solidFill>
                  <a:schemeClr val="bg1"/>
                </a:solidFill>
                <a:latin typeface="Courier New"/>
                <a:ea typeface="Courier New"/>
                <a:cs typeface="Courier New"/>
                <a:sym typeface="Courier New"/>
              </a:rPr>
              <a:t>cross_join AS(</a:t>
            </a:r>
          </a:p>
          <a:p>
            <a:pPr lvl="0"/>
            <a:r>
              <a:rPr lang="en-US" sz="1400" dirty="0">
                <a:solidFill>
                  <a:schemeClr val="bg1"/>
                </a:solidFill>
                <a:latin typeface="Courier New"/>
                <a:ea typeface="Courier New"/>
                <a:cs typeface="Courier New"/>
                <a:sym typeface="Courier New"/>
              </a:rPr>
              <a:t>  SELECT *</a:t>
            </a:r>
          </a:p>
          <a:p>
            <a:pPr lvl="0"/>
            <a:r>
              <a:rPr lang="en-US" sz="1400" dirty="0">
                <a:solidFill>
                  <a:schemeClr val="bg1"/>
                </a:solidFill>
                <a:latin typeface="Courier New"/>
                <a:ea typeface="Courier New"/>
                <a:cs typeface="Courier New"/>
                <a:sym typeface="Courier New"/>
              </a:rPr>
              <a:t>  FROM subscriptions</a:t>
            </a:r>
          </a:p>
          <a:p>
            <a:pPr lvl="0"/>
            <a:r>
              <a:rPr lang="en-US" sz="1400" dirty="0">
                <a:solidFill>
                  <a:schemeClr val="bg1"/>
                </a:solidFill>
                <a:latin typeface="Courier New"/>
                <a:ea typeface="Courier New"/>
                <a:cs typeface="Courier New"/>
                <a:sym typeface="Courier New"/>
              </a:rPr>
              <a:t>  CROSS JOIN months</a:t>
            </a:r>
          </a:p>
          <a:p>
            <a:pPr lvl="0"/>
            <a:r>
              <a:rPr lang="en-US" sz="1400" dirty="0">
                <a:solidFill>
                  <a:schemeClr val="bg1"/>
                </a:solidFill>
                <a:latin typeface="Courier New"/>
                <a:ea typeface="Courier New"/>
                <a:cs typeface="Courier New"/>
                <a:sym typeface="Courier New"/>
              </a:rPr>
              <a:t>)</a:t>
            </a:r>
          </a:p>
          <a:p>
            <a:pPr lvl="0"/>
            <a:r>
              <a:rPr lang="en-US" sz="1400" dirty="0">
                <a:solidFill>
                  <a:schemeClr val="bg1"/>
                </a:solidFill>
                <a:latin typeface="Courier New"/>
                <a:ea typeface="Courier New"/>
                <a:cs typeface="Courier New"/>
                <a:sym typeface="Courier New"/>
              </a:rPr>
              <a:t>SELECT *</a:t>
            </a:r>
          </a:p>
          <a:p>
            <a:pPr lvl="0"/>
            <a:r>
              <a:rPr lang="en-US" sz="1400" dirty="0">
                <a:solidFill>
                  <a:schemeClr val="bg1"/>
                </a:solidFill>
                <a:latin typeface="Courier New"/>
                <a:ea typeface="Courier New"/>
                <a:cs typeface="Courier New"/>
                <a:sym typeface="Courier New"/>
              </a:rPr>
              <a:t>FROM cross_join;</a:t>
            </a:r>
          </a:p>
        </p:txBody>
      </p:sp>
      <p:sp>
        <p:nvSpPr>
          <p:cNvPr id="324" name="Shape 324"/>
          <p:cNvSpPr txBox="1"/>
          <p:nvPr/>
        </p:nvSpPr>
        <p:spPr>
          <a:xfrm>
            <a:off x="306674" y="995634"/>
            <a:ext cx="6561200" cy="1709859"/>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US" sz="1600" dirty="0">
                <a:latin typeface="Roboto"/>
                <a:ea typeface="Roboto"/>
                <a:cs typeface="Roboto"/>
                <a:sym typeface="Roboto"/>
              </a:rPr>
              <a:t>Create a temporary table “</a:t>
            </a:r>
            <a:r>
              <a:rPr lang="en-US" sz="1600" b="1" dirty="0">
                <a:latin typeface="Roboto"/>
                <a:ea typeface="Roboto"/>
                <a:cs typeface="Roboto"/>
                <a:sym typeface="Roboto"/>
              </a:rPr>
              <a:t>cross_join” </a:t>
            </a:r>
            <a:r>
              <a:rPr lang="en-US" sz="1600" dirty="0">
                <a:latin typeface="Roboto"/>
                <a:ea typeface="Roboto"/>
                <a:cs typeface="Roboto"/>
                <a:sym typeface="Roboto"/>
              </a:rPr>
              <a:t>from </a:t>
            </a:r>
            <a:r>
              <a:rPr lang="en-US" sz="1600" b="1" dirty="0">
                <a:latin typeface="Roboto"/>
                <a:ea typeface="Roboto"/>
                <a:cs typeface="Roboto"/>
                <a:sym typeface="Roboto"/>
              </a:rPr>
              <a:t>“</a:t>
            </a:r>
            <a:r>
              <a:rPr lang="en-US" sz="1600" dirty="0">
                <a:latin typeface="Roboto"/>
                <a:ea typeface="Roboto"/>
                <a:cs typeface="Roboto"/>
                <a:sym typeface="Roboto"/>
              </a:rPr>
              <a:t>subscription” and “months” in order to see monthly subscription information of users</a:t>
            </a:r>
          </a:p>
          <a:p>
            <a:pPr>
              <a:lnSpc>
                <a:spcPct val="115000"/>
              </a:lnSpc>
              <a:buClr>
                <a:schemeClr val="dk1"/>
              </a:buClr>
              <a:buSzPts val="1100"/>
            </a:pPr>
            <a:endParaRPr lang="en-US" sz="1600" dirty="0">
              <a:latin typeface="Roboto"/>
              <a:ea typeface="Roboto"/>
              <a:cs typeface="Roboto"/>
              <a:sym typeface="Roboto"/>
            </a:endParaRPr>
          </a:p>
          <a:p>
            <a:pPr>
              <a:lnSpc>
                <a:spcPct val="115000"/>
              </a:lnSpc>
              <a:buClr>
                <a:schemeClr val="dk1"/>
              </a:buClr>
              <a:buSzPts val="1100"/>
            </a:pPr>
            <a:r>
              <a:rPr lang="en-US" sz="1600" dirty="0">
                <a:latin typeface="Roboto"/>
                <a:ea typeface="Roboto"/>
                <a:cs typeface="Roboto"/>
                <a:sym typeface="Roboto"/>
              </a:rPr>
              <a:t>Selecting every column from “</a:t>
            </a:r>
            <a:r>
              <a:rPr lang="en-US" sz="1600" b="1" dirty="0">
                <a:latin typeface="Roboto"/>
                <a:ea typeface="Roboto"/>
                <a:cs typeface="Roboto"/>
                <a:sym typeface="Roboto"/>
              </a:rPr>
              <a:t>cross_join” </a:t>
            </a:r>
            <a:r>
              <a:rPr lang="en-US" sz="1600" dirty="0">
                <a:latin typeface="Roboto"/>
                <a:ea typeface="Roboto"/>
                <a:cs typeface="Roboto"/>
                <a:sym typeface="Roboto"/>
              </a:rPr>
              <a:t>table </a:t>
            </a:r>
          </a:p>
        </p:txBody>
      </p:sp>
      <p:pic>
        <p:nvPicPr>
          <p:cNvPr id="4" name="Picture 3">
            <a:extLst>
              <a:ext uri="{FF2B5EF4-FFF2-40B4-BE49-F238E27FC236}">
                <a16:creationId xmlns:a16="http://schemas.microsoft.com/office/drawing/2014/main" id="{84FBD04A-4307-509A-C3C7-923A23B8C6E7}"/>
              </a:ext>
            </a:extLst>
          </p:cNvPr>
          <p:cNvPicPr>
            <a:picLocks noChangeAspect="1"/>
          </p:cNvPicPr>
          <p:nvPr/>
        </p:nvPicPr>
        <p:blipFill>
          <a:blip r:embed="rId3"/>
          <a:stretch>
            <a:fillRect/>
          </a:stretch>
        </p:blipFill>
        <p:spPr>
          <a:xfrm>
            <a:off x="306673" y="2856323"/>
            <a:ext cx="6561199" cy="3669744"/>
          </a:xfrm>
          <a:prstGeom prst="rect">
            <a:avLst/>
          </a:prstGeom>
        </p:spPr>
      </p:pic>
    </p:spTree>
    <p:extLst>
      <p:ext uri="{BB962C8B-B14F-4D97-AF65-F5344CB8AC3E}">
        <p14:creationId xmlns:p14="http://schemas.microsoft.com/office/powerpoint/2010/main" val="383199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33DD0-F2F1-B110-08C2-AE3B3B3115B3}"/>
              </a:ext>
            </a:extLst>
          </p:cNvPr>
          <p:cNvSpPr txBox="1"/>
          <p:nvPr/>
        </p:nvSpPr>
        <p:spPr>
          <a:xfrm>
            <a:off x="1187777" y="2844225"/>
            <a:ext cx="8597245"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Task </a:t>
            </a:r>
            <a:r>
              <a:rPr lang="ru-RU" sz="3200" b="1" dirty="0">
                <a:latin typeface="Arial" panose="020B0604020202020204" pitchFamily="34" charset="0"/>
                <a:cs typeface="Arial" panose="020B0604020202020204" pitchFamily="34" charset="0"/>
              </a:rPr>
              <a:t>5</a:t>
            </a:r>
            <a:r>
              <a:rPr lang="en-US" sz="3200" b="1" dirty="0">
                <a:latin typeface="Arial" panose="020B0604020202020204" pitchFamily="34" charset="0"/>
                <a:cs typeface="Arial" panose="020B0604020202020204" pitchFamily="34" charset="0"/>
              </a:rPr>
              <a:t>. </a:t>
            </a:r>
            <a:r>
              <a:rPr lang="en-US" sz="3200" dirty="0">
                <a:solidFill>
                  <a:schemeClr val="lt1"/>
                </a:solidFill>
                <a:latin typeface="Roboto Black"/>
                <a:ea typeface="Roboto Black"/>
                <a:cs typeface="Roboto Black"/>
                <a:sym typeface="Roboto Black"/>
              </a:rPr>
              <a:t>Create status table</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0162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96765"/>
            <a:ext cx="11360800" cy="898869"/>
          </a:xfrm>
          <a:prstGeom prst="rect">
            <a:avLst/>
          </a:prstGeom>
          <a:noFill/>
          <a:ln>
            <a:noFill/>
          </a:ln>
        </p:spPr>
        <p:txBody>
          <a:bodyPr spcFirstLastPara="1" wrap="square" lIns="121900" tIns="121900" rIns="121900" bIns="121900" anchor="b" anchorCtr="0">
            <a:noAutofit/>
          </a:bodyPr>
          <a:lstStyle/>
          <a:p>
            <a:pPr algn="ctr"/>
            <a:r>
              <a:rPr lang="en" sz="3200" b="1" dirty="0">
                <a:latin typeface="Roboto"/>
                <a:ea typeface="Roboto"/>
                <a:cs typeface="Roboto"/>
                <a:sym typeface="Roboto"/>
              </a:rPr>
              <a:t>5.</a:t>
            </a:r>
            <a:r>
              <a:rPr lang="en-US" sz="3200" b="1" dirty="0">
                <a:latin typeface="Roboto"/>
                <a:ea typeface="Roboto"/>
                <a:cs typeface="Roboto"/>
                <a:sym typeface="Roboto"/>
              </a:rPr>
              <a:t> Create a temporary table called status</a:t>
            </a:r>
            <a:endParaRPr sz="3200" b="1" dirty="0">
              <a:latin typeface="Roboto"/>
              <a:ea typeface="Roboto"/>
              <a:cs typeface="Roboto"/>
              <a:sym typeface="Roboto"/>
            </a:endParaRPr>
          </a:p>
        </p:txBody>
      </p:sp>
      <p:sp>
        <p:nvSpPr>
          <p:cNvPr id="323" name="Shape 323"/>
          <p:cNvSpPr txBox="1"/>
          <p:nvPr/>
        </p:nvSpPr>
        <p:spPr>
          <a:xfrm>
            <a:off x="5972398" y="920218"/>
            <a:ext cx="2996342" cy="5841017"/>
          </a:xfrm>
          <a:prstGeom prst="rect">
            <a:avLst/>
          </a:prstGeom>
          <a:solidFill>
            <a:srgbClr val="D9D9D9"/>
          </a:solidFill>
          <a:ln>
            <a:noFill/>
          </a:ln>
        </p:spPr>
        <p:txBody>
          <a:bodyPr spcFirstLastPara="1" wrap="square" lIns="121900" tIns="121900" rIns="121900" bIns="121900" anchor="t" anchorCtr="0">
            <a:noAutofit/>
          </a:bodyPr>
          <a:lstStyle/>
          <a:p>
            <a:pPr lvl="0"/>
            <a:r>
              <a:rPr lang="en-US" sz="1200" dirty="0">
                <a:solidFill>
                  <a:schemeClr val="bg1"/>
                </a:solidFill>
                <a:latin typeface="Courier New"/>
                <a:ea typeface="Courier New"/>
                <a:cs typeface="Courier New"/>
                <a:sym typeface="Courier New"/>
              </a:rPr>
              <a:t>WITH months AS(</a:t>
            </a:r>
          </a:p>
          <a:p>
            <a:pPr lvl="0"/>
            <a:r>
              <a:rPr lang="en-US" sz="1200" dirty="0">
                <a:solidFill>
                  <a:schemeClr val="bg1"/>
                </a:solidFill>
                <a:latin typeface="Courier New"/>
                <a:ea typeface="Courier New"/>
                <a:cs typeface="Courier New"/>
                <a:sym typeface="Courier New"/>
              </a:rPr>
              <a:t>  SELECT </a:t>
            </a:r>
          </a:p>
          <a:p>
            <a:pPr lvl="0"/>
            <a:r>
              <a:rPr lang="en-US" sz="1200" dirty="0">
                <a:solidFill>
                  <a:schemeClr val="bg1"/>
                </a:solidFill>
                <a:latin typeface="Courier New"/>
                <a:ea typeface="Courier New"/>
                <a:cs typeface="Courier New"/>
                <a:sym typeface="Courier New"/>
              </a:rPr>
              <a:t>  '2017-01-01' AS first_day,</a:t>
            </a:r>
          </a:p>
          <a:p>
            <a:pPr lvl="0"/>
            <a:r>
              <a:rPr lang="en-US" sz="1200" dirty="0">
                <a:solidFill>
                  <a:schemeClr val="bg1"/>
                </a:solidFill>
                <a:latin typeface="Courier New"/>
                <a:ea typeface="Courier New"/>
                <a:cs typeface="Courier New"/>
                <a:sym typeface="Courier New"/>
              </a:rPr>
              <a:t>     '2017-01-31' AS last_day</a:t>
            </a:r>
          </a:p>
          <a:p>
            <a:pPr lvl="0"/>
            <a:r>
              <a:rPr lang="en-US" sz="1200" dirty="0">
                <a:solidFill>
                  <a:schemeClr val="bg1"/>
                </a:solidFill>
                <a:latin typeface="Courier New"/>
                <a:ea typeface="Courier New"/>
                <a:cs typeface="Courier New"/>
                <a:sym typeface="Courier New"/>
              </a:rPr>
              <a:t>  UNION</a:t>
            </a:r>
          </a:p>
          <a:p>
            <a:pPr lvl="0"/>
            <a:r>
              <a:rPr lang="en-US" sz="1200" dirty="0">
                <a:solidFill>
                  <a:schemeClr val="bg1"/>
                </a:solidFill>
                <a:latin typeface="Courier New"/>
                <a:ea typeface="Courier New"/>
                <a:cs typeface="Courier New"/>
                <a:sym typeface="Courier New"/>
              </a:rPr>
              <a:t>  SELECT</a:t>
            </a:r>
          </a:p>
          <a:p>
            <a:pPr lvl="0"/>
            <a:r>
              <a:rPr lang="en-US" sz="1200" dirty="0">
                <a:solidFill>
                  <a:schemeClr val="bg1"/>
                </a:solidFill>
                <a:latin typeface="Courier New"/>
                <a:ea typeface="Courier New"/>
                <a:cs typeface="Courier New"/>
                <a:sym typeface="Courier New"/>
              </a:rPr>
              <a:t>  '2017-02-01' AS first_day,</a:t>
            </a:r>
          </a:p>
          <a:p>
            <a:pPr lvl="0"/>
            <a:r>
              <a:rPr lang="en-US" sz="1200" dirty="0">
                <a:solidFill>
                  <a:schemeClr val="bg1"/>
                </a:solidFill>
                <a:latin typeface="Courier New"/>
                <a:ea typeface="Courier New"/>
                <a:cs typeface="Courier New"/>
                <a:sym typeface="Courier New"/>
              </a:rPr>
              <a:t>    '2017-02-28' AS last_day</a:t>
            </a:r>
          </a:p>
          <a:p>
            <a:pPr lvl="0"/>
            <a:r>
              <a:rPr lang="en-US" sz="1200" dirty="0">
                <a:solidFill>
                  <a:schemeClr val="bg1"/>
                </a:solidFill>
                <a:latin typeface="Courier New"/>
                <a:ea typeface="Courier New"/>
                <a:cs typeface="Courier New"/>
                <a:sym typeface="Courier New"/>
              </a:rPr>
              <a:t>  UNION</a:t>
            </a:r>
          </a:p>
          <a:p>
            <a:pPr lvl="0"/>
            <a:r>
              <a:rPr lang="en-US" sz="1200" dirty="0">
                <a:solidFill>
                  <a:schemeClr val="bg1"/>
                </a:solidFill>
                <a:latin typeface="Courier New"/>
                <a:ea typeface="Courier New"/>
                <a:cs typeface="Courier New"/>
                <a:sym typeface="Courier New"/>
              </a:rPr>
              <a:t>  SELECT</a:t>
            </a:r>
          </a:p>
          <a:p>
            <a:pPr lvl="0"/>
            <a:r>
              <a:rPr lang="en-US" sz="1200" dirty="0">
                <a:solidFill>
                  <a:schemeClr val="bg1"/>
                </a:solidFill>
                <a:latin typeface="Courier New"/>
                <a:ea typeface="Courier New"/>
                <a:cs typeface="Courier New"/>
                <a:sym typeface="Courier New"/>
              </a:rPr>
              <a:t>  '2017-03-01' AS first_day,</a:t>
            </a:r>
          </a:p>
          <a:p>
            <a:pPr lvl="0"/>
            <a:r>
              <a:rPr lang="en-US" sz="1200" dirty="0">
                <a:solidFill>
                  <a:schemeClr val="bg1"/>
                </a:solidFill>
                <a:latin typeface="Courier New"/>
                <a:ea typeface="Courier New"/>
                <a:cs typeface="Courier New"/>
                <a:sym typeface="Courier New"/>
              </a:rPr>
              <a:t>     '2017-03-31' AS last_day</a:t>
            </a:r>
          </a:p>
          <a:p>
            <a:pPr lvl="0"/>
            <a:r>
              <a:rPr lang="en-US" sz="1200" dirty="0">
                <a:solidFill>
                  <a:schemeClr val="bg1"/>
                </a:solidFill>
                <a:latin typeface="Courier New"/>
                <a:ea typeface="Courier New"/>
                <a:cs typeface="Courier New"/>
                <a:sym typeface="Courier New"/>
              </a:rPr>
              <a:t>),</a:t>
            </a:r>
          </a:p>
          <a:p>
            <a:pPr lvl="0"/>
            <a:r>
              <a:rPr lang="en-US" sz="1200" dirty="0">
                <a:solidFill>
                  <a:schemeClr val="bg1"/>
                </a:solidFill>
                <a:latin typeface="Courier New"/>
                <a:ea typeface="Courier New"/>
                <a:cs typeface="Courier New"/>
                <a:sym typeface="Courier New"/>
              </a:rPr>
              <a:t>cross_join AS(</a:t>
            </a:r>
          </a:p>
          <a:p>
            <a:pPr lvl="0"/>
            <a:r>
              <a:rPr lang="en-US" sz="1200" dirty="0">
                <a:solidFill>
                  <a:schemeClr val="bg1"/>
                </a:solidFill>
                <a:latin typeface="Courier New"/>
                <a:ea typeface="Courier New"/>
                <a:cs typeface="Courier New"/>
                <a:sym typeface="Courier New"/>
              </a:rPr>
              <a:t>  SELECT *</a:t>
            </a:r>
          </a:p>
          <a:p>
            <a:pPr lvl="0"/>
            <a:r>
              <a:rPr lang="en-US" sz="1200" dirty="0">
                <a:solidFill>
                  <a:schemeClr val="bg1"/>
                </a:solidFill>
                <a:latin typeface="Courier New"/>
                <a:ea typeface="Courier New"/>
                <a:cs typeface="Courier New"/>
                <a:sym typeface="Courier New"/>
              </a:rPr>
              <a:t>  FROM subscriptions</a:t>
            </a:r>
          </a:p>
          <a:p>
            <a:pPr lvl="0"/>
            <a:r>
              <a:rPr lang="en-US" sz="1200" dirty="0">
                <a:solidFill>
                  <a:schemeClr val="bg1"/>
                </a:solidFill>
                <a:latin typeface="Courier New"/>
                <a:ea typeface="Courier New"/>
                <a:cs typeface="Courier New"/>
                <a:sym typeface="Courier New"/>
              </a:rPr>
              <a:t>  CROSS JOIN months</a:t>
            </a:r>
          </a:p>
          <a:p>
            <a:pPr lvl="0"/>
            <a:r>
              <a:rPr lang="en-US" sz="1200" dirty="0">
                <a:solidFill>
                  <a:schemeClr val="bg1"/>
                </a:solidFill>
                <a:latin typeface="Courier New"/>
                <a:ea typeface="Courier New"/>
                <a:cs typeface="Courier New"/>
                <a:sym typeface="Courier New"/>
              </a:rPr>
              <a:t>),</a:t>
            </a:r>
          </a:p>
        </p:txBody>
      </p:sp>
      <p:sp>
        <p:nvSpPr>
          <p:cNvPr id="324" name="Shape 324"/>
          <p:cNvSpPr txBox="1"/>
          <p:nvPr/>
        </p:nvSpPr>
        <p:spPr>
          <a:xfrm>
            <a:off x="306675" y="920217"/>
            <a:ext cx="5556798" cy="2115213"/>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US" sz="1600" dirty="0">
                <a:latin typeface="Roboto"/>
                <a:ea typeface="Roboto"/>
                <a:cs typeface="Roboto"/>
                <a:sym typeface="Roboto"/>
              </a:rPr>
              <a:t>Create a temporary table “</a:t>
            </a:r>
            <a:r>
              <a:rPr lang="en-US" sz="1600" b="1" dirty="0">
                <a:latin typeface="Roboto"/>
                <a:ea typeface="Roboto"/>
                <a:cs typeface="Roboto"/>
                <a:sym typeface="Roboto"/>
              </a:rPr>
              <a:t>status” </a:t>
            </a:r>
            <a:r>
              <a:rPr lang="en-US" sz="1600" dirty="0">
                <a:latin typeface="Roboto"/>
                <a:ea typeface="Roboto"/>
                <a:cs typeface="Roboto"/>
                <a:sym typeface="Roboto"/>
              </a:rPr>
              <a:t>to show the active status of users’ subscription information by “30” &amp; “87” segments and months</a:t>
            </a:r>
          </a:p>
          <a:p>
            <a:pPr>
              <a:lnSpc>
                <a:spcPct val="115000"/>
              </a:lnSpc>
              <a:buClr>
                <a:schemeClr val="dk1"/>
              </a:buClr>
              <a:buSzPts val="1100"/>
            </a:pPr>
            <a:endParaRPr lang="en-US" sz="1600" dirty="0">
              <a:latin typeface="Roboto"/>
              <a:ea typeface="Roboto"/>
              <a:cs typeface="Roboto"/>
              <a:sym typeface="Roboto"/>
            </a:endParaRPr>
          </a:p>
          <a:p>
            <a:pPr>
              <a:lnSpc>
                <a:spcPct val="115000"/>
              </a:lnSpc>
              <a:buClr>
                <a:schemeClr val="dk1"/>
              </a:buClr>
              <a:buSzPts val="1100"/>
            </a:pPr>
            <a:r>
              <a:rPr lang="en-US" sz="1600" dirty="0">
                <a:latin typeface="Roboto"/>
                <a:ea typeface="Roboto"/>
                <a:cs typeface="Roboto"/>
                <a:sym typeface="Roboto"/>
              </a:rPr>
              <a:t>Selecting every column from “</a:t>
            </a:r>
            <a:r>
              <a:rPr lang="en-US" sz="1600" b="1" dirty="0">
                <a:latin typeface="Roboto"/>
                <a:ea typeface="Roboto"/>
                <a:cs typeface="Roboto"/>
                <a:sym typeface="Roboto"/>
              </a:rPr>
              <a:t>status” </a:t>
            </a:r>
            <a:r>
              <a:rPr lang="en-US" sz="1600" dirty="0">
                <a:latin typeface="Roboto"/>
                <a:ea typeface="Roboto"/>
                <a:cs typeface="Roboto"/>
                <a:sym typeface="Roboto"/>
              </a:rPr>
              <a:t>table that represents active (1) subscription status for certain user (id) corresponding to underlying month (month)</a:t>
            </a:r>
          </a:p>
          <a:p>
            <a:pPr>
              <a:lnSpc>
                <a:spcPct val="115000"/>
              </a:lnSpc>
              <a:buClr>
                <a:schemeClr val="dk1"/>
              </a:buClr>
              <a:buSzPts val="1100"/>
            </a:pPr>
            <a:r>
              <a:rPr lang="en-US" sz="1600" dirty="0">
                <a:latin typeface="Roboto"/>
                <a:ea typeface="Roboto"/>
                <a:cs typeface="Roboto"/>
                <a:sym typeface="Roboto"/>
              </a:rPr>
              <a:t>	 </a:t>
            </a:r>
          </a:p>
        </p:txBody>
      </p:sp>
      <p:pic>
        <p:nvPicPr>
          <p:cNvPr id="3" name="Picture 2">
            <a:extLst>
              <a:ext uri="{FF2B5EF4-FFF2-40B4-BE49-F238E27FC236}">
                <a16:creationId xmlns:a16="http://schemas.microsoft.com/office/drawing/2014/main" id="{4605440C-E01A-C1E3-4E1B-C3E5F84B9EB9}"/>
              </a:ext>
            </a:extLst>
          </p:cNvPr>
          <p:cNvPicPr>
            <a:picLocks noChangeAspect="1"/>
          </p:cNvPicPr>
          <p:nvPr/>
        </p:nvPicPr>
        <p:blipFill>
          <a:blip r:embed="rId3"/>
          <a:stretch>
            <a:fillRect/>
          </a:stretch>
        </p:blipFill>
        <p:spPr>
          <a:xfrm>
            <a:off x="306675" y="3157979"/>
            <a:ext cx="5556798" cy="3603256"/>
          </a:xfrm>
          <a:prstGeom prst="rect">
            <a:avLst/>
          </a:prstGeom>
        </p:spPr>
      </p:pic>
      <p:sp>
        <p:nvSpPr>
          <p:cNvPr id="7" name="Shape 323">
            <a:extLst>
              <a:ext uri="{FF2B5EF4-FFF2-40B4-BE49-F238E27FC236}">
                <a16:creationId xmlns:a16="http://schemas.microsoft.com/office/drawing/2014/main" id="{3D4F24A5-0AA3-CE64-0D7F-154B68F57E91}"/>
              </a:ext>
            </a:extLst>
          </p:cNvPr>
          <p:cNvSpPr txBox="1"/>
          <p:nvPr/>
        </p:nvSpPr>
        <p:spPr>
          <a:xfrm>
            <a:off x="9077665" y="920218"/>
            <a:ext cx="2996342" cy="5841017"/>
          </a:xfrm>
          <a:prstGeom prst="rect">
            <a:avLst/>
          </a:prstGeom>
          <a:solidFill>
            <a:srgbClr val="D9D9D9"/>
          </a:solidFill>
          <a:ln>
            <a:noFill/>
          </a:ln>
        </p:spPr>
        <p:txBody>
          <a:bodyPr spcFirstLastPara="1" wrap="square" lIns="121900" tIns="121900" rIns="121900" bIns="121900" anchor="t" anchorCtr="0">
            <a:noAutofit/>
          </a:bodyPr>
          <a:lstStyle/>
          <a:p>
            <a:pPr lvl="0"/>
            <a:r>
              <a:rPr lang="en-US" sz="1200" dirty="0">
                <a:solidFill>
                  <a:schemeClr val="bg1"/>
                </a:solidFill>
                <a:latin typeface="Courier New"/>
                <a:ea typeface="Courier New"/>
                <a:cs typeface="Courier New"/>
                <a:sym typeface="Courier New"/>
              </a:rPr>
              <a:t>status AS (</a:t>
            </a:r>
          </a:p>
          <a:p>
            <a:pPr lvl="0"/>
            <a:r>
              <a:rPr lang="en-US" sz="1200" dirty="0">
                <a:solidFill>
                  <a:schemeClr val="bg1"/>
                </a:solidFill>
                <a:latin typeface="Courier New"/>
                <a:ea typeface="Courier New"/>
                <a:cs typeface="Courier New"/>
                <a:sym typeface="Courier New"/>
              </a:rPr>
              <a:t>  SELECT id,</a:t>
            </a:r>
          </a:p>
          <a:p>
            <a:pPr lvl="0"/>
            <a:r>
              <a:rPr lang="en-US" sz="1200" dirty="0">
                <a:solidFill>
                  <a:schemeClr val="bg1"/>
                </a:solidFill>
                <a:latin typeface="Courier New"/>
                <a:ea typeface="Courier New"/>
                <a:cs typeface="Courier New"/>
                <a:sym typeface="Courier New"/>
              </a:rPr>
              <a:t>      first_day AS month,</a:t>
            </a:r>
          </a:p>
          <a:p>
            <a:pPr lvl="0"/>
            <a:r>
              <a:rPr lang="en-US" sz="1200" dirty="0">
                <a:solidFill>
                  <a:schemeClr val="bg1"/>
                </a:solidFill>
                <a:latin typeface="Courier New"/>
                <a:ea typeface="Courier New"/>
                <a:cs typeface="Courier New"/>
                <a:sym typeface="Courier New"/>
              </a:rPr>
              <a:t>  CASE </a:t>
            </a:r>
          </a:p>
          <a:p>
            <a:pPr lvl="0"/>
            <a:r>
              <a:rPr lang="en-US" sz="1200" dirty="0">
                <a:solidFill>
                  <a:schemeClr val="bg1"/>
                </a:solidFill>
                <a:latin typeface="Courier New"/>
                <a:ea typeface="Courier New"/>
                <a:cs typeface="Courier New"/>
                <a:sym typeface="Courier New"/>
              </a:rPr>
              <a:t>    WHEN (subscription_start &gt;     first_day)</a:t>
            </a:r>
          </a:p>
          <a:p>
            <a:pPr lvl="0"/>
            <a:r>
              <a:rPr lang="en-US" sz="1200" dirty="0">
                <a:solidFill>
                  <a:schemeClr val="bg1"/>
                </a:solidFill>
                <a:latin typeface="Courier New"/>
                <a:ea typeface="Courier New"/>
                <a:cs typeface="Courier New"/>
                <a:sym typeface="Courier New"/>
              </a:rPr>
              <a:t>    AND segment = 87</a:t>
            </a:r>
          </a:p>
          <a:p>
            <a:pPr lvl="0"/>
            <a:r>
              <a:rPr lang="en-US" sz="1200" dirty="0">
                <a:solidFill>
                  <a:schemeClr val="bg1"/>
                </a:solidFill>
                <a:latin typeface="Courier New"/>
                <a:ea typeface="Courier New"/>
                <a:cs typeface="Courier New"/>
                <a:sym typeface="Courier New"/>
              </a:rPr>
              <a:t>    AND (</a:t>
            </a:r>
          </a:p>
          <a:p>
            <a:pPr lvl="0"/>
            <a:r>
              <a:rPr lang="en-US" sz="1200" dirty="0">
                <a:solidFill>
                  <a:schemeClr val="bg1"/>
                </a:solidFill>
                <a:latin typeface="Courier New"/>
                <a:ea typeface="Courier New"/>
                <a:cs typeface="Courier New"/>
                <a:sym typeface="Courier New"/>
              </a:rPr>
              <a:t>      subscription_end &gt; first_day</a:t>
            </a:r>
          </a:p>
          <a:p>
            <a:pPr lvl="0"/>
            <a:r>
              <a:rPr lang="en-US" sz="1200" dirty="0">
                <a:solidFill>
                  <a:schemeClr val="bg1"/>
                </a:solidFill>
                <a:latin typeface="Courier New"/>
                <a:ea typeface="Courier New"/>
                <a:cs typeface="Courier New"/>
                <a:sym typeface="Courier New"/>
              </a:rPr>
              <a:t>    OR subscription_end IS NULL</a:t>
            </a:r>
          </a:p>
          <a:p>
            <a:pPr lvl="0"/>
            <a:r>
              <a:rPr lang="en-US" sz="1200" dirty="0">
                <a:solidFill>
                  <a:schemeClr val="bg1"/>
                </a:solidFill>
                <a:latin typeface="Courier New"/>
                <a:ea typeface="Courier New"/>
                <a:cs typeface="Courier New"/>
                <a:sym typeface="Courier New"/>
              </a:rPr>
              <a:t>     ) THEN 1</a:t>
            </a:r>
          </a:p>
          <a:p>
            <a:pPr lvl="0"/>
            <a:r>
              <a:rPr lang="en-US" sz="1200" dirty="0">
                <a:solidFill>
                  <a:schemeClr val="bg1"/>
                </a:solidFill>
                <a:latin typeface="Courier New"/>
                <a:ea typeface="Courier New"/>
                <a:cs typeface="Courier New"/>
                <a:sym typeface="Courier New"/>
              </a:rPr>
              <a:t>    ELSE 0</a:t>
            </a:r>
          </a:p>
          <a:p>
            <a:pPr lvl="0"/>
            <a:r>
              <a:rPr lang="en-US" sz="1200" dirty="0">
                <a:solidFill>
                  <a:schemeClr val="bg1"/>
                </a:solidFill>
                <a:latin typeface="Courier New"/>
                <a:ea typeface="Courier New"/>
                <a:cs typeface="Courier New"/>
                <a:sym typeface="Courier New"/>
              </a:rPr>
              <a:t>    END AS is_active_87,</a:t>
            </a:r>
          </a:p>
          <a:p>
            <a:pPr lvl="0"/>
            <a:r>
              <a:rPr lang="en-US" sz="1200" dirty="0">
                <a:solidFill>
                  <a:schemeClr val="bg1"/>
                </a:solidFill>
                <a:latin typeface="Courier New"/>
                <a:ea typeface="Courier New"/>
                <a:cs typeface="Courier New"/>
                <a:sym typeface="Courier New"/>
              </a:rPr>
              <a:t>  CASE</a:t>
            </a:r>
          </a:p>
          <a:p>
            <a:pPr lvl="0"/>
            <a:r>
              <a:rPr lang="en-US" sz="1200" dirty="0">
                <a:solidFill>
                  <a:schemeClr val="bg1"/>
                </a:solidFill>
                <a:latin typeface="Courier New"/>
                <a:ea typeface="Courier New"/>
                <a:cs typeface="Courier New"/>
                <a:sym typeface="Courier New"/>
              </a:rPr>
              <a:t>    WHEN(subscription_start &gt; first_day)</a:t>
            </a:r>
          </a:p>
          <a:p>
            <a:pPr lvl="0"/>
            <a:r>
              <a:rPr lang="en-US" sz="1200" dirty="0">
                <a:solidFill>
                  <a:schemeClr val="bg1"/>
                </a:solidFill>
                <a:latin typeface="Courier New"/>
                <a:ea typeface="Courier New"/>
                <a:cs typeface="Courier New"/>
                <a:sym typeface="Courier New"/>
              </a:rPr>
              <a:t>    AND segment = 30</a:t>
            </a:r>
          </a:p>
          <a:p>
            <a:pPr lvl="0"/>
            <a:r>
              <a:rPr lang="en-US" sz="1200" dirty="0">
                <a:solidFill>
                  <a:schemeClr val="bg1"/>
                </a:solidFill>
                <a:latin typeface="Courier New"/>
                <a:ea typeface="Courier New"/>
                <a:cs typeface="Courier New"/>
                <a:sym typeface="Courier New"/>
              </a:rPr>
              <a:t>    AND (</a:t>
            </a:r>
          </a:p>
          <a:p>
            <a:pPr lvl="0"/>
            <a:r>
              <a:rPr lang="en-US" sz="1200" dirty="0">
                <a:solidFill>
                  <a:schemeClr val="bg1"/>
                </a:solidFill>
                <a:latin typeface="Courier New"/>
                <a:ea typeface="Courier New"/>
                <a:cs typeface="Courier New"/>
                <a:sym typeface="Courier New"/>
              </a:rPr>
              <a:t>      subscription_end &gt; first_day</a:t>
            </a:r>
          </a:p>
          <a:p>
            <a:pPr lvl="0"/>
            <a:r>
              <a:rPr lang="en-US" sz="1200" dirty="0">
                <a:solidFill>
                  <a:schemeClr val="bg1"/>
                </a:solidFill>
                <a:latin typeface="Courier New"/>
                <a:ea typeface="Courier New"/>
                <a:cs typeface="Courier New"/>
                <a:sym typeface="Courier New"/>
              </a:rPr>
              <a:t>      OR subscription_end IS NULL</a:t>
            </a:r>
          </a:p>
          <a:p>
            <a:pPr lvl="0"/>
            <a:r>
              <a:rPr lang="en-US" sz="1200" dirty="0">
                <a:solidFill>
                  <a:schemeClr val="bg1"/>
                </a:solidFill>
                <a:latin typeface="Courier New"/>
                <a:ea typeface="Courier New"/>
                <a:cs typeface="Courier New"/>
                <a:sym typeface="Courier New"/>
              </a:rPr>
              <a:t>       ) THEN 1</a:t>
            </a:r>
          </a:p>
          <a:p>
            <a:pPr lvl="0"/>
            <a:r>
              <a:rPr lang="en-US" sz="1200" dirty="0">
                <a:solidFill>
                  <a:schemeClr val="bg1"/>
                </a:solidFill>
                <a:latin typeface="Courier New"/>
                <a:ea typeface="Courier New"/>
                <a:cs typeface="Courier New"/>
                <a:sym typeface="Courier New"/>
              </a:rPr>
              <a:t>    ELSE 0</a:t>
            </a:r>
          </a:p>
          <a:p>
            <a:pPr lvl="0"/>
            <a:r>
              <a:rPr lang="en-US" sz="1200" dirty="0">
                <a:solidFill>
                  <a:schemeClr val="bg1"/>
                </a:solidFill>
                <a:latin typeface="Courier New"/>
                <a:ea typeface="Courier New"/>
                <a:cs typeface="Courier New"/>
                <a:sym typeface="Courier New"/>
              </a:rPr>
              <a:t>    END AS is_active_30</a:t>
            </a:r>
          </a:p>
          <a:p>
            <a:pPr lvl="0"/>
            <a:r>
              <a:rPr lang="en-US" sz="1200" dirty="0">
                <a:solidFill>
                  <a:schemeClr val="bg1"/>
                </a:solidFill>
                <a:latin typeface="Courier New"/>
                <a:ea typeface="Courier New"/>
                <a:cs typeface="Courier New"/>
                <a:sym typeface="Courier New"/>
              </a:rPr>
              <a:t>    FROM cross_join</a:t>
            </a:r>
          </a:p>
          <a:p>
            <a:pPr lvl="0"/>
            <a:r>
              <a:rPr lang="en-US" sz="1200" dirty="0">
                <a:solidFill>
                  <a:schemeClr val="bg1"/>
                </a:solidFill>
                <a:latin typeface="Courier New"/>
                <a:ea typeface="Courier New"/>
                <a:cs typeface="Courier New"/>
                <a:sym typeface="Courier New"/>
              </a:rPr>
              <a:t>    )</a:t>
            </a:r>
          </a:p>
          <a:p>
            <a:pPr lvl="0"/>
            <a:r>
              <a:rPr lang="en-US" sz="1200" dirty="0">
                <a:solidFill>
                  <a:schemeClr val="bg1"/>
                </a:solidFill>
                <a:latin typeface="Courier New"/>
                <a:ea typeface="Courier New"/>
                <a:cs typeface="Courier New"/>
                <a:sym typeface="Courier New"/>
              </a:rPr>
              <a:t>    SELECT *</a:t>
            </a:r>
          </a:p>
          <a:p>
            <a:pPr lvl="0"/>
            <a:r>
              <a:rPr lang="en-US" sz="1200" dirty="0">
                <a:solidFill>
                  <a:schemeClr val="bg1"/>
                </a:solidFill>
                <a:latin typeface="Courier New"/>
                <a:ea typeface="Courier New"/>
                <a:cs typeface="Courier New"/>
                <a:sym typeface="Courier New"/>
              </a:rPr>
              <a:t>    FROM status;</a:t>
            </a:r>
          </a:p>
          <a:p>
            <a:pPr lvl="0"/>
            <a:endParaRPr lang="en-US" sz="1400" dirty="0">
              <a:solidFill>
                <a:schemeClr val="bg1"/>
              </a:solidFill>
              <a:latin typeface="Courier New"/>
              <a:ea typeface="Courier New"/>
              <a:cs typeface="Courier New"/>
              <a:sym typeface="Courier New"/>
            </a:endParaRPr>
          </a:p>
        </p:txBody>
      </p:sp>
    </p:spTree>
    <p:extLst>
      <p:ext uri="{BB962C8B-B14F-4D97-AF65-F5344CB8AC3E}">
        <p14:creationId xmlns:p14="http://schemas.microsoft.com/office/powerpoint/2010/main" val="1265405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33DD0-F2F1-B110-08C2-AE3B3B3115B3}"/>
              </a:ext>
            </a:extLst>
          </p:cNvPr>
          <p:cNvSpPr txBox="1"/>
          <p:nvPr/>
        </p:nvSpPr>
        <p:spPr>
          <a:xfrm>
            <a:off x="1338606" y="2844225"/>
            <a:ext cx="8597245"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Task 6. Track cancellations in segments</a:t>
            </a:r>
          </a:p>
        </p:txBody>
      </p:sp>
    </p:spTree>
    <p:extLst>
      <p:ext uri="{BB962C8B-B14F-4D97-AF65-F5344CB8AC3E}">
        <p14:creationId xmlns:p14="http://schemas.microsoft.com/office/powerpoint/2010/main" val="2726019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96765"/>
            <a:ext cx="11360800" cy="898869"/>
          </a:xfrm>
          <a:prstGeom prst="rect">
            <a:avLst/>
          </a:prstGeom>
          <a:noFill/>
          <a:ln>
            <a:noFill/>
          </a:ln>
        </p:spPr>
        <p:txBody>
          <a:bodyPr spcFirstLastPara="1" wrap="square" lIns="121900" tIns="121900" rIns="121900" bIns="121900" anchor="b" anchorCtr="0">
            <a:noAutofit/>
          </a:bodyPr>
          <a:lstStyle/>
          <a:p>
            <a:pPr algn="ctr"/>
            <a:r>
              <a:rPr lang="en-US" sz="3200" b="1" dirty="0">
                <a:latin typeface="Roboto"/>
                <a:ea typeface="Roboto"/>
                <a:cs typeface="Roboto"/>
                <a:sym typeface="Roboto"/>
              </a:rPr>
              <a:t>6. Track cancellations in segments</a:t>
            </a:r>
          </a:p>
        </p:txBody>
      </p:sp>
      <p:sp>
        <p:nvSpPr>
          <p:cNvPr id="323" name="Shape 323"/>
          <p:cNvSpPr txBox="1"/>
          <p:nvPr/>
        </p:nvSpPr>
        <p:spPr>
          <a:xfrm>
            <a:off x="5972398" y="920218"/>
            <a:ext cx="2996342" cy="5841017"/>
          </a:xfrm>
          <a:prstGeom prst="rect">
            <a:avLst/>
          </a:prstGeom>
          <a:solidFill>
            <a:srgbClr val="D9D9D9"/>
          </a:solidFill>
          <a:ln>
            <a:noFill/>
          </a:ln>
        </p:spPr>
        <p:txBody>
          <a:bodyPr spcFirstLastPara="1" wrap="square" lIns="121900" tIns="121900" rIns="121900" bIns="121900" anchor="t" anchorCtr="0">
            <a:noAutofit/>
          </a:bodyPr>
          <a:lstStyle/>
          <a:p>
            <a:pPr lvl="0"/>
            <a:r>
              <a:rPr lang="en-US" sz="1150" dirty="0">
                <a:solidFill>
                  <a:schemeClr val="bg1"/>
                </a:solidFill>
                <a:latin typeface="Courier New"/>
                <a:ea typeface="Courier New"/>
                <a:cs typeface="Courier New"/>
                <a:sym typeface="Courier New"/>
              </a:rPr>
              <a:t>WITH months AS(</a:t>
            </a:r>
          </a:p>
          <a:p>
            <a:pPr lvl="0"/>
            <a:r>
              <a:rPr lang="en-US" sz="1150" dirty="0">
                <a:solidFill>
                  <a:schemeClr val="bg1"/>
                </a:solidFill>
                <a:latin typeface="Courier New"/>
                <a:ea typeface="Courier New"/>
                <a:cs typeface="Courier New"/>
                <a:sym typeface="Courier New"/>
              </a:rPr>
              <a:t>  SELECT </a:t>
            </a:r>
          </a:p>
          <a:p>
            <a:pPr lvl="0"/>
            <a:r>
              <a:rPr lang="en-US" sz="1150" dirty="0">
                <a:solidFill>
                  <a:schemeClr val="bg1"/>
                </a:solidFill>
                <a:latin typeface="Courier New"/>
                <a:ea typeface="Courier New"/>
                <a:cs typeface="Courier New"/>
                <a:sym typeface="Courier New"/>
              </a:rPr>
              <a:t>  '2017-01-01' AS first_day,</a:t>
            </a:r>
          </a:p>
          <a:p>
            <a:pPr lvl="0"/>
            <a:r>
              <a:rPr lang="en-US" sz="1150" dirty="0">
                <a:solidFill>
                  <a:schemeClr val="bg1"/>
                </a:solidFill>
                <a:latin typeface="Courier New"/>
                <a:ea typeface="Courier New"/>
                <a:cs typeface="Courier New"/>
                <a:sym typeface="Courier New"/>
              </a:rPr>
              <a:t>     '2017-01-31' AS last_day</a:t>
            </a:r>
          </a:p>
          <a:p>
            <a:pPr lvl="0"/>
            <a:r>
              <a:rPr lang="en-US" sz="1150" dirty="0">
                <a:solidFill>
                  <a:schemeClr val="bg1"/>
                </a:solidFill>
                <a:latin typeface="Courier New"/>
                <a:ea typeface="Courier New"/>
                <a:cs typeface="Courier New"/>
                <a:sym typeface="Courier New"/>
              </a:rPr>
              <a:t>  UNION</a:t>
            </a:r>
          </a:p>
          <a:p>
            <a:pPr lvl="0"/>
            <a:r>
              <a:rPr lang="en-US" sz="1150" dirty="0">
                <a:solidFill>
                  <a:schemeClr val="bg1"/>
                </a:solidFill>
                <a:latin typeface="Courier New"/>
                <a:ea typeface="Courier New"/>
                <a:cs typeface="Courier New"/>
                <a:sym typeface="Courier New"/>
              </a:rPr>
              <a:t>  SELECT</a:t>
            </a:r>
          </a:p>
          <a:p>
            <a:pPr lvl="0"/>
            <a:r>
              <a:rPr lang="en-US" sz="1150" dirty="0">
                <a:solidFill>
                  <a:schemeClr val="bg1"/>
                </a:solidFill>
                <a:latin typeface="Courier New"/>
                <a:ea typeface="Courier New"/>
                <a:cs typeface="Courier New"/>
                <a:sym typeface="Courier New"/>
              </a:rPr>
              <a:t>  '2017-02-01' AS first_day,</a:t>
            </a:r>
          </a:p>
          <a:p>
            <a:pPr lvl="0"/>
            <a:r>
              <a:rPr lang="en-US" sz="1150" dirty="0">
                <a:solidFill>
                  <a:schemeClr val="bg1"/>
                </a:solidFill>
                <a:latin typeface="Courier New"/>
                <a:ea typeface="Courier New"/>
                <a:cs typeface="Courier New"/>
                <a:sym typeface="Courier New"/>
              </a:rPr>
              <a:t>     '2017-02-28' AS last_day</a:t>
            </a:r>
          </a:p>
          <a:p>
            <a:pPr lvl="0"/>
            <a:r>
              <a:rPr lang="en-US" sz="1150" dirty="0">
                <a:solidFill>
                  <a:schemeClr val="bg1"/>
                </a:solidFill>
                <a:latin typeface="Courier New"/>
                <a:ea typeface="Courier New"/>
                <a:cs typeface="Courier New"/>
                <a:sym typeface="Courier New"/>
              </a:rPr>
              <a:t>  UNION</a:t>
            </a:r>
          </a:p>
          <a:p>
            <a:pPr lvl="0"/>
            <a:r>
              <a:rPr lang="en-US" sz="1150" dirty="0">
                <a:solidFill>
                  <a:schemeClr val="bg1"/>
                </a:solidFill>
                <a:latin typeface="Courier New"/>
                <a:ea typeface="Courier New"/>
                <a:cs typeface="Courier New"/>
                <a:sym typeface="Courier New"/>
              </a:rPr>
              <a:t>  SELECT</a:t>
            </a:r>
          </a:p>
          <a:p>
            <a:pPr lvl="0"/>
            <a:r>
              <a:rPr lang="en-US" sz="1150" dirty="0">
                <a:solidFill>
                  <a:schemeClr val="bg1"/>
                </a:solidFill>
                <a:latin typeface="Courier New"/>
                <a:ea typeface="Courier New"/>
                <a:cs typeface="Courier New"/>
                <a:sym typeface="Courier New"/>
              </a:rPr>
              <a:t>  '2017-03-01' AS first_day,</a:t>
            </a:r>
          </a:p>
          <a:p>
            <a:pPr lvl="0"/>
            <a:r>
              <a:rPr lang="en-US" sz="1150" dirty="0">
                <a:solidFill>
                  <a:schemeClr val="bg1"/>
                </a:solidFill>
                <a:latin typeface="Courier New"/>
                <a:ea typeface="Courier New"/>
                <a:cs typeface="Courier New"/>
                <a:sym typeface="Courier New"/>
              </a:rPr>
              <a:t>  '2017-03-31' AS last_day</a:t>
            </a:r>
          </a:p>
          <a:p>
            <a:pPr lvl="0"/>
            <a:r>
              <a:rPr lang="en-US" sz="1150" dirty="0">
                <a:solidFill>
                  <a:schemeClr val="bg1"/>
                </a:solidFill>
                <a:latin typeface="Courier New"/>
                <a:ea typeface="Courier New"/>
                <a:cs typeface="Courier New"/>
                <a:sym typeface="Courier New"/>
              </a:rPr>
              <a:t>),</a:t>
            </a:r>
          </a:p>
          <a:p>
            <a:pPr lvl="0"/>
            <a:r>
              <a:rPr lang="en-US" sz="1150" dirty="0">
                <a:solidFill>
                  <a:schemeClr val="bg1"/>
                </a:solidFill>
                <a:latin typeface="Courier New"/>
                <a:ea typeface="Courier New"/>
                <a:cs typeface="Courier New"/>
                <a:sym typeface="Courier New"/>
              </a:rPr>
              <a:t>cross_join AS(</a:t>
            </a:r>
          </a:p>
          <a:p>
            <a:pPr lvl="0"/>
            <a:r>
              <a:rPr lang="en-US" sz="1150" dirty="0">
                <a:solidFill>
                  <a:schemeClr val="bg1"/>
                </a:solidFill>
                <a:latin typeface="Courier New"/>
                <a:ea typeface="Courier New"/>
                <a:cs typeface="Courier New"/>
                <a:sym typeface="Courier New"/>
              </a:rPr>
              <a:t>  SELECT *</a:t>
            </a:r>
          </a:p>
          <a:p>
            <a:pPr lvl="0"/>
            <a:r>
              <a:rPr lang="en-US" sz="1150" dirty="0">
                <a:solidFill>
                  <a:schemeClr val="bg1"/>
                </a:solidFill>
                <a:latin typeface="Courier New"/>
                <a:ea typeface="Courier New"/>
                <a:cs typeface="Courier New"/>
                <a:sym typeface="Courier New"/>
              </a:rPr>
              <a:t>  FROM subscriptions</a:t>
            </a:r>
          </a:p>
          <a:p>
            <a:pPr lvl="0"/>
            <a:r>
              <a:rPr lang="en-US" sz="1150" dirty="0">
                <a:solidFill>
                  <a:schemeClr val="bg1"/>
                </a:solidFill>
                <a:latin typeface="Courier New"/>
                <a:ea typeface="Courier New"/>
                <a:cs typeface="Courier New"/>
                <a:sym typeface="Courier New"/>
              </a:rPr>
              <a:t>  CROSS JOIN months</a:t>
            </a:r>
          </a:p>
          <a:p>
            <a:pPr lvl="0"/>
            <a:r>
              <a:rPr lang="en-US" sz="1150" dirty="0">
                <a:solidFill>
                  <a:schemeClr val="bg1"/>
                </a:solidFill>
                <a:latin typeface="Courier New"/>
                <a:ea typeface="Courier New"/>
                <a:cs typeface="Courier New"/>
                <a:sym typeface="Courier New"/>
              </a:rPr>
              <a:t>),</a:t>
            </a:r>
          </a:p>
          <a:p>
            <a:pPr lvl="0"/>
            <a:r>
              <a:rPr lang="en-US" sz="1150" dirty="0">
                <a:solidFill>
                  <a:schemeClr val="bg1"/>
                </a:solidFill>
                <a:latin typeface="Courier New"/>
                <a:ea typeface="Courier New"/>
                <a:cs typeface="Courier New"/>
                <a:sym typeface="Courier New"/>
              </a:rPr>
              <a:t>status AS (</a:t>
            </a:r>
          </a:p>
          <a:p>
            <a:pPr lvl="0"/>
            <a:r>
              <a:rPr lang="en-US" sz="1150" dirty="0">
                <a:solidFill>
                  <a:schemeClr val="bg1"/>
                </a:solidFill>
                <a:latin typeface="Courier New"/>
                <a:ea typeface="Courier New"/>
                <a:cs typeface="Courier New"/>
                <a:sym typeface="Courier New"/>
              </a:rPr>
              <a:t>  SELECT id,</a:t>
            </a:r>
          </a:p>
          <a:p>
            <a:pPr lvl="0"/>
            <a:r>
              <a:rPr lang="en-US" sz="1150" dirty="0">
                <a:solidFill>
                  <a:schemeClr val="bg1"/>
                </a:solidFill>
                <a:latin typeface="Courier New"/>
                <a:ea typeface="Courier New"/>
                <a:cs typeface="Courier New"/>
                <a:sym typeface="Courier New"/>
              </a:rPr>
              <a:t>  first_day AS month,</a:t>
            </a:r>
          </a:p>
          <a:p>
            <a:pPr lvl="0"/>
            <a:r>
              <a:rPr lang="en-US" sz="1150" dirty="0">
                <a:solidFill>
                  <a:schemeClr val="bg1"/>
                </a:solidFill>
                <a:latin typeface="Courier New"/>
                <a:ea typeface="Courier New"/>
                <a:cs typeface="Courier New"/>
                <a:sym typeface="Courier New"/>
              </a:rPr>
              <a:t>  CASE </a:t>
            </a:r>
          </a:p>
          <a:p>
            <a:pPr lvl="0"/>
            <a:r>
              <a:rPr lang="en-US" sz="1150" dirty="0">
                <a:solidFill>
                  <a:schemeClr val="bg1"/>
                </a:solidFill>
                <a:latin typeface="Courier New"/>
                <a:ea typeface="Courier New"/>
                <a:cs typeface="Courier New"/>
                <a:sym typeface="Courier New"/>
              </a:rPr>
              <a:t>    WHEN (subscription_start &gt; first_day)</a:t>
            </a:r>
          </a:p>
          <a:p>
            <a:pPr lvl="0"/>
            <a:r>
              <a:rPr lang="en-US" sz="1150" dirty="0">
                <a:solidFill>
                  <a:schemeClr val="bg1"/>
                </a:solidFill>
                <a:latin typeface="Courier New"/>
                <a:ea typeface="Courier New"/>
                <a:cs typeface="Courier New"/>
                <a:sym typeface="Courier New"/>
              </a:rPr>
              <a:t>    AND segment = 87</a:t>
            </a:r>
          </a:p>
          <a:p>
            <a:pPr lvl="0"/>
            <a:r>
              <a:rPr lang="en-US" sz="1150" dirty="0">
                <a:solidFill>
                  <a:schemeClr val="bg1"/>
                </a:solidFill>
                <a:latin typeface="Courier New"/>
                <a:ea typeface="Courier New"/>
                <a:cs typeface="Courier New"/>
                <a:sym typeface="Courier New"/>
              </a:rPr>
              <a:t>    AND (</a:t>
            </a:r>
          </a:p>
          <a:p>
            <a:pPr lvl="0"/>
            <a:r>
              <a:rPr lang="en-US" sz="1150" dirty="0">
                <a:solidFill>
                  <a:schemeClr val="bg1"/>
                </a:solidFill>
                <a:latin typeface="Courier New"/>
                <a:ea typeface="Courier New"/>
                <a:cs typeface="Courier New"/>
                <a:sym typeface="Courier New"/>
              </a:rPr>
              <a:t>      subscription_end &gt; first_day</a:t>
            </a:r>
          </a:p>
          <a:p>
            <a:pPr lvl="0"/>
            <a:r>
              <a:rPr lang="en-US" sz="1150" dirty="0">
                <a:solidFill>
                  <a:schemeClr val="bg1"/>
                </a:solidFill>
                <a:latin typeface="Courier New"/>
                <a:ea typeface="Courier New"/>
                <a:cs typeface="Courier New"/>
                <a:sym typeface="Courier New"/>
              </a:rPr>
              <a:t>    OR subscription_end IS NULL</a:t>
            </a:r>
          </a:p>
        </p:txBody>
      </p:sp>
      <p:sp>
        <p:nvSpPr>
          <p:cNvPr id="324" name="Shape 324"/>
          <p:cNvSpPr txBox="1"/>
          <p:nvPr/>
        </p:nvSpPr>
        <p:spPr>
          <a:xfrm>
            <a:off x="306675" y="920217"/>
            <a:ext cx="5556798" cy="2115213"/>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US" sz="1600" dirty="0">
                <a:latin typeface="Roboto"/>
                <a:ea typeface="Roboto"/>
                <a:cs typeface="Roboto"/>
                <a:sym typeface="Roboto"/>
              </a:rPr>
              <a:t>Create a temporary table “</a:t>
            </a:r>
            <a:r>
              <a:rPr lang="en-US" sz="1600" b="1" dirty="0">
                <a:latin typeface="Roboto"/>
                <a:ea typeface="Roboto"/>
                <a:cs typeface="Roboto"/>
                <a:sym typeface="Roboto"/>
              </a:rPr>
              <a:t>status” </a:t>
            </a:r>
            <a:r>
              <a:rPr lang="en-US" sz="1600" dirty="0">
                <a:latin typeface="Roboto"/>
                <a:ea typeface="Roboto"/>
                <a:cs typeface="Roboto"/>
                <a:sym typeface="Roboto"/>
              </a:rPr>
              <a:t>to show both active and </a:t>
            </a:r>
            <a:r>
              <a:rPr lang="en-US" sz="1600" dirty="0" err="1">
                <a:latin typeface="Roboto"/>
                <a:ea typeface="Roboto"/>
                <a:cs typeface="Roboto"/>
                <a:sym typeface="Roboto"/>
              </a:rPr>
              <a:t>canclled</a:t>
            </a:r>
            <a:r>
              <a:rPr lang="en-US" sz="1600" dirty="0">
                <a:latin typeface="Roboto"/>
                <a:ea typeface="Roboto"/>
                <a:cs typeface="Roboto"/>
                <a:sym typeface="Roboto"/>
              </a:rPr>
              <a:t> status of users’ subscription information by “30” &amp; “87” segments and months</a:t>
            </a:r>
          </a:p>
          <a:p>
            <a:pPr>
              <a:lnSpc>
                <a:spcPct val="115000"/>
              </a:lnSpc>
              <a:buClr>
                <a:schemeClr val="dk1"/>
              </a:buClr>
              <a:buSzPts val="1100"/>
            </a:pPr>
            <a:endParaRPr lang="en-US" sz="1600" dirty="0">
              <a:latin typeface="Roboto"/>
              <a:ea typeface="Roboto"/>
              <a:cs typeface="Roboto"/>
              <a:sym typeface="Roboto"/>
            </a:endParaRPr>
          </a:p>
          <a:p>
            <a:pPr>
              <a:lnSpc>
                <a:spcPct val="115000"/>
              </a:lnSpc>
              <a:buClr>
                <a:schemeClr val="dk1"/>
              </a:buClr>
              <a:buSzPts val="1100"/>
            </a:pPr>
            <a:r>
              <a:rPr lang="en-US" sz="1600" dirty="0">
                <a:latin typeface="Roboto"/>
                <a:ea typeface="Roboto"/>
                <a:cs typeface="Roboto"/>
                <a:sym typeface="Roboto"/>
              </a:rPr>
              <a:t>Selecting every column from “</a:t>
            </a:r>
            <a:r>
              <a:rPr lang="en-US" sz="1600" b="1" dirty="0">
                <a:latin typeface="Roboto"/>
                <a:ea typeface="Roboto"/>
                <a:cs typeface="Roboto"/>
                <a:sym typeface="Roboto"/>
              </a:rPr>
              <a:t>status” </a:t>
            </a:r>
            <a:r>
              <a:rPr lang="en-US" sz="1600" dirty="0">
                <a:latin typeface="Roboto"/>
                <a:ea typeface="Roboto"/>
                <a:cs typeface="Roboto"/>
                <a:sym typeface="Roboto"/>
              </a:rPr>
              <a:t>table that represents active (1) and cancelled (0) subscription status for certain user (id) corresponding to underlying month (month)</a:t>
            </a:r>
          </a:p>
          <a:p>
            <a:pPr>
              <a:lnSpc>
                <a:spcPct val="115000"/>
              </a:lnSpc>
              <a:buClr>
                <a:schemeClr val="dk1"/>
              </a:buClr>
              <a:buSzPts val="1100"/>
            </a:pPr>
            <a:r>
              <a:rPr lang="en-US" sz="1600" dirty="0">
                <a:latin typeface="Roboto"/>
                <a:ea typeface="Roboto"/>
                <a:cs typeface="Roboto"/>
                <a:sym typeface="Roboto"/>
              </a:rPr>
              <a:t>	 </a:t>
            </a:r>
          </a:p>
        </p:txBody>
      </p:sp>
      <p:sp>
        <p:nvSpPr>
          <p:cNvPr id="7" name="Shape 323">
            <a:extLst>
              <a:ext uri="{FF2B5EF4-FFF2-40B4-BE49-F238E27FC236}">
                <a16:creationId xmlns:a16="http://schemas.microsoft.com/office/drawing/2014/main" id="{3D4F24A5-0AA3-CE64-0D7F-154B68F57E91}"/>
              </a:ext>
            </a:extLst>
          </p:cNvPr>
          <p:cNvSpPr txBox="1"/>
          <p:nvPr/>
        </p:nvSpPr>
        <p:spPr>
          <a:xfrm>
            <a:off x="9077665" y="920218"/>
            <a:ext cx="2996342" cy="5841017"/>
          </a:xfrm>
          <a:prstGeom prst="rect">
            <a:avLst/>
          </a:prstGeom>
          <a:solidFill>
            <a:srgbClr val="D9D9D9"/>
          </a:solidFill>
          <a:ln>
            <a:noFill/>
          </a:ln>
        </p:spPr>
        <p:txBody>
          <a:bodyPr spcFirstLastPara="1" wrap="square" lIns="121900" tIns="121900" rIns="121900" bIns="121900" anchor="t" anchorCtr="0">
            <a:noAutofit/>
          </a:bodyPr>
          <a:lstStyle/>
          <a:p>
            <a:pPr lvl="0"/>
            <a:r>
              <a:rPr lang="en-US" sz="1150" dirty="0">
                <a:solidFill>
                  <a:schemeClr val="bg1"/>
                </a:solidFill>
                <a:latin typeface="Courier New"/>
                <a:ea typeface="Courier New"/>
                <a:cs typeface="Courier New"/>
                <a:sym typeface="Courier New"/>
              </a:rPr>
              <a:t>) THEN 1</a:t>
            </a:r>
          </a:p>
          <a:p>
            <a:pPr lvl="0"/>
            <a:r>
              <a:rPr lang="en-US" sz="1150" dirty="0">
                <a:solidFill>
                  <a:schemeClr val="bg1"/>
                </a:solidFill>
                <a:latin typeface="Courier New"/>
                <a:ea typeface="Courier New"/>
                <a:cs typeface="Courier New"/>
                <a:sym typeface="Courier New"/>
              </a:rPr>
              <a:t>    ELSE 0</a:t>
            </a:r>
          </a:p>
          <a:p>
            <a:pPr lvl="0"/>
            <a:r>
              <a:rPr lang="en-US" sz="1150" dirty="0">
                <a:solidFill>
                  <a:schemeClr val="bg1"/>
                </a:solidFill>
                <a:latin typeface="Courier New"/>
                <a:ea typeface="Courier New"/>
                <a:cs typeface="Courier New"/>
                <a:sym typeface="Courier New"/>
              </a:rPr>
              <a:t>    END AS is_active_87,</a:t>
            </a:r>
          </a:p>
          <a:p>
            <a:pPr lvl="0"/>
            <a:r>
              <a:rPr lang="en-US" sz="1150" dirty="0">
                <a:solidFill>
                  <a:schemeClr val="bg1"/>
                </a:solidFill>
                <a:latin typeface="Courier New"/>
                <a:ea typeface="Courier New"/>
                <a:cs typeface="Courier New"/>
                <a:sym typeface="Courier New"/>
              </a:rPr>
              <a:t>  CASE</a:t>
            </a:r>
          </a:p>
          <a:p>
            <a:pPr lvl="0"/>
            <a:r>
              <a:rPr lang="en-US" sz="1150" dirty="0">
                <a:solidFill>
                  <a:schemeClr val="bg1"/>
                </a:solidFill>
                <a:latin typeface="Courier New"/>
                <a:ea typeface="Courier New"/>
                <a:cs typeface="Courier New"/>
                <a:sym typeface="Courier New"/>
              </a:rPr>
              <a:t>    WHEN(subscription_start &gt; first_day)</a:t>
            </a:r>
          </a:p>
          <a:p>
            <a:pPr lvl="0"/>
            <a:r>
              <a:rPr lang="en-US" sz="1150" dirty="0">
                <a:solidFill>
                  <a:schemeClr val="bg1"/>
                </a:solidFill>
                <a:latin typeface="Courier New"/>
                <a:ea typeface="Courier New"/>
                <a:cs typeface="Courier New"/>
                <a:sym typeface="Courier New"/>
              </a:rPr>
              <a:t>    AND segment = 30</a:t>
            </a:r>
          </a:p>
          <a:p>
            <a:pPr lvl="0"/>
            <a:r>
              <a:rPr lang="en-US" sz="1150" dirty="0">
                <a:solidFill>
                  <a:schemeClr val="bg1"/>
                </a:solidFill>
                <a:latin typeface="Courier New"/>
                <a:ea typeface="Courier New"/>
                <a:cs typeface="Courier New"/>
                <a:sym typeface="Courier New"/>
              </a:rPr>
              <a:t>    AND (</a:t>
            </a:r>
          </a:p>
          <a:p>
            <a:pPr lvl="0"/>
            <a:r>
              <a:rPr lang="en-US" sz="1150" dirty="0">
                <a:solidFill>
                  <a:schemeClr val="bg1"/>
                </a:solidFill>
                <a:latin typeface="Courier New"/>
                <a:ea typeface="Courier New"/>
                <a:cs typeface="Courier New"/>
                <a:sym typeface="Courier New"/>
              </a:rPr>
              <a:t>      subscription_end &gt; first_day</a:t>
            </a:r>
          </a:p>
          <a:p>
            <a:pPr lvl="0"/>
            <a:r>
              <a:rPr lang="en-US" sz="1150" dirty="0">
                <a:solidFill>
                  <a:schemeClr val="bg1"/>
                </a:solidFill>
                <a:latin typeface="Courier New"/>
                <a:ea typeface="Courier New"/>
                <a:cs typeface="Courier New"/>
                <a:sym typeface="Courier New"/>
              </a:rPr>
              <a:t>      OR subscription_end IS NULL</a:t>
            </a:r>
          </a:p>
          <a:p>
            <a:pPr lvl="0"/>
            <a:r>
              <a:rPr lang="en-US" sz="1150" dirty="0">
                <a:solidFill>
                  <a:schemeClr val="bg1"/>
                </a:solidFill>
                <a:latin typeface="Courier New"/>
                <a:ea typeface="Courier New"/>
                <a:cs typeface="Courier New"/>
                <a:sym typeface="Courier New"/>
              </a:rPr>
              <a:t>       ) THEN 1</a:t>
            </a:r>
          </a:p>
          <a:p>
            <a:pPr lvl="0"/>
            <a:r>
              <a:rPr lang="en-US" sz="1150" dirty="0">
                <a:solidFill>
                  <a:schemeClr val="bg1"/>
                </a:solidFill>
                <a:latin typeface="Courier New"/>
                <a:ea typeface="Courier New"/>
                <a:cs typeface="Courier New"/>
                <a:sym typeface="Courier New"/>
              </a:rPr>
              <a:t>    ELSE 0</a:t>
            </a:r>
          </a:p>
          <a:p>
            <a:pPr lvl="0"/>
            <a:r>
              <a:rPr lang="en-US" sz="1150" dirty="0">
                <a:solidFill>
                  <a:schemeClr val="bg1"/>
                </a:solidFill>
                <a:latin typeface="Courier New"/>
                <a:ea typeface="Courier New"/>
                <a:cs typeface="Courier New"/>
                <a:sym typeface="Courier New"/>
              </a:rPr>
              <a:t>    END AS is_active_30,</a:t>
            </a:r>
          </a:p>
          <a:p>
            <a:pPr lvl="0"/>
            <a:r>
              <a:rPr lang="en-US" sz="1150" dirty="0">
                <a:solidFill>
                  <a:schemeClr val="bg1"/>
                </a:solidFill>
                <a:latin typeface="Courier New"/>
                <a:ea typeface="Courier New"/>
                <a:cs typeface="Courier New"/>
                <a:sym typeface="Courier New"/>
              </a:rPr>
              <a:t>  CASE</a:t>
            </a:r>
          </a:p>
          <a:p>
            <a:pPr lvl="0"/>
            <a:r>
              <a:rPr lang="en-US" sz="1150" dirty="0">
                <a:solidFill>
                  <a:schemeClr val="bg1"/>
                </a:solidFill>
                <a:latin typeface="Courier New"/>
                <a:ea typeface="Courier New"/>
                <a:cs typeface="Courier New"/>
                <a:sym typeface="Courier New"/>
              </a:rPr>
              <a:t>    WHEN (subscription_end BETWEEN first_day AND last_day) AND (segment = 87) THEN 1</a:t>
            </a:r>
          </a:p>
          <a:p>
            <a:pPr lvl="0"/>
            <a:r>
              <a:rPr lang="en-US" sz="1150" dirty="0">
                <a:solidFill>
                  <a:schemeClr val="bg1"/>
                </a:solidFill>
                <a:latin typeface="Courier New"/>
                <a:ea typeface="Courier New"/>
                <a:cs typeface="Courier New"/>
                <a:sym typeface="Courier New"/>
              </a:rPr>
              <a:t>    ELSE 0</a:t>
            </a:r>
          </a:p>
          <a:p>
            <a:pPr lvl="0"/>
            <a:r>
              <a:rPr lang="en-US" sz="1150" dirty="0">
                <a:solidFill>
                  <a:schemeClr val="bg1"/>
                </a:solidFill>
                <a:latin typeface="Courier New"/>
                <a:ea typeface="Courier New"/>
                <a:cs typeface="Courier New"/>
                <a:sym typeface="Courier New"/>
              </a:rPr>
              <a:t>    END AS is_canceled_87,</a:t>
            </a:r>
          </a:p>
          <a:p>
            <a:pPr lvl="0"/>
            <a:r>
              <a:rPr lang="en-US" sz="1150" dirty="0">
                <a:solidFill>
                  <a:schemeClr val="bg1"/>
                </a:solidFill>
                <a:latin typeface="Courier New"/>
                <a:ea typeface="Courier New"/>
                <a:cs typeface="Courier New"/>
                <a:sym typeface="Courier New"/>
              </a:rPr>
              <a:t>  CASE</a:t>
            </a:r>
          </a:p>
          <a:p>
            <a:pPr lvl="0"/>
            <a:r>
              <a:rPr lang="en-US" sz="1150" dirty="0">
                <a:solidFill>
                  <a:schemeClr val="bg1"/>
                </a:solidFill>
                <a:latin typeface="Courier New"/>
                <a:ea typeface="Courier New"/>
                <a:cs typeface="Courier New"/>
                <a:sym typeface="Courier New"/>
              </a:rPr>
              <a:t>    WHEN (subscription_end BETWEEN first_day AND last_day) AND (segment = 30) THEN 1</a:t>
            </a:r>
          </a:p>
          <a:p>
            <a:pPr lvl="0"/>
            <a:r>
              <a:rPr lang="en-US" sz="1150" dirty="0">
                <a:solidFill>
                  <a:schemeClr val="bg1"/>
                </a:solidFill>
                <a:latin typeface="Courier New"/>
                <a:ea typeface="Courier New"/>
                <a:cs typeface="Courier New"/>
                <a:sym typeface="Courier New"/>
              </a:rPr>
              <a:t>    ELSE 0</a:t>
            </a:r>
          </a:p>
          <a:p>
            <a:pPr lvl="0"/>
            <a:r>
              <a:rPr lang="en-US" sz="1150" dirty="0">
                <a:solidFill>
                  <a:schemeClr val="bg1"/>
                </a:solidFill>
                <a:latin typeface="Courier New"/>
                <a:ea typeface="Courier New"/>
                <a:cs typeface="Courier New"/>
                <a:sym typeface="Courier New"/>
              </a:rPr>
              <a:t>    END AS is_canceled_30</a:t>
            </a:r>
          </a:p>
          <a:p>
            <a:pPr lvl="0"/>
            <a:r>
              <a:rPr lang="en-US" sz="1150" dirty="0">
                <a:solidFill>
                  <a:schemeClr val="bg1"/>
                </a:solidFill>
                <a:latin typeface="Courier New"/>
                <a:ea typeface="Courier New"/>
                <a:cs typeface="Courier New"/>
                <a:sym typeface="Courier New"/>
              </a:rPr>
              <a:t>    FROM cross_join</a:t>
            </a:r>
          </a:p>
          <a:p>
            <a:pPr lvl="0"/>
            <a:r>
              <a:rPr lang="en-US" sz="1150" dirty="0">
                <a:solidFill>
                  <a:schemeClr val="bg1"/>
                </a:solidFill>
                <a:latin typeface="Courier New"/>
                <a:ea typeface="Courier New"/>
                <a:cs typeface="Courier New"/>
                <a:sym typeface="Courier New"/>
              </a:rPr>
              <a:t>    )</a:t>
            </a:r>
          </a:p>
          <a:p>
            <a:pPr lvl="0"/>
            <a:r>
              <a:rPr lang="en-US" sz="1150" dirty="0">
                <a:solidFill>
                  <a:schemeClr val="bg1"/>
                </a:solidFill>
                <a:latin typeface="Courier New"/>
                <a:ea typeface="Courier New"/>
                <a:cs typeface="Courier New"/>
                <a:sym typeface="Courier New"/>
              </a:rPr>
              <a:t>    SELECT *</a:t>
            </a:r>
          </a:p>
          <a:p>
            <a:pPr lvl="0"/>
            <a:r>
              <a:rPr lang="en-US" sz="1150" dirty="0">
                <a:solidFill>
                  <a:schemeClr val="bg1"/>
                </a:solidFill>
                <a:latin typeface="Courier New"/>
                <a:ea typeface="Courier New"/>
                <a:cs typeface="Courier New"/>
                <a:sym typeface="Courier New"/>
              </a:rPr>
              <a:t>    FROM status;</a:t>
            </a:r>
          </a:p>
          <a:p>
            <a:pPr lvl="0"/>
            <a:endParaRPr lang="en-US" sz="1400" dirty="0">
              <a:solidFill>
                <a:schemeClr val="bg1"/>
              </a:solidFill>
              <a:latin typeface="Courier New"/>
              <a:ea typeface="Courier New"/>
              <a:cs typeface="Courier New"/>
              <a:sym typeface="Courier New"/>
            </a:endParaRPr>
          </a:p>
        </p:txBody>
      </p:sp>
      <p:pic>
        <p:nvPicPr>
          <p:cNvPr id="4" name="Picture 3">
            <a:extLst>
              <a:ext uri="{FF2B5EF4-FFF2-40B4-BE49-F238E27FC236}">
                <a16:creationId xmlns:a16="http://schemas.microsoft.com/office/drawing/2014/main" id="{312FD32D-DA72-0802-E294-9BAC943EB9F0}"/>
              </a:ext>
            </a:extLst>
          </p:cNvPr>
          <p:cNvPicPr>
            <a:picLocks noChangeAspect="1"/>
          </p:cNvPicPr>
          <p:nvPr/>
        </p:nvPicPr>
        <p:blipFill>
          <a:blip r:embed="rId3"/>
          <a:stretch>
            <a:fillRect/>
          </a:stretch>
        </p:blipFill>
        <p:spPr>
          <a:xfrm>
            <a:off x="306675" y="3146958"/>
            <a:ext cx="5556798" cy="3614277"/>
          </a:xfrm>
          <a:prstGeom prst="rect">
            <a:avLst/>
          </a:prstGeom>
        </p:spPr>
      </p:pic>
    </p:spTree>
    <p:extLst>
      <p:ext uri="{BB962C8B-B14F-4D97-AF65-F5344CB8AC3E}">
        <p14:creationId xmlns:p14="http://schemas.microsoft.com/office/powerpoint/2010/main" val="1441431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33DD0-F2F1-B110-08C2-AE3B3B3115B3}"/>
              </a:ext>
            </a:extLst>
          </p:cNvPr>
          <p:cNvSpPr txBox="1"/>
          <p:nvPr/>
        </p:nvSpPr>
        <p:spPr>
          <a:xfrm>
            <a:off x="1338606" y="2844225"/>
            <a:ext cx="8597245"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Task 7. Create status_aggregate table</a:t>
            </a:r>
          </a:p>
        </p:txBody>
      </p:sp>
    </p:spTree>
    <p:extLst>
      <p:ext uri="{BB962C8B-B14F-4D97-AF65-F5344CB8AC3E}">
        <p14:creationId xmlns:p14="http://schemas.microsoft.com/office/powerpoint/2010/main" val="3025106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96765"/>
            <a:ext cx="11360800" cy="898869"/>
          </a:xfrm>
          <a:prstGeom prst="rect">
            <a:avLst/>
          </a:prstGeom>
          <a:noFill/>
          <a:ln>
            <a:noFill/>
          </a:ln>
        </p:spPr>
        <p:txBody>
          <a:bodyPr spcFirstLastPara="1" wrap="square" lIns="121900" tIns="121900" rIns="121900" bIns="121900" anchor="b" anchorCtr="0">
            <a:noAutofit/>
          </a:bodyPr>
          <a:lstStyle/>
          <a:p>
            <a:pPr algn="ctr"/>
            <a:r>
              <a:rPr lang="en-US" sz="3200" b="1" dirty="0">
                <a:latin typeface="Roboto"/>
                <a:ea typeface="Roboto"/>
                <a:cs typeface="Roboto"/>
                <a:sym typeface="Roboto"/>
              </a:rPr>
              <a:t>7. </a:t>
            </a:r>
            <a:r>
              <a:rPr lang="en-US" sz="3200" dirty="0">
                <a:latin typeface="Arial" panose="020B0604020202020204" pitchFamily="34" charset="0"/>
                <a:cs typeface="Arial" panose="020B0604020202020204" pitchFamily="34" charset="0"/>
              </a:rPr>
              <a:t>Create status_aggregate table</a:t>
            </a:r>
            <a:endParaRPr lang="en-US" sz="3200" b="1" dirty="0">
              <a:latin typeface="Roboto"/>
              <a:ea typeface="Roboto"/>
              <a:cs typeface="Roboto"/>
              <a:sym typeface="Roboto"/>
            </a:endParaRPr>
          </a:p>
        </p:txBody>
      </p:sp>
      <p:sp>
        <p:nvSpPr>
          <p:cNvPr id="323" name="Shape 323"/>
          <p:cNvSpPr txBox="1"/>
          <p:nvPr/>
        </p:nvSpPr>
        <p:spPr>
          <a:xfrm>
            <a:off x="252120" y="957926"/>
            <a:ext cx="2996342" cy="5841017"/>
          </a:xfrm>
          <a:prstGeom prst="rect">
            <a:avLst/>
          </a:prstGeom>
          <a:solidFill>
            <a:srgbClr val="D9D9D9"/>
          </a:solidFill>
          <a:ln>
            <a:noFill/>
          </a:ln>
        </p:spPr>
        <p:txBody>
          <a:bodyPr spcFirstLastPara="1" wrap="square" lIns="121900" tIns="121900" rIns="121900" bIns="121900" anchor="t" anchorCtr="0">
            <a:noAutofit/>
          </a:bodyPr>
          <a:lstStyle/>
          <a:p>
            <a:r>
              <a:rPr lang="en-US" sz="1150" dirty="0">
                <a:solidFill>
                  <a:schemeClr val="bg1"/>
                </a:solidFill>
                <a:latin typeface="Courier New"/>
                <a:cs typeface="Courier New"/>
                <a:sym typeface="Courier New"/>
              </a:rPr>
              <a:t>WITH months AS(</a:t>
            </a:r>
          </a:p>
          <a:p>
            <a:r>
              <a:rPr lang="en-US" sz="1150" dirty="0">
                <a:solidFill>
                  <a:schemeClr val="bg1"/>
                </a:solidFill>
                <a:latin typeface="Courier New"/>
                <a:cs typeface="Courier New"/>
                <a:sym typeface="Courier New"/>
              </a:rPr>
              <a:t>SELECT </a:t>
            </a:r>
          </a:p>
          <a:p>
            <a:r>
              <a:rPr lang="en-US" sz="1150" dirty="0">
                <a:solidFill>
                  <a:schemeClr val="bg1"/>
                </a:solidFill>
                <a:latin typeface="Courier New"/>
                <a:cs typeface="Courier New"/>
                <a:sym typeface="Courier New"/>
              </a:rPr>
              <a:t>  '2017-01-01' AS first_day,</a:t>
            </a:r>
          </a:p>
          <a:p>
            <a:r>
              <a:rPr lang="en-US" sz="1150" dirty="0">
                <a:solidFill>
                  <a:schemeClr val="bg1"/>
                </a:solidFill>
                <a:latin typeface="Courier New"/>
                <a:cs typeface="Courier New"/>
                <a:sym typeface="Courier New"/>
              </a:rPr>
              <a:t>     '2017-01-31' AS last_day</a:t>
            </a:r>
          </a:p>
          <a:p>
            <a:r>
              <a:rPr lang="en-US" sz="1150" dirty="0">
                <a:solidFill>
                  <a:schemeClr val="bg1"/>
                </a:solidFill>
                <a:latin typeface="Courier New"/>
                <a:cs typeface="Courier New"/>
                <a:sym typeface="Courier New"/>
              </a:rPr>
              <a:t>UNION</a:t>
            </a:r>
          </a:p>
          <a:p>
            <a:r>
              <a:rPr lang="en-US" sz="1150" dirty="0">
                <a:solidFill>
                  <a:schemeClr val="bg1"/>
                </a:solidFill>
                <a:latin typeface="Courier New"/>
                <a:cs typeface="Courier New"/>
                <a:sym typeface="Courier New"/>
              </a:rPr>
              <a:t>SELECT</a:t>
            </a:r>
          </a:p>
          <a:p>
            <a:r>
              <a:rPr lang="en-US" sz="1150" dirty="0">
                <a:solidFill>
                  <a:schemeClr val="bg1"/>
                </a:solidFill>
                <a:latin typeface="Courier New"/>
                <a:cs typeface="Courier New"/>
                <a:sym typeface="Courier New"/>
              </a:rPr>
              <a:t>  '2017-02-01' AS first_day,</a:t>
            </a:r>
          </a:p>
          <a:p>
            <a:r>
              <a:rPr lang="en-US" sz="1150" dirty="0">
                <a:solidFill>
                  <a:schemeClr val="bg1"/>
                </a:solidFill>
                <a:latin typeface="Courier New"/>
                <a:cs typeface="Courier New"/>
                <a:sym typeface="Courier New"/>
              </a:rPr>
              <a:t>     '2017-02-28' AS last_day</a:t>
            </a:r>
          </a:p>
          <a:p>
            <a:r>
              <a:rPr lang="en-US" sz="1150" dirty="0">
                <a:solidFill>
                  <a:schemeClr val="bg1"/>
                </a:solidFill>
                <a:latin typeface="Courier New"/>
                <a:cs typeface="Courier New"/>
                <a:sym typeface="Courier New"/>
              </a:rPr>
              <a:t>UNION</a:t>
            </a:r>
          </a:p>
          <a:p>
            <a:r>
              <a:rPr lang="en-US" sz="1150" dirty="0">
                <a:solidFill>
                  <a:schemeClr val="bg1"/>
                </a:solidFill>
                <a:latin typeface="Courier New"/>
                <a:cs typeface="Courier New"/>
                <a:sym typeface="Courier New"/>
              </a:rPr>
              <a:t>SELECT</a:t>
            </a:r>
          </a:p>
          <a:p>
            <a:r>
              <a:rPr lang="en-US" sz="1150" dirty="0">
                <a:solidFill>
                  <a:schemeClr val="bg1"/>
                </a:solidFill>
                <a:latin typeface="Courier New"/>
                <a:cs typeface="Courier New"/>
                <a:sym typeface="Courier New"/>
              </a:rPr>
              <a:t>  '2017-03-01' AS first_day,</a:t>
            </a:r>
          </a:p>
          <a:p>
            <a:r>
              <a:rPr lang="en-US" sz="1150" dirty="0">
                <a:solidFill>
                  <a:schemeClr val="bg1"/>
                </a:solidFill>
                <a:latin typeface="Courier New"/>
                <a:cs typeface="Courier New"/>
                <a:sym typeface="Courier New"/>
              </a:rPr>
              <a:t>  '2017-03-31' AS last_day</a:t>
            </a:r>
          </a:p>
          <a:p>
            <a:r>
              <a:rPr lang="en-US" sz="1150" dirty="0">
                <a:solidFill>
                  <a:schemeClr val="bg1"/>
                </a:solidFill>
                <a:latin typeface="Courier New"/>
                <a:cs typeface="Courier New"/>
                <a:sym typeface="Courier New"/>
              </a:rPr>
              <a:t>),</a:t>
            </a:r>
          </a:p>
          <a:p>
            <a:r>
              <a:rPr lang="en-US" sz="1150" dirty="0">
                <a:solidFill>
                  <a:schemeClr val="bg1"/>
                </a:solidFill>
                <a:latin typeface="Courier New"/>
                <a:cs typeface="Courier New"/>
                <a:sym typeface="Courier New"/>
              </a:rPr>
              <a:t>cross_join AS(</a:t>
            </a:r>
          </a:p>
          <a:p>
            <a:r>
              <a:rPr lang="en-US" sz="1150" dirty="0">
                <a:solidFill>
                  <a:schemeClr val="bg1"/>
                </a:solidFill>
                <a:latin typeface="Courier New"/>
                <a:cs typeface="Courier New"/>
                <a:sym typeface="Courier New"/>
              </a:rPr>
              <a:t>SELECT *</a:t>
            </a:r>
          </a:p>
          <a:p>
            <a:r>
              <a:rPr lang="en-US" sz="1150" dirty="0">
                <a:solidFill>
                  <a:schemeClr val="bg1"/>
                </a:solidFill>
                <a:latin typeface="Courier New"/>
                <a:cs typeface="Courier New"/>
                <a:sym typeface="Courier New"/>
              </a:rPr>
              <a:t>FROM subscriptions</a:t>
            </a:r>
          </a:p>
          <a:p>
            <a:r>
              <a:rPr lang="en-US" sz="1150" dirty="0">
                <a:solidFill>
                  <a:schemeClr val="bg1"/>
                </a:solidFill>
                <a:latin typeface="Courier New"/>
                <a:cs typeface="Courier New"/>
                <a:sym typeface="Courier New"/>
              </a:rPr>
              <a:t>CROSS JOIN months</a:t>
            </a:r>
          </a:p>
          <a:p>
            <a:r>
              <a:rPr lang="en-US" sz="1150" dirty="0">
                <a:solidFill>
                  <a:schemeClr val="bg1"/>
                </a:solidFill>
                <a:latin typeface="Courier New"/>
                <a:cs typeface="Courier New"/>
                <a:sym typeface="Courier New"/>
              </a:rPr>
              <a:t>),</a:t>
            </a:r>
          </a:p>
          <a:p>
            <a:r>
              <a:rPr lang="en-US" sz="1150" dirty="0">
                <a:solidFill>
                  <a:schemeClr val="bg1"/>
                </a:solidFill>
                <a:latin typeface="Courier New"/>
                <a:cs typeface="Courier New"/>
                <a:sym typeface="Courier New"/>
              </a:rPr>
              <a:t>status AS (</a:t>
            </a:r>
          </a:p>
          <a:p>
            <a:r>
              <a:rPr lang="en-US" sz="1150" dirty="0">
                <a:solidFill>
                  <a:schemeClr val="bg1"/>
                </a:solidFill>
                <a:latin typeface="Courier New"/>
                <a:cs typeface="Courier New"/>
                <a:sym typeface="Courier New"/>
              </a:rPr>
              <a:t>SELECT id,</a:t>
            </a:r>
          </a:p>
          <a:p>
            <a:r>
              <a:rPr lang="en-US" sz="1150" dirty="0">
                <a:solidFill>
                  <a:schemeClr val="bg1"/>
                </a:solidFill>
                <a:latin typeface="Courier New"/>
                <a:cs typeface="Courier New"/>
                <a:sym typeface="Courier New"/>
              </a:rPr>
              <a:t>first_day AS month,</a:t>
            </a:r>
          </a:p>
          <a:p>
            <a:r>
              <a:rPr lang="en-US" sz="1150" dirty="0">
                <a:solidFill>
                  <a:schemeClr val="bg1"/>
                </a:solidFill>
                <a:latin typeface="Courier New"/>
                <a:cs typeface="Courier New"/>
                <a:sym typeface="Courier New"/>
              </a:rPr>
              <a:t>CASE </a:t>
            </a:r>
          </a:p>
          <a:p>
            <a:r>
              <a:rPr lang="en-US" sz="1150" dirty="0">
                <a:solidFill>
                  <a:schemeClr val="bg1"/>
                </a:solidFill>
                <a:latin typeface="Courier New"/>
                <a:cs typeface="Courier New"/>
                <a:sym typeface="Courier New"/>
              </a:rPr>
              <a:t>  WHEN (subscription_start &gt; first_day)</a:t>
            </a:r>
          </a:p>
          <a:p>
            <a:r>
              <a:rPr lang="en-US" sz="1150" dirty="0">
                <a:solidFill>
                  <a:schemeClr val="bg1"/>
                </a:solidFill>
                <a:latin typeface="Courier New"/>
                <a:cs typeface="Courier New"/>
                <a:sym typeface="Courier New"/>
              </a:rPr>
              <a:t>    AND segment = 87</a:t>
            </a:r>
          </a:p>
          <a:p>
            <a:r>
              <a:rPr lang="en-US" sz="1150" dirty="0">
                <a:solidFill>
                  <a:schemeClr val="bg1"/>
                </a:solidFill>
                <a:latin typeface="Courier New"/>
                <a:cs typeface="Courier New"/>
                <a:sym typeface="Courier New"/>
              </a:rPr>
              <a:t>    AND (subscription_end &gt; first_day</a:t>
            </a:r>
          </a:p>
          <a:p>
            <a:r>
              <a:rPr lang="en-US" sz="1150" dirty="0">
                <a:solidFill>
                  <a:schemeClr val="bg1"/>
                </a:solidFill>
                <a:latin typeface="Courier New"/>
                <a:cs typeface="Courier New"/>
                <a:sym typeface="Courier New"/>
              </a:rPr>
              <a:t>      OR subscription_end IS NULL</a:t>
            </a:r>
          </a:p>
          <a:p>
            <a:r>
              <a:rPr lang="en-US" sz="1150" dirty="0">
                <a:solidFill>
                  <a:schemeClr val="bg1"/>
                </a:solidFill>
                <a:latin typeface="Courier New"/>
                <a:cs typeface="Courier New"/>
                <a:sym typeface="Courier New"/>
              </a:rPr>
              <a:t>     ) THEN 1</a:t>
            </a:r>
          </a:p>
          <a:p>
            <a:r>
              <a:rPr lang="en-US" sz="1150" dirty="0">
                <a:solidFill>
                  <a:schemeClr val="bg1"/>
                </a:solidFill>
                <a:latin typeface="Courier New"/>
                <a:cs typeface="Courier New"/>
                <a:sym typeface="Courier New"/>
              </a:rPr>
              <a:t>  ELSE 0</a:t>
            </a:r>
          </a:p>
          <a:p>
            <a:pPr lvl="0"/>
            <a:r>
              <a:rPr lang="en-US" sz="1150" dirty="0">
                <a:solidFill>
                  <a:schemeClr val="bg1"/>
                </a:solidFill>
                <a:latin typeface="Courier New"/>
                <a:ea typeface="Courier New"/>
                <a:cs typeface="Courier New"/>
                <a:sym typeface="Courier New"/>
              </a:rPr>
              <a:t>END AS is_active_87,</a:t>
            </a:r>
          </a:p>
          <a:p>
            <a:pPr lvl="0"/>
            <a:endParaRPr lang="en-US" sz="1150" dirty="0">
              <a:solidFill>
                <a:schemeClr val="bg1"/>
              </a:solidFill>
              <a:latin typeface="Courier New"/>
              <a:ea typeface="Courier New"/>
              <a:cs typeface="Courier New"/>
              <a:sym typeface="Courier New"/>
            </a:endParaRPr>
          </a:p>
        </p:txBody>
      </p:sp>
      <p:sp>
        <p:nvSpPr>
          <p:cNvPr id="7" name="Shape 323">
            <a:extLst>
              <a:ext uri="{FF2B5EF4-FFF2-40B4-BE49-F238E27FC236}">
                <a16:creationId xmlns:a16="http://schemas.microsoft.com/office/drawing/2014/main" id="{3D4F24A5-0AA3-CE64-0D7F-154B68F57E91}"/>
              </a:ext>
            </a:extLst>
          </p:cNvPr>
          <p:cNvSpPr txBox="1"/>
          <p:nvPr/>
        </p:nvSpPr>
        <p:spPr>
          <a:xfrm>
            <a:off x="4251141" y="957925"/>
            <a:ext cx="2996342" cy="5841017"/>
          </a:xfrm>
          <a:prstGeom prst="rect">
            <a:avLst/>
          </a:prstGeom>
          <a:solidFill>
            <a:srgbClr val="D9D9D9"/>
          </a:solidFill>
          <a:ln>
            <a:noFill/>
          </a:ln>
        </p:spPr>
        <p:txBody>
          <a:bodyPr spcFirstLastPara="1" wrap="square" lIns="121900" tIns="121900" rIns="121900" bIns="121900" anchor="t" anchorCtr="0">
            <a:noAutofit/>
          </a:bodyPr>
          <a:lstStyle/>
          <a:p>
            <a:pPr lvl="0"/>
            <a:r>
              <a:rPr lang="en-US" sz="1150" dirty="0">
                <a:solidFill>
                  <a:schemeClr val="bg1"/>
                </a:solidFill>
                <a:latin typeface="Courier New"/>
                <a:ea typeface="Courier New"/>
                <a:cs typeface="Courier New"/>
                <a:sym typeface="Courier New"/>
              </a:rPr>
              <a:t>CASE</a:t>
            </a:r>
          </a:p>
          <a:p>
            <a:pPr lvl="0"/>
            <a:r>
              <a:rPr lang="en-US" sz="1150" dirty="0">
                <a:solidFill>
                  <a:schemeClr val="bg1"/>
                </a:solidFill>
                <a:latin typeface="Courier New"/>
                <a:ea typeface="Courier New"/>
                <a:cs typeface="Courier New"/>
                <a:sym typeface="Courier New"/>
              </a:rPr>
              <a:t>  WHEN(subscription_start &gt; first_day)</a:t>
            </a:r>
          </a:p>
          <a:p>
            <a:pPr lvl="0"/>
            <a:r>
              <a:rPr lang="en-US" sz="1150" dirty="0">
                <a:solidFill>
                  <a:schemeClr val="bg1"/>
                </a:solidFill>
                <a:latin typeface="Courier New"/>
                <a:ea typeface="Courier New"/>
                <a:cs typeface="Courier New"/>
                <a:sym typeface="Courier New"/>
              </a:rPr>
              <a:t>    AND segment = 30</a:t>
            </a:r>
          </a:p>
          <a:p>
            <a:pPr lvl="0"/>
            <a:r>
              <a:rPr lang="en-US" sz="1150" dirty="0">
                <a:solidFill>
                  <a:schemeClr val="bg1"/>
                </a:solidFill>
                <a:latin typeface="Courier New"/>
                <a:ea typeface="Courier New"/>
                <a:cs typeface="Courier New"/>
                <a:sym typeface="Courier New"/>
              </a:rPr>
              <a:t>    AND (</a:t>
            </a:r>
          </a:p>
          <a:p>
            <a:pPr lvl="0"/>
            <a:r>
              <a:rPr lang="en-US" sz="1150" dirty="0">
                <a:solidFill>
                  <a:schemeClr val="bg1"/>
                </a:solidFill>
                <a:latin typeface="Courier New"/>
                <a:ea typeface="Courier New"/>
                <a:cs typeface="Courier New"/>
                <a:sym typeface="Courier New"/>
              </a:rPr>
              <a:t>      subscription_end &gt; first_day</a:t>
            </a:r>
          </a:p>
          <a:p>
            <a:pPr lvl="0"/>
            <a:r>
              <a:rPr lang="en-US" sz="1150" dirty="0">
                <a:solidFill>
                  <a:schemeClr val="bg1"/>
                </a:solidFill>
                <a:latin typeface="Courier New"/>
                <a:ea typeface="Courier New"/>
                <a:cs typeface="Courier New"/>
                <a:sym typeface="Courier New"/>
              </a:rPr>
              <a:t>      OR subscription_end IS NULL</a:t>
            </a:r>
          </a:p>
          <a:p>
            <a:pPr lvl="0"/>
            <a:r>
              <a:rPr lang="en-US" sz="1150" dirty="0">
                <a:solidFill>
                  <a:schemeClr val="bg1"/>
                </a:solidFill>
                <a:latin typeface="Courier New"/>
                <a:ea typeface="Courier New"/>
                <a:cs typeface="Courier New"/>
                <a:sym typeface="Courier New"/>
              </a:rPr>
              <a:t>       ) THEN 1</a:t>
            </a:r>
          </a:p>
          <a:p>
            <a:pPr lvl="0"/>
            <a:r>
              <a:rPr lang="en-US" sz="1150" dirty="0">
                <a:solidFill>
                  <a:schemeClr val="bg1"/>
                </a:solidFill>
                <a:latin typeface="Courier New"/>
                <a:ea typeface="Courier New"/>
                <a:cs typeface="Courier New"/>
                <a:sym typeface="Courier New"/>
              </a:rPr>
              <a:t>  ELSE 0</a:t>
            </a:r>
          </a:p>
          <a:p>
            <a:pPr lvl="0"/>
            <a:r>
              <a:rPr lang="en-US" sz="1150" dirty="0">
                <a:solidFill>
                  <a:schemeClr val="bg1"/>
                </a:solidFill>
                <a:latin typeface="Courier New"/>
                <a:ea typeface="Courier New"/>
                <a:cs typeface="Courier New"/>
                <a:sym typeface="Courier New"/>
              </a:rPr>
              <a:t>END AS is_active_30,</a:t>
            </a:r>
          </a:p>
          <a:p>
            <a:pPr lvl="0"/>
            <a:r>
              <a:rPr lang="en-US" sz="1150" dirty="0">
                <a:solidFill>
                  <a:schemeClr val="bg1"/>
                </a:solidFill>
                <a:latin typeface="Courier New"/>
                <a:ea typeface="Courier New"/>
                <a:cs typeface="Courier New"/>
                <a:sym typeface="Courier New"/>
              </a:rPr>
              <a:t>  </a:t>
            </a:r>
          </a:p>
          <a:p>
            <a:pPr lvl="0"/>
            <a:r>
              <a:rPr lang="en-US" sz="1150" dirty="0">
                <a:solidFill>
                  <a:schemeClr val="bg1"/>
                </a:solidFill>
                <a:latin typeface="Courier New"/>
                <a:ea typeface="Courier New"/>
                <a:cs typeface="Courier New"/>
                <a:sym typeface="Courier New"/>
              </a:rPr>
              <a:t>CASE</a:t>
            </a:r>
          </a:p>
          <a:p>
            <a:pPr lvl="0"/>
            <a:r>
              <a:rPr lang="en-US" sz="1150" dirty="0">
                <a:solidFill>
                  <a:schemeClr val="bg1"/>
                </a:solidFill>
                <a:latin typeface="Courier New"/>
                <a:ea typeface="Courier New"/>
                <a:cs typeface="Courier New"/>
                <a:sym typeface="Courier New"/>
              </a:rPr>
              <a:t>  WHEN (subscription_end          BETWEEN first_day AND last_day) AND (segment = 87) THEN 1</a:t>
            </a:r>
          </a:p>
          <a:p>
            <a:pPr lvl="0"/>
            <a:r>
              <a:rPr lang="en-US" sz="1150" dirty="0">
                <a:solidFill>
                  <a:schemeClr val="bg1"/>
                </a:solidFill>
                <a:latin typeface="Courier New"/>
                <a:ea typeface="Courier New"/>
                <a:cs typeface="Courier New"/>
                <a:sym typeface="Courier New"/>
              </a:rPr>
              <a:t>  ELSE 0</a:t>
            </a:r>
          </a:p>
          <a:p>
            <a:pPr lvl="0"/>
            <a:r>
              <a:rPr lang="en-US" sz="1150" dirty="0">
                <a:solidFill>
                  <a:schemeClr val="bg1"/>
                </a:solidFill>
                <a:latin typeface="Courier New"/>
                <a:ea typeface="Courier New"/>
                <a:cs typeface="Courier New"/>
                <a:sym typeface="Courier New"/>
              </a:rPr>
              <a:t>END AS is_canceled_87,</a:t>
            </a:r>
          </a:p>
          <a:p>
            <a:pPr lvl="0"/>
            <a:r>
              <a:rPr lang="en-US" sz="1150" dirty="0">
                <a:solidFill>
                  <a:schemeClr val="bg1"/>
                </a:solidFill>
                <a:latin typeface="Courier New"/>
                <a:ea typeface="Courier New"/>
                <a:cs typeface="Courier New"/>
                <a:sym typeface="Courier New"/>
              </a:rPr>
              <a:t>   </a:t>
            </a:r>
          </a:p>
          <a:p>
            <a:pPr lvl="0"/>
            <a:r>
              <a:rPr lang="en-US" sz="1150" dirty="0">
                <a:solidFill>
                  <a:schemeClr val="bg1"/>
                </a:solidFill>
                <a:latin typeface="Courier New"/>
                <a:ea typeface="Courier New"/>
                <a:cs typeface="Courier New"/>
                <a:sym typeface="Courier New"/>
              </a:rPr>
              <a:t>CASE</a:t>
            </a:r>
          </a:p>
          <a:p>
            <a:pPr lvl="0"/>
            <a:r>
              <a:rPr lang="en-US" sz="1150" dirty="0">
                <a:solidFill>
                  <a:schemeClr val="bg1"/>
                </a:solidFill>
                <a:latin typeface="Courier New"/>
                <a:ea typeface="Courier New"/>
                <a:cs typeface="Courier New"/>
                <a:sym typeface="Courier New"/>
              </a:rPr>
              <a:t>  WHEN (subscription_end     BETWEEN first_day AND last_day)  AND (segment = 30) THEN 1</a:t>
            </a:r>
          </a:p>
          <a:p>
            <a:pPr lvl="0"/>
            <a:r>
              <a:rPr lang="en-US" sz="1150" dirty="0">
                <a:solidFill>
                  <a:schemeClr val="bg1"/>
                </a:solidFill>
                <a:latin typeface="Courier New"/>
                <a:ea typeface="Courier New"/>
                <a:cs typeface="Courier New"/>
                <a:sym typeface="Courier New"/>
              </a:rPr>
              <a:t>    ELSE 0</a:t>
            </a:r>
          </a:p>
          <a:p>
            <a:pPr lvl="0"/>
            <a:r>
              <a:rPr lang="en-US" sz="1150" dirty="0">
                <a:solidFill>
                  <a:schemeClr val="bg1"/>
                </a:solidFill>
                <a:latin typeface="Courier New"/>
                <a:ea typeface="Courier New"/>
                <a:cs typeface="Courier New"/>
                <a:sym typeface="Courier New"/>
              </a:rPr>
              <a:t>  END AS is_canceled_30</a:t>
            </a:r>
          </a:p>
          <a:p>
            <a:pPr lvl="0"/>
            <a:r>
              <a:rPr lang="en-US" sz="1150" dirty="0">
                <a:solidFill>
                  <a:schemeClr val="bg1"/>
                </a:solidFill>
                <a:latin typeface="Courier New"/>
                <a:ea typeface="Courier New"/>
                <a:cs typeface="Courier New"/>
                <a:sym typeface="Courier New"/>
              </a:rPr>
              <a:t>FROM cross_join</a:t>
            </a:r>
          </a:p>
          <a:p>
            <a:pPr lvl="0"/>
            <a:r>
              <a:rPr lang="en-US" sz="1150" dirty="0">
                <a:solidFill>
                  <a:schemeClr val="bg1"/>
                </a:solidFill>
                <a:latin typeface="Courier New"/>
                <a:ea typeface="Courier New"/>
                <a:cs typeface="Courier New"/>
                <a:sym typeface="Courier New"/>
              </a:rPr>
              <a:t>),</a:t>
            </a:r>
          </a:p>
        </p:txBody>
      </p:sp>
      <p:sp>
        <p:nvSpPr>
          <p:cNvPr id="2" name="Shape 323">
            <a:extLst>
              <a:ext uri="{FF2B5EF4-FFF2-40B4-BE49-F238E27FC236}">
                <a16:creationId xmlns:a16="http://schemas.microsoft.com/office/drawing/2014/main" id="{6D3C0A1E-3D52-63E4-ECC4-5AF3B9EEA7FB}"/>
              </a:ext>
            </a:extLst>
          </p:cNvPr>
          <p:cNvSpPr txBox="1"/>
          <p:nvPr/>
        </p:nvSpPr>
        <p:spPr>
          <a:xfrm>
            <a:off x="8086682" y="920218"/>
            <a:ext cx="2996342" cy="5841017"/>
          </a:xfrm>
          <a:prstGeom prst="rect">
            <a:avLst/>
          </a:prstGeom>
          <a:solidFill>
            <a:srgbClr val="D9D9D9"/>
          </a:solidFill>
          <a:ln>
            <a:noFill/>
          </a:ln>
        </p:spPr>
        <p:txBody>
          <a:bodyPr spcFirstLastPara="1" wrap="square" lIns="121900" tIns="121900" rIns="121900" bIns="121900" anchor="t" anchorCtr="0">
            <a:noAutofit/>
          </a:bodyPr>
          <a:lstStyle/>
          <a:p>
            <a:pPr lvl="0"/>
            <a:r>
              <a:rPr lang="en-US" sz="1150" dirty="0">
                <a:solidFill>
                  <a:schemeClr val="bg1"/>
                </a:solidFill>
                <a:latin typeface="Courier New"/>
                <a:ea typeface="Courier New"/>
                <a:cs typeface="Courier New"/>
                <a:sym typeface="Courier New"/>
              </a:rPr>
              <a:t>status_aggregate AS (</a:t>
            </a:r>
          </a:p>
          <a:p>
            <a:pPr lvl="0"/>
            <a:r>
              <a:rPr lang="en-US" sz="1150" dirty="0">
                <a:solidFill>
                  <a:schemeClr val="bg1"/>
                </a:solidFill>
                <a:latin typeface="Courier New"/>
                <a:ea typeface="Courier New"/>
                <a:cs typeface="Courier New"/>
                <a:sym typeface="Courier New"/>
              </a:rPr>
              <a:t>SELECT </a:t>
            </a:r>
          </a:p>
          <a:p>
            <a:pPr lvl="0"/>
            <a:r>
              <a:rPr lang="en-US" sz="1150" dirty="0">
                <a:solidFill>
                  <a:schemeClr val="bg1"/>
                </a:solidFill>
                <a:latin typeface="Courier New"/>
                <a:ea typeface="Courier New"/>
                <a:cs typeface="Courier New"/>
                <a:sym typeface="Courier New"/>
              </a:rPr>
              <a:t>  month,</a:t>
            </a:r>
          </a:p>
          <a:p>
            <a:pPr lvl="0"/>
            <a:r>
              <a:rPr lang="en-US" sz="1150" dirty="0">
                <a:solidFill>
                  <a:schemeClr val="bg1"/>
                </a:solidFill>
                <a:latin typeface="Courier New"/>
                <a:ea typeface="Courier New"/>
                <a:cs typeface="Courier New"/>
                <a:sym typeface="Courier New"/>
              </a:rPr>
              <a:t>  SUM(is_active_87) AS sum_active_87,</a:t>
            </a:r>
          </a:p>
          <a:p>
            <a:pPr lvl="0"/>
            <a:r>
              <a:rPr lang="en-US" sz="1150" dirty="0">
                <a:solidFill>
                  <a:schemeClr val="bg1"/>
                </a:solidFill>
                <a:latin typeface="Courier New"/>
                <a:ea typeface="Courier New"/>
                <a:cs typeface="Courier New"/>
                <a:sym typeface="Courier New"/>
              </a:rPr>
              <a:t>  SUM(is_active_30) AS sum_active_30,</a:t>
            </a:r>
          </a:p>
          <a:p>
            <a:pPr lvl="0"/>
            <a:r>
              <a:rPr lang="en-US" sz="1150" dirty="0">
                <a:solidFill>
                  <a:schemeClr val="bg1"/>
                </a:solidFill>
                <a:latin typeface="Courier New"/>
                <a:ea typeface="Courier New"/>
                <a:cs typeface="Courier New"/>
                <a:sym typeface="Courier New"/>
              </a:rPr>
              <a:t>  SUM(is_canceled_87) AS sum_canceled_87,</a:t>
            </a:r>
          </a:p>
          <a:p>
            <a:pPr lvl="0"/>
            <a:r>
              <a:rPr lang="en-US" sz="1150" dirty="0">
                <a:solidFill>
                  <a:schemeClr val="bg1"/>
                </a:solidFill>
                <a:latin typeface="Courier New"/>
                <a:ea typeface="Courier New"/>
                <a:cs typeface="Courier New"/>
                <a:sym typeface="Courier New"/>
              </a:rPr>
              <a:t>  SUM(is_canceled_30) AS sum_canceled_30</a:t>
            </a:r>
          </a:p>
          <a:p>
            <a:pPr lvl="0"/>
            <a:r>
              <a:rPr lang="en-US" sz="1150" dirty="0">
                <a:solidFill>
                  <a:schemeClr val="bg1"/>
                </a:solidFill>
                <a:latin typeface="Courier New"/>
                <a:ea typeface="Courier New"/>
                <a:cs typeface="Courier New"/>
                <a:sym typeface="Courier New"/>
              </a:rPr>
              <a:t>FROM status</a:t>
            </a:r>
          </a:p>
          <a:p>
            <a:pPr lvl="0"/>
            <a:r>
              <a:rPr lang="en-US" sz="1150" dirty="0">
                <a:solidFill>
                  <a:schemeClr val="bg1"/>
                </a:solidFill>
                <a:latin typeface="Courier New"/>
                <a:ea typeface="Courier New"/>
                <a:cs typeface="Courier New"/>
                <a:sym typeface="Courier New"/>
              </a:rPr>
              <a:t>GROUP BY 1)</a:t>
            </a:r>
          </a:p>
          <a:p>
            <a:pPr lvl="0"/>
            <a:r>
              <a:rPr lang="en-US" sz="1150" dirty="0">
                <a:solidFill>
                  <a:schemeClr val="bg1"/>
                </a:solidFill>
                <a:latin typeface="Courier New"/>
                <a:ea typeface="Courier New"/>
                <a:cs typeface="Courier New"/>
                <a:sym typeface="Courier New"/>
              </a:rPr>
              <a:t>SELECT *</a:t>
            </a:r>
          </a:p>
          <a:p>
            <a:pPr lvl="0"/>
            <a:r>
              <a:rPr lang="en-US" sz="1150" dirty="0">
                <a:solidFill>
                  <a:schemeClr val="bg1"/>
                </a:solidFill>
                <a:latin typeface="Courier New"/>
                <a:ea typeface="Courier New"/>
                <a:cs typeface="Courier New"/>
                <a:sym typeface="Courier New"/>
              </a:rPr>
              <a:t>FROM status_aggregate;</a:t>
            </a:r>
          </a:p>
          <a:p>
            <a:pPr lvl="0"/>
            <a:endParaRPr lang="en-US" sz="1400" dirty="0">
              <a:solidFill>
                <a:schemeClr val="bg1"/>
              </a:solidFill>
              <a:latin typeface="Courier New"/>
              <a:ea typeface="Courier New"/>
              <a:cs typeface="Courier New"/>
              <a:sym typeface="Courier New"/>
            </a:endParaRPr>
          </a:p>
        </p:txBody>
      </p:sp>
    </p:spTree>
    <p:extLst>
      <p:ext uri="{BB962C8B-B14F-4D97-AF65-F5344CB8AC3E}">
        <p14:creationId xmlns:p14="http://schemas.microsoft.com/office/powerpoint/2010/main" val="1909134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96765"/>
            <a:ext cx="11360800" cy="898869"/>
          </a:xfrm>
          <a:prstGeom prst="rect">
            <a:avLst/>
          </a:prstGeom>
          <a:noFill/>
          <a:ln>
            <a:noFill/>
          </a:ln>
        </p:spPr>
        <p:txBody>
          <a:bodyPr spcFirstLastPara="1" wrap="square" lIns="121900" tIns="121900" rIns="121900" bIns="121900" anchor="b" anchorCtr="0">
            <a:noAutofit/>
          </a:bodyPr>
          <a:lstStyle/>
          <a:p>
            <a:pPr algn="ctr"/>
            <a:r>
              <a:rPr lang="en-US" sz="3200" b="1" dirty="0">
                <a:latin typeface="Roboto"/>
                <a:ea typeface="Roboto"/>
                <a:cs typeface="Roboto"/>
                <a:sym typeface="Roboto"/>
              </a:rPr>
              <a:t>7. </a:t>
            </a:r>
            <a:r>
              <a:rPr lang="en-US" sz="3200" dirty="0">
                <a:latin typeface="Arial" panose="020B0604020202020204" pitchFamily="34" charset="0"/>
                <a:cs typeface="Arial" panose="020B0604020202020204" pitchFamily="34" charset="0"/>
              </a:rPr>
              <a:t>Create status_aggregate table</a:t>
            </a:r>
            <a:endParaRPr lang="en-US" sz="3200" b="1" dirty="0">
              <a:latin typeface="Roboto"/>
              <a:ea typeface="Roboto"/>
              <a:cs typeface="Roboto"/>
              <a:sym typeface="Roboto"/>
            </a:endParaRPr>
          </a:p>
        </p:txBody>
      </p:sp>
      <p:sp>
        <p:nvSpPr>
          <p:cNvPr id="324" name="Shape 324"/>
          <p:cNvSpPr txBox="1"/>
          <p:nvPr/>
        </p:nvSpPr>
        <p:spPr>
          <a:xfrm>
            <a:off x="306674" y="920216"/>
            <a:ext cx="11469725" cy="3463247"/>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marL="285750" indent="-285750">
              <a:lnSpc>
                <a:spcPct val="115000"/>
              </a:lnSpc>
              <a:buClr>
                <a:schemeClr val="dk1"/>
              </a:buClr>
              <a:buSzPts val="1100"/>
              <a:buFont typeface="Arial" panose="020B0604020202020204" pitchFamily="34" charset="0"/>
              <a:buChar char="•"/>
            </a:pPr>
            <a:r>
              <a:rPr lang="en-US" sz="1600" dirty="0">
                <a:latin typeface="Roboto"/>
                <a:ea typeface="Roboto"/>
                <a:cs typeface="Roboto"/>
                <a:sym typeface="Roboto"/>
              </a:rPr>
              <a:t>Status_aggregate table adds up the status of active and cancelled users for each segment to provide an overall total for each month.</a:t>
            </a:r>
          </a:p>
          <a:p>
            <a:pPr marL="285750" indent="-285750">
              <a:lnSpc>
                <a:spcPct val="115000"/>
              </a:lnSpc>
              <a:buClr>
                <a:schemeClr val="dk1"/>
              </a:buClr>
              <a:buSzPts val="1100"/>
              <a:buFont typeface="Arial" panose="020B0604020202020204" pitchFamily="34" charset="0"/>
              <a:buChar char="•"/>
            </a:pPr>
            <a:r>
              <a:rPr lang="en-US" sz="1600" dirty="0">
                <a:latin typeface="Roboto"/>
                <a:ea typeface="Roboto"/>
                <a:cs typeface="Roboto"/>
                <a:sym typeface="Roboto"/>
              </a:rPr>
              <a:t>Task: Codeflix should check why so many users are cancelling over time in segment 87. They can survey the users to analyze pain points (such as system errors) and try to fix them. They can also offer more incentives to continue the subscription for users.</a:t>
            </a:r>
          </a:p>
          <a:p>
            <a:pPr marL="285750" indent="-285750">
              <a:lnSpc>
                <a:spcPct val="115000"/>
              </a:lnSpc>
              <a:buClr>
                <a:schemeClr val="dk1"/>
              </a:buClr>
              <a:buSzPts val="1100"/>
              <a:buFont typeface="Arial" panose="020B0604020202020204" pitchFamily="34" charset="0"/>
              <a:buChar char="•"/>
            </a:pPr>
            <a:r>
              <a:rPr lang="en-US" sz="1600" dirty="0">
                <a:latin typeface="Roboto"/>
                <a:ea typeface="Roboto"/>
                <a:cs typeface="Roboto"/>
                <a:sym typeface="Roboto"/>
              </a:rPr>
              <a:t>Sum up number of both active and cancelled subscriptions for each segment ,and each month </a:t>
            </a:r>
          </a:p>
          <a:p>
            <a:pPr marL="742950" lvl="1" indent="-285750">
              <a:lnSpc>
                <a:spcPct val="115000"/>
              </a:lnSpc>
              <a:buClr>
                <a:schemeClr val="dk1"/>
              </a:buClr>
              <a:buSzPts val="1100"/>
              <a:buFont typeface="Arial" panose="020B0604020202020204" pitchFamily="34" charset="0"/>
              <a:buChar char="•"/>
            </a:pPr>
            <a:r>
              <a:rPr lang="en-US" sz="1600" dirty="0">
                <a:latin typeface="Roboto"/>
                <a:ea typeface="Roboto"/>
                <a:cs typeface="Roboto"/>
                <a:sym typeface="Roboto"/>
              </a:rPr>
              <a:t>Column called: sum_active_87, sum_active_30, sum_canceled_87, sum_canceled_30</a:t>
            </a:r>
          </a:p>
          <a:p>
            <a:pPr marL="285750" indent="-285750">
              <a:lnSpc>
                <a:spcPct val="115000"/>
              </a:lnSpc>
              <a:buClr>
                <a:schemeClr val="dk1"/>
              </a:buClr>
              <a:buSzPts val="1100"/>
              <a:buFont typeface="Arial" panose="020B0604020202020204" pitchFamily="34" charset="0"/>
              <a:buChar char="•"/>
            </a:pPr>
            <a:r>
              <a:rPr lang="en-US" sz="1600" dirty="0">
                <a:latin typeface="Roboto"/>
                <a:ea typeface="Roboto"/>
                <a:cs typeface="Roboto"/>
                <a:sym typeface="Roboto"/>
              </a:rPr>
              <a:t>The query for creating status_aggregate temporary table is presented on the previous slide	 </a:t>
            </a:r>
          </a:p>
        </p:txBody>
      </p:sp>
      <p:pic>
        <p:nvPicPr>
          <p:cNvPr id="3" name="Picture 2">
            <a:extLst>
              <a:ext uri="{FF2B5EF4-FFF2-40B4-BE49-F238E27FC236}">
                <a16:creationId xmlns:a16="http://schemas.microsoft.com/office/drawing/2014/main" id="{FA7790C3-9BB3-2215-EAD5-C1637B4AEA6D}"/>
              </a:ext>
            </a:extLst>
          </p:cNvPr>
          <p:cNvPicPr>
            <a:picLocks noChangeAspect="1"/>
          </p:cNvPicPr>
          <p:nvPr/>
        </p:nvPicPr>
        <p:blipFill>
          <a:blip r:embed="rId3"/>
          <a:stretch>
            <a:fillRect/>
          </a:stretch>
        </p:blipFill>
        <p:spPr>
          <a:xfrm>
            <a:off x="415600" y="4600893"/>
            <a:ext cx="11360800" cy="1960690"/>
          </a:xfrm>
          <a:prstGeom prst="rect">
            <a:avLst/>
          </a:prstGeom>
        </p:spPr>
      </p:pic>
    </p:spTree>
    <p:extLst>
      <p:ext uri="{BB962C8B-B14F-4D97-AF65-F5344CB8AC3E}">
        <p14:creationId xmlns:p14="http://schemas.microsoft.com/office/powerpoint/2010/main" val="8453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B72FC1-BB69-F568-7B2C-FEADF8A9F611}"/>
              </a:ext>
            </a:extLst>
          </p:cNvPr>
          <p:cNvSpPr txBox="1"/>
          <p:nvPr/>
        </p:nvSpPr>
        <p:spPr>
          <a:xfrm>
            <a:off x="1352145" y="535021"/>
            <a:ext cx="10184859" cy="523220"/>
          </a:xfrm>
          <a:prstGeom prst="rect">
            <a:avLst/>
          </a:prstGeom>
          <a:noFill/>
        </p:spPr>
        <p:txBody>
          <a:bodyPr wrap="square" rtlCol="0">
            <a:spAutoFit/>
          </a:bodyPr>
          <a:lstStyle/>
          <a:p>
            <a:pPr algn="ctr"/>
            <a:r>
              <a:rPr lang="en-US" sz="2800" dirty="0">
                <a:latin typeface="Arial" panose="020B0604020202020204" pitchFamily="34" charset="0"/>
                <a:ea typeface="Roboto" panose="02000000000000000000" pitchFamily="2" charset="0"/>
                <a:cs typeface="Arial" panose="020B0604020202020204" pitchFamily="34" charset="0"/>
              </a:rPr>
              <a:t>Table of Contents</a:t>
            </a:r>
            <a:endParaRPr lang="uk-UA" sz="2800" dirty="0">
              <a:latin typeface="Arial" panose="020B0604020202020204" pitchFamily="34" charset="0"/>
              <a:ea typeface="Roboto" panose="02000000000000000000" pitchFamily="2" charset="0"/>
              <a:cs typeface="Arial" panose="020B0604020202020204" pitchFamily="34" charset="0"/>
            </a:endParaRPr>
          </a:p>
        </p:txBody>
      </p:sp>
      <p:sp>
        <p:nvSpPr>
          <p:cNvPr id="4" name="TextBox 3">
            <a:extLst>
              <a:ext uri="{FF2B5EF4-FFF2-40B4-BE49-F238E27FC236}">
                <a16:creationId xmlns:a16="http://schemas.microsoft.com/office/drawing/2014/main" id="{556B1B52-FB91-B867-AAAD-0E3EB39EAC42}"/>
              </a:ext>
            </a:extLst>
          </p:cNvPr>
          <p:cNvSpPr txBox="1"/>
          <p:nvPr/>
        </p:nvSpPr>
        <p:spPr>
          <a:xfrm>
            <a:off x="1253765" y="1659118"/>
            <a:ext cx="9766169" cy="3816429"/>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Task 1. Inspect subscriptions table</a:t>
            </a:r>
          </a:p>
          <a:p>
            <a:r>
              <a:rPr lang="en-US" sz="2800" dirty="0">
                <a:latin typeface="Arial" panose="020B0604020202020204" pitchFamily="34" charset="0"/>
                <a:cs typeface="Arial" panose="020B0604020202020204" pitchFamily="34" charset="0"/>
              </a:rPr>
              <a:t>Task 2. Determine the time horizon of data</a:t>
            </a:r>
          </a:p>
          <a:p>
            <a:r>
              <a:rPr lang="en-US" sz="2800" dirty="0">
                <a:latin typeface="Arial" panose="020B0604020202020204" pitchFamily="34" charset="0"/>
                <a:cs typeface="Arial" panose="020B0604020202020204" pitchFamily="34" charset="0"/>
              </a:rPr>
              <a:t>Task 3. Create months table</a:t>
            </a:r>
          </a:p>
          <a:p>
            <a:r>
              <a:rPr lang="en-US" sz="2800" dirty="0">
                <a:latin typeface="Arial" panose="020B0604020202020204" pitchFamily="34" charset="0"/>
                <a:cs typeface="Arial" panose="020B0604020202020204" pitchFamily="34" charset="0"/>
              </a:rPr>
              <a:t>Task 4. Create cross_join table</a:t>
            </a:r>
          </a:p>
          <a:p>
            <a:r>
              <a:rPr lang="en-US" sz="2800" dirty="0">
                <a:latin typeface="Arial" panose="020B0604020202020204" pitchFamily="34" charset="0"/>
                <a:cs typeface="Arial" panose="020B0604020202020204" pitchFamily="34" charset="0"/>
              </a:rPr>
              <a:t>Task 5. Create status table</a:t>
            </a:r>
          </a:p>
          <a:p>
            <a:r>
              <a:rPr lang="en-US" sz="2800" dirty="0">
                <a:latin typeface="Arial" panose="020B0604020202020204" pitchFamily="34" charset="0"/>
                <a:cs typeface="Arial" panose="020B0604020202020204" pitchFamily="34" charset="0"/>
              </a:rPr>
              <a:t>Task 6. Track cancellations in segments</a:t>
            </a:r>
          </a:p>
          <a:p>
            <a:r>
              <a:rPr lang="en-US" sz="2800" dirty="0">
                <a:latin typeface="Arial" panose="020B0604020202020204" pitchFamily="34" charset="0"/>
                <a:cs typeface="Arial" panose="020B0604020202020204" pitchFamily="34" charset="0"/>
              </a:rPr>
              <a:t>Task 7. Create status_aggregate table</a:t>
            </a:r>
          </a:p>
          <a:p>
            <a:r>
              <a:rPr lang="en-US" sz="2800" dirty="0">
                <a:latin typeface="Arial" panose="020B0604020202020204" pitchFamily="34" charset="0"/>
                <a:cs typeface="Arial" panose="020B0604020202020204" pitchFamily="34" charset="0"/>
              </a:rPr>
              <a:t>Task 8. Calculate the churn rates</a:t>
            </a:r>
          </a:p>
          <a:p>
            <a:endParaRPr lang="en-US" dirty="0"/>
          </a:p>
        </p:txBody>
      </p:sp>
    </p:spTree>
    <p:extLst>
      <p:ext uri="{BB962C8B-B14F-4D97-AF65-F5344CB8AC3E}">
        <p14:creationId xmlns:p14="http://schemas.microsoft.com/office/powerpoint/2010/main" val="3743872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33DD0-F2F1-B110-08C2-AE3B3B3115B3}"/>
              </a:ext>
            </a:extLst>
          </p:cNvPr>
          <p:cNvSpPr txBox="1"/>
          <p:nvPr/>
        </p:nvSpPr>
        <p:spPr>
          <a:xfrm>
            <a:off x="1338606" y="2844225"/>
            <a:ext cx="8597245"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Task </a:t>
            </a:r>
            <a:r>
              <a:rPr lang="ru-RU" sz="3200" dirty="0">
                <a:latin typeface="Arial" panose="020B0604020202020204" pitchFamily="34" charset="0"/>
                <a:cs typeface="Arial" panose="020B0604020202020204" pitchFamily="34" charset="0"/>
              </a:rPr>
              <a:t>8</a:t>
            </a:r>
            <a:r>
              <a:rPr lang="en-US" sz="3200" dirty="0">
                <a:latin typeface="Arial" panose="020B0604020202020204" pitchFamily="34" charset="0"/>
                <a:cs typeface="Arial" panose="020B0604020202020204" pitchFamily="34" charset="0"/>
              </a:rPr>
              <a:t>. Calculate the churn rates</a:t>
            </a:r>
          </a:p>
        </p:txBody>
      </p:sp>
    </p:spTree>
    <p:extLst>
      <p:ext uri="{BB962C8B-B14F-4D97-AF65-F5344CB8AC3E}">
        <p14:creationId xmlns:p14="http://schemas.microsoft.com/office/powerpoint/2010/main" val="2354164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0" y="193799"/>
            <a:ext cx="12000322" cy="532066"/>
          </a:xfrm>
          <a:prstGeom prst="rect">
            <a:avLst/>
          </a:prstGeom>
          <a:noFill/>
          <a:ln>
            <a:noFill/>
          </a:ln>
        </p:spPr>
        <p:txBody>
          <a:bodyPr spcFirstLastPara="1" wrap="square" lIns="121900" tIns="121900" rIns="121900" bIns="121900" anchor="b" anchorCtr="0">
            <a:noAutofit/>
          </a:bodyPr>
          <a:lstStyle/>
          <a:p>
            <a:pPr algn="ctr"/>
            <a:r>
              <a:rPr lang="ru-RU" sz="2400" b="1" dirty="0">
                <a:latin typeface="Roboto"/>
                <a:ea typeface="Roboto"/>
                <a:cs typeface="Roboto"/>
                <a:sym typeface="Roboto"/>
              </a:rPr>
              <a:t>8</a:t>
            </a:r>
            <a:r>
              <a:rPr lang="en-US" sz="2400" b="1" dirty="0">
                <a:latin typeface="Roboto"/>
                <a:ea typeface="Roboto"/>
                <a:cs typeface="Roboto"/>
                <a:sym typeface="Roboto"/>
              </a:rPr>
              <a:t>.</a:t>
            </a:r>
            <a:r>
              <a:rPr lang="ru-RU" sz="2400" b="1" dirty="0">
                <a:latin typeface="Roboto"/>
                <a:ea typeface="Roboto"/>
                <a:cs typeface="Roboto"/>
                <a:sym typeface="Roboto"/>
              </a:rPr>
              <a:t>1.</a:t>
            </a:r>
            <a:r>
              <a:rPr lang="en-US" sz="2400" b="1" dirty="0">
                <a:latin typeface="Roboto"/>
                <a:ea typeface="Roboto"/>
                <a:cs typeface="Roboto"/>
                <a:sym typeface="Roboto"/>
              </a:rPr>
              <a:t> </a:t>
            </a:r>
            <a:r>
              <a:rPr lang="en-US" sz="2400" dirty="0">
                <a:latin typeface="Arial" panose="020B0604020202020204" pitchFamily="34" charset="0"/>
                <a:cs typeface="Arial" panose="020B0604020202020204" pitchFamily="34" charset="0"/>
              </a:rPr>
              <a:t>Calculate the churn rates for the two segments over the three-month time period</a:t>
            </a:r>
            <a:endParaRPr lang="en-US" sz="2400" b="1" dirty="0">
              <a:latin typeface="Roboto"/>
              <a:ea typeface="Roboto"/>
              <a:cs typeface="Roboto"/>
              <a:sym typeface="Roboto"/>
            </a:endParaRPr>
          </a:p>
        </p:txBody>
      </p:sp>
      <p:sp>
        <p:nvSpPr>
          <p:cNvPr id="323" name="Shape 323"/>
          <p:cNvSpPr txBox="1"/>
          <p:nvPr/>
        </p:nvSpPr>
        <p:spPr>
          <a:xfrm>
            <a:off x="252120" y="957926"/>
            <a:ext cx="2996342" cy="5841017"/>
          </a:xfrm>
          <a:prstGeom prst="rect">
            <a:avLst/>
          </a:prstGeom>
          <a:solidFill>
            <a:srgbClr val="D9D9D9"/>
          </a:solidFill>
          <a:ln>
            <a:noFill/>
          </a:ln>
        </p:spPr>
        <p:txBody>
          <a:bodyPr spcFirstLastPara="1" wrap="square" lIns="121900" tIns="121900" rIns="121900" bIns="121900" anchor="t" anchorCtr="0">
            <a:noAutofit/>
          </a:bodyPr>
          <a:lstStyle/>
          <a:p>
            <a:r>
              <a:rPr lang="en-US" sz="1150" dirty="0">
                <a:solidFill>
                  <a:schemeClr val="bg1"/>
                </a:solidFill>
                <a:latin typeface="Courier New"/>
                <a:cs typeface="Courier New"/>
                <a:sym typeface="Courier New"/>
              </a:rPr>
              <a:t>WITH months AS(</a:t>
            </a:r>
          </a:p>
          <a:p>
            <a:r>
              <a:rPr lang="en-US" sz="1150" dirty="0">
                <a:solidFill>
                  <a:schemeClr val="bg1"/>
                </a:solidFill>
                <a:latin typeface="Courier New"/>
                <a:cs typeface="Courier New"/>
                <a:sym typeface="Courier New"/>
              </a:rPr>
              <a:t>SELECT </a:t>
            </a:r>
          </a:p>
          <a:p>
            <a:r>
              <a:rPr lang="en-US" sz="1150" dirty="0">
                <a:solidFill>
                  <a:schemeClr val="bg1"/>
                </a:solidFill>
                <a:latin typeface="Courier New"/>
                <a:cs typeface="Courier New"/>
                <a:sym typeface="Courier New"/>
              </a:rPr>
              <a:t>  '2017-01-01' AS first_day,</a:t>
            </a:r>
          </a:p>
          <a:p>
            <a:r>
              <a:rPr lang="en-US" sz="1150" dirty="0">
                <a:solidFill>
                  <a:schemeClr val="bg1"/>
                </a:solidFill>
                <a:latin typeface="Courier New"/>
                <a:cs typeface="Courier New"/>
                <a:sym typeface="Courier New"/>
              </a:rPr>
              <a:t>     '2017-01-31' AS last_day</a:t>
            </a:r>
          </a:p>
          <a:p>
            <a:r>
              <a:rPr lang="en-US" sz="1150" dirty="0">
                <a:solidFill>
                  <a:schemeClr val="bg1"/>
                </a:solidFill>
                <a:latin typeface="Courier New"/>
                <a:cs typeface="Courier New"/>
                <a:sym typeface="Courier New"/>
              </a:rPr>
              <a:t>UNION</a:t>
            </a:r>
          </a:p>
          <a:p>
            <a:r>
              <a:rPr lang="en-US" sz="1150" dirty="0">
                <a:solidFill>
                  <a:schemeClr val="bg1"/>
                </a:solidFill>
                <a:latin typeface="Courier New"/>
                <a:cs typeface="Courier New"/>
                <a:sym typeface="Courier New"/>
              </a:rPr>
              <a:t>SELECT</a:t>
            </a:r>
          </a:p>
          <a:p>
            <a:r>
              <a:rPr lang="en-US" sz="1150" dirty="0">
                <a:solidFill>
                  <a:schemeClr val="bg1"/>
                </a:solidFill>
                <a:latin typeface="Courier New"/>
                <a:cs typeface="Courier New"/>
                <a:sym typeface="Courier New"/>
              </a:rPr>
              <a:t>  '2017-02-01' AS first_day,</a:t>
            </a:r>
          </a:p>
          <a:p>
            <a:r>
              <a:rPr lang="en-US" sz="1150" dirty="0">
                <a:solidFill>
                  <a:schemeClr val="bg1"/>
                </a:solidFill>
                <a:latin typeface="Courier New"/>
                <a:cs typeface="Courier New"/>
                <a:sym typeface="Courier New"/>
              </a:rPr>
              <a:t>     '2017-02-28' AS last_day</a:t>
            </a:r>
          </a:p>
          <a:p>
            <a:r>
              <a:rPr lang="en-US" sz="1150" dirty="0">
                <a:solidFill>
                  <a:schemeClr val="bg1"/>
                </a:solidFill>
                <a:latin typeface="Courier New"/>
                <a:cs typeface="Courier New"/>
                <a:sym typeface="Courier New"/>
              </a:rPr>
              <a:t>UNION</a:t>
            </a:r>
          </a:p>
          <a:p>
            <a:r>
              <a:rPr lang="en-US" sz="1150" dirty="0">
                <a:solidFill>
                  <a:schemeClr val="bg1"/>
                </a:solidFill>
                <a:latin typeface="Courier New"/>
                <a:cs typeface="Courier New"/>
                <a:sym typeface="Courier New"/>
              </a:rPr>
              <a:t>SELECT</a:t>
            </a:r>
          </a:p>
          <a:p>
            <a:r>
              <a:rPr lang="en-US" sz="1150" dirty="0">
                <a:solidFill>
                  <a:schemeClr val="bg1"/>
                </a:solidFill>
                <a:latin typeface="Courier New"/>
                <a:cs typeface="Courier New"/>
                <a:sym typeface="Courier New"/>
              </a:rPr>
              <a:t>  '2017-03-01' AS first_day,</a:t>
            </a:r>
          </a:p>
          <a:p>
            <a:r>
              <a:rPr lang="en-US" sz="1150" dirty="0">
                <a:solidFill>
                  <a:schemeClr val="bg1"/>
                </a:solidFill>
                <a:latin typeface="Courier New"/>
                <a:cs typeface="Courier New"/>
                <a:sym typeface="Courier New"/>
              </a:rPr>
              <a:t>  '2017-03-31' AS last_day</a:t>
            </a:r>
          </a:p>
          <a:p>
            <a:r>
              <a:rPr lang="en-US" sz="1150" dirty="0">
                <a:solidFill>
                  <a:schemeClr val="bg1"/>
                </a:solidFill>
                <a:latin typeface="Courier New"/>
                <a:cs typeface="Courier New"/>
                <a:sym typeface="Courier New"/>
              </a:rPr>
              <a:t>),</a:t>
            </a:r>
          </a:p>
          <a:p>
            <a:r>
              <a:rPr lang="en-US" sz="1150" dirty="0">
                <a:solidFill>
                  <a:schemeClr val="bg1"/>
                </a:solidFill>
                <a:latin typeface="Courier New"/>
                <a:cs typeface="Courier New"/>
                <a:sym typeface="Courier New"/>
              </a:rPr>
              <a:t>cross_join AS(</a:t>
            </a:r>
          </a:p>
          <a:p>
            <a:r>
              <a:rPr lang="en-US" sz="1150" dirty="0">
                <a:solidFill>
                  <a:schemeClr val="bg1"/>
                </a:solidFill>
                <a:latin typeface="Courier New"/>
                <a:cs typeface="Courier New"/>
                <a:sym typeface="Courier New"/>
              </a:rPr>
              <a:t>SELECT *</a:t>
            </a:r>
          </a:p>
          <a:p>
            <a:r>
              <a:rPr lang="en-US" sz="1150" dirty="0">
                <a:solidFill>
                  <a:schemeClr val="bg1"/>
                </a:solidFill>
                <a:latin typeface="Courier New"/>
                <a:cs typeface="Courier New"/>
                <a:sym typeface="Courier New"/>
              </a:rPr>
              <a:t>FROM subscriptions</a:t>
            </a:r>
          </a:p>
          <a:p>
            <a:r>
              <a:rPr lang="en-US" sz="1150" dirty="0">
                <a:solidFill>
                  <a:schemeClr val="bg1"/>
                </a:solidFill>
                <a:latin typeface="Courier New"/>
                <a:cs typeface="Courier New"/>
                <a:sym typeface="Courier New"/>
              </a:rPr>
              <a:t>CROSS JOIN months</a:t>
            </a:r>
          </a:p>
          <a:p>
            <a:r>
              <a:rPr lang="en-US" sz="1150" dirty="0">
                <a:solidFill>
                  <a:schemeClr val="bg1"/>
                </a:solidFill>
                <a:latin typeface="Courier New"/>
                <a:cs typeface="Courier New"/>
                <a:sym typeface="Courier New"/>
              </a:rPr>
              <a:t>),</a:t>
            </a:r>
          </a:p>
          <a:p>
            <a:r>
              <a:rPr lang="en-US" sz="1150" dirty="0">
                <a:solidFill>
                  <a:schemeClr val="bg1"/>
                </a:solidFill>
                <a:latin typeface="Courier New"/>
                <a:cs typeface="Courier New"/>
                <a:sym typeface="Courier New"/>
              </a:rPr>
              <a:t>status AS (</a:t>
            </a:r>
          </a:p>
          <a:p>
            <a:r>
              <a:rPr lang="en-US" sz="1150" dirty="0">
                <a:solidFill>
                  <a:schemeClr val="bg1"/>
                </a:solidFill>
                <a:latin typeface="Courier New"/>
                <a:cs typeface="Courier New"/>
                <a:sym typeface="Courier New"/>
              </a:rPr>
              <a:t>SELECT id,</a:t>
            </a:r>
          </a:p>
          <a:p>
            <a:r>
              <a:rPr lang="en-US" sz="1150" dirty="0">
                <a:solidFill>
                  <a:schemeClr val="bg1"/>
                </a:solidFill>
                <a:latin typeface="Courier New"/>
                <a:cs typeface="Courier New"/>
                <a:sym typeface="Courier New"/>
              </a:rPr>
              <a:t>first_day AS month,</a:t>
            </a:r>
          </a:p>
          <a:p>
            <a:r>
              <a:rPr lang="en-US" sz="1150" dirty="0">
                <a:solidFill>
                  <a:schemeClr val="bg1"/>
                </a:solidFill>
                <a:latin typeface="Courier New"/>
                <a:cs typeface="Courier New"/>
                <a:sym typeface="Courier New"/>
              </a:rPr>
              <a:t>CASE </a:t>
            </a:r>
          </a:p>
          <a:p>
            <a:r>
              <a:rPr lang="en-US" sz="1150" dirty="0">
                <a:solidFill>
                  <a:schemeClr val="bg1"/>
                </a:solidFill>
                <a:latin typeface="Courier New"/>
                <a:cs typeface="Courier New"/>
                <a:sym typeface="Courier New"/>
              </a:rPr>
              <a:t>  WHEN (subscription_start &gt; first_day)</a:t>
            </a:r>
          </a:p>
          <a:p>
            <a:r>
              <a:rPr lang="en-US" sz="1150" dirty="0">
                <a:solidFill>
                  <a:schemeClr val="bg1"/>
                </a:solidFill>
                <a:latin typeface="Courier New"/>
                <a:cs typeface="Courier New"/>
                <a:sym typeface="Courier New"/>
              </a:rPr>
              <a:t>    AND segment = 87</a:t>
            </a:r>
          </a:p>
          <a:p>
            <a:r>
              <a:rPr lang="en-US" sz="1150" dirty="0">
                <a:solidFill>
                  <a:schemeClr val="bg1"/>
                </a:solidFill>
                <a:latin typeface="Courier New"/>
                <a:cs typeface="Courier New"/>
                <a:sym typeface="Courier New"/>
              </a:rPr>
              <a:t>    AND (subscription_end &gt; first_day</a:t>
            </a:r>
          </a:p>
          <a:p>
            <a:r>
              <a:rPr lang="en-US" sz="1150" dirty="0">
                <a:solidFill>
                  <a:schemeClr val="bg1"/>
                </a:solidFill>
                <a:latin typeface="Courier New"/>
                <a:cs typeface="Courier New"/>
                <a:sym typeface="Courier New"/>
              </a:rPr>
              <a:t>      OR subscription_end IS NULL</a:t>
            </a:r>
          </a:p>
          <a:p>
            <a:r>
              <a:rPr lang="en-US" sz="1150" dirty="0">
                <a:solidFill>
                  <a:schemeClr val="bg1"/>
                </a:solidFill>
                <a:latin typeface="Courier New"/>
                <a:cs typeface="Courier New"/>
                <a:sym typeface="Courier New"/>
              </a:rPr>
              <a:t>     ) THEN 1</a:t>
            </a:r>
          </a:p>
          <a:p>
            <a:r>
              <a:rPr lang="en-US" sz="1150" dirty="0">
                <a:solidFill>
                  <a:schemeClr val="bg1"/>
                </a:solidFill>
                <a:latin typeface="Courier New"/>
                <a:cs typeface="Courier New"/>
                <a:sym typeface="Courier New"/>
              </a:rPr>
              <a:t>  ELSE 0</a:t>
            </a:r>
          </a:p>
          <a:p>
            <a:pPr lvl="0"/>
            <a:r>
              <a:rPr lang="en-US" sz="1150" dirty="0">
                <a:solidFill>
                  <a:schemeClr val="bg1"/>
                </a:solidFill>
                <a:latin typeface="Courier New"/>
                <a:ea typeface="Courier New"/>
                <a:cs typeface="Courier New"/>
                <a:sym typeface="Courier New"/>
              </a:rPr>
              <a:t>END AS is_active_87,</a:t>
            </a:r>
          </a:p>
          <a:p>
            <a:pPr lvl="0"/>
            <a:endParaRPr lang="en-US" sz="1150" dirty="0">
              <a:solidFill>
                <a:schemeClr val="bg1"/>
              </a:solidFill>
              <a:latin typeface="Courier New"/>
              <a:ea typeface="Courier New"/>
              <a:cs typeface="Courier New"/>
              <a:sym typeface="Courier New"/>
            </a:endParaRPr>
          </a:p>
        </p:txBody>
      </p:sp>
      <p:sp>
        <p:nvSpPr>
          <p:cNvPr id="7" name="Shape 323">
            <a:extLst>
              <a:ext uri="{FF2B5EF4-FFF2-40B4-BE49-F238E27FC236}">
                <a16:creationId xmlns:a16="http://schemas.microsoft.com/office/drawing/2014/main" id="{3D4F24A5-0AA3-CE64-0D7F-154B68F57E91}"/>
              </a:ext>
            </a:extLst>
          </p:cNvPr>
          <p:cNvSpPr txBox="1"/>
          <p:nvPr/>
        </p:nvSpPr>
        <p:spPr>
          <a:xfrm>
            <a:off x="4251141" y="957925"/>
            <a:ext cx="2996342" cy="5841017"/>
          </a:xfrm>
          <a:prstGeom prst="rect">
            <a:avLst/>
          </a:prstGeom>
          <a:solidFill>
            <a:srgbClr val="D9D9D9"/>
          </a:solidFill>
          <a:ln>
            <a:noFill/>
          </a:ln>
        </p:spPr>
        <p:txBody>
          <a:bodyPr spcFirstLastPara="1" wrap="square" lIns="121900" tIns="121900" rIns="121900" bIns="121900" anchor="t" anchorCtr="0">
            <a:noAutofit/>
          </a:bodyPr>
          <a:lstStyle/>
          <a:p>
            <a:pPr lvl="0"/>
            <a:r>
              <a:rPr lang="en-US" sz="1150" dirty="0">
                <a:solidFill>
                  <a:schemeClr val="bg1"/>
                </a:solidFill>
                <a:latin typeface="Courier New"/>
                <a:ea typeface="Courier New"/>
                <a:cs typeface="Courier New"/>
                <a:sym typeface="Courier New"/>
              </a:rPr>
              <a:t>CASE</a:t>
            </a:r>
          </a:p>
          <a:p>
            <a:pPr lvl="0"/>
            <a:r>
              <a:rPr lang="en-US" sz="1150" dirty="0">
                <a:solidFill>
                  <a:schemeClr val="bg1"/>
                </a:solidFill>
                <a:latin typeface="Courier New"/>
                <a:ea typeface="Courier New"/>
                <a:cs typeface="Courier New"/>
                <a:sym typeface="Courier New"/>
              </a:rPr>
              <a:t>  WHEN(subscription_start &gt; first_day)</a:t>
            </a:r>
          </a:p>
          <a:p>
            <a:pPr lvl="0"/>
            <a:r>
              <a:rPr lang="en-US" sz="1150" dirty="0">
                <a:solidFill>
                  <a:schemeClr val="bg1"/>
                </a:solidFill>
                <a:latin typeface="Courier New"/>
                <a:ea typeface="Courier New"/>
                <a:cs typeface="Courier New"/>
                <a:sym typeface="Courier New"/>
              </a:rPr>
              <a:t>    AND segment = 30</a:t>
            </a:r>
          </a:p>
          <a:p>
            <a:pPr lvl="0"/>
            <a:r>
              <a:rPr lang="en-US" sz="1150" dirty="0">
                <a:solidFill>
                  <a:schemeClr val="bg1"/>
                </a:solidFill>
                <a:latin typeface="Courier New"/>
                <a:ea typeface="Courier New"/>
                <a:cs typeface="Courier New"/>
                <a:sym typeface="Courier New"/>
              </a:rPr>
              <a:t>    AND (</a:t>
            </a:r>
          </a:p>
          <a:p>
            <a:pPr lvl="0"/>
            <a:r>
              <a:rPr lang="en-US" sz="1150" dirty="0">
                <a:solidFill>
                  <a:schemeClr val="bg1"/>
                </a:solidFill>
                <a:latin typeface="Courier New"/>
                <a:ea typeface="Courier New"/>
                <a:cs typeface="Courier New"/>
                <a:sym typeface="Courier New"/>
              </a:rPr>
              <a:t>      subscription_end &gt; first_day</a:t>
            </a:r>
          </a:p>
          <a:p>
            <a:pPr lvl="0"/>
            <a:r>
              <a:rPr lang="en-US" sz="1150" dirty="0">
                <a:solidFill>
                  <a:schemeClr val="bg1"/>
                </a:solidFill>
                <a:latin typeface="Courier New"/>
                <a:ea typeface="Courier New"/>
                <a:cs typeface="Courier New"/>
                <a:sym typeface="Courier New"/>
              </a:rPr>
              <a:t>      OR subscription_end IS NULL</a:t>
            </a:r>
          </a:p>
          <a:p>
            <a:pPr lvl="0"/>
            <a:r>
              <a:rPr lang="en-US" sz="1150" dirty="0">
                <a:solidFill>
                  <a:schemeClr val="bg1"/>
                </a:solidFill>
                <a:latin typeface="Courier New"/>
                <a:ea typeface="Courier New"/>
                <a:cs typeface="Courier New"/>
                <a:sym typeface="Courier New"/>
              </a:rPr>
              <a:t>       ) THEN 1</a:t>
            </a:r>
          </a:p>
          <a:p>
            <a:pPr lvl="0"/>
            <a:r>
              <a:rPr lang="en-US" sz="1150" dirty="0">
                <a:solidFill>
                  <a:schemeClr val="bg1"/>
                </a:solidFill>
                <a:latin typeface="Courier New"/>
                <a:ea typeface="Courier New"/>
                <a:cs typeface="Courier New"/>
                <a:sym typeface="Courier New"/>
              </a:rPr>
              <a:t>  ELSE 0</a:t>
            </a:r>
          </a:p>
          <a:p>
            <a:pPr lvl="0"/>
            <a:r>
              <a:rPr lang="en-US" sz="1150" dirty="0">
                <a:solidFill>
                  <a:schemeClr val="bg1"/>
                </a:solidFill>
                <a:latin typeface="Courier New"/>
                <a:ea typeface="Courier New"/>
                <a:cs typeface="Courier New"/>
                <a:sym typeface="Courier New"/>
              </a:rPr>
              <a:t>END AS is_active_30,</a:t>
            </a:r>
          </a:p>
          <a:p>
            <a:pPr lvl="0"/>
            <a:r>
              <a:rPr lang="en-US" sz="1150" dirty="0">
                <a:solidFill>
                  <a:schemeClr val="bg1"/>
                </a:solidFill>
                <a:latin typeface="Courier New"/>
                <a:ea typeface="Courier New"/>
                <a:cs typeface="Courier New"/>
                <a:sym typeface="Courier New"/>
              </a:rPr>
              <a:t>  </a:t>
            </a:r>
          </a:p>
          <a:p>
            <a:pPr lvl="0"/>
            <a:r>
              <a:rPr lang="en-US" sz="1150" dirty="0">
                <a:solidFill>
                  <a:schemeClr val="bg1"/>
                </a:solidFill>
                <a:latin typeface="Courier New"/>
                <a:ea typeface="Courier New"/>
                <a:cs typeface="Courier New"/>
                <a:sym typeface="Courier New"/>
              </a:rPr>
              <a:t>CASE</a:t>
            </a:r>
          </a:p>
          <a:p>
            <a:pPr lvl="0"/>
            <a:r>
              <a:rPr lang="en-US" sz="1150" dirty="0">
                <a:solidFill>
                  <a:schemeClr val="bg1"/>
                </a:solidFill>
                <a:latin typeface="Courier New"/>
                <a:ea typeface="Courier New"/>
                <a:cs typeface="Courier New"/>
                <a:sym typeface="Courier New"/>
              </a:rPr>
              <a:t>  WHEN (subscription_end          BETWEEN first_day AND last_day) AND (segment = 87) THEN 1</a:t>
            </a:r>
          </a:p>
          <a:p>
            <a:pPr lvl="0"/>
            <a:r>
              <a:rPr lang="en-US" sz="1150" dirty="0">
                <a:solidFill>
                  <a:schemeClr val="bg1"/>
                </a:solidFill>
                <a:latin typeface="Courier New"/>
                <a:ea typeface="Courier New"/>
                <a:cs typeface="Courier New"/>
                <a:sym typeface="Courier New"/>
              </a:rPr>
              <a:t>  ELSE 0</a:t>
            </a:r>
          </a:p>
          <a:p>
            <a:pPr lvl="0"/>
            <a:r>
              <a:rPr lang="en-US" sz="1150" dirty="0">
                <a:solidFill>
                  <a:schemeClr val="bg1"/>
                </a:solidFill>
                <a:latin typeface="Courier New"/>
                <a:ea typeface="Courier New"/>
                <a:cs typeface="Courier New"/>
                <a:sym typeface="Courier New"/>
              </a:rPr>
              <a:t>END AS is_canceled_87,</a:t>
            </a:r>
          </a:p>
          <a:p>
            <a:pPr lvl="0"/>
            <a:r>
              <a:rPr lang="en-US" sz="1150" dirty="0">
                <a:solidFill>
                  <a:schemeClr val="bg1"/>
                </a:solidFill>
                <a:latin typeface="Courier New"/>
                <a:ea typeface="Courier New"/>
                <a:cs typeface="Courier New"/>
                <a:sym typeface="Courier New"/>
              </a:rPr>
              <a:t>   </a:t>
            </a:r>
          </a:p>
          <a:p>
            <a:pPr lvl="0"/>
            <a:r>
              <a:rPr lang="en-US" sz="1150" dirty="0">
                <a:solidFill>
                  <a:schemeClr val="bg1"/>
                </a:solidFill>
                <a:latin typeface="Courier New"/>
                <a:ea typeface="Courier New"/>
                <a:cs typeface="Courier New"/>
                <a:sym typeface="Courier New"/>
              </a:rPr>
              <a:t>CASE</a:t>
            </a:r>
          </a:p>
          <a:p>
            <a:pPr lvl="0"/>
            <a:r>
              <a:rPr lang="en-US" sz="1150" dirty="0">
                <a:solidFill>
                  <a:schemeClr val="bg1"/>
                </a:solidFill>
                <a:latin typeface="Courier New"/>
                <a:ea typeface="Courier New"/>
                <a:cs typeface="Courier New"/>
                <a:sym typeface="Courier New"/>
              </a:rPr>
              <a:t>  WHEN (subscription_end     BETWEEN first_day AND last_day)  AND (segment = 30) THEN 1</a:t>
            </a:r>
          </a:p>
          <a:p>
            <a:pPr lvl="0"/>
            <a:r>
              <a:rPr lang="en-US" sz="1150" dirty="0">
                <a:solidFill>
                  <a:schemeClr val="bg1"/>
                </a:solidFill>
                <a:latin typeface="Courier New"/>
                <a:ea typeface="Courier New"/>
                <a:cs typeface="Courier New"/>
                <a:sym typeface="Courier New"/>
              </a:rPr>
              <a:t>    ELSE 0</a:t>
            </a:r>
          </a:p>
          <a:p>
            <a:pPr lvl="0"/>
            <a:r>
              <a:rPr lang="en-US" sz="1150" dirty="0">
                <a:solidFill>
                  <a:schemeClr val="bg1"/>
                </a:solidFill>
                <a:latin typeface="Courier New"/>
                <a:ea typeface="Courier New"/>
                <a:cs typeface="Courier New"/>
                <a:sym typeface="Courier New"/>
              </a:rPr>
              <a:t>  END AS is_canceled_30</a:t>
            </a:r>
          </a:p>
          <a:p>
            <a:pPr lvl="0"/>
            <a:r>
              <a:rPr lang="en-US" sz="1150" dirty="0">
                <a:solidFill>
                  <a:schemeClr val="bg1"/>
                </a:solidFill>
                <a:latin typeface="Courier New"/>
                <a:ea typeface="Courier New"/>
                <a:cs typeface="Courier New"/>
                <a:sym typeface="Courier New"/>
              </a:rPr>
              <a:t>FROM cross_join</a:t>
            </a:r>
          </a:p>
          <a:p>
            <a:pPr lvl="0"/>
            <a:r>
              <a:rPr lang="en-US" sz="1150" dirty="0">
                <a:solidFill>
                  <a:schemeClr val="bg1"/>
                </a:solidFill>
                <a:latin typeface="Courier New"/>
                <a:ea typeface="Courier New"/>
                <a:cs typeface="Courier New"/>
                <a:sym typeface="Courier New"/>
              </a:rPr>
              <a:t>),</a:t>
            </a:r>
          </a:p>
        </p:txBody>
      </p:sp>
      <p:sp>
        <p:nvSpPr>
          <p:cNvPr id="2" name="Shape 323">
            <a:extLst>
              <a:ext uri="{FF2B5EF4-FFF2-40B4-BE49-F238E27FC236}">
                <a16:creationId xmlns:a16="http://schemas.microsoft.com/office/drawing/2014/main" id="{6D3C0A1E-3D52-63E4-ECC4-5AF3B9EEA7FB}"/>
              </a:ext>
            </a:extLst>
          </p:cNvPr>
          <p:cNvSpPr txBox="1"/>
          <p:nvPr/>
        </p:nvSpPr>
        <p:spPr>
          <a:xfrm>
            <a:off x="8086682" y="920218"/>
            <a:ext cx="2996342" cy="5841017"/>
          </a:xfrm>
          <a:prstGeom prst="rect">
            <a:avLst/>
          </a:prstGeom>
          <a:solidFill>
            <a:srgbClr val="D9D9D9"/>
          </a:solidFill>
          <a:ln>
            <a:noFill/>
          </a:ln>
        </p:spPr>
        <p:txBody>
          <a:bodyPr spcFirstLastPara="1" wrap="square" lIns="121900" tIns="121900" rIns="121900" bIns="121900" anchor="t" anchorCtr="0">
            <a:noAutofit/>
          </a:bodyPr>
          <a:lstStyle/>
          <a:p>
            <a:pPr lvl="0"/>
            <a:r>
              <a:rPr lang="en-US" sz="1150" dirty="0">
                <a:solidFill>
                  <a:schemeClr val="bg1"/>
                </a:solidFill>
                <a:latin typeface="Courier New"/>
                <a:ea typeface="Courier New"/>
                <a:cs typeface="Courier New"/>
                <a:sym typeface="Courier New"/>
              </a:rPr>
              <a:t>status_aggregate AS (</a:t>
            </a:r>
          </a:p>
          <a:p>
            <a:pPr lvl="0"/>
            <a:r>
              <a:rPr lang="en-US" sz="1150" dirty="0">
                <a:solidFill>
                  <a:schemeClr val="bg1"/>
                </a:solidFill>
                <a:latin typeface="Courier New"/>
                <a:ea typeface="Courier New"/>
                <a:cs typeface="Courier New"/>
                <a:sym typeface="Courier New"/>
              </a:rPr>
              <a:t>SELECT </a:t>
            </a:r>
          </a:p>
          <a:p>
            <a:pPr lvl="0"/>
            <a:r>
              <a:rPr lang="en-US" sz="1150" dirty="0">
                <a:solidFill>
                  <a:schemeClr val="bg1"/>
                </a:solidFill>
                <a:latin typeface="Courier New"/>
                <a:ea typeface="Courier New"/>
                <a:cs typeface="Courier New"/>
                <a:sym typeface="Courier New"/>
              </a:rPr>
              <a:t>  month,</a:t>
            </a:r>
          </a:p>
          <a:p>
            <a:pPr lvl="0"/>
            <a:r>
              <a:rPr lang="en-US" sz="1150" dirty="0">
                <a:solidFill>
                  <a:schemeClr val="bg1"/>
                </a:solidFill>
                <a:latin typeface="Courier New"/>
                <a:ea typeface="Courier New"/>
                <a:cs typeface="Courier New"/>
                <a:sym typeface="Courier New"/>
              </a:rPr>
              <a:t>  SUM(is_active_87) AS sum_active_87,</a:t>
            </a:r>
          </a:p>
          <a:p>
            <a:pPr lvl="0"/>
            <a:r>
              <a:rPr lang="en-US" sz="1150" dirty="0">
                <a:solidFill>
                  <a:schemeClr val="bg1"/>
                </a:solidFill>
                <a:latin typeface="Courier New"/>
                <a:ea typeface="Courier New"/>
                <a:cs typeface="Courier New"/>
                <a:sym typeface="Courier New"/>
              </a:rPr>
              <a:t>  SUM(is_active_30) AS sum_active_30,</a:t>
            </a:r>
          </a:p>
          <a:p>
            <a:pPr lvl="0"/>
            <a:r>
              <a:rPr lang="en-US" sz="1150" dirty="0">
                <a:solidFill>
                  <a:schemeClr val="bg1"/>
                </a:solidFill>
                <a:latin typeface="Courier New"/>
                <a:ea typeface="Courier New"/>
                <a:cs typeface="Courier New"/>
                <a:sym typeface="Courier New"/>
              </a:rPr>
              <a:t>  SUM(is_canceled_87) AS sum_canceled_87,</a:t>
            </a:r>
          </a:p>
          <a:p>
            <a:pPr lvl="0"/>
            <a:r>
              <a:rPr lang="en-US" sz="1150" dirty="0">
                <a:solidFill>
                  <a:schemeClr val="bg1"/>
                </a:solidFill>
                <a:latin typeface="Courier New"/>
                <a:ea typeface="Courier New"/>
                <a:cs typeface="Courier New"/>
                <a:sym typeface="Courier New"/>
              </a:rPr>
              <a:t>  SUM(is_canceled_30) AS sum_canceled_30</a:t>
            </a:r>
          </a:p>
          <a:p>
            <a:pPr lvl="0"/>
            <a:r>
              <a:rPr lang="en-US" sz="1150" dirty="0">
                <a:solidFill>
                  <a:schemeClr val="bg1"/>
                </a:solidFill>
                <a:latin typeface="Courier New"/>
                <a:ea typeface="Courier New"/>
                <a:cs typeface="Courier New"/>
                <a:sym typeface="Courier New"/>
              </a:rPr>
              <a:t>FROM status</a:t>
            </a:r>
          </a:p>
          <a:p>
            <a:pPr lvl="0"/>
            <a:r>
              <a:rPr lang="en-US" sz="1150" dirty="0">
                <a:solidFill>
                  <a:schemeClr val="bg1"/>
                </a:solidFill>
                <a:latin typeface="Courier New"/>
                <a:ea typeface="Courier New"/>
                <a:cs typeface="Courier New"/>
                <a:sym typeface="Courier New"/>
              </a:rPr>
              <a:t>GROUP BY 1)</a:t>
            </a:r>
          </a:p>
          <a:p>
            <a:pPr lvl="0"/>
            <a:r>
              <a:rPr lang="en-US" sz="1150" dirty="0">
                <a:solidFill>
                  <a:schemeClr val="bg1"/>
                </a:solidFill>
                <a:latin typeface="Courier New"/>
                <a:ea typeface="Courier New"/>
                <a:cs typeface="Courier New"/>
                <a:sym typeface="Courier New"/>
              </a:rPr>
              <a:t>SELECT</a:t>
            </a:r>
            <a:endParaRPr lang="ru-RU" sz="1150" dirty="0">
              <a:solidFill>
                <a:schemeClr val="bg1"/>
              </a:solidFill>
              <a:latin typeface="Courier New"/>
              <a:ea typeface="Courier New"/>
              <a:cs typeface="Courier New"/>
              <a:sym typeface="Courier New"/>
            </a:endParaRPr>
          </a:p>
          <a:p>
            <a:pPr lvl="0"/>
            <a:r>
              <a:rPr lang="en-US" sz="1150" dirty="0">
                <a:solidFill>
                  <a:schemeClr val="bg1"/>
                </a:solidFill>
                <a:latin typeface="Courier New"/>
                <a:ea typeface="Courier New"/>
                <a:cs typeface="Courier New"/>
                <a:sym typeface="Courier New"/>
              </a:rPr>
              <a:t>month,</a:t>
            </a:r>
          </a:p>
          <a:p>
            <a:pPr lvl="0"/>
            <a:r>
              <a:rPr lang="en-US" sz="1150" dirty="0">
                <a:solidFill>
                  <a:schemeClr val="bg1"/>
                </a:solidFill>
                <a:latin typeface="Courier New"/>
                <a:ea typeface="Courier New"/>
                <a:cs typeface="Courier New"/>
                <a:sym typeface="Courier New"/>
              </a:rPr>
              <a:t>   1.0 * sum_canceled_87 / sum_active_87 AS churn_rate_87,</a:t>
            </a:r>
          </a:p>
          <a:p>
            <a:pPr lvl="0"/>
            <a:r>
              <a:rPr lang="en-US" sz="1150" dirty="0">
                <a:solidFill>
                  <a:schemeClr val="bg1"/>
                </a:solidFill>
                <a:latin typeface="Courier New"/>
                <a:ea typeface="Courier New"/>
                <a:cs typeface="Courier New"/>
                <a:sym typeface="Courier New"/>
              </a:rPr>
              <a:t>   1.0 * sum_canceled_30 / sum_active_30 AS churn_rate_30</a:t>
            </a:r>
          </a:p>
          <a:p>
            <a:pPr lvl="0"/>
            <a:r>
              <a:rPr lang="en-US" sz="1150" dirty="0">
                <a:solidFill>
                  <a:schemeClr val="bg1"/>
                </a:solidFill>
                <a:latin typeface="Courier New"/>
                <a:ea typeface="Courier New"/>
                <a:cs typeface="Courier New"/>
                <a:sym typeface="Courier New"/>
              </a:rPr>
              <a:t>FROM status_aggregate;</a:t>
            </a:r>
          </a:p>
          <a:p>
            <a:pPr lvl="0"/>
            <a:endParaRPr lang="en-US" sz="1400" dirty="0">
              <a:solidFill>
                <a:schemeClr val="bg1"/>
              </a:solidFill>
              <a:latin typeface="Courier New"/>
              <a:ea typeface="Courier New"/>
              <a:cs typeface="Courier New"/>
              <a:sym typeface="Courier New"/>
            </a:endParaRPr>
          </a:p>
        </p:txBody>
      </p:sp>
    </p:spTree>
    <p:extLst>
      <p:ext uri="{BB962C8B-B14F-4D97-AF65-F5344CB8AC3E}">
        <p14:creationId xmlns:p14="http://schemas.microsoft.com/office/powerpoint/2010/main" val="2710369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75414" y="96765"/>
            <a:ext cx="11809912" cy="898869"/>
          </a:xfrm>
          <a:prstGeom prst="rect">
            <a:avLst/>
          </a:prstGeom>
          <a:noFill/>
          <a:ln>
            <a:noFill/>
          </a:ln>
        </p:spPr>
        <p:txBody>
          <a:bodyPr spcFirstLastPara="1" wrap="square" lIns="121900" tIns="121900" rIns="121900" bIns="121900" anchor="b" anchorCtr="0">
            <a:noAutofit/>
          </a:bodyPr>
          <a:lstStyle/>
          <a:p>
            <a:pPr algn="ctr"/>
            <a:r>
              <a:rPr lang="en-US" sz="2400" b="1" dirty="0">
                <a:latin typeface="Arial" panose="020B0604020202020204" pitchFamily="34" charset="0"/>
                <a:ea typeface="Roboto"/>
                <a:cs typeface="Arial" panose="020B0604020202020204" pitchFamily="34" charset="0"/>
                <a:sym typeface="Roboto"/>
              </a:rPr>
              <a:t>8.1. Calculate the churn rates for the two segments over the three-month time period</a:t>
            </a:r>
          </a:p>
        </p:txBody>
      </p:sp>
      <p:sp>
        <p:nvSpPr>
          <p:cNvPr id="324" name="Shape 324"/>
          <p:cNvSpPr txBox="1"/>
          <p:nvPr/>
        </p:nvSpPr>
        <p:spPr>
          <a:xfrm>
            <a:off x="245507" y="1446529"/>
            <a:ext cx="11469725" cy="1464765"/>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marL="285750" indent="-285750">
              <a:lnSpc>
                <a:spcPct val="115000"/>
              </a:lnSpc>
              <a:buClr>
                <a:schemeClr val="dk1"/>
              </a:buClr>
              <a:buSzPts val="1100"/>
              <a:buFont typeface="Arial" panose="020B0604020202020204" pitchFamily="34" charset="0"/>
              <a:buChar char="•"/>
            </a:pPr>
            <a:r>
              <a:rPr lang="en-US" sz="1600" dirty="0">
                <a:latin typeface="Roboto"/>
                <a:ea typeface="Roboto"/>
                <a:cs typeface="Roboto"/>
                <a:sym typeface="Roboto"/>
              </a:rPr>
              <a:t>The query for creating status_aggregate temporary table</a:t>
            </a:r>
            <a:r>
              <a:rPr lang="uk-UA" sz="1600" dirty="0">
                <a:latin typeface="Roboto"/>
                <a:ea typeface="Roboto"/>
                <a:cs typeface="Roboto"/>
                <a:sym typeface="Roboto"/>
              </a:rPr>
              <a:t> </a:t>
            </a:r>
            <a:r>
              <a:rPr lang="en-US" sz="1600" dirty="0">
                <a:latin typeface="Roboto"/>
                <a:ea typeface="Roboto"/>
                <a:cs typeface="Roboto"/>
                <a:sym typeface="Roboto"/>
              </a:rPr>
              <a:t>calculating churn rates are presented on the previous slide</a:t>
            </a:r>
            <a:endParaRPr lang="uk-UA" sz="1600" dirty="0">
              <a:latin typeface="Roboto"/>
              <a:ea typeface="Roboto"/>
              <a:cs typeface="Roboto"/>
              <a:sym typeface="Roboto"/>
            </a:endParaRPr>
          </a:p>
          <a:p>
            <a:pPr marL="285750" indent="-285750">
              <a:lnSpc>
                <a:spcPct val="115000"/>
              </a:lnSpc>
              <a:buClr>
                <a:schemeClr val="dk1"/>
              </a:buClr>
              <a:buSzPts val="1100"/>
              <a:buFont typeface="Arial" panose="020B0604020202020204" pitchFamily="34" charset="0"/>
              <a:buChar char="•"/>
            </a:pPr>
            <a:endParaRPr lang="en-US" sz="1600" dirty="0">
              <a:latin typeface="Roboto"/>
              <a:ea typeface="Roboto"/>
              <a:cs typeface="Roboto"/>
              <a:sym typeface="Roboto"/>
            </a:endParaRPr>
          </a:p>
          <a:p>
            <a:pPr marL="285750" indent="-285750">
              <a:lnSpc>
                <a:spcPct val="115000"/>
              </a:lnSpc>
              <a:buClr>
                <a:schemeClr val="dk1"/>
              </a:buClr>
              <a:buSzPts val="1100"/>
              <a:buFont typeface="Arial" panose="020B0604020202020204" pitchFamily="34" charset="0"/>
              <a:buChar char="•"/>
            </a:pPr>
            <a:r>
              <a:rPr lang="en-US" sz="1600" dirty="0">
                <a:latin typeface="Roboto"/>
                <a:ea typeface="Roboto"/>
                <a:cs typeface="Roboto"/>
                <a:sym typeface="Roboto"/>
              </a:rPr>
              <a:t>Codeflix had the highest cancellation rate of 1.13% for user subscriptions in segment 87 during March.	 </a:t>
            </a:r>
          </a:p>
        </p:txBody>
      </p:sp>
      <p:pic>
        <p:nvPicPr>
          <p:cNvPr id="4" name="Picture 3">
            <a:extLst>
              <a:ext uri="{FF2B5EF4-FFF2-40B4-BE49-F238E27FC236}">
                <a16:creationId xmlns:a16="http://schemas.microsoft.com/office/drawing/2014/main" id="{53D14918-6F1E-F01C-1EC8-76CFF724B1D5}"/>
              </a:ext>
            </a:extLst>
          </p:cNvPr>
          <p:cNvPicPr>
            <a:picLocks noChangeAspect="1"/>
          </p:cNvPicPr>
          <p:nvPr/>
        </p:nvPicPr>
        <p:blipFill>
          <a:blip r:embed="rId3"/>
          <a:stretch>
            <a:fillRect/>
          </a:stretch>
        </p:blipFill>
        <p:spPr>
          <a:xfrm>
            <a:off x="1577200" y="3946706"/>
            <a:ext cx="8749777" cy="1685925"/>
          </a:xfrm>
          <a:prstGeom prst="rect">
            <a:avLst/>
          </a:prstGeom>
        </p:spPr>
      </p:pic>
    </p:spTree>
    <p:extLst>
      <p:ext uri="{BB962C8B-B14F-4D97-AF65-F5344CB8AC3E}">
        <p14:creationId xmlns:p14="http://schemas.microsoft.com/office/powerpoint/2010/main" val="2344367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0" y="193799"/>
            <a:ext cx="12000322" cy="532066"/>
          </a:xfrm>
          <a:prstGeom prst="rect">
            <a:avLst/>
          </a:prstGeom>
          <a:noFill/>
          <a:ln>
            <a:noFill/>
          </a:ln>
        </p:spPr>
        <p:txBody>
          <a:bodyPr spcFirstLastPara="1" wrap="square" lIns="121900" tIns="121900" rIns="121900" bIns="121900" anchor="b" anchorCtr="0">
            <a:noAutofit/>
          </a:bodyPr>
          <a:lstStyle/>
          <a:p>
            <a:pPr algn="ctr"/>
            <a:r>
              <a:rPr lang="ru-RU" sz="2400" b="1" dirty="0">
                <a:latin typeface="Roboto"/>
                <a:ea typeface="Roboto"/>
                <a:cs typeface="Roboto"/>
                <a:sym typeface="Roboto"/>
              </a:rPr>
              <a:t>8</a:t>
            </a:r>
            <a:r>
              <a:rPr lang="en-US" sz="2400" b="1" dirty="0">
                <a:latin typeface="Roboto"/>
                <a:ea typeface="Roboto"/>
                <a:cs typeface="Roboto"/>
                <a:sym typeface="Roboto"/>
              </a:rPr>
              <a:t>.2</a:t>
            </a:r>
            <a:r>
              <a:rPr lang="ru-RU" sz="2400" b="1" dirty="0">
                <a:latin typeface="Roboto"/>
                <a:ea typeface="Roboto"/>
                <a:cs typeface="Roboto"/>
                <a:sym typeface="Roboto"/>
              </a:rPr>
              <a:t>.</a:t>
            </a:r>
            <a:r>
              <a:rPr lang="en-US" sz="2400" b="1" dirty="0">
                <a:latin typeface="Roboto"/>
                <a:ea typeface="Roboto"/>
                <a:cs typeface="Roboto"/>
                <a:sym typeface="Roboto"/>
              </a:rPr>
              <a:t> </a:t>
            </a:r>
            <a:r>
              <a:rPr lang="en-US" sz="2400" dirty="0">
                <a:latin typeface="Arial" panose="020B0604020202020204" pitchFamily="34" charset="0"/>
                <a:cs typeface="Arial" panose="020B0604020202020204" pitchFamily="34" charset="0"/>
              </a:rPr>
              <a:t>Which segment has a lower churn rate?</a:t>
            </a:r>
            <a:endParaRPr lang="en-US" sz="2400" b="1" dirty="0">
              <a:latin typeface="Roboto"/>
              <a:ea typeface="Roboto"/>
              <a:cs typeface="Roboto"/>
              <a:sym typeface="Roboto"/>
            </a:endParaRPr>
          </a:p>
        </p:txBody>
      </p:sp>
      <p:sp>
        <p:nvSpPr>
          <p:cNvPr id="323" name="Shape 323"/>
          <p:cNvSpPr txBox="1"/>
          <p:nvPr/>
        </p:nvSpPr>
        <p:spPr>
          <a:xfrm>
            <a:off x="252120" y="957926"/>
            <a:ext cx="2996342" cy="5841017"/>
          </a:xfrm>
          <a:prstGeom prst="rect">
            <a:avLst/>
          </a:prstGeom>
          <a:solidFill>
            <a:srgbClr val="D9D9D9"/>
          </a:solidFill>
          <a:ln>
            <a:noFill/>
          </a:ln>
        </p:spPr>
        <p:txBody>
          <a:bodyPr spcFirstLastPara="1" wrap="square" lIns="121900" tIns="121900" rIns="121900" bIns="121900" anchor="t" anchorCtr="0">
            <a:noAutofit/>
          </a:bodyPr>
          <a:lstStyle/>
          <a:p>
            <a:r>
              <a:rPr lang="en-US" sz="1150" dirty="0">
                <a:solidFill>
                  <a:schemeClr val="bg1"/>
                </a:solidFill>
                <a:latin typeface="Courier New"/>
                <a:cs typeface="Courier New"/>
                <a:sym typeface="Courier New"/>
              </a:rPr>
              <a:t>WITH months AS(</a:t>
            </a:r>
          </a:p>
          <a:p>
            <a:r>
              <a:rPr lang="en-US" sz="1150" dirty="0">
                <a:solidFill>
                  <a:schemeClr val="bg1"/>
                </a:solidFill>
                <a:latin typeface="Courier New"/>
                <a:cs typeface="Courier New"/>
                <a:sym typeface="Courier New"/>
              </a:rPr>
              <a:t>SELECT </a:t>
            </a:r>
          </a:p>
          <a:p>
            <a:r>
              <a:rPr lang="en-US" sz="1150" dirty="0">
                <a:solidFill>
                  <a:schemeClr val="bg1"/>
                </a:solidFill>
                <a:latin typeface="Courier New"/>
                <a:cs typeface="Courier New"/>
                <a:sym typeface="Courier New"/>
              </a:rPr>
              <a:t>  '2017-01-01' AS first_day,</a:t>
            </a:r>
          </a:p>
          <a:p>
            <a:r>
              <a:rPr lang="en-US" sz="1150" dirty="0">
                <a:solidFill>
                  <a:schemeClr val="bg1"/>
                </a:solidFill>
                <a:latin typeface="Courier New"/>
                <a:cs typeface="Courier New"/>
                <a:sym typeface="Courier New"/>
              </a:rPr>
              <a:t>     '2017-01-31' AS last_day</a:t>
            </a:r>
          </a:p>
          <a:p>
            <a:r>
              <a:rPr lang="en-US" sz="1150" dirty="0">
                <a:solidFill>
                  <a:schemeClr val="bg1"/>
                </a:solidFill>
                <a:latin typeface="Courier New"/>
                <a:cs typeface="Courier New"/>
                <a:sym typeface="Courier New"/>
              </a:rPr>
              <a:t>UNION</a:t>
            </a:r>
          </a:p>
          <a:p>
            <a:r>
              <a:rPr lang="en-US" sz="1150" dirty="0">
                <a:solidFill>
                  <a:schemeClr val="bg1"/>
                </a:solidFill>
                <a:latin typeface="Courier New"/>
                <a:cs typeface="Courier New"/>
                <a:sym typeface="Courier New"/>
              </a:rPr>
              <a:t>SELECT</a:t>
            </a:r>
          </a:p>
          <a:p>
            <a:r>
              <a:rPr lang="en-US" sz="1150" dirty="0">
                <a:solidFill>
                  <a:schemeClr val="bg1"/>
                </a:solidFill>
                <a:latin typeface="Courier New"/>
                <a:cs typeface="Courier New"/>
                <a:sym typeface="Courier New"/>
              </a:rPr>
              <a:t>  '2017-02-01' AS first_day,</a:t>
            </a:r>
          </a:p>
          <a:p>
            <a:r>
              <a:rPr lang="en-US" sz="1150" dirty="0">
                <a:solidFill>
                  <a:schemeClr val="bg1"/>
                </a:solidFill>
                <a:latin typeface="Courier New"/>
                <a:cs typeface="Courier New"/>
                <a:sym typeface="Courier New"/>
              </a:rPr>
              <a:t>     '2017-02-28' AS last_day</a:t>
            </a:r>
          </a:p>
          <a:p>
            <a:r>
              <a:rPr lang="en-US" sz="1150" dirty="0">
                <a:solidFill>
                  <a:schemeClr val="bg1"/>
                </a:solidFill>
                <a:latin typeface="Courier New"/>
                <a:cs typeface="Courier New"/>
                <a:sym typeface="Courier New"/>
              </a:rPr>
              <a:t>UNION</a:t>
            </a:r>
          </a:p>
          <a:p>
            <a:r>
              <a:rPr lang="en-US" sz="1150" dirty="0">
                <a:solidFill>
                  <a:schemeClr val="bg1"/>
                </a:solidFill>
                <a:latin typeface="Courier New"/>
                <a:cs typeface="Courier New"/>
                <a:sym typeface="Courier New"/>
              </a:rPr>
              <a:t>SELECT</a:t>
            </a:r>
          </a:p>
          <a:p>
            <a:r>
              <a:rPr lang="en-US" sz="1150" dirty="0">
                <a:solidFill>
                  <a:schemeClr val="bg1"/>
                </a:solidFill>
                <a:latin typeface="Courier New"/>
                <a:cs typeface="Courier New"/>
                <a:sym typeface="Courier New"/>
              </a:rPr>
              <a:t>  '2017-03-01' AS first_day,</a:t>
            </a:r>
          </a:p>
          <a:p>
            <a:r>
              <a:rPr lang="en-US" sz="1150" dirty="0">
                <a:solidFill>
                  <a:schemeClr val="bg1"/>
                </a:solidFill>
                <a:latin typeface="Courier New"/>
                <a:cs typeface="Courier New"/>
                <a:sym typeface="Courier New"/>
              </a:rPr>
              <a:t>  '2017-03-31' AS last_day</a:t>
            </a:r>
          </a:p>
          <a:p>
            <a:r>
              <a:rPr lang="en-US" sz="1150" dirty="0">
                <a:solidFill>
                  <a:schemeClr val="bg1"/>
                </a:solidFill>
                <a:latin typeface="Courier New"/>
                <a:cs typeface="Courier New"/>
                <a:sym typeface="Courier New"/>
              </a:rPr>
              <a:t>),</a:t>
            </a:r>
          </a:p>
          <a:p>
            <a:r>
              <a:rPr lang="en-US" sz="1150" dirty="0">
                <a:solidFill>
                  <a:schemeClr val="bg1"/>
                </a:solidFill>
                <a:latin typeface="Courier New"/>
                <a:cs typeface="Courier New"/>
                <a:sym typeface="Courier New"/>
              </a:rPr>
              <a:t>cross_join AS(</a:t>
            </a:r>
          </a:p>
          <a:p>
            <a:r>
              <a:rPr lang="en-US" sz="1150" dirty="0">
                <a:solidFill>
                  <a:schemeClr val="bg1"/>
                </a:solidFill>
                <a:latin typeface="Courier New"/>
                <a:cs typeface="Courier New"/>
                <a:sym typeface="Courier New"/>
              </a:rPr>
              <a:t>SELECT *</a:t>
            </a:r>
          </a:p>
          <a:p>
            <a:r>
              <a:rPr lang="en-US" sz="1150" dirty="0">
                <a:solidFill>
                  <a:schemeClr val="bg1"/>
                </a:solidFill>
                <a:latin typeface="Courier New"/>
                <a:cs typeface="Courier New"/>
                <a:sym typeface="Courier New"/>
              </a:rPr>
              <a:t>FROM subscriptions</a:t>
            </a:r>
          </a:p>
          <a:p>
            <a:r>
              <a:rPr lang="en-US" sz="1150" dirty="0">
                <a:solidFill>
                  <a:schemeClr val="bg1"/>
                </a:solidFill>
                <a:latin typeface="Courier New"/>
                <a:cs typeface="Courier New"/>
                <a:sym typeface="Courier New"/>
              </a:rPr>
              <a:t>CROSS JOIN months</a:t>
            </a:r>
          </a:p>
          <a:p>
            <a:r>
              <a:rPr lang="en-US" sz="1150" dirty="0">
                <a:solidFill>
                  <a:schemeClr val="bg1"/>
                </a:solidFill>
                <a:latin typeface="Courier New"/>
                <a:cs typeface="Courier New"/>
                <a:sym typeface="Courier New"/>
              </a:rPr>
              <a:t>),</a:t>
            </a:r>
          </a:p>
          <a:p>
            <a:r>
              <a:rPr lang="en-US" sz="1150" dirty="0">
                <a:solidFill>
                  <a:schemeClr val="bg1"/>
                </a:solidFill>
                <a:latin typeface="Courier New"/>
                <a:cs typeface="Courier New"/>
                <a:sym typeface="Courier New"/>
              </a:rPr>
              <a:t>status AS (</a:t>
            </a:r>
          </a:p>
          <a:p>
            <a:r>
              <a:rPr lang="en-US" sz="1150" dirty="0">
                <a:solidFill>
                  <a:schemeClr val="bg1"/>
                </a:solidFill>
                <a:latin typeface="Courier New"/>
                <a:cs typeface="Courier New"/>
                <a:sym typeface="Courier New"/>
              </a:rPr>
              <a:t>SELECT id,</a:t>
            </a:r>
          </a:p>
          <a:p>
            <a:r>
              <a:rPr lang="en-US" sz="1150" dirty="0">
                <a:solidFill>
                  <a:schemeClr val="bg1"/>
                </a:solidFill>
                <a:latin typeface="Courier New"/>
                <a:cs typeface="Courier New"/>
                <a:sym typeface="Courier New"/>
              </a:rPr>
              <a:t>first_day AS month,</a:t>
            </a:r>
          </a:p>
          <a:p>
            <a:r>
              <a:rPr lang="en-US" sz="1150" dirty="0">
                <a:solidFill>
                  <a:schemeClr val="bg1"/>
                </a:solidFill>
                <a:latin typeface="Courier New"/>
                <a:cs typeface="Courier New"/>
                <a:sym typeface="Courier New"/>
              </a:rPr>
              <a:t>CASE </a:t>
            </a:r>
          </a:p>
          <a:p>
            <a:r>
              <a:rPr lang="en-US" sz="1150" dirty="0">
                <a:solidFill>
                  <a:schemeClr val="bg1"/>
                </a:solidFill>
                <a:latin typeface="Courier New"/>
                <a:cs typeface="Courier New"/>
                <a:sym typeface="Courier New"/>
              </a:rPr>
              <a:t>  WHEN (subscription_start &gt; first_day)</a:t>
            </a:r>
          </a:p>
          <a:p>
            <a:r>
              <a:rPr lang="en-US" sz="1150" dirty="0">
                <a:solidFill>
                  <a:schemeClr val="bg1"/>
                </a:solidFill>
                <a:latin typeface="Courier New"/>
                <a:cs typeface="Courier New"/>
                <a:sym typeface="Courier New"/>
              </a:rPr>
              <a:t>    AND segment = 87</a:t>
            </a:r>
          </a:p>
          <a:p>
            <a:r>
              <a:rPr lang="en-US" sz="1150" dirty="0">
                <a:solidFill>
                  <a:schemeClr val="bg1"/>
                </a:solidFill>
                <a:latin typeface="Courier New"/>
                <a:cs typeface="Courier New"/>
                <a:sym typeface="Courier New"/>
              </a:rPr>
              <a:t>    AND (subscription_end &gt; first_day</a:t>
            </a:r>
          </a:p>
          <a:p>
            <a:r>
              <a:rPr lang="en-US" sz="1150" dirty="0">
                <a:solidFill>
                  <a:schemeClr val="bg1"/>
                </a:solidFill>
                <a:latin typeface="Courier New"/>
                <a:cs typeface="Courier New"/>
                <a:sym typeface="Courier New"/>
              </a:rPr>
              <a:t>      OR subscription_end IS NULL</a:t>
            </a:r>
          </a:p>
          <a:p>
            <a:r>
              <a:rPr lang="en-US" sz="1150" dirty="0">
                <a:solidFill>
                  <a:schemeClr val="bg1"/>
                </a:solidFill>
                <a:latin typeface="Courier New"/>
                <a:cs typeface="Courier New"/>
                <a:sym typeface="Courier New"/>
              </a:rPr>
              <a:t>     ) THEN 1</a:t>
            </a:r>
          </a:p>
          <a:p>
            <a:r>
              <a:rPr lang="en-US" sz="1150" dirty="0">
                <a:solidFill>
                  <a:schemeClr val="bg1"/>
                </a:solidFill>
                <a:latin typeface="Courier New"/>
                <a:cs typeface="Courier New"/>
                <a:sym typeface="Courier New"/>
              </a:rPr>
              <a:t>  ELSE 0</a:t>
            </a:r>
          </a:p>
          <a:p>
            <a:pPr lvl="0"/>
            <a:r>
              <a:rPr lang="en-US" sz="1150" dirty="0">
                <a:solidFill>
                  <a:schemeClr val="bg1"/>
                </a:solidFill>
                <a:latin typeface="Courier New"/>
                <a:ea typeface="Courier New"/>
                <a:cs typeface="Courier New"/>
                <a:sym typeface="Courier New"/>
              </a:rPr>
              <a:t>END AS is_active_87,</a:t>
            </a:r>
          </a:p>
          <a:p>
            <a:pPr lvl="0"/>
            <a:endParaRPr lang="en-US" sz="1150" dirty="0">
              <a:solidFill>
                <a:schemeClr val="bg1"/>
              </a:solidFill>
              <a:latin typeface="Courier New"/>
              <a:ea typeface="Courier New"/>
              <a:cs typeface="Courier New"/>
              <a:sym typeface="Courier New"/>
            </a:endParaRPr>
          </a:p>
        </p:txBody>
      </p:sp>
      <p:sp>
        <p:nvSpPr>
          <p:cNvPr id="7" name="Shape 323">
            <a:extLst>
              <a:ext uri="{FF2B5EF4-FFF2-40B4-BE49-F238E27FC236}">
                <a16:creationId xmlns:a16="http://schemas.microsoft.com/office/drawing/2014/main" id="{3D4F24A5-0AA3-CE64-0D7F-154B68F57E91}"/>
              </a:ext>
            </a:extLst>
          </p:cNvPr>
          <p:cNvSpPr txBox="1"/>
          <p:nvPr/>
        </p:nvSpPr>
        <p:spPr>
          <a:xfrm>
            <a:off x="4251141" y="957925"/>
            <a:ext cx="2996342" cy="5841017"/>
          </a:xfrm>
          <a:prstGeom prst="rect">
            <a:avLst/>
          </a:prstGeom>
          <a:solidFill>
            <a:srgbClr val="D9D9D9"/>
          </a:solidFill>
          <a:ln>
            <a:noFill/>
          </a:ln>
        </p:spPr>
        <p:txBody>
          <a:bodyPr spcFirstLastPara="1" wrap="square" lIns="121900" tIns="121900" rIns="121900" bIns="121900" anchor="t" anchorCtr="0">
            <a:noAutofit/>
          </a:bodyPr>
          <a:lstStyle/>
          <a:p>
            <a:pPr lvl="0"/>
            <a:r>
              <a:rPr lang="en-US" sz="1150" dirty="0">
                <a:solidFill>
                  <a:schemeClr val="bg1"/>
                </a:solidFill>
                <a:latin typeface="Courier New"/>
                <a:ea typeface="Courier New"/>
                <a:cs typeface="Courier New"/>
                <a:sym typeface="Courier New"/>
              </a:rPr>
              <a:t>CASE</a:t>
            </a:r>
          </a:p>
          <a:p>
            <a:pPr lvl="0"/>
            <a:r>
              <a:rPr lang="en-US" sz="1150" dirty="0">
                <a:solidFill>
                  <a:schemeClr val="bg1"/>
                </a:solidFill>
                <a:latin typeface="Courier New"/>
                <a:ea typeface="Courier New"/>
                <a:cs typeface="Courier New"/>
                <a:sym typeface="Courier New"/>
              </a:rPr>
              <a:t>  WHEN(subscription_start &gt; first_day)</a:t>
            </a:r>
          </a:p>
          <a:p>
            <a:pPr lvl="0"/>
            <a:r>
              <a:rPr lang="en-US" sz="1150" dirty="0">
                <a:solidFill>
                  <a:schemeClr val="bg1"/>
                </a:solidFill>
                <a:latin typeface="Courier New"/>
                <a:ea typeface="Courier New"/>
                <a:cs typeface="Courier New"/>
                <a:sym typeface="Courier New"/>
              </a:rPr>
              <a:t>    AND segment = 30</a:t>
            </a:r>
          </a:p>
          <a:p>
            <a:pPr lvl="0"/>
            <a:r>
              <a:rPr lang="en-US" sz="1150" dirty="0">
                <a:solidFill>
                  <a:schemeClr val="bg1"/>
                </a:solidFill>
                <a:latin typeface="Courier New"/>
                <a:ea typeface="Courier New"/>
                <a:cs typeface="Courier New"/>
                <a:sym typeface="Courier New"/>
              </a:rPr>
              <a:t>    AND (</a:t>
            </a:r>
          </a:p>
          <a:p>
            <a:pPr lvl="0"/>
            <a:r>
              <a:rPr lang="en-US" sz="1150" dirty="0">
                <a:solidFill>
                  <a:schemeClr val="bg1"/>
                </a:solidFill>
                <a:latin typeface="Courier New"/>
                <a:ea typeface="Courier New"/>
                <a:cs typeface="Courier New"/>
                <a:sym typeface="Courier New"/>
              </a:rPr>
              <a:t>      subscription_end &gt; first_day</a:t>
            </a:r>
          </a:p>
          <a:p>
            <a:pPr lvl="0"/>
            <a:r>
              <a:rPr lang="en-US" sz="1150" dirty="0">
                <a:solidFill>
                  <a:schemeClr val="bg1"/>
                </a:solidFill>
                <a:latin typeface="Courier New"/>
                <a:ea typeface="Courier New"/>
                <a:cs typeface="Courier New"/>
                <a:sym typeface="Courier New"/>
              </a:rPr>
              <a:t>      OR subscription_end IS NULL</a:t>
            </a:r>
          </a:p>
          <a:p>
            <a:pPr lvl="0"/>
            <a:r>
              <a:rPr lang="en-US" sz="1150" dirty="0">
                <a:solidFill>
                  <a:schemeClr val="bg1"/>
                </a:solidFill>
                <a:latin typeface="Courier New"/>
                <a:ea typeface="Courier New"/>
                <a:cs typeface="Courier New"/>
                <a:sym typeface="Courier New"/>
              </a:rPr>
              <a:t>       ) THEN 1</a:t>
            </a:r>
          </a:p>
          <a:p>
            <a:pPr lvl="0"/>
            <a:r>
              <a:rPr lang="en-US" sz="1150" dirty="0">
                <a:solidFill>
                  <a:schemeClr val="bg1"/>
                </a:solidFill>
                <a:latin typeface="Courier New"/>
                <a:ea typeface="Courier New"/>
                <a:cs typeface="Courier New"/>
                <a:sym typeface="Courier New"/>
              </a:rPr>
              <a:t>  ELSE 0</a:t>
            </a:r>
          </a:p>
          <a:p>
            <a:pPr lvl="0"/>
            <a:r>
              <a:rPr lang="en-US" sz="1150" dirty="0">
                <a:solidFill>
                  <a:schemeClr val="bg1"/>
                </a:solidFill>
                <a:latin typeface="Courier New"/>
                <a:ea typeface="Courier New"/>
                <a:cs typeface="Courier New"/>
                <a:sym typeface="Courier New"/>
              </a:rPr>
              <a:t>END AS is_active_30,</a:t>
            </a:r>
          </a:p>
          <a:p>
            <a:pPr lvl="0"/>
            <a:r>
              <a:rPr lang="en-US" sz="1150" dirty="0">
                <a:solidFill>
                  <a:schemeClr val="bg1"/>
                </a:solidFill>
                <a:latin typeface="Courier New"/>
                <a:ea typeface="Courier New"/>
                <a:cs typeface="Courier New"/>
                <a:sym typeface="Courier New"/>
              </a:rPr>
              <a:t>  </a:t>
            </a:r>
          </a:p>
          <a:p>
            <a:pPr lvl="0"/>
            <a:r>
              <a:rPr lang="en-US" sz="1150" dirty="0">
                <a:solidFill>
                  <a:schemeClr val="bg1"/>
                </a:solidFill>
                <a:latin typeface="Courier New"/>
                <a:ea typeface="Courier New"/>
                <a:cs typeface="Courier New"/>
                <a:sym typeface="Courier New"/>
              </a:rPr>
              <a:t>CASE</a:t>
            </a:r>
          </a:p>
          <a:p>
            <a:pPr lvl="0"/>
            <a:r>
              <a:rPr lang="en-US" sz="1150" dirty="0">
                <a:solidFill>
                  <a:schemeClr val="bg1"/>
                </a:solidFill>
                <a:latin typeface="Courier New"/>
                <a:ea typeface="Courier New"/>
                <a:cs typeface="Courier New"/>
                <a:sym typeface="Courier New"/>
              </a:rPr>
              <a:t>  WHEN (subscription_end          BETWEEN first_day AND last_day) AND (segment = 87) THEN 1</a:t>
            </a:r>
          </a:p>
          <a:p>
            <a:pPr lvl="0"/>
            <a:r>
              <a:rPr lang="en-US" sz="1150" dirty="0">
                <a:solidFill>
                  <a:schemeClr val="bg1"/>
                </a:solidFill>
                <a:latin typeface="Courier New"/>
                <a:ea typeface="Courier New"/>
                <a:cs typeface="Courier New"/>
                <a:sym typeface="Courier New"/>
              </a:rPr>
              <a:t>  ELSE 0</a:t>
            </a:r>
          </a:p>
          <a:p>
            <a:pPr lvl="0"/>
            <a:r>
              <a:rPr lang="en-US" sz="1150" dirty="0">
                <a:solidFill>
                  <a:schemeClr val="bg1"/>
                </a:solidFill>
                <a:latin typeface="Courier New"/>
                <a:ea typeface="Courier New"/>
                <a:cs typeface="Courier New"/>
                <a:sym typeface="Courier New"/>
              </a:rPr>
              <a:t>END AS is_canceled_87,</a:t>
            </a:r>
          </a:p>
          <a:p>
            <a:pPr lvl="0"/>
            <a:r>
              <a:rPr lang="en-US" sz="1150" dirty="0">
                <a:solidFill>
                  <a:schemeClr val="bg1"/>
                </a:solidFill>
                <a:latin typeface="Courier New"/>
                <a:ea typeface="Courier New"/>
                <a:cs typeface="Courier New"/>
                <a:sym typeface="Courier New"/>
              </a:rPr>
              <a:t>   </a:t>
            </a:r>
          </a:p>
          <a:p>
            <a:pPr lvl="0"/>
            <a:r>
              <a:rPr lang="en-US" sz="1150" dirty="0">
                <a:solidFill>
                  <a:schemeClr val="bg1"/>
                </a:solidFill>
                <a:latin typeface="Courier New"/>
                <a:ea typeface="Courier New"/>
                <a:cs typeface="Courier New"/>
                <a:sym typeface="Courier New"/>
              </a:rPr>
              <a:t>CASE</a:t>
            </a:r>
          </a:p>
          <a:p>
            <a:pPr lvl="0"/>
            <a:r>
              <a:rPr lang="en-US" sz="1150" dirty="0">
                <a:solidFill>
                  <a:schemeClr val="bg1"/>
                </a:solidFill>
                <a:latin typeface="Courier New"/>
                <a:ea typeface="Courier New"/>
                <a:cs typeface="Courier New"/>
                <a:sym typeface="Courier New"/>
              </a:rPr>
              <a:t>  WHEN (subscription_end     BETWEEN first_day AND last_day)  AND (segment = 30) THEN 1</a:t>
            </a:r>
          </a:p>
          <a:p>
            <a:pPr lvl="0"/>
            <a:r>
              <a:rPr lang="en-US" sz="1150" dirty="0">
                <a:solidFill>
                  <a:schemeClr val="bg1"/>
                </a:solidFill>
                <a:latin typeface="Courier New"/>
                <a:ea typeface="Courier New"/>
                <a:cs typeface="Courier New"/>
                <a:sym typeface="Courier New"/>
              </a:rPr>
              <a:t>    ELSE 0</a:t>
            </a:r>
          </a:p>
          <a:p>
            <a:pPr lvl="0"/>
            <a:r>
              <a:rPr lang="en-US" sz="1150" dirty="0">
                <a:solidFill>
                  <a:schemeClr val="bg1"/>
                </a:solidFill>
                <a:latin typeface="Courier New"/>
                <a:ea typeface="Courier New"/>
                <a:cs typeface="Courier New"/>
                <a:sym typeface="Courier New"/>
              </a:rPr>
              <a:t>  END AS is_canceled_30</a:t>
            </a:r>
          </a:p>
          <a:p>
            <a:pPr lvl="0"/>
            <a:r>
              <a:rPr lang="en-US" sz="1150" dirty="0">
                <a:solidFill>
                  <a:schemeClr val="bg1"/>
                </a:solidFill>
                <a:latin typeface="Courier New"/>
                <a:ea typeface="Courier New"/>
                <a:cs typeface="Courier New"/>
                <a:sym typeface="Courier New"/>
              </a:rPr>
              <a:t>FROM cross_join</a:t>
            </a:r>
          </a:p>
          <a:p>
            <a:pPr lvl="0"/>
            <a:r>
              <a:rPr lang="en-US" sz="1150" dirty="0">
                <a:solidFill>
                  <a:schemeClr val="bg1"/>
                </a:solidFill>
                <a:latin typeface="Courier New"/>
                <a:ea typeface="Courier New"/>
                <a:cs typeface="Courier New"/>
                <a:sym typeface="Courier New"/>
              </a:rPr>
              <a:t>),</a:t>
            </a:r>
          </a:p>
        </p:txBody>
      </p:sp>
      <p:sp>
        <p:nvSpPr>
          <p:cNvPr id="2" name="Shape 323">
            <a:extLst>
              <a:ext uri="{FF2B5EF4-FFF2-40B4-BE49-F238E27FC236}">
                <a16:creationId xmlns:a16="http://schemas.microsoft.com/office/drawing/2014/main" id="{6D3C0A1E-3D52-63E4-ECC4-5AF3B9EEA7FB}"/>
              </a:ext>
            </a:extLst>
          </p:cNvPr>
          <p:cNvSpPr txBox="1"/>
          <p:nvPr/>
        </p:nvSpPr>
        <p:spPr>
          <a:xfrm>
            <a:off x="8086682" y="920218"/>
            <a:ext cx="2996342" cy="5841017"/>
          </a:xfrm>
          <a:prstGeom prst="rect">
            <a:avLst/>
          </a:prstGeom>
          <a:solidFill>
            <a:srgbClr val="D9D9D9"/>
          </a:solidFill>
          <a:ln>
            <a:noFill/>
          </a:ln>
        </p:spPr>
        <p:txBody>
          <a:bodyPr spcFirstLastPara="1" wrap="square" lIns="121900" tIns="121900" rIns="121900" bIns="121900" anchor="t" anchorCtr="0">
            <a:noAutofit/>
          </a:bodyPr>
          <a:lstStyle/>
          <a:p>
            <a:pPr lvl="0"/>
            <a:r>
              <a:rPr lang="en-US" sz="1150" dirty="0">
                <a:solidFill>
                  <a:schemeClr val="bg1"/>
                </a:solidFill>
                <a:latin typeface="Courier New"/>
                <a:ea typeface="Courier New"/>
                <a:cs typeface="Courier New"/>
                <a:sym typeface="Courier New"/>
              </a:rPr>
              <a:t>status_aggregate AS (</a:t>
            </a:r>
          </a:p>
          <a:p>
            <a:pPr lvl="0"/>
            <a:r>
              <a:rPr lang="en-US" sz="1150" dirty="0">
                <a:solidFill>
                  <a:schemeClr val="bg1"/>
                </a:solidFill>
                <a:latin typeface="Courier New"/>
                <a:ea typeface="Courier New"/>
                <a:cs typeface="Courier New"/>
                <a:sym typeface="Courier New"/>
              </a:rPr>
              <a:t>SELECT </a:t>
            </a:r>
          </a:p>
          <a:p>
            <a:pPr lvl="0"/>
            <a:r>
              <a:rPr lang="en-US" sz="1150" dirty="0">
                <a:solidFill>
                  <a:schemeClr val="bg1"/>
                </a:solidFill>
                <a:latin typeface="Courier New"/>
                <a:ea typeface="Courier New"/>
                <a:cs typeface="Courier New"/>
                <a:sym typeface="Courier New"/>
              </a:rPr>
              <a:t>  month,</a:t>
            </a:r>
          </a:p>
          <a:p>
            <a:pPr lvl="0"/>
            <a:r>
              <a:rPr lang="en-US" sz="1150" dirty="0">
                <a:solidFill>
                  <a:schemeClr val="bg1"/>
                </a:solidFill>
                <a:latin typeface="Courier New"/>
                <a:ea typeface="Courier New"/>
                <a:cs typeface="Courier New"/>
                <a:sym typeface="Courier New"/>
              </a:rPr>
              <a:t>  SUM(is_active_87) AS sum_active_87,</a:t>
            </a:r>
          </a:p>
          <a:p>
            <a:pPr lvl="0"/>
            <a:r>
              <a:rPr lang="en-US" sz="1150" dirty="0">
                <a:solidFill>
                  <a:schemeClr val="bg1"/>
                </a:solidFill>
                <a:latin typeface="Courier New"/>
                <a:ea typeface="Courier New"/>
                <a:cs typeface="Courier New"/>
                <a:sym typeface="Courier New"/>
              </a:rPr>
              <a:t>  SUM(is_active_30) AS sum_active_30,</a:t>
            </a:r>
          </a:p>
          <a:p>
            <a:pPr lvl="0"/>
            <a:r>
              <a:rPr lang="en-US" sz="1150" dirty="0">
                <a:solidFill>
                  <a:schemeClr val="bg1"/>
                </a:solidFill>
                <a:latin typeface="Courier New"/>
                <a:ea typeface="Courier New"/>
                <a:cs typeface="Courier New"/>
                <a:sym typeface="Courier New"/>
              </a:rPr>
              <a:t>  SUM(is_canceled_87) AS sum_canceled_87,</a:t>
            </a:r>
          </a:p>
          <a:p>
            <a:pPr lvl="0"/>
            <a:r>
              <a:rPr lang="en-US" sz="1150" dirty="0">
                <a:solidFill>
                  <a:schemeClr val="bg1"/>
                </a:solidFill>
                <a:latin typeface="Courier New"/>
                <a:ea typeface="Courier New"/>
                <a:cs typeface="Courier New"/>
                <a:sym typeface="Courier New"/>
              </a:rPr>
              <a:t>  SUM(is_canceled_30) AS sum_canceled_30</a:t>
            </a:r>
          </a:p>
          <a:p>
            <a:pPr lvl="0"/>
            <a:r>
              <a:rPr lang="en-US" sz="1150" dirty="0">
                <a:solidFill>
                  <a:schemeClr val="bg1"/>
                </a:solidFill>
                <a:latin typeface="Courier New"/>
                <a:ea typeface="Courier New"/>
                <a:cs typeface="Courier New"/>
                <a:sym typeface="Courier New"/>
              </a:rPr>
              <a:t>FROM status</a:t>
            </a:r>
          </a:p>
          <a:p>
            <a:pPr lvl="0"/>
            <a:r>
              <a:rPr lang="en-US" sz="1150" dirty="0">
                <a:solidFill>
                  <a:schemeClr val="bg1"/>
                </a:solidFill>
                <a:latin typeface="Courier New"/>
                <a:ea typeface="Courier New"/>
                <a:cs typeface="Courier New"/>
                <a:sym typeface="Courier New"/>
              </a:rPr>
              <a:t>GROUP BY 1),</a:t>
            </a:r>
          </a:p>
          <a:p>
            <a:pPr lvl="0"/>
            <a:endParaRPr lang="en-US" sz="1150" dirty="0">
              <a:solidFill>
                <a:schemeClr val="bg1"/>
              </a:solidFill>
              <a:latin typeface="Courier New"/>
              <a:ea typeface="Courier New"/>
              <a:cs typeface="Courier New"/>
              <a:sym typeface="Courier New"/>
            </a:endParaRPr>
          </a:p>
          <a:p>
            <a:pPr lvl="0"/>
            <a:r>
              <a:rPr lang="en-US" sz="1150" dirty="0">
                <a:solidFill>
                  <a:schemeClr val="bg1"/>
                </a:solidFill>
                <a:latin typeface="Courier New"/>
                <a:ea typeface="Courier New"/>
                <a:cs typeface="Courier New"/>
                <a:sym typeface="Courier New"/>
              </a:rPr>
              <a:t>churn_rate_summary AS (</a:t>
            </a:r>
          </a:p>
          <a:p>
            <a:pPr lvl="0"/>
            <a:r>
              <a:rPr lang="en-US" sz="1150" dirty="0">
                <a:solidFill>
                  <a:schemeClr val="bg1"/>
                </a:solidFill>
                <a:latin typeface="Courier New"/>
                <a:ea typeface="Courier New"/>
                <a:cs typeface="Courier New"/>
                <a:sym typeface="Courier New"/>
              </a:rPr>
              <a:t>SELECT </a:t>
            </a:r>
          </a:p>
          <a:p>
            <a:pPr lvl="0"/>
            <a:r>
              <a:rPr lang="en-US" sz="1150" dirty="0">
                <a:solidFill>
                  <a:schemeClr val="bg1"/>
                </a:solidFill>
                <a:latin typeface="Courier New"/>
                <a:ea typeface="Courier New"/>
                <a:cs typeface="Courier New"/>
                <a:sym typeface="Courier New"/>
              </a:rPr>
              <a:t>month,</a:t>
            </a:r>
          </a:p>
          <a:p>
            <a:pPr lvl="0"/>
            <a:r>
              <a:rPr lang="en-US" sz="1150" dirty="0">
                <a:solidFill>
                  <a:schemeClr val="bg1"/>
                </a:solidFill>
                <a:latin typeface="Courier New"/>
                <a:ea typeface="Courier New"/>
                <a:cs typeface="Courier New"/>
                <a:sym typeface="Courier New"/>
              </a:rPr>
              <a:t>  1.0 * sum_canceled_87 /   sum_active_87 AS churn_rate_87,</a:t>
            </a:r>
          </a:p>
          <a:p>
            <a:pPr lvl="0"/>
            <a:r>
              <a:rPr lang="en-US" sz="1150" dirty="0">
                <a:solidFill>
                  <a:schemeClr val="bg1"/>
                </a:solidFill>
                <a:latin typeface="Courier New"/>
                <a:ea typeface="Courier New"/>
                <a:cs typeface="Courier New"/>
                <a:sym typeface="Courier New"/>
              </a:rPr>
              <a:t>  1.0 * sum_canceled_30 / sum_active_30 AS churn_rate_30</a:t>
            </a:r>
          </a:p>
          <a:p>
            <a:pPr lvl="0"/>
            <a:r>
              <a:rPr lang="en-US" sz="1150" dirty="0">
                <a:solidFill>
                  <a:schemeClr val="bg1"/>
                </a:solidFill>
                <a:latin typeface="Courier New"/>
                <a:ea typeface="Courier New"/>
                <a:cs typeface="Courier New"/>
                <a:sym typeface="Courier New"/>
              </a:rPr>
              <a:t>FROM status_aggregate)</a:t>
            </a:r>
          </a:p>
          <a:p>
            <a:pPr lvl="0"/>
            <a:r>
              <a:rPr lang="en-US" sz="1150" dirty="0">
                <a:solidFill>
                  <a:schemeClr val="bg1"/>
                </a:solidFill>
                <a:latin typeface="Courier New"/>
                <a:ea typeface="Courier New"/>
                <a:cs typeface="Courier New"/>
                <a:sym typeface="Courier New"/>
              </a:rPr>
              <a:t>SELECT</a:t>
            </a:r>
          </a:p>
          <a:p>
            <a:pPr lvl="0"/>
            <a:r>
              <a:rPr lang="en-US" sz="1150" dirty="0">
                <a:solidFill>
                  <a:schemeClr val="bg1"/>
                </a:solidFill>
                <a:latin typeface="Courier New"/>
                <a:ea typeface="Courier New"/>
                <a:cs typeface="Courier New"/>
                <a:sym typeface="Courier New"/>
              </a:rPr>
              <a:t>SUM(churn_rate_87) AS churn_rate_87_total,</a:t>
            </a:r>
          </a:p>
          <a:p>
            <a:pPr lvl="0"/>
            <a:r>
              <a:rPr lang="en-US" sz="1150" dirty="0">
                <a:solidFill>
                  <a:schemeClr val="bg1"/>
                </a:solidFill>
                <a:latin typeface="Courier New"/>
                <a:ea typeface="Courier New"/>
                <a:cs typeface="Courier New"/>
                <a:sym typeface="Courier New"/>
              </a:rPr>
              <a:t>   SUM(churn_rate_30) AS churn_rate_30_total</a:t>
            </a:r>
          </a:p>
          <a:p>
            <a:pPr lvl="0"/>
            <a:r>
              <a:rPr lang="en-US" sz="1150" dirty="0">
                <a:solidFill>
                  <a:schemeClr val="bg1"/>
                </a:solidFill>
                <a:latin typeface="Courier New"/>
                <a:ea typeface="Courier New"/>
                <a:cs typeface="Courier New"/>
                <a:sym typeface="Courier New"/>
              </a:rPr>
              <a:t>FROM churn_rate_summary;</a:t>
            </a:r>
          </a:p>
          <a:p>
            <a:pPr lvl="0"/>
            <a:endParaRPr lang="en-US" sz="1400" dirty="0">
              <a:solidFill>
                <a:schemeClr val="bg1"/>
              </a:solidFill>
              <a:latin typeface="Courier New"/>
              <a:ea typeface="Courier New"/>
              <a:cs typeface="Courier New"/>
              <a:sym typeface="Courier New"/>
            </a:endParaRPr>
          </a:p>
        </p:txBody>
      </p:sp>
    </p:spTree>
    <p:extLst>
      <p:ext uri="{BB962C8B-B14F-4D97-AF65-F5344CB8AC3E}">
        <p14:creationId xmlns:p14="http://schemas.microsoft.com/office/powerpoint/2010/main" val="1570162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96765"/>
            <a:ext cx="11360800" cy="898869"/>
          </a:xfrm>
          <a:prstGeom prst="rect">
            <a:avLst/>
          </a:prstGeom>
          <a:noFill/>
          <a:ln>
            <a:noFill/>
          </a:ln>
        </p:spPr>
        <p:txBody>
          <a:bodyPr spcFirstLastPara="1" wrap="square" lIns="121900" tIns="121900" rIns="121900" bIns="121900" anchor="b" anchorCtr="0">
            <a:noAutofit/>
          </a:bodyPr>
          <a:lstStyle/>
          <a:p>
            <a:pPr algn="ctr"/>
            <a:r>
              <a:rPr lang="ru-RU" sz="3200" b="1">
                <a:latin typeface="Roboto"/>
                <a:ea typeface="Roboto"/>
                <a:cs typeface="Roboto"/>
                <a:sym typeface="Roboto"/>
              </a:rPr>
              <a:t>8</a:t>
            </a:r>
            <a:r>
              <a:rPr lang="en-US" sz="3200" b="1">
                <a:latin typeface="Roboto"/>
                <a:ea typeface="Roboto"/>
                <a:cs typeface="Roboto"/>
                <a:sym typeface="Roboto"/>
              </a:rPr>
              <a:t>.2</a:t>
            </a:r>
            <a:r>
              <a:rPr lang="ru-RU" sz="3200" b="1">
                <a:latin typeface="Roboto"/>
                <a:ea typeface="Roboto"/>
                <a:cs typeface="Roboto"/>
                <a:sym typeface="Roboto"/>
              </a:rPr>
              <a:t>.</a:t>
            </a:r>
            <a:r>
              <a:rPr lang="en-US" sz="3200" b="1">
                <a:latin typeface="Roboto"/>
                <a:ea typeface="Roboto"/>
                <a:cs typeface="Roboto"/>
                <a:sym typeface="Roboto"/>
              </a:rPr>
              <a:t> </a:t>
            </a:r>
            <a:r>
              <a:rPr lang="en-US" sz="3200">
                <a:latin typeface="Arial" panose="020B0604020202020204" pitchFamily="34" charset="0"/>
                <a:cs typeface="Arial" panose="020B0604020202020204" pitchFamily="34" charset="0"/>
              </a:rPr>
              <a:t>Which segment has a lower churn rate?</a:t>
            </a:r>
            <a:endParaRPr lang="en-US" sz="3200" b="1" dirty="0">
              <a:latin typeface="Roboto"/>
              <a:ea typeface="Roboto"/>
              <a:cs typeface="Roboto"/>
              <a:sym typeface="Roboto"/>
            </a:endParaRPr>
          </a:p>
        </p:txBody>
      </p:sp>
      <p:sp>
        <p:nvSpPr>
          <p:cNvPr id="324" name="Shape 324"/>
          <p:cNvSpPr txBox="1"/>
          <p:nvPr/>
        </p:nvSpPr>
        <p:spPr>
          <a:xfrm>
            <a:off x="306673" y="1353850"/>
            <a:ext cx="11469725" cy="2671396"/>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marL="285750" indent="-285750">
              <a:lnSpc>
                <a:spcPct val="115000"/>
              </a:lnSpc>
              <a:buClr>
                <a:schemeClr val="dk1"/>
              </a:buClr>
              <a:buSzPts val="1100"/>
              <a:buFont typeface="Arial" panose="020B0604020202020204" pitchFamily="34" charset="0"/>
              <a:buChar char="•"/>
            </a:pPr>
            <a:r>
              <a:rPr lang="en-US" sz="1600" dirty="0">
                <a:latin typeface="Roboto"/>
                <a:ea typeface="Roboto"/>
                <a:cs typeface="Roboto"/>
                <a:sym typeface="Roboto"/>
              </a:rPr>
              <a:t>The query for creating status_aggregate temporary table</a:t>
            </a:r>
            <a:r>
              <a:rPr lang="uk-UA" sz="1600" dirty="0">
                <a:latin typeface="Roboto"/>
                <a:ea typeface="Roboto"/>
                <a:cs typeface="Roboto"/>
                <a:sym typeface="Roboto"/>
              </a:rPr>
              <a:t> </a:t>
            </a:r>
            <a:r>
              <a:rPr lang="en-US" sz="1600" dirty="0">
                <a:latin typeface="Roboto"/>
                <a:ea typeface="Roboto"/>
                <a:cs typeface="Roboto"/>
                <a:sym typeface="Roboto"/>
              </a:rPr>
              <a:t>calculating churn rates are presented on the previous slide</a:t>
            </a:r>
            <a:endParaRPr lang="uk-UA" sz="1600" dirty="0">
              <a:latin typeface="Roboto"/>
              <a:ea typeface="Roboto"/>
              <a:cs typeface="Roboto"/>
              <a:sym typeface="Roboto"/>
            </a:endParaRPr>
          </a:p>
          <a:p>
            <a:pPr marL="285750" indent="-285750">
              <a:lnSpc>
                <a:spcPct val="115000"/>
              </a:lnSpc>
              <a:buClr>
                <a:schemeClr val="dk1"/>
              </a:buClr>
              <a:buSzPts val="1100"/>
              <a:buFont typeface="Arial" panose="020B0604020202020204" pitchFamily="34" charset="0"/>
              <a:buChar char="•"/>
            </a:pPr>
            <a:endParaRPr lang="en-US" sz="1600" dirty="0">
              <a:latin typeface="Roboto"/>
              <a:ea typeface="Roboto"/>
              <a:cs typeface="Roboto"/>
              <a:sym typeface="Roboto"/>
            </a:endParaRPr>
          </a:p>
          <a:p>
            <a:pPr marL="285750" indent="-285750">
              <a:lnSpc>
                <a:spcPct val="115000"/>
              </a:lnSpc>
              <a:buClr>
                <a:schemeClr val="dk1"/>
              </a:buClr>
              <a:buSzPts val="1100"/>
              <a:buFont typeface="Arial" panose="020B0604020202020204" pitchFamily="34" charset="0"/>
              <a:buChar char="•"/>
            </a:pPr>
            <a:r>
              <a:rPr lang="en-US" sz="1600" dirty="0">
                <a:latin typeface="Roboto"/>
                <a:ea typeface="Roboto"/>
                <a:cs typeface="Roboto"/>
                <a:sym typeface="Roboto"/>
              </a:rPr>
              <a:t>Resume: the segment 30 has a lower churn rate (~0,51%) in comparison to segment 87 (~1,54%)</a:t>
            </a:r>
            <a:endParaRPr lang="uk-UA" sz="1600" dirty="0">
              <a:latin typeface="Roboto"/>
              <a:ea typeface="Roboto"/>
              <a:cs typeface="Roboto"/>
              <a:sym typeface="Roboto"/>
            </a:endParaRPr>
          </a:p>
          <a:p>
            <a:pPr marL="285750" indent="-285750">
              <a:lnSpc>
                <a:spcPct val="115000"/>
              </a:lnSpc>
              <a:buClr>
                <a:schemeClr val="dk1"/>
              </a:buClr>
              <a:buSzPts val="1100"/>
              <a:buFont typeface="Arial" panose="020B0604020202020204" pitchFamily="34" charset="0"/>
              <a:buChar char="•"/>
            </a:pPr>
            <a:endParaRPr lang="uk-UA" sz="1600" dirty="0">
              <a:latin typeface="Roboto"/>
              <a:ea typeface="Roboto"/>
              <a:cs typeface="Roboto"/>
              <a:sym typeface="Roboto"/>
            </a:endParaRPr>
          </a:p>
          <a:p>
            <a:pPr marL="285750" indent="-285750">
              <a:lnSpc>
                <a:spcPct val="115000"/>
              </a:lnSpc>
              <a:buClr>
                <a:schemeClr val="dk1"/>
              </a:buClr>
              <a:buSzPts val="1100"/>
              <a:buFont typeface="Arial" panose="020B0604020202020204" pitchFamily="34" charset="0"/>
              <a:buChar char="•"/>
            </a:pPr>
            <a:r>
              <a:rPr lang="en-US" sz="1600" dirty="0">
                <a:latin typeface="Roboto"/>
                <a:ea typeface="Roboto"/>
                <a:cs typeface="Roboto"/>
                <a:sym typeface="Roboto"/>
              </a:rPr>
              <a:t>Codeflix company should investigate the sources of customer’s satisfaction in segment 30, trying to underline some patterns and imply them to segment 87 for decreasing the number of cancellations during the subscription period.</a:t>
            </a:r>
          </a:p>
        </p:txBody>
      </p:sp>
      <p:pic>
        <p:nvPicPr>
          <p:cNvPr id="4" name="Picture 3">
            <a:extLst>
              <a:ext uri="{FF2B5EF4-FFF2-40B4-BE49-F238E27FC236}">
                <a16:creationId xmlns:a16="http://schemas.microsoft.com/office/drawing/2014/main" id="{A8CE2B1F-7ED3-BF71-3FD0-8A34B216E091}"/>
              </a:ext>
            </a:extLst>
          </p:cNvPr>
          <p:cNvPicPr>
            <a:picLocks noChangeAspect="1"/>
          </p:cNvPicPr>
          <p:nvPr/>
        </p:nvPicPr>
        <p:blipFill>
          <a:blip r:embed="rId3"/>
          <a:stretch>
            <a:fillRect/>
          </a:stretch>
        </p:blipFill>
        <p:spPr>
          <a:xfrm>
            <a:off x="1745761" y="5137684"/>
            <a:ext cx="8591550" cy="800100"/>
          </a:xfrm>
          <a:prstGeom prst="rect">
            <a:avLst/>
          </a:prstGeom>
        </p:spPr>
      </p:pic>
    </p:spTree>
    <p:extLst>
      <p:ext uri="{BB962C8B-B14F-4D97-AF65-F5344CB8AC3E}">
        <p14:creationId xmlns:p14="http://schemas.microsoft.com/office/powerpoint/2010/main" val="1463259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41C665-655B-6EE2-A833-F999BEFE87D0}"/>
              </a:ext>
            </a:extLst>
          </p:cNvPr>
          <p:cNvSpPr txBox="1"/>
          <p:nvPr/>
        </p:nvSpPr>
        <p:spPr>
          <a:xfrm>
            <a:off x="1743959" y="678730"/>
            <a:ext cx="7541443"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About company</a:t>
            </a:r>
            <a:endParaRPr lang="uk-UA" sz="28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BAA3B1-4358-AA1C-43E7-B3A3C09A6AA6}"/>
              </a:ext>
            </a:extLst>
          </p:cNvPr>
          <p:cNvSpPr txBox="1"/>
          <p:nvPr/>
        </p:nvSpPr>
        <p:spPr>
          <a:xfrm>
            <a:off x="1310325" y="2432115"/>
            <a:ext cx="9389097" cy="2308324"/>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hlinkClick r:id="rId2"/>
              </a:rPr>
              <a:t>Codeflix</a:t>
            </a:r>
            <a:r>
              <a:rPr lang="en-US" sz="2400" dirty="0">
                <a:latin typeface="Arial" panose="020B0604020202020204" pitchFamily="34" charset="0"/>
                <a:cs typeface="Arial" panose="020B0604020202020204" pitchFamily="34" charset="0"/>
              </a:rPr>
              <a:t> is an Australian online video streaming service for kids providing fun, engaging and educational videos on the most popular coding, robotics and digital technologies topics. The online platform offers pedagogical video tutorials, covering a range of coding languages and activities for kids of various ages and experience levels.</a:t>
            </a:r>
          </a:p>
        </p:txBody>
      </p:sp>
    </p:spTree>
    <p:extLst>
      <p:ext uri="{BB962C8B-B14F-4D97-AF65-F5344CB8AC3E}">
        <p14:creationId xmlns:p14="http://schemas.microsoft.com/office/powerpoint/2010/main" val="316015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757467-D76F-7254-E633-03D15C31373D}"/>
              </a:ext>
            </a:extLst>
          </p:cNvPr>
          <p:cNvSpPr txBox="1"/>
          <p:nvPr/>
        </p:nvSpPr>
        <p:spPr>
          <a:xfrm>
            <a:off x="952108" y="546755"/>
            <a:ext cx="9473938" cy="4893647"/>
          </a:xfrm>
          <a:prstGeom prst="rect">
            <a:avLst/>
          </a:prstGeom>
          <a:noFill/>
        </p:spPr>
        <p:txBody>
          <a:bodyPr wrap="square" rtlCol="0">
            <a:spAutoFit/>
          </a:bodyPr>
          <a:lstStyle/>
          <a:p>
            <a:pPr algn="ctr"/>
            <a:r>
              <a:rPr lang="de-DE" sz="2400" dirty="0"/>
              <a:t>Marketing funnels and purpose:</a:t>
            </a:r>
          </a:p>
          <a:p>
            <a:endParaRPr lang="de-DE" dirty="0"/>
          </a:p>
          <a:p>
            <a:r>
              <a:rPr lang="en-US" dirty="0"/>
              <a:t>Purpose: During this project we will analyze Codeflix database in order to calculate subscription churn rates between two segments of users.</a:t>
            </a:r>
          </a:p>
          <a:p>
            <a:endParaRPr lang="en-US" dirty="0"/>
          </a:p>
          <a:p>
            <a:r>
              <a:rPr lang="en-US" dirty="0"/>
              <a:t>Given: The dataset provided to us is containing subscription data for users who were acquired through two distinct channels, and it grouped into one SQL table named "subscriptions".</a:t>
            </a:r>
          </a:p>
          <a:p>
            <a:endParaRPr lang="en-US" dirty="0"/>
          </a:p>
          <a:p>
            <a:r>
              <a:rPr lang="en-US" dirty="0"/>
              <a:t>The given SQL table includes the following columns:</a:t>
            </a:r>
          </a:p>
          <a:p>
            <a:endParaRPr lang="en-US" dirty="0"/>
          </a:p>
          <a:p>
            <a:r>
              <a:rPr lang="en-US" dirty="0"/>
              <a:t>	1. 'id’ 				- the subscription id</a:t>
            </a:r>
          </a:p>
          <a:p>
            <a:r>
              <a:rPr lang="en-US" dirty="0"/>
              <a:t>	2. 'subscription_start’ 	- the start date of the subscription</a:t>
            </a:r>
          </a:p>
          <a:p>
            <a:r>
              <a:rPr lang="en-US" dirty="0"/>
              <a:t>	3. 'subscription_end' 	- the end date of the subscription</a:t>
            </a:r>
          </a:p>
          <a:p>
            <a:r>
              <a:rPr lang="en-US" dirty="0"/>
              <a:t>	4. 'segment’ 			- this identifies which segment the subscription owner belongs to</a:t>
            </a:r>
            <a:endParaRPr lang="de-DE" dirty="0"/>
          </a:p>
          <a:p>
            <a:endParaRPr lang="de-DE" dirty="0"/>
          </a:p>
          <a:p>
            <a:endParaRPr lang="de-DE" dirty="0"/>
          </a:p>
          <a:p>
            <a:endParaRPr lang="uk-UA" dirty="0"/>
          </a:p>
        </p:txBody>
      </p:sp>
    </p:spTree>
    <p:extLst>
      <p:ext uri="{BB962C8B-B14F-4D97-AF65-F5344CB8AC3E}">
        <p14:creationId xmlns:p14="http://schemas.microsoft.com/office/powerpoint/2010/main" val="3901962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33DD0-F2F1-B110-08C2-AE3B3B3115B3}"/>
              </a:ext>
            </a:extLst>
          </p:cNvPr>
          <p:cNvSpPr txBox="1"/>
          <p:nvPr/>
        </p:nvSpPr>
        <p:spPr>
          <a:xfrm>
            <a:off x="1630837" y="2853652"/>
            <a:ext cx="8597245"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Task 1. Inspect subscriptions table</a:t>
            </a:r>
          </a:p>
        </p:txBody>
      </p:sp>
    </p:spTree>
    <p:extLst>
      <p:ext uri="{BB962C8B-B14F-4D97-AF65-F5344CB8AC3E}">
        <p14:creationId xmlns:p14="http://schemas.microsoft.com/office/powerpoint/2010/main" val="306449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96765"/>
            <a:ext cx="11360800" cy="898869"/>
          </a:xfrm>
          <a:prstGeom prst="rect">
            <a:avLst/>
          </a:prstGeom>
          <a:noFill/>
          <a:ln>
            <a:noFill/>
          </a:ln>
        </p:spPr>
        <p:txBody>
          <a:bodyPr spcFirstLastPara="1" wrap="square" lIns="121900" tIns="121900" rIns="121900" bIns="121900" anchor="b" anchorCtr="0">
            <a:noAutofit/>
          </a:bodyPr>
          <a:lstStyle/>
          <a:p>
            <a:pPr algn="ctr"/>
            <a:r>
              <a:rPr lang="en" sz="3200" b="1" dirty="0">
                <a:latin typeface="Roboto"/>
                <a:ea typeface="Roboto"/>
                <a:cs typeface="Roboto"/>
                <a:sym typeface="Roboto"/>
              </a:rPr>
              <a:t>1.</a:t>
            </a:r>
            <a:r>
              <a:rPr lang="en-US" sz="3200" b="1" dirty="0">
                <a:latin typeface="Roboto"/>
                <a:ea typeface="Roboto"/>
                <a:cs typeface="Roboto"/>
                <a:sym typeface="Roboto"/>
              </a:rPr>
              <a:t> Inspecting the first 100 rows of subscriptions table</a:t>
            </a:r>
            <a:endParaRPr sz="3200" b="1" dirty="0">
              <a:latin typeface="Roboto"/>
              <a:ea typeface="Roboto"/>
              <a:cs typeface="Roboto"/>
              <a:sym typeface="Roboto"/>
            </a:endParaRPr>
          </a:p>
        </p:txBody>
      </p:sp>
      <p:sp>
        <p:nvSpPr>
          <p:cNvPr id="323" name="Shape 323"/>
          <p:cNvSpPr txBox="1"/>
          <p:nvPr/>
        </p:nvSpPr>
        <p:spPr>
          <a:xfrm>
            <a:off x="306674" y="3821753"/>
            <a:ext cx="6561199" cy="2600385"/>
          </a:xfrm>
          <a:prstGeom prst="rect">
            <a:avLst/>
          </a:prstGeom>
          <a:solidFill>
            <a:srgbClr val="D9D9D9"/>
          </a:solidFill>
          <a:ln>
            <a:noFill/>
          </a:ln>
        </p:spPr>
        <p:txBody>
          <a:bodyPr spcFirstLastPara="1" wrap="square" lIns="121900" tIns="121900" rIns="121900" bIns="121900" anchor="t" anchorCtr="0">
            <a:noAutofit/>
          </a:bodyPr>
          <a:lstStyle/>
          <a:p>
            <a:pPr lvl="0">
              <a:buClr>
                <a:schemeClr val="dk1"/>
              </a:buClr>
              <a:buSzPts val="1100"/>
            </a:pPr>
            <a:r>
              <a:rPr lang="en-US" sz="1400" dirty="0">
                <a:solidFill>
                  <a:schemeClr val="bg1"/>
                </a:solidFill>
                <a:latin typeface="Courier New"/>
                <a:ea typeface="Courier New"/>
                <a:cs typeface="Courier New"/>
                <a:sym typeface="Courier New"/>
              </a:rPr>
              <a:t>SELECT *</a:t>
            </a:r>
          </a:p>
          <a:p>
            <a:pPr lvl="0">
              <a:buClr>
                <a:schemeClr val="dk1"/>
              </a:buClr>
              <a:buSzPts val="1100"/>
            </a:pPr>
            <a:r>
              <a:rPr lang="en-US" sz="1400" dirty="0">
                <a:solidFill>
                  <a:schemeClr val="bg1"/>
                </a:solidFill>
                <a:latin typeface="Courier New"/>
                <a:ea typeface="Courier New"/>
                <a:cs typeface="Courier New"/>
                <a:sym typeface="Courier New"/>
              </a:rPr>
              <a:t>FROM subscriptions</a:t>
            </a:r>
          </a:p>
          <a:p>
            <a:pPr lvl="0">
              <a:buClr>
                <a:schemeClr val="dk1"/>
              </a:buClr>
              <a:buSzPts val="1100"/>
            </a:pPr>
            <a:r>
              <a:rPr lang="en-US" sz="1400" dirty="0">
                <a:solidFill>
                  <a:schemeClr val="bg1"/>
                </a:solidFill>
                <a:latin typeface="Courier New"/>
                <a:ea typeface="Courier New"/>
                <a:cs typeface="Courier New"/>
                <a:sym typeface="Courier New"/>
              </a:rPr>
              <a:t>LIMIT 100;</a:t>
            </a:r>
            <a:endParaRPr sz="1400" dirty="0">
              <a:solidFill>
                <a:schemeClr val="bg1"/>
              </a:solidFill>
              <a:latin typeface="Courier New"/>
              <a:ea typeface="Courier New"/>
              <a:cs typeface="Courier New"/>
              <a:sym typeface="Courier New"/>
            </a:endParaRPr>
          </a:p>
          <a:p>
            <a:endParaRPr sz="1200" dirty="0">
              <a:latin typeface="Courier New"/>
              <a:ea typeface="Courier New"/>
              <a:cs typeface="Courier New"/>
              <a:sym typeface="Courier New"/>
            </a:endParaRPr>
          </a:p>
        </p:txBody>
      </p:sp>
      <p:sp>
        <p:nvSpPr>
          <p:cNvPr id="324" name="Shape 324"/>
          <p:cNvSpPr txBox="1"/>
          <p:nvPr/>
        </p:nvSpPr>
        <p:spPr>
          <a:xfrm>
            <a:off x="306674" y="995634"/>
            <a:ext cx="6561200" cy="2444000"/>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US" sz="1600" dirty="0">
                <a:latin typeface="Roboto"/>
                <a:ea typeface="Roboto"/>
                <a:cs typeface="Roboto"/>
                <a:sym typeface="Roboto"/>
              </a:rPr>
              <a:t>How many segments do you see? </a:t>
            </a:r>
          </a:p>
          <a:p>
            <a:pPr marL="609585" indent="-406390">
              <a:lnSpc>
                <a:spcPct val="115000"/>
              </a:lnSpc>
              <a:buSzPts val="1200"/>
              <a:buFont typeface="Roboto"/>
              <a:buChar char="●"/>
            </a:pPr>
            <a:r>
              <a:rPr lang="en-US" sz="1600" dirty="0">
                <a:latin typeface="Roboto"/>
                <a:ea typeface="Roboto"/>
                <a:cs typeface="Roboto"/>
                <a:sym typeface="Roboto"/>
              </a:rPr>
              <a:t>The table "subscriptions" presents the only 2 segments (87 and 30) where the company </a:t>
            </a:r>
            <a:r>
              <a:rPr lang="en-US" sz="1600">
                <a:latin typeface="Roboto"/>
                <a:ea typeface="Roboto"/>
                <a:cs typeface="Roboto"/>
                <a:sym typeface="Roboto"/>
              </a:rPr>
              <a:t>is operating</a:t>
            </a:r>
            <a:endParaRPr sz="1600" dirty="0">
              <a:latin typeface="Roboto"/>
              <a:ea typeface="Roboto"/>
              <a:cs typeface="Roboto"/>
              <a:sym typeface="Roboto"/>
            </a:endParaRPr>
          </a:p>
        </p:txBody>
      </p:sp>
      <p:pic>
        <p:nvPicPr>
          <p:cNvPr id="2" name="Picture 1" descr="Screen Shot 2020-08-22 at 1.49.2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909" y="995634"/>
            <a:ext cx="4418455" cy="54265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33DD0-F2F1-B110-08C2-AE3B3B3115B3}"/>
              </a:ext>
            </a:extLst>
          </p:cNvPr>
          <p:cNvSpPr txBox="1"/>
          <p:nvPr/>
        </p:nvSpPr>
        <p:spPr>
          <a:xfrm>
            <a:off x="1630837" y="2853652"/>
            <a:ext cx="8597245"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Task 2. Determine the time horizon of data</a:t>
            </a:r>
          </a:p>
        </p:txBody>
      </p:sp>
    </p:spTree>
    <p:extLst>
      <p:ext uri="{BB962C8B-B14F-4D97-AF65-F5344CB8AC3E}">
        <p14:creationId xmlns:p14="http://schemas.microsoft.com/office/powerpoint/2010/main" val="561900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96765"/>
            <a:ext cx="11360800" cy="898869"/>
          </a:xfrm>
          <a:prstGeom prst="rect">
            <a:avLst/>
          </a:prstGeom>
          <a:noFill/>
          <a:ln>
            <a:noFill/>
          </a:ln>
        </p:spPr>
        <p:txBody>
          <a:bodyPr spcFirstLastPara="1" wrap="square" lIns="121900" tIns="121900" rIns="121900" bIns="121900" anchor="b" anchorCtr="0">
            <a:noAutofit/>
          </a:bodyPr>
          <a:lstStyle/>
          <a:p>
            <a:pPr algn="ctr"/>
            <a:r>
              <a:rPr lang="en" sz="3200" b="1" dirty="0">
                <a:latin typeface="Roboto"/>
                <a:ea typeface="Roboto"/>
                <a:cs typeface="Roboto"/>
                <a:sym typeface="Roboto"/>
              </a:rPr>
              <a:t>2.</a:t>
            </a:r>
            <a:r>
              <a:rPr lang="en-US" sz="3200" b="1" dirty="0">
                <a:latin typeface="Roboto"/>
                <a:ea typeface="Roboto"/>
                <a:cs typeface="Roboto"/>
                <a:sym typeface="Roboto"/>
              </a:rPr>
              <a:t> Determine the time horizon of data provided</a:t>
            </a:r>
            <a:endParaRPr sz="3200" b="1" dirty="0">
              <a:latin typeface="Roboto"/>
              <a:ea typeface="Roboto"/>
              <a:cs typeface="Roboto"/>
              <a:sym typeface="Roboto"/>
            </a:endParaRPr>
          </a:p>
        </p:txBody>
      </p:sp>
      <p:sp>
        <p:nvSpPr>
          <p:cNvPr id="323" name="Shape 323"/>
          <p:cNvSpPr txBox="1"/>
          <p:nvPr/>
        </p:nvSpPr>
        <p:spPr>
          <a:xfrm>
            <a:off x="306674" y="3821753"/>
            <a:ext cx="6561199" cy="2600385"/>
          </a:xfrm>
          <a:prstGeom prst="rect">
            <a:avLst/>
          </a:prstGeom>
          <a:solidFill>
            <a:srgbClr val="D9D9D9"/>
          </a:solidFill>
          <a:ln>
            <a:noFill/>
          </a:ln>
        </p:spPr>
        <p:txBody>
          <a:bodyPr spcFirstLastPara="1" wrap="square" lIns="121900" tIns="121900" rIns="121900" bIns="121900" anchor="t" anchorCtr="0">
            <a:noAutofit/>
          </a:bodyPr>
          <a:lstStyle/>
          <a:p>
            <a:pPr lvl="0">
              <a:buClr>
                <a:schemeClr val="dk1"/>
              </a:buClr>
              <a:buSzPts val="1100"/>
            </a:pPr>
            <a:r>
              <a:rPr lang="en-US" sz="1400" dirty="0">
                <a:solidFill>
                  <a:schemeClr val="bg1"/>
                </a:solidFill>
                <a:latin typeface="Courier New"/>
                <a:ea typeface="Courier New"/>
                <a:cs typeface="Courier New"/>
                <a:sym typeface="Courier New"/>
              </a:rPr>
              <a:t>SELECT MIN(</a:t>
            </a:r>
            <a:r>
              <a:rPr lang="en-US" sz="1400" dirty="0" err="1">
                <a:solidFill>
                  <a:schemeClr val="bg1"/>
                </a:solidFill>
                <a:latin typeface="Courier New"/>
                <a:ea typeface="Courier New"/>
                <a:cs typeface="Courier New"/>
                <a:sym typeface="Courier New"/>
              </a:rPr>
              <a:t>subscription_start</a:t>
            </a:r>
            <a:r>
              <a:rPr lang="en-US" sz="1400" dirty="0">
                <a:solidFill>
                  <a:schemeClr val="bg1"/>
                </a:solidFill>
                <a:latin typeface="Courier New"/>
                <a:ea typeface="Courier New"/>
                <a:cs typeface="Courier New"/>
                <a:sym typeface="Courier New"/>
              </a:rPr>
              <a:t>),</a:t>
            </a:r>
          </a:p>
          <a:p>
            <a:pPr lvl="0">
              <a:buClr>
                <a:schemeClr val="dk1"/>
              </a:buClr>
              <a:buSzPts val="1100"/>
            </a:pPr>
            <a:r>
              <a:rPr lang="en-US" sz="1400" dirty="0">
                <a:solidFill>
                  <a:schemeClr val="bg1"/>
                </a:solidFill>
                <a:latin typeface="Courier New"/>
                <a:ea typeface="Courier New"/>
                <a:cs typeface="Courier New"/>
                <a:sym typeface="Courier New"/>
              </a:rPr>
              <a:t>  MAX(subscription_end)</a:t>
            </a:r>
          </a:p>
          <a:p>
            <a:pPr lvl="0">
              <a:buClr>
                <a:schemeClr val="dk1"/>
              </a:buClr>
              <a:buSzPts val="1100"/>
            </a:pPr>
            <a:r>
              <a:rPr lang="en-US" sz="1400" dirty="0">
                <a:solidFill>
                  <a:schemeClr val="bg1"/>
                </a:solidFill>
                <a:latin typeface="Courier New"/>
                <a:ea typeface="Courier New"/>
                <a:cs typeface="Courier New"/>
                <a:sym typeface="Courier New"/>
              </a:rPr>
              <a:t>FROM subscriptions;</a:t>
            </a:r>
          </a:p>
          <a:p>
            <a:endParaRPr sz="1200" dirty="0">
              <a:latin typeface="Courier New"/>
              <a:ea typeface="Courier New"/>
              <a:cs typeface="Courier New"/>
              <a:sym typeface="Courier New"/>
            </a:endParaRPr>
          </a:p>
        </p:txBody>
      </p:sp>
      <p:sp>
        <p:nvSpPr>
          <p:cNvPr id="324" name="Shape 324"/>
          <p:cNvSpPr txBox="1"/>
          <p:nvPr/>
        </p:nvSpPr>
        <p:spPr>
          <a:xfrm>
            <a:off x="306674" y="995634"/>
            <a:ext cx="6561200" cy="2690246"/>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US" sz="1600" dirty="0">
                <a:latin typeface="Roboto"/>
                <a:ea typeface="Roboto"/>
                <a:cs typeface="Roboto"/>
                <a:sym typeface="Roboto"/>
              </a:rPr>
              <a:t>The company has been operating 4 months, starting from December 2016 to March 2017</a:t>
            </a:r>
          </a:p>
          <a:p>
            <a:pPr>
              <a:lnSpc>
                <a:spcPct val="115000"/>
              </a:lnSpc>
              <a:buClr>
                <a:schemeClr val="dk1"/>
              </a:buClr>
              <a:buSzPts val="1100"/>
            </a:pPr>
            <a:endParaRPr lang="en-US" sz="1600" dirty="0">
              <a:latin typeface="Roboto"/>
              <a:ea typeface="Roboto"/>
              <a:cs typeface="Roboto"/>
              <a:sym typeface="Roboto"/>
            </a:endParaRPr>
          </a:p>
          <a:p>
            <a:pPr>
              <a:lnSpc>
                <a:spcPct val="115000"/>
              </a:lnSpc>
              <a:buClr>
                <a:schemeClr val="dk1"/>
              </a:buClr>
              <a:buSzPts val="1100"/>
            </a:pPr>
            <a:r>
              <a:rPr lang="en-US" sz="1600" dirty="0">
                <a:latin typeface="Roboto"/>
                <a:ea typeface="Roboto"/>
                <a:cs typeface="Roboto"/>
                <a:sym typeface="Roboto"/>
              </a:rPr>
              <a:t>The table ‘subscription’ provides enough information to calculate the churn rate for January, February and March months </a:t>
            </a:r>
          </a:p>
          <a:p>
            <a:pPr>
              <a:lnSpc>
                <a:spcPct val="115000"/>
              </a:lnSpc>
              <a:buClr>
                <a:schemeClr val="dk1"/>
              </a:buClr>
              <a:buSzPts val="1100"/>
            </a:pPr>
            <a:endParaRPr lang="en-US" sz="1600" dirty="0">
              <a:latin typeface="Roboto"/>
              <a:ea typeface="Roboto"/>
              <a:cs typeface="Roboto"/>
              <a:sym typeface="Roboto"/>
            </a:endParaRPr>
          </a:p>
          <a:p>
            <a:pPr>
              <a:lnSpc>
                <a:spcPct val="115000"/>
              </a:lnSpc>
              <a:buClr>
                <a:schemeClr val="dk1"/>
              </a:buClr>
              <a:buSzPts val="1100"/>
            </a:pPr>
            <a:r>
              <a:rPr lang="en-US" sz="1600" dirty="0">
                <a:latin typeface="Roboto"/>
                <a:ea typeface="Roboto"/>
                <a:cs typeface="Roboto"/>
                <a:sym typeface="Roboto"/>
              </a:rPr>
              <a:t>*(Not from December 2016 to March 2017 because cancellation are not allowed during the first 31 days of  first subscription in December 2016)</a:t>
            </a:r>
            <a:endParaRPr sz="1600" dirty="0">
              <a:latin typeface="Roboto"/>
              <a:ea typeface="Roboto"/>
              <a:cs typeface="Roboto"/>
              <a:sym typeface="Roboto"/>
            </a:endParaRPr>
          </a:p>
        </p:txBody>
      </p:sp>
      <p:pic>
        <p:nvPicPr>
          <p:cNvPr id="3" name="Picture 2">
            <a:extLst>
              <a:ext uri="{FF2B5EF4-FFF2-40B4-BE49-F238E27FC236}">
                <a16:creationId xmlns:a16="http://schemas.microsoft.com/office/drawing/2014/main" id="{DBA617BB-DC7C-3957-7FA4-20A79F29E8F2}"/>
              </a:ext>
            </a:extLst>
          </p:cNvPr>
          <p:cNvPicPr>
            <a:picLocks noChangeAspect="1"/>
          </p:cNvPicPr>
          <p:nvPr/>
        </p:nvPicPr>
        <p:blipFill>
          <a:blip r:embed="rId3"/>
          <a:stretch>
            <a:fillRect/>
          </a:stretch>
        </p:blipFill>
        <p:spPr>
          <a:xfrm>
            <a:off x="7062170" y="995633"/>
            <a:ext cx="4973320" cy="427813"/>
          </a:xfrm>
          <a:prstGeom prst="rect">
            <a:avLst/>
          </a:prstGeom>
        </p:spPr>
      </p:pic>
    </p:spTree>
    <p:extLst>
      <p:ext uri="{BB962C8B-B14F-4D97-AF65-F5344CB8AC3E}">
        <p14:creationId xmlns:p14="http://schemas.microsoft.com/office/powerpoint/2010/main" val="2207461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33DD0-F2F1-B110-08C2-AE3B3B3115B3}"/>
              </a:ext>
            </a:extLst>
          </p:cNvPr>
          <p:cNvSpPr txBox="1"/>
          <p:nvPr/>
        </p:nvSpPr>
        <p:spPr>
          <a:xfrm>
            <a:off x="1187777" y="2844225"/>
            <a:ext cx="8597245"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Task 3. </a:t>
            </a:r>
            <a:r>
              <a:rPr lang="en-US" sz="3200" dirty="0">
                <a:solidFill>
                  <a:schemeClr val="lt1"/>
                </a:solidFill>
                <a:latin typeface="Roboto Black"/>
                <a:ea typeface="Roboto Black"/>
                <a:cs typeface="Roboto Black"/>
                <a:sym typeface="Roboto Black"/>
              </a:rPr>
              <a:t>Create months table</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881485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449</TotalTime>
  <Words>2789</Words>
  <Application>Microsoft Office PowerPoint</Application>
  <PresentationFormat>Widescreen</PresentationFormat>
  <Paragraphs>415</Paragraphs>
  <Slides>24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Corbel</vt:lpstr>
      <vt:lpstr>Courier New</vt:lpstr>
      <vt:lpstr>Roboto</vt:lpstr>
      <vt:lpstr>Roboto Black</vt:lpstr>
      <vt:lpstr>Roboto Thin</vt:lpstr>
      <vt:lpstr>Wingdings</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Vladyslav Chuvardynskyi</dc:creator>
  <cp:lastModifiedBy>Vladyslav Chuvardynskyi</cp:lastModifiedBy>
  <cp:revision>89</cp:revision>
  <dcterms:created xsi:type="dcterms:W3CDTF">2023-04-10T20:38:16Z</dcterms:created>
  <dcterms:modified xsi:type="dcterms:W3CDTF">2023-05-08T09:42:02Z</dcterms:modified>
</cp:coreProperties>
</file>