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645480" y="14655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9" name="PlaceHolder 3"/>
          <p:cNvSpPr>
            <a:spLocks noGrp="1"/>
          </p:cNvSpPr>
          <p:nvPr>
            <p:ph/>
          </p:nvPr>
        </p:nvSpPr>
        <p:spPr>
          <a:xfrm>
            <a:off x="645480" y="39261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2"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3" name="PlaceHolder 4"/>
          <p:cNvSpPr>
            <a:spLocks noGrp="1"/>
          </p:cNvSpPr>
          <p:nvPr>
            <p:ph/>
          </p:nvPr>
        </p:nvSpPr>
        <p:spPr>
          <a:xfrm>
            <a:off x="64548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4" name="PlaceHolder 5"/>
          <p:cNvSpPr>
            <a:spLocks noGrp="1"/>
          </p:cNvSpPr>
          <p:nvPr>
            <p:ph/>
          </p:nvPr>
        </p:nvSpPr>
        <p:spPr>
          <a:xfrm>
            <a:off x="467784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64548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7" name="PlaceHolder 3"/>
          <p:cNvSpPr>
            <a:spLocks noGrp="1"/>
          </p:cNvSpPr>
          <p:nvPr>
            <p:ph/>
          </p:nvPr>
        </p:nvSpPr>
        <p:spPr>
          <a:xfrm>
            <a:off x="330624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8" name="PlaceHolder 4"/>
          <p:cNvSpPr>
            <a:spLocks noGrp="1"/>
          </p:cNvSpPr>
          <p:nvPr>
            <p:ph/>
          </p:nvPr>
        </p:nvSpPr>
        <p:spPr>
          <a:xfrm>
            <a:off x="596700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9" name="PlaceHolder 5"/>
          <p:cNvSpPr>
            <a:spLocks noGrp="1"/>
          </p:cNvSpPr>
          <p:nvPr>
            <p:ph/>
          </p:nvPr>
        </p:nvSpPr>
        <p:spPr>
          <a:xfrm>
            <a:off x="64548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0" name="PlaceHolder 6"/>
          <p:cNvSpPr>
            <a:spLocks noGrp="1"/>
          </p:cNvSpPr>
          <p:nvPr>
            <p:ph/>
          </p:nvPr>
        </p:nvSpPr>
        <p:spPr>
          <a:xfrm>
            <a:off x="330624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1" name="PlaceHolder 7"/>
          <p:cNvSpPr>
            <a:spLocks noGrp="1"/>
          </p:cNvSpPr>
          <p:nvPr>
            <p:ph/>
          </p:nvPr>
        </p:nvSpPr>
        <p:spPr>
          <a:xfrm>
            <a:off x="596700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subTitle"/>
          </p:nvPr>
        </p:nvSpPr>
        <p:spPr>
          <a:xfrm>
            <a:off x="645480" y="1465560"/>
            <a:ext cx="7869600" cy="47109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645480" y="1465560"/>
            <a:ext cx="786960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p:nvPr>
        </p:nvSpPr>
        <p:spPr>
          <a:xfrm>
            <a:off x="64548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4" name="PlaceHolder 3"/>
          <p:cNvSpPr>
            <a:spLocks noGrp="1"/>
          </p:cNvSpPr>
          <p:nvPr>
            <p:ph/>
          </p:nvPr>
        </p:nvSpPr>
        <p:spPr>
          <a:xfrm>
            <a:off x="467784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58800" y="0"/>
            <a:ext cx="7839360" cy="620064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9" name="PlaceHolder 3"/>
          <p:cNvSpPr>
            <a:spLocks noGrp="1"/>
          </p:cNvSpPr>
          <p:nvPr>
            <p:ph/>
          </p:nvPr>
        </p:nvSpPr>
        <p:spPr>
          <a:xfrm>
            <a:off x="467784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0" name="PlaceHolder 4"/>
          <p:cNvSpPr>
            <a:spLocks noGrp="1"/>
          </p:cNvSpPr>
          <p:nvPr>
            <p:ph/>
          </p:nvPr>
        </p:nvSpPr>
        <p:spPr>
          <a:xfrm>
            <a:off x="64548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subTitle"/>
          </p:nvPr>
        </p:nvSpPr>
        <p:spPr>
          <a:xfrm>
            <a:off x="645480" y="1465560"/>
            <a:ext cx="7869600" cy="471096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64548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3"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4" name="PlaceHolder 4"/>
          <p:cNvSpPr>
            <a:spLocks noGrp="1"/>
          </p:cNvSpPr>
          <p:nvPr>
            <p:ph/>
          </p:nvPr>
        </p:nvSpPr>
        <p:spPr>
          <a:xfrm>
            <a:off x="467784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7"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8" name="PlaceHolder 4"/>
          <p:cNvSpPr>
            <a:spLocks noGrp="1"/>
          </p:cNvSpPr>
          <p:nvPr>
            <p:ph/>
          </p:nvPr>
        </p:nvSpPr>
        <p:spPr>
          <a:xfrm>
            <a:off x="645480" y="39261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645480" y="14655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1" name="PlaceHolder 3"/>
          <p:cNvSpPr>
            <a:spLocks noGrp="1"/>
          </p:cNvSpPr>
          <p:nvPr>
            <p:ph/>
          </p:nvPr>
        </p:nvSpPr>
        <p:spPr>
          <a:xfrm>
            <a:off x="645480" y="39261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4"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5" name="PlaceHolder 4"/>
          <p:cNvSpPr>
            <a:spLocks noGrp="1"/>
          </p:cNvSpPr>
          <p:nvPr>
            <p:ph/>
          </p:nvPr>
        </p:nvSpPr>
        <p:spPr>
          <a:xfrm>
            <a:off x="64548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6" name="PlaceHolder 5"/>
          <p:cNvSpPr>
            <a:spLocks noGrp="1"/>
          </p:cNvSpPr>
          <p:nvPr>
            <p:ph/>
          </p:nvPr>
        </p:nvSpPr>
        <p:spPr>
          <a:xfrm>
            <a:off x="467784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p:nvPr>
        </p:nvSpPr>
        <p:spPr>
          <a:xfrm>
            <a:off x="64548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9" name="PlaceHolder 3"/>
          <p:cNvSpPr>
            <a:spLocks noGrp="1"/>
          </p:cNvSpPr>
          <p:nvPr>
            <p:ph/>
          </p:nvPr>
        </p:nvSpPr>
        <p:spPr>
          <a:xfrm>
            <a:off x="330624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0" name="PlaceHolder 4"/>
          <p:cNvSpPr>
            <a:spLocks noGrp="1"/>
          </p:cNvSpPr>
          <p:nvPr>
            <p:ph/>
          </p:nvPr>
        </p:nvSpPr>
        <p:spPr>
          <a:xfrm>
            <a:off x="5967000" y="14655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1" name="PlaceHolder 5"/>
          <p:cNvSpPr>
            <a:spLocks noGrp="1"/>
          </p:cNvSpPr>
          <p:nvPr>
            <p:ph/>
          </p:nvPr>
        </p:nvSpPr>
        <p:spPr>
          <a:xfrm>
            <a:off x="64548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2" name="PlaceHolder 6"/>
          <p:cNvSpPr>
            <a:spLocks noGrp="1"/>
          </p:cNvSpPr>
          <p:nvPr>
            <p:ph/>
          </p:nvPr>
        </p:nvSpPr>
        <p:spPr>
          <a:xfrm>
            <a:off x="330624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3" name="PlaceHolder 7"/>
          <p:cNvSpPr>
            <a:spLocks noGrp="1"/>
          </p:cNvSpPr>
          <p:nvPr>
            <p:ph/>
          </p:nvPr>
        </p:nvSpPr>
        <p:spPr>
          <a:xfrm>
            <a:off x="5967000" y="3926160"/>
            <a:ext cx="253368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p:nvPr>
        </p:nvSpPr>
        <p:spPr>
          <a:xfrm>
            <a:off x="645480" y="1465560"/>
            <a:ext cx="786960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p:nvPr>
        </p:nvSpPr>
        <p:spPr>
          <a:xfrm>
            <a:off x="64548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2" name="PlaceHolder 3"/>
          <p:cNvSpPr>
            <a:spLocks noGrp="1"/>
          </p:cNvSpPr>
          <p:nvPr>
            <p:ph/>
          </p:nvPr>
        </p:nvSpPr>
        <p:spPr>
          <a:xfrm>
            <a:off x="467784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8800" y="0"/>
            <a:ext cx="7839360" cy="6200640"/>
          </a:xfrm>
          <a:prstGeom prst="rect">
            <a:avLst/>
          </a:prstGeom>
          <a:noFill/>
          <a:ln w="0">
            <a:noFill/>
          </a:ln>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7" name="PlaceHolder 3"/>
          <p:cNvSpPr>
            <a:spLocks noGrp="1"/>
          </p:cNvSpPr>
          <p:nvPr>
            <p:ph/>
          </p:nvPr>
        </p:nvSpPr>
        <p:spPr>
          <a:xfrm>
            <a:off x="467784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8" name="PlaceHolder 4"/>
          <p:cNvSpPr>
            <a:spLocks noGrp="1"/>
          </p:cNvSpPr>
          <p:nvPr>
            <p:ph/>
          </p:nvPr>
        </p:nvSpPr>
        <p:spPr>
          <a:xfrm>
            <a:off x="64548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645480" y="1465560"/>
            <a:ext cx="3840120" cy="471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1"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2" name="PlaceHolder 4"/>
          <p:cNvSpPr>
            <a:spLocks noGrp="1"/>
          </p:cNvSpPr>
          <p:nvPr>
            <p:ph/>
          </p:nvPr>
        </p:nvSpPr>
        <p:spPr>
          <a:xfrm>
            <a:off x="4677840" y="39261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8800" y="0"/>
            <a:ext cx="7839360" cy="13374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64548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5" name="PlaceHolder 3"/>
          <p:cNvSpPr>
            <a:spLocks noGrp="1"/>
          </p:cNvSpPr>
          <p:nvPr>
            <p:ph/>
          </p:nvPr>
        </p:nvSpPr>
        <p:spPr>
          <a:xfrm>
            <a:off x="4677840" y="1465560"/>
            <a:ext cx="384012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6" name="PlaceHolder 4"/>
          <p:cNvSpPr>
            <a:spLocks noGrp="1"/>
          </p:cNvSpPr>
          <p:nvPr>
            <p:ph/>
          </p:nvPr>
        </p:nvSpPr>
        <p:spPr>
          <a:xfrm>
            <a:off x="645480" y="3926160"/>
            <a:ext cx="7869600" cy="22467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Рисунок 6" descr=""/>
          <p:cNvPicPr/>
          <p:nvPr/>
        </p:nvPicPr>
        <p:blipFill>
          <a:blip r:embed="rId2"/>
          <a:stretch/>
        </p:blipFill>
        <p:spPr>
          <a:xfrm>
            <a:off x="0" y="0"/>
            <a:ext cx="9143640" cy="6857640"/>
          </a:xfrm>
          <a:prstGeom prst="rect">
            <a:avLst/>
          </a:prstGeom>
          <a:ln w="0">
            <a:noFill/>
          </a:ln>
        </p:spPr>
      </p:pic>
      <p:sp>
        <p:nvSpPr>
          <p:cNvPr id="1" name="PlaceHolder 1"/>
          <p:cNvSpPr>
            <a:spLocks noGrp="1"/>
          </p:cNvSpPr>
          <p:nvPr>
            <p:ph type="title"/>
          </p:nvPr>
        </p:nvSpPr>
        <p:spPr>
          <a:xfrm>
            <a:off x="685800" y="1122480"/>
            <a:ext cx="77720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2" name="PlaceHolder 2"/>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B69A2724-E169-4FF8-9899-E90A9562B50C}" type="datetime">
              <a:rPr b="0" lang="en-US" sz="1200" spc="-1" strike="noStrike">
                <a:solidFill>
                  <a:srgbClr val="8b8b8b"/>
                </a:solidFill>
                <a:latin typeface="Calibri"/>
              </a:rPr>
              <a:t>9/6/21</a:t>
            </a:fld>
            <a:endParaRPr b="0" lang="ru-RU" sz="1200" spc="-1" strike="noStrike">
              <a:latin typeface="Times New Roman"/>
            </a:endParaRPr>
          </a:p>
        </p:txBody>
      </p:sp>
      <p:sp>
        <p:nvSpPr>
          <p:cNvPr id="3" name="PlaceHolder 3"/>
          <p:cNvSpPr>
            <a:spLocks noGrp="1"/>
          </p:cNvSpPr>
          <p:nvPr>
            <p:ph type="ftr"/>
          </p:nvPr>
        </p:nvSpPr>
        <p:spPr>
          <a:xfrm>
            <a:off x="3029040" y="6356520"/>
            <a:ext cx="3085920" cy="364680"/>
          </a:xfrm>
          <a:prstGeom prst="rect">
            <a:avLst/>
          </a:prstGeom>
          <a:noFill/>
          <a:ln w="0">
            <a:noFill/>
          </a:ln>
        </p:spPr>
        <p:txBody>
          <a:bodyPr anchor="ctr">
            <a:noAutofit/>
          </a:bodyPr>
          <a:p>
            <a:endParaRPr b="0" lang="ru-RU" sz="2400" spc="-1" strike="noStrike">
              <a:latin typeface="Times New Roman"/>
            </a:endParaRPr>
          </a:p>
        </p:txBody>
      </p:sp>
      <p:sp>
        <p:nvSpPr>
          <p:cNvPr id="4" name="PlaceHolder 4"/>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1764C828-E76C-4D90-956D-687FFBA882A3}" type="slidenum">
              <a:rPr b="0" lang="en-US" sz="1200" spc="-1" strike="noStrike">
                <a:solidFill>
                  <a:srgbClr val="8b8b8b"/>
                </a:solidFill>
                <a:latin typeface="Calibri"/>
              </a:rPr>
              <a:t>10</a:t>
            </a:fld>
            <a:endParaRPr b="0" lang="ru-RU" sz="12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Для правки структуры щёлкните мышью</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Второй уровень структуры</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Третий уровень структуры</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Четвёртый уровень структуры</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Пятый уровень структуры</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Шестой уровень структуры</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Седьмой уровень структуры</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Рисунок 6" descr=""/>
          <p:cNvPicPr/>
          <p:nvPr/>
        </p:nvPicPr>
        <p:blipFill>
          <a:blip r:embed="rId2"/>
          <a:stretch/>
        </p:blipFill>
        <p:spPr>
          <a:xfrm>
            <a:off x="0" y="0"/>
            <a:ext cx="9143640" cy="6857640"/>
          </a:xfrm>
          <a:prstGeom prst="rect">
            <a:avLst/>
          </a:prstGeom>
          <a:ln w="0">
            <a:noFill/>
          </a:ln>
        </p:spPr>
      </p:pic>
      <p:sp>
        <p:nvSpPr>
          <p:cNvPr id="43" name="PlaceHolder 1"/>
          <p:cNvSpPr>
            <a:spLocks noGrp="1"/>
          </p:cNvSpPr>
          <p:nvPr>
            <p:ph type="title"/>
          </p:nvPr>
        </p:nvSpPr>
        <p:spPr>
          <a:xfrm>
            <a:off x="658800" y="0"/>
            <a:ext cx="7839360" cy="1337400"/>
          </a:xfrm>
          <a:prstGeom prst="rect">
            <a:avLst/>
          </a:prstGeom>
          <a:noFill/>
          <a:ln w="0">
            <a:noFill/>
          </a:ln>
        </p:spPr>
        <p:txBody>
          <a:bodyPr anchor="ctr">
            <a:noAutofit/>
          </a:bodyPr>
          <a:p>
            <a:pPr>
              <a:lnSpc>
                <a:spcPct val="90000"/>
              </a:lnSpc>
            </a:pPr>
            <a:r>
              <a:rPr b="0" lang="en-US" sz="4000" spc="-1" strike="noStrike">
                <a:solidFill>
                  <a:srgbClr val="000000"/>
                </a:solidFill>
                <a:latin typeface="Calibri Light"/>
              </a:rPr>
              <a:t>Click to edit Master title style</a:t>
            </a:r>
            <a:endParaRPr b="0" lang="en-US" sz="4000" spc="-1" strike="noStrike">
              <a:solidFill>
                <a:srgbClr val="000000"/>
              </a:solidFill>
              <a:latin typeface="Calibri"/>
            </a:endParaRPr>
          </a:p>
        </p:txBody>
      </p:sp>
      <p:sp>
        <p:nvSpPr>
          <p:cNvPr id="44" name="PlaceHolder 2"/>
          <p:cNvSpPr>
            <a:spLocks noGrp="1"/>
          </p:cNvSpPr>
          <p:nvPr>
            <p:ph type="body"/>
          </p:nvPr>
        </p:nvSpPr>
        <p:spPr>
          <a:xfrm>
            <a:off x="645480" y="1465560"/>
            <a:ext cx="7869600" cy="471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5" name="PlaceHolder 3"/>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3BEC4A3E-2CEE-4609-BE94-29F2433F0E95}" type="datetime">
              <a:rPr b="0" lang="en-US" sz="1200" spc="-1" strike="noStrike">
                <a:solidFill>
                  <a:srgbClr val="8b8b8b"/>
                </a:solidFill>
                <a:latin typeface="Calibri"/>
              </a:rPr>
              <a:t>9/6/21</a:t>
            </a:fld>
            <a:endParaRPr b="0" lang="ru-RU" sz="1200" spc="-1" strike="noStrike">
              <a:latin typeface="Times New Roman"/>
            </a:endParaRPr>
          </a:p>
        </p:txBody>
      </p:sp>
      <p:sp>
        <p:nvSpPr>
          <p:cNvPr id="46" name="PlaceHolder 4"/>
          <p:cNvSpPr>
            <a:spLocks noGrp="1"/>
          </p:cNvSpPr>
          <p:nvPr>
            <p:ph type="ftr"/>
          </p:nvPr>
        </p:nvSpPr>
        <p:spPr>
          <a:xfrm>
            <a:off x="3029040" y="6356520"/>
            <a:ext cx="3085920" cy="364680"/>
          </a:xfrm>
          <a:prstGeom prst="rect">
            <a:avLst/>
          </a:prstGeom>
          <a:noFill/>
          <a:ln w="0">
            <a:noFill/>
          </a:ln>
        </p:spPr>
        <p:txBody>
          <a:bodyPr anchor="ctr">
            <a:noAutofit/>
          </a:bodyPr>
          <a:p>
            <a:endParaRPr b="0" lang="ru-RU" sz="2400" spc="-1" strike="noStrike">
              <a:latin typeface="Times New Roman"/>
            </a:endParaRPr>
          </a:p>
        </p:txBody>
      </p:sp>
      <p:sp>
        <p:nvSpPr>
          <p:cNvPr id="47" name="PlaceHolder 5"/>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8B1C9A2A-C990-4F9E-AB3C-A50D8872146F}" type="slidenum">
              <a:rPr b="0" lang="en-US" sz="1200" spc="-1" strike="noStrike">
                <a:solidFill>
                  <a:srgbClr val="8b8b8b"/>
                </a:solidFill>
                <a:latin typeface="Calibri"/>
              </a:rPr>
              <a:t>&lt;номер&gt;</a:t>
            </a:fld>
            <a:endParaRPr b="0" lang="ru-RU"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Рисунок 3" descr=""/>
          <p:cNvPicPr/>
          <p:nvPr/>
        </p:nvPicPr>
        <p:blipFill>
          <a:blip r:embed="rId1"/>
          <a:stretch/>
        </p:blipFill>
        <p:spPr>
          <a:xfrm>
            <a:off x="0" y="360"/>
            <a:ext cx="9143640" cy="6857640"/>
          </a:xfrm>
          <a:prstGeom prst="rect">
            <a:avLst/>
          </a:prstGeom>
          <a:ln w="0">
            <a:noFill/>
          </a:ln>
        </p:spPr>
      </p:pic>
      <p:sp>
        <p:nvSpPr>
          <p:cNvPr id="85" name="PlaceHolder 1"/>
          <p:cNvSpPr>
            <a:spLocks noGrp="1"/>
          </p:cNvSpPr>
          <p:nvPr>
            <p:ph type="title"/>
          </p:nvPr>
        </p:nvSpPr>
        <p:spPr>
          <a:xfrm>
            <a:off x="-360000" y="1440000"/>
            <a:ext cx="7380000" cy="2700000"/>
          </a:xfrm>
          <a:prstGeom prst="rect">
            <a:avLst/>
          </a:prstGeom>
          <a:noFill/>
          <a:ln w="0">
            <a:noFill/>
          </a:ln>
        </p:spPr>
        <p:txBody>
          <a:bodyPr anchor="b">
            <a:noAutofit/>
          </a:bodyPr>
          <a:p>
            <a:pPr algn="ctr">
              <a:lnSpc>
                <a:spcPct val="90000"/>
              </a:lnSpc>
            </a:pPr>
            <a:r>
              <a:rPr b="0" lang="ru-RU" sz="4800" spc="-1" strike="noStrike">
                <a:solidFill>
                  <a:srgbClr val="ffffff"/>
                </a:solidFill>
                <a:latin typeface="Calibri"/>
              </a:rPr>
              <a:t>Защита информации. Авторские права на программное обеспечение.</a:t>
            </a:r>
            <a:endParaRPr b="0" lang="ru-RU"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5. Регистрация товарного знака программы</a:t>
            </a:r>
            <a:endParaRPr b="0" lang="ru-RU" sz="4000" spc="-1" strike="noStrike">
              <a:solidFill>
                <a:srgbClr val="fafafa"/>
              </a:solidFill>
              <a:latin typeface="Linux Biolinum G"/>
            </a:endParaRPr>
          </a:p>
        </p:txBody>
      </p:sp>
      <p:sp>
        <p:nvSpPr>
          <p:cNvPr id="103" name=""/>
          <p:cNvSpPr txBox="1"/>
          <p:nvPr/>
        </p:nvSpPr>
        <p:spPr>
          <a:xfrm>
            <a:off x="1620000" y="1699560"/>
            <a:ext cx="7020000" cy="4600440"/>
          </a:xfrm>
          <a:prstGeom prst="rect">
            <a:avLst/>
          </a:prstGeom>
          <a:noFill/>
          <a:ln w="0">
            <a:noFill/>
          </a:ln>
        </p:spPr>
        <p:txBody>
          <a:bodyPr lIns="90000" rIns="90000" tIns="45000" bIns="45000" anchor="t">
            <a:noAutofit/>
          </a:bodyPr>
          <a:p>
            <a:pPr marL="36000">
              <a:lnSpc>
                <a:spcPct val="100000"/>
              </a:lnSpc>
              <a:spcBef>
                <a:spcPts val="283"/>
              </a:spcBef>
              <a:spcAft>
                <a:spcPts val="283"/>
              </a:spcAft>
            </a:pPr>
            <a:r>
              <a:rPr b="1" lang="ru-RU" sz="2400" spc="-1" strike="noStrike">
                <a:solidFill>
                  <a:srgbClr val="bdbdbd"/>
                </a:solidFill>
                <a:latin typeface="Arial"/>
              </a:rPr>
              <a:t>Что защищает:</a:t>
            </a:r>
            <a:r>
              <a:rPr b="0" lang="ru-RU" sz="2400" spc="-1" strike="noStrike">
                <a:solidFill>
                  <a:srgbClr val="fafafa"/>
                </a:solidFill>
                <a:latin typeface="Arial"/>
              </a:rPr>
              <a:t> название и логотип программы.</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Срок действия:</a:t>
            </a:r>
            <a:r>
              <a:rPr b="0" lang="ru-RU" sz="2400" spc="-1" strike="noStrike">
                <a:solidFill>
                  <a:srgbClr val="fafafa"/>
                </a:solidFill>
                <a:latin typeface="Arial"/>
              </a:rPr>
              <a:t> 10 лет с возможностью бесконечного продления.</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Территория:</a:t>
            </a:r>
            <a:r>
              <a:rPr b="0" lang="ru-RU" sz="2400" spc="-1" strike="noStrike">
                <a:solidFill>
                  <a:srgbClr val="fafafa"/>
                </a:solidFill>
                <a:latin typeface="Arial"/>
              </a:rPr>
              <a:t> страны, где зарегистрирован знак.</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Сроки регистрации:</a:t>
            </a:r>
            <a:r>
              <a:rPr b="0" lang="ru-RU" sz="2400" spc="-1" strike="noStrike">
                <a:solidFill>
                  <a:srgbClr val="fafafa"/>
                </a:solidFill>
                <a:latin typeface="Arial"/>
              </a:rPr>
              <a:t> 6—8 месяцев.</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Сколько стоит:</a:t>
            </a:r>
            <a:r>
              <a:rPr b="0" lang="ru-RU" sz="2400" spc="-1" strike="noStrike">
                <a:solidFill>
                  <a:srgbClr val="fafafa"/>
                </a:solidFill>
                <a:latin typeface="Arial"/>
              </a:rPr>
              <a:t> 50—70 тысяч рублей.</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Кому подойдет:</a:t>
            </a:r>
            <a:r>
              <a:rPr b="0" lang="ru-RU" sz="2400" spc="-1" strike="noStrike">
                <a:solidFill>
                  <a:srgbClr val="fafafa"/>
                </a:solidFill>
                <a:latin typeface="Arial"/>
              </a:rPr>
              <a:t> компаниям на конкурентном рынке.</a:t>
            </a:r>
            <a:endParaRPr b="0" lang="ru-RU" sz="2400" spc="-1" strike="noStrike">
              <a:solidFill>
                <a:srgbClr val="fafafa"/>
              </a:solidFill>
              <a:latin typeface="Arial"/>
              <a:ea typeface="Microsoft YaHei"/>
            </a:endParaRPr>
          </a:p>
          <a:p>
            <a:pPr marL="36000">
              <a:lnSpc>
                <a:spcPct val="100000"/>
              </a:lnSpc>
              <a:spcBef>
                <a:spcPts val="283"/>
              </a:spcBef>
              <a:spcAft>
                <a:spcPts val="283"/>
              </a:spcAft>
            </a:pPr>
            <a:r>
              <a:rPr b="1" lang="ru-RU" sz="2400" spc="-1" strike="noStrike">
                <a:solidFill>
                  <a:srgbClr val="bdbdbd"/>
                </a:solidFill>
                <a:latin typeface="Arial"/>
              </a:rPr>
              <a:t>Недостатки: </a:t>
            </a:r>
            <a:r>
              <a:rPr b="0" lang="ru-RU" sz="2400" spc="-1" strike="noStrike">
                <a:solidFill>
                  <a:srgbClr val="fafafa"/>
                </a:solidFill>
                <a:latin typeface="Arial"/>
              </a:rPr>
              <a:t>не каждое название зарегистрируют.</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Почему необходимо знать про авторские права?</a:t>
            </a:r>
            <a:endParaRPr b="0" lang="ru-RU" sz="4000" spc="-1" strike="noStrike">
              <a:solidFill>
                <a:srgbClr val="fafafa"/>
              </a:solidFill>
              <a:latin typeface="Linux Biolinum G"/>
            </a:endParaRPr>
          </a:p>
        </p:txBody>
      </p:sp>
      <p:sp>
        <p:nvSpPr>
          <p:cNvPr id="87" name=""/>
          <p:cNvSpPr txBox="1"/>
          <p:nvPr/>
        </p:nvSpPr>
        <p:spPr>
          <a:xfrm>
            <a:off x="1620000" y="2340000"/>
            <a:ext cx="6840000" cy="3321720"/>
          </a:xfrm>
          <a:prstGeom prst="rect">
            <a:avLst/>
          </a:prstGeom>
          <a:noFill/>
          <a:ln w="0">
            <a:noFill/>
          </a:ln>
        </p:spPr>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pPr>
            <a:r>
              <a:rPr b="0" lang="ru-RU" sz="2400" spc="-1" strike="noStrike">
                <a:solidFill>
                  <a:srgbClr val="fafafa"/>
                </a:solidFill>
                <a:latin typeface="Arial"/>
              </a:rPr>
              <a:t>Чтобы случайно не нарушить авторские права</a:t>
            </a:r>
            <a:endParaRPr b="0" lang="ru-RU" sz="2400" spc="-1" strike="noStrike">
              <a:solidFill>
                <a:srgbClr val="fafafa"/>
              </a:solidFill>
              <a:latin typeface="Arial"/>
              <a:ea typeface="Microsoft YaHei"/>
            </a:endParaRPr>
          </a:p>
          <a:p>
            <a:pPr marL="216000" indent="-216000">
              <a:lnSpc>
                <a:spcPct val="100000"/>
              </a:lnSpc>
              <a:spcBef>
                <a:spcPts val="850"/>
              </a:spcBef>
              <a:spcAft>
                <a:spcPts val="850"/>
              </a:spcAft>
              <a:buClr>
                <a:srgbClr val="000000"/>
              </a:buClr>
              <a:buSzPct val="45000"/>
              <a:buFont typeface="Wingdings" charset="2"/>
              <a:buChar char=""/>
            </a:pPr>
            <a:r>
              <a:rPr b="0" lang="ru-RU" sz="2400" spc="-1" strike="noStrike">
                <a:solidFill>
                  <a:srgbClr val="fafafa"/>
                </a:solidFill>
                <a:latin typeface="Arial"/>
              </a:rPr>
              <a:t>Чтобы знать, как можно защищать авторские права</a:t>
            </a:r>
            <a:endParaRPr b="0" lang="ru-RU" sz="2400" spc="-1" strike="noStrike">
              <a:solidFill>
                <a:srgbClr val="fafafa"/>
              </a:solidFill>
              <a:latin typeface="Arial"/>
              <a:ea typeface="Microsoft YaHei"/>
            </a:endParaRPr>
          </a:p>
          <a:p>
            <a:pPr marL="216000" indent="-216000">
              <a:lnSpc>
                <a:spcPct val="100000"/>
              </a:lnSpc>
              <a:spcBef>
                <a:spcPts val="850"/>
              </a:spcBef>
              <a:spcAft>
                <a:spcPts val="850"/>
              </a:spcAft>
              <a:buClr>
                <a:srgbClr val="000000"/>
              </a:buClr>
              <a:buSzPct val="45000"/>
              <a:buFont typeface="Wingdings" charset="2"/>
              <a:buChar char=""/>
            </a:pPr>
            <a:r>
              <a:rPr b="0" lang="ru-RU" sz="2400" spc="-1" strike="noStrike">
                <a:solidFill>
                  <a:srgbClr val="fafafa"/>
                </a:solidFill>
                <a:latin typeface="Arial"/>
              </a:rPr>
              <a:t>Чтобы избежать ответственности за использование продукта, который находится под защитой авторского права</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Что будет за нарушение авторских прав?</a:t>
            </a:r>
            <a:endParaRPr b="0" lang="ru-RU" sz="4000" spc="-1" strike="noStrike">
              <a:solidFill>
                <a:srgbClr val="fafafa"/>
              </a:solidFill>
              <a:latin typeface="Linux Biolinum G"/>
            </a:endParaRPr>
          </a:p>
        </p:txBody>
      </p:sp>
      <p:sp>
        <p:nvSpPr>
          <p:cNvPr id="89" name=""/>
          <p:cNvSpPr txBox="1"/>
          <p:nvPr/>
        </p:nvSpPr>
        <p:spPr>
          <a:xfrm>
            <a:off x="1620000" y="1751400"/>
            <a:ext cx="6840000" cy="3828600"/>
          </a:xfrm>
          <a:prstGeom prst="rect">
            <a:avLst/>
          </a:prstGeom>
          <a:noFill/>
          <a:ln w="0">
            <a:noFill/>
          </a:ln>
        </p:spPr>
        <p:txBody>
          <a:bodyPr lIns="90000" rIns="90000" tIns="45000" bIns="45000" anchor="t">
            <a:noAutofit/>
          </a:bodyPr>
          <a:p>
            <a:pPr>
              <a:lnSpc>
                <a:spcPct val="100000"/>
              </a:lnSpc>
            </a:pPr>
            <a:r>
              <a:rPr b="0" lang="ru-RU" sz="2400" spc="-1" strike="noStrike">
                <a:solidFill>
                  <a:srgbClr val="bdbdbd"/>
                </a:solidFill>
                <a:latin typeface="Arial"/>
              </a:rPr>
              <a:t>Часть 1 ст. 7.12 КоАП РФ</a:t>
            </a:r>
            <a:r>
              <a:rPr b="0" lang="ru-RU" sz="2400" spc="-1" strike="noStrike">
                <a:solidFill>
                  <a:srgbClr val="fafafa"/>
                </a:solidFill>
                <a:latin typeface="Arial"/>
              </a:rPr>
              <a:t> предусматривает ответственность за: ввоз, продажу, сдачу в прокат или иное незаконное использование экземпляров ПО в целях извлечения дохода. Правовая норма предусматривает штрафы:</a:t>
            </a:r>
            <a:endParaRPr b="0" lang="ru-RU" sz="2400" spc="-1" strike="noStrike">
              <a:solidFill>
                <a:srgbClr val="fafafa"/>
              </a:solidFill>
              <a:latin typeface="Arial"/>
              <a:ea typeface="Microsoft YaHei"/>
            </a:endParaRPr>
          </a:p>
          <a:p>
            <a:pPr>
              <a:lnSpc>
                <a:spcPct val="100000"/>
              </a:lnSpc>
            </a:pPr>
            <a:endParaRPr b="0" lang="ru-RU" sz="2400" spc="-1" strike="noStrike">
              <a:solidFill>
                <a:srgbClr val="fafafa"/>
              </a:solidFill>
              <a:latin typeface="Arial"/>
              <a:ea typeface="Microsoft YaHei"/>
            </a:endParaRPr>
          </a:p>
          <a:p>
            <a:pPr marL="216000" indent="-216000">
              <a:lnSpc>
                <a:spcPct val="100000"/>
              </a:lnSpc>
              <a:buClr>
                <a:srgbClr val="000000"/>
              </a:buClr>
              <a:buSzPct val="45000"/>
              <a:buFont typeface="Wingdings" charset="2"/>
              <a:buChar char=""/>
            </a:pPr>
            <a:r>
              <a:rPr b="0" lang="ru-RU" sz="2400" spc="-1" strike="noStrike">
                <a:solidFill>
                  <a:srgbClr val="fafafa"/>
                </a:solidFill>
                <a:latin typeface="Arial"/>
              </a:rPr>
              <a:t>от 1 500 до 2 000 рублей – для граждан;</a:t>
            </a:r>
            <a:endParaRPr b="0" lang="ru-RU" sz="2400" spc="-1" strike="noStrike">
              <a:solidFill>
                <a:srgbClr val="fafafa"/>
              </a:solidFill>
              <a:latin typeface="Arial"/>
              <a:ea typeface="Microsoft YaHei"/>
            </a:endParaRPr>
          </a:p>
          <a:p>
            <a:pPr marL="216000" indent="-216000">
              <a:lnSpc>
                <a:spcPct val="100000"/>
              </a:lnSpc>
              <a:buClr>
                <a:srgbClr val="000000"/>
              </a:buClr>
              <a:buSzPct val="45000"/>
              <a:buFont typeface="Wingdings" charset="2"/>
              <a:buChar char=""/>
            </a:pPr>
            <a:r>
              <a:rPr b="0" lang="ru-RU" sz="2400" spc="-1" strike="noStrike">
                <a:solidFill>
                  <a:srgbClr val="fafafa"/>
                </a:solidFill>
                <a:latin typeface="Arial"/>
              </a:rPr>
              <a:t>от 10 000 до 20 000 рублей – для должностных лиц и ИП;</a:t>
            </a:r>
            <a:endParaRPr b="0" lang="ru-RU" sz="2400" spc="-1" strike="noStrike">
              <a:solidFill>
                <a:srgbClr val="fafafa"/>
              </a:solidFill>
              <a:latin typeface="Arial"/>
              <a:ea typeface="Microsoft YaHei"/>
            </a:endParaRPr>
          </a:p>
          <a:p>
            <a:pPr marL="216000" indent="-216000">
              <a:lnSpc>
                <a:spcPct val="100000"/>
              </a:lnSpc>
              <a:buClr>
                <a:srgbClr val="000000"/>
              </a:buClr>
              <a:buSzPct val="45000"/>
              <a:buFont typeface="Wingdings" charset="2"/>
              <a:buChar char=""/>
            </a:pPr>
            <a:r>
              <a:rPr b="0" lang="ru-RU" sz="2400" spc="-1" strike="noStrike">
                <a:solidFill>
                  <a:srgbClr val="fafafa"/>
                </a:solidFill>
                <a:latin typeface="Arial"/>
              </a:rPr>
              <a:t>от 30 000 до 40 000 рублей – для организаций.</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080000" y="0"/>
            <a:ext cx="7839360" cy="1337400"/>
          </a:xfrm>
          <a:prstGeom prst="rect">
            <a:avLst/>
          </a:prstGeom>
          <a:noFill/>
          <a:ln w="0">
            <a:noFill/>
          </a:ln>
        </p:spPr>
        <p:txBody>
          <a:bodyPr anchor="ctr">
            <a:noAutofit/>
          </a:bodyPr>
          <a:p>
            <a:r>
              <a:rPr b="0" lang="ru-RU" sz="4800" spc="-1" strike="noStrike">
                <a:solidFill>
                  <a:srgbClr val="fafafa"/>
                </a:solidFill>
                <a:latin typeface="Linux Biolinum G"/>
              </a:rPr>
              <a:t>Как же защитить свое ПО?</a:t>
            </a:r>
            <a:endParaRPr b="0" lang="ru-RU" sz="4800" spc="-1" strike="noStrike">
              <a:solidFill>
                <a:srgbClr val="fafafa"/>
              </a:solidFill>
              <a:latin typeface="Linux Biolinum G"/>
            </a:endParaRPr>
          </a:p>
        </p:txBody>
      </p:sp>
      <p:sp>
        <p:nvSpPr>
          <p:cNvPr id="91" name=""/>
          <p:cNvSpPr txBox="1"/>
          <p:nvPr/>
        </p:nvSpPr>
        <p:spPr>
          <a:xfrm>
            <a:off x="1620000" y="1497240"/>
            <a:ext cx="7200000" cy="5522760"/>
          </a:xfrm>
          <a:prstGeom prst="rect">
            <a:avLst/>
          </a:prstGeom>
          <a:noFill/>
          <a:ln w="0">
            <a:noFill/>
          </a:ln>
        </p:spPr>
        <p:txBody>
          <a:bodyPr lIns="90000" rIns="90000" tIns="45000" bIns="45000" anchor="t">
            <a:noAutofit/>
          </a:bodyPr>
          <a:p>
            <a:pPr>
              <a:lnSpc>
                <a:spcPct val="100000"/>
              </a:lnSpc>
              <a:spcBef>
                <a:spcPts val="567"/>
              </a:spcBef>
              <a:spcAft>
                <a:spcPts val="567"/>
              </a:spcAft>
            </a:pPr>
            <a:r>
              <a:rPr b="0" lang="ru-RU" sz="2000" spc="-1" strike="noStrike">
                <a:solidFill>
                  <a:srgbClr val="fafafa"/>
                </a:solidFill>
                <a:latin typeface="Arial"/>
              </a:rPr>
              <a:t>Защитить компьютерную программу сложнее, чем книгу, картину или логотип.</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rPr>
              <a:t>Когда вы создаете произведение, у вас возникает авторское право. Если потом кто-то использует произведение без вашего разрешения, плагиатора можно преследовать по закону. Доказать авторство помогает оригинал: подлинный холст, исходный RAW-файл с EXIF-данными, рукопись или первое печатное издание.</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rPr>
              <a:t>Программистам сложнее, чем художникам и писателям: отличить оригинал программы от копии практически невозможно. Если вы сегодня напишете программу, никто не гарантирует, что завтра ее не повторит другой разработчик. При этом будет сложно доказать, что он украл код: пират всегда сможет сказать, что написал все сам, а совпадения случайны.</a:t>
            </a:r>
            <a:endParaRPr b="0" lang="ru-RU" sz="2000" spc="-1" strike="noStrike">
              <a:latin typeface="Arial"/>
              <a:ea typeface="Microsoft YaHei"/>
            </a:endParaRPr>
          </a:p>
          <a:p>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080000" y="0"/>
            <a:ext cx="7839360" cy="1337400"/>
          </a:xfrm>
          <a:prstGeom prst="rect">
            <a:avLst/>
          </a:prstGeom>
          <a:noFill/>
          <a:ln w="0">
            <a:noFill/>
          </a:ln>
        </p:spPr>
        <p:txBody>
          <a:bodyPr anchor="ctr">
            <a:noAutofit/>
          </a:bodyPr>
          <a:p>
            <a:r>
              <a:rPr b="0" lang="ru-RU" sz="4800" spc="-1" strike="noStrike">
                <a:solidFill>
                  <a:srgbClr val="fafafa"/>
                </a:solidFill>
                <a:latin typeface="Linux Biolinum G"/>
              </a:rPr>
              <a:t>Как же защитить свое ПО?</a:t>
            </a:r>
            <a:endParaRPr b="0" lang="ru-RU" sz="4800" spc="-1" strike="noStrike">
              <a:solidFill>
                <a:srgbClr val="fafafa"/>
              </a:solidFill>
              <a:latin typeface="Linux Biolinum G"/>
            </a:endParaRPr>
          </a:p>
        </p:txBody>
      </p:sp>
      <p:sp>
        <p:nvSpPr>
          <p:cNvPr id="93" name=""/>
          <p:cNvSpPr txBox="1"/>
          <p:nvPr/>
        </p:nvSpPr>
        <p:spPr>
          <a:xfrm>
            <a:off x="1620000" y="1620000"/>
            <a:ext cx="7200000" cy="55227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ru-RU" sz="2000" spc="-1" strike="noStrike">
                <a:solidFill>
                  <a:srgbClr val="fafafa"/>
                </a:solidFill>
                <a:latin typeface="Arial"/>
                <a:ea typeface="Microsoft YaHei"/>
              </a:rPr>
              <a:t>Но защитить свой труд все-таки можно. Мне удалось найти пять законных способов это сделать:</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ea typeface="Microsoft YaHei"/>
              </a:rPr>
              <a:t>1. Регистрация исходного кода программы;</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ea typeface="Microsoft YaHei"/>
              </a:rPr>
              <a:t>2. Патентование алгоритма программы;</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ea typeface="Microsoft YaHei"/>
              </a:rPr>
              <a:t>3. Патентование аппаратно-программного комплекса;</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ea typeface="Microsoft YaHei"/>
              </a:rPr>
              <a:t>4. Патентование дизайна интерфейса программы;</a:t>
            </a:r>
            <a:endParaRPr b="0" lang="ru-RU" sz="2000" spc="-1" strike="noStrike">
              <a:latin typeface="Arial"/>
              <a:ea typeface="Microsoft YaHei"/>
            </a:endParaRPr>
          </a:p>
          <a:p>
            <a:pPr>
              <a:lnSpc>
                <a:spcPct val="100000"/>
              </a:lnSpc>
              <a:spcBef>
                <a:spcPts val="567"/>
              </a:spcBef>
              <a:spcAft>
                <a:spcPts val="567"/>
              </a:spcAft>
            </a:pPr>
            <a:r>
              <a:rPr b="0" lang="ru-RU" sz="2000" spc="-1" strike="noStrike">
                <a:solidFill>
                  <a:srgbClr val="fafafa"/>
                </a:solidFill>
                <a:latin typeface="Arial"/>
                <a:ea typeface="Microsoft YaHei"/>
              </a:rPr>
              <a:t>5. Регистрация товарного знака программы.</a:t>
            </a:r>
            <a:endParaRPr b="0" lang="ru-RU" sz="2000" spc="-1" strike="noStrike">
              <a:latin typeface="Arial"/>
              <a:ea typeface="Microsoft YaHei"/>
            </a:endParaRPr>
          </a:p>
          <a:p>
            <a:pPr>
              <a:lnSpc>
                <a:spcPct val="100000"/>
              </a:lnSpc>
              <a:spcBef>
                <a:spcPts val="1417"/>
              </a:spcBef>
              <a:spcAft>
                <a:spcPts val="1417"/>
              </a:spcAft>
            </a:pPr>
            <a:r>
              <a:rPr b="0" lang="ru-RU" sz="2000" spc="-1" strike="noStrike">
                <a:solidFill>
                  <a:srgbClr val="fafafa"/>
                </a:solidFill>
                <a:latin typeface="Arial"/>
                <a:ea typeface="Microsoft YaHei"/>
              </a:rPr>
              <a:t>К сожалению, среди этих способов нет универсального, поэтому всегда нужно держать в голове, что именно вы хотите защитить и для чего это нужно.</a:t>
            </a:r>
            <a:endParaRPr b="0" lang="ru-RU" sz="2000" spc="-1" strike="noStrike">
              <a:latin typeface="Arial"/>
              <a:ea typeface="Microsoft YaHei"/>
            </a:endParaRPr>
          </a:p>
          <a:p>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1. Регистрация исходного кода программы</a:t>
            </a:r>
            <a:endParaRPr b="0" lang="ru-RU" sz="4000" spc="-1" strike="noStrike">
              <a:solidFill>
                <a:srgbClr val="fafafa"/>
              </a:solidFill>
              <a:latin typeface="Linux Biolinum G"/>
            </a:endParaRPr>
          </a:p>
        </p:txBody>
      </p:sp>
      <p:sp>
        <p:nvSpPr>
          <p:cNvPr id="95" name=""/>
          <p:cNvSpPr txBox="1"/>
          <p:nvPr/>
        </p:nvSpPr>
        <p:spPr>
          <a:xfrm>
            <a:off x="1620000" y="1679400"/>
            <a:ext cx="7020000" cy="426060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ru-RU" sz="2400" spc="-1" strike="noStrike">
                <a:solidFill>
                  <a:srgbClr val="bdbdbd"/>
                </a:solidFill>
                <a:latin typeface="Arial"/>
              </a:rPr>
              <a:t>Что защищает:</a:t>
            </a:r>
            <a:r>
              <a:rPr b="0" lang="ru-RU" sz="2400" spc="-1" strike="noStrike">
                <a:solidFill>
                  <a:srgbClr val="fafafa"/>
                </a:solidFill>
                <a:latin typeface="Arial"/>
              </a:rPr>
              <a:t> код программы от прямого копирования.</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 действия:</a:t>
            </a:r>
            <a:r>
              <a:rPr b="0" lang="ru-RU" sz="2400" spc="-1" strike="noStrike">
                <a:solidFill>
                  <a:srgbClr val="fafafa"/>
                </a:solidFill>
                <a:latin typeface="Arial"/>
              </a:rPr>
              <a:t> всю жизнь автора и 70 лет после его смерти.</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Территория:</a:t>
            </a:r>
            <a:r>
              <a:rPr b="0" lang="ru-RU" sz="2400" spc="-1" strike="noStrike">
                <a:solidFill>
                  <a:srgbClr val="fafafa"/>
                </a:solidFill>
                <a:latin typeface="Arial"/>
              </a:rPr>
              <a:t> весь мир.</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Сроки регистрации:</a:t>
            </a:r>
            <a:r>
              <a:rPr b="0" lang="ru-RU" sz="2400" spc="-1" strike="noStrike">
                <a:solidFill>
                  <a:srgbClr val="fafafa"/>
                </a:solidFill>
                <a:latin typeface="Arial"/>
              </a:rPr>
              <a:t> 1—2 месяца.</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Сколько стоит:</a:t>
            </a:r>
            <a:r>
              <a:rPr b="0" lang="ru-RU" sz="2400" spc="-1" strike="noStrike">
                <a:solidFill>
                  <a:srgbClr val="fafafa"/>
                </a:solidFill>
                <a:latin typeface="Arial"/>
              </a:rPr>
              <a:t> 10—15 тысяч рублей.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Кому подойдет:</a:t>
            </a:r>
            <a:r>
              <a:rPr b="0" lang="ru-RU" sz="2400" spc="-1" strike="noStrike">
                <a:solidFill>
                  <a:srgbClr val="fafafa"/>
                </a:solidFill>
                <a:latin typeface="Arial"/>
              </a:rPr>
              <a:t> ученым для отчетов и предпринимателям для договоров.</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Недостатки:</a:t>
            </a:r>
            <a:r>
              <a:rPr b="0" lang="ru-RU" sz="2400" spc="-1" strike="noStrike">
                <a:solidFill>
                  <a:srgbClr val="fafafa"/>
                </a:solidFill>
                <a:latin typeface="Arial"/>
              </a:rPr>
              <a:t> регистрация не защищает суть программы.</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2. Патентование алгоритма программы</a:t>
            </a:r>
            <a:endParaRPr b="0" lang="ru-RU" sz="4000" spc="-1" strike="noStrike">
              <a:solidFill>
                <a:srgbClr val="fafafa"/>
              </a:solidFill>
              <a:latin typeface="Linux Biolinum G"/>
            </a:endParaRPr>
          </a:p>
        </p:txBody>
      </p:sp>
      <p:sp>
        <p:nvSpPr>
          <p:cNvPr id="97" name=""/>
          <p:cNvSpPr txBox="1"/>
          <p:nvPr/>
        </p:nvSpPr>
        <p:spPr>
          <a:xfrm>
            <a:off x="1620000" y="2179080"/>
            <a:ext cx="7020000" cy="358092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ru-RU" sz="2400" spc="-1" strike="noStrike">
                <a:solidFill>
                  <a:srgbClr val="bdbdbd"/>
                </a:solidFill>
                <a:latin typeface="Arial"/>
              </a:rPr>
              <a:t>Что защищает: </a:t>
            </a:r>
            <a:r>
              <a:rPr b="0" lang="ru-RU" sz="2400" spc="-1" strike="noStrike">
                <a:solidFill>
                  <a:srgbClr val="fafafa"/>
                </a:solidFill>
                <a:latin typeface="Arial"/>
              </a:rPr>
              <a:t>логику работы программы.</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 действия:</a:t>
            </a:r>
            <a:r>
              <a:rPr b="0" lang="ru-RU" sz="2400" spc="-1" strike="noStrike">
                <a:solidFill>
                  <a:srgbClr val="fafafa"/>
                </a:solidFill>
                <a:latin typeface="Arial"/>
              </a:rPr>
              <a:t> 20 лет с подачи заявки.</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Территория:</a:t>
            </a:r>
            <a:r>
              <a:rPr b="0" lang="ru-RU" sz="2400" spc="-1" strike="noStrike">
                <a:solidFill>
                  <a:srgbClr val="fafafa"/>
                </a:solidFill>
                <a:latin typeface="Arial"/>
              </a:rPr>
              <a:t> страны, где получен патент.</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Сроки регистрации:</a:t>
            </a:r>
            <a:r>
              <a:rPr b="0" lang="ru-RU" sz="2400" spc="-1" strike="noStrike">
                <a:solidFill>
                  <a:srgbClr val="fafafa"/>
                </a:solidFill>
                <a:latin typeface="Arial"/>
              </a:rPr>
              <a:t> 10—18 месяцев.</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Сколько стоит:</a:t>
            </a:r>
            <a:r>
              <a:rPr b="0" lang="ru-RU" sz="2400" spc="-1" strike="noStrike">
                <a:solidFill>
                  <a:srgbClr val="fafafa"/>
                </a:solidFill>
                <a:latin typeface="Arial"/>
              </a:rPr>
              <a:t> 150—200 тысяч рублей.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Кому подойдет:</a:t>
            </a:r>
            <a:r>
              <a:rPr b="0" lang="ru-RU" sz="2400" spc="-1" strike="noStrike">
                <a:solidFill>
                  <a:srgbClr val="fafafa"/>
                </a:solidFill>
                <a:latin typeface="Arial"/>
              </a:rPr>
              <a:t> разработчикам для защиты уникальных программных решений.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Недостатки:</a:t>
            </a:r>
            <a:r>
              <a:rPr b="0" lang="ru-RU" sz="2400" spc="-1" strike="noStrike">
                <a:solidFill>
                  <a:srgbClr val="fafafa"/>
                </a:solidFill>
                <a:latin typeface="Arial"/>
              </a:rPr>
              <a:t> не каждую программу можно запатентовать.</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3. Патентование аппаратно-программного комплекса</a:t>
            </a:r>
            <a:endParaRPr b="0" lang="ru-RU" sz="4000" spc="-1" strike="noStrike">
              <a:solidFill>
                <a:srgbClr val="fafafa"/>
              </a:solidFill>
              <a:latin typeface="Linux Biolinum G"/>
            </a:endParaRPr>
          </a:p>
        </p:txBody>
      </p:sp>
      <p:sp>
        <p:nvSpPr>
          <p:cNvPr id="99" name=""/>
          <p:cNvSpPr txBox="1"/>
          <p:nvPr/>
        </p:nvSpPr>
        <p:spPr>
          <a:xfrm>
            <a:off x="1620000" y="1800000"/>
            <a:ext cx="6840000" cy="426060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ru-RU" sz="2400" spc="-1" strike="noStrike">
                <a:solidFill>
                  <a:srgbClr val="bdbdbd"/>
                </a:solidFill>
                <a:latin typeface="Arial"/>
              </a:rPr>
              <a:t>Что защищает:</a:t>
            </a:r>
            <a:r>
              <a:rPr b="0" lang="ru-RU" sz="2400" spc="-1" strike="noStrike">
                <a:solidFill>
                  <a:srgbClr val="fafafa"/>
                </a:solidFill>
                <a:latin typeface="Arial"/>
              </a:rPr>
              <a:t> устройство со встроенной программой.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 действия:</a:t>
            </a:r>
            <a:r>
              <a:rPr b="0" lang="ru-RU" sz="2400" spc="-1" strike="noStrike">
                <a:solidFill>
                  <a:srgbClr val="fafafa"/>
                </a:solidFill>
                <a:latin typeface="Arial"/>
              </a:rPr>
              <a:t> 10 или 20 лет в зависимости от вида патента.</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Территория:</a:t>
            </a:r>
            <a:r>
              <a:rPr b="0" lang="ru-RU" sz="2400" spc="-1" strike="noStrike">
                <a:solidFill>
                  <a:srgbClr val="fafafa"/>
                </a:solidFill>
                <a:latin typeface="Arial"/>
              </a:rPr>
              <a:t> страны, где получен патент.</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Сроки регистрации:</a:t>
            </a:r>
            <a:r>
              <a:rPr b="0" lang="ru-RU" sz="2400" spc="-1" strike="noStrike">
                <a:solidFill>
                  <a:srgbClr val="fafafa"/>
                </a:solidFill>
                <a:latin typeface="Arial"/>
              </a:rPr>
              <a:t> 10—14 месяцев.</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Цена:</a:t>
            </a:r>
            <a:r>
              <a:rPr b="0" lang="ru-RU" sz="2400" spc="-1" strike="noStrike">
                <a:solidFill>
                  <a:srgbClr val="fafafa"/>
                </a:solidFill>
                <a:latin typeface="Arial"/>
              </a:rPr>
              <a:t> 70—100 тысяч рублей.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Кому подойдет:</a:t>
            </a:r>
            <a:r>
              <a:rPr b="0" lang="ru-RU" sz="2400" spc="-1" strike="noStrike">
                <a:solidFill>
                  <a:srgbClr val="fafafa"/>
                </a:solidFill>
                <a:latin typeface="Arial"/>
              </a:rPr>
              <a:t> разработчикам устройств и ученым, которым мало свидетельства.</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Недостатки:</a:t>
            </a:r>
            <a:r>
              <a:rPr b="0" lang="ru-RU" sz="2400" spc="-1" strike="noStrike">
                <a:solidFill>
                  <a:srgbClr val="fafafa"/>
                </a:solidFill>
                <a:latin typeface="Arial"/>
              </a:rPr>
              <a:t> такой патент не всегда защищает программу отдельно от устройства.</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160640" y="102600"/>
            <a:ext cx="7839360" cy="1337400"/>
          </a:xfrm>
          <a:prstGeom prst="rect">
            <a:avLst/>
          </a:prstGeom>
          <a:noFill/>
          <a:ln w="0">
            <a:noFill/>
          </a:ln>
        </p:spPr>
        <p:txBody>
          <a:bodyPr anchor="ctr">
            <a:noAutofit/>
          </a:bodyPr>
          <a:p>
            <a:r>
              <a:rPr b="0" lang="ru-RU" sz="4000" spc="-1" strike="noStrike">
                <a:solidFill>
                  <a:srgbClr val="fafafa"/>
                </a:solidFill>
                <a:latin typeface="Linux Biolinum G"/>
              </a:rPr>
              <a:t>4. Патентование дизайна интерфейса программы</a:t>
            </a:r>
            <a:endParaRPr b="0" lang="ru-RU" sz="4000" spc="-1" strike="noStrike">
              <a:solidFill>
                <a:srgbClr val="fafafa"/>
              </a:solidFill>
              <a:latin typeface="Linux Biolinum G"/>
            </a:endParaRPr>
          </a:p>
        </p:txBody>
      </p:sp>
      <p:sp>
        <p:nvSpPr>
          <p:cNvPr id="101" name=""/>
          <p:cNvSpPr txBox="1"/>
          <p:nvPr/>
        </p:nvSpPr>
        <p:spPr>
          <a:xfrm>
            <a:off x="1620000" y="1699560"/>
            <a:ext cx="7020000" cy="4600440"/>
          </a:xfrm>
          <a:prstGeom prst="rect">
            <a:avLst/>
          </a:prstGeom>
          <a:noFill/>
          <a:ln w="0">
            <a:noFill/>
          </a:ln>
        </p:spPr>
        <p:txBody>
          <a:bodyPr lIns="90000" rIns="90000" tIns="45000" bIns="45000" anchor="t">
            <a:noAutofit/>
          </a:bodyPr>
          <a:p>
            <a:pPr>
              <a:lnSpc>
                <a:spcPct val="100000"/>
              </a:lnSpc>
              <a:spcBef>
                <a:spcPts val="283"/>
              </a:spcBef>
              <a:spcAft>
                <a:spcPts val="283"/>
              </a:spcAft>
            </a:pPr>
            <a:r>
              <a:rPr b="1" lang="ru-RU" sz="2400" spc="-1" strike="noStrike">
                <a:solidFill>
                  <a:srgbClr val="bdbdbd"/>
                </a:solidFill>
                <a:latin typeface="Arial"/>
              </a:rPr>
              <a:t>Что защищает:</a:t>
            </a:r>
            <a:r>
              <a:rPr b="0" lang="ru-RU" sz="2400" spc="-1" strike="noStrike">
                <a:solidFill>
                  <a:srgbClr val="fafafa"/>
                </a:solidFill>
                <a:latin typeface="Arial"/>
              </a:rPr>
              <a:t> внешний вид программы — интерфейс, иконки, шрифты.</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 действия:</a:t>
            </a:r>
            <a:r>
              <a:rPr b="0" lang="ru-RU" sz="2400" spc="-1" strike="noStrike">
                <a:solidFill>
                  <a:srgbClr val="fafafa"/>
                </a:solidFill>
                <a:latin typeface="Arial"/>
              </a:rPr>
              <a:t> 25 лет.</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Территория:</a:t>
            </a:r>
            <a:r>
              <a:rPr b="0" lang="ru-RU" sz="2400" spc="-1" strike="noStrike">
                <a:solidFill>
                  <a:srgbClr val="fafafa"/>
                </a:solidFill>
                <a:latin typeface="Arial"/>
              </a:rPr>
              <a:t> страны, где получен патент.</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Сроки регистрации:</a:t>
            </a:r>
            <a:r>
              <a:rPr b="0" lang="ru-RU" sz="2400" spc="-1" strike="noStrike">
                <a:solidFill>
                  <a:srgbClr val="fafafa"/>
                </a:solidFill>
                <a:latin typeface="Arial"/>
              </a:rPr>
              <a:t> 6—8 месяцев.</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Сколько стоит:</a:t>
            </a:r>
            <a:r>
              <a:rPr b="0" lang="ru-RU" sz="2400" spc="-1" strike="noStrike">
                <a:solidFill>
                  <a:srgbClr val="fafafa"/>
                </a:solidFill>
                <a:latin typeface="Arial"/>
              </a:rPr>
              <a:t> 40—60 тысяч рублей.</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Кому подойдет:</a:t>
            </a:r>
            <a:r>
              <a:rPr b="0" lang="ru-RU" sz="2400" spc="-1" strike="noStrike">
                <a:solidFill>
                  <a:srgbClr val="fafafa"/>
                </a:solidFill>
                <a:latin typeface="Arial"/>
              </a:rPr>
              <a:t> разработчикам программ с уникальным интерфейсом; компаниям, которые увеличивают капитализацию за счет нематериальных активов.</a:t>
            </a:r>
            <a:endParaRPr b="0" lang="ru-RU" sz="2400" spc="-1" strike="noStrike">
              <a:solidFill>
                <a:srgbClr val="fafafa"/>
              </a:solidFill>
              <a:latin typeface="Arial"/>
              <a:ea typeface="Microsoft YaHei"/>
            </a:endParaRPr>
          </a:p>
          <a:p>
            <a:pPr>
              <a:lnSpc>
                <a:spcPct val="100000"/>
              </a:lnSpc>
              <a:spcBef>
                <a:spcPts val="283"/>
              </a:spcBef>
              <a:spcAft>
                <a:spcPts val="283"/>
              </a:spcAft>
            </a:pPr>
            <a:r>
              <a:rPr b="1" lang="ru-RU" sz="2400" spc="-1" strike="noStrike">
                <a:solidFill>
                  <a:srgbClr val="bdbdbd"/>
                </a:solidFill>
                <a:latin typeface="Arial"/>
              </a:rPr>
              <a:t>Недостатки:</a:t>
            </a:r>
            <a:r>
              <a:rPr b="0" lang="ru-RU" sz="2400" spc="-1" strike="noStrike">
                <a:solidFill>
                  <a:srgbClr val="fafafa"/>
                </a:solidFill>
                <a:latin typeface="Arial"/>
              </a:rPr>
              <a:t> один патент защищает только один интерфейс.</a:t>
            </a:r>
            <a:endParaRPr b="0" lang="ru-RU" sz="2400" spc="-1" strike="noStrike">
              <a:solidFill>
                <a:srgbClr val="fafafa"/>
              </a:solidFill>
              <a:latin typeface="Arial"/>
              <a:ea typeface="Microsoft YaHe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282</TotalTime>
  <Application>LibreOffice/7.2.0.4$Windows_X86_64 LibreOffice_project/9a9c6381e3f7a62afc1329bd359cc48accb6435b</Application>
  <AppVersion>15.0000</AppVersion>
  <Words>32</Words>
  <Paragraphs>14</Paragraphs>
  <Company>PJSC "New Engineering Technologies"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2016-11-18T14:12:19Z</dcterms:created>
  <dc:creator>Markasian, Pavel (KIEVH)</dc:creator>
  <dc:description/>
  <dc:language>ru-RU</dc:language>
  <cp:lastModifiedBy/>
  <dcterms:modified xsi:type="dcterms:W3CDTF">2021-09-06T22:23:26Z</dcterms:modified>
  <cp:revision>52</cp:revision>
  <dc:subject/>
  <dc:title>Name of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Экран (4:3)</vt:lpwstr>
  </property>
  <property fmtid="{D5CDD505-2E9C-101B-9397-08002B2CF9AE}" pid="3" name="Slides">
    <vt:i4>2</vt:i4>
  </property>
</Properties>
</file>