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76" r:id="rId8"/>
    <p:sldId id="271" r:id="rId9"/>
    <p:sldId id="263" r:id="rId10"/>
    <p:sldId id="272" r:id="rId11"/>
    <p:sldId id="262" r:id="rId12"/>
    <p:sldId id="264" r:id="rId13"/>
    <p:sldId id="277" r:id="rId14"/>
    <p:sldId id="278" r:id="rId15"/>
    <p:sldId id="279" r:id="rId16"/>
    <p:sldId id="280" r:id="rId17"/>
    <p:sldId id="275" r:id="rId18"/>
    <p:sldId id="267" r:id="rId19"/>
    <p:sldId id="269"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文凱 鍾" initials="文凱" lastIdx="1" clrIdx="0">
    <p:extLst>
      <p:ext uri="{19B8F6BF-5375-455C-9EA6-DF929625EA0E}">
        <p15:presenceInfo xmlns:p15="http://schemas.microsoft.com/office/powerpoint/2012/main" userId="3c948f5a65fbde6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snapToGrid="0">
      <p:cViewPr varScale="1">
        <p:scale>
          <a:sx n="109" d="100"/>
          <a:sy n="109" d="100"/>
        </p:scale>
        <p:origin x="64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1416781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標題)">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283052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668896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zh-TW" altLang="en-US" smtClean="0"/>
              <a:t>按一下以編輯母片標題樣式</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4DFDFCD-A220-49AB-9A69-86C81B592291}" type="slidenum">
              <a:rPr lang="zh-TW" altLang="en-US" smtClean="0"/>
              <a:t>‹#›</a:t>
            </a:fld>
            <a:endParaRPr lang="zh-TW" alt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259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zh-TW" altLang="en-US" smtClean="0"/>
              <a:t>按一下以編輯母片標題樣式</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3749265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zh-TW" altLang="en-US" smtClean="0"/>
              <a:t>按一下以編輯母片標題樣式</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3337620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zh-TW" altLang="en-US" smtClean="0"/>
              <a:t>按一下以編輯母片標題樣式</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3" name="Date Placeholder 2"/>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3493973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763425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229380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136187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3292544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393536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70754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1757228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280640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947176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A04028E2-F89F-4194-B01B-78804D499F8A}" type="datetimeFigureOut">
              <a:rPr lang="zh-TW" altLang="en-US" smtClean="0"/>
              <a:t>2019/4/16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38156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04028E2-F89F-4194-B01B-78804D499F8A}" type="datetimeFigureOut">
              <a:rPr lang="zh-TW" altLang="en-US" smtClean="0"/>
              <a:t>2019/4/16</a:t>
            </a:fld>
            <a:endParaRPr lang="zh-TW" alt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zh-TW"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4DFDFCD-A220-49AB-9A69-86C81B592291}" type="slidenum">
              <a:rPr lang="zh-TW" altLang="en-US" smtClean="0"/>
              <a:t>‹#›</a:t>
            </a:fld>
            <a:endParaRPr lang="zh-TW" altLang="en-US"/>
          </a:p>
        </p:txBody>
      </p:sp>
    </p:spTree>
    <p:extLst>
      <p:ext uri="{BB962C8B-B14F-4D97-AF65-F5344CB8AC3E}">
        <p14:creationId xmlns:p14="http://schemas.microsoft.com/office/powerpoint/2010/main" val="278368711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zh-TW" altLang="en-US" sz="7200" smtClean="0"/>
              <a:t>期中專題報告</a:t>
            </a:r>
            <a:endParaRPr lang="zh-TW" altLang="en-US" sz="7200"/>
          </a:p>
        </p:txBody>
      </p:sp>
      <p:sp>
        <p:nvSpPr>
          <p:cNvPr id="3" name="副標題 2"/>
          <p:cNvSpPr>
            <a:spLocks noGrp="1"/>
          </p:cNvSpPr>
          <p:nvPr>
            <p:ph type="subTitle" idx="1"/>
          </p:nvPr>
        </p:nvSpPr>
        <p:spPr/>
        <p:txBody>
          <a:bodyPr>
            <a:noAutofit/>
          </a:bodyPr>
          <a:lstStyle/>
          <a:p>
            <a:r>
              <a:rPr lang="en-US" altLang="zh-TW" sz="2400" smtClean="0">
                <a:latin typeface="Times New Roman" panose="02020603050405020304" pitchFamily="18" charset="0"/>
                <a:cs typeface="Times New Roman" panose="02020603050405020304" pitchFamily="18" charset="0"/>
              </a:rPr>
              <a:t>  </a:t>
            </a:r>
            <a:r>
              <a:rPr lang="en-US" altLang="zh-TW" sz="3200" smtClean="0">
                <a:latin typeface="Times New Roman" panose="02020603050405020304" pitchFamily="18" charset="0"/>
                <a:cs typeface="Times New Roman" panose="02020603050405020304" pitchFamily="18" charset="0"/>
              </a:rPr>
              <a:t>Speaker: Wen-Kai Zhong</a:t>
            </a:r>
          </a:p>
          <a:p>
            <a:r>
              <a:rPr lang="en-US" altLang="zh-TW" sz="3200" smtClean="0">
                <a:latin typeface="Times New Roman" panose="02020603050405020304" pitchFamily="18" charset="0"/>
                <a:cs typeface="Times New Roman" panose="02020603050405020304" pitchFamily="18" charset="0"/>
              </a:rPr>
              <a:t>Advisor: Chih-Wei Tang</a:t>
            </a:r>
          </a:p>
          <a:p>
            <a:r>
              <a:rPr lang="en-US" altLang="zh-TW" sz="3200" smtClean="0">
                <a:latin typeface="Times New Roman" panose="02020603050405020304" pitchFamily="18" charset="0"/>
                <a:cs typeface="Times New Roman" panose="02020603050405020304" pitchFamily="18" charset="0"/>
              </a:rPr>
              <a:t>                Ruei-Yu Chang</a:t>
            </a:r>
            <a:endParaRPr lang="zh-TW" alt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2260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874606" y="295192"/>
            <a:ext cx="10353762" cy="970450"/>
          </a:xfrm>
        </p:spPr>
        <p:txBody>
          <a:bodyPr>
            <a:normAutofit/>
          </a:bodyPr>
          <a:lstStyle/>
          <a:p>
            <a:r>
              <a:rPr lang="zh-TW" altLang="en-US" sz="4800"/>
              <a:t>辨認指板</a:t>
            </a:r>
            <a:r>
              <a:rPr lang="en-US" altLang="zh-TW" sz="4800" smtClean="0"/>
              <a:t>(3)</a:t>
            </a:r>
            <a:r>
              <a:rPr lang="zh-TW" altLang="en-US" sz="4800" smtClean="0"/>
              <a:t> </a:t>
            </a:r>
            <a:r>
              <a:rPr lang="en-US" altLang="zh-TW" sz="4800"/>
              <a:t>– </a:t>
            </a:r>
            <a:r>
              <a:rPr lang="zh-TW" altLang="en-US" sz="4800" smtClean="0"/>
              <a:t>膨脹、</a:t>
            </a:r>
            <a:r>
              <a:rPr lang="en-US" altLang="zh-TW" sz="4800"/>
              <a:t>M</a:t>
            </a:r>
            <a:r>
              <a:rPr lang="en-US" altLang="zh-TW" sz="4800" smtClean="0"/>
              <a:t>edianBlur</a:t>
            </a:r>
            <a:endParaRPr lang="zh-TW" altLang="en-US" sz="4800"/>
          </a:p>
        </p:txBody>
      </p:sp>
      <p:sp>
        <p:nvSpPr>
          <p:cNvPr id="6" name="文字方塊 5"/>
          <p:cNvSpPr txBox="1"/>
          <p:nvPr/>
        </p:nvSpPr>
        <p:spPr>
          <a:xfrm>
            <a:off x="716999" y="6241138"/>
            <a:ext cx="4625710" cy="461665"/>
          </a:xfrm>
          <a:prstGeom prst="rect">
            <a:avLst/>
          </a:prstGeom>
          <a:noFill/>
        </p:spPr>
        <p:txBody>
          <a:bodyPr wrap="square" rtlCol="0">
            <a:spAutoFit/>
          </a:bodyPr>
          <a:lstStyle/>
          <a:p>
            <a:r>
              <a:rPr lang="en-US" altLang="zh-TW" sz="2400" smtClean="0"/>
              <a:t>(3)</a:t>
            </a:r>
            <a:r>
              <a:rPr lang="zh-TW" altLang="en-US" sz="2400" smtClean="0"/>
              <a:t>將邊緣檢測後的圖像膨脹接合</a:t>
            </a:r>
            <a:endParaRPr lang="zh-TW" altLang="en-US" sz="2400"/>
          </a:p>
        </p:txBody>
      </p:sp>
      <p:sp>
        <p:nvSpPr>
          <p:cNvPr id="8" name="文字方塊 7"/>
          <p:cNvSpPr txBox="1"/>
          <p:nvPr/>
        </p:nvSpPr>
        <p:spPr>
          <a:xfrm>
            <a:off x="7380515" y="6242593"/>
            <a:ext cx="3566160" cy="461665"/>
          </a:xfrm>
          <a:prstGeom prst="rect">
            <a:avLst/>
          </a:prstGeom>
          <a:noFill/>
        </p:spPr>
        <p:txBody>
          <a:bodyPr wrap="square" rtlCol="0">
            <a:spAutoFit/>
          </a:bodyPr>
          <a:lstStyle/>
          <a:p>
            <a:r>
              <a:rPr lang="en-US" altLang="zh-TW" sz="2400" smtClean="0"/>
              <a:t>(4)</a:t>
            </a:r>
            <a:r>
              <a:rPr lang="zh-TW" altLang="en-US" sz="2400" smtClean="0"/>
              <a:t>左圖再做</a:t>
            </a:r>
            <a:r>
              <a:rPr lang="en-US" altLang="zh-TW" sz="2400" smtClean="0"/>
              <a:t>MedianBlur</a:t>
            </a:r>
            <a:endParaRPr lang="zh-TW" altLang="en-US" sz="2400"/>
          </a:p>
        </p:txBody>
      </p:sp>
      <p:sp>
        <p:nvSpPr>
          <p:cNvPr id="9" name="文字方塊 8"/>
          <p:cNvSpPr txBox="1"/>
          <p:nvPr/>
        </p:nvSpPr>
        <p:spPr>
          <a:xfrm>
            <a:off x="1306496" y="1357082"/>
            <a:ext cx="7837714" cy="1569660"/>
          </a:xfrm>
          <a:prstGeom prst="rect">
            <a:avLst/>
          </a:prstGeom>
          <a:noFill/>
        </p:spPr>
        <p:txBody>
          <a:bodyPr wrap="square" rtlCol="0">
            <a:spAutoFit/>
          </a:bodyPr>
          <a:lstStyle/>
          <a:p>
            <a:r>
              <a:rPr lang="zh-TW" altLang="en-US" sz="2400" smtClean="0"/>
              <a:t>為了把斷點接合起來，使用</a:t>
            </a:r>
            <a:r>
              <a:rPr lang="en-US" altLang="zh-TW" sz="2400" smtClean="0"/>
              <a:t>5x5</a:t>
            </a:r>
            <a:r>
              <a:rPr lang="zh-TW" altLang="en-US" sz="2400" smtClean="0"/>
              <a:t>的矩形</a:t>
            </a:r>
            <a:r>
              <a:rPr lang="en-US" altLang="zh-TW" sz="2400" smtClean="0"/>
              <a:t>Kernal</a:t>
            </a:r>
            <a:r>
              <a:rPr lang="zh-TW" altLang="en-US" sz="2400" smtClean="0"/>
              <a:t>膨脹數次，膨脹的效果比</a:t>
            </a:r>
            <a:r>
              <a:rPr lang="en-US" altLang="zh-TW" sz="2400" smtClean="0"/>
              <a:t>3x3</a:t>
            </a:r>
            <a:r>
              <a:rPr lang="zh-TW" altLang="en-US" sz="2400" smtClean="0"/>
              <a:t>的</a:t>
            </a:r>
            <a:r>
              <a:rPr lang="en-US" altLang="zh-TW" sz="2400" smtClean="0"/>
              <a:t>Kernal</a:t>
            </a:r>
            <a:r>
              <a:rPr lang="zh-TW" altLang="en-US" sz="2400" smtClean="0"/>
              <a:t>好，可以穩定的把縫隙填補起來。</a:t>
            </a:r>
            <a:endParaRPr lang="en-US" altLang="zh-TW" sz="2400" smtClean="0"/>
          </a:p>
          <a:p>
            <a:r>
              <a:rPr lang="zh-TW" altLang="en-US" sz="2400" smtClean="0"/>
              <a:t>再使用</a:t>
            </a:r>
            <a:r>
              <a:rPr lang="en-US" altLang="zh-TW" sz="2400" smtClean="0"/>
              <a:t>Median blur</a:t>
            </a:r>
            <a:r>
              <a:rPr lang="zh-TW" altLang="en-US" sz="2400" smtClean="0"/>
              <a:t>把邊緣鋸齒處變得柔滑一點。</a:t>
            </a:r>
            <a:endParaRPr lang="zh-TW" altLang="en-US" sz="240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44" y="2923171"/>
            <a:ext cx="5899743" cy="3317967"/>
          </a:xfr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071" y="2945989"/>
            <a:ext cx="5831048" cy="3295149"/>
          </a:xfrm>
          <a:prstGeom prst="rect">
            <a:avLst/>
          </a:prstGeom>
        </p:spPr>
      </p:pic>
    </p:spTree>
    <p:extLst>
      <p:ext uri="{BB962C8B-B14F-4D97-AF65-F5344CB8AC3E}">
        <p14:creationId xmlns:p14="http://schemas.microsoft.com/office/powerpoint/2010/main" val="1899142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13794" y="521127"/>
            <a:ext cx="10353762" cy="970450"/>
          </a:xfrm>
        </p:spPr>
        <p:txBody>
          <a:bodyPr>
            <a:normAutofit/>
          </a:bodyPr>
          <a:lstStyle/>
          <a:p>
            <a:r>
              <a:rPr lang="zh-TW" altLang="en-US" sz="4800" smtClean="0"/>
              <a:t>辨認指板</a:t>
            </a:r>
            <a:r>
              <a:rPr lang="en-US" altLang="zh-TW" sz="4800" smtClean="0"/>
              <a:t>(4)</a:t>
            </a:r>
            <a:r>
              <a:rPr lang="zh-TW" altLang="en-US" sz="4800" smtClean="0"/>
              <a:t> </a:t>
            </a:r>
            <a:r>
              <a:rPr lang="en-US" altLang="zh-TW" sz="4800" smtClean="0"/>
              <a:t>– </a:t>
            </a:r>
            <a:r>
              <a:rPr lang="zh-TW" altLang="en-US" sz="4800"/>
              <a:t>侵蝕</a:t>
            </a:r>
          </a:p>
        </p:txBody>
      </p:sp>
      <p:sp>
        <p:nvSpPr>
          <p:cNvPr id="7" name="文字方塊 6"/>
          <p:cNvSpPr txBox="1"/>
          <p:nvPr/>
        </p:nvSpPr>
        <p:spPr>
          <a:xfrm>
            <a:off x="1577510" y="6200874"/>
            <a:ext cx="2419252" cy="523220"/>
          </a:xfrm>
          <a:prstGeom prst="rect">
            <a:avLst/>
          </a:prstGeom>
          <a:noFill/>
        </p:spPr>
        <p:txBody>
          <a:bodyPr wrap="none" rtlCol="0">
            <a:spAutoFit/>
          </a:bodyPr>
          <a:lstStyle/>
          <a:p>
            <a:r>
              <a:rPr lang="zh-TW" altLang="en-US" sz="2800" smtClean="0"/>
              <a:t>偵測弦的</a:t>
            </a:r>
            <a:r>
              <a:rPr lang="en-US" altLang="zh-TW" sz="2800" smtClean="0"/>
              <a:t>input</a:t>
            </a:r>
            <a:endParaRPr lang="zh-TW" altLang="en-US" sz="2800"/>
          </a:p>
        </p:txBody>
      </p:sp>
      <p:sp>
        <p:nvSpPr>
          <p:cNvPr id="8" name="文字方塊 7"/>
          <p:cNvSpPr txBox="1"/>
          <p:nvPr/>
        </p:nvSpPr>
        <p:spPr>
          <a:xfrm>
            <a:off x="8127417" y="6200874"/>
            <a:ext cx="2419252" cy="523220"/>
          </a:xfrm>
          <a:prstGeom prst="rect">
            <a:avLst/>
          </a:prstGeom>
          <a:noFill/>
        </p:spPr>
        <p:txBody>
          <a:bodyPr wrap="none" rtlCol="0">
            <a:spAutoFit/>
          </a:bodyPr>
          <a:lstStyle/>
          <a:p>
            <a:r>
              <a:rPr lang="zh-TW" altLang="en-US" sz="2800" smtClean="0"/>
              <a:t>偵測衍的</a:t>
            </a:r>
            <a:r>
              <a:rPr lang="en-US" altLang="zh-TW" sz="2800" smtClean="0"/>
              <a:t>input</a:t>
            </a:r>
            <a:endParaRPr lang="zh-TW" altLang="en-US" sz="2800"/>
          </a:p>
        </p:txBody>
      </p:sp>
      <p:sp>
        <p:nvSpPr>
          <p:cNvPr id="10" name="文字方塊 9"/>
          <p:cNvSpPr txBox="1"/>
          <p:nvPr/>
        </p:nvSpPr>
        <p:spPr>
          <a:xfrm>
            <a:off x="913794" y="1491577"/>
            <a:ext cx="8804366" cy="1200329"/>
          </a:xfrm>
          <a:prstGeom prst="rect">
            <a:avLst/>
          </a:prstGeom>
          <a:noFill/>
        </p:spPr>
        <p:txBody>
          <a:bodyPr wrap="square" rtlCol="0">
            <a:spAutoFit/>
          </a:bodyPr>
          <a:lstStyle/>
          <a:p>
            <a:r>
              <a:rPr lang="zh-TW" altLang="en-US" sz="2400" smtClean="0"/>
              <a:t>對</a:t>
            </a:r>
            <a:r>
              <a:rPr lang="en-US" altLang="zh-TW" sz="2400" smtClean="0"/>
              <a:t>Median Blur</a:t>
            </a:r>
            <a:r>
              <a:rPr lang="zh-TW" altLang="en-US" sz="2400" smtClean="0"/>
              <a:t>後的圖用</a:t>
            </a:r>
            <a:r>
              <a:rPr lang="en-US" altLang="zh-TW" sz="2400" smtClean="0"/>
              <a:t>3x3</a:t>
            </a:r>
            <a:r>
              <a:rPr lang="zh-TW" altLang="en-US" sz="2400" smtClean="0"/>
              <a:t>的矩形</a:t>
            </a:r>
            <a:r>
              <a:rPr lang="en-US" altLang="zh-TW" sz="2400" smtClean="0"/>
              <a:t>Kernal</a:t>
            </a:r>
            <a:r>
              <a:rPr lang="zh-TW" altLang="en-US" sz="2400" smtClean="0"/>
              <a:t>做侵蝕數次，如果用</a:t>
            </a:r>
            <a:r>
              <a:rPr lang="en-US" altLang="zh-TW" sz="2400" smtClean="0"/>
              <a:t>5x5</a:t>
            </a:r>
            <a:r>
              <a:rPr lang="zh-TW" altLang="en-US" sz="2400" smtClean="0"/>
              <a:t>的</a:t>
            </a:r>
            <a:r>
              <a:rPr lang="en-US" altLang="zh-TW" sz="2400" smtClean="0"/>
              <a:t>Kernal</a:t>
            </a:r>
            <a:r>
              <a:rPr lang="zh-TW" altLang="en-US" sz="2400" smtClean="0"/>
              <a:t>會侵蝕過多。偵測垂直線時的侵蝕次數比水平多了一次，分別適應兩種不同的清況。</a:t>
            </a:r>
            <a:endParaRPr lang="zh-TW" altLang="en-US" sz="2400"/>
          </a:p>
        </p:txBody>
      </p:sp>
      <p:pic>
        <p:nvPicPr>
          <p:cNvPr id="11" name="內容版面配置區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501" y="2923692"/>
            <a:ext cx="5822173" cy="3277182"/>
          </a:xfrm>
          <a:prstGeom prst="rect">
            <a:avLst/>
          </a:prstGeo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893" y="2923692"/>
            <a:ext cx="5826102" cy="3277182"/>
          </a:xfrm>
          <a:prstGeom prst="rect">
            <a:avLst/>
          </a:prstGeom>
        </p:spPr>
      </p:pic>
    </p:spTree>
    <p:extLst>
      <p:ext uri="{BB962C8B-B14F-4D97-AF65-F5344CB8AC3E}">
        <p14:creationId xmlns:p14="http://schemas.microsoft.com/office/powerpoint/2010/main" val="27469918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33639" y="308270"/>
            <a:ext cx="10353762" cy="970450"/>
          </a:xfrm>
        </p:spPr>
        <p:txBody>
          <a:bodyPr>
            <a:normAutofit/>
          </a:bodyPr>
          <a:lstStyle/>
          <a:p>
            <a:r>
              <a:rPr lang="zh-TW" altLang="en-US" sz="4800"/>
              <a:t>辨認指板</a:t>
            </a:r>
            <a:r>
              <a:rPr lang="en-US" altLang="zh-TW" sz="4800" smtClean="0"/>
              <a:t>(5)</a:t>
            </a:r>
            <a:r>
              <a:rPr lang="zh-TW" altLang="en-US" sz="4800" smtClean="0"/>
              <a:t> </a:t>
            </a:r>
            <a:r>
              <a:rPr lang="en-US" altLang="zh-TW" sz="4800"/>
              <a:t>– </a:t>
            </a:r>
            <a:r>
              <a:rPr lang="zh-TW" altLang="en-US" sz="4800" smtClean="0"/>
              <a:t>偵測結果</a:t>
            </a:r>
            <a:endParaRPr lang="zh-TW" altLang="en-US" sz="4800"/>
          </a:p>
        </p:txBody>
      </p:sp>
      <p:sp>
        <p:nvSpPr>
          <p:cNvPr id="11" name="文字方塊 10"/>
          <p:cNvSpPr txBox="1"/>
          <p:nvPr/>
        </p:nvSpPr>
        <p:spPr>
          <a:xfrm>
            <a:off x="1591271" y="1302280"/>
            <a:ext cx="9038497" cy="1200329"/>
          </a:xfrm>
          <a:prstGeom prst="rect">
            <a:avLst/>
          </a:prstGeom>
          <a:noFill/>
        </p:spPr>
        <p:txBody>
          <a:bodyPr wrap="square" rtlCol="0">
            <a:spAutoFit/>
          </a:bodyPr>
          <a:lstStyle/>
          <a:p>
            <a:r>
              <a:rPr lang="zh-TW" altLang="en-US" sz="2400" smtClean="0"/>
              <a:t>同一參數在不同和弦的情況下的結果。</a:t>
            </a:r>
            <a:endParaRPr lang="en-US" altLang="zh-TW" sz="2400" smtClean="0"/>
          </a:p>
          <a:p>
            <a:r>
              <a:rPr lang="zh-TW" altLang="en-US" sz="2400" smtClean="0"/>
              <a:t>之所以不同長度是因為手擋住了指板，但是得到這樣的結果已經足夠了。（後面會說明為何足夠）</a:t>
            </a:r>
            <a:endParaRPr lang="zh-TW" altLang="en-US" sz="2400"/>
          </a:p>
        </p:txBody>
      </p:sp>
      <p:pic>
        <p:nvPicPr>
          <p:cNvPr id="10" name="內容版面配置區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81" y="2710835"/>
            <a:ext cx="5578717" cy="3147714"/>
          </a:xfrm>
        </p:spPr>
      </p:pic>
      <p:pic>
        <p:nvPicPr>
          <p:cNvPr id="12" name="圖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485" y="2710835"/>
            <a:ext cx="5490754" cy="3088548"/>
          </a:xfrm>
          <a:prstGeom prst="rect">
            <a:avLst/>
          </a:prstGeom>
        </p:spPr>
      </p:pic>
      <p:sp>
        <p:nvSpPr>
          <p:cNvPr id="13" name="文字方塊 12"/>
          <p:cNvSpPr txBox="1"/>
          <p:nvPr/>
        </p:nvSpPr>
        <p:spPr>
          <a:xfrm>
            <a:off x="7942217" y="6122126"/>
            <a:ext cx="2508069" cy="369332"/>
          </a:xfrm>
          <a:prstGeom prst="rect">
            <a:avLst/>
          </a:prstGeom>
          <a:noFill/>
        </p:spPr>
        <p:txBody>
          <a:bodyPr wrap="square" rtlCol="0">
            <a:spAutoFit/>
          </a:bodyPr>
          <a:lstStyle/>
          <a:p>
            <a:r>
              <a:rPr lang="en-US" altLang="zh-TW" smtClean="0"/>
              <a:t>Fmaj7</a:t>
            </a:r>
            <a:r>
              <a:rPr lang="zh-TW" altLang="en-US" smtClean="0"/>
              <a:t>和弦</a:t>
            </a:r>
            <a:r>
              <a:rPr lang="en-US" altLang="zh-TW" smtClean="0"/>
              <a:t> - String</a:t>
            </a:r>
            <a:endParaRPr lang="zh-TW" altLang="en-US"/>
          </a:p>
        </p:txBody>
      </p:sp>
      <p:sp>
        <p:nvSpPr>
          <p:cNvPr id="14" name="文字方塊 13"/>
          <p:cNvSpPr txBox="1"/>
          <p:nvPr/>
        </p:nvSpPr>
        <p:spPr>
          <a:xfrm>
            <a:off x="1955074" y="6187440"/>
            <a:ext cx="2508069" cy="369332"/>
          </a:xfrm>
          <a:prstGeom prst="rect">
            <a:avLst/>
          </a:prstGeom>
          <a:noFill/>
        </p:spPr>
        <p:txBody>
          <a:bodyPr wrap="square" rtlCol="0">
            <a:spAutoFit/>
          </a:bodyPr>
          <a:lstStyle/>
          <a:p>
            <a:r>
              <a:rPr lang="en-US" altLang="zh-TW" smtClean="0"/>
              <a:t>C</a:t>
            </a:r>
            <a:r>
              <a:rPr lang="zh-TW" altLang="en-US" smtClean="0"/>
              <a:t>和弦</a:t>
            </a:r>
            <a:r>
              <a:rPr lang="en-US" altLang="zh-TW"/>
              <a:t> </a:t>
            </a:r>
            <a:r>
              <a:rPr lang="en-US" altLang="zh-TW" smtClean="0"/>
              <a:t>- String</a:t>
            </a:r>
            <a:endParaRPr lang="zh-TW" altLang="en-US"/>
          </a:p>
        </p:txBody>
      </p:sp>
    </p:spTree>
    <p:extLst>
      <p:ext uri="{BB962C8B-B14F-4D97-AF65-F5344CB8AC3E}">
        <p14:creationId xmlns:p14="http://schemas.microsoft.com/office/powerpoint/2010/main" val="14577125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a:t>辨認指板</a:t>
            </a:r>
            <a:r>
              <a:rPr lang="en-US" altLang="zh-TW" sz="4800" smtClean="0"/>
              <a:t>(6)</a:t>
            </a:r>
            <a:r>
              <a:rPr lang="zh-TW" altLang="en-US" sz="4800" smtClean="0"/>
              <a:t> </a:t>
            </a:r>
            <a:r>
              <a:rPr lang="en-US" altLang="zh-TW" sz="4800"/>
              <a:t>– </a:t>
            </a:r>
            <a:r>
              <a:rPr lang="zh-TW" altLang="en-US" sz="4800"/>
              <a:t>偵測結果</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57" y="2964616"/>
            <a:ext cx="5526862" cy="3127419"/>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360" y="2964617"/>
            <a:ext cx="5569509" cy="3127419"/>
          </a:xfrm>
          <a:prstGeom prst="rect">
            <a:avLst/>
          </a:prstGeom>
        </p:spPr>
      </p:pic>
      <p:sp>
        <p:nvSpPr>
          <p:cNvPr id="6" name="矩形 5"/>
          <p:cNvSpPr/>
          <p:nvPr/>
        </p:nvSpPr>
        <p:spPr>
          <a:xfrm>
            <a:off x="2256184" y="6092036"/>
            <a:ext cx="1394869" cy="369332"/>
          </a:xfrm>
          <a:prstGeom prst="rect">
            <a:avLst/>
          </a:prstGeom>
        </p:spPr>
        <p:txBody>
          <a:bodyPr wrap="none">
            <a:spAutoFit/>
          </a:bodyPr>
          <a:lstStyle/>
          <a:p>
            <a:r>
              <a:rPr lang="en-US" altLang="zh-TW"/>
              <a:t>C</a:t>
            </a:r>
            <a:r>
              <a:rPr lang="zh-TW" altLang="en-US"/>
              <a:t>和弦</a:t>
            </a:r>
            <a:r>
              <a:rPr lang="en-US" altLang="zh-TW"/>
              <a:t> - </a:t>
            </a:r>
            <a:r>
              <a:rPr lang="en-US" altLang="zh-TW" smtClean="0"/>
              <a:t>Fret</a:t>
            </a:r>
            <a:endParaRPr lang="zh-TW" altLang="en-US"/>
          </a:p>
        </p:txBody>
      </p:sp>
      <p:sp>
        <p:nvSpPr>
          <p:cNvPr id="7" name="矩形 6"/>
          <p:cNvSpPr/>
          <p:nvPr/>
        </p:nvSpPr>
        <p:spPr>
          <a:xfrm>
            <a:off x="8409742" y="6276702"/>
            <a:ext cx="1858137" cy="369332"/>
          </a:xfrm>
          <a:prstGeom prst="rect">
            <a:avLst/>
          </a:prstGeom>
        </p:spPr>
        <p:txBody>
          <a:bodyPr wrap="none">
            <a:spAutoFit/>
          </a:bodyPr>
          <a:lstStyle/>
          <a:p>
            <a:r>
              <a:rPr lang="en-US" altLang="zh-TW" smtClean="0"/>
              <a:t>Fmaj7</a:t>
            </a:r>
            <a:r>
              <a:rPr lang="zh-TW" altLang="en-US" smtClean="0"/>
              <a:t>和弦</a:t>
            </a:r>
            <a:r>
              <a:rPr lang="en-US" altLang="zh-TW" smtClean="0"/>
              <a:t> </a:t>
            </a:r>
            <a:r>
              <a:rPr lang="en-US" altLang="zh-TW"/>
              <a:t>- </a:t>
            </a:r>
            <a:r>
              <a:rPr lang="en-US" altLang="zh-TW" smtClean="0"/>
              <a:t>Fret</a:t>
            </a:r>
            <a:endParaRPr lang="zh-TW" altLang="en-US"/>
          </a:p>
        </p:txBody>
      </p:sp>
      <p:sp>
        <p:nvSpPr>
          <p:cNvPr id="8" name="文字方塊 7"/>
          <p:cNvSpPr txBox="1"/>
          <p:nvPr/>
        </p:nvSpPr>
        <p:spPr>
          <a:xfrm>
            <a:off x="1571427" y="1579621"/>
            <a:ext cx="9038497" cy="830997"/>
          </a:xfrm>
          <a:prstGeom prst="rect">
            <a:avLst/>
          </a:prstGeom>
          <a:noFill/>
        </p:spPr>
        <p:txBody>
          <a:bodyPr wrap="square" rtlCol="0">
            <a:spAutoFit/>
          </a:bodyPr>
          <a:lstStyle/>
          <a:p>
            <a:r>
              <a:rPr lang="zh-TW" altLang="en-US" sz="2400" smtClean="0"/>
              <a:t>在偵測垂直線的部分也只需要其中一部分就已經足夠，剩下的點能夠從長度的比例關係推導得知。（後面說明）</a:t>
            </a:r>
            <a:endParaRPr lang="zh-TW" altLang="en-US" sz="2400"/>
          </a:p>
        </p:txBody>
      </p:sp>
    </p:spTree>
    <p:extLst>
      <p:ext uri="{BB962C8B-B14F-4D97-AF65-F5344CB8AC3E}">
        <p14:creationId xmlns:p14="http://schemas.microsoft.com/office/powerpoint/2010/main" val="1002250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辨認指板</a:t>
            </a:r>
            <a:r>
              <a:rPr lang="en-US" altLang="zh-TW" smtClean="0"/>
              <a:t>(7)</a:t>
            </a:r>
            <a:r>
              <a:rPr lang="zh-TW" altLang="en-US" smtClean="0"/>
              <a:t> </a:t>
            </a:r>
            <a:r>
              <a:rPr lang="en-US" altLang="zh-TW"/>
              <a:t>– </a:t>
            </a:r>
            <a:r>
              <a:rPr lang="zh-TW" altLang="en-US" smtClean="0"/>
              <a:t>交叉點</a:t>
            </a:r>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0676" y="3103562"/>
            <a:ext cx="5694247" cy="3205797"/>
          </a:xfrm>
        </p:spPr>
      </p:pic>
      <p:sp>
        <p:nvSpPr>
          <p:cNvPr id="6" name="文字方塊 5"/>
          <p:cNvSpPr txBox="1"/>
          <p:nvPr/>
        </p:nvSpPr>
        <p:spPr>
          <a:xfrm>
            <a:off x="1371600" y="1580050"/>
            <a:ext cx="8438606" cy="1200329"/>
          </a:xfrm>
          <a:prstGeom prst="rect">
            <a:avLst/>
          </a:prstGeom>
          <a:noFill/>
        </p:spPr>
        <p:txBody>
          <a:bodyPr wrap="square" rtlCol="0">
            <a:spAutoFit/>
          </a:bodyPr>
          <a:lstStyle/>
          <a:p>
            <a:r>
              <a:rPr lang="zh-TW" altLang="en-US" sz="2400" smtClean="0"/>
              <a:t>剛剛得到垂直線與水平線後取交叉點，再利用膨脹的方式把分散點聚集起來。此時再使用連通物件找到各個物件的質心。</a:t>
            </a:r>
            <a:endParaRPr lang="en-US" altLang="zh-TW" sz="2400" smtClean="0"/>
          </a:p>
          <a:p>
            <a:endParaRPr lang="zh-TW" altLang="en-US" sz="2400"/>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17" y="3103562"/>
            <a:ext cx="5701387" cy="3205797"/>
          </a:xfrm>
          <a:prstGeom prst="rect">
            <a:avLst/>
          </a:prstGeom>
        </p:spPr>
      </p:pic>
      <p:sp>
        <p:nvSpPr>
          <p:cNvPr id="8" name="文字方塊 7"/>
          <p:cNvSpPr txBox="1"/>
          <p:nvPr/>
        </p:nvSpPr>
        <p:spPr>
          <a:xfrm>
            <a:off x="1985554" y="6309359"/>
            <a:ext cx="2416629" cy="400110"/>
          </a:xfrm>
          <a:prstGeom prst="rect">
            <a:avLst/>
          </a:prstGeom>
          <a:noFill/>
        </p:spPr>
        <p:txBody>
          <a:bodyPr wrap="square" rtlCol="0">
            <a:spAutoFit/>
          </a:bodyPr>
          <a:lstStyle/>
          <a:p>
            <a:r>
              <a:rPr lang="zh-TW" altLang="en-US" sz="2000" smtClean="0"/>
              <a:t>弦與衍的交叉點</a:t>
            </a:r>
            <a:endParaRPr lang="zh-TW" altLang="en-US" sz="2000"/>
          </a:p>
        </p:txBody>
      </p:sp>
      <p:sp>
        <p:nvSpPr>
          <p:cNvPr id="9" name="文字方塊 8"/>
          <p:cNvSpPr txBox="1"/>
          <p:nvPr/>
        </p:nvSpPr>
        <p:spPr>
          <a:xfrm>
            <a:off x="6818811" y="6379325"/>
            <a:ext cx="3762103" cy="369332"/>
          </a:xfrm>
          <a:prstGeom prst="rect">
            <a:avLst/>
          </a:prstGeom>
          <a:noFill/>
        </p:spPr>
        <p:txBody>
          <a:bodyPr wrap="square" rtlCol="0">
            <a:spAutoFit/>
          </a:bodyPr>
          <a:lstStyle/>
          <a:p>
            <a:r>
              <a:rPr lang="zh-TW" altLang="en-US" smtClean="0"/>
              <a:t>左圖膨脹後的樣子</a:t>
            </a:r>
            <a:r>
              <a:rPr lang="en-US" altLang="zh-TW" smtClean="0"/>
              <a:t>(</a:t>
            </a:r>
            <a:r>
              <a:rPr lang="zh-TW" altLang="en-US" smtClean="0"/>
              <a:t>可做連通物件</a:t>
            </a:r>
            <a:r>
              <a:rPr lang="en-US" altLang="zh-TW" smtClean="0"/>
              <a:t>)</a:t>
            </a:r>
            <a:endParaRPr lang="zh-TW" altLang="en-US"/>
          </a:p>
        </p:txBody>
      </p:sp>
    </p:spTree>
    <p:extLst>
      <p:ext uri="{BB962C8B-B14F-4D97-AF65-F5344CB8AC3E}">
        <p14:creationId xmlns:p14="http://schemas.microsoft.com/office/powerpoint/2010/main" val="30423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辨認指板</a:t>
            </a:r>
            <a:r>
              <a:rPr lang="en-US" altLang="zh-TW" smtClean="0"/>
              <a:t>(8)</a:t>
            </a:r>
            <a:r>
              <a:rPr lang="zh-TW" altLang="en-US" smtClean="0"/>
              <a:t> </a:t>
            </a:r>
            <a:r>
              <a:rPr lang="en-US" altLang="zh-TW"/>
              <a:t>– </a:t>
            </a:r>
            <a:r>
              <a:rPr lang="en-US" altLang="zh-TW" smtClean="0"/>
              <a:t>AffineTrasform</a:t>
            </a:r>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34307" y="2470959"/>
            <a:ext cx="3061145" cy="3286229"/>
          </a:xfrm>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7764" y="2355954"/>
            <a:ext cx="3046935" cy="3711304"/>
          </a:xfrm>
          <a:prstGeom prst="rect">
            <a:avLst/>
          </a:prstGeom>
        </p:spPr>
      </p:pic>
      <p:cxnSp>
        <p:nvCxnSpPr>
          <p:cNvPr id="8" name="直線接點 7"/>
          <p:cNvCxnSpPr/>
          <p:nvPr/>
        </p:nvCxnSpPr>
        <p:spPr>
          <a:xfrm>
            <a:off x="7258593" y="3275243"/>
            <a:ext cx="26125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1774947" y="3320526"/>
            <a:ext cx="2286000" cy="195943"/>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1802674" y="1385504"/>
            <a:ext cx="8430698" cy="1569660"/>
          </a:xfrm>
          <a:prstGeom prst="rect">
            <a:avLst/>
          </a:prstGeom>
          <a:noFill/>
        </p:spPr>
        <p:txBody>
          <a:bodyPr wrap="square" rtlCol="0">
            <a:spAutoFit/>
          </a:bodyPr>
          <a:lstStyle/>
          <a:p>
            <a:r>
              <a:rPr lang="zh-TW" altLang="en-US" sz="2400" smtClean="0"/>
              <a:t>連通物件所得到的質心就是</a:t>
            </a:r>
            <a:r>
              <a:rPr lang="zh-TW" altLang="en-US" sz="2400" smtClean="0"/>
              <a:t>弦和衍的交叉點。</a:t>
            </a:r>
            <a:endParaRPr lang="en-US" altLang="zh-TW" sz="2400" smtClean="0"/>
          </a:p>
          <a:p>
            <a:r>
              <a:rPr lang="zh-TW" altLang="en-US" sz="2400" smtClean="0"/>
              <a:t>得到交叉點後，因為吉他彈奏時會有小幅度的晃動，所以我想把各個角度的圖像都統一轉換成同一個角度方便之後的操作</a:t>
            </a:r>
            <a:r>
              <a:rPr lang="zh-TW" altLang="en-US" sz="2400" smtClean="0"/>
              <a:t>。</a:t>
            </a:r>
            <a:endParaRPr lang="en-US" altLang="zh-TW" sz="2400" smtClean="0"/>
          </a:p>
          <a:p>
            <a:r>
              <a:rPr lang="en-US" altLang="zh-TW" sz="2400" smtClean="0"/>
              <a:t>Ex. </a:t>
            </a:r>
            <a:r>
              <a:rPr lang="zh-TW" altLang="en-US" sz="2400" smtClean="0"/>
              <a:t>取</a:t>
            </a:r>
            <a:r>
              <a:rPr lang="en-US" altLang="zh-TW" sz="2400" smtClean="0"/>
              <a:t>ROI</a:t>
            </a:r>
            <a:r>
              <a:rPr lang="zh-TW" altLang="en-US" sz="2400" smtClean="0"/>
              <a:t>只需要取在一個定點，不再為指板移動困擾。</a:t>
            </a:r>
            <a:endParaRPr lang="zh-TW" altLang="en-US" sz="2400"/>
          </a:p>
        </p:txBody>
      </p:sp>
      <p:cxnSp>
        <p:nvCxnSpPr>
          <p:cNvPr id="13" name="直線接點 12"/>
          <p:cNvCxnSpPr/>
          <p:nvPr/>
        </p:nvCxnSpPr>
        <p:spPr>
          <a:xfrm>
            <a:off x="7292627" y="3222993"/>
            <a:ext cx="0" cy="1933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flipH="1">
            <a:off x="1631255" y="3320525"/>
            <a:ext cx="143692" cy="1933303"/>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2127644" y="6137868"/>
            <a:ext cx="2586446" cy="369332"/>
          </a:xfrm>
          <a:prstGeom prst="rect">
            <a:avLst/>
          </a:prstGeom>
          <a:noFill/>
        </p:spPr>
        <p:txBody>
          <a:bodyPr wrap="square" rtlCol="0">
            <a:spAutoFit/>
          </a:bodyPr>
          <a:lstStyle/>
          <a:p>
            <a:r>
              <a:rPr lang="en-US" altLang="zh-TW" smtClean="0"/>
              <a:t>Before Affine Transform</a:t>
            </a:r>
            <a:endParaRPr lang="zh-TW" altLang="en-US"/>
          </a:p>
        </p:txBody>
      </p:sp>
      <p:sp>
        <p:nvSpPr>
          <p:cNvPr id="19" name="文字方塊 18"/>
          <p:cNvSpPr txBox="1"/>
          <p:nvPr/>
        </p:nvSpPr>
        <p:spPr>
          <a:xfrm>
            <a:off x="7258593" y="6027936"/>
            <a:ext cx="2586446" cy="369332"/>
          </a:xfrm>
          <a:prstGeom prst="rect">
            <a:avLst/>
          </a:prstGeom>
          <a:noFill/>
        </p:spPr>
        <p:txBody>
          <a:bodyPr wrap="square" rtlCol="0">
            <a:spAutoFit/>
          </a:bodyPr>
          <a:lstStyle/>
          <a:p>
            <a:r>
              <a:rPr lang="en-US" altLang="zh-TW" smtClean="0"/>
              <a:t>After Affine Transform</a:t>
            </a:r>
            <a:endParaRPr lang="zh-TW" altLang="en-US"/>
          </a:p>
        </p:txBody>
      </p:sp>
    </p:spTree>
    <p:extLst>
      <p:ext uri="{BB962C8B-B14F-4D97-AF65-F5344CB8AC3E}">
        <p14:creationId xmlns:p14="http://schemas.microsoft.com/office/powerpoint/2010/main" val="141204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剩下的交叉點推算</a:t>
            </a:r>
            <a:endParaRPr lang="zh-TW" altLang="en-US"/>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5770" y="1823402"/>
            <a:ext cx="8349811" cy="4694963"/>
          </a:xfrm>
          <a:prstGeom prst="rect">
            <a:avLst/>
          </a:prstGeom>
        </p:spPr>
      </p:pic>
      <p:cxnSp>
        <p:nvCxnSpPr>
          <p:cNvPr id="6" name="直線接點 5"/>
          <p:cNvCxnSpPr/>
          <p:nvPr/>
        </p:nvCxnSpPr>
        <p:spPr>
          <a:xfrm>
            <a:off x="2022231" y="3587262"/>
            <a:ext cx="659423"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2127738" y="3209192"/>
            <a:ext cx="553916" cy="369332"/>
          </a:xfrm>
          <a:prstGeom prst="rect">
            <a:avLst/>
          </a:prstGeom>
          <a:noFill/>
        </p:spPr>
        <p:txBody>
          <a:bodyPr wrap="square" rtlCol="0">
            <a:spAutoFit/>
          </a:bodyPr>
          <a:lstStyle/>
          <a:p>
            <a:r>
              <a:rPr lang="en-US" altLang="zh-TW" smtClean="0"/>
              <a:t>D1</a:t>
            </a:r>
            <a:endParaRPr lang="zh-TW" altLang="en-US"/>
          </a:p>
        </p:txBody>
      </p:sp>
      <p:cxnSp>
        <p:nvCxnSpPr>
          <p:cNvPr id="11" name="直線單箭頭接點 10"/>
          <p:cNvCxnSpPr>
            <a:stCxn id="7" idx="1"/>
          </p:cNvCxnSpPr>
          <p:nvPr/>
        </p:nvCxnSpPr>
        <p:spPr>
          <a:xfrm flipH="1">
            <a:off x="2022231" y="3393858"/>
            <a:ext cx="105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2514600" y="3393858"/>
            <a:ext cx="167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a:off x="2754924" y="3393858"/>
            <a:ext cx="105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3247293" y="3393858"/>
            <a:ext cx="167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a:off x="2681654" y="3587262"/>
            <a:ext cx="732693"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2842847" y="3217930"/>
            <a:ext cx="553916" cy="369332"/>
          </a:xfrm>
          <a:prstGeom prst="rect">
            <a:avLst/>
          </a:prstGeom>
          <a:noFill/>
        </p:spPr>
        <p:txBody>
          <a:bodyPr wrap="square" rtlCol="0">
            <a:spAutoFit/>
          </a:bodyPr>
          <a:lstStyle/>
          <a:p>
            <a:r>
              <a:rPr lang="en-US" altLang="zh-TW" smtClean="0"/>
              <a:t>D2</a:t>
            </a:r>
            <a:endParaRPr lang="zh-TW" altLang="en-US"/>
          </a:p>
        </p:txBody>
      </p:sp>
      <p:sp>
        <p:nvSpPr>
          <p:cNvPr id="22" name="文字方塊 21"/>
          <p:cNvSpPr txBox="1"/>
          <p:nvPr/>
        </p:nvSpPr>
        <p:spPr>
          <a:xfrm>
            <a:off x="1898186" y="1837673"/>
            <a:ext cx="8739554" cy="1200329"/>
          </a:xfrm>
          <a:prstGeom prst="rect">
            <a:avLst/>
          </a:prstGeom>
          <a:noFill/>
        </p:spPr>
        <p:txBody>
          <a:bodyPr wrap="square" rtlCol="0">
            <a:spAutoFit/>
          </a:bodyPr>
          <a:lstStyle/>
          <a:p>
            <a:r>
              <a:rPr lang="zh-TW" altLang="en-US" sz="2400" smtClean="0"/>
              <a:t>吉他調音時用十二平均律，也就是</a:t>
            </a:r>
            <a:r>
              <a:rPr lang="en-US" altLang="zh-TW" sz="2400" smtClean="0"/>
              <a:t>D2</a:t>
            </a:r>
            <a:r>
              <a:rPr lang="zh-TW" altLang="en-US" sz="2400" smtClean="0"/>
              <a:t> </a:t>
            </a:r>
            <a:r>
              <a:rPr lang="en-US" altLang="zh-TW" sz="2400" smtClean="0"/>
              <a:t>=</a:t>
            </a:r>
            <a:r>
              <a:rPr lang="zh-TW" altLang="en-US" sz="2400" smtClean="0"/>
              <a:t> </a:t>
            </a:r>
            <a:r>
              <a:rPr lang="en-US" altLang="zh-TW" sz="2400" smtClean="0"/>
              <a:t>D1</a:t>
            </a:r>
            <a:r>
              <a:rPr lang="zh-TW" altLang="en-US" sz="2400" smtClean="0"/>
              <a:t>* ∛√√</a:t>
            </a:r>
            <a:r>
              <a:rPr lang="en-US" altLang="zh-TW" sz="2400" smtClean="0"/>
              <a:t>2</a:t>
            </a:r>
            <a:r>
              <a:rPr lang="zh-TW" altLang="en-US" sz="2400" smtClean="0"/>
              <a:t>，</a:t>
            </a:r>
            <a:endParaRPr lang="en-US" altLang="zh-TW" sz="2400" smtClean="0"/>
          </a:p>
          <a:p>
            <a:r>
              <a:rPr lang="en-US" altLang="zh-TW" sz="2400" smtClean="0"/>
              <a:t>D3</a:t>
            </a:r>
            <a:r>
              <a:rPr lang="zh-TW" altLang="en-US" sz="2400" smtClean="0"/>
              <a:t> </a:t>
            </a:r>
            <a:r>
              <a:rPr lang="en-US" altLang="zh-TW" sz="2400" smtClean="0"/>
              <a:t>=</a:t>
            </a:r>
            <a:r>
              <a:rPr lang="zh-TW" altLang="en-US" sz="2400" smtClean="0"/>
              <a:t> </a:t>
            </a:r>
            <a:r>
              <a:rPr lang="en-US" altLang="zh-TW" sz="2400" smtClean="0"/>
              <a:t>D2</a:t>
            </a:r>
            <a:r>
              <a:rPr lang="zh-TW" altLang="en-US" sz="2400" smtClean="0"/>
              <a:t>* ∛√√</a:t>
            </a:r>
            <a:r>
              <a:rPr lang="en-US" altLang="zh-TW" sz="2400" smtClean="0"/>
              <a:t>2</a:t>
            </a:r>
            <a:r>
              <a:rPr lang="zh-TW" altLang="en-US" sz="2400" smtClean="0"/>
              <a:t>，</a:t>
            </a:r>
            <a:r>
              <a:rPr lang="en-US" altLang="zh-TW" sz="2400" smtClean="0"/>
              <a:t>D4</a:t>
            </a:r>
            <a:r>
              <a:rPr lang="zh-TW" altLang="en-US" sz="2400" smtClean="0"/>
              <a:t> </a:t>
            </a:r>
            <a:r>
              <a:rPr lang="en-US" altLang="zh-TW" sz="2400" smtClean="0"/>
              <a:t>=</a:t>
            </a:r>
            <a:r>
              <a:rPr lang="zh-TW" altLang="en-US" sz="2400" smtClean="0"/>
              <a:t> </a:t>
            </a:r>
            <a:r>
              <a:rPr lang="en-US" altLang="zh-TW" sz="2400" smtClean="0"/>
              <a:t>D3</a:t>
            </a:r>
            <a:r>
              <a:rPr lang="zh-TW" altLang="en-US" sz="2400"/>
              <a:t> * ∛√√</a:t>
            </a:r>
            <a:r>
              <a:rPr lang="en-US" altLang="zh-TW" sz="2400" smtClean="0"/>
              <a:t>2…</a:t>
            </a:r>
            <a:r>
              <a:rPr lang="zh-TW" altLang="en-US" sz="2400" smtClean="0"/>
              <a:t>以此類推。</a:t>
            </a:r>
            <a:endParaRPr lang="en-US" altLang="zh-TW" sz="2400" smtClean="0"/>
          </a:p>
          <a:p>
            <a:r>
              <a:rPr lang="zh-TW" altLang="en-US" sz="2400" smtClean="0"/>
              <a:t>由此一來，只要知道長度與斜率就可以推導出剩下的交叉點。</a:t>
            </a:r>
            <a:endParaRPr lang="zh-TW" altLang="en-US" sz="2400"/>
          </a:p>
        </p:txBody>
      </p:sp>
      <p:cxnSp>
        <p:nvCxnSpPr>
          <p:cNvPr id="23" name="直線接點 22"/>
          <p:cNvCxnSpPr/>
          <p:nvPr/>
        </p:nvCxnSpPr>
        <p:spPr>
          <a:xfrm>
            <a:off x="3414347" y="3587262"/>
            <a:ext cx="814753"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3608731" y="3244334"/>
            <a:ext cx="553916" cy="369332"/>
          </a:xfrm>
          <a:prstGeom prst="rect">
            <a:avLst/>
          </a:prstGeom>
          <a:noFill/>
        </p:spPr>
        <p:txBody>
          <a:bodyPr wrap="square" rtlCol="0">
            <a:spAutoFit/>
          </a:bodyPr>
          <a:lstStyle/>
          <a:p>
            <a:r>
              <a:rPr lang="en-US" altLang="zh-TW" smtClean="0"/>
              <a:t>D3</a:t>
            </a:r>
            <a:endParaRPr lang="zh-TW" altLang="en-US"/>
          </a:p>
        </p:txBody>
      </p:sp>
      <p:cxnSp>
        <p:nvCxnSpPr>
          <p:cNvPr id="26" name="直線單箭頭接點 25"/>
          <p:cNvCxnSpPr/>
          <p:nvPr/>
        </p:nvCxnSpPr>
        <p:spPr>
          <a:xfrm flipH="1">
            <a:off x="3503224" y="3411443"/>
            <a:ext cx="105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a:off x="4061025" y="3402596"/>
            <a:ext cx="1670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字方塊 27"/>
          <p:cNvSpPr txBox="1"/>
          <p:nvPr/>
        </p:nvSpPr>
        <p:spPr>
          <a:xfrm>
            <a:off x="4492869" y="3244334"/>
            <a:ext cx="1597806" cy="369332"/>
          </a:xfrm>
          <a:prstGeom prst="rect">
            <a:avLst/>
          </a:prstGeom>
          <a:noFill/>
        </p:spPr>
        <p:txBody>
          <a:bodyPr wrap="square" rtlCol="0">
            <a:spAutoFit/>
          </a:bodyPr>
          <a:lstStyle/>
          <a:p>
            <a:r>
              <a:rPr lang="en-US" altLang="zh-TW" smtClean="0"/>
              <a:t>……</a:t>
            </a:r>
            <a:endParaRPr lang="zh-TW" altLang="en-US"/>
          </a:p>
        </p:txBody>
      </p:sp>
      <p:sp>
        <p:nvSpPr>
          <p:cNvPr id="29" name="橢圓 28"/>
          <p:cNvSpPr/>
          <p:nvPr/>
        </p:nvSpPr>
        <p:spPr>
          <a:xfrm>
            <a:off x="1956799" y="3499353"/>
            <a:ext cx="104486" cy="1143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橢圓 29"/>
          <p:cNvSpPr/>
          <p:nvPr/>
        </p:nvSpPr>
        <p:spPr>
          <a:xfrm>
            <a:off x="2642580" y="3508546"/>
            <a:ext cx="104506" cy="105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橢圓 30"/>
          <p:cNvSpPr/>
          <p:nvPr/>
        </p:nvSpPr>
        <p:spPr>
          <a:xfrm>
            <a:off x="3416786" y="3513143"/>
            <a:ext cx="73270" cy="1132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18694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smtClean="0"/>
              <a:t>指尖位置</a:t>
            </a:r>
            <a:endParaRPr lang="zh-TW" altLang="en-US" sz="4800"/>
          </a:p>
        </p:txBody>
      </p:sp>
      <p:sp>
        <p:nvSpPr>
          <p:cNvPr id="3" name="內容版面配置區 2"/>
          <p:cNvSpPr>
            <a:spLocks noGrp="1"/>
          </p:cNvSpPr>
          <p:nvPr>
            <p:ph idx="1"/>
          </p:nvPr>
        </p:nvSpPr>
        <p:spPr/>
        <p:txBody>
          <a:bodyPr>
            <a:normAutofit/>
          </a:bodyPr>
          <a:lstStyle/>
          <a:p>
            <a:r>
              <a:rPr lang="zh-TW" altLang="en-US" sz="2400" smtClean="0"/>
              <a:t>對於連通物件</a:t>
            </a:r>
            <a:r>
              <a:rPr lang="zh-TW" altLang="en-US" sz="2400" smtClean="0"/>
              <a:t>，可以</a:t>
            </a:r>
            <a:r>
              <a:rPr lang="zh-TW" altLang="en-US" sz="2400" smtClean="0"/>
              <a:t>得到質心的位置以及物件左上角的位置，以此來估計指尖的位置。</a:t>
            </a:r>
            <a:endParaRPr lang="en-US" altLang="zh-TW" sz="2400" smtClean="0"/>
          </a:p>
          <a:p>
            <a:r>
              <a:rPr lang="zh-TW" altLang="en-US" sz="2400" smtClean="0"/>
              <a:t>指尖的位置估計：但若是某一指的指尖被擋住了，估計指尖的位置就會變得困難許多。</a:t>
            </a:r>
            <a:endParaRPr lang="en-US" altLang="zh-TW" sz="2400" smtClean="0"/>
          </a:p>
          <a:p>
            <a:endParaRPr lang="zh-TW" altLang="en-US" sz="2800"/>
          </a:p>
        </p:txBody>
      </p:sp>
      <p:pic>
        <p:nvPicPr>
          <p:cNvPr id="4" name="內容版面配置區 3"/>
          <p:cNvPicPr>
            <a:picLocks noChangeAspect="1"/>
          </p:cNvPicPr>
          <p:nvPr/>
        </p:nvPicPr>
        <p:blipFill rotWithShape="1">
          <a:blip r:embed="rId2">
            <a:extLst>
              <a:ext uri="{28A0092B-C50C-407E-A947-70E740481C1C}">
                <a14:useLocalDpi xmlns:a14="http://schemas.microsoft.com/office/drawing/2010/main" val="0"/>
              </a:ext>
            </a:extLst>
          </a:blip>
          <a:srcRect l="32655" t="35939" r="28579" b="17276"/>
          <a:stretch/>
        </p:blipFill>
        <p:spPr>
          <a:xfrm>
            <a:off x="3174022" y="3261947"/>
            <a:ext cx="4958861" cy="3357725"/>
          </a:xfrm>
          <a:prstGeom prst="rect">
            <a:avLst/>
          </a:prstGeom>
          <a:effectLst>
            <a:outerShdw blurRad="25400" dir="17880000">
              <a:srgbClr val="000000">
                <a:alpha val="46000"/>
              </a:srgbClr>
            </a:outerShdw>
          </a:effectLst>
        </p:spPr>
      </p:pic>
      <p:sp>
        <p:nvSpPr>
          <p:cNvPr id="5" name="橢圓 4"/>
          <p:cNvSpPr/>
          <p:nvPr/>
        </p:nvSpPr>
        <p:spPr>
          <a:xfrm>
            <a:off x="3883268" y="3535215"/>
            <a:ext cx="219808" cy="21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橢圓 5"/>
          <p:cNvSpPr/>
          <p:nvPr/>
        </p:nvSpPr>
        <p:spPr>
          <a:xfrm>
            <a:off x="5021571" y="3761824"/>
            <a:ext cx="219808" cy="21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橢圓 6"/>
          <p:cNvSpPr/>
          <p:nvPr/>
        </p:nvSpPr>
        <p:spPr>
          <a:xfrm>
            <a:off x="6289431" y="4402072"/>
            <a:ext cx="219808" cy="21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flipV="1">
            <a:off x="6509239" y="3438146"/>
            <a:ext cx="1957753" cy="679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8466992" y="3174322"/>
            <a:ext cx="1652954" cy="369332"/>
          </a:xfrm>
          <a:prstGeom prst="rect">
            <a:avLst/>
          </a:prstGeom>
          <a:noFill/>
        </p:spPr>
        <p:txBody>
          <a:bodyPr wrap="square" rtlCol="0">
            <a:spAutoFit/>
          </a:bodyPr>
          <a:lstStyle/>
          <a:p>
            <a:r>
              <a:rPr lang="zh-TW" altLang="en-US" smtClean="0">
                <a:solidFill>
                  <a:schemeClr val="accent1"/>
                </a:solidFill>
              </a:rPr>
              <a:t>被遮住</a:t>
            </a:r>
            <a:endParaRPr lang="zh-TW" altLang="en-US">
              <a:solidFill>
                <a:schemeClr val="accent1"/>
              </a:solidFill>
            </a:endParaRPr>
          </a:p>
        </p:txBody>
      </p:sp>
    </p:spTree>
    <p:extLst>
      <p:ext uri="{BB962C8B-B14F-4D97-AF65-F5344CB8AC3E}">
        <p14:creationId xmlns:p14="http://schemas.microsoft.com/office/powerpoint/2010/main" val="2359058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和弦比對</a:t>
            </a:r>
            <a:endParaRPr lang="zh-TW" altLang="en-US"/>
          </a:p>
        </p:txBody>
      </p:sp>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585" y="3686908"/>
            <a:ext cx="4795380" cy="3030414"/>
          </a:xfrm>
        </p:spPr>
      </p:pic>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676" y="3686908"/>
            <a:ext cx="5579810" cy="3030414"/>
          </a:xfrm>
          <a:prstGeom prst="rect">
            <a:avLst/>
          </a:prstGeom>
        </p:spPr>
      </p:pic>
      <p:sp>
        <p:nvSpPr>
          <p:cNvPr id="11" name="橢圓 10"/>
          <p:cNvSpPr/>
          <p:nvPr/>
        </p:nvSpPr>
        <p:spPr>
          <a:xfrm>
            <a:off x="7676731" y="4325815"/>
            <a:ext cx="325315" cy="3165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p:nvSpPr>
        <p:spPr>
          <a:xfrm>
            <a:off x="9250555" y="4712676"/>
            <a:ext cx="325315" cy="3165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p:cNvSpPr/>
          <p:nvPr/>
        </p:nvSpPr>
        <p:spPr>
          <a:xfrm>
            <a:off x="10872951" y="5310553"/>
            <a:ext cx="325315" cy="3165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1150862" y="1426362"/>
            <a:ext cx="8494633" cy="1938992"/>
          </a:xfrm>
          <a:prstGeom prst="rect">
            <a:avLst/>
          </a:prstGeom>
          <a:noFill/>
        </p:spPr>
        <p:txBody>
          <a:bodyPr wrap="none" rtlCol="0">
            <a:spAutoFit/>
          </a:bodyPr>
          <a:lstStyle/>
          <a:p>
            <a:r>
              <a:rPr lang="zh-TW" altLang="en-US" sz="2400" smtClean="0"/>
              <a:t>知道</a:t>
            </a:r>
            <a:r>
              <a:rPr lang="zh-TW" altLang="en-US" sz="2400"/>
              <a:t>了</a:t>
            </a:r>
            <a:r>
              <a:rPr lang="zh-TW" altLang="en-US" sz="2400" smtClean="0"/>
              <a:t>弦和琴衍的交點，就知道了和弦的參考位置。</a:t>
            </a:r>
            <a:endParaRPr lang="en-US" altLang="zh-TW" sz="2400" smtClean="0"/>
          </a:p>
          <a:p>
            <a:r>
              <a:rPr lang="en-US" altLang="zh-TW" sz="2400" smtClean="0"/>
              <a:t>Ex: C</a:t>
            </a:r>
            <a:r>
              <a:rPr lang="zh-TW" altLang="en-US" sz="2400" smtClean="0"/>
              <a:t>和弦的參考位置是紅圈，</a:t>
            </a:r>
            <a:r>
              <a:rPr lang="en-US" altLang="zh-TW" sz="2400" smtClean="0"/>
              <a:t>G</a:t>
            </a:r>
            <a:r>
              <a:rPr lang="zh-TW" altLang="en-US" sz="2400" smtClean="0"/>
              <a:t>和弦是綠圈（已知），</a:t>
            </a:r>
            <a:endParaRPr lang="en-US" altLang="zh-TW" sz="2400" smtClean="0"/>
          </a:p>
          <a:p>
            <a:r>
              <a:rPr lang="zh-TW" altLang="en-US" sz="2400" smtClean="0"/>
              <a:t>而現在偵測出的指尖位置在紅點處，藉由計算紅點與各交點的</a:t>
            </a:r>
            <a:endParaRPr lang="en-US" altLang="zh-TW" sz="2400" smtClean="0"/>
          </a:p>
          <a:p>
            <a:r>
              <a:rPr lang="zh-TW" altLang="en-US" sz="2400" smtClean="0"/>
              <a:t>歐幾里得距離</a:t>
            </a:r>
            <a:r>
              <a:rPr lang="en-US" altLang="zh-TW" sz="2400" smtClean="0"/>
              <a:t>(</a:t>
            </a:r>
            <a:r>
              <a:rPr lang="zh-TW" altLang="en-US" sz="2400" smtClean="0"/>
              <a:t>距離越近機率越大）</a:t>
            </a:r>
            <a:endParaRPr lang="en-US" altLang="zh-TW" sz="2400" smtClean="0"/>
          </a:p>
          <a:p>
            <a:r>
              <a:rPr lang="zh-TW" altLang="en-US" sz="2400" smtClean="0"/>
              <a:t>應可判斷圖上的和弦比較接近</a:t>
            </a:r>
            <a:r>
              <a:rPr lang="en-US" altLang="zh-TW" sz="2400" smtClean="0"/>
              <a:t>C</a:t>
            </a:r>
            <a:r>
              <a:rPr lang="zh-TW" altLang="en-US" sz="2400" smtClean="0"/>
              <a:t>和弦。</a:t>
            </a:r>
            <a:endParaRPr lang="en-US" altLang="zh-TW" sz="2400" smtClean="0"/>
          </a:p>
        </p:txBody>
      </p:sp>
      <p:sp>
        <p:nvSpPr>
          <p:cNvPr id="15" name="橢圓 14"/>
          <p:cNvSpPr/>
          <p:nvPr/>
        </p:nvSpPr>
        <p:spPr>
          <a:xfrm>
            <a:off x="1765369" y="4414981"/>
            <a:ext cx="219808" cy="21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2779371" y="4659922"/>
            <a:ext cx="219808" cy="21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橢圓 16"/>
          <p:cNvSpPr/>
          <p:nvPr/>
        </p:nvSpPr>
        <p:spPr>
          <a:xfrm>
            <a:off x="3690885" y="5125915"/>
            <a:ext cx="219808" cy="2110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橢圓 17"/>
          <p:cNvSpPr/>
          <p:nvPr/>
        </p:nvSpPr>
        <p:spPr>
          <a:xfrm>
            <a:off x="8078246" y="4378568"/>
            <a:ext cx="205155" cy="1758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橢圓 18"/>
          <p:cNvSpPr/>
          <p:nvPr/>
        </p:nvSpPr>
        <p:spPr>
          <a:xfrm>
            <a:off x="9596176" y="4773954"/>
            <a:ext cx="169986" cy="19396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橢圓 19"/>
          <p:cNvSpPr/>
          <p:nvPr/>
        </p:nvSpPr>
        <p:spPr>
          <a:xfrm>
            <a:off x="11116203" y="5311261"/>
            <a:ext cx="169986" cy="157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橢圓 2"/>
          <p:cNvSpPr/>
          <p:nvPr/>
        </p:nvSpPr>
        <p:spPr>
          <a:xfrm>
            <a:off x="7707504" y="3874477"/>
            <a:ext cx="263768" cy="26376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橢圓 20"/>
          <p:cNvSpPr/>
          <p:nvPr/>
        </p:nvSpPr>
        <p:spPr>
          <a:xfrm>
            <a:off x="9274000" y="4283096"/>
            <a:ext cx="263768" cy="26376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橢圓 21"/>
          <p:cNvSpPr/>
          <p:nvPr/>
        </p:nvSpPr>
        <p:spPr>
          <a:xfrm>
            <a:off x="7814478" y="5843588"/>
            <a:ext cx="263768" cy="26376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28631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marL="36900" indent="0" algn="ctr">
              <a:buNone/>
            </a:pPr>
            <a:r>
              <a:rPr lang="en-US" altLang="zh-TW" sz="7200" smtClean="0">
                <a:latin typeface="Times New Roman" panose="02020603050405020304" pitchFamily="18" charset="0"/>
                <a:cs typeface="Times New Roman" panose="02020603050405020304" pitchFamily="18" charset="0"/>
              </a:rPr>
              <a:t>Thank You!</a:t>
            </a:r>
            <a:endParaRPr lang="zh-TW" altLang="en-US" sz="7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1228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zh-TW" altLang="en-US" sz="6000" smtClean="0"/>
              <a:t>目標</a:t>
            </a:r>
            <a:endParaRPr lang="zh-TW" altLang="en-US" sz="600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9658" y="2586729"/>
            <a:ext cx="6315606" cy="3552529"/>
          </a:xfrm>
        </p:spPr>
      </p:pic>
      <p:sp>
        <p:nvSpPr>
          <p:cNvPr id="5" name="文字方塊 4"/>
          <p:cNvSpPr txBox="1"/>
          <p:nvPr/>
        </p:nvSpPr>
        <p:spPr>
          <a:xfrm>
            <a:off x="1027253" y="1702069"/>
            <a:ext cx="10240304" cy="523220"/>
          </a:xfrm>
          <a:prstGeom prst="rect">
            <a:avLst/>
          </a:prstGeom>
          <a:noFill/>
        </p:spPr>
        <p:txBody>
          <a:bodyPr wrap="none" rtlCol="0">
            <a:spAutoFit/>
          </a:bodyPr>
          <a:lstStyle/>
          <a:p>
            <a:r>
              <a:rPr lang="zh-TW" altLang="en-US" sz="2800" smtClean="0"/>
              <a:t>分</a:t>
            </a:r>
            <a:r>
              <a:rPr lang="zh-TW" altLang="en-US" sz="2800"/>
              <a:t>析</a:t>
            </a:r>
            <a:r>
              <a:rPr lang="en-US" altLang="zh-TW" sz="2800" smtClean="0"/>
              <a:t>USB</a:t>
            </a:r>
            <a:r>
              <a:rPr lang="zh-TW" altLang="en-US" sz="2800" smtClean="0"/>
              <a:t>攝影機拍到的影像，希望能辨識出手指在按什麼和弦。</a:t>
            </a:r>
            <a:endParaRPr lang="zh-TW" altLang="en-US" sz="2800"/>
          </a:p>
        </p:txBody>
      </p:sp>
      <p:cxnSp>
        <p:nvCxnSpPr>
          <p:cNvPr id="6" name="直線單箭頭接點 5"/>
          <p:cNvCxnSpPr/>
          <p:nvPr/>
        </p:nvCxnSpPr>
        <p:spPr>
          <a:xfrm>
            <a:off x="7132320" y="4362993"/>
            <a:ext cx="1476103"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9052559" y="4009050"/>
            <a:ext cx="2214997" cy="707886"/>
          </a:xfrm>
          <a:prstGeom prst="rect">
            <a:avLst/>
          </a:prstGeom>
          <a:noFill/>
        </p:spPr>
        <p:txBody>
          <a:bodyPr wrap="square" rtlCol="0">
            <a:spAutoFit/>
          </a:bodyPr>
          <a:lstStyle/>
          <a:p>
            <a:r>
              <a:rPr lang="en-US" altLang="zh-TW" sz="4000" smtClean="0"/>
              <a:t>C</a:t>
            </a:r>
            <a:r>
              <a:rPr lang="zh-TW" altLang="en-US" sz="4000" smtClean="0"/>
              <a:t> </a:t>
            </a:r>
            <a:r>
              <a:rPr lang="en-US" altLang="zh-TW" sz="4000" smtClean="0"/>
              <a:t>chord</a:t>
            </a:r>
            <a:endParaRPr lang="zh-TW" altLang="en-US" sz="4000"/>
          </a:p>
        </p:txBody>
      </p:sp>
    </p:spTree>
    <p:extLst>
      <p:ext uri="{BB962C8B-B14F-4D97-AF65-F5344CB8AC3E}">
        <p14:creationId xmlns:p14="http://schemas.microsoft.com/office/powerpoint/2010/main" val="116471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800" smtClean="0">
                <a:latin typeface="+mj-ea"/>
              </a:rPr>
              <a:t>Review(1)</a:t>
            </a:r>
            <a:r>
              <a:rPr lang="zh-TW" altLang="en-US" sz="4800" smtClean="0">
                <a:latin typeface="+mj-ea"/>
              </a:rPr>
              <a:t> </a:t>
            </a:r>
            <a:r>
              <a:rPr lang="en-US" altLang="zh-TW" sz="4800" smtClean="0">
                <a:latin typeface="+mj-ea"/>
              </a:rPr>
              <a:t>-</a:t>
            </a:r>
            <a:r>
              <a:rPr lang="zh-TW" altLang="en-US" sz="4800" smtClean="0">
                <a:latin typeface="+mj-ea"/>
              </a:rPr>
              <a:t>偵測皮膚顏色</a:t>
            </a:r>
            <a:endParaRPr lang="zh-TW" altLang="en-US" sz="4800">
              <a:latin typeface="+mj-ea"/>
            </a:endParaRPr>
          </a:p>
        </p:txBody>
      </p:sp>
      <p:sp>
        <p:nvSpPr>
          <p:cNvPr id="3" name="內容版面配置區 2"/>
          <p:cNvSpPr>
            <a:spLocks noGrp="1"/>
          </p:cNvSpPr>
          <p:nvPr>
            <p:ph idx="1"/>
          </p:nvPr>
        </p:nvSpPr>
        <p:spPr/>
        <p:txBody>
          <a:bodyPr>
            <a:normAutofit/>
          </a:bodyPr>
          <a:lstStyle/>
          <a:p>
            <a:r>
              <a:rPr lang="zh-TW" altLang="en-US" sz="3600" smtClean="0"/>
              <a:t> </a:t>
            </a:r>
            <a:r>
              <a:rPr lang="en-US" altLang="zh-TW" sz="2800"/>
              <a:t>P</a:t>
            </a:r>
            <a:r>
              <a:rPr lang="en-US" altLang="zh-TW" sz="2800" smtClean="0"/>
              <a:t>ixel satisfies</a:t>
            </a:r>
            <a:r>
              <a:rPr lang="zh-TW" altLang="en-US" sz="2800" smtClean="0"/>
              <a:t> </a:t>
            </a:r>
            <a:r>
              <a:rPr lang="en-US" altLang="zh-TW" sz="2800" smtClean="0"/>
              <a:t>(R </a:t>
            </a:r>
            <a:r>
              <a:rPr lang="en-US" altLang="zh-TW" sz="2800"/>
              <a:t>&gt; 95, G &gt; 40, B &gt;20, R – G &gt; 10, R – B &gt; 20),</a:t>
            </a:r>
            <a:r>
              <a:rPr lang="en-US" altLang="zh-TW" sz="4000"/>
              <a:t> </a:t>
            </a:r>
            <a:r>
              <a:rPr lang="zh-TW" altLang="en-US" sz="4000" smtClean="0"/>
              <a:t>             </a:t>
            </a:r>
            <a:r>
              <a:rPr lang="en-US" altLang="zh-TW" sz="3600" smtClean="0"/>
              <a:t>														=&gt;</a:t>
            </a:r>
            <a:r>
              <a:rPr lang="zh-TW" altLang="en-US" sz="3600" smtClean="0"/>
              <a:t> </a:t>
            </a:r>
            <a:r>
              <a:rPr lang="en-US" altLang="zh-TW" sz="3600" smtClean="0"/>
              <a:t>skin-colored</a:t>
            </a:r>
            <a:r>
              <a:rPr lang="en-US" altLang="zh-TW" sz="3600"/>
              <a:t>.</a:t>
            </a:r>
            <a:endParaRPr lang="zh-TW" altLang="en-US" sz="360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6174" y="3001977"/>
            <a:ext cx="6309003" cy="3551897"/>
          </a:xfrm>
          <a:prstGeom prst="rect">
            <a:avLst/>
          </a:prstGeom>
        </p:spPr>
      </p:pic>
    </p:spTree>
    <p:extLst>
      <p:ext uri="{BB962C8B-B14F-4D97-AF65-F5344CB8AC3E}">
        <p14:creationId xmlns:p14="http://schemas.microsoft.com/office/powerpoint/2010/main" val="14514272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4800" smtClean="0">
                <a:latin typeface="+mj-ea"/>
              </a:rPr>
              <a:t>Review(2)</a:t>
            </a:r>
            <a:r>
              <a:rPr lang="zh-TW" altLang="en-US" sz="4800" smtClean="0">
                <a:latin typeface="+mj-ea"/>
              </a:rPr>
              <a:t> </a:t>
            </a:r>
            <a:r>
              <a:rPr lang="en-US" altLang="zh-TW" sz="4800" smtClean="0">
                <a:latin typeface="+mj-ea"/>
              </a:rPr>
              <a:t>–</a:t>
            </a:r>
            <a:r>
              <a:rPr lang="zh-TW" altLang="en-US" sz="4800" smtClean="0">
                <a:latin typeface="+mj-ea"/>
              </a:rPr>
              <a:t> 邊緣偵測</a:t>
            </a:r>
            <a:endParaRPr lang="zh-TW" altLang="en-US" sz="480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1979" y="2533405"/>
            <a:ext cx="6817515" cy="3828206"/>
          </a:xfrm>
        </p:spPr>
      </p:pic>
      <p:sp>
        <p:nvSpPr>
          <p:cNvPr id="5" name="矩形 4"/>
          <p:cNvSpPr/>
          <p:nvPr/>
        </p:nvSpPr>
        <p:spPr>
          <a:xfrm>
            <a:off x="2864143" y="1764340"/>
            <a:ext cx="5634491" cy="584775"/>
          </a:xfrm>
          <a:prstGeom prst="rect">
            <a:avLst/>
          </a:prstGeom>
        </p:spPr>
        <p:txBody>
          <a:bodyPr wrap="none">
            <a:spAutoFit/>
          </a:bodyPr>
          <a:lstStyle/>
          <a:p>
            <a:r>
              <a:rPr lang="en-US" altLang="zh-TW" smtClean="0"/>
              <a:t> </a:t>
            </a:r>
            <a:r>
              <a:rPr lang="en-US" altLang="zh-TW" sz="3200" smtClean="0"/>
              <a:t>Perform Canny edge detection.</a:t>
            </a:r>
            <a:endParaRPr lang="zh-TW" altLang="en-US" sz="3200"/>
          </a:p>
        </p:txBody>
      </p:sp>
    </p:spTree>
    <p:extLst>
      <p:ext uri="{BB962C8B-B14F-4D97-AF65-F5344CB8AC3E}">
        <p14:creationId xmlns:p14="http://schemas.microsoft.com/office/powerpoint/2010/main" val="1323147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smtClean="0">
                <a:latin typeface="+mj-ea"/>
              </a:rPr>
              <a:t>Review(3)</a:t>
            </a:r>
            <a:r>
              <a:rPr lang="zh-TW" altLang="en-US" sz="4800" smtClean="0">
                <a:latin typeface="+mj-ea"/>
              </a:rPr>
              <a:t> </a:t>
            </a:r>
            <a:r>
              <a:rPr lang="en-US" altLang="zh-TW" sz="4800">
                <a:latin typeface="+mj-ea"/>
              </a:rPr>
              <a:t>–</a:t>
            </a:r>
            <a:r>
              <a:rPr lang="zh-TW" altLang="en-US" sz="4800" smtClean="0">
                <a:latin typeface="+mj-ea"/>
              </a:rPr>
              <a:t> 重疊分離</a:t>
            </a:r>
            <a:endParaRPr lang="zh-TW" altLang="en-US" sz="480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0132" y="2713477"/>
            <a:ext cx="5721088" cy="3817951"/>
          </a:xfrm>
        </p:spPr>
      </p:pic>
      <p:sp>
        <p:nvSpPr>
          <p:cNvPr id="5" name="矩形 4"/>
          <p:cNvSpPr/>
          <p:nvPr/>
        </p:nvSpPr>
        <p:spPr>
          <a:xfrm>
            <a:off x="2584033" y="1854376"/>
            <a:ext cx="7013285" cy="584775"/>
          </a:xfrm>
          <a:prstGeom prst="rect">
            <a:avLst/>
          </a:prstGeom>
        </p:spPr>
        <p:txBody>
          <a:bodyPr wrap="square">
            <a:spAutoFit/>
          </a:bodyPr>
          <a:lstStyle/>
          <a:p>
            <a:r>
              <a:rPr lang="zh-TW" altLang="en-US" sz="3200" smtClean="0"/>
              <a:t>將</a:t>
            </a:r>
            <a:r>
              <a:rPr lang="en-US" altLang="zh-TW" sz="3200" smtClean="0"/>
              <a:t>(1)</a:t>
            </a:r>
            <a:r>
              <a:rPr lang="zh-TW" altLang="en-US" sz="3200" smtClean="0"/>
              <a:t>、</a:t>
            </a:r>
            <a:r>
              <a:rPr lang="en-US" altLang="zh-TW" sz="3200" smtClean="0"/>
              <a:t>(2)</a:t>
            </a:r>
            <a:r>
              <a:rPr lang="zh-TW" altLang="en-US" sz="3200" smtClean="0"/>
              <a:t>重疊的白色部分設定成黑色。</a:t>
            </a:r>
            <a:endParaRPr lang="zh-TW" altLang="en-US" sz="3200"/>
          </a:p>
        </p:txBody>
      </p:sp>
    </p:spTree>
    <p:extLst>
      <p:ext uri="{BB962C8B-B14F-4D97-AF65-F5344CB8AC3E}">
        <p14:creationId xmlns:p14="http://schemas.microsoft.com/office/powerpoint/2010/main" val="392427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4800" smtClean="0">
                <a:latin typeface="+mj-ea"/>
              </a:rPr>
              <a:t>Review(4)</a:t>
            </a:r>
            <a:r>
              <a:rPr lang="zh-TW" altLang="en-US" sz="4800" smtClean="0">
                <a:latin typeface="+mj-ea"/>
              </a:rPr>
              <a:t> </a:t>
            </a:r>
            <a:r>
              <a:rPr lang="en-US" altLang="zh-TW" sz="4800">
                <a:latin typeface="+mj-ea"/>
              </a:rPr>
              <a:t>–</a:t>
            </a:r>
            <a:r>
              <a:rPr lang="zh-TW" altLang="en-US" sz="4800" smtClean="0">
                <a:latin typeface="+mj-ea"/>
              </a:rPr>
              <a:t> 連通物件</a:t>
            </a:r>
            <a:endParaRPr lang="zh-TW" altLang="en-US" sz="480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069" y="2550500"/>
            <a:ext cx="7235214" cy="4059237"/>
          </a:xfrm>
        </p:spPr>
      </p:pic>
      <p:sp>
        <p:nvSpPr>
          <p:cNvPr id="5" name="文字方塊 4"/>
          <p:cNvSpPr txBox="1"/>
          <p:nvPr/>
        </p:nvSpPr>
        <p:spPr>
          <a:xfrm>
            <a:off x="2099840" y="1759268"/>
            <a:ext cx="7981672" cy="584775"/>
          </a:xfrm>
          <a:prstGeom prst="rect">
            <a:avLst/>
          </a:prstGeom>
          <a:noFill/>
        </p:spPr>
        <p:txBody>
          <a:bodyPr wrap="none" rtlCol="0">
            <a:spAutoFit/>
          </a:bodyPr>
          <a:lstStyle/>
          <a:p>
            <a:r>
              <a:rPr lang="zh-TW" altLang="en-US" sz="3200" smtClean="0"/>
              <a:t>使用連通物件函數把面積較小的物件排除。</a:t>
            </a:r>
            <a:endParaRPr lang="zh-TW" altLang="en-US" sz="3200"/>
          </a:p>
        </p:txBody>
      </p:sp>
    </p:spTree>
    <p:extLst>
      <p:ext uri="{BB962C8B-B14F-4D97-AF65-F5344CB8AC3E}">
        <p14:creationId xmlns:p14="http://schemas.microsoft.com/office/powerpoint/2010/main" val="14430929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smtClean="0"/>
              <a:t>這學期做的部分</a:t>
            </a:r>
            <a:endParaRPr lang="zh-TW" altLang="en-US" sz="4800"/>
          </a:p>
        </p:txBody>
      </p:sp>
      <p:sp>
        <p:nvSpPr>
          <p:cNvPr id="3" name="內容版面配置區 2"/>
          <p:cNvSpPr>
            <a:spLocks noGrp="1"/>
          </p:cNvSpPr>
          <p:nvPr>
            <p:ph idx="1"/>
          </p:nvPr>
        </p:nvSpPr>
        <p:spPr/>
        <p:txBody>
          <a:bodyPr>
            <a:normAutofit/>
          </a:bodyPr>
          <a:lstStyle/>
          <a:p>
            <a:r>
              <a:rPr lang="zh-TW" altLang="en-US" sz="2800" smtClean="0"/>
              <a:t>上學期所做的主要在偵測手指，而這學期目前為止的目標在完善指板</a:t>
            </a:r>
            <a:r>
              <a:rPr lang="en-US" altLang="zh-TW" sz="2800" smtClean="0"/>
              <a:t>(i.e.</a:t>
            </a:r>
            <a:r>
              <a:rPr lang="zh-TW" altLang="en-US" sz="2800" smtClean="0"/>
              <a:t>手指放的地方</a:t>
            </a:r>
            <a:r>
              <a:rPr lang="en-US" altLang="zh-TW" sz="2800" smtClean="0"/>
              <a:t>)</a:t>
            </a:r>
            <a:r>
              <a:rPr lang="zh-TW" altLang="en-US" sz="2800" smtClean="0"/>
              <a:t>的偵測。</a:t>
            </a:r>
            <a:endParaRPr lang="en-US" altLang="zh-TW" sz="2800" smtClean="0"/>
          </a:p>
          <a:p>
            <a:r>
              <a:rPr lang="zh-TW" altLang="en-US" sz="2800" smtClean="0"/>
              <a:t>在直線偵測這個部分卡住很久，不管怎麼調參數都無法得到滿意的結果。之後才偶然意識到好的預處理可以輕易地增加偵測的穩定度。</a:t>
            </a:r>
            <a:endParaRPr lang="en-US" altLang="zh-TW" sz="2800" smtClean="0"/>
          </a:p>
          <a:p>
            <a:endParaRPr lang="zh-TW" altLang="en-US" sz="2800"/>
          </a:p>
        </p:txBody>
      </p:sp>
    </p:spTree>
    <p:extLst>
      <p:ext uri="{BB962C8B-B14F-4D97-AF65-F5344CB8AC3E}">
        <p14:creationId xmlns:p14="http://schemas.microsoft.com/office/powerpoint/2010/main" val="228561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a:t>辨認指板</a:t>
            </a:r>
            <a:r>
              <a:rPr lang="en-US" altLang="zh-TW" sz="4800" smtClean="0"/>
              <a:t>(1)</a:t>
            </a:r>
            <a:r>
              <a:rPr lang="zh-TW" altLang="en-US" sz="4800" smtClean="0"/>
              <a:t> </a:t>
            </a:r>
            <a:r>
              <a:rPr lang="en-US" altLang="zh-TW" sz="4800" smtClean="0"/>
              <a:t>– Laplace enghencement</a:t>
            </a:r>
            <a:endParaRPr lang="zh-TW" altLang="en-US" sz="480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131" y="3604843"/>
            <a:ext cx="5096101" cy="2874837"/>
          </a:xfrm>
        </p:spPr>
      </p:pic>
      <p:sp>
        <p:nvSpPr>
          <p:cNvPr id="5" name="橢圓 4"/>
          <p:cNvSpPr/>
          <p:nvPr/>
        </p:nvSpPr>
        <p:spPr>
          <a:xfrm>
            <a:off x="235131" y="5069896"/>
            <a:ext cx="678664" cy="52251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609" y="3604843"/>
            <a:ext cx="5212081" cy="2930107"/>
          </a:xfrm>
          <a:prstGeom prst="rect">
            <a:avLst/>
          </a:prstGeom>
        </p:spPr>
      </p:pic>
      <p:sp>
        <p:nvSpPr>
          <p:cNvPr id="7" name="文字方塊 6"/>
          <p:cNvSpPr txBox="1"/>
          <p:nvPr/>
        </p:nvSpPr>
        <p:spPr>
          <a:xfrm>
            <a:off x="1506009" y="1893231"/>
            <a:ext cx="9169333" cy="954107"/>
          </a:xfrm>
          <a:prstGeom prst="rect">
            <a:avLst/>
          </a:prstGeom>
          <a:noFill/>
        </p:spPr>
        <p:txBody>
          <a:bodyPr wrap="square" rtlCol="0">
            <a:spAutoFit/>
          </a:bodyPr>
          <a:lstStyle/>
          <a:p>
            <a:r>
              <a:rPr lang="zh-TW" altLang="en-US" sz="2800" smtClean="0"/>
              <a:t>為了增加暗部的辨識度，使用拉普拉斯算子。</a:t>
            </a:r>
            <a:endParaRPr lang="en-US" altLang="zh-TW" sz="2800" smtClean="0"/>
          </a:p>
          <a:p>
            <a:r>
              <a:rPr lang="zh-TW" altLang="en-US" sz="2800" smtClean="0"/>
              <a:t>不僅增強了暗部，也順便過濾了大部分的背景。</a:t>
            </a:r>
            <a:endParaRPr lang="zh-TW" altLang="en-US" sz="2800"/>
          </a:p>
        </p:txBody>
      </p:sp>
      <p:sp>
        <p:nvSpPr>
          <p:cNvPr id="3" name="橢圓 2"/>
          <p:cNvSpPr/>
          <p:nvPr/>
        </p:nvSpPr>
        <p:spPr>
          <a:xfrm>
            <a:off x="6361609" y="5042261"/>
            <a:ext cx="613954" cy="54864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9" name="直線接點 8"/>
          <p:cNvCxnSpPr>
            <a:stCxn id="5" idx="7"/>
          </p:cNvCxnSpPr>
          <p:nvPr/>
        </p:nvCxnSpPr>
        <p:spPr>
          <a:xfrm flipV="1">
            <a:off x="814407" y="3200400"/>
            <a:ext cx="3809844" cy="1946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接點 10"/>
          <p:cNvCxnSpPr>
            <a:stCxn id="3" idx="1"/>
          </p:cNvCxnSpPr>
          <p:nvPr/>
        </p:nvCxnSpPr>
        <p:spPr>
          <a:xfrm flipH="1" flipV="1">
            <a:off x="4637314" y="3213463"/>
            <a:ext cx="1814206" cy="1909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4624251" y="3200400"/>
            <a:ext cx="1286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5944724" y="3015734"/>
            <a:ext cx="2573846" cy="369332"/>
          </a:xfrm>
          <a:prstGeom prst="rect">
            <a:avLst/>
          </a:prstGeom>
          <a:noFill/>
        </p:spPr>
        <p:txBody>
          <a:bodyPr wrap="square" rtlCol="0">
            <a:spAutoFit/>
          </a:bodyPr>
          <a:lstStyle/>
          <a:p>
            <a:r>
              <a:rPr lang="zh-TW" altLang="en-US" smtClean="0"/>
              <a:t>相較原來有明顯變清楚</a:t>
            </a:r>
            <a:endParaRPr lang="zh-TW" altLang="en-US"/>
          </a:p>
        </p:txBody>
      </p:sp>
      <p:sp>
        <p:nvSpPr>
          <p:cNvPr id="15" name="文字方塊 14"/>
          <p:cNvSpPr txBox="1"/>
          <p:nvPr/>
        </p:nvSpPr>
        <p:spPr>
          <a:xfrm>
            <a:off x="1797536" y="3251113"/>
            <a:ext cx="1459260" cy="369332"/>
          </a:xfrm>
          <a:prstGeom prst="rect">
            <a:avLst/>
          </a:prstGeom>
          <a:noFill/>
        </p:spPr>
        <p:txBody>
          <a:bodyPr wrap="square" rtlCol="0">
            <a:spAutoFit/>
          </a:bodyPr>
          <a:lstStyle/>
          <a:p>
            <a:r>
              <a:rPr lang="en-US" altLang="zh-TW" smtClean="0"/>
              <a:t>(</a:t>
            </a:r>
            <a:r>
              <a:rPr lang="zh-TW" altLang="en-US" smtClean="0"/>
              <a:t>灰階原圖</a:t>
            </a:r>
            <a:r>
              <a:rPr lang="en-US" altLang="zh-TW" smtClean="0"/>
              <a:t>)</a:t>
            </a:r>
            <a:endParaRPr lang="zh-TW" altLang="en-US"/>
          </a:p>
        </p:txBody>
      </p:sp>
      <p:sp>
        <p:nvSpPr>
          <p:cNvPr id="16" name="文字方塊 15"/>
          <p:cNvSpPr txBox="1"/>
          <p:nvPr/>
        </p:nvSpPr>
        <p:spPr>
          <a:xfrm>
            <a:off x="8518570" y="3214926"/>
            <a:ext cx="1201782" cy="369332"/>
          </a:xfrm>
          <a:prstGeom prst="rect">
            <a:avLst/>
          </a:prstGeom>
          <a:noFill/>
        </p:spPr>
        <p:txBody>
          <a:bodyPr wrap="square" rtlCol="0">
            <a:spAutoFit/>
          </a:bodyPr>
          <a:lstStyle/>
          <a:p>
            <a:r>
              <a:rPr lang="en-US" altLang="zh-TW" smtClean="0"/>
              <a:t>(</a:t>
            </a:r>
            <a:r>
              <a:rPr lang="zh-TW" altLang="en-US" smtClean="0"/>
              <a:t>增強後</a:t>
            </a:r>
            <a:r>
              <a:rPr lang="en-US" altLang="zh-TW" smtClean="0"/>
              <a:t>)</a:t>
            </a:r>
            <a:endParaRPr lang="zh-TW" altLang="en-US"/>
          </a:p>
        </p:txBody>
      </p:sp>
    </p:spTree>
    <p:extLst>
      <p:ext uri="{BB962C8B-B14F-4D97-AF65-F5344CB8AC3E}">
        <p14:creationId xmlns:p14="http://schemas.microsoft.com/office/powerpoint/2010/main" val="225487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sz="4800"/>
              <a:t>辨認指板</a:t>
            </a:r>
            <a:r>
              <a:rPr lang="en-US" altLang="zh-TW" sz="4800" smtClean="0"/>
              <a:t>(2)</a:t>
            </a:r>
            <a:r>
              <a:rPr lang="zh-TW" altLang="en-US" sz="4800" smtClean="0"/>
              <a:t> </a:t>
            </a:r>
            <a:r>
              <a:rPr lang="en-US" altLang="zh-TW" sz="4800"/>
              <a:t>– </a:t>
            </a:r>
            <a:r>
              <a:rPr lang="zh-TW" altLang="en-US" sz="4800" smtClean="0"/>
              <a:t>二值化、邊緣檢測</a:t>
            </a:r>
            <a:endParaRPr lang="zh-TW" altLang="en-US" sz="4800"/>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70" y="3202873"/>
            <a:ext cx="5195479" cy="2931477"/>
          </a:xfrm>
        </p:spPr>
      </p:pic>
      <p:sp>
        <p:nvSpPr>
          <p:cNvPr id="10" name="文字方塊 9"/>
          <p:cNvSpPr txBox="1"/>
          <p:nvPr/>
        </p:nvSpPr>
        <p:spPr>
          <a:xfrm>
            <a:off x="1864841" y="1812055"/>
            <a:ext cx="8451669" cy="954107"/>
          </a:xfrm>
          <a:prstGeom prst="rect">
            <a:avLst/>
          </a:prstGeom>
          <a:noFill/>
        </p:spPr>
        <p:txBody>
          <a:bodyPr wrap="square" rtlCol="0">
            <a:spAutoFit/>
          </a:bodyPr>
          <a:lstStyle/>
          <a:p>
            <a:r>
              <a:rPr lang="zh-TW" altLang="en-US" sz="2800" smtClean="0"/>
              <a:t>為了讓霍夫轉換能夠得到好結果，再對剛剛增強過的圖片做二值化之後邊緣偵測。</a:t>
            </a:r>
            <a:endParaRPr lang="zh-TW" altLang="en-US" sz="2800"/>
          </a:p>
        </p:txBody>
      </p:sp>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4622" y="3202872"/>
            <a:ext cx="5209010" cy="2931477"/>
          </a:xfrm>
          <a:prstGeom prst="rect">
            <a:avLst/>
          </a:prstGeom>
        </p:spPr>
      </p:pic>
      <p:sp>
        <p:nvSpPr>
          <p:cNvPr id="12" name="文字方塊 11"/>
          <p:cNvSpPr txBox="1"/>
          <p:nvPr/>
        </p:nvSpPr>
        <p:spPr>
          <a:xfrm>
            <a:off x="1798725" y="6134350"/>
            <a:ext cx="2667970" cy="461665"/>
          </a:xfrm>
          <a:prstGeom prst="rect">
            <a:avLst/>
          </a:prstGeom>
          <a:noFill/>
        </p:spPr>
        <p:txBody>
          <a:bodyPr wrap="square" rtlCol="0">
            <a:spAutoFit/>
          </a:bodyPr>
          <a:lstStyle/>
          <a:p>
            <a:r>
              <a:rPr lang="en-US" altLang="zh-TW" sz="2400" smtClean="0"/>
              <a:t>(1)</a:t>
            </a:r>
            <a:r>
              <a:rPr lang="zh-TW" altLang="en-US" sz="2400" smtClean="0"/>
              <a:t>先二值化</a:t>
            </a:r>
            <a:endParaRPr lang="zh-TW" altLang="en-US" sz="2400"/>
          </a:p>
        </p:txBody>
      </p:sp>
      <p:sp>
        <p:nvSpPr>
          <p:cNvPr id="13" name="文字方塊 12"/>
          <p:cNvSpPr txBox="1"/>
          <p:nvPr/>
        </p:nvSpPr>
        <p:spPr>
          <a:xfrm>
            <a:off x="7210697" y="6134350"/>
            <a:ext cx="4056860" cy="461665"/>
          </a:xfrm>
          <a:prstGeom prst="rect">
            <a:avLst/>
          </a:prstGeom>
          <a:noFill/>
        </p:spPr>
        <p:txBody>
          <a:bodyPr wrap="square" rtlCol="0">
            <a:spAutoFit/>
          </a:bodyPr>
          <a:lstStyle/>
          <a:p>
            <a:r>
              <a:rPr lang="en-US" altLang="zh-TW" sz="2400" smtClean="0"/>
              <a:t>(2)</a:t>
            </a:r>
            <a:r>
              <a:rPr lang="zh-TW" altLang="en-US" sz="2400" smtClean="0"/>
              <a:t>再</a:t>
            </a:r>
            <a:r>
              <a:rPr lang="en-US" altLang="zh-TW" sz="2400" smtClean="0"/>
              <a:t>Canny Edge Detection</a:t>
            </a:r>
            <a:endParaRPr lang="zh-TW" altLang="en-US" sz="2400"/>
          </a:p>
        </p:txBody>
      </p:sp>
    </p:spTree>
    <p:extLst>
      <p:ext uri="{BB962C8B-B14F-4D97-AF65-F5344CB8AC3E}">
        <p14:creationId xmlns:p14="http://schemas.microsoft.com/office/powerpoint/2010/main" val="14131189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石板">
  <a:themeElements>
    <a:clrScheme name="石板">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石板">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石板">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石板</Template>
  <TotalTime>313</TotalTime>
  <Words>871</Words>
  <Application>Microsoft Office PowerPoint</Application>
  <PresentationFormat>寬螢幕</PresentationFormat>
  <Paragraphs>75</Paragraphs>
  <Slides>19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19</vt:i4>
      </vt:variant>
    </vt:vector>
  </HeadingPairs>
  <TitlesOfParts>
    <vt:vector size="25" baseType="lpstr">
      <vt:lpstr>微軟正黑體</vt:lpstr>
      <vt:lpstr>Calisto MT</vt:lpstr>
      <vt:lpstr>Times New Roman</vt:lpstr>
      <vt:lpstr>Trebuchet MS</vt:lpstr>
      <vt:lpstr>Wingdings 2</vt:lpstr>
      <vt:lpstr>石板</vt:lpstr>
      <vt:lpstr>期中專題報告</vt:lpstr>
      <vt:lpstr>目標</vt:lpstr>
      <vt:lpstr>Review(1) -偵測皮膚顏色</vt:lpstr>
      <vt:lpstr>Review(2) – 邊緣偵測</vt:lpstr>
      <vt:lpstr>Review(3) – 重疊分離</vt:lpstr>
      <vt:lpstr>Review(4) – 連通物件</vt:lpstr>
      <vt:lpstr>這學期做的部分</vt:lpstr>
      <vt:lpstr>辨認指板(1) – Laplace enghencement</vt:lpstr>
      <vt:lpstr>辨認指板(2) – 二值化、邊緣檢測</vt:lpstr>
      <vt:lpstr>辨認指板(3) – 膨脹、MedianBlur</vt:lpstr>
      <vt:lpstr>辨認指板(4) – 侵蝕</vt:lpstr>
      <vt:lpstr>辨認指板(5) – 偵測結果</vt:lpstr>
      <vt:lpstr>辨認指板(6) – 偵測結果</vt:lpstr>
      <vt:lpstr>辨認指板(7) – 交叉點</vt:lpstr>
      <vt:lpstr>辨認指板(8) – AffineTrasform</vt:lpstr>
      <vt:lpstr>剩下的交叉點推算</vt:lpstr>
      <vt:lpstr>指尖位置</vt:lpstr>
      <vt:lpstr>和弦比對</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期初專題報告</dc:title>
  <dc:creator>文凱 鍾</dc:creator>
  <cp:lastModifiedBy>文凱 鍾</cp:lastModifiedBy>
  <cp:revision>34</cp:revision>
  <dcterms:created xsi:type="dcterms:W3CDTF">2019-03-21T16:33:58Z</dcterms:created>
  <dcterms:modified xsi:type="dcterms:W3CDTF">2019-04-15T18:57:38Z</dcterms:modified>
</cp:coreProperties>
</file>