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80" r:id="rId5"/>
    <p:sldId id="535" r:id="rId6"/>
    <p:sldId id="566" r:id="rId7"/>
    <p:sldId id="567" r:id="rId8"/>
    <p:sldId id="685" r:id="rId9"/>
    <p:sldId id="569" r:id="rId10"/>
    <p:sldId id="678" r:id="rId11"/>
    <p:sldId id="686" r:id="rId12"/>
    <p:sldId id="680" r:id="rId13"/>
    <p:sldId id="687" r:id="rId14"/>
    <p:sldId id="683" r:id="rId15"/>
    <p:sldId id="684" r:id="rId16"/>
  </p:sldIdLst>
  <p:sldSz cx="9144000" cy="6858000" type="letter"/>
  <p:notesSz cx="7315200" cy="9601200"/>
  <p:defaultTextStyle>
    <a:defPPr>
      <a:defRPr lang="es-ES"/>
    </a:defPPr>
    <a:lvl1pPr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chemeClr val="accent2"/>
      </a:buClr>
      <a:buSzPct val="75000"/>
      <a:buFont typeface="Wingdings" pitchFamily="2" charset="2"/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6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0520" autoAdjust="0"/>
  </p:normalViewPr>
  <p:slideViewPr>
    <p:cSldViewPr>
      <p:cViewPr varScale="1">
        <p:scale>
          <a:sx n="111" d="100"/>
          <a:sy n="111" d="100"/>
        </p:scale>
        <p:origin x="79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130" d="100"/>
          <a:sy n="130" d="100"/>
        </p:scale>
        <p:origin x="168" y="-2934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3413" y="281419"/>
            <a:ext cx="6048375" cy="5103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5575" tIns="46949" rIns="95575" bIns="46949" anchor="ctr">
            <a:spAutoFit/>
          </a:bodyPr>
          <a:lstStyle/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2015 Colloquium of the Doctoral Program in Engineering Sciences at ITESO 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 Tlaquepaque, Mexico, October 2015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  </a:t>
            </a:r>
            <a:endParaRPr lang="en-GB" sz="900" dirty="0"/>
          </a:p>
        </p:txBody>
      </p:sp>
      <p:sp>
        <p:nvSpPr>
          <p:cNvPr id="164866" name="Text Box 2"/>
          <p:cNvSpPr txBox="1">
            <a:spLocks noChangeArrowheads="1"/>
          </p:cNvSpPr>
          <p:nvPr/>
        </p:nvSpPr>
        <p:spPr bwMode="auto">
          <a:xfrm>
            <a:off x="777875" y="8904288"/>
            <a:ext cx="5903913" cy="3667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lIns="90442" tIns="44427" rIns="90442" bIns="44427">
            <a:spAutoFit/>
          </a:bodyPr>
          <a:lstStyle/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GB" sz="900" dirty="0"/>
              <a:t>Title of the Presentation </a:t>
            </a:r>
          </a:p>
          <a:p>
            <a:pPr algn="ctr" defTabSz="966788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900" dirty="0"/>
              <a:t>Main author (PhD student name) and other authors (if applicable) </a:t>
            </a:r>
          </a:p>
        </p:txBody>
      </p:sp>
      <p:sp>
        <p:nvSpPr>
          <p:cNvPr id="164867" name="Line 3"/>
          <p:cNvSpPr>
            <a:spLocks noChangeShapeType="1"/>
          </p:cNvSpPr>
          <p:nvPr/>
        </p:nvSpPr>
        <p:spPr bwMode="auto">
          <a:xfrm>
            <a:off x="777875" y="696913"/>
            <a:ext cx="5832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endParaRPr lang="es-ES"/>
          </a:p>
        </p:txBody>
      </p:sp>
      <p:sp>
        <p:nvSpPr>
          <p:cNvPr id="164868" name="Line 4"/>
          <p:cNvSpPr>
            <a:spLocks noChangeShapeType="1"/>
          </p:cNvSpPr>
          <p:nvPr/>
        </p:nvSpPr>
        <p:spPr bwMode="auto">
          <a:xfrm>
            <a:off x="777875" y="8904288"/>
            <a:ext cx="583247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 lIns="90488" tIns="44450" rIns="90488" bIns="44450">
            <a:spAutoFit/>
          </a:bodyPr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40971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575" tIns="46949" rIns="95575" bIns="46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Click to edit Master notes styles</a:t>
            </a:r>
          </a:p>
          <a:p>
            <a:pPr lvl="1"/>
            <a:r>
              <a:rPr lang="es-ES" noProof="0"/>
              <a:t>Second Level</a:t>
            </a:r>
          </a:p>
          <a:p>
            <a:pPr lvl="2"/>
            <a:r>
              <a:rPr lang="es-ES" noProof="0"/>
              <a:t>Third Level</a:t>
            </a:r>
          </a:p>
          <a:p>
            <a:pPr lvl="3"/>
            <a:r>
              <a:rPr lang="es-ES" noProof="0"/>
              <a:t>Fourth Level</a:t>
            </a:r>
          </a:p>
          <a:p>
            <a:pPr lvl="4"/>
            <a:r>
              <a:rPr lang="es-ES" noProof="0"/>
              <a:t>Fifth Level</a:t>
            </a:r>
          </a:p>
        </p:txBody>
      </p:sp>
      <p:sp>
        <p:nvSpPr>
          <p:cNvPr id="44035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74613" y="9191625"/>
            <a:ext cx="1057275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575" tIns="46949" rIns="95575" bIns="46949" anchor="ctr">
            <a:spAutoFit/>
          </a:bodyPr>
          <a:lstStyle/>
          <a:p>
            <a:pPr defTabSz="966788">
              <a:spcBef>
                <a:spcPct val="0"/>
              </a:spcBef>
              <a:buClrTx/>
              <a:buSzTx/>
              <a:buFontTx/>
              <a:buNone/>
              <a:defRPr/>
            </a:pPr>
            <a:fld id="{3B56968B-E0BE-40ED-924F-B741961D771C}" type="datetime1">
              <a:rPr lang="es-ES" sz="1500"/>
              <a:pPr defTabSz="966788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10/12/2019</a:t>
            </a:fld>
            <a:endParaRPr lang="es-ES" sz="150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726238" y="9191625"/>
            <a:ext cx="514350" cy="311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5575" tIns="46949" rIns="95575" bIns="46949" anchor="ctr">
            <a:spAutoFit/>
          </a:bodyPr>
          <a:lstStyle/>
          <a:p>
            <a:pPr algn="r" defTabSz="966788">
              <a:spcBef>
                <a:spcPct val="0"/>
              </a:spcBef>
              <a:buClrTx/>
              <a:buSzTx/>
              <a:buFontTx/>
              <a:buNone/>
              <a:defRPr/>
            </a:pPr>
            <a:fld id="{ACCC4C02-73E1-45D7-B5E2-F0E44F7A98CD}" type="slidenum">
              <a:rPr lang="es-ES" sz="1500"/>
              <a:pPr algn="r" defTabSz="966788"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‹#›</a:t>
            </a:fld>
            <a:endParaRPr lang="es-ES" sz="1500"/>
          </a:p>
        </p:txBody>
      </p:sp>
    </p:spTree>
    <p:extLst>
      <p:ext uri="{BB962C8B-B14F-4D97-AF65-F5344CB8AC3E}">
        <p14:creationId xmlns:p14="http://schemas.microsoft.com/office/powerpoint/2010/main" val="29017904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79" tIns="45691" rIns="91379" bIns="45691"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517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47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4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46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690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8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795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MX"/>
              <a:t>Haga clic para cambiar el estilo de título	</a:t>
            </a:r>
          </a:p>
        </p:txBody>
      </p:sp>
      <p:sp>
        <p:nvSpPr>
          <p:cNvPr id="19251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882650"/>
          </a:xfrm>
        </p:spPr>
        <p:txBody>
          <a:bodyPr/>
          <a:lstStyle>
            <a:lvl1pPr marL="0" indent="114300" algn="ctr">
              <a:buFont typeface="Wingdings" pitchFamily="2" charset="2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88913"/>
            <a:ext cx="8139113" cy="6477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250825" y="1268413"/>
            <a:ext cx="4244975" cy="1984375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244975" cy="19843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908050"/>
            <a:ext cx="80264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88913"/>
            <a:ext cx="8139113" cy="6477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Click to edit Master title style</a:t>
            </a: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268413"/>
            <a:ext cx="8642350" cy="1984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/>
              <a:t>Click to edit Master text styles</a:t>
            </a:r>
          </a:p>
          <a:p>
            <a:pPr lvl="1"/>
            <a:r>
              <a:rPr lang="es-ES"/>
              <a:t>Second Level</a:t>
            </a:r>
          </a:p>
          <a:p>
            <a:pPr lvl="2"/>
            <a:r>
              <a:rPr lang="es-ES"/>
              <a:t>Third Level</a:t>
            </a:r>
          </a:p>
          <a:p>
            <a:pPr lvl="3"/>
            <a:r>
              <a:rPr lang="es-ES"/>
              <a:t>Fourth Level</a:t>
            </a:r>
          </a:p>
          <a:p>
            <a:pPr lvl="4"/>
            <a:r>
              <a:rPr lang="es-ES"/>
              <a:t>Fifth Level</a:t>
            </a:r>
          </a:p>
        </p:txBody>
      </p:sp>
      <p:sp>
        <p:nvSpPr>
          <p:cNvPr id="1030" name="Rectangle 6"/>
          <p:cNvSpPr>
            <a:spLocks noChangeArrowheads="1"/>
          </p:cNvSpPr>
          <p:nvPr userDrawn="1"/>
        </p:nvSpPr>
        <p:spPr bwMode="auto">
          <a:xfrm>
            <a:off x="8686800" y="6705600"/>
            <a:ext cx="457200" cy="152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25000"/>
              </a:spcBef>
              <a:buFont typeface="Monotype Sorts" charset="2"/>
              <a:buNone/>
              <a:defRPr/>
            </a:pPr>
            <a:fld id="{F35B02B0-B23C-4BA2-8E75-9BF43663A392}" type="slidenum">
              <a:rPr lang="es-ES" sz="1000"/>
              <a:pPr algn="r">
                <a:spcBef>
                  <a:spcPct val="25000"/>
                </a:spcBef>
                <a:buFont typeface="Monotype Sorts" charset="2"/>
                <a:buNone/>
                <a:defRPr/>
              </a:pPr>
              <a:t>‹#›</a:t>
            </a:fld>
            <a:endParaRPr lang="es-ES" sz="1000"/>
          </a:p>
        </p:txBody>
      </p:sp>
      <p:pic>
        <p:nvPicPr>
          <p:cNvPr id="8" name="7 Imagen" descr="logo_ITESO_super-pequeño.png"/>
          <p:cNvPicPr>
            <a:picLocks noChangeAspect="1"/>
          </p:cNvPicPr>
          <p:nvPr userDrawn="1"/>
        </p:nvPicPr>
        <p:blipFill>
          <a:blip r:embed="rId5" cstate="print"/>
          <a:srcRect l="9818" t="6574" r="11638" b="21114"/>
          <a:stretch>
            <a:fillRect/>
          </a:stretch>
        </p:blipFill>
        <p:spPr>
          <a:xfrm>
            <a:off x="36000" y="6282000"/>
            <a:ext cx="392727" cy="540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1" r:id="rId2"/>
    <p:sldLayoutId id="2147483782" r:id="rId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Times New Roman" pitchFamily="18" charset="0"/>
        </a:defRPr>
      </a:lvl9pPr>
    </p:titleStyle>
    <p:bodyStyle>
      <a:lvl1pPr marL="4572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§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28575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+mn-lt"/>
        </a:defRPr>
      </a:lvl2pPr>
      <a:lvl3pPr marL="12573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534" y="1628800"/>
            <a:ext cx="8352929" cy="3889375"/>
          </a:xfrm>
          <a:noFill/>
        </p:spPr>
        <p:txBody>
          <a:bodyPr anchor="ctr"/>
          <a:lstStyle/>
          <a:p>
            <a:pPr>
              <a:spcAft>
                <a:spcPct val="50000"/>
              </a:spcAft>
            </a:pPr>
            <a:r>
              <a:rPr lang="es-ES_tradnl" b="1" dirty="0" smtClean="0"/>
              <a:t>Máquinas de </a:t>
            </a:r>
            <a:r>
              <a:rPr lang="es-ES_tradnl" b="1" dirty="0" err="1" smtClean="0"/>
              <a:t>Boltzmann</a:t>
            </a:r>
            <a:r>
              <a:rPr lang="es-ES_tradnl" b="1" dirty="0" smtClean="0"/>
              <a:t> Restringidas para la Clasificación de Imágenes </a:t>
            </a:r>
            <a:r>
              <a:rPr lang="es-ES_tradnl" b="1" dirty="0" err="1" smtClean="0"/>
              <a:t>Hiperespectrales</a:t>
            </a:r>
            <a:r>
              <a:rPr lang="es-ES_tradnl" sz="1600" b="1" dirty="0"/>
              <a:t/>
            </a:r>
            <a:br>
              <a:rPr lang="es-ES_tradnl" sz="1600" b="1" dirty="0"/>
            </a:br>
            <a:r>
              <a:rPr lang="es-ES_tradnl" sz="2800" dirty="0" smtClean="0">
                <a:solidFill>
                  <a:schemeClr val="tx1"/>
                </a:solidFill>
              </a:rPr>
              <a:t>J. Jesús Torres Méndez</a:t>
            </a:r>
            <a:r>
              <a:rPr lang="es-ES_tradnl" sz="2800" b="1" dirty="0">
                <a:solidFill>
                  <a:schemeClr val="tx1"/>
                </a:solidFill>
              </a:rPr>
              <a:t/>
            </a:r>
            <a:br>
              <a:rPr lang="es-ES_tradnl" sz="2800" b="1" dirty="0">
                <a:solidFill>
                  <a:schemeClr val="tx1"/>
                </a:solidFill>
              </a:rPr>
            </a:br>
            <a:r>
              <a:rPr lang="es-ES_tradnl" sz="2000" b="1" dirty="0">
                <a:solidFill>
                  <a:schemeClr val="tx1"/>
                </a:solidFill>
              </a:rPr>
              <a:t/>
            </a:r>
            <a:br>
              <a:rPr lang="es-ES_tradnl" sz="2000" b="1" dirty="0">
                <a:solidFill>
                  <a:schemeClr val="tx1"/>
                </a:solidFill>
              </a:rPr>
            </a:br>
            <a:r>
              <a:rPr lang="es-ES_tradnl" sz="1800" dirty="0" smtClean="0">
                <a:solidFill>
                  <a:schemeClr val="tx1"/>
                </a:solidFill>
              </a:rPr>
              <a:t>Maestría en Sistemas Computacionales</a:t>
            </a:r>
            <a:r>
              <a:rPr lang="es-ES_tradnl" sz="2000" b="1" dirty="0">
                <a:solidFill>
                  <a:schemeClr val="tx1"/>
                </a:solidFill>
              </a:rPr>
              <a:t/>
            </a:r>
            <a:br>
              <a:rPr lang="es-ES_tradnl" sz="2000" b="1" dirty="0">
                <a:solidFill>
                  <a:schemeClr val="tx1"/>
                </a:solidFill>
              </a:rPr>
            </a:br>
            <a:r>
              <a:rPr lang="es-ES_tradnl" sz="1800" dirty="0">
                <a:solidFill>
                  <a:schemeClr val="tx1"/>
                </a:solidFill>
              </a:rPr>
              <a:t>ITESO – Universidad Jesuita de Guadalajara, Mexico</a:t>
            </a:r>
            <a:endParaRPr lang="es-ES_tradnl" sz="1800" dirty="0"/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4212" y="6221457"/>
            <a:ext cx="7775575" cy="52065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90488" tIns="44450" rIns="90488" bIns="44450">
            <a:spAutoFit/>
          </a:bodyPr>
          <a:lstStyle/>
          <a:p>
            <a:pPr algn="ctr">
              <a:spcBef>
                <a:spcPts val="0"/>
              </a:spcBef>
            </a:pPr>
            <a:endParaRPr lang="es-ES_tradnl" sz="1400" dirty="0"/>
          </a:p>
          <a:p>
            <a:pPr marL="457200" indent="-342900" algn="ctr">
              <a:spcBef>
                <a:spcPct val="0"/>
              </a:spcBef>
            </a:pPr>
            <a:r>
              <a:rPr lang="es-ES_tradnl" sz="1400" dirty="0"/>
              <a:t>Tlaquepaque, Mexico, </a:t>
            </a:r>
            <a:r>
              <a:rPr lang="es-ES_tradnl" sz="1400" dirty="0" smtClean="0"/>
              <a:t>diciembre 10, </a:t>
            </a:r>
            <a:r>
              <a:rPr lang="es-ES_tradnl" sz="1400" dirty="0"/>
              <a:t>2019 </a:t>
            </a:r>
          </a:p>
        </p:txBody>
      </p:sp>
      <p:pic>
        <p:nvPicPr>
          <p:cNvPr id="11272" name="9 Imagen" descr="Logo_Horizontal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32237" y="764704"/>
            <a:ext cx="3279521" cy="151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Resultados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41140" y="1340769"/>
            <a:ext cx="6518608" cy="2952328"/>
            <a:chOff x="814635" y="1412776"/>
            <a:chExt cx="3965698" cy="179609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11760" y="1412776"/>
              <a:ext cx="2368573" cy="179609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4635" y="1433708"/>
              <a:ext cx="1388841" cy="1696141"/>
            </a:xfrm>
            <a:prstGeom prst="rect">
              <a:avLst/>
            </a:prstGeom>
          </p:spPr>
        </p:pic>
        <p:sp>
          <p:nvSpPr>
            <p:cNvPr id="8" name="Left-Right Arrow 7"/>
            <p:cNvSpPr/>
            <p:nvPr/>
          </p:nvSpPr>
          <p:spPr>
            <a:xfrm>
              <a:off x="2216596" y="2214818"/>
              <a:ext cx="274084" cy="126711"/>
            </a:xfrm>
            <a:prstGeom prst="leftRightArrow">
              <a:avLst>
                <a:gd name="adj1" fmla="val 35052"/>
                <a:gd name="adj2" fmla="val 38789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" name="Content Placeholder 11"/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1484784"/>
            <a:ext cx="1362508" cy="2808313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4437112"/>
            <a:ext cx="3737594" cy="191127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9179" y="4795875"/>
            <a:ext cx="2087148" cy="14014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6327" y="4797253"/>
            <a:ext cx="2082386" cy="1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98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Conclusiones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08115-5A7D-8E4E-9127-2EC4FDB0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3450688"/>
          </a:xfrm>
        </p:spPr>
        <p:txBody>
          <a:bodyPr/>
          <a:lstStyle/>
          <a:p>
            <a:r>
              <a:rPr lang="es-ES_tradnl" dirty="0"/>
              <a:t>Además de ser un </a:t>
            </a:r>
            <a:r>
              <a:rPr lang="es-ES_tradnl" dirty="0" smtClean="0"/>
              <a:t>modelo generativo, l</a:t>
            </a:r>
            <a:r>
              <a:rPr lang="es-ES_tradnl" dirty="0" smtClean="0"/>
              <a:t>a máquina de </a:t>
            </a:r>
            <a:r>
              <a:rPr lang="es-ES_tradnl" dirty="0" err="1" smtClean="0"/>
              <a:t>Boltzmann</a:t>
            </a:r>
            <a:r>
              <a:rPr lang="es-ES_tradnl" dirty="0" smtClean="0"/>
              <a:t> es una alternativa para la extracción de características. </a:t>
            </a:r>
          </a:p>
          <a:p>
            <a:r>
              <a:rPr lang="es-ES_tradnl" dirty="0" smtClean="0"/>
              <a:t>Las maquinas en paralelo tienen un mejor desempeño para la extracción de características, en lugar de hacerlas secuenciales y profundas. </a:t>
            </a:r>
          </a:p>
          <a:p>
            <a:r>
              <a:rPr lang="es-ES_tradnl" dirty="0" smtClean="0"/>
              <a:t>Las máquinas de </a:t>
            </a:r>
            <a:r>
              <a:rPr lang="es-ES_tradnl" dirty="0" err="1" smtClean="0"/>
              <a:t>Boltzmann</a:t>
            </a:r>
            <a:r>
              <a:rPr lang="es-ES_tradnl" dirty="0" smtClean="0"/>
              <a:t> aún no son totalmente comprendidas y/o entrenarlas sigue suponiendo un reto. </a:t>
            </a:r>
            <a:endParaRPr lang="es-ES_tradnl" dirty="0" smtClean="0"/>
          </a:p>
        </p:txBody>
      </p:sp>
    </p:spTree>
    <p:extLst>
      <p:ext uri="{BB962C8B-B14F-4D97-AF65-F5344CB8AC3E}">
        <p14:creationId xmlns:p14="http://schemas.microsoft.com/office/powerpoint/2010/main" val="2995872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Referencias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C808115-5A7D-8E4E-9127-2EC4FDB0A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1911805"/>
          </a:xfrm>
        </p:spPr>
        <p:txBody>
          <a:bodyPr/>
          <a:lstStyle/>
          <a:p>
            <a:pPr algn="just"/>
            <a:r>
              <a:rPr lang="es-ES_tradnl" sz="1600" dirty="0"/>
              <a:t>[1] K. Tan, F. </a:t>
            </a:r>
            <a:r>
              <a:rPr lang="es-ES_tradnl" sz="1600" dirty="0" err="1"/>
              <a:t>Wu</a:t>
            </a:r>
            <a:r>
              <a:rPr lang="es-ES_tradnl" sz="1600" dirty="0"/>
              <a:t>, Q. Du, P. Du y </a:t>
            </a:r>
            <a:r>
              <a:rPr lang="es-ES_tradnl" sz="1600" dirty="0" err="1"/>
              <a:t>Y</a:t>
            </a:r>
            <a:r>
              <a:rPr lang="es-ES_tradnl" sz="1600" dirty="0"/>
              <a:t>. Chen, «A </a:t>
            </a:r>
            <a:r>
              <a:rPr lang="es-ES_tradnl" sz="1600" dirty="0" err="1"/>
              <a:t>Parallel</a:t>
            </a:r>
            <a:r>
              <a:rPr lang="es-ES_tradnl" sz="1600" dirty="0"/>
              <a:t> </a:t>
            </a:r>
            <a:r>
              <a:rPr lang="es-ES_tradnl" sz="1600" dirty="0" err="1"/>
              <a:t>Gaussian</a:t>
            </a:r>
            <a:r>
              <a:rPr lang="es-ES_tradnl" sz="1600" dirty="0"/>
              <a:t>–Bernoulli </a:t>
            </a:r>
            <a:r>
              <a:rPr lang="es-ES_tradnl" sz="1600" dirty="0" err="1"/>
              <a:t>Restricted</a:t>
            </a:r>
            <a:r>
              <a:rPr lang="es-ES_tradnl" sz="1600" dirty="0"/>
              <a:t> </a:t>
            </a:r>
            <a:r>
              <a:rPr lang="es-ES_tradnl" sz="1600" dirty="0" err="1"/>
              <a:t>Boltzmann</a:t>
            </a:r>
            <a:r>
              <a:rPr lang="es-ES_tradnl" sz="1600" dirty="0"/>
              <a:t> Machine for </a:t>
            </a:r>
            <a:r>
              <a:rPr lang="es-ES_tradnl" sz="1600" dirty="0" err="1"/>
              <a:t>Mining</a:t>
            </a:r>
            <a:r>
              <a:rPr lang="es-ES_tradnl" sz="1600" dirty="0"/>
              <a:t> </a:t>
            </a:r>
            <a:r>
              <a:rPr lang="es-ES_tradnl" sz="1600" dirty="0" err="1"/>
              <a:t>Area</a:t>
            </a:r>
            <a:r>
              <a:rPr lang="es-ES_tradnl" sz="1600" dirty="0"/>
              <a:t> </a:t>
            </a:r>
            <a:r>
              <a:rPr lang="es-ES_tradnl" sz="1600" dirty="0" err="1"/>
              <a:t>Classification</a:t>
            </a:r>
            <a:r>
              <a:rPr lang="es-ES_tradnl" sz="1600" dirty="0"/>
              <a:t> </a:t>
            </a:r>
            <a:r>
              <a:rPr lang="es-ES_tradnl" sz="1600" dirty="0" err="1"/>
              <a:t>With</a:t>
            </a:r>
            <a:r>
              <a:rPr lang="es-ES_tradnl" sz="1600" dirty="0"/>
              <a:t> </a:t>
            </a:r>
            <a:r>
              <a:rPr lang="es-ES_tradnl" sz="1600" dirty="0" err="1"/>
              <a:t>Hyperspectral</a:t>
            </a:r>
            <a:r>
              <a:rPr lang="es-ES_tradnl" sz="1600" dirty="0"/>
              <a:t> </a:t>
            </a:r>
            <a:r>
              <a:rPr lang="es-ES_tradnl" sz="1600" dirty="0" err="1"/>
              <a:t>Imagery</a:t>
            </a:r>
            <a:r>
              <a:rPr lang="es-ES_tradnl" sz="1600" dirty="0"/>
              <a:t>,» IEEE JOURNAL OF SELECTED TOPICS IN APPLIED EARTH OBSERVATIONS AND REMOTE SENSING, vol. 12, nº 2, pp. 627 - 636, 2019. </a:t>
            </a:r>
          </a:p>
          <a:p>
            <a:pPr algn="just"/>
            <a:r>
              <a:rPr lang="en-US" sz="1600" dirty="0"/>
              <a:t>[2] G. Hinton, «A Practical Guide to Training Restricted Boltzmann Machines,» University of Toronto, Department of Computer Science, Toronto, 2010.</a:t>
            </a:r>
            <a:endParaRPr lang="es-ES_tradnl" sz="1600" dirty="0"/>
          </a:p>
          <a:p>
            <a:endParaRPr lang="es-ES_tradnl" sz="1600" dirty="0"/>
          </a:p>
        </p:txBody>
      </p:sp>
    </p:spTree>
    <p:extLst>
      <p:ext uri="{BB962C8B-B14F-4D97-AF65-F5344CB8AC3E}">
        <p14:creationId xmlns:p14="http://schemas.microsoft.com/office/powerpoint/2010/main" val="195587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3140968"/>
            <a:ext cx="1295400" cy="317500"/>
          </a:xfrm>
          <a:noFill/>
        </p:spPr>
        <p:txBody>
          <a:bodyPr lIns="0"/>
          <a:lstStyle/>
          <a:p>
            <a:r>
              <a:rPr lang="es-ES_tradnl" sz="2000" b="1">
                <a:solidFill>
                  <a:schemeClr val="tx1"/>
                </a:solidFill>
              </a:rPr>
              <a:t>Resumen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544918"/>
            <a:ext cx="8569325" cy="3093667"/>
          </a:xfrm>
        </p:spPr>
        <p:txBody>
          <a:bodyPr/>
          <a:lstStyle/>
          <a:p>
            <a:pPr algn="just"/>
            <a:r>
              <a:rPr lang="es-ES_tradnl" sz="1600" dirty="0"/>
              <a:t>En este trabajo, presento un método para extracción de características para la clasificación no supervisada de imágenes </a:t>
            </a:r>
            <a:r>
              <a:rPr lang="es-ES_tradnl" sz="1600" dirty="0" err="1"/>
              <a:t>hiperespectrales</a:t>
            </a:r>
            <a:r>
              <a:rPr lang="es-ES_tradnl" sz="1600" dirty="0"/>
              <a:t> y/o </a:t>
            </a:r>
            <a:r>
              <a:rPr lang="es-ES_tradnl" sz="1600" dirty="0" err="1"/>
              <a:t>multiespectrales</a:t>
            </a:r>
            <a:r>
              <a:rPr lang="es-ES_tradnl" sz="1600" dirty="0"/>
              <a:t>, usando Máquinas de </a:t>
            </a:r>
            <a:r>
              <a:rPr lang="es-ES_tradnl" sz="1600" dirty="0" err="1"/>
              <a:t>Boltzmann</a:t>
            </a:r>
            <a:r>
              <a:rPr lang="es-ES_tradnl" sz="1600" dirty="0"/>
              <a:t> Restringidas Gaussiana-Bernoulli (</a:t>
            </a:r>
            <a:r>
              <a:rPr lang="es-ES_tradnl" sz="1600" dirty="0" err="1"/>
              <a:t>Gaussian</a:t>
            </a:r>
            <a:r>
              <a:rPr lang="es-ES_tradnl" sz="1600" dirty="0"/>
              <a:t>-Bernoulli </a:t>
            </a:r>
            <a:r>
              <a:rPr lang="es-ES_tradnl" sz="1600" dirty="0" err="1"/>
              <a:t>Restricted</a:t>
            </a:r>
            <a:r>
              <a:rPr lang="es-ES_tradnl" sz="1600" dirty="0"/>
              <a:t> </a:t>
            </a:r>
            <a:r>
              <a:rPr lang="es-ES_tradnl" sz="1600" dirty="0" err="1"/>
              <a:t>Boltzmann</a:t>
            </a:r>
            <a:r>
              <a:rPr lang="es-ES_tradnl" sz="1600" dirty="0"/>
              <a:t> Machines, </a:t>
            </a:r>
            <a:r>
              <a:rPr lang="es-ES_tradnl" sz="1600" dirty="0" err="1"/>
              <a:t>GBRBMs</a:t>
            </a:r>
            <a:r>
              <a:rPr lang="es-ES_tradnl" sz="1600" dirty="0"/>
              <a:t>) en paralelo y con una capa final para la agrupación (</a:t>
            </a:r>
            <a:r>
              <a:rPr lang="es-ES_tradnl" sz="1600" dirty="0" err="1"/>
              <a:t>clustering</a:t>
            </a:r>
            <a:r>
              <a:rPr lang="es-ES_tradnl" sz="1600" dirty="0"/>
              <a:t>) basada en Mapas </a:t>
            </a:r>
            <a:r>
              <a:rPr lang="es-ES_tradnl" sz="1600" dirty="0" err="1"/>
              <a:t>Autorganizados</a:t>
            </a:r>
            <a:r>
              <a:rPr lang="es-ES_tradnl" sz="1600" dirty="0"/>
              <a:t> (</a:t>
            </a:r>
            <a:r>
              <a:rPr lang="es-ES_tradnl" sz="1600" dirty="0" err="1"/>
              <a:t>Self-Organizing</a:t>
            </a:r>
            <a:r>
              <a:rPr lang="es-ES_tradnl" sz="1600" dirty="0"/>
              <a:t> </a:t>
            </a:r>
            <a:r>
              <a:rPr lang="es-ES_tradnl" sz="1600" dirty="0" err="1"/>
              <a:t>Maps</a:t>
            </a:r>
            <a:r>
              <a:rPr lang="es-ES_tradnl" sz="1600" dirty="0"/>
              <a:t>, </a:t>
            </a:r>
            <a:r>
              <a:rPr lang="es-ES_tradnl" sz="1600" dirty="0" err="1"/>
              <a:t>SOMs</a:t>
            </a:r>
            <a:r>
              <a:rPr lang="es-ES_tradnl" sz="1600" dirty="0"/>
              <a:t>). </a:t>
            </a:r>
          </a:p>
          <a:p>
            <a:pPr algn="just"/>
            <a:r>
              <a:rPr lang="es-ES_tradnl" sz="1600" dirty="0" smtClean="0"/>
              <a:t>El </a:t>
            </a:r>
            <a:r>
              <a:rPr lang="es-ES_tradnl" sz="1600" dirty="0"/>
              <a:t>método propuesto utiliza varias </a:t>
            </a:r>
            <a:r>
              <a:rPr lang="es-ES_tradnl" sz="1600" dirty="0" err="1"/>
              <a:t>GBRBMs</a:t>
            </a:r>
            <a:r>
              <a:rPr lang="es-ES_tradnl" sz="1600" dirty="0"/>
              <a:t> en paralelo con una capa oculta, pero distintos </a:t>
            </a:r>
            <a:r>
              <a:rPr lang="es-ES_tradnl" sz="1600" dirty="0" err="1"/>
              <a:t>hiperparámetros</a:t>
            </a:r>
            <a:r>
              <a:rPr lang="es-ES_tradnl" sz="1600" dirty="0"/>
              <a:t> para cada una, que actúan como extractores de características que, posteriormente, son alimentadas a una capa SOM para su clasificación no supervisada. La metodología descrita es aplicada a 2 </a:t>
            </a:r>
            <a:r>
              <a:rPr lang="es-ES_tradnl" sz="1600" dirty="0" err="1"/>
              <a:t>datasets</a:t>
            </a:r>
            <a:r>
              <a:rPr lang="es-ES_tradnl" sz="1600" dirty="0"/>
              <a:t> </a:t>
            </a:r>
            <a:r>
              <a:rPr lang="es-ES_tradnl" sz="1600" dirty="0" err="1"/>
              <a:t>hiperespectrales</a:t>
            </a:r>
            <a:r>
              <a:rPr lang="es-ES_tradnl" sz="1600" dirty="0"/>
              <a:t> públicos: el de la Universidad de </a:t>
            </a:r>
            <a:r>
              <a:rPr lang="es-ES_tradnl" sz="1600" dirty="0" err="1"/>
              <a:t>Pavia</a:t>
            </a:r>
            <a:r>
              <a:rPr lang="es-ES_tradnl" sz="1600" dirty="0"/>
              <a:t> y el de los campos de Salinas, California. Una ventaja de utilizar esta arquitectura es aprovechar la capacidad de cómputo paralelo de una tarjeta de procesamiento de gráficos (</a:t>
            </a:r>
            <a:r>
              <a:rPr lang="es-ES_tradnl" sz="1600" dirty="0" err="1"/>
              <a:t>Graphics</a:t>
            </a:r>
            <a:r>
              <a:rPr lang="es-ES_tradnl" sz="1600" dirty="0"/>
              <a:t> </a:t>
            </a:r>
            <a:r>
              <a:rPr lang="es-ES_tradnl" sz="1600" dirty="0" err="1"/>
              <a:t>Processing</a:t>
            </a:r>
            <a:r>
              <a:rPr lang="es-ES_tradnl" sz="1600" dirty="0"/>
              <a:t> </a:t>
            </a:r>
            <a:r>
              <a:rPr lang="es-ES_tradnl" sz="1600" dirty="0" err="1"/>
              <a:t>Unit</a:t>
            </a:r>
            <a:r>
              <a:rPr lang="es-ES_tradnl" sz="1600" dirty="0"/>
              <a:t>, GPU), y de esta forma mejorar el desempeño contra otros clasificadores tradicionales. </a:t>
            </a:r>
            <a:endParaRPr lang="es-ES_tradnl" sz="1600" dirty="0"/>
          </a:p>
        </p:txBody>
      </p:sp>
      <p:sp>
        <p:nvSpPr>
          <p:cNvPr id="12292" name="Rectangle 5"/>
          <p:cNvSpPr>
            <a:spLocks noChangeArrowheads="1"/>
          </p:cNvSpPr>
          <p:nvPr/>
        </p:nvSpPr>
        <p:spPr bwMode="auto">
          <a:xfrm>
            <a:off x="1043608" y="188913"/>
            <a:ext cx="7488782" cy="30241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/>
          <a:lstStyle/>
          <a:p>
            <a:pPr algn="ctr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s-ES" sz="2400" b="1" dirty="0">
                <a:solidFill>
                  <a:schemeClr val="tx2"/>
                </a:solidFill>
              </a:rPr>
              <a:t>Máquinas de </a:t>
            </a:r>
            <a:r>
              <a:rPr lang="es-ES" sz="2400" b="1" dirty="0" err="1">
                <a:solidFill>
                  <a:schemeClr val="tx2"/>
                </a:solidFill>
              </a:rPr>
              <a:t>Boltzmann</a:t>
            </a:r>
            <a:r>
              <a:rPr lang="es-ES" sz="2400" b="1" dirty="0">
                <a:solidFill>
                  <a:schemeClr val="tx2"/>
                </a:solidFill>
              </a:rPr>
              <a:t> Restringidas para la Clasificación de Imágenes </a:t>
            </a:r>
            <a:r>
              <a:rPr lang="es-ES" sz="2400" b="1" dirty="0" err="1" smtClean="0">
                <a:solidFill>
                  <a:schemeClr val="tx2"/>
                </a:solidFill>
              </a:rPr>
              <a:t>Hiperespectrales</a:t>
            </a:r>
            <a:endParaRPr lang="es-ES" sz="2400" b="1" dirty="0" smtClean="0">
              <a:solidFill>
                <a:schemeClr val="tx2"/>
              </a:solidFill>
            </a:endParaRPr>
          </a:p>
          <a:p>
            <a:pPr algn="ctr">
              <a:spcBef>
                <a:spcPct val="0"/>
              </a:spcBef>
              <a:spcAft>
                <a:spcPct val="50000"/>
              </a:spcAft>
              <a:buClrTx/>
              <a:buSzTx/>
              <a:buFontTx/>
              <a:buNone/>
            </a:pPr>
            <a:r>
              <a:rPr lang="es-ES_tradnl" sz="2000" dirty="0"/>
              <a:t>J. Jesús Torres Méndez</a:t>
            </a:r>
            <a:r>
              <a:rPr lang="es-ES_tradnl" sz="1600" dirty="0"/>
              <a:t/>
            </a:r>
            <a:br>
              <a:rPr lang="es-ES_tradnl" sz="1600" dirty="0"/>
            </a:br>
            <a:r>
              <a:rPr lang="es-ES_tradnl" sz="1600" dirty="0"/>
              <a:t>Maestría en Sistemas Computacionales</a:t>
            </a:r>
            <a:r>
              <a:rPr lang="es-ES_tradnl" sz="1600" dirty="0" smtClean="0"/>
              <a:t/>
            </a:r>
            <a:br>
              <a:rPr lang="es-ES_tradnl" sz="1600" dirty="0" smtClean="0"/>
            </a:br>
            <a:r>
              <a:rPr lang="es-ES_tradnl" sz="1600" dirty="0" smtClean="0"/>
              <a:t>ITESO </a:t>
            </a:r>
            <a:r>
              <a:rPr lang="es-ES_tradnl" sz="1600" dirty="0"/>
              <a:t>– Universidad Jesuita de Guadalajara</a:t>
            </a:r>
            <a:br>
              <a:rPr lang="es-ES_tradnl" sz="1600" dirty="0"/>
            </a:br>
            <a:endParaRPr lang="es-ES_tradnl" sz="1600" b="1" dirty="0"/>
          </a:p>
        </p:txBody>
      </p:sp>
      <p:pic>
        <p:nvPicPr>
          <p:cNvPr id="12298" name="9 Imagen" descr="Logo_ITESO_vertical_small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16632"/>
            <a:ext cx="864096" cy="1551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Contenido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8208963" cy="3490699"/>
          </a:xfrm>
        </p:spPr>
        <p:txBody>
          <a:bodyPr/>
          <a:lstStyle/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Introducción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Descripción del problema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Propuesta de solución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Experimentación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Resultados</a:t>
            </a:r>
          </a:p>
          <a:p>
            <a:pPr>
              <a:spcBef>
                <a:spcPct val="0"/>
              </a:spcBef>
              <a:spcAft>
                <a:spcPct val="50000"/>
              </a:spcAft>
            </a:pPr>
            <a:r>
              <a:rPr lang="es-ES_tradnl" dirty="0"/>
              <a:t>Conclusiones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2EFAF-7E86-384A-9807-7F37F13A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1333185"/>
          </a:xfrm>
        </p:spPr>
        <p:txBody>
          <a:bodyPr/>
          <a:lstStyle/>
          <a:p>
            <a:r>
              <a:rPr lang="es-ES_tradnl" dirty="0" smtClean="0"/>
              <a:t>La clasificación de imágenes satelitales </a:t>
            </a:r>
            <a:r>
              <a:rPr lang="es-ES_tradnl" dirty="0" err="1" smtClean="0"/>
              <a:t>hiperespectrales</a:t>
            </a:r>
            <a:r>
              <a:rPr lang="es-ES_tradnl" dirty="0" smtClean="0"/>
              <a:t> tiene diversas aplicaciones:</a:t>
            </a:r>
            <a:endParaRPr lang="es-ES_tradnl" dirty="0"/>
          </a:p>
          <a:p>
            <a:pPr lvl="1"/>
            <a:r>
              <a:rPr lang="es-ES_tradnl" dirty="0"/>
              <a:t>	</a:t>
            </a:r>
            <a:endParaRPr lang="es-ES_tradnl" dirty="0" smtClean="0"/>
          </a:p>
        </p:txBody>
      </p:sp>
      <p:sp>
        <p:nvSpPr>
          <p:cNvPr id="2" name="Rectangle 1"/>
          <p:cNvSpPr/>
          <p:nvPr/>
        </p:nvSpPr>
        <p:spPr>
          <a:xfrm>
            <a:off x="579511" y="2279345"/>
            <a:ext cx="8534401" cy="1508105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/>
              <a:t>Agricultura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Cuidado </a:t>
            </a:r>
            <a:r>
              <a:rPr lang="es-ES_tradnl" sz="2000" dirty="0"/>
              <a:t>del medio ambiente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Incendios </a:t>
            </a:r>
            <a:r>
              <a:rPr lang="es-ES_tradnl" sz="2000" dirty="0"/>
              <a:t>forestales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_tradnl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Desarrollo </a:t>
            </a:r>
            <a:r>
              <a:rPr lang="es-ES_tradnl" sz="2000" dirty="0"/>
              <a:t>urbano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Combate </a:t>
            </a:r>
            <a:r>
              <a:rPr lang="es-ES_tradnl" sz="2000" dirty="0"/>
              <a:t>al narcotráfico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y </a:t>
            </a:r>
            <a:r>
              <a:rPr lang="es-ES_tradnl" sz="2000" dirty="0"/>
              <a:t>más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EE2EFAF-7E86-384A-9807-7F37F13A6FFB}"/>
              </a:ext>
            </a:extLst>
          </p:cNvPr>
          <p:cNvSpPr txBox="1">
            <a:spLocks/>
          </p:cNvSpPr>
          <p:nvPr/>
        </p:nvSpPr>
        <p:spPr bwMode="auto">
          <a:xfrm>
            <a:off x="179512" y="3861048"/>
            <a:ext cx="8642350" cy="133318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spAutoFit/>
          </a:bodyPr>
          <a:lstStyle>
            <a:lvl1pPr marL="4572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</a:defRPr>
            </a:lvl2pPr>
            <a:lvl3pPr marL="12573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s-ES_tradnl" kern="0" dirty="0" smtClean="0"/>
              <a:t>Se han aplicado variadas técnicas y modelos para obtener mejores resultados. Por ejemplo: </a:t>
            </a:r>
          </a:p>
          <a:p>
            <a:pPr lvl="1">
              <a:buClrTx/>
              <a:buSzTx/>
              <a:buFontTx/>
            </a:pPr>
            <a:r>
              <a:rPr lang="es-ES_tradnl" kern="0" dirty="0" smtClean="0"/>
              <a:t>	</a:t>
            </a:r>
          </a:p>
        </p:txBody>
      </p:sp>
      <p:sp>
        <p:nvSpPr>
          <p:cNvPr id="6" name="Rectangle 5"/>
          <p:cNvSpPr/>
          <p:nvPr/>
        </p:nvSpPr>
        <p:spPr>
          <a:xfrm>
            <a:off x="579511" y="4798382"/>
            <a:ext cx="8534401" cy="76944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K-</a:t>
            </a:r>
            <a:r>
              <a:rPr lang="es-ES_tradnl" sz="2000" dirty="0" err="1" smtClean="0"/>
              <a:t>nearest</a:t>
            </a:r>
            <a:r>
              <a:rPr lang="es-ES_tradnl" sz="2000" dirty="0" smtClean="0"/>
              <a:t> </a:t>
            </a:r>
            <a:r>
              <a:rPr lang="es-ES_tradnl" sz="2000" dirty="0" err="1" smtClean="0"/>
              <a:t>neighbors</a:t>
            </a:r>
            <a:endParaRPr lang="es-ES_tradnl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Clasificador de </a:t>
            </a:r>
            <a:r>
              <a:rPr lang="es-ES_tradnl" sz="2000" dirty="0" err="1" smtClean="0"/>
              <a:t>Bayes</a:t>
            </a:r>
            <a:endParaRPr lang="es-ES_tradnl" sz="20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_tradnl" sz="2000" dirty="0" smtClean="0"/>
              <a:t>Support Vector Machines</a:t>
            </a:r>
            <a:endParaRPr lang="es-ES_tradnl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E2EFAF-7E86-384A-9807-7F37F13A6F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2533514"/>
          </a:xfrm>
        </p:spPr>
        <p:txBody>
          <a:bodyPr/>
          <a:lstStyle/>
          <a:p>
            <a:r>
              <a:rPr lang="es-ES_tradnl" dirty="0" smtClean="0"/>
              <a:t>El avance en sensores </a:t>
            </a:r>
            <a:r>
              <a:rPr lang="es-ES_tradnl" dirty="0" err="1" smtClean="0"/>
              <a:t>hiperspectrales</a:t>
            </a:r>
            <a:r>
              <a:rPr lang="es-ES_tradnl" dirty="0" smtClean="0"/>
              <a:t> usados por los satélites han incrementado la cantidad de información no estructurada, sin embargo, esto mismo incrementa la dificultad para entrenar modelos tradicionales debido a la capacidad de procesamiento necesaria. </a:t>
            </a:r>
            <a:endParaRPr lang="es-ES_tradnl" dirty="0"/>
          </a:p>
          <a:p>
            <a:pPr lvl="1"/>
            <a:r>
              <a:rPr lang="es-ES_tradnl" dirty="0"/>
              <a:t>	</a:t>
            </a:r>
            <a:endParaRPr lang="es-ES_tradnl" dirty="0" smtClean="0"/>
          </a:p>
        </p:txBody>
      </p:sp>
      <p:pic>
        <p:nvPicPr>
          <p:cNvPr id="1026" name="Picture 2" descr="Image result for imagen hiperespectr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904" y="3501008"/>
            <a:ext cx="4536504" cy="3087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65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Descripción del problema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890656-CD76-8141-B04A-4C382E351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89878"/>
          </a:xfrm>
        </p:spPr>
        <p:txBody>
          <a:bodyPr/>
          <a:lstStyle/>
          <a:p>
            <a:endParaRPr lang="es-ES_tradnl"/>
          </a:p>
        </p:txBody>
      </p:sp>
      <p:pic>
        <p:nvPicPr>
          <p:cNvPr id="2050" name="Picture 2" descr="Resultado de imagen para feature extrac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2564904"/>
            <a:ext cx="809625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09600" y="4797152"/>
            <a:ext cx="1154088" cy="7920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979712" y="2348880"/>
            <a:ext cx="4824536" cy="792088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488" tIns="44450" rIns="90488" bIns="4445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4572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None/>
              <a:tabLst/>
            </a:pPr>
            <a:endParaRPr kumimoji="0" lang="en-US" sz="2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Experimentación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575716-3422-9E4E-81C7-91C00E86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89878"/>
          </a:xfrm>
        </p:spPr>
        <p:txBody>
          <a:bodyPr/>
          <a:lstStyle/>
          <a:p>
            <a:endParaRPr lang="es-ES_tradnl"/>
          </a:p>
        </p:txBody>
      </p:sp>
      <p:pic>
        <p:nvPicPr>
          <p:cNvPr id="3076" name="Picture 4" descr="Resultado de imagen para restricted boltzmann mach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815" y="2420888"/>
            <a:ext cx="39528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125572"/>
            <a:ext cx="3505689" cy="590632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104" y="2852936"/>
            <a:ext cx="1962884" cy="576064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564" y="3473965"/>
            <a:ext cx="1397964" cy="579896"/>
          </a:xfrm>
          <a:prstGeom prst="rect">
            <a:avLst/>
          </a:prstGeom>
        </p:spPr>
      </p:pic>
      <p:pic>
        <p:nvPicPr>
          <p:cNvPr id="54" name="Picture 5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8768" y="4201204"/>
            <a:ext cx="2248214" cy="523948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689" y="4862715"/>
            <a:ext cx="2486372" cy="552527"/>
          </a:xfrm>
          <a:prstGeom prst="rect">
            <a:avLst/>
          </a:prstGeom>
        </p:spPr>
      </p:pic>
      <p:pic>
        <p:nvPicPr>
          <p:cNvPr id="56" name="Picture 5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850" y="5462537"/>
            <a:ext cx="3562847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168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Experimentación</a:t>
            </a:r>
          </a:p>
        </p:txBody>
      </p:sp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55575716-3422-9E4E-81C7-91C00E86F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268413"/>
            <a:ext cx="8642350" cy="489878"/>
          </a:xfrm>
        </p:spPr>
        <p:txBody>
          <a:bodyPr/>
          <a:lstStyle/>
          <a:p>
            <a:endParaRPr lang="es-ES_tradnl"/>
          </a:p>
        </p:txBody>
      </p:sp>
      <p:grpSp>
        <p:nvGrpSpPr>
          <p:cNvPr id="4" name="Group 3"/>
          <p:cNvGrpSpPr/>
          <p:nvPr/>
        </p:nvGrpSpPr>
        <p:grpSpPr>
          <a:xfrm>
            <a:off x="827584" y="2492896"/>
            <a:ext cx="7670262" cy="2971653"/>
            <a:chOff x="11166053" y="10003525"/>
            <a:chExt cx="9824707" cy="3806339"/>
          </a:xfrm>
        </p:grpSpPr>
        <p:pic>
          <p:nvPicPr>
            <p:cNvPr id="5" name="Picture 2" descr="Image result for hyperspectral cube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66053" y="11147822"/>
              <a:ext cx="1889562" cy="1889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6" name="Group 5"/>
            <p:cNvGrpSpPr/>
            <p:nvPr/>
          </p:nvGrpSpPr>
          <p:grpSpPr>
            <a:xfrm>
              <a:off x="14137754" y="11461198"/>
              <a:ext cx="1219200" cy="1219200"/>
              <a:chOff x="11061700" y="5725787"/>
              <a:chExt cx="2103120" cy="210312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11061700" y="5725787"/>
                <a:ext cx="274320" cy="27432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1214100" y="5878187"/>
                <a:ext cx="274320" cy="27432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1366500" y="6030587"/>
                <a:ext cx="274320" cy="27432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1518900" y="6182987"/>
                <a:ext cx="274320" cy="27432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1671300" y="6335387"/>
                <a:ext cx="274320" cy="27432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1823700" y="6487787"/>
                <a:ext cx="274320" cy="274320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1976100" y="6640187"/>
                <a:ext cx="274320" cy="27432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2128500" y="6792587"/>
                <a:ext cx="274320" cy="274320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2280900" y="6944987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2433300" y="7097387"/>
                <a:ext cx="274320" cy="274320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2585700" y="7249787"/>
                <a:ext cx="274320" cy="27432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12738100" y="7402187"/>
                <a:ext cx="274320" cy="27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2890500" y="7554587"/>
                <a:ext cx="274320" cy="274320"/>
              </a:xfrm>
              <a:prstGeom prst="rect">
                <a:avLst/>
              </a:prstGeom>
              <a:solidFill>
                <a:srgbClr val="0066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</p:grp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6492" y="10385950"/>
              <a:ext cx="976081" cy="1209966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76492" y="12599898"/>
              <a:ext cx="976081" cy="1209966"/>
            </a:xfrm>
            <a:prstGeom prst="rect">
              <a:avLst/>
            </a:prstGeom>
          </p:spPr>
        </p:pic>
        <p:grpSp>
          <p:nvGrpSpPr>
            <p:cNvPr id="10" name="Group 9"/>
            <p:cNvGrpSpPr/>
            <p:nvPr/>
          </p:nvGrpSpPr>
          <p:grpSpPr>
            <a:xfrm>
              <a:off x="18305405" y="11477529"/>
              <a:ext cx="159026" cy="1219200"/>
              <a:chOff x="18837322" y="10229597"/>
              <a:chExt cx="159026" cy="1219200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18837322" y="10229597"/>
                <a:ext cx="159026" cy="159026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8837322" y="10317945"/>
                <a:ext cx="159026" cy="159026"/>
              </a:xfrm>
              <a:prstGeom prst="rect">
                <a:avLst/>
              </a:prstGeom>
              <a:solidFill>
                <a:srgbClr val="0033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837322" y="10406293"/>
                <a:ext cx="159026" cy="159026"/>
              </a:xfrm>
              <a:prstGeom prst="rect">
                <a:avLst/>
              </a:prstGeom>
              <a:solidFill>
                <a:srgbClr val="3333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8837322" y="10494641"/>
                <a:ext cx="159026" cy="159026"/>
              </a:xfrm>
              <a:prstGeom prst="rect">
                <a:avLst/>
              </a:prstGeom>
              <a:solidFill>
                <a:srgbClr val="6600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8837322" y="10582989"/>
                <a:ext cx="159026" cy="159026"/>
              </a:xfrm>
              <a:prstGeom prst="rect">
                <a:avLst/>
              </a:prstGeom>
              <a:solidFill>
                <a:srgbClr val="CC00CC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8837322" y="10671337"/>
                <a:ext cx="159026" cy="159026"/>
              </a:xfrm>
              <a:prstGeom prst="rect">
                <a:avLst/>
              </a:prstGeom>
              <a:solidFill>
                <a:srgbClr val="D60093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8837322" y="10759685"/>
                <a:ext cx="159026" cy="159026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8837322" y="10848033"/>
                <a:ext cx="159026" cy="159026"/>
              </a:xfrm>
              <a:prstGeom prst="rect">
                <a:avLst/>
              </a:prstGeom>
              <a:solidFill>
                <a:srgbClr val="CC66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8837322" y="10936381"/>
                <a:ext cx="159026" cy="159026"/>
              </a:xfrm>
              <a:prstGeom prst="rect">
                <a:avLst/>
              </a:prstGeom>
              <a:solidFill>
                <a:srgbClr val="99CC00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837322" y="11024729"/>
                <a:ext cx="159026" cy="159026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rgbClr val="008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18837322" y="11113077"/>
                <a:ext cx="159026" cy="159026"/>
              </a:xfrm>
              <a:prstGeom prst="rect">
                <a:avLst/>
              </a:prstGeom>
              <a:solidFill>
                <a:srgbClr val="00CC66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18837322" y="11201425"/>
                <a:ext cx="159026" cy="159026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8837322" y="11289771"/>
                <a:ext cx="159026" cy="159026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400" dirty="0"/>
              </a:p>
            </p:txBody>
          </p:sp>
        </p:grpSp>
        <p:pic>
          <p:nvPicPr>
            <p:cNvPr id="11" name="Picture 10" descr="Image result for neural network logistic regression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20447" y="11274104"/>
              <a:ext cx="1344664" cy="1618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>
              <a:off x="13242932" y="11848272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3" name="Right Arrow 12"/>
            <p:cNvSpPr/>
            <p:nvPr/>
          </p:nvSpPr>
          <p:spPr>
            <a:xfrm rot="19664487">
              <a:off x="15505201" y="11264347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4" name="Right Arrow 13"/>
            <p:cNvSpPr/>
            <p:nvPr/>
          </p:nvSpPr>
          <p:spPr>
            <a:xfrm rot="2103888">
              <a:off x="15505202" y="12317663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5" name="Right Arrow 14"/>
            <p:cNvSpPr/>
            <p:nvPr/>
          </p:nvSpPr>
          <p:spPr>
            <a:xfrm rot="2239924">
              <a:off x="17392165" y="10980451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6" name="Right Arrow 15"/>
            <p:cNvSpPr/>
            <p:nvPr/>
          </p:nvSpPr>
          <p:spPr>
            <a:xfrm rot="19338522">
              <a:off x="17392165" y="12674488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7" name="Right Arrow 16"/>
            <p:cNvSpPr/>
            <p:nvPr/>
          </p:nvSpPr>
          <p:spPr>
            <a:xfrm>
              <a:off x="18658796" y="11848272"/>
              <a:ext cx="662969" cy="469391"/>
            </a:xfrm>
            <a:prstGeom prst="rightArrow">
              <a:avLst>
                <a:gd name="adj1" fmla="val 28355"/>
                <a:gd name="adj2" fmla="val 36472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6053" y="10651586"/>
              <a:ext cx="1889562" cy="40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Datos originales</a:t>
              </a:r>
              <a:endParaRPr lang="en-US" sz="12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307527" y="10905561"/>
              <a:ext cx="2101972" cy="40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Vector espectral</a:t>
              </a:r>
              <a:endParaRPr lang="en-US" sz="12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5967611" y="10003525"/>
              <a:ext cx="1593842" cy="40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GBRBM (1)</a:t>
              </a:r>
              <a:endParaRPr lang="en-US" sz="1200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980196" y="12239511"/>
              <a:ext cx="1593842" cy="40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GBRBM (n)</a:t>
              </a:r>
              <a:endParaRPr lang="en-US" sz="1200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5958082" y="11464200"/>
              <a:ext cx="1593842" cy="827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"/>
                </a:lnSpc>
              </a:pPr>
              <a:r>
                <a:rPr lang="en-US" sz="2000" b="1" dirty="0" smtClean="0"/>
                <a:t>.</a:t>
              </a:r>
              <a:endParaRPr lang="en-US" sz="2000" b="1" dirty="0" smtClean="0"/>
            </a:p>
            <a:p>
              <a:pPr algn="ctr">
                <a:lnSpc>
                  <a:spcPct val="20000"/>
                </a:lnSpc>
              </a:pPr>
              <a:r>
                <a:rPr lang="en-US" sz="2000" b="1" dirty="0" smtClean="0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b="1" dirty="0" smtClean="0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b="1" dirty="0" smtClean="0"/>
                <a:t>.</a:t>
              </a:r>
            </a:p>
            <a:p>
              <a:pPr algn="ctr">
                <a:lnSpc>
                  <a:spcPct val="20000"/>
                </a:lnSpc>
              </a:pPr>
              <a:r>
                <a:rPr lang="en-US" sz="2000" b="1" dirty="0"/>
                <a:t>.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7585972" y="11083428"/>
              <a:ext cx="1593842" cy="403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Características</a:t>
              </a:r>
              <a:endParaRPr lang="en-US" sz="12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9396918" y="10063450"/>
              <a:ext cx="1593842" cy="12111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 smtClean="0"/>
                <a:t>SMO, Logistic Regression, K-means, otros clasificadores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8201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Resultados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484784"/>
            <a:ext cx="1944216" cy="4007293"/>
          </a:xfr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1412776"/>
            <a:ext cx="2376264" cy="432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00270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rence_Presentation">
  <a:themeElements>
    <a:clrScheme name="">
      <a:dk1>
        <a:srgbClr val="000000"/>
      </a:dk1>
      <a:lt1>
        <a:srgbClr val="618FFD"/>
      </a:lt1>
      <a:dk2>
        <a:srgbClr val="081D58"/>
      </a:dk2>
      <a:lt2>
        <a:srgbClr val="919191"/>
      </a:lt2>
      <a:accent1>
        <a:srgbClr val="FC0128"/>
      </a:accent1>
      <a:accent2>
        <a:srgbClr val="063DE8"/>
      </a:accent2>
      <a:accent3>
        <a:srgbClr val="B7C6FE"/>
      </a:accent3>
      <a:accent4>
        <a:srgbClr val="000000"/>
      </a:accent4>
      <a:accent5>
        <a:srgbClr val="FDAAAC"/>
      </a:accent5>
      <a:accent6>
        <a:srgbClr val="0536D2"/>
      </a:accent6>
      <a:hlink>
        <a:srgbClr val="00DFCA"/>
      </a:hlink>
      <a:folHlink>
        <a:srgbClr val="EAEC5E"/>
      </a:folHlink>
    </a:clrScheme>
    <a:fontScheme name="Conference_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4572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Wingdings" pitchFamily="2" charset="2"/>
          <a:buNone/>
          <a:tabLst/>
          <a:defRPr kumimoji="0" lang="es-E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488" tIns="44450" rIns="90488" bIns="44450" numCol="1" anchor="t" anchorCtr="0" compatLnSpc="1">
        <a:prstTxWarp prst="textNoShape">
          <a:avLst/>
        </a:prstTxWarp>
        <a:spAutoFit/>
      </a:bodyPr>
      <a:lstStyle>
        <a:defPPr marL="4572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Pct val="75000"/>
          <a:buFont typeface="Wingdings" pitchFamily="2" charset="2"/>
          <a:buNone/>
          <a:tabLst/>
          <a:defRPr kumimoji="0" lang="es-E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nference_Presentatio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ference_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ference_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6DD9CFC47CE5B44AC3D547B9E225D7E" ma:contentTypeVersion="0" ma:contentTypeDescription="Crear nuevo documento." ma:contentTypeScope="" ma:versionID="e7741064258399977241731468e90a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ebba8a198e9bb40c3eeca6d0bd41257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6F7701D-BEC8-40E7-A2C1-0B056F025D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2494175-4A29-42D2-A82F-12F5F1F720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B51836D-B777-491D-8F6F-0DFF32AB2E3B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c:\msoffice\powerpnt\template\clrovrhd\sidebarc.ppt</Template>
  <TotalTime>10649</TotalTime>
  <Pages>3</Pages>
  <Words>489</Words>
  <Application>Microsoft Office PowerPoint</Application>
  <PresentationFormat>Letter Paper (8.5x11 in)</PresentationFormat>
  <Paragraphs>56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Monotype Sorts</vt:lpstr>
      <vt:lpstr>Times New Roman</vt:lpstr>
      <vt:lpstr>Wingdings</vt:lpstr>
      <vt:lpstr>Conference_Presentation</vt:lpstr>
      <vt:lpstr>Máquinas de Boltzmann Restringidas para la Clasificación de Imágenes Hiperespectrales J. Jesús Torres Méndez  Maestría en Sistemas Computacionales ITESO – Universidad Jesuita de Guadalajara, Mexico</vt:lpstr>
      <vt:lpstr>Resumen</vt:lpstr>
      <vt:lpstr>Contenido</vt:lpstr>
      <vt:lpstr>Introducción</vt:lpstr>
      <vt:lpstr>Introducción</vt:lpstr>
      <vt:lpstr>Descripción del problema</vt:lpstr>
      <vt:lpstr>Experimentación</vt:lpstr>
      <vt:lpstr>Experimentación</vt:lpstr>
      <vt:lpstr>Resultados</vt:lpstr>
      <vt:lpstr>Resultados</vt:lpstr>
      <vt:lpstr>Conclusiones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Format</dc:title>
  <dc:subject/>
  <dc:creator>Dr. J.E. Rayas Sánchez</dc:creator>
  <cp:keywords/>
  <dc:description/>
  <cp:lastModifiedBy>J. Jesús Torres Méndez</cp:lastModifiedBy>
  <cp:revision>799</cp:revision>
  <cp:lastPrinted>2002-03-01T14:31:46Z</cp:lastPrinted>
  <dcterms:created xsi:type="dcterms:W3CDTF">2096-11-11T00:31:24Z</dcterms:created>
  <dcterms:modified xsi:type="dcterms:W3CDTF">2019-12-11T01:14:03Z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0x010100C6DD9CFC47CE5B44AC3D547B9E225D7E</vt:lpwstr>
  </property>
</Properties>
</file>