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7" r:id="rId4"/>
    <p:sldId id="261" r:id="rId5"/>
    <p:sldId id="298" r:id="rId6"/>
    <p:sldId id="271" r:id="rId7"/>
    <p:sldId id="283" r:id="rId8"/>
    <p:sldId id="264" r:id="rId9"/>
    <p:sldId id="265" r:id="rId10"/>
    <p:sldId id="269" r:id="rId11"/>
    <p:sldId id="288" r:id="rId12"/>
    <p:sldId id="289" r:id="rId13"/>
    <p:sldId id="282" r:id="rId14"/>
    <p:sldId id="287" r:id="rId15"/>
    <p:sldId id="292" r:id="rId16"/>
    <p:sldId id="293" r:id="rId17"/>
    <p:sldId id="290" r:id="rId18"/>
    <p:sldId id="291" r:id="rId19"/>
    <p:sldId id="296" r:id="rId20"/>
    <p:sldId id="295" r:id="rId21"/>
    <p:sldId id="299" r:id="rId22"/>
    <p:sldId id="272" r:id="rId23"/>
    <p:sldId id="274" r:id="rId24"/>
    <p:sldId id="285" r:id="rId25"/>
    <p:sldId id="279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64" y="67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C334-1C9C-4A19-9326-3647F6CBF35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E024961-9615-483E-89F5-92C186AE0919}">
      <dgm:prSet phldrT="[Texto]"/>
      <dgm:spPr/>
      <dgm:t>
        <a:bodyPr/>
        <a:lstStyle/>
        <a:p>
          <a:r>
            <a:rPr lang="es-MX" dirty="0" smtClean="0"/>
            <a:t>1</a:t>
          </a:r>
          <a:endParaRPr lang="es-MX" dirty="0"/>
        </a:p>
      </dgm:t>
    </dgm:pt>
    <dgm:pt modelId="{ADA45BBA-1D4D-41E9-9AE2-3CD503352FCB}" type="parTrans" cxnId="{3BB5AFCF-FC58-4384-AF04-36A34E35F7E4}">
      <dgm:prSet/>
      <dgm:spPr/>
      <dgm:t>
        <a:bodyPr/>
        <a:lstStyle/>
        <a:p>
          <a:endParaRPr lang="es-MX"/>
        </a:p>
      </dgm:t>
    </dgm:pt>
    <dgm:pt modelId="{588A164D-987D-4C2A-857C-7D8D102708FB}" type="sibTrans" cxnId="{3BB5AFCF-FC58-4384-AF04-36A34E35F7E4}">
      <dgm:prSet/>
      <dgm:spPr/>
      <dgm:t>
        <a:bodyPr/>
        <a:lstStyle/>
        <a:p>
          <a:endParaRPr lang="es-MX"/>
        </a:p>
      </dgm:t>
    </dgm:pt>
    <dgm:pt modelId="{AF735B30-CD34-49C3-97C0-166317D2354D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Investigar los diferentes perfiles alares más usuales en el </a:t>
          </a:r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mercado para los SWT, </a:t>
          </a:r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y los materiales para su fabricación.</a:t>
          </a:r>
          <a:endParaRPr lang="es-MX" sz="1800" dirty="0"/>
        </a:p>
      </dgm:t>
    </dgm:pt>
    <dgm:pt modelId="{81FD01DC-6E3A-4E58-B313-36BD1AE32727}" type="parTrans" cxnId="{FD34475D-C92B-4B1E-B89D-0D0E8152F1AB}">
      <dgm:prSet/>
      <dgm:spPr/>
      <dgm:t>
        <a:bodyPr/>
        <a:lstStyle/>
        <a:p>
          <a:endParaRPr lang="es-MX"/>
        </a:p>
      </dgm:t>
    </dgm:pt>
    <dgm:pt modelId="{951C950A-37C5-479C-B251-E7FF2CE66627}" type="sibTrans" cxnId="{FD34475D-C92B-4B1E-B89D-0D0E8152F1AB}">
      <dgm:prSet/>
      <dgm:spPr/>
      <dgm:t>
        <a:bodyPr/>
        <a:lstStyle/>
        <a:p>
          <a:endParaRPr lang="es-MX"/>
        </a:p>
      </dgm:t>
    </dgm:pt>
    <dgm:pt modelId="{3E7388B9-A84D-4777-BEF3-2AC8066DC373}">
      <dgm:prSet phldrT="[Texto]"/>
      <dgm:spPr/>
      <dgm:t>
        <a:bodyPr/>
        <a:lstStyle/>
        <a:p>
          <a:r>
            <a:rPr lang="es-MX" dirty="0" smtClean="0"/>
            <a:t>2</a:t>
          </a:r>
          <a:endParaRPr lang="es-MX" dirty="0"/>
        </a:p>
      </dgm:t>
    </dgm:pt>
    <dgm:pt modelId="{5F241710-D45D-4B4B-B813-CE690CD121CD}" type="parTrans" cxnId="{602B12AD-2AAD-4399-AEC4-F455F2B1FA41}">
      <dgm:prSet/>
      <dgm:spPr/>
      <dgm:t>
        <a:bodyPr/>
        <a:lstStyle/>
        <a:p>
          <a:endParaRPr lang="es-MX"/>
        </a:p>
      </dgm:t>
    </dgm:pt>
    <dgm:pt modelId="{47F6AE85-7D21-4182-BCA6-96D9CCFE2BA1}" type="sibTrans" cxnId="{602B12AD-2AAD-4399-AEC4-F455F2B1FA41}">
      <dgm:prSet/>
      <dgm:spPr/>
      <dgm:t>
        <a:bodyPr/>
        <a:lstStyle/>
        <a:p>
          <a:endParaRPr lang="es-MX"/>
        </a:p>
      </dgm:t>
    </dgm:pt>
    <dgm:pt modelId="{1DB2708B-DA11-468D-A3BD-094ACBAD6105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Seleccionar los perfiles alares y materiales con los cuales se hará el análisis teórico y construcción del prototipo</a:t>
          </a:r>
          <a:endParaRPr lang="es-MX" sz="1800" dirty="0"/>
        </a:p>
      </dgm:t>
    </dgm:pt>
    <dgm:pt modelId="{3A4F45FD-5B9A-46D7-B456-E863F05D646A}" type="parTrans" cxnId="{C16D1047-EB79-4AB4-BC42-9E5CC659642B}">
      <dgm:prSet/>
      <dgm:spPr/>
      <dgm:t>
        <a:bodyPr/>
        <a:lstStyle/>
        <a:p>
          <a:endParaRPr lang="es-MX"/>
        </a:p>
      </dgm:t>
    </dgm:pt>
    <dgm:pt modelId="{29C72806-EFCB-49EE-B063-982F0E939711}" type="sibTrans" cxnId="{C16D1047-EB79-4AB4-BC42-9E5CC659642B}">
      <dgm:prSet/>
      <dgm:spPr/>
      <dgm:t>
        <a:bodyPr/>
        <a:lstStyle/>
        <a:p>
          <a:endParaRPr lang="es-MX"/>
        </a:p>
      </dgm:t>
    </dgm:pt>
    <dgm:pt modelId="{0E3C8A00-A440-47EB-9F65-A1BACC05812C}">
      <dgm:prSet phldrT="[Texto]"/>
      <dgm:spPr/>
      <dgm:t>
        <a:bodyPr/>
        <a:lstStyle/>
        <a:p>
          <a:r>
            <a:rPr lang="es-MX" dirty="0" smtClean="0"/>
            <a:t>3</a:t>
          </a:r>
          <a:endParaRPr lang="es-MX" dirty="0"/>
        </a:p>
      </dgm:t>
    </dgm:pt>
    <dgm:pt modelId="{5E988C48-AA64-455C-A928-F37B3019318D}" type="parTrans" cxnId="{02A598F5-140C-49F8-90A6-A405B22D34C1}">
      <dgm:prSet/>
      <dgm:spPr/>
      <dgm:t>
        <a:bodyPr/>
        <a:lstStyle/>
        <a:p>
          <a:endParaRPr lang="es-MX"/>
        </a:p>
      </dgm:t>
    </dgm:pt>
    <dgm:pt modelId="{D08B5808-C97D-4856-B95A-B4A84F04C125}" type="sibTrans" cxnId="{02A598F5-140C-49F8-90A6-A405B22D34C1}">
      <dgm:prSet/>
      <dgm:spPr/>
      <dgm:t>
        <a:bodyPr/>
        <a:lstStyle/>
        <a:p>
          <a:endParaRPr lang="es-MX"/>
        </a:p>
      </dgm:t>
    </dgm:pt>
    <dgm:pt modelId="{CEDA5D83-4C6A-4C0D-B5AD-8FA1314B91DD}">
      <dgm:prSet phldrT="[Texto]" custT="1"/>
      <dgm:spPr/>
      <dgm:t>
        <a:bodyPr/>
        <a:lstStyle/>
        <a:p>
          <a:r>
            <a:rPr lang="es-MX" altLang="en-US" sz="1800" dirty="0" smtClean="0"/>
            <a:t>Diseñar un álabe geométricamente optimizado</a:t>
          </a:r>
          <a:endParaRPr lang="es-MX" sz="2300" dirty="0"/>
        </a:p>
      </dgm:t>
    </dgm:pt>
    <dgm:pt modelId="{BC75E0E3-9582-4135-9A61-F4A69717AB8F}" type="parTrans" cxnId="{B5BDF68A-9201-413C-897A-533C77F4FFE7}">
      <dgm:prSet/>
      <dgm:spPr/>
      <dgm:t>
        <a:bodyPr/>
        <a:lstStyle/>
        <a:p>
          <a:endParaRPr lang="es-MX"/>
        </a:p>
      </dgm:t>
    </dgm:pt>
    <dgm:pt modelId="{36D542E0-73D8-4187-BF82-F3431FA139BF}" type="sibTrans" cxnId="{B5BDF68A-9201-413C-897A-533C77F4FFE7}">
      <dgm:prSet/>
      <dgm:spPr/>
      <dgm:t>
        <a:bodyPr/>
        <a:lstStyle/>
        <a:p>
          <a:endParaRPr lang="es-MX"/>
        </a:p>
      </dgm:t>
    </dgm:pt>
    <dgm:pt modelId="{1900A09A-5F24-4D5E-BA08-9601986E7B10}" type="pres">
      <dgm:prSet presAssocID="{5305C334-1C9C-4A19-9326-3647F6CBF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6FB5DD9-F405-4F84-B35C-A1F728E453AE}" type="pres">
      <dgm:prSet presAssocID="{DE024961-9615-483E-89F5-92C186AE0919}" presName="composite" presStyleCnt="0"/>
      <dgm:spPr/>
    </dgm:pt>
    <dgm:pt modelId="{357CBC3D-553C-491E-82BD-A6C720542F40}" type="pres">
      <dgm:prSet presAssocID="{DE024961-9615-483E-89F5-92C186AE09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234A5A-6ACA-4FEF-9B57-D1213649BED0}" type="pres">
      <dgm:prSet presAssocID="{DE024961-9615-483E-89F5-92C186AE0919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D59100-8899-4E43-A84F-ED06F3BF535D}" type="pres">
      <dgm:prSet presAssocID="{588A164D-987D-4C2A-857C-7D8D102708FB}" presName="sp" presStyleCnt="0"/>
      <dgm:spPr/>
    </dgm:pt>
    <dgm:pt modelId="{84367581-782C-40C2-9070-8889FBEE9267}" type="pres">
      <dgm:prSet presAssocID="{3E7388B9-A84D-4777-BEF3-2AC8066DC373}" presName="composite" presStyleCnt="0"/>
      <dgm:spPr/>
    </dgm:pt>
    <dgm:pt modelId="{CB6402E7-4407-40F1-9F38-0228A82C2393}" type="pres">
      <dgm:prSet presAssocID="{3E7388B9-A84D-4777-BEF3-2AC8066DC3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3432707-518E-40FF-AE01-D74C3AB2F9EC}" type="pres">
      <dgm:prSet presAssocID="{3E7388B9-A84D-4777-BEF3-2AC8066DC373}" presName="descendantText" presStyleLbl="alignAcc1" presStyleIdx="1" presStyleCnt="3" custScaleY="8836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AAD7FE-8C90-4BE9-9E5C-261849809EC4}" type="pres">
      <dgm:prSet presAssocID="{47F6AE85-7D21-4182-BCA6-96D9CCFE2BA1}" presName="sp" presStyleCnt="0"/>
      <dgm:spPr/>
    </dgm:pt>
    <dgm:pt modelId="{2B2BA9E3-2918-4546-A2DE-27A50952F578}" type="pres">
      <dgm:prSet presAssocID="{0E3C8A00-A440-47EB-9F65-A1BACC05812C}" presName="composite" presStyleCnt="0"/>
      <dgm:spPr/>
    </dgm:pt>
    <dgm:pt modelId="{43D8957A-E9FB-4ECB-A1AA-7FD9EB27A764}" type="pres">
      <dgm:prSet presAssocID="{0E3C8A00-A440-47EB-9F65-A1BACC05812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79D5C2-1108-4459-8143-1C6AD5D9CF26}" type="pres">
      <dgm:prSet presAssocID="{0E3C8A00-A440-47EB-9F65-A1BACC05812C}" presName="descendantText" presStyleLbl="alignAcc1" presStyleIdx="2" presStyleCnt="3" custScaleY="100508" custLinFactNeighborY="77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46DC728-F76D-4897-8A03-70FAE666723F}" type="presOf" srcId="{AF735B30-CD34-49C3-97C0-166317D2354D}" destId="{2F234A5A-6ACA-4FEF-9B57-D1213649BED0}" srcOrd="0" destOrd="0" presId="urn:microsoft.com/office/officeart/2005/8/layout/chevron2"/>
    <dgm:cxn modelId="{4E4DD4E1-E8DB-4F78-BE7E-95DD19C7279F}" type="presOf" srcId="{DE024961-9615-483E-89F5-92C186AE0919}" destId="{357CBC3D-553C-491E-82BD-A6C720542F40}" srcOrd="0" destOrd="0" presId="urn:microsoft.com/office/officeart/2005/8/layout/chevron2"/>
    <dgm:cxn modelId="{B5BDF68A-9201-413C-897A-533C77F4FFE7}" srcId="{0E3C8A00-A440-47EB-9F65-A1BACC05812C}" destId="{CEDA5D83-4C6A-4C0D-B5AD-8FA1314B91DD}" srcOrd="0" destOrd="0" parTransId="{BC75E0E3-9582-4135-9A61-F4A69717AB8F}" sibTransId="{36D542E0-73D8-4187-BF82-F3431FA139BF}"/>
    <dgm:cxn modelId="{FD34475D-C92B-4B1E-B89D-0D0E8152F1AB}" srcId="{DE024961-9615-483E-89F5-92C186AE0919}" destId="{AF735B30-CD34-49C3-97C0-166317D2354D}" srcOrd="0" destOrd="0" parTransId="{81FD01DC-6E3A-4E58-B313-36BD1AE32727}" sibTransId="{951C950A-37C5-479C-B251-E7FF2CE66627}"/>
    <dgm:cxn modelId="{3BB5AFCF-FC58-4384-AF04-36A34E35F7E4}" srcId="{5305C334-1C9C-4A19-9326-3647F6CBF35C}" destId="{DE024961-9615-483E-89F5-92C186AE0919}" srcOrd="0" destOrd="0" parTransId="{ADA45BBA-1D4D-41E9-9AE2-3CD503352FCB}" sibTransId="{588A164D-987D-4C2A-857C-7D8D102708FB}"/>
    <dgm:cxn modelId="{7B0FAEFE-3ADE-4FAE-AD05-B5B44C39061F}" type="presOf" srcId="{1DB2708B-DA11-468D-A3BD-094ACBAD6105}" destId="{83432707-518E-40FF-AE01-D74C3AB2F9EC}" srcOrd="0" destOrd="0" presId="urn:microsoft.com/office/officeart/2005/8/layout/chevron2"/>
    <dgm:cxn modelId="{11E6D45E-F42C-4EC2-A637-CF98A7460216}" type="presOf" srcId="{5305C334-1C9C-4A19-9326-3647F6CBF35C}" destId="{1900A09A-5F24-4D5E-BA08-9601986E7B10}" srcOrd="0" destOrd="0" presId="urn:microsoft.com/office/officeart/2005/8/layout/chevron2"/>
    <dgm:cxn modelId="{602B12AD-2AAD-4399-AEC4-F455F2B1FA41}" srcId="{5305C334-1C9C-4A19-9326-3647F6CBF35C}" destId="{3E7388B9-A84D-4777-BEF3-2AC8066DC373}" srcOrd="1" destOrd="0" parTransId="{5F241710-D45D-4B4B-B813-CE690CD121CD}" sibTransId="{47F6AE85-7D21-4182-BCA6-96D9CCFE2BA1}"/>
    <dgm:cxn modelId="{02A598F5-140C-49F8-90A6-A405B22D34C1}" srcId="{5305C334-1C9C-4A19-9326-3647F6CBF35C}" destId="{0E3C8A00-A440-47EB-9F65-A1BACC05812C}" srcOrd="2" destOrd="0" parTransId="{5E988C48-AA64-455C-A928-F37B3019318D}" sibTransId="{D08B5808-C97D-4856-B95A-B4A84F04C125}"/>
    <dgm:cxn modelId="{ACA19765-F563-4E52-AB0A-7217700D1320}" type="presOf" srcId="{CEDA5D83-4C6A-4C0D-B5AD-8FA1314B91DD}" destId="{9A79D5C2-1108-4459-8143-1C6AD5D9CF26}" srcOrd="0" destOrd="0" presId="urn:microsoft.com/office/officeart/2005/8/layout/chevron2"/>
    <dgm:cxn modelId="{C16D1047-EB79-4AB4-BC42-9E5CC659642B}" srcId="{3E7388B9-A84D-4777-BEF3-2AC8066DC373}" destId="{1DB2708B-DA11-468D-A3BD-094ACBAD6105}" srcOrd="0" destOrd="0" parTransId="{3A4F45FD-5B9A-46D7-B456-E863F05D646A}" sibTransId="{29C72806-EFCB-49EE-B063-982F0E939711}"/>
    <dgm:cxn modelId="{D44A5CB3-975F-4BBE-B4BB-EC39649ACA4B}" type="presOf" srcId="{0E3C8A00-A440-47EB-9F65-A1BACC05812C}" destId="{43D8957A-E9FB-4ECB-A1AA-7FD9EB27A764}" srcOrd="0" destOrd="0" presId="urn:microsoft.com/office/officeart/2005/8/layout/chevron2"/>
    <dgm:cxn modelId="{91AA0547-3BE7-4DA4-8FB4-F76AD76C8F4D}" type="presOf" srcId="{3E7388B9-A84D-4777-BEF3-2AC8066DC373}" destId="{CB6402E7-4407-40F1-9F38-0228A82C2393}" srcOrd="0" destOrd="0" presId="urn:microsoft.com/office/officeart/2005/8/layout/chevron2"/>
    <dgm:cxn modelId="{5F2C2434-6468-4A5B-9E42-D6EBE37DD389}" type="presParOf" srcId="{1900A09A-5F24-4D5E-BA08-9601986E7B10}" destId="{F6FB5DD9-F405-4F84-B35C-A1F728E453AE}" srcOrd="0" destOrd="0" presId="urn:microsoft.com/office/officeart/2005/8/layout/chevron2"/>
    <dgm:cxn modelId="{C421CEC0-F4A6-4864-A6C9-8338AD1931BF}" type="presParOf" srcId="{F6FB5DD9-F405-4F84-B35C-A1F728E453AE}" destId="{357CBC3D-553C-491E-82BD-A6C720542F40}" srcOrd="0" destOrd="0" presId="urn:microsoft.com/office/officeart/2005/8/layout/chevron2"/>
    <dgm:cxn modelId="{1BC6E5AC-95F2-4667-B2E3-881D1931D323}" type="presParOf" srcId="{F6FB5DD9-F405-4F84-B35C-A1F728E453AE}" destId="{2F234A5A-6ACA-4FEF-9B57-D1213649BED0}" srcOrd="1" destOrd="0" presId="urn:microsoft.com/office/officeart/2005/8/layout/chevron2"/>
    <dgm:cxn modelId="{462F29B4-91BF-493A-8911-E3044E4817CF}" type="presParOf" srcId="{1900A09A-5F24-4D5E-BA08-9601986E7B10}" destId="{06D59100-8899-4E43-A84F-ED06F3BF535D}" srcOrd="1" destOrd="0" presId="urn:microsoft.com/office/officeart/2005/8/layout/chevron2"/>
    <dgm:cxn modelId="{8FE4229A-77BF-4FB2-8B23-EFFAA7E8CA0B}" type="presParOf" srcId="{1900A09A-5F24-4D5E-BA08-9601986E7B10}" destId="{84367581-782C-40C2-9070-8889FBEE9267}" srcOrd="2" destOrd="0" presId="urn:microsoft.com/office/officeart/2005/8/layout/chevron2"/>
    <dgm:cxn modelId="{BBF991A2-5F69-46FF-B737-6D253BAAF92A}" type="presParOf" srcId="{84367581-782C-40C2-9070-8889FBEE9267}" destId="{CB6402E7-4407-40F1-9F38-0228A82C2393}" srcOrd="0" destOrd="0" presId="urn:microsoft.com/office/officeart/2005/8/layout/chevron2"/>
    <dgm:cxn modelId="{39FD19CA-5A26-4311-B0FA-5571FB9C5DA2}" type="presParOf" srcId="{84367581-782C-40C2-9070-8889FBEE9267}" destId="{83432707-518E-40FF-AE01-D74C3AB2F9EC}" srcOrd="1" destOrd="0" presId="urn:microsoft.com/office/officeart/2005/8/layout/chevron2"/>
    <dgm:cxn modelId="{EFF3C182-6595-4B55-B2D8-E094B01E80FC}" type="presParOf" srcId="{1900A09A-5F24-4D5E-BA08-9601986E7B10}" destId="{0CAAD7FE-8C90-4BE9-9E5C-261849809EC4}" srcOrd="3" destOrd="0" presId="urn:microsoft.com/office/officeart/2005/8/layout/chevron2"/>
    <dgm:cxn modelId="{46FE7AC3-5181-449B-BD6A-DED80C664A61}" type="presParOf" srcId="{1900A09A-5F24-4D5E-BA08-9601986E7B10}" destId="{2B2BA9E3-2918-4546-A2DE-27A50952F578}" srcOrd="4" destOrd="0" presId="urn:microsoft.com/office/officeart/2005/8/layout/chevron2"/>
    <dgm:cxn modelId="{41A6065C-42C4-4D6F-9D30-0EEF0D2B3BA8}" type="presParOf" srcId="{2B2BA9E3-2918-4546-A2DE-27A50952F578}" destId="{43D8957A-E9FB-4ECB-A1AA-7FD9EB27A764}" srcOrd="0" destOrd="0" presId="urn:microsoft.com/office/officeart/2005/8/layout/chevron2"/>
    <dgm:cxn modelId="{15B8DF58-7EC6-4D3B-B9DD-D3B8589160CD}" type="presParOf" srcId="{2B2BA9E3-2918-4546-A2DE-27A50952F578}" destId="{9A79D5C2-1108-4459-8143-1C6AD5D9CF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5C65-C271-4AB0-BB4B-6D87D6DB1A1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6BE175-2D49-4670-9A53-E5307ADBD699}">
      <dgm:prSet phldrT="[Texto]"/>
      <dgm:spPr/>
      <dgm:t>
        <a:bodyPr/>
        <a:lstStyle/>
        <a:p>
          <a:r>
            <a:rPr lang="es-MX" dirty="0" smtClean="0"/>
            <a:t>4</a:t>
          </a:r>
          <a:endParaRPr lang="es-MX" dirty="0"/>
        </a:p>
      </dgm:t>
    </dgm:pt>
    <dgm:pt modelId="{1A2A5BB1-55C4-4B5D-B7E7-C0EF7B0CE97A}" type="parTrans" cxnId="{698516F2-D442-4CF8-A650-21F80F6CB407}">
      <dgm:prSet/>
      <dgm:spPr/>
      <dgm:t>
        <a:bodyPr/>
        <a:lstStyle/>
        <a:p>
          <a:endParaRPr lang="es-MX"/>
        </a:p>
      </dgm:t>
    </dgm:pt>
    <dgm:pt modelId="{780AB153-C99F-40DD-A2D0-7A57AD77D82C}" type="sibTrans" cxnId="{698516F2-D442-4CF8-A650-21F80F6CB407}">
      <dgm:prSet/>
      <dgm:spPr/>
      <dgm:t>
        <a:bodyPr/>
        <a:lstStyle/>
        <a:p>
          <a:endParaRPr lang="es-MX"/>
        </a:p>
      </dgm:t>
    </dgm:pt>
    <dgm:pt modelId="{99B80590-733D-4242-A8FD-01ACE5FF7291}">
      <dgm:prSet phldrT="[Texto]"/>
      <dgm:spPr/>
      <dgm:t>
        <a:bodyPr/>
        <a:lstStyle/>
        <a:p>
          <a:r>
            <a:rPr lang="es-MX" dirty="0" smtClean="0"/>
            <a:t>5</a:t>
          </a:r>
          <a:endParaRPr lang="es-MX" dirty="0"/>
        </a:p>
      </dgm:t>
    </dgm:pt>
    <dgm:pt modelId="{C1ECB453-803C-431F-998B-B04E3A42BD77}" type="parTrans" cxnId="{88C27673-52D7-4BF2-90FB-AF9E449C5AC5}">
      <dgm:prSet/>
      <dgm:spPr/>
      <dgm:t>
        <a:bodyPr/>
        <a:lstStyle/>
        <a:p>
          <a:endParaRPr lang="es-MX"/>
        </a:p>
      </dgm:t>
    </dgm:pt>
    <dgm:pt modelId="{181C1F5D-72C1-4437-A4C1-4CD8A71B2A27}" type="sibTrans" cxnId="{88C27673-52D7-4BF2-90FB-AF9E449C5AC5}">
      <dgm:prSet/>
      <dgm:spPr/>
      <dgm:t>
        <a:bodyPr/>
        <a:lstStyle/>
        <a:p>
          <a:endParaRPr lang="es-MX"/>
        </a:p>
      </dgm:t>
    </dgm:pt>
    <dgm:pt modelId="{35005D26-3E01-4EF6-8E96-BA261960363B}">
      <dgm:prSet phldrT="[Texto]"/>
      <dgm:spPr/>
      <dgm:t>
        <a:bodyPr/>
        <a:lstStyle/>
        <a:p>
          <a:r>
            <a:rPr lang="es-MX" altLang="en-US" dirty="0" smtClean="0"/>
            <a:t>Análisis Energético </a:t>
          </a:r>
          <a:endParaRPr lang="es-MX" dirty="0"/>
        </a:p>
      </dgm:t>
    </dgm:pt>
    <dgm:pt modelId="{D5C63A68-6AA0-42A2-ACA7-F8463285CD3E}" type="parTrans" cxnId="{02402896-F18B-4522-885C-2074E2CF0F2A}">
      <dgm:prSet/>
      <dgm:spPr/>
      <dgm:t>
        <a:bodyPr/>
        <a:lstStyle/>
        <a:p>
          <a:endParaRPr lang="es-MX"/>
        </a:p>
      </dgm:t>
    </dgm:pt>
    <dgm:pt modelId="{0D0F210C-E176-4E5C-AD7F-B1A6872DB477}" type="sibTrans" cxnId="{02402896-F18B-4522-885C-2074E2CF0F2A}">
      <dgm:prSet/>
      <dgm:spPr/>
      <dgm:t>
        <a:bodyPr/>
        <a:lstStyle/>
        <a:p>
          <a:endParaRPr lang="es-MX"/>
        </a:p>
      </dgm:t>
    </dgm:pt>
    <dgm:pt modelId="{95CD44EA-5C36-4E10-891F-E47A045C668F}">
      <dgm:prSet phldrT="[Texto]"/>
      <dgm:spPr/>
      <dgm:t>
        <a:bodyPr/>
        <a:lstStyle/>
        <a:p>
          <a:r>
            <a:rPr lang="es-MX" dirty="0" smtClean="0"/>
            <a:t>6</a:t>
          </a:r>
          <a:endParaRPr lang="es-MX" dirty="0"/>
        </a:p>
      </dgm:t>
    </dgm:pt>
    <dgm:pt modelId="{86749E29-320C-4F53-8751-DC5CB1CF6845}" type="parTrans" cxnId="{D5B2758B-B022-46E2-A201-DEBCC7373808}">
      <dgm:prSet/>
      <dgm:spPr/>
      <dgm:t>
        <a:bodyPr/>
        <a:lstStyle/>
        <a:p>
          <a:endParaRPr lang="es-MX"/>
        </a:p>
      </dgm:t>
    </dgm:pt>
    <dgm:pt modelId="{B9783FBD-7F74-472A-88BA-132BBF72DE20}" type="sibTrans" cxnId="{D5B2758B-B022-46E2-A201-DEBCC7373808}">
      <dgm:prSet/>
      <dgm:spPr/>
      <dgm:t>
        <a:bodyPr/>
        <a:lstStyle/>
        <a:p>
          <a:endParaRPr lang="es-MX"/>
        </a:p>
      </dgm:t>
    </dgm:pt>
    <dgm:pt modelId="{76E02E14-B635-43DB-AB52-373D41C956A9}">
      <dgm:prSet phldrT="[Texto]"/>
      <dgm:spPr/>
      <dgm:t>
        <a:bodyPr/>
        <a:lstStyle/>
        <a:p>
          <a:r>
            <a:rPr lang="es-MX" dirty="0" smtClean="0"/>
            <a:t>Análisis Estructural por elemento finito</a:t>
          </a:r>
          <a:endParaRPr lang="es-MX" dirty="0"/>
        </a:p>
      </dgm:t>
    </dgm:pt>
    <dgm:pt modelId="{E7B2AFEF-78DF-4B9F-924B-2AFF35F30A5D}" type="parTrans" cxnId="{BA5A737C-A91B-481B-8A52-BA9F29D03443}">
      <dgm:prSet/>
      <dgm:spPr/>
      <dgm:t>
        <a:bodyPr/>
        <a:lstStyle/>
        <a:p>
          <a:endParaRPr lang="es-MX"/>
        </a:p>
      </dgm:t>
    </dgm:pt>
    <dgm:pt modelId="{C9F11F7D-3771-4C96-8308-0DF92AFCD0BD}" type="sibTrans" cxnId="{BA5A737C-A91B-481B-8A52-BA9F29D03443}">
      <dgm:prSet/>
      <dgm:spPr/>
      <dgm:t>
        <a:bodyPr/>
        <a:lstStyle/>
        <a:p>
          <a:endParaRPr lang="es-MX"/>
        </a:p>
      </dgm:t>
    </dgm:pt>
    <dgm:pt modelId="{79655E89-E067-4031-9020-E471A0BF307C}">
      <dgm:prSet phldrT="[Texto]"/>
      <dgm:spPr/>
      <dgm:t>
        <a:bodyPr/>
        <a:lstStyle/>
        <a:p>
          <a:r>
            <a:rPr lang="es-MX" altLang="en-US" dirty="0" smtClean="0"/>
            <a:t>Realizar un diseño estructural del álabe con materiales compuesto.</a:t>
          </a:r>
          <a:endParaRPr lang="es-MX" dirty="0"/>
        </a:p>
      </dgm:t>
    </dgm:pt>
    <dgm:pt modelId="{6C4C52D2-E90E-40BC-AE53-10BA6D04EC57}" type="parTrans" cxnId="{5F5655D3-A333-4683-9590-13B3772CD750}">
      <dgm:prSet/>
      <dgm:spPr/>
      <dgm:t>
        <a:bodyPr/>
        <a:lstStyle/>
        <a:p>
          <a:endParaRPr lang="es-MX"/>
        </a:p>
      </dgm:t>
    </dgm:pt>
    <dgm:pt modelId="{490C8D60-9A28-4F3C-A31B-5FCC0B778FFC}" type="sibTrans" cxnId="{5F5655D3-A333-4683-9590-13B3772CD750}">
      <dgm:prSet/>
      <dgm:spPr/>
      <dgm:t>
        <a:bodyPr/>
        <a:lstStyle/>
        <a:p>
          <a:endParaRPr lang="es-MX"/>
        </a:p>
      </dgm:t>
    </dgm:pt>
    <dgm:pt modelId="{3F6EDA6F-119D-4F47-9DB2-1F27CB516E4B}" type="pres">
      <dgm:prSet presAssocID="{15A55C65-C271-4AB0-BB4B-6D87D6DB1A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F3DE809-F64F-4472-8B20-20A976003C28}" type="pres">
      <dgm:prSet presAssocID="{636BE175-2D49-4670-9A53-E5307ADBD699}" presName="composite" presStyleCnt="0"/>
      <dgm:spPr/>
    </dgm:pt>
    <dgm:pt modelId="{36034257-E5EC-4803-B516-FACB4A32AE66}" type="pres">
      <dgm:prSet presAssocID="{636BE175-2D49-4670-9A53-E5307ADBD6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76B4EED-C3F9-4854-9C32-6CBC85529E50}" type="pres">
      <dgm:prSet presAssocID="{636BE175-2D49-4670-9A53-E5307ADBD699}" presName="descendantText" presStyleLbl="alignAcc1" presStyleIdx="0" presStyleCnt="3" custLinFactNeighborX="0" custLinFactNeighborY="-2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C7E1051-C671-438D-ADE9-2D27DE74FF2E}" type="pres">
      <dgm:prSet presAssocID="{780AB153-C99F-40DD-A2D0-7A57AD77D82C}" presName="sp" presStyleCnt="0"/>
      <dgm:spPr/>
    </dgm:pt>
    <dgm:pt modelId="{580AD88B-8917-4579-990F-F6C966B213D4}" type="pres">
      <dgm:prSet presAssocID="{99B80590-733D-4242-A8FD-01ACE5FF7291}" presName="composite" presStyleCnt="0"/>
      <dgm:spPr/>
    </dgm:pt>
    <dgm:pt modelId="{72067CB2-C061-4540-8AF3-4978AD2A50E9}" type="pres">
      <dgm:prSet presAssocID="{99B80590-733D-4242-A8FD-01ACE5FF72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0FE9870-9BA7-4509-9C38-0A0602BBA958}" type="pres">
      <dgm:prSet presAssocID="{99B80590-733D-4242-A8FD-01ACE5FF72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2875FC-74B4-403B-987B-3D552B87DB49}" type="pres">
      <dgm:prSet presAssocID="{181C1F5D-72C1-4437-A4C1-4CD8A71B2A27}" presName="sp" presStyleCnt="0"/>
      <dgm:spPr/>
    </dgm:pt>
    <dgm:pt modelId="{D130EEB6-45EF-43D1-8B41-747D104B3A84}" type="pres">
      <dgm:prSet presAssocID="{95CD44EA-5C36-4E10-891F-E47A045C668F}" presName="composite" presStyleCnt="0"/>
      <dgm:spPr/>
    </dgm:pt>
    <dgm:pt modelId="{60E1C40C-300E-479A-B816-859A79CACF56}" type="pres">
      <dgm:prSet presAssocID="{95CD44EA-5C36-4E10-891F-E47A045C66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EABCFA-863B-4269-A252-5A773D466998}" type="pres">
      <dgm:prSet presAssocID="{95CD44EA-5C36-4E10-891F-E47A045C66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E2FED3A-4B89-49EE-97D6-166B3FE866B5}" type="presOf" srcId="{95CD44EA-5C36-4E10-891F-E47A045C668F}" destId="{60E1C40C-300E-479A-B816-859A79CACF56}" srcOrd="0" destOrd="0" presId="urn:microsoft.com/office/officeart/2005/8/layout/chevron2"/>
    <dgm:cxn modelId="{02402896-F18B-4522-885C-2074E2CF0F2A}" srcId="{95CD44EA-5C36-4E10-891F-E47A045C668F}" destId="{35005D26-3E01-4EF6-8E96-BA261960363B}" srcOrd="0" destOrd="0" parTransId="{D5C63A68-6AA0-42A2-ACA7-F8463285CD3E}" sibTransId="{0D0F210C-E176-4E5C-AD7F-B1A6872DB477}"/>
    <dgm:cxn modelId="{5F5655D3-A333-4683-9590-13B3772CD750}" srcId="{636BE175-2D49-4670-9A53-E5307ADBD699}" destId="{79655E89-E067-4031-9020-E471A0BF307C}" srcOrd="0" destOrd="0" parTransId="{6C4C52D2-E90E-40BC-AE53-10BA6D04EC57}" sibTransId="{490C8D60-9A28-4F3C-A31B-5FCC0B778FFC}"/>
    <dgm:cxn modelId="{BA5A737C-A91B-481B-8A52-BA9F29D03443}" srcId="{99B80590-733D-4242-A8FD-01ACE5FF7291}" destId="{76E02E14-B635-43DB-AB52-373D41C956A9}" srcOrd="0" destOrd="0" parTransId="{E7B2AFEF-78DF-4B9F-924B-2AFF35F30A5D}" sibTransId="{C9F11F7D-3771-4C96-8308-0DF92AFCD0BD}"/>
    <dgm:cxn modelId="{76FDE872-F2C0-471F-ABB2-EE329289390C}" type="presOf" srcId="{35005D26-3E01-4EF6-8E96-BA261960363B}" destId="{77EABCFA-863B-4269-A252-5A773D466998}" srcOrd="0" destOrd="0" presId="urn:microsoft.com/office/officeart/2005/8/layout/chevron2"/>
    <dgm:cxn modelId="{698516F2-D442-4CF8-A650-21F80F6CB407}" srcId="{15A55C65-C271-4AB0-BB4B-6D87D6DB1A11}" destId="{636BE175-2D49-4670-9A53-E5307ADBD699}" srcOrd="0" destOrd="0" parTransId="{1A2A5BB1-55C4-4B5D-B7E7-C0EF7B0CE97A}" sibTransId="{780AB153-C99F-40DD-A2D0-7A57AD77D82C}"/>
    <dgm:cxn modelId="{3157755A-E6DF-4718-8946-3B200DB95170}" type="presOf" srcId="{76E02E14-B635-43DB-AB52-373D41C956A9}" destId="{B0FE9870-9BA7-4509-9C38-0A0602BBA958}" srcOrd="0" destOrd="0" presId="urn:microsoft.com/office/officeart/2005/8/layout/chevron2"/>
    <dgm:cxn modelId="{4A63CA9B-916E-4331-9D7E-86206787D65D}" type="presOf" srcId="{99B80590-733D-4242-A8FD-01ACE5FF7291}" destId="{72067CB2-C061-4540-8AF3-4978AD2A50E9}" srcOrd="0" destOrd="0" presId="urn:microsoft.com/office/officeart/2005/8/layout/chevron2"/>
    <dgm:cxn modelId="{D5B2758B-B022-46E2-A201-DEBCC7373808}" srcId="{15A55C65-C271-4AB0-BB4B-6D87D6DB1A11}" destId="{95CD44EA-5C36-4E10-891F-E47A045C668F}" srcOrd="2" destOrd="0" parTransId="{86749E29-320C-4F53-8751-DC5CB1CF6845}" sibTransId="{B9783FBD-7F74-472A-88BA-132BBF72DE20}"/>
    <dgm:cxn modelId="{61E4F429-4E63-4B84-B584-CAFA7B097B3E}" type="presOf" srcId="{79655E89-E067-4031-9020-E471A0BF307C}" destId="{076B4EED-C3F9-4854-9C32-6CBC85529E50}" srcOrd="0" destOrd="0" presId="urn:microsoft.com/office/officeart/2005/8/layout/chevron2"/>
    <dgm:cxn modelId="{EA0B78D3-0F84-4D29-9B95-871167EA1FB7}" type="presOf" srcId="{15A55C65-C271-4AB0-BB4B-6D87D6DB1A11}" destId="{3F6EDA6F-119D-4F47-9DB2-1F27CB516E4B}" srcOrd="0" destOrd="0" presId="urn:microsoft.com/office/officeart/2005/8/layout/chevron2"/>
    <dgm:cxn modelId="{88C27673-52D7-4BF2-90FB-AF9E449C5AC5}" srcId="{15A55C65-C271-4AB0-BB4B-6D87D6DB1A11}" destId="{99B80590-733D-4242-A8FD-01ACE5FF7291}" srcOrd="1" destOrd="0" parTransId="{C1ECB453-803C-431F-998B-B04E3A42BD77}" sibTransId="{181C1F5D-72C1-4437-A4C1-4CD8A71B2A27}"/>
    <dgm:cxn modelId="{C8918F90-789B-4E0C-8B2F-CCD82541AE06}" type="presOf" srcId="{636BE175-2D49-4670-9A53-E5307ADBD699}" destId="{36034257-E5EC-4803-B516-FACB4A32AE66}" srcOrd="0" destOrd="0" presId="urn:microsoft.com/office/officeart/2005/8/layout/chevron2"/>
    <dgm:cxn modelId="{0AD26733-E347-4F32-ACFE-FD2EDBC044AC}" type="presParOf" srcId="{3F6EDA6F-119D-4F47-9DB2-1F27CB516E4B}" destId="{1F3DE809-F64F-4472-8B20-20A976003C28}" srcOrd="0" destOrd="0" presId="urn:microsoft.com/office/officeart/2005/8/layout/chevron2"/>
    <dgm:cxn modelId="{8851DAFB-2C46-4A8A-914D-7B254578E14C}" type="presParOf" srcId="{1F3DE809-F64F-4472-8B20-20A976003C28}" destId="{36034257-E5EC-4803-B516-FACB4A32AE66}" srcOrd="0" destOrd="0" presId="urn:microsoft.com/office/officeart/2005/8/layout/chevron2"/>
    <dgm:cxn modelId="{6D4E640A-6063-411F-8570-AC32D4F5CE8A}" type="presParOf" srcId="{1F3DE809-F64F-4472-8B20-20A976003C28}" destId="{076B4EED-C3F9-4854-9C32-6CBC85529E50}" srcOrd="1" destOrd="0" presId="urn:microsoft.com/office/officeart/2005/8/layout/chevron2"/>
    <dgm:cxn modelId="{F7207D59-F381-4844-AC01-9DABC1AF6DE6}" type="presParOf" srcId="{3F6EDA6F-119D-4F47-9DB2-1F27CB516E4B}" destId="{2C7E1051-C671-438D-ADE9-2D27DE74FF2E}" srcOrd="1" destOrd="0" presId="urn:microsoft.com/office/officeart/2005/8/layout/chevron2"/>
    <dgm:cxn modelId="{DCAE4EED-314D-4FCB-BD7A-8E44FFF33C00}" type="presParOf" srcId="{3F6EDA6F-119D-4F47-9DB2-1F27CB516E4B}" destId="{580AD88B-8917-4579-990F-F6C966B213D4}" srcOrd="2" destOrd="0" presId="urn:microsoft.com/office/officeart/2005/8/layout/chevron2"/>
    <dgm:cxn modelId="{4CEAE5F7-CB3C-4BFE-9FAF-277558D1482A}" type="presParOf" srcId="{580AD88B-8917-4579-990F-F6C966B213D4}" destId="{72067CB2-C061-4540-8AF3-4978AD2A50E9}" srcOrd="0" destOrd="0" presId="urn:microsoft.com/office/officeart/2005/8/layout/chevron2"/>
    <dgm:cxn modelId="{96E9A7BA-2142-46C4-BC7D-5F1636DBE974}" type="presParOf" srcId="{580AD88B-8917-4579-990F-F6C966B213D4}" destId="{B0FE9870-9BA7-4509-9C38-0A0602BBA958}" srcOrd="1" destOrd="0" presId="urn:microsoft.com/office/officeart/2005/8/layout/chevron2"/>
    <dgm:cxn modelId="{AC81D52F-85BC-4DA7-B705-BADAA2D7AFE4}" type="presParOf" srcId="{3F6EDA6F-119D-4F47-9DB2-1F27CB516E4B}" destId="{142875FC-74B4-403B-987B-3D552B87DB49}" srcOrd="3" destOrd="0" presId="urn:microsoft.com/office/officeart/2005/8/layout/chevron2"/>
    <dgm:cxn modelId="{0024A7B2-361F-4AB5-A40D-C291D173BF83}" type="presParOf" srcId="{3F6EDA6F-119D-4F47-9DB2-1F27CB516E4B}" destId="{D130EEB6-45EF-43D1-8B41-747D104B3A84}" srcOrd="4" destOrd="0" presId="urn:microsoft.com/office/officeart/2005/8/layout/chevron2"/>
    <dgm:cxn modelId="{1D3952F7-AE3D-4221-A31E-983FEA486B6E}" type="presParOf" srcId="{D130EEB6-45EF-43D1-8B41-747D104B3A84}" destId="{60E1C40C-300E-479A-B816-859A79CACF56}" srcOrd="0" destOrd="0" presId="urn:microsoft.com/office/officeart/2005/8/layout/chevron2"/>
    <dgm:cxn modelId="{7CCCEF0D-3D9D-48AC-9CA4-D58770CED5D5}" type="presParOf" srcId="{D130EEB6-45EF-43D1-8B41-747D104B3A84}" destId="{77EABCFA-863B-4269-A252-5A773D4669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}]</m:t>
                    </m:r>
                  </m:oMath>
                </m:oMathPara>
              </a14:m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</a:rPr>
                <a:t>𝑅_𝑏𝑙𝑠=𝑇𝑎𝑏𝑙𝑒[𝑥,{𝑥, 𝑅 −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 (𝑁_𝑅  −1),𝑅,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</a:t>
              </a:r>
              <a:r>
                <a:rPr lang="en-US" sz="1200" b="0" i="0" smtClean="0">
                  <a:latin typeface="Cambria Math" panose="02040503050406030204" pitchFamily="18" charset="0"/>
                </a:rPr>
                <a:t>}]</a:t>
              </a:r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𝑏𝑙𝑠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m:oMathPara>
              </a14:m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𝑟𝑙𝑠=(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𝑑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 𝑅_𝑏𝑙𝑠)/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𝑅</a:t>
              </a:r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𝑢𝑙𝑠=𝑣_𝑢 (𝑅_𝑏𝑙𝑠, 𝑟𝑝𝑚)</a:t>
              </a:r>
              <a:endParaRPr lang="en-US" sz="2000" dirty="0"/>
            </a:p>
          </dgm:t>
        </dgm:pt>
      </mc:Fallback>
    </mc:AlternateConten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>
      <mc:Choice xmlns:a14="http://schemas.microsoft.com/office/drawing/2010/main" Requires="a14"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2000" dirty="0"/>
            </a:p>
          </dgm:t>
        </dgm:pt>
      </mc:Choice>
      <mc:Fallback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𝑟𝑙𝑠=𝑣_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 </a:t>
              </a:r>
              <a:r>
                <a:rPr lang="en-US" sz="2000" b="0" i="0" smtClean="0">
                  <a:latin typeface="Cambria Math" panose="02040503050406030204" pitchFamily="18" charset="0"/>
                </a:rPr>
                <a:t>(𝑣_𝑤, 𝑣_𝑢𝑙𝑠 )</a:t>
              </a:r>
              <a:endParaRPr lang="en-US" sz="2000" dirty="0"/>
            </a:p>
          </dgm:t>
        </dgm:pt>
      </mc:Fallback>
    </mc:AlternateConten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𝐹𝑖𝑛𝑑𝑀𝑎𝑥𝑖𝑚𝑢𝑚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𝐹𝑇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𝑟𝑙𝑠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m:oMathPara>
              </a14:m>
              <a:endParaRPr lang="en-US" sz="1200" dirty="0"/>
            </a:p>
          </dgm:t>
        </dgm:pt>
      </mc:Choice>
      <mc:Fallback xmlns="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𝑙𝑠=𝐹𝑖𝑛𝑑𝑀𝑎𝑥𝑖𝑚𝑢𝑚(𝐶_𝐹𝑇 (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𝛼,</a:t>
              </a:r>
              <a:r>
                <a:rPr lang="en-US" sz="12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𝑟𝑙𝑠 ), 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𝛼)</a:t>
              </a:r>
              <a:endParaRPr lang="en-US" sz="1200" dirty="0"/>
            </a:p>
          </dgm:t>
        </dgm:pt>
      </mc:Fallback>
    </mc:AlternateConten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𝑡h𝑒𝑡𝑎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800" dirty="0"/>
            </a:p>
          </dgm:t>
        </dgm:pt>
      </mc:Choice>
      <mc:Fallback xmlns="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𝑙𝑠=𝑡ℎ𝑒𝑡𝑎(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𝑟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)</a:t>
              </a:r>
              <a:endParaRPr lang="en-US" sz="1800" dirty="0"/>
            </a:p>
          </dgm:t>
        </dgm:pt>
      </mc:Fallback>
    </mc:AlternateConten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m:oMathPara>
              </a14:m>
              <a:endParaRPr lang="en-US" sz="1800" dirty="0"/>
            </a:p>
          </dgm:t>
        </dgm:pt>
      </mc:Choice>
      <mc:Fallback xmlns="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𝜗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 − 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</a:t>
              </a:r>
              <a:endParaRPr lang="en-US" sz="1800" dirty="0"/>
            </a:p>
          </dgm:t>
        </dgm:pt>
      </mc:Fallback>
    </mc:AlternateConten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𝐶h𝑜𝑟𝑑𝐿𝑒𝑛𝑔𝑡h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m:oMathPara>
              </a14:m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600" b="0" i="0" smtClean="0">
                  <a:latin typeface="Cambria Math" panose="02040503050406030204" pitchFamily="18" charset="0"/>
                </a:rPr>
                <a:t>𝑙_𝑙𝑠=𝐶ℎ𝑜𝑟𝑑𝐿𝑒𝑛𝑔𝑡ℎ(</a:t>
              </a:r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r>
                <a:rPr lang="en-US" sz="1600" b="0" i="0" smtClean="0">
                  <a:latin typeface="Cambria Math" panose="02040503050406030204" pitchFamily="18" charset="0"/>
                </a:rPr>
                <a:t>𝑅_𝑏𝑙𝑠,𝑣_𝑊, 𝑍, 𝐶_𝐿 (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𝑙𝑠 ),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,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  </a:t>
              </a:r>
              <a:r>
                <a:rPr lang="en-US" sz="1600" b="0" i="0" smtClean="0">
                  <a:latin typeface="Cambria Math" panose="02040503050406030204" pitchFamily="18" charset="0"/>
                </a:rPr>
                <a:t>)</a:t>
              </a:r>
              <a:endParaRPr lang="en-US" sz="1600" dirty="0"/>
            </a:p>
          </dgm:t>
        </dgm:pt>
      </mc:Fallback>
    </mc:AlternateConten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00D2E-1E32-4CBD-BB7B-AF74EBA2BA6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dgm:pt modelId="{4FC73413-0734-4056-9519-32DC01C6935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dgm:pt modelId="{FBAA84E7-FC48-4023-9A4B-2B1F1380878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dgm:pt modelId="{9D854DEC-67C5-47C7-A887-A90E35C47A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dgm:pt modelId="{C8BFB0CF-6982-48AD-A124-D4584ED3638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dgm:pt modelId="{F070A8C8-7600-4ABB-A8E0-A6106B8BB221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dgm:pt modelId="{9715F92F-F94A-4CE4-BC2E-728684D6CBF7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dgm:pt modelId="{77900471-6B3F-45B0-9247-8B8379EF185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CBC3D-553C-491E-82BD-A6C720542F40}">
      <dsp:nvSpPr>
        <dsp:cNvPr id="0" name=""/>
        <dsp:cNvSpPr/>
      </dsp:nvSpPr>
      <dsp:spPr>
        <a:xfrm rot="5400000">
          <a:off x="-244313" y="247237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1</a:t>
          </a:r>
          <a:endParaRPr lang="es-MX" sz="3100" kern="1200" dirty="0"/>
        </a:p>
      </dsp:txBody>
      <dsp:txXfrm rot="-5400000">
        <a:off x="1" y="572988"/>
        <a:ext cx="1140127" cy="488627"/>
      </dsp:txXfrm>
    </dsp:sp>
    <dsp:sp modelId="{2F234A5A-6ACA-4FEF-9B57-D1213649BED0}">
      <dsp:nvSpPr>
        <dsp:cNvPr id="0" name=""/>
        <dsp:cNvSpPr/>
      </dsp:nvSpPr>
      <dsp:spPr>
        <a:xfrm rot="5400000">
          <a:off x="4802894" y="-3659842"/>
          <a:ext cx="1058690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Investigar los diferentes perfiles alares más usuales en el </a:t>
          </a: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mercado para los SWT, </a:t>
          </a: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y los materiales para su fabricación.</a:t>
          </a:r>
          <a:endParaRPr lang="es-MX" sz="1800" kern="1200" dirty="0"/>
        </a:p>
      </dsp:txBody>
      <dsp:txXfrm rot="-5400000">
        <a:off x="1140128" y="54605"/>
        <a:ext cx="8332543" cy="955328"/>
      </dsp:txXfrm>
    </dsp:sp>
    <dsp:sp modelId="{CB6402E7-4407-40F1-9F38-0228A82C2393}">
      <dsp:nvSpPr>
        <dsp:cNvPr id="0" name=""/>
        <dsp:cNvSpPr/>
      </dsp:nvSpPr>
      <dsp:spPr>
        <a:xfrm rot="5400000">
          <a:off x="-244313" y="1682435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2</a:t>
          </a:r>
          <a:endParaRPr lang="es-MX" sz="3100" kern="1200" dirty="0"/>
        </a:p>
      </dsp:txBody>
      <dsp:txXfrm rot="-5400000">
        <a:off x="1" y="2008186"/>
        <a:ext cx="1140127" cy="488627"/>
      </dsp:txXfrm>
    </dsp:sp>
    <dsp:sp modelId="{83432707-518E-40FF-AE01-D74C3AB2F9EC}">
      <dsp:nvSpPr>
        <dsp:cNvPr id="0" name=""/>
        <dsp:cNvSpPr/>
      </dsp:nvSpPr>
      <dsp:spPr>
        <a:xfrm rot="5400000">
          <a:off x="4864500" y="-2224645"/>
          <a:ext cx="935479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Seleccionar los perfiles alares y materiales con los cuales se hará el análisis teórico y construcción del prototipo</a:t>
          </a:r>
          <a:endParaRPr lang="es-MX" sz="1800" kern="1200" dirty="0"/>
        </a:p>
      </dsp:txBody>
      <dsp:txXfrm rot="-5400000">
        <a:off x="1140128" y="1545393"/>
        <a:ext cx="8338558" cy="844147"/>
      </dsp:txXfrm>
    </dsp:sp>
    <dsp:sp modelId="{43D8957A-E9FB-4ECB-A1AA-7FD9EB27A764}">
      <dsp:nvSpPr>
        <dsp:cNvPr id="0" name=""/>
        <dsp:cNvSpPr/>
      </dsp:nvSpPr>
      <dsp:spPr>
        <a:xfrm rot="5400000">
          <a:off x="-244313" y="3120321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3</a:t>
          </a:r>
          <a:endParaRPr lang="es-MX" sz="3100" kern="1200" dirty="0"/>
        </a:p>
      </dsp:txBody>
      <dsp:txXfrm rot="-5400000">
        <a:off x="1" y="3446072"/>
        <a:ext cx="1140127" cy="488627"/>
      </dsp:txXfrm>
    </dsp:sp>
    <dsp:sp modelId="{9A79D5C2-1108-4459-8143-1C6AD5D9CF26}">
      <dsp:nvSpPr>
        <dsp:cNvPr id="0" name=""/>
        <dsp:cNvSpPr/>
      </dsp:nvSpPr>
      <dsp:spPr>
        <a:xfrm rot="5400000">
          <a:off x="4800205" y="-778553"/>
          <a:ext cx="1064068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/>
            <a:t>Diseñar un álabe geométricamente optimizado</a:t>
          </a:r>
          <a:endParaRPr lang="es-MX" sz="2300" kern="1200" dirty="0"/>
        </a:p>
      </dsp:txBody>
      <dsp:txXfrm rot="-5400000">
        <a:off x="1140127" y="2933469"/>
        <a:ext cx="8332280" cy="96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4257-E5EC-4803-B516-FACB4A32AE66}">
      <dsp:nvSpPr>
        <dsp:cNvPr id="0" name=""/>
        <dsp:cNvSpPr/>
      </dsp:nvSpPr>
      <dsp:spPr>
        <a:xfrm rot="5400000">
          <a:off x="-219531" y="221019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4</a:t>
          </a:r>
          <a:endParaRPr lang="es-MX" sz="2800" kern="1200" dirty="0"/>
        </a:p>
      </dsp:txBody>
      <dsp:txXfrm rot="-5400000">
        <a:off x="1" y="513727"/>
        <a:ext cx="1024480" cy="439063"/>
      </dsp:txXfrm>
    </dsp:sp>
    <dsp:sp modelId="{076B4EED-C3F9-4854-9C32-6CBC85529E50}">
      <dsp:nvSpPr>
        <dsp:cNvPr id="0" name=""/>
        <dsp:cNvSpPr/>
      </dsp:nvSpPr>
      <dsp:spPr>
        <a:xfrm rot="5400000">
          <a:off x="4893260" y="-3867501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2900" kern="1200" dirty="0" smtClean="0"/>
            <a:t>Realizar un diseño estructural del álabe con materiales compuesto.</a:t>
          </a:r>
          <a:endParaRPr lang="es-MX" sz="2900" kern="1200" dirty="0"/>
        </a:p>
      </dsp:txBody>
      <dsp:txXfrm rot="-5400000">
        <a:off x="1024481" y="47717"/>
        <a:ext cx="8642424" cy="858425"/>
      </dsp:txXfrm>
    </dsp:sp>
    <dsp:sp modelId="{72067CB2-C061-4540-8AF3-4978AD2A50E9}">
      <dsp:nvSpPr>
        <dsp:cNvPr id="0" name=""/>
        <dsp:cNvSpPr/>
      </dsp:nvSpPr>
      <dsp:spPr>
        <a:xfrm rot="5400000">
          <a:off x="-219531" y="1488652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5</a:t>
          </a:r>
          <a:endParaRPr lang="es-MX" sz="2800" kern="1200" dirty="0"/>
        </a:p>
      </dsp:txBody>
      <dsp:txXfrm rot="-5400000">
        <a:off x="1" y="1781360"/>
        <a:ext cx="1024480" cy="439063"/>
      </dsp:txXfrm>
    </dsp:sp>
    <dsp:sp modelId="{B0FE9870-9BA7-4509-9C38-0A0602BBA958}">
      <dsp:nvSpPr>
        <dsp:cNvPr id="0" name=""/>
        <dsp:cNvSpPr/>
      </dsp:nvSpPr>
      <dsp:spPr>
        <a:xfrm rot="5400000">
          <a:off x="4893260" y="-2599659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900" kern="1200" dirty="0" smtClean="0"/>
            <a:t>Análisis Estructural por elemento finito</a:t>
          </a:r>
          <a:endParaRPr lang="es-MX" sz="2900" kern="1200" dirty="0"/>
        </a:p>
      </dsp:txBody>
      <dsp:txXfrm rot="-5400000">
        <a:off x="1024481" y="1315559"/>
        <a:ext cx="8642424" cy="858425"/>
      </dsp:txXfrm>
    </dsp:sp>
    <dsp:sp modelId="{60E1C40C-300E-479A-B816-859A79CACF56}">
      <dsp:nvSpPr>
        <dsp:cNvPr id="0" name=""/>
        <dsp:cNvSpPr/>
      </dsp:nvSpPr>
      <dsp:spPr>
        <a:xfrm rot="5400000">
          <a:off x="-219531" y="2756285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6</a:t>
          </a:r>
          <a:endParaRPr lang="es-MX" sz="2800" kern="1200" dirty="0"/>
        </a:p>
      </dsp:txBody>
      <dsp:txXfrm rot="-5400000">
        <a:off x="1" y="3048993"/>
        <a:ext cx="1024480" cy="439063"/>
      </dsp:txXfrm>
    </dsp:sp>
    <dsp:sp modelId="{77EABCFA-863B-4269-A252-5A773D466998}">
      <dsp:nvSpPr>
        <dsp:cNvPr id="0" name=""/>
        <dsp:cNvSpPr/>
      </dsp:nvSpPr>
      <dsp:spPr>
        <a:xfrm rot="5400000">
          <a:off x="4893260" y="-1332026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2900" kern="1200" dirty="0" smtClean="0"/>
            <a:t>Análisis Energético </a:t>
          </a:r>
          <a:endParaRPr lang="es-MX" sz="2900" kern="1200" dirty="0"/>
        </a:p>
      </dsp:txBody>
      <dsp:txXfrm rot="-5400000">
        <a:off x="1024481" y="2583192"/>
        <a:ext cx="8642424" cy="858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79481-695C-4041-B620-20A95A1B8E0F}">
      <dsp:nvSpPr>
        <dsp:cNvPr id="0" name=""/>
        <dsp:cNvSpPr/>
      </dsp:nvSpPr>
      <dsp:spPr>
        <a:xfrm rot="5371064">
          <a:off x="262939" y="944862"/>
          <a:ext cx="1568838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BE33-5344-4D4E-A46D-4E2D95FF226A}">
      <dsp:nvSpPr>
        <dsp:cNvPr id="0" name=""/>
        <dsp:cNvSpPr/>
      </dsp:nvSpPr>
      <dsp:spPr>
        <a:xfrm>
          <a:off x="241041" y="33220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𝑇𝑎𝑏𝑙𝑒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[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,{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 −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 −1</m:t>
                    </m:r>
                  </m:e>
                </m:d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}]</m:t>
                </m:r>
              </m:oMath>
            </m:oMathPara>
          </a14:m>
          <a:endParaRPr lang="en-US" sz="1600" i="1" kern="1200" dirty="0" smtClean="0">
            <a:latin typeface="Cambria Math" panose="02040503050406030204" pitchFamily="18" charset="0"/>
          </a:endParaRPr>
        </a:p>
      </dsp:txBody>
      <dsp:txXfrm>
        <a:off x="276565" y="68744"/>
        <a:ext cx="2959791" cy="1141819"/>
      </dsp:txXfrm>
    </dsp:sp>
    <dsp:sp modelId="{750EFFE3-1298-4754-B1F6-3882A473B5F3}">
      <dsp:nvSpPr>
        <dsp:cNvPr id="0" name=""/>
        <dsp:cNvSpPr/>
      </dsp:nvSpPr>
      <dsp:spPr>
        <a:xfrm rot="5400000">
          <a:off x="287153" y="2504569"/>
          <a:ext cx="1543823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0285A-CE38-4D52-965A-A59CDB5B23E2}">
      <dsp:nvSpPr>
        <dsp:cNvPr id="0" name=""/>
        <dsp:cNvSpPr/>
      </dsp:nvSpPr>
      <dsp:spPr>
        <a:xfrm>
          <a:off x="264455" y="1602003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den>
                </m:f>
              </m:oMath>
            </m:oMathPara>
          </a14:m>
          <a:endParaRPr lang="en-US" sz="2000" b="0" i="1" kern="1200" dirty="0" smtClean="0">
            <a:latin typeface="Cambria Math" panose="02040503050406030204" pitchFamily="18" charset="0"/>
          </a:endParaRPr>
        </a:p>
      </dsp:txBody>
      <dsp:txXfrm>
        <a:off x="299979" y="1637527"/>
        <a:ext cx="2959791" cy="1141819"/>
      </dsp:txXfrm>
    </dsp:sp>
    <dsp:sp modelId="{6212B9EF-3260-4019-B015-3FAD110B437A}">
      <dsp:nvSpPr>
        <dsp:cNvPr id="0" name=""/>
        <dsp:cNvSpPr/>
      </dsp:nvSpPr>
      <dsp:spPr>
        <a:xfrm rot="3256">
          <a:off x="1352577" y="3304937"/>
          <a:ext cx="3481510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2F773-ACCC-446B-B0D7-8274DE094E56}">
      <dsp:nvSpPr>
        <dsp:cNvPr id="0" name=""/>
        <dsp:cNvSpPr/>
      </dsp:nvSpPr>
      <dsp:spPr>
        <a:xfrm>
          <a:off x="264455" y="315263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i="1" kern="1200" dirty="0" smtClean="0">
            <a:latin typeface="Cambria Math" panose="0204050305040603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𝑟𝑝𝑚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299979" y="3188159"/>
        <a:ext cx="2959791" cy="1141819"/>
      </dsp:txXfrm>
    </dsp:sp>
    <dsp:sp modelId="{64480A30-D68E-48F6-9EE1-6EFEACB0F963}">
      <dsp:nvSpPr>
        <dsp:cNvPr id="0" name=""/>
        <dsp:cNvSpPr/>
      </dsp:nvSpPr>
      <dsp:spPr>
        <a:xfrm rot="16148260">
          <a:off x="3761209" y="2501999"/>
          <a:ext cx="1555734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7433-6EE1-410F-9ECB-66B3FBEEAE66}">
      <dsp:nvSpPr>
        <dsp:cNvPr id="0" name=""/>
        <dsp:cNvSpPr/>
      </dsp:nvSpPr>
      <dsp:spPr>
        <a:xfrm>
          <a:off x="3756173" y="3155932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</m:e>
                </m:d>
              </m:oMath>
            </m:oMathPara>
          </a14:m>
          <a:endParaRPr lang="en-US" sz="2000" kern="1200" dirty="0"/>
        </a:p>
      </dsp:txBody>
      <dsp:txXfrm>
        <a:off x="3791697" y="3191456"/>
        <a:ext cx="2959791" cy="1141819"/>
      </dsp:txXfrm>
    </dsp:sp>
    <dsp:sp modelId="{29B9A53D-3449-459C-9068-02F8BF9E1C40}">
      <dsp:nvSpPr>
        <dsp:cNvPr id="0" name=""/>
        <dsp:cNvSpPr/>
      </dsp:nvSpPr>
      <dsp:spPr>
        <a:xfrm rot="16141846">
          <a:off x="3720458" y="924036"/>
          <a:ext cx="1586977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D33A-B5CE-484D-9B85-5C30EAFADDE6}">
      <dsp:nvSpPr>
        <dsp:cNvPr id="0" name=""/>
        <dsp:cNvSpPr/>
      </dsp:nvSpPr>
      <dsp:spPr>
        <a:xfrm>
          <a:off x="3732759" y="159356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𝐹𝑖𝑛𝑑𝑀𝑎𝑥𝑖𝑚𝑢𝑚</m:t>
                </m:r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b="0" i="1" kern="1200" smtClean="0">
                                <a:latin typeface="Cambria Math" panose="02040503050406030204" pitchFamily="18" charset="0"/>
                              </a:rPr>
                              <m:t>𝑟𝑙𝑠</m:t>
                            </m:r>
                          </m:sub>
                        </m:sSub>
                      </m:e>
                    </m:d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</m:d>
              </m:oMath>
            </m:oMathPara>
          </a14:m>
          <a:endParaRPr lang="en-US" sz="1200" kern="1200" dirty="0"/>
        </a:p>
      </dsp:txBody>
      <dsp:txXfrm>
        <a:off x="3768283" y="1629089"/>
        <a:ext cx="2959791" cy="1141819"/>
      </dsp:txXfrm>
    </dsp:sp>
    <dsp:sp modelId="{B1EA4016-FCFB-4CD1-9422-8628137EF801}">
      <dsp:nvSpPr>
        <dsp:cNvPr id="0" name=""/>
        <dsp:cNvSpPr/>
      </dsp:nvSpPr>
      <dsp:spPr>
        <a:xfrm rot="2559">
          <a:off x="4505629" y="128583"/>
          <a:ext cx="3564001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72C2-DCBB-4B51-AD61-B5E13D94C0AF}">
      <dsp:nvSpPr>
        <dsp:cNvPr id="0" name=""/>
        <dsp:cNvSpPr/>
      </dsp:nvSpPr>
      <dsp:spPr>
        <a:xfrm>
          <a:off x="3705915" y="6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𝑡h𝑒𝑡𝑎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</m:oMath>
            </m:oMathPara>
          </a14:m>
          <a:endParaRPr lang="en-US" sz="1800" kern="1200" dirty="0"/>
        </a:p>
      </dsp:txBody>
      <dsp:txXfrm>
        <a:off x="3741439" y="35530"/>
        <a:ext cx="2959791" cy="1141819"/>
      </dsp:txXfrm>
    </dsp:sp>
    <dsp:sp modelId="{22BAB702-7727-4931-A949-03D1208AC966}">
      <dsp:nvSpPr>
        <dsp:cNvPr id="0" name=""/>
        <dsp:cNvSpPr/>
      </dsp:nvSpPr>
      <dsp:spPr>
        <a:xfrm rot="5400000">
          <a:off x="7302185" y="905863"/>
          <a:ext cx="1545099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76CD3-A4C9-4F92-B155-1205E0778CEF}">
      <dsp:nvSpPr>
        <dsp:cNvPr id="0" name=""/>
        <dsp:cNvSpPr/>
      </dsp:nvSpPr>
      <dsp:spPr>
        <a:xfrm>
          <a:off x="7280124" y="2659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 − 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</m:oMath>
            </m:oMathPara>
          </a14:m>
          <a:endParaRPr lang="en-US" sz="1800" kern="1200" dirty="0"/>
        </a:p>
      </dsp:txBody>
      <dsp:txXfrm>
        <a:off x="7315648" y="38183"/>
        <a:ext cx="2959791" cy="1141819"/>
      </dsp:txXfrm>
    </dsp:sp>
    <dsp:sp modelId="{8FB1A2D2-3F96-4ABA-8F66-73C9511315D7}">
      <dsp:nvSpPr>
        <dsp:cNvPr id="0" name=""/>
        <dsp:cNvSpPr/>
      </dsp:nvSpPr>
      <dsp:spPr>
        <a:xfrm>
          <a:off x="7280124" y="1554567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𝐶h𝑜𝑟𝑑𝐿𝑒𝑛𝑔𝑡h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</m:oMath>
            </m:oMathPara>
          </a14:m>
          <a:endParaRPr lang="en-US" sz="1600" b="0" i="1" kern="1200" dirty="0" smtClean="0">
            <a:latin typeface="Cambria Math" panose="020405030504060302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𝑊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𝑍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  <m:d>
                  <m:d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 )</m:t>
                </m:r>
              </m:oMath>
            </m:oMathPara>
          </a14:m>
          <a:endParaRPr lang="en-US" sz="1600" kern="1200" dirty="0"/>
        </a:p>
      </dsp:txBody>
      <dsp:txXfrm>
        <a:off x="7315648" y="1590091"/>
        <a:ext cx="2959791" cy="114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0073-9E4B-47B0-8AC4-5302B810B903}" type="datetimeFigureOut">
              <a:rPr lang="es-MX" smtClean="0"/>
              <a:t>16/12/2018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EFDF-B1F9-404D-BA0A-EBEF659400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19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A3047B-63E6-4DDE-88B5-6F3B1A170B3B}" type="datetimeFigureOut">
              <a:rPr lang="es-MX"/>
              <a:pPr>
                <a:defRPr/>
              </a:pPr>
              <a:t>16/12/2018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EFCA9C5-F869-4FB3-A1FF-A3696191D711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57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smtClean="0"/>
          </a:p>
        </p:txBody>
      </p:sp>
      <p:sp>
        <p:nvSpPr>
          <p:cNvPr id="307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7B0DC9-9C61-4A5B-9845-15E88FC343FD}" type="slidenum">
              <a:rPr lang="es-MX" altLang="es-MX" smtClean="0"/>
              <a:pPr/>
              <a:t>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6247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6BA49B59-A638-4D3E-8F36-3B0C58718A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Imagen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384" y="0"/>
            <a:ext cx="133307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 descr="Resultado de imagen para uabc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182" y="282419"/>
            <a:ext cx="1274416" cy="160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326468A1-4F7D-4C4E-85A1-670E57AE01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6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E2435C68-92F2-42E6-89A8-7BC9B224A5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0412C40C-615C-42DF-9783-8251E85E1D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76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0331FE0-F266-4A6D-8D49-B3665324DC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81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964AAA4C-557D-4DFF-BE87-F7F73F597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8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303EF-4FB6-45DB-B503-1F38A3DF48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BCBCE-1623-453A-BF90-9619AD41E2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41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1047028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224375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4451" y="6373684"/>
            <a:ext cx="1488010" cy="370396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s-MX" altLang="en-US" noProof="0" dirty="0" smtClean="0"/>
              <a:t>Junio 2017</a:t>
            </a:r>
            <a:endParaRPr lang="es-MX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4370" y="180645"/>
            <a:ext cx="5941013" cy="515513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 b="1" dirty="0" smtClean="0"/>
              <a:t>UNIVERSIDAD AUTÓNOMA DE BAJA CALIFORNIA</a:t>
            </a:r>
            <a:endParaRPr lang="es-MX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A1C42-CECB-4EB6-B351-E84660EABBC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99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736B439-F768-4091-8E2B-9E77C58511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BC4BE34C-AF5A-4442-9D84-EBED211F06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2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3009D418-F3F1-4407-9C5B-A6FF5EE9D2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1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9C03C-02A9-466A-9C88-E19E4FE486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30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B28CB-0AEF-4780-BD7B-D607CDE8F6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7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AF18D-35DC-45AD-BAFA-4F962D4FF5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41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12724C28-8625-484D-91F4-D3A1AEB7F9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7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2662FF87-AE54-4640-AB05-81FCFF207E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6" name="Imagen 35" descr="Resultado de imagen para uabc"/>
          <p:cNvPicPr/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19" y="228600"/>
            <a:ext cx="1327852" cy="1537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29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b.mx/sener/acciones-y-programas/programa-de-desarrollo-del-sistema-electrico-nacional-3346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9531" y="1404115"/>
            <a:ext cx="10257182" cy="2372139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s-MX" sz="2800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DISEÑO Y ANÁLISIS DE UN ÁLABE UTILIZANDO MATERIALES COMPUESTOS PARA UN AEROGENERADOR DE USO DOMÉSTICO</a:t>
            </a:r>
            <a:endParaRPr lang="es-MX" alt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09531" y="4163780"/>
            <a:ext cx="6208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s-MX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Presenta: Ing. Jesús Ángel Rocha Morales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709531" y="4911222"/>
            <a:ext cx="640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Director:  Dr. Alexis Acuña Ramírez</a:t>
            </a:r>
          </a:p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Co-Director: Mtro. Omar Alejandro Mata Lucero</a:t>
            </a:r>
          </a:p>
          <a:p>
            <a:endParaRPr lang="es-MX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05947" y="273682"/>
            <a:ext cx="63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UNIVERSIDAD AUTÓNOMA DE BAJA CALIFORNIA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s-MX" sz="2000" b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FACULTAD </a:t>
            </a:r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 INGENIERÍA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170543" y="6019218"/>
            <a:ext cx="23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Diciembre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2018</a:t>
            </a:r>
            <a:endParaRPr lang="es-MX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2024201" y="623888"/>
            <a:ext cx="3607973" cy="688077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9929" y="1367133"/>
            <a:ext cx="10283687" cy="4970914"/>
          </a:xfrm>
        </p:spPr>
        <p:txBody>
          <a:bodyPr>
            <a:noAutofit/>
          </a:bodyPr>
          <a:lstStyle/>
          <a:p>
            <a:pPr lvl="0"/>
            <a:r>
              <a:rPr lang="es-MX" sz="2000" dirty="0" smtClean="0"/>
              <a:t>Estudio del estado </a:t>
            </a:r>
            <a:r>
              <a:rPr lang="es-MX" sz="2000" dirty="0"/>
              <a:t>del arte de </a:t>
            </a:r>
            <a:r>
              <a:rPr lang="es-MX" sz="2000" dirty="0" smtClean="0"/>
              <a:t>aerogeneradores.</a:t>
            </a:r>
            <a:endParaRPr lang="es-MX" sz="2000" dirty="0"/>
          </a:p>
          <a:p>
            <a:pPr lvl="0"/>
            <a:r>
              <a:rPr lang="es-MX" sz="2000" dirty="0"/>
              <a:t>Estudio del estado del arte de perfiles </a:t>
            </a:r>
            <a:r>
              <a:rPr lang="es-MX" sz="2000" dirty="0" smtClean="0"/>
              <a:t>alares.</a:t>
            </a:r>
          </a:p>
          <a:p>
            <a:pPr lvl="0"/>
            <a:r>
              <a:rPr lang="es-MX" sz="2000" dirty="0"/>
              <a:t>Estudio del estado del arte de materiales compuestos</a:t>
            </a:r>
            <a:r>
              <a:rPr lang="es-MX" sz="2000" dirty="0" smtClean="0"/>
              <a:t>.</a:t>
            </a:r>
          </a:p>
          <a:p>
            <a:pPr lvl="0"/>
            <a:r>
              <a:rPr lang="es-MX" sz="2000" dirty="0"/>
              <a:t>Seleccionar los perfiles alares a los que se les hará el análisis teórico.</a:t>
            </a:r>
          </a:p>
          <a:p>
            <a:pPr lvl="0"/>
            <a:r>
              <a:rPr lang="es-MX" sz="2000" dirty="0"/>
              <a:t>Investigación sobre modelado matemático</a:t>
            </a:r>
          </a:p>
          <a:p>
            <a:pPr lvl="0"/>
            <a:r>
              <a:rPr lang="es-MX" sz="2000" dirty="0"/>
              <a:t>Investigación sobre herramientas de software para diseño y simulación</a:t>
            </a:r>
          </a:p>
          <a:p>
            <a:r>
              <a:rPr lang="es-MX" sz="2000" dirty="0"/>
              <a:t>Seleccionar los materiales a utilizar en el análisis teórico.</a:t>
            </a:r>
          </a:p>
          <a:p>
            <a:pPr lvl="0"/>
            <a:r>
              <a:rPr lang="es-MX" sz="2000" dirty="0"/>
              <a:t>Análisis </a:t>
            </a:r>
            <a:r>
              <a:rPr lang="es-MX" sz="2000" dirty="0" smtClean="0"/>
              <a:t>teórico</a:t>
            </a:r>
            <a:endParaRPr lang="es-MX" sz="2000" dirty="0"/>
          </a:p>
          <a:p>
            <a:pPr lvl="0"/>
            <a:r>
              <a:rPr lang="es-MX" sz="2000" dirty="0"/>
              <a:t> Construcción</a:t>
            </a:r>
          </a:p>
          <a:p>
            <a:pPr lvl="0"/>
            <a:r>
              <a:rPr lang="es-MX" sz="2000" dirty="0"/>
              <a:t>Experimentación</a:t>
            </a:r>
          </a:p>
          <a:p>
            <a:pPr lvl="0"/>
            <a:r>
              <a:rPr lang="es-MX" sz="2000" dirty="0"/>
              <a:t>Conclusiones</a:t>
            </a:r>
          </a:p>
          <a:p>
            <a:pPr lvl="0"/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Resultados: Uso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04" y="1539079"/>
            <a:ext cx="8915400" cy="5149588"/>
          </a:xfrm>
        </p:spPr>
        <p:txBody>
          <a:bodyPr>
            <a:noAutofit/>
          </a:bodyPr>
          <a:lstStyle/>
          <a:p>
            <a:r>
              <a:rPr lang="es-MX" sz="2000" dirty="0" smtClean="0"/>
              <a:t>Elemento Finito: ANSYS</a:t>
            </a:r>
          </a:p>
          <a:p>
            <a:pPr lvl="1"/>
            <a:r>
              <a:rPr lang="es-MX" sz="1800" dirty="0" smtClean="0"/>
              <a:t>Análisis estructural</a:t>
            </a:r>
          </a:p>
          <a:p>
            <a:pPr lvl="1"/>
            <a:r>
              <a:rPr lang="es-MX" sz="1800" dirty="0" smtClean="0"/>
              <a:t>Análisis térmico</a:t>
            </a:r>
          </a:p>
          <a:p>
            <a:pPr lvl="1"/>
            <a:r>
              <a:rPr lang="es-MX" sz="1800" dirty="0" smtClean="0"/>
              <a:t>Análisis de fluidos</a:t>
            </a:r>
          </a:p>
          <a:p>
            <a:pPr lvl="1"/>
            <a:r>
              <a:rPr lang="es-MX" sz="1800" dirty="0" smtClean="0"/>
              <a:t>Análisis modal</a:t>
            </a:r>
          </a:p>
          <a:p>
            <a:pPr lvl="1"/>
            <a:r>
              <a:rPr lang="es-MX" sz="1800" dirty="0" smtClean="0"/>
              <a:t>Análisis de fatiga</a:t>
            </a:r>
          </a:p>
          <a:p>
            <a:r>
              <a:rPr lang="es-MX" sz="2000" dirty="0" smtClean="0"/>
              <a:t>CAD: </a:t>
            </a:r>
            <a:r>
              <a:rPr lang="es-MX" sz="2000" dirty="0" smtClean="0"/>
              <a:t>Catia</a:t>
            </a:r>
            <a:endParaRPr lang="es-MX" sz="2000" dirty="0" smtClean="0"/>
          </a:p>
          <a:p>
            <a:pPr lvl="1"/>
            <a:r>
              <a:rPr lang="es-MX" sz="1800" dirty="0" smtClean="0"/>
              <a:t>Modelado 3D</a:t>
            </a:r>
          </a:p>
          <a:p>
            <a:r>
              <a:rPr lang="es-MX" sz="2000" dirty="0" smtClean="0"/>
              <a:t>Matemáticas: </a:t>
            </a:r>
            <a:r>
              <a:rPr lang="es-MX" sz="2000" dirty="0" err="1" smtClean="0"/>
              <a:t>Wolframe</a:t>
            </a:r>
            <a:r>
              <a:rPr lang="es-MX" sz="2000" dirty="0" smtClean="0"/>
              <a:t> </a:t>
            </a:r>
            <a:r>
              <a:rPr lang="es-MX" sz="2000" dirty="0" err="1" smtClean="0"/>
              <a:t>Mathematica</a:t>
            </a:r>
            <a:endParaRPr lang="es-MX" sz="2000" dirty="0" smtClean="0"/>
          </a:p>
          <a:p>
            <a:pPr lvl="1"/>
            <a:r>
              <a:rPr lang="es-MX" sz="1800" dirty="0" smtClean="0"/>
              <a:t>Cálculo de ecuaciones complejas y creación de plantillas</a:t>
            </a:r>
          </a:p>
          <a:p>
            <a:r>
              <a:rPr lang="es-MX" sz="2000" dirty="0" smtClean="0"/>
              <a:t>Simulación Energética:</a:t>
            </a:r>
          </a:p>
          <a:p>
            <a:pPr lvl="1"/>
            <a:r>
              <a:rPr lang="es-MX" dirty="0" smtClean="0"/>
              <a:t>TRNSYS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00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420274" cy="1047028"/>
          </a:xfrm>
        </p:spPr>
        <p:txBody>
          <a:bodyPr>
            <a:noAutofit/>
          </a:bodyPr>
          <a:lstStyle/>
          <a:p>
            <a:r>
              <a:rPr lang="es-MX" dirty="0"/>
              <a:t>Resultados</a:t>
            </a:r>
            <a:r>
              <a:rPr lang="es-MX" dirty="0" smtClean="0"/>
              <a:t>: Materiales Compuestos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534092"/>
            <a:ext cx="8915400" cy="44543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Propiedades</a:t>
            </a:r>
            <a:r>
              <a:rPr lang="en-US" sz="2000" dirty="0" smtClean="0"/>
              <a:t> en </a:t>
            </a:r>
            <a:r>
              <a:rPr lang="en-US" sz="2000" dirty="0" err="1" smtClean="0"/>
              <a:t>compuestos</a:t>
            </a:r>
            <a:endParaRPr lang="en-US" sz="2000" dirty="0"/>
          </a:p>
          <a:p>
            <a:pPr lvl="1"/>
            <a:r>
              <a:rPr lang="es-ES" sz="1800" dirty="0"/>
              <a:t>Tienen una alta </a:t>
            </a:r>
            <a:r>
              <a:rPr lang="es-ES" sz="1800" dirty="0" smtClean="0"/>
              <a:t>rigidez y </a:t>
            </a:r>
            <a:r>
              <a:rPr lang="es-ES" sz="1800" dirty="0"/>
              <a:t>resistencia</a:t>
            </a:r>
            <a:r>
              <a:rPr lang="es-ES" sz="1800" dirty="0" smtClean="0"/>
              <a:t> específica orientadas a las fibras</a:t>
            </a:r>
            <a:endParaRPr lang="es-MX" sz="1800" dirty="0"/>
          </a:p>
          <a:p>
            <a:pPr lvl="1"/>
            <a:r>
              <a:rPr lang="es-ES" sz="1800" dirty="0"/>
              <a:t>La resistencia a la fatiga es mucho mayor para los materiales compuestos.</a:t>
            </a:r>
            <a:endParaRPr lang="es-MX" sz="1800" dirty="0"/>
          </a:p>
          <a:p>
            <a:pPr lvl="1"/>
            <a:r>
              <a:rPr lang="es-ES" sz="1800" dirty="0"/>
              <a:t>Ofrecen una alta resistencia a la corrosión.</a:t>
            </a:r>
            <a:endParaRPr lang="es-MX" sz="1800" dirty="0"/>
          </a:p>
          <a:p>
            <a:pPr lvl="1"/>
            <a:r>
              <a:rPr lang="es-419" sz="1800" dirty="0"/>
              <a:t>I</a:t>
            </a:r>
            <a:r>
              <a:rPr lang="es-ES" sz="1800" dirty="0" err="1" smtClean="0"/>
              <a:t>ntegración</a:t>
            </a:r>
            <a:r>
              <a:rPr lang="es-ES" sz="1800" dirty="0" smtClean="0"/>
              <a:t> </a:t>
            </a:r>
            <a:r>
              <a:rPr lang="es-ES" sz="1800" dirty="0"/>
              <a:t>de piezas</a:t>
            </a:r>
            <a:endParaRPr lang="es-MX" sz="1800" dirty="0"/>
          </a:p>
          <a:p>
            <a:pPr lvl="1"/>
            <a:r>
              <a:rPr lang="es-ES" sz="1800" dirty="0"/>
              <a:t>Ofrecen mayores cantidades de flexibilidad de </a:t>
            </a:r>
            <a:r>
              <a:rPr lang="es-ES" sz="1800" dirty="0" smtClean="0"/>
              <a:t>diseño</a:t>
            </a:r>
            <a:endParaRPr lang="en-US" sz="1800" dirty="0" smtClean="0"/>
          </a:p>
          <a:p>
            <a:r>
              <a:rPr lang="en-US" sz="2000" dirty="0" err="1"/>
              <a:t>Técnicas</a:t>
            </a:r>
            <a:r>
              <a:rPr lang="en-US" sz="2000" dirty="0"/>
              <a:t> de </a:t>
            </a:r>
            <a:r>
              <a:rPr lang="en-US" sz="2000" dirty="0" err="1"/>
              <a:t>Manofactura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Hand Lay-up</a:t>
            </a:r>
          </a:p>
          <a:p>
            <a:pPr lvl="1"/>
            <a:r>
              <a:rPr lang="es-MX" sz="1800" dirty="0" err="1"/>
              <a:t>Vacuum-bagging</a:t>
            </a:r>
            <a:endParaRPr lang="es-MX" sz="1800" dirty="0"/>
          </a:p>
          <a:p>
            <a:pPr lvl="1"/>
            <a:r>
              <a:rPr lang="en-US" sz="1800" dirty="0"/>
              <a:t>Resin Infusion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64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8" y="617293"/>
            <a:ext cx="8612085" cy="104702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Resultados: Selección de Perfiles Alares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8357" y="2381425"/>
            <a:ext cx="1907503" cy="433420"/>
          </a:xfrm>
        </p:spPr>
        <p:txBody>
          <a:bodyPr>
            <a:normAutofit/>
          </a:bodyPr>
          <a:lstStyle/>
          <a:p>
            <a:r>
              <a:rPr lang="es-MX" dirty="0" smtClean="0"/>
              <a:t>A18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29" y="5079955"/>
            <a:ext cx="5757584" cy="118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25" y="3988308"/>
            <a:ext cx="5757588" cy="968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12" y="1401193"/>
            <a:ext cx="5757582" cy="69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725" y="3107910"/>
            <a:ext cx="5757585" cy="757577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938359" y="1534183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BW-3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943334" y="3269988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SG6043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1943334" y="5456907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NACA4415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938357" y="4256011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NACA6409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701" y="2220192"/>
            <a:ext cx="5757593" cy="7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5"/>
            <a:ext cx="8886438" cy="583216"/>
          </a:xfrm>
        </p:spPr>
        <p:txBody>
          <a:bodyPr>
            <a:noAutofit/>
          </a:bodyPr>
          <a:lstStyle/>
          <a:p>
            <a:r>
              <a:rPr lang="es-MX" sz="3200" dirty="0" smtClean="0"/>
              <a:t>Resultados: </a:t>
            </a:r>
            <a:r>
              <a:rPr lang="es-MX" sz="3200" dirty="0" smtClean="0"/>
              <a:t>Diseño Matemático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382694"/>
            <a:ext cx="8375451" cy="553682"/>
          </a:xfrm>
        </p:spPr>
        <p:txBody>
          <a:bodyPr>
            <a:normAutofit/>
          </a:bodyPr>
          <a:lstStyle/>
          <a:p>
            <a:pPr fontAlgn="auto"/>
            <a:r>
              <a:rPr lang="es-MX" sz="2400" b="1" dirty="0" smtClean="0"/>
              <a:t>Modelo Matemático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MX" sz="2200" dirty="0" smtClean="0"/>
          </a:p>
          <a:p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Potencia del Aire: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𝑃𝑤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blipFill rotWithShape="0">
                <a:blip r:embed="rId2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Radio del Rotor: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s-MX" sz="20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689" b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Densidad del Aire: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=1.225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689" t="-97917" b="-15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Razón de velocidad de la punta (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SR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Revoluciones Por Minuto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RPM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577932"/>
          </a:xfrm>
        </p:spPr>
        <p:txBody>
          <a:bodyPr>
            <a:noAutofit/>
          </a:bodyPr>
          <a:lstStyle/>
          <a:p>
            <a:r>
              <a:rPr lang="es-MX" sz="3200" dirty="0"/>
              <a:t>Resultados: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Longitud de la cuerda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ChordLength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Relativa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1142" b="-5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Tangencial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𝑟𝑝𝑚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Ángulo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s-MX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theta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func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1938" y="1556790"/>
            <a:ext cx="8375451" cy="55368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s-MX" sz="2200" dirty="0" smtClean="0"/>
          </a:p>
          <a:p>
            <a:endParaRPr lang="es-MX" sz="2400" dirty="0"/>
          </a:p>
        </p:txBody>
      </p:sp>
      <p:sp>
        <p:nvSpPr>
          <p:cNvPr id="10" name="CuadroTexto 6"/>
          <p:cNvSpPr txBox="1"/>
          <p:nvPr/>
        </p:nvSpPr>
        <p:spPr>
          <a:xfrm>
            <a:off x="668577" y="5182455"/>
            <a:ext cx="470775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Velocidades y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uerzas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aerodinámicas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84338" y="1382694"/>
            <a:ext cx="8375451" cy="5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smtClean="0"/>
              <a:t>Modelo Matemático</a:t>
            </a:r>
          </a:p>
          <a:p>
            <a:pPr lvl="1" fontAlgn="auto">
              <a:buFont typeface="Wingdings" panose="05000000000000000000" pitchFamily="2" charset="2"/>
              <a:buChar char="§"/>
            </a:pPr>
            <a:endParaRPr lang="es-MX" sz="2200" smtClean="0"/>
          </a:p>
          <a:p>
            <a:pPr fontAlgn="auto"/>
            <a:endParaRPr lang="es-MX" sz="2400" dirty="0"/>
          </a:p>
        </p:txBody>
      </p:sp>
      <p:pic>
        <p:nvPicPr>
          <p:cNvPr id="12" name="Picture 11" descr="C:\Users\Jesus Rocha\Documents\GitHub\WTDesigner\airfoil.jpe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762" b="3114"/>
          <a:stretch/>
        </p:blipFill>
        <p:spPr bwMode="auto">
          <a:xfrm>
            <a:off x="668576" y="1936376"/>
            <a:ext cx="4707757" cy="32460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31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642483"/>
          </a:xfrm>
        </p:spPr>
        <p:txBody>
          <a:bodyPr>
            <a:noAutofit/>
          </a:bodyPr>
          <a:lstStyle/>
          <a:p>
            <a:r>
              <a:rPr lang="es-MX" sz="3200" dirty="0"/>
              <a:t>Resultados: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4339" y="1382694"/>
            <a:ext cx="3571862" cy="47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Cálculos iniciales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ight Arrow 8"/>
              <p:cNvSpPr/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igh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ight Arrow 11"/>
              <p:cNvSpPr/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=5000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igh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/>
              <p:cNvSpPr/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ight Arrow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ight Arrow 16"/>
              <p:cNvSpPr/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Right Arrow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746664" y="3907358"/>
            <a:ext cx="558800" cy="67733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1.31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6.86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620526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ight Arrow 22"/>
              <p:cNvSpPr/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359400" y="2103963"/>
            <a:ext cx="347134" cy="42883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4" y="2671398"/>
            <a:ext cx="4525315" cy="2769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8309"/>
            <a:ext cx="8915400" cy="627654"/>
          </a:xfrm>
        </p:spPr>
        <p:txBody>
          <a:bodyPr>
            <a:noAutofit/>
          </a:bodyPr>
          <a:lstStyle/>
          <a:p>
            <a:r>
              <a:rPr lang="es-MX" sz="3200" dirty="0"/>
              <a:t>Resultados</a:t>
            </a:r>
            <a:r>
              <a:rPr lang="es-MX" sz="3200" dirty="0" smtClean="0"/>
              <a:t>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p:sp>
        <p:nvSpPr>
          <p:cNvPr id="5" name="CuadroTexto 6"/>
          <p:cNvSpPr txBox="1"/>
          <p:nvPr/>
        </p:nvSpPr>
        <p:spPr>
          <a:xfrm>
            <a:off x="2247894" y="5441053"/>
            <a:ext cx="4525315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 y CD en función del ángulo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𝜶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4338" y="1382695"/>
            <a:ext cx="4367729" cy="103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Características del Álabe</a:t>
            </a:r>
          </a:p>
          <a:p>
            <a:pPr lvl="1" fontAlgn="auto"/>
            <a:r>
              <a:rPr lang="es-MX" sz="2200" dirty="0" smtClean="0"/>
              <a:t>A18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ular Callout 2"/>
              <p:cNvSpPr/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sustentación: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arrastre: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583216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76951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 de los Parámetros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550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7" y="3804149"/>
            <a:ext cx="4112570" cy="2553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7" y="1935682"/>
            <a:ext cx="4248036" cy="1323427"/>
          </a:xfrm>
          <a:prstGeom prst="rect">
            <a:avLst/>
          </a:prstGeom>
        </p:spPr>
      </p:pic>
      <p:sp>
        <p:nvSpPr>
          <p:cNvPr id="9" name="CuadroTexto 6"/>
          <p:cNvSpPr txBox="1"/>
          <p:nvPr/>
        </p:nvSpPr>
        <p:spPr>
          <a:xfrm>
            <a:off x="874298" y="3259109"/>
            <a:ext cx="424803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 la longitud de cuerda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874297" y="6357336"/>
            <a:ext cx="411257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del ángulo de control (Pitch)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9000"/>
                    </a14:imgEffect>
                    <a14:imgEffect>
                      <a14:brightnessContrast bright="67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9396" y="1879600"/>
            <a:ext cx="6406277" cy="3507409"/>
          </a:xfrm>
          <a:prstGeom prst="rect">
            <a:avLst/>
          </a:prstGeom>
        </p:spPr>
      </p:pic>
      <p:sp>
        <p:nvSpPr>
          <p:cNvPr id="12" name="CuadroTexto 6"/>
          <p:cNvSpPr txBox="1"/>
          <p:nvPr/>
        </p:nvSpPr>
        <p:spPr>
          <a:xfrm>
            <a:off x="5319395" y="5387009"/>
            <a:ext cx="640627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alar para cada longitud y ángulo calculado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706" y="610636"/>
            <a:ext cx="6589712" cy="820598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Resumen</a:t>
            </a:r>
            <a:endParaRPr lang="en-US" altLang="en-US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56439" y="1901964"/>
            <a:ext cx="86850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es-MX" sz="2800" dirty="0" smtClean="0"/>
              <a:t>En este trabajo </a:t>
            </a:r>
            <a:r>
              <a:rPr lang="es-MX" sz="2800" dirty="0"/>
              <a:t>se presenta el </a:t>
            </a:r>
            <a:r>
              <a:rPr lang="es-MX" sz="2800" dirty="0" smtClean="0"/>
              <a:t>estudio matemático, estructural y energético para el diseño de un álabe para un pequeño aerogenerador (</a:t>
            </a:r>
            <a:r>
              <a:rPr lang="en-US" sz="2800" dirty="0" smtClean="0"/>
              <a:t>Small Wind Turbine</a:t>
            </a:r>
            <a:r>
              <a:rPr lang="es-MX" sz="2800" dirty="0" smtClean="0"/>
              <a:t>: SWT) de uso doméstico y sub-urbano.</a:t>
            </a:r>
            <a:endParaRPr lang="es-MX"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Potencia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Fuerza Aerodinámica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blipFill rotWithShape="0">
                <a:blip r:embed="rId3"/>
                <a:stretch>
                  <a:fillRect l="-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Potencia de Salida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blipFill rotWithShape="0">
                <a:blip r:embed="rId4"/>
                <a:stretch>
                  <a:fillRect l="-1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Coeficiente de Conversión de Potencia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s-MX" sz="2000" dirty="0"/>
                  <a:t> </a:t>
                </a:r>
                <a:r>
                  <a:rPr lang="es-MX" sz="2000" dirty="0">
                    <a:solidFill>
                      <a:schemeClr val="tx1"/>
                    </a:solidFill>
                  </a:rPr>
                  <a:t>0.516967</a:t>
                </a:r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blipFill rotWithShape="0">
                <a:blip r:embed="rId5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075" y="1764503"/>
            <a:ext cx="5981520" cy="3626908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6023076" y="5387009"/>
            <a:ext cx="598152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 de viento contra Generación de potencia.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</a:t>
            </a:r>
            <a:r>
              <a:rPr lang="es-MX" sz="2800" dirty="0" smtClean="0"/>
              <a:t>3D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Modelado de Superficie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5" y="2332037"/>
            <a:ext cx="10055060" cy="2866496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4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5267"/>
              </p:ext>
            </p:extLst>
          </p:nvPr>
        </p:nvGraphicFramePr>
        <p:xfrm>
          <a:off x="555421" y="1747937"/>
          <a:ext cx="11198088" cy="3922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9201"/>
                <a:gridCol w="547802"/>
                <a:gridCol w="663388"/>
                <a:gridCol w="708212"/>
                <a:gridCol w="726141"/>
                <a:gridCol w="5953344"/>
              </a:tblGrid>
              <a:tr h="2092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Descripción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83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aerogeneradores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es-MX" sz="1400" u="none" strike="noStrike" dirty="0">
                          <a:effectLst/>
                        </a:rPr>
                        <a:t>Hacer una búsqueda de los aerogeneradores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9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materiales compuestos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materiales compuestos disponibles en el mercado para la construcción del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perfiles alares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los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Seleccionar los perfiles alares a los que se les hará el análisis teórico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modelado matemático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métodos utilizados para el modelado matemático y cálculo de esfuerzos a los que se ve sometido 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herramientas de software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de materiales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 seleccionarán los materiales a los cuales se les harán las pruebas de simulación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21320"/>
              </p:ext>
            </p:extLst>
          </p:nvPr>
        </p:nvGraphicFramePr>
        <p:xfrm>
          <a:off x="675863" y="1750359"/>
          <a:ext cx="10828750" cy="3081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473"/>
                <a:gridCol w="665488"/>
                <a:gridCol w="717176"/>
                <a:gridCol w="717176"/>
                <a:gridCol w="762000"/>
                <a:gridCol w="5453437"/>
              </a:tblGrid>
              <a:tr h="3001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>
                          <a:effectLst/>
                        </a:rPr>
                        <a:t>Descripción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Análisis teórico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MX" sz="1400" u="none" strike="noStrike" dirty="0" smtClean="0">
                          <a:effectLst/>
                        </a:rPr>
                        <a:t>Construcción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Construcción de un prototipo de un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Experimentación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2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Conclusiones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Corroborar los resultados obtenidos en el análisis teórico por medio de la comparación con los resultados obtenidos en la experimentación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Artículo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un artículo de divulgación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Tesis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trabajo de tesis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45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4531" y="1560141"/>
            <a:ext cx="9917499" cy="4995934"/>
          </a:xfrm>
        </p:spPr>
        <p:txBody>
          <a:bodyPr>
            <a:normAutofit/>
          </a:bodyPr>
          <a:lstStyle/>
          <a:p>
            <a:pPr lvl="0"/>
            <a:r>
              <a:rPr lang="es-MX" sz="1400" dirty="0" smtClean="0"/>
              <a:t>[1] WWEA </a:t>
            </a:r>
            <a:r>
              <a:rPr lang="es-MX" sz="1400" b="1" dirty="0"/>
              <a:t>Small </a:t>
            </a:r>
            <a:r>
              <a:rPr lang="es-MX" sz="1400" b="1" dirty="0" err="1"/>
              <a:t>Wind</a:t>
            </a:r>
            <a:r>
              <a:rPr lang="es-MX" sz="1400" b="1" dirty="0"/>
              <a:t> </a:t>
            </a:r>
            <a:r>
              <a:rPr lang="es-MX" sz="1400" b="1" dirty="0" err="1"/>
              <a:t>World</a:t>
            </a:r>
            <a:r>
              <a:rPr lang="es-MX" sz="1400" b="1" dirty="0"/>
              <a:t> </a:t>
            </a:r>
            <a:r>
              <a:rPr lang="es-MX" sz="1400" b="1" dirty="0" err="1"/>
              <a:t>Report</a:t>
            </a:r>
            <a:r>
              <a:rPr lang="es-MX" sz="1400" b="1" dirty="0"/>
              <a:t> 2016</a:t>
            </a:r>
            <a:r>
              <a:rPr lang="es-MX" sz="1400" dirty="0"/>
              <a:t>. </a:t>
            </a:r>
            <a:r>
              <a:rPr lang="es-MX" sz="1400" dirty="0" err="1"/>
              <a:t>World</a:t>
            </a:r>
            <a:r>
              <a:rPr lang="es-MX" sz="1400" dirty="0"/>
              <a:t>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Enegy</a:t>
            </a:r>
            <a:r>
              <a:rPr lang="es-MX" sz="1400" dirty="0"/>
              <a:t> </a:t>
            </a:r>
            <a:r>
              <a:rPr lang="es-MX" sz="1400" dirty="0" err="1"/>
              <a:t>Association</a:t>
            </a:r>
            <a:r>
              <a:rPr lang="es-MX" sz="1400" dirty="0"/>
              <a:t>, </a:t>
            </a:r>
            <a:r>
              <a:rPr lang="es-MX" sz="1400" dirty="0" err="1"/>
              <a:t>Germany</a:t>
            </a:r>
            <a:r>
              <a:rPr lang="es-MX" sz="1400" dirty="0"/>
              <a:t> (2016).</a:t>
            </a:r>
          </a:p>
          <a:p>
            <a:r>
              <a:rPr lang="en-US" sz="1400" dirty="0" smtClean="0"/>
              <a:t>[2] </a:t>
            </a:r>
            <a:r>
              <a:rPr lang="en-US" sz="1400" dirty="0" err="1"/>
              <a:t>Yoreley</a:t>
            </a:r>
            <a:r>
              <a:rPr lang="en-US" sz="1400" dirty="0"/>
              <a:t> </a:t>
            </a:r>
            <a:r>
              <a:rPr lang="en-US" sz="1400" dirty="0" err="1"/>
              <a:t>Cancino</a:t>
            </a:r>
            <a:r>
              <a:rPr lang="en-US" sz="1400" dirty="0"/>
              <a:t>-Solórzano, Antonio J. Gutiérrez-</a:t>
            </a:r>
            <a:r>
              <a:rPr lang="en-US" sz="1400" dirty="0" err="1"/>
              <a:t>Trashorras</a:t>
            </a:r>
            <a:r>
              <a:rPr lang="en-US" sz="1400" dirty="0"/>
              <a:t>, Jorge </a:t>
            </a:r>
            <a:r>
              <a:rPr lang="en-US" sz="1400" dirty="0" err="1"/>
              <a:t>Xiberta-Bernat</a:t>
            </a:r>
            <a:r>
              <a:rPr lang="en-US" sz="1400" dirty="0"/>
              <a:t>, Current state of wind energy in Mexico, achievements and perspectives, In Renewable and Sustainable Energy Reviews, Volume 15, Issue 8, 2011, Pages 3552-3557, ISSN 1364-0321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" sz="1400" dirty="0" smtClean="0"/>
              <a:t>[3] </a:t>
            </a:r>
            <a:r>
              <a:rPr lang="es-MX" sz="1400" dirty="0"/>
              <a:t>Q. Hernández-Escobedo, R. Saldaña-Flores, E.R. Rodríguez-García, F. Manzano-</a:t>
            </a:r>
            <a:r>
              <a:rPr lang="es-MX" sz="1400" dirty="0" err="1"/>
              <a:t>Agugliaro</a:t>
            </a:r>
            <a:r>
              <a:rPr lang="es-MX" sz="1400" dirty="0"/>
              <a:t>,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resource</a:t>
            </a:r>
            <a:r>
              <a:rPr lang="es-MX" sz="1400" dirty="0"/>
              <a:t> in </a:t>
            </a:r>
            <a:r>
              <a:rPr lang="es-MX" sz="1400" dirty="0" err="1"/>
              <a:t>Northern</a:t>
            </a:r>
            <a:r>
              <a:rPr lang="es-MX" sz="1400" dirty="0"/>
              <a:t> </a:t>
            </a:r>
            <a:r>
              <a:rPr lang="es-MX" sz="1400" dirty="0" err="1"/>
              <a:t>Mexico</a:t>
            </a:r>
            <a:r>
              <a:rPr lang="es-MX" sz="1400" dirty="0"/>
              <a:t>, In </a:t>
            </a:r>
            <a:r>
              <a:rPr lang="es-MX" sz="1400" dirty="0" err="1"/>
              <a:t>Renewable</a:t>
            </a:r>
            <a:r>
              <a:rPr lang="es-MX" sz="1400" dirty="0"/>
              <a:t> and </a:t>
            </a:r>
            <a:r>
              <a:rPr lang="es-MX" sz="1400" dirty="0" err="1"/>
              <a:t>Sustainable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Reviews</a:t>
            </a:r>
            <a:r>
              <a:rPr lang="es-MX" sz="1400" dirty="0"/>
              <a:t>, </a:t>
            </a:r>
            <a:r>
              <a:rPr lang="es-MX" sz="1400" dirty="0" err="1"/>
              <a:t>Volume</a:t>
            </a:r>
            <a:r>
              <a:rPr lang="es-MX" sz="1400" dirty="0"/>
              <a:t> 32, 2014, </a:t>
            </a:r>
            <a:r>
              <a:rPr lang="es-MX" sz="1400" dirty="0" err="1"/>
              <a:t>Pages</a:t>
            </a:r>
            <a:r>
              <a:rPr lang="es-MX" sz="1400" dirty="0"/>
              <a:t> 890-914, ISSN 1364-0321</a:t>
            </a:r>
            <a:r>
              <a:rPr lang="es-MX" sz="1400" dirty="0" smtClean="0"/>
              <a:t>.</a:t>
            </a:r>
          </a:p>
          <a:p>
            <a:r>
              <a:rPr lang="es-MX" sz="1400" dirty="0" smtClean="0"/>
              <a:t>[4]Energía</a:t>
            </a:r>
            <a:r>
              <a:rPr lang="es-MX" sz="1400" dirty="0"/>
              <a:t>, S. (2018). </a:t>
            </a:r>
            <a:r>
              <a:rPr lang="es-MX" sz="1400" b="1" dirty="0"/>
              <a:t>Programa de Desarrollo del Sistema Eléctrico Nacional</a:t>
            </a:r>
            <a:r>
              <a:rPr lang="es-MX" sz="1400" dirty="0"/>
              <a:t>. </a:t>
            </a:r>
            <a:r>
              <a:rPr lang="es-MX" sz="1400" dirty="0" err="1"/>
              <a:t>Retrieved</a:t>
            </a:r>
            <a:r>
              <a:rPr lang="es-MX" sz="1400" dirty="0"/>
              <a:t> </a:t>
            </a:r>
            <a:r>
              <a:rPr lang="es-MX" sz="1400" dirty="0" err="1"/>
              <a:t>from</a:t>
            </a:r>
            <a:r>
              <a:rPr lang="es-MX" sz="1400" dirty="0"/>
              <a:t> </a:t>
            </a:r>
            <a:r>
              <a:rPr lang="es-MX" sz="1400" u="sng" dirty="0">
                <a:hlinkClick r:id="rId2"/>
              </a:rPr>
              <a:t>https://</a:t>
            </a:r>
            <a:r>
              <a:rPr lang="es-MX" sz="1400" u="sng" dirty="0" smtClean="0">
                <a:hlinkClick r:id="rId2"/>
              </a:rPr>
              <a:t>www.gob.mx/sener/acciones-y-programas/programa-de-desarrollo-del-sistema-electrico-nacional-33462</a:t>
            </a:r>
            <a:endParaRPr lang="en" sz="1400" dirty="0"/>
          </a:p>
          <a:p>
            <a:r>
              <a:rPr lang="es-MX" sz="1400" dirty="0" smtClean="0"/>
              <a:t>[5] </a:t>
            </a:r>
            <a:r>
              <a:rPr lang="en-US" sz="1400" dirty="0" err="1"/>
              <a:t>Hau</a:t>
            </a:r>
            <a:r>
              <a:rPr lang="en-US" sz="1400" dirty="0"/>
              <a:t>, E.. (2006). Wind Turbines: Fundamentals, Technologies, Economics. New York: </a:t>
            </a:r>
            <a:r>
              <a:rPr lang="en-US" sz="1400" dirty="0" smtClean="0"/>
              <a:t>Springer.</a:t>
            </a:r>
            <a:endParaRPr lang="en-US" sz="1400" dirty="0"/>
          </a:p>
          <a:p>
            <a:endParaRPr lang="en-US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4144" y="2413154"/>
            <a:ext cx="7094414" cy="2463646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/>
              <a:t>Muchas gracias por su atención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361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Global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7205" y="1543286"/>
            <a:ext cx="88889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los últimos años ha habido un notable crecimiento en la instalación de aerogeneradores de baja potencia, con una capacidad de generación global de 830MW para finales del 2014 según [1]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También se estima que para el 2020 haya una capacidad instalada de 2000MW. Esta tendencia crea un pequeño mercado para la industria e investigación de pequeños aerogeneradores .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2" y="1284582"/>
            <a:ext cx="5484232" cy="4812024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944" y="543496"/>
            <a:ext cx="6059876" cy="741086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n-US" dirty="0" smtClean="0"/>
              <a:t>Problemática Energética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s-MX" sz="2400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418968" y="1811547"/>
            <a:ext cx="4317018" cy="459079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Estudios realizados por el Laboratorio de Energías Renovables del Departamento de Energía de Estados Unidos, CFE y varias instituciones mexicanas han estimado un potencial eólico de más de 40,000 MW en México, distribuido a lo largo de la península de Baja California, la región central, la costa del Golfo, la península de Yucatán y el istmo de </a:t>
            </a:r>
            <a:r>
              <a:rPr lang="es-ES" dirty="0" smtClean="0"/>
              <a:t>Tehuantepec </a:t>
            </a:r>
            <a:r>
              <a:rPr lang="es-ES" dirty="0" smtClean="0"/>
              <a:t>[2].</a:t>
            </a:r>
            <a:endParaRPr lang="es-ES" dirty="0" smtClean="0"/>
          </a:p>
          <a:p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energía eólica </a:t>
            </a:r>
            <a:r>
              <a:rPr lang="es-MX" dirty="0" smtClean="0"/>
              <a:t>es una </a:t>
            </a:r>
            <a:r>
              <a:rPr lang="es-MX" dirty="0"/>
              <a:t>de las alternativas más factibles en el corto y mediano </a:t>
            </a:r>
            <a:r>
              <a:rPr lang="es-MX" dirty="0" smtClean="0"/>
              <a:t>plazo </a:t>
            </a:r>
            <a:r>
              <a:rPr lang="es-MX" dirty="0" smtClean="0"/>
              <a:t>[2].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pesar de esto México ha instalado menos energía eólica en comparación con otros países de América del </a:t>
            </a:r>
            <a:r>
              <a:rPr lang="es-MX" dirty="0" smtClean="0"/>
              <a:t>Norte </a:t>
            </a:r>
            <a:r>
              <a:rPr lang="es-MX" dirty="0" smtClean="0"/>
              <a:t>[3].</a:t>
            </a:r>
            <a:endParaRPr lang="en-US" dirty="0"/>
          </a:p>
        </p:txBody>
      </p:sp>
      <p:sp>
        <p:nvSpPr>
          <p:cNvPr id="9" name="CuadroTexto 4"/>
          <p:cNvSpPr txBox="1"/>
          <p:nvPr/>
        </p:nvSpPr>
        <p:spPr>
          <a:xfrm>
            <a:off x="908102" y="6096606"/>
            <a:ext cx="5484232" cy="338554"/>
          </a:xfrm>
          <a:prstGeom prst="rect">
            <a:avLst/>
          </a:prstGeom>
          <a:gradFill flip="none" rotWithShape="1">
            <a:gsLst>
              <a:gs pos="0">
                <a:schemeClr val="lt2">
                  <a:tint val="90000"/>
                  <a:satMod val="92000"/>
                  <a:lumMod val="120000"/>
                </a:schemeClr>
              </a:gs>
              <a:gs pos="100000">
                <a:schemeClr val="lt2">
                  <a:shade val="98000"/>
                  <a:satMod val="120000"/>
                  <a:lumMod val="98000"/>
                </a:schemeClr>
              </a:gs>
            </a:gsLst>
            <a:lin ang="5400000" scaled="1"/>
            <a:tileRect/>
          </a:gra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/>
              <a:t>Fuentes de energía en México para el año </a:t>
            </a:r>
            <a:r>
              <a:rPr lang="es-MX" sz="1600" dirty="0" smtClean="0"/>
              <a:t>2018 [4].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538" y="1580908"/>
            <a:ext cx="8915400" cy="438809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Aerodinámica: </a:t>
            </a:r>
            <a:r>
              <a:rPr lang="es-MX" dirty="0"/>
              <a:t>Á</a:t>
            </a:r>
            <a:r>
              <a:rPr lang="es-MX" dirty="0" smtClean="0"/>
              <a:t>labe </a:t>
            </a:r>
            <a:r>
              <a:rPr lang="es-MX" dirty="0"/>
              <a:t>mal </a:t>
            </a:r>
            <a:r>
              <a:rPr lang="es-MX" dirty="0" smtClean="0"/>
              <a:t>optimizado </a:t>
            </a:r>
            <a:r>
              <a:rPr lang="es-MX" dirty="0"/>
              <a:t>que a menudo utiliza tendencias y observaciones de HAWT grandes, problema mal abordado de la abundancia de los recursos eólicos locales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Estructural: diferente naturaleza de las cargas experimentadas por los SWT, poca atención a la optimización del peso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Conversión / control: rara vez se utilizan métodos de regulación activa, como el control de rpm para expandir el margen operativo de los SWT, se presta poca atención a la capacidad de potencia mecánica de la turbina con la de un generador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Económico: falta de costos optimizados de </a:t>
            </a:r>
            <a:r>
              <a:rPr lang="es-MX" dirty="0" err="1"/>
              <a:t>SWTs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88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1046" y="638620"/>
            <a:ext cx="4868049" cy="833629"/>
          </a:xfrm>
        </p:spPr>
        <p:txBody>
          <a:bodyPr/>
          <a:lstStyle/>
          <a:p>
            <a:r>
              <a:rPr lang="es-MX" altLang="en-US" dirty="0" smtClean="0"/>
              <a:t>Objetivo </a:t>
            </a:r>
            <a:r>
              <a:rPr lang="es-MX" altLang="en-US" dirty="0"/>
              <a:t>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7165" y="1603513"/>
            <a:ext cx="9719281" cy="1669774"/>
          </a:xfrm>
        </p:spPr>
        <p:txBody>
          <a:bodyPr>
            <a:normAutofit/>
          </a:bodyPr>
          <a:lstStyle/>
          <a:p>
            <a:r>
              <a:rPr lang="es-MX" altLang="en-US" sz="2400" dirty="0" smtClean="0"/>
              <a:t>Diseñar un perfil alar con materiales compuestos para un </a:t>
            </a:r>
            <a:r>
              <a:rPr lang="es-MX" altLang="en-US" sz="2400" dirty="0" smtClean="0"/>
              <a:t>pequeño aerogenerador por </a:t>
            </a:r>
            <a:r>
              <a:rPr lang="es-MX" altLang="en-US" sz="2400" dirty="0" smtClean="0"/>
              <a:t>medio un análisis teórico y experimental.</a:t>
            </a:r>
          </a:p>
          <a:p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594328" y="5436526"/>
            <a:ext cx="9002722" cy="36933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Álabe con perfil alar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A18.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6</a:t>
            </a:r>
            <a:endParaRPr lang="es-MX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28" y="3177980"/>
            <a:ext cx="9002722" cy="22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344008" cy="794095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  <a:endParaRPr lang="en-US" alt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s-MX" sz="2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38580334"/>
              </p:ext>
            </p:extLst>
          </p:nvPr>
        </p:nvGraphicFramePr>
        <p:xfrm>
          <a:off x="1036072" y="1681078"/>
          <a:ext cx="9524352" cy="450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264495" cy="807347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50504" y="1845364"/>
            <a:ext cx="9291983" cy="3778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s-MX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s-MX" sz="24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21882810"/>
              </p:ext>
            </p:extLst>
          </p:nvPr>
        </p:nvGraphicFramePr>
        <p:xfrm>
          <a:off x="940280" y="2035958"/>
          <a:ext cx="9713344" cy="400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2262740" y="623888"/>
            <a:ext cx="4495869" cy="953121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Hipótesis</a:t>
            </a:r>
          </a:p>
        </p:txBody>
      </p:sp>
      <p:sp>
        <p:nvSpPr>
          <p:cNvPr id="29699" name="Marcador de contenido 2"/>
          <p:cNvSpPr>
            <a:spLocks noGrp="1"/>
          </p:cNvSpPr>
          <p:nvPr>
            <p:ph idx="1"/>
          </p:nvPr>
        </p:nvSpPr>
        <p:spPr>
          <a:xfrm>
            <a:off x="1152940" y="1881094"/>
            <a:ext cx="9313518" cy="243287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altLang="es-MX" sz="2800" dirty="0"/>
              <a:t>Con la selección correcta </a:t>
            </a:r>
            <a:r>
              <a:rPr lang="es-MX" altLang="es-MX" sz="2800" dirty="0" smtClean="0"/>
              <a:t>del </a:t>
            </a:r>
            <a:r>
              <a:rPr lang="es-MX" altLang="es-MX" sz="2800" dirty="0"/>
              <a:t>perfil </a:t>
            </a:r>
            <a:r>
              <a:rPr lang="es-MX" altLang="es-MX" sz="2800" dirty="0" smtClean="0"/>
              <a:t>alar, un diseño matemáticamente optimizado y la utilización de materiales compuestos para el diseño de los álabes se puede mejorar el rendimiento de aerogeneradores de baja potencia SWT.</a:t>
            </a:r>
            <a:endParaRPr lang="es-MX" altLang="es-MX" sz="2800" dirty="0"/>
          </a:p>
          <a:p>
            <a:pPr marL="0" indent="0" eaLnBrk="1" hangingPunct="1">
              <a:buNone/>
            </a:pPr>
            <a:endParaRPr lang="es-MX" alt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4824</TotalTime>
  <Pages>0</Pages>
  <Words>1184</Words>
  <Characters>0</Characters>
  <Application>Microsoft Office PowerPoint</Application>
  <DocSecurity>0</DocSecurity>
  <PresentationFormat>Widescreen</PresentationFormat>
  <Lines>0</Lines>
  <Paragraphs>250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SimSun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Espiral</vt:lpstr>
      <vt:lpstr>DISEÑO Y ANÁLISIS DE UN ÁLABE UTILIZANDO MATERIALES COMPUESTOS PARA UN AEROGENERADOR DE USO DOMÉSTICO</vt:lpstr>
      <vt:lpstr>Resumen</vt:lpstr>
      <vt:lpstr>Contexto Global</vt:lpstr>
      <vt:lpstr>Problemática Energética</vt:lpstr>
      <vt:lpstr>Problemática</vt:lpstr>
      <vt:lpstr>Objetivo general</vt:lpstr>
      <vt:lpstr>Objetivos específicos</vt:lpstr>
      <vt:lpstr>Objetivos específicos</vt:lpstr>
      <vt:lpstr>Hipótesis</vt:lpstr>
      <vt:lpstr>Metodología</vt:lpstr>
      <vt:lpstr>Resultados: Uso de software</vt:lpstr>
      <vt:lpstr>Resultados: Materiales Compuestos</vt:lpstr>
      <vt:lpstr>Resultados: Selección de Perfiles Alares </vt:lpstr>
      <vt:lpstr>Resultados: Diseño Matemático 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3D</vt:lpstr>
      <vt:lpstr>Cronograma </vt:lpstr>
      <vt:lpstr>Cronograma </vt:lpstr>
      <vt:lpstr>Referencias</vt:lpstr>
      <vt:lpstr>Muchas gracias por su atención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teórico y experimental de diferentes perfiles alares utilizando materiales compuestos para el diseño de un aerogenerador que trabaje bajo condiciones climáticas extremas</dc:title>
  <dc:subject/>
  <dc:creator>jesus.rocha</dc:creator>
  <cp:keywords/>
  <dc:description/>
  <cp:lastModifiedBy>JESUS ANGEL ROCHA MORALES</cp:lastModifiedBy>
  <cp:revision>149</cp:revision>
  <dcterms:created xsi:type="dcterms:W3CDTF">2013-11-15T06:11:31Z</dcterms:created>
  <dcterms:modified xsi:type="dcterms:W3CDTF">2018-12-17T10:28:09Z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