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35a3be3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35a3be3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640133df2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640133df2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40133df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40133df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640133df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640133df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640133df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640133df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640133df2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640133df2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35a3be3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35a3be3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640133d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640133d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640133df2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640133df2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640133df2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640133df2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640133df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640133df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640133df2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640133df2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640133df2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640133df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19cl98@queensu.ca" TargetMode="External"/><Relationship Id="rId4" Type="http://schemas.openxmlformats.org/officeDocument/2006/relationships/hyperlink" Target="mailto:18qz28@queensu.ca" TargetMode="External"/><Relationship Id="rId5" Type="http://schemas.openxmlformats.org/officeDocument/2006/relationships/hyperlink" Target="mailto:18zz172@queensu.ca" TargetMode="External"/><Relationship Id="rId6" Type="http://schemas.openxmlformats.org/officeDocument/2006/relationships/hyperlink" Target="mailto:19wx25@queensu.ca" TargetMode="External"/><Relationship Id="rId7" Type="http://schemas.openxmlformats.org/officeDocument/2006/relationships/hyperlink" Target="mailto:18cx19@queensu.ca" TargetMode="External"/><Relationship Id="rId8" Type="http://schemas.openxmlformats.org/officeDocument/2006/relationships/hyperlink" Target="mailto:19xz64@queensu.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63" name="Google Shape;63;p1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URL for presentation:  https://youtu.be/8PiI3Qh-jbA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8" name="Google Shape;13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a:off x="60175" y="0"/>
            <a:ext cx="7930842" cy="5027775"/>
          </a:xfrm>
          <a:prstGeom prst="rect">
            <a:avLst/>
          </a:prstGeom>
          <a:noFill/>
          <a:ln>
            <a:noFill/>
          </a:ln>
        </p:spPr>
      </p:pic>
      <p:sp>
        <p:nvSpPr>
          <p:cNvPr id="140" name="Google Shape;140;p22"/>
          <p:cNvSpPr txBox="1"/>
          <p:nvPr/>
        </p:nvSpPr>
        <p:spPr>
          <a:xfrm>
            <a:off x="7290900" y="1533825"/>
            <a:ext cx="177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latin typeface="Open Sans"/>
                <a:ea typeface="Open Sans"/>
                <a:cs typeface="Open Sans"/>
                <a:sym typeface="Open Sans"/>
              </a:rPr>
              <a:t>Control and Data Flow</a:t>
            </a:r>
            <a:endParaRPr b="1" sz="1800">
              <a:latin typeface="Open Sans"/>
              <a:ea typeface="Open Sans"/>
              <a:cs typeface="Open Sans"/>
              <a:sym typeface="Open Sans"/>
            </a:endParaRPr>
          </a:p>
        </p:txBody>
      </p:sp>
      <p:sp>
        <p:nvSpPr>
          <p:cNvPr id="141" name="Google Shape;141;p22"/>
          <p:cNvSpPr txBox="1"/>
          <p:nvPr/>
        </p:nvSpPr>
        <p:spPr>
          <a:xfrm>
            <a:off x="6892200" y="3149400"/>
            <a:ext cx="225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00">
                <a:latin typeface="Times New Roman"/>
                <a:ea typeface="Times New Roman"/>
                <a:cs typeface="Times New Roman"/>
                <a:sym typeface="Times New Roman"/>
              </a:rPr>
              <a:t>Figure 3. Sequence diagram with control and data flow</a:t>
            </a:r>
            <a:endParaRPr sz="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45" name="Shape 145"/>
        <p:cNvGrpSpPr/>
        <p:nvPr/>
      </p:nvGrpSpPr>
      <p:grpSpPr>
        <a:xfrm>
          <a:off x="0" y="0"/>
          <a:ext cx="0" cy="0"/>
          <a:chOff x="0" y="0"/>
          <a:chExt cx="0" cy="0"/>
        </a:xfrm>
      </p:grpSpPr>
      <p:sp>
        <p:nvSpPr>
          <p:cNvPr id="146" name="Google Shape;146;p23"/>
          <p:cNvSpPr txBox="1"/>
          <p:nvPr>
            <p:ph idx="1" type="body"/>
          </p:nvPr>
        </p:nvSpPr>
        <p:spPr>
          <a:xfrm>
            <a:off x="234675" y="4999400"/>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
        <p:nvSpPr>
          <p:cNvPr id="147" name="Google Shape;147;p23"/>
          <p:cNvSpPr/>
          <p:nvPr/>
        </p:nvSpPr>
        <p:spPr>
          <a:xfrm>
            <a:off x="3297775" y="1857150"/>
            <a:ext cx="2738448" cy="1266624"/>
          </a:xfrm>
          <a:prstGeom prst="cloud">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nvSpPr>
        <p:spPr>
          <a:xfrm>
            <a:off x="3563075" y="2075650"/>
            <a:ext cx="2550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3300">
                <a:solidFill>
                  <a:schemeClr val="lt1"/>
                </a:solidFill>
                <a:latin typeface="Economica"/>
                <a:ea typeface="Economica"/>
                <a:cs typeface="Economica"/>
                <a:sym typeface="Economica"/>
              </a:rPr>
              <a:t>Concurrency</a:t>
            </a:r>
            <a:endParaRPr sz="500">
              <a:latin typeface="Open Sans"/>
              <a:ea typeface="Open Sans"/>
              <a:cs typeface="Open Sans"/>
              <a:sym typeface="Open Sans"/>
            </a:endParaRPr>
          </a:p>
        </p:txBody>
      </p:sp>
      <p:sp>
        <p:nvSpPr>
          <p:cNvPr id="149" name="Google Shape;149;p23"/>
          <p:cNvSpPr/>
          <p:nvPr/>
        </p:nvSpPr>
        <p:spPr>
          <a:xfrm>
            <a:off x="1355050" y="872950"/>
            <a:ext cx="1583100" cy="1202700"/>
          </a:xfrm>
          <a:prstGeom prst="foldedCorner">
            <a:avLst>
              <a:gd fmla="val 16667" name="adj"/>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txBox="1"/>
          <p:nvPr/>
        </p:nvSpPr>
        <p:spPr>
          <a:xfrm>
            <a:off x="1355050" y="882325"/>
            <a:ext cx="142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lt1"/>
                </a:solidFill>
                <a:latin typeface="Open Sans"/>
                <a:ea typeface="Open Sans"/>
                <a:cs typeface="Open Sans"/>
                <a:sym typeface="Open Sans"/>
              </a:rPr>
              <a:t>- </a:t>
            </a:r>
            <a:r>
              <a:rPr lang="zh-CN">
                <a:solidFill>
                  <a:schemeClr val="lt1"/>
                </a:solidFill>
                <a:latin typeface="Open Sans"/>
                <a:ea typeface="Open Sans"/>
                <a:cs typeface="Open Sans"/>
                <a:sym typeface="Open Sans"/>
              </a:rPr>
              <a:t>process    multiple transactions</a:t>
            </a:r>
            <a:endParaRPr>
              <a:solidFill>
                <a:schemeClr val="lt1"/>
              </a:solidFill>
              <a:latin typeface="Open Sans"/>
              <a:ea typeface="Open Sans"/>
              <a:cs typeface="Open Sans"/>
              <a:sym typeface="Open Sans"/>
            </a:endParaRPr>
          </a:p>
        </p:txBody>
      </p:sp>
      <p:sp>
        <p:nvSpPr>
          <p:cNvPr id="151" name="Google Shape;151;p23"/>
          <p:cNvSpPr/>
          <p:nvPr/>
        </p:nvSpPr>
        <p:spPr>
          <a:xfrm>
            <a:off x="7089000" y="3076700"/>
            <a:ext cx="1138200" cy="1412100"/>
          </a:xfrm>
          <a:prstGeom prst="foldedCorner">
            <a:avLst>
              <a:gd fmla="val 16667" name="adj"/>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5677225" y="273875"/>
            <a:ext cx="1138200" cy="1046700"/>
          </a:xfrm>
          <a:prstGeom prst="foldedCorner">
            <a:avLst>
              <a:gd fmla="val 16667" name="adj"/>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1928475" y="3637275"/>
            <a:ext cx="1359900" cy="770100"/>
          </a:xfrm>
          <a:prstGeom prst="foldedCorner">
            <a:avLst>
              <a:gd fmla="val 16667" name="adj"/>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nvSpPr>
        <p:spPr>
          <a:xfrm>
            <a:off x="5677225" y="273875"/>
            <a:ext cx="117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lt1"/>
                </a:solidFill>
                <a:latin typeface="Open Sans"/>
                <a:ea typeface="Open Sans"/>
                <a:cs typeface="Open Sans"/>
                <a:sym typeface="Open Sans"/>
              </a:rPr>
              <a:t>- use</a:t>
            </a:r>
            <a:br>
              <a:rPr lang="zh-CN">
                <a:solidFill>
                  <a:schemeClr val="lt1"/>
                </a:solidFill>
                <a:latin typeface="Open Sans"/>
                <a:ea typeface="Open Sans"/>
                <a:cs typeface="Open Sans"/>
                <a:sym typeface="Open Sans"/>
              </a:rPr>
            </a:br>
            <a:r>
              <a:rPr lang="zh-CN">
                <a:solidFill>
                  <a:schemeClr val="lt1"/>
                </a:solidFill>
                <a:latin typeface="Open Sans"/>
                <a:ea typeface="Open Sans"/>
                <a:cs typeface="Open Sans"/>
                <a:sym typeface="Open Sans"/>
              </a:rPr>
              <a:t>multiple threads</a:t>
            </a:r>
            <a:endParaRPr>
              <a:solidFill>
                <a:schemeClr val="lt1"/>
              </a:solidFill>
              <a:latin typeface="Open Sans"/>
              <a:ea typeface="Open Sans"/>
              <a:cs typeface="Open Sans"/>
              <a:sym typeface="Open Sans"/>
            </a:endParaRPr>
          </a:p>
        </p:txBody>
      </p:sp>
      <p:sp>
        <p:nvSpPr>
          <p:cNvPr id="155" name="Google Shape;155;p23"/>
          <p:cNvSpPr txBox="1"/>
          <p:nvPr/>
        </p:nvSpPr>
        <p:spPr>
          <a:xfrm>
            <a:off x="7071900" y="3076700"/>
            <a:ext cx="117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lt1"/>
                </a:solidFill>
                <a:latin typeface="Open Sans"/>
                <a:ea typeface="Open Sans"/>
                <a:cs typeface="Open Sans"/>
                <a:sym typeface="Open Sans"/>
              </a:rPr>
              <a:t>- consensus among network nodes</a:t>
            </a:r>
            <a:endParaRPr>
              <a:solidFill>
                <a:schemeClr val="lt1"/>
              </a:solidFill>
              <a:latin typeface="Open Sans"/>
              <a:ea typeface="Open Sans"/>
              <a:cs typeface="Open Sans"/>
              <a:sym typeface="Open Sans"/>
            </a:endParaRPr>
          </a:p>
        </p:txBody>
      </p:sp>
      <p:sp>
        <p:nvSpPr>
          <p:cNvPr id="156" name="Google Shape;156;p23"/>
          <p:cNvSpPr txBox="1"/>
          <p:nvPr/>
        </p:nvSpPr>
        <p:spPr>
          <a:xfrm>
            <a:off x="1928475" y="3637275"/>
            <a:ext cx="189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lt1"/>
                </a:solidFill>
                <a:latin typeface="Open Sans"/>
                <a:ea typeface="Open Sans"/>
                <a:cs typeface="Open Sans"/>
                <a:sym typeface="Open Sans"/>
              </a:rPr>
              <a:t>- peer-to-peer network</a:t>
            </a:r>
            <a:endParaRPr>
              <a:solidFill>
                <a:schemeClr val="lt1"/>
              </a:solidFill>
              <a:latin typeface="Open Sans"/>
              <a:ea typeface="Open Sans"/>
              <a:cs typeface="Open Sans"/>
              <a:sym typeface="Open Sans"/>
            </a:endParaRPr>
          </a:p>
        </p:txBody>
      </p:sp>
      <p:pic>
        <p:nvPicPr>
          <p:cNvPr id="157" name="Google Shape;157;p23"/>
          <p:cNvPicPr preferRelativeResize="0"/>
          <p:nvPr/>
        </p:nvPicPr>
        <p:blipFill>
          <a:blip r:embed="rId3">
            <a:alphaModFix/>
          </a:blip>
          <a:stretch>
            <a:fillRect/>
          </a:stretch>
        </p:blipFill>
        <p:spPr>
          <a:xfrm rot="5400005">
            <a:off x="5687275" y="2797413"/>
            <a:ext cx="1118123" cy="1359924"/>
          </a:xfrm>
          <a:prstGeom prst="rect">
            <a:avLst/>
          </a:prstGeom>
          <a:noFill/>
          <a:ln>
            <a:noFill/>
          </a:ln>
        </p:spPr>
      </p:pic>
      <p:pic>
        <p:nvPicPr>
          <p:cNvPr id="158" name="Google Shape;158;p23"/>
          <p:cNvPicPr preferRelativeResize="0"/>
          <p:nvPr/>
        </p:nvPicPr>
        <p:blipFill>
          <a:blip r:embed="rId3">
            <a:alphaModFix/>
          </a:blip>
          <a:stretch>
            <a:fillRect/>
          </a:stretch>
        </p:blipFill>
        <p:spPr>
          <a:xfrm rot="-10616525">
            <a:off x="3220375" y="2992940"/>
            <a:ext cx="545999" cy="664044"/>
          </a:xfrm>
          <a:prstGeom prst="rect">
            <a:avLst/>
          </a:prstGeom>
          <a:noFill/>
          <a:ln>
            <a:noFill/>
          </a:ln>
        </p:spPr>
      </p:pic>
      <p:pic>
        <p:nvPicPr>
          <p:cNvPr id="159" name="Google Shape;159;p23"/>
          <p:cNvPicPr preferRelativeResize="0"/>
          <p:nvPr/>
        </p:nvPicPr>
        <p:blipFill>
          <a:blip r:embed="rId3">
            <a:alphaModFix/>
          </a:blip>
          <a:stretch>
            <a:fillRect/>
          </a:stretch>
        </p:blipFill>
        <p:spPr>
          <a:xfrm rot="963087">
            <a:off x="4650349" y="976150"/>
            <a:ext cx="819149" cy="996300"/>
          </a:xfrm>
          <a:prstGeom prst="rect">
            <a:avLst/>
          </a:prstGeom>
          <a:noFill/>
          <a:ln>
            <a:noFill/>
          </a:ln>
        </p:spPr>
      </p:pic>
      <p:pic>
        <p:nvPicPr>
          <p:cNvPr id="160" name="Google Shape;160;p23"/>
          <p:cNvPicPr preferRelativeResize="0"/>
          <p:nvPr/>
        </p:nvPicPr>
        <p:blipFill>
          <a:blip r:embed="rId3">
            <a:alphaModFix/>
          </a:blip>
          <a:stretch>
            <a:fillRect/>
          </a:stretch>
        </p:blipFill>
        <p:spPr>
          <a:xfrm rot="4751548">
            <a:off x="2595400" y="1996505"/>
            <a:ext cx="635777" cy="7732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solidFill>
                  <a:schemeClr val="lt1"/>
                </a:solidFill>
              </a:rPr>
              <a:t>L</a:t>
            </a:r>
            <a:r>
              <a:rPr lang="zh-CN">
                <a:solidFill>
                  <a:schemeClr val="lt1"/>
                </a:solidFill>
              </a:rPr>
              <a:t>imitations</a:t>
            </a:r>
            <a:endParaRPr>
              <a:solidFill>
                <a:schemeClr val="lt1"/>
              </a:solidFill>
            </a:endParaRPr>
          </a:p>
        </p:txBody>
      </p:sp>
      <p:sp>
        <p:nvSpPr>
          <p:cNvPr id="166" name="Google Shape;166;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AutoNum type="arabicPeriod"/>
            </a:pPr>
            <a:r>
              <a:rPr lang="zh-CN">
                <a:solidFill>
                  <a:schemeClr val="lt1"/>
                </a:solidFill>
              </a:rPr>
              <a:t>Scalability</a:t>
            </a:r>
            <a:br>
              <a:rPr lang="zh-CN">
                <a:solidFill>
                  <a:schemeClr val="lt1"/>
                </a:solidFill>
              </a:rPr>
            </a:br>
            <a:r>
              <a:rPr lang="zh-CN">
                <a:solidFill>
                  <a:schemeClr val="lt1"/>
                </a:solidFill>
              </a:rPr>
              <a:t>	- number of transactions that can be processed per second</a:t>
            </a:r>
            <a:br>
              <a:rPr lang="zh-CN">
                <a:solidFill>
                  <a:schemeClr val="lt1"/>
                </a:solidFill>
              </a:rPr>
            </a:br>
            <a:endParaRPr>
              <a:solidFill>
                <a:schemeClr val="lt1"/>
              </a:solidFill>
            </a:endParaRPr>
          </a:p>
          <a:p>
            <a:pPr indent="-342900" lvl="0" marL="457200" rtl="0" algn="l">
              <a:spcBef>
                <a:spcPts val="0"/>
              </a:spcBef>
              <a:spcAft>
                <a:spcPts val="0"/>
              </a:spcAft>
              <a:buClr>
                <a:schemeClr val="lt1"/>
              </a:buClr>
              <a:buSzPts val="1800"/>
              <a:buAutoNum type="arabicPeriod"/>
            </a:pPr>
            <a:r>
              <a:rPr lang="zh-CN">
                <a:solidFill>
                  <a:schemeClr val="lt1"/>
                </a:solidFill>
              </a:rPr>
              <a:t>Adoption</a:t>
            </a:r>
            <a:br>
              <a:rPr lang="zh-CN">
                <a:solidFill>
                  <a:schemeClr val="lt1"/>
                </a:solidFill>
              </a:rPr>
            </a:br>
            <a:r>
              <a:rPr lang="zh-CN">
                <a:solidFill>
                  <a:schemeClr val="lt1"/>
                </a:solidFill>
              </a:rPr>
              <a:t>	- limited adoption is indeed a limitation of Bitcoin and other </a:t>
            </a:r>
            <a:r>
              <a:rPr lang="zh-CN">
                <a:solidFill>
                  <a:schemeClr val="lt1"/>
                </a:solidFill>
              </a:rPr>
              <a:t> </a:t>
            </a:r>
            <a:r>
              <a:rPr lang="zh-CN">
                <a:solidFill>
                  <a:schemeClr val="lt1"/>
                </a:solidFill>
              </a:rPr>
              <a:t> cryptocurrencies</a:t>
            </a:r>
            <a:br>
              <a:rPr lang="zh-CN">
                <a:solidFill>
                  <a:schemeClr val="lt1"/>
                </a:solidFill>
              </a:rPr>
            </a:br>
            <a:endParaRPr>
              <a:solidFill>
                <a:schemeClr val="lt1"/>
              </a:solidFill>
            </a:endParaRPr>
          </a:p>
          <a:p>
            <a:pPr indent="-342900" lvl="0" marL="457200" rtl="0" algn="l">
              <a:spcBef>
                <a:spcPts val="0"/>
              </a:spcBef>
              <a:spcAft>
                <a:spcPts val="0"/>
              </a:spcAft>
              <a:buClr>
                <a:schemeClr val="lt1"/>
              </a:buClr>
              <a:buSzPts val="1800"/>
              <a:buAutoNum type="arabicPeriod"/>
            </a:pPr>
            <a:r>
              <a:rPr lang="zh-CN">
                <a:solidFill>
                  <a:schemeClr val="lt1"/>
                </a:solidFill>
              </a:rPr>
              <a:t>Centralization</a:t>
            </a:r>
            <a:br>
              <a:rPr lang="zh-CN">
                <a:solidFill>
                  <a:schemeClr val="lt1"/>
                </a:solidFill>
              </a:rPr>
            </a:br>
            <a:r>
              <a:rPr lang="zh-CN">
                <a:solidFill>
                  <a:schemeClr val="lt1"/>
                </a:solidFill>
              </a:rPr>
              <a:t>	- risk of centralization</a:t>
            </a:r>
            <a:endParaRPr>
              <a:solidFill>
                <a:schemeClr val="lt1"/>
              </a:solidFill>
            </a:endParaRPr>
          </a:p>
        </p:txBody>
      </p:sp>
      <p:pic>
        <p:nvPicPr>
          <p:cNvPr id="167" name="Google Shape;167;p24"/>
          <p:cNvPicPr preferRelativeResize="0"/>
          <p:nvPr/>
        </p:nvPicPr>
        <p:blipFill>
          <a:blip r:embed="rId3">
            <a:alphaModFix/>
          </a:blip>
          <a:stretch>
            <a:fillRect/>
          </a:stretch>
        </p:blipFill>
        <p:spPr>
          <a:xfrm rot="901725">
            <a:off x="6549125" y="3340900"/>
            <a:ext cx="1276076" cy="1276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 </a:t>
            </a:r>
            <a:r>
              <a:rPr lang="zh-CN">
                <a:solidFill>
                  <a:schemeClr val="lt1"/>
                </a:solidFill>
              </a:rPr>
              <a:t>Lesson Learned</a:t>
            </a:r>
            <a:endParaRPr>
              <a:solidFill>
                <a:schemeClr val="lt1"/>
              </a:solidFill>
            </a:endParaRPr>
          </a:p>
        </p:txBody>
      </p:sp>
      <p:sp>
        <p:nvSpPr>
          <p:cNvPr id="173" name="Google Shape;173;p25"/>
          <p:cNvSpPr txBox="1"/>
          <p:nvPr>
            <p:ph idx="1" type="body"/>
          </p:nvPr>
        </p:nvSpPr>
        <p:spPr>
          <a:xfrm>
            <a:off x="311700" y="1066450"/>
            <a:ext cx="8520600" cy="396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AutoNum type="arabicPeriod"/>
            </a:pPr>
            <a:r>
              <a:rPr lang="zh-CN">
                <a:solidFill>
                  <a:schemeClr val="lt1"/>
                </a:solidFill>
              </a:rPr>
              <a:t>Decentralization</a:t>
            </a:r>
            <a:br>
              <a:rPr lang="zh-CN">
                <a:solidFill>
                  <a:schemeClr val="lt1"/>
                </a:solidFill>
              </a:rPr>
            </a:br>
            <a:r>
              <a:rPr lang="zh-CN">
                <a:solidFill>
                  <a:schemeClr val="lt1"/>
                </a:solidFill>
              </a:rPr>
              <a:t>- emphasize the importance of enabling everyone to participate in the validation and processing of transactions</a:t>
            </a:r>
            <a:br>
              <a:rPr lang="zh-CN">
                <a:solidFill>
                  <a:schemeClr val="lt1"/>
                </a:solidFill>
              </a:rPr>
            </a:br>
            <a:endParaRPr>
              <a:solidFill>
                <a:schemeClr val="lt1"/>
              </a:solidFill>
            </a:endParaRPr>
          </a:p>
          <a:p>
            <a:pPr indent="-342900" lvl="0" marL="457200" rtl="0" algn="l">
              <a:spcBef>
                <a:spcPts val="0"/>
              </a:spcBef>
              <a:spcAft>
                <a:spcPts val="0"/>
              </a:spcAft>
              <a:buClr>
                <a:schemeClr val="lt1"/>
              </a:buClr>
              <a:buSzPts val="1800"/>
              <a:buAutoNum type="arabicPeriod"/>
            </a:pPr>
            <a:r>
              <a:rPr lang="zh-CN">
                <a:solidFill>
                  <a:schemeClr val="lt1"/>
                </a:solidFill>
              </a:rPr>
              <a:t>Secur</a:t>
            </a:r>
            <a:r>
              <a:rPr lang="zh-CN">
                <a:solidFill>
                  <a:schemeClr val="lt1"/>
                </a:solidFill>
              </a:rPr>
              <a:t>ity</a:t>
            </a:r>
            <a:br>
              <a:rPr lang="zh-CN">
                <a:solidFill>
                  <a:schemeClr val="lt1"/>
                </a:solidFill>
              </a:rPr>
            </a:br>
            <a:r>
              <a:rPr lang="zh-CN">
                <a:solidFill>
                  <a:schemeClr val="lt1"/>
                </a:solidFill>
              </a:rPr>
              <a:t>- security features like cryptographic protocols, private keys to protect users' asset</a:t>
            </a:r>
            <a:br>
              <a:rPr lang="zh-CN">
                <a:solidFill>
                  <a:schemeClr val="lt1"/>
                </a:solidFill>
              </a:rPr>
            </a:br>
            <a:endParaRPr>
              <a:solidFill>
                <a:schemeClr val="lt1"/>
              </a:solidFill>
            </a:endParaRPr>
          </a:p>
          <a:p>
            <a:pPr indent="-342900" lvl="0" marL="457200" rtl="0" algn="l">
              <a:spcBef>
                <a:spcPts val="0"/>
              </a:spcBef>
              <a:spcAft>
                <a:spcPts val="0"/>
              </a:spcAft>
              <a:buClr>
                <a:schemeClr val="lt1"/>
              </a:buClr>
              <a:buSzPts val="1800"/>
              <a:buAutoNum type="arabicPeriod"/>
            </a:pPr>
            <a:r>
              <a:rPr lang="zh-CN">
                <a:solidFill>
                  <a:schemeClr val="lt1"/>
                </a:solidFill>
              </a:rPr>
              <a:t>Transparency</a:t>
            </a:r>
            <a:br>
              <a:rPr lang="zh-CN">
                <a:solidFill>
                  <a:schemeClr val="lt1"/>
                </a:solidFill>
              </a:rPr>
            </a:br>
            <a:r>
              <a:rPr lang="zh-CN">
                <a:solidFill>
                  <a:schemeClr val="lt1"/>
                </a:solidFill>
              </a:rPr>
              <a:t>- allowing users to verify transaction validity and monitor the behaviour of other network participants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6"/>
          <p:cNvSpPr txBox="1"/>
          <p:nvPr>
            <p:ph type="title"/>
          </p:nvPr>
        </p:nvSpPr>
        <p:spPr>
          <a:xfrm>
            <a:off x="1906700" y="434150"/>
            <a:ext cx="8520600" cy="831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6"/>
          <p:cNvSpPr txBox="1"/>
          <p:nvPr>
            <p:ph idx="1" type="body"/>
          </p:nvPr>
        </p:nvSpPr>
        <p:spPr>
          <a:xfrm>
            <a:off x="245650" y="48398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0" name="Google Shape;180;p26"/>
          <p:cNvSpPr/>
          <p:nvPr/>
        </p:nvSpPr>
        <p:spPr>
          <a:xfrm>
            <a:off x="3180000" y="2444350"/>
            <a:ext cx="2784000" cy="831300"/>
          </a:xfrm>
          <a:prstGeom prst="rect">
            <a:avLst/>
          </a:prstGeom>
          <a:solidFill>
            <a:srgbClr val="F9F9FB"/>
          </a:solidFill>
          <a:ln cap="flat" cmpd="sng" w="9525">
            <a:solidFill>
              <a:srgbClr val="F9F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4400">
                <a:solidFill>
                  <a:schemeClr val="dk1"/>
                </a:solidFill>
                <a:latin typeface="Economica"/>
                <a:ea typeface="Economica"/>
                <a:cs typeface="Economica"/>
                <a:sym typeface="Economica"/>
              </a:rPr>
              <a:t>Thank you !</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Group 6</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Chuyang Li</a:t>
            </a:r>
            <a:r>
              <a:rPr lang="zh-CN" sz="1200">
                <a:latin typeface="Times New Roman"/>
                <a:ea typeface="Times New Roman"/>
                <a:cs typeface="Times New Roman"/>
                <a:sym typeface="Times New Roman"/>
              </a:rPr>
              <a:t> (</a:t>
            </a:r>
            <a:r>
              <a:rPr lang="zh-CN" sz="1200" u="sng">
                <a:solidFill>
                  <a:schemeClr val="hlink"/>
                </a:solidFill>
                <a:latin typeface="Times New Roman"/>
                <a:ea typeface="Times New Roman"/>
                <a:cs typeface="Times New Roman"/>
                <a:sym typeface="Times New Roman"/>
                <a:hlinkClick r:id="rId3"/>
              </a:rPr>
              <a:t>19cl98@queensu.ca</a:t>
            </a:r>
            <a:r>
              <a:rPr lang="zh-CN" sz="1200">
                <a:latin typeface="Times New Roman"/>
                <a:ea typeface="Times New Roman"/>
                <a:cs typeface="Times New Roman"/>
                <a:sym typeface="Times New Roman"/>
              </a:rPr>
              <a:t>): &lt;leader&gt;, Chuyang Li gave the report a brief start by doing the abstract and introduction and overview, also the derivation process, providing some thoughts in the sequence diagram of use cases. And analyze the subsystem role in the architecture. Provided some ideas in presentation creation as well.</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Qintao Zhang</a:t>
            </a:r>
            <a:r>
              <a:rPr lang="zh-CN" sz="1200">
                <a:latin typeface="Times New Roman"/>
                <a:ea typeface="Times New Roman"/>
                <a:cs typeface="Times New Roman"/>
                <a:sym typeface="Times New Roman"/>
              </a:rPr>
              <a:t> (</a:t>
            </a:r>
            <a:r>
              <a:rPr lang="zh-CN" sz="1200" u="sng">
                <a:solidFill>
                  <a:schemeClr val="hlink"/>
                </a:solidFill>
                <a:latin typeface="Times New Roman"/>
                <a:ea typeface="Times New Roman"/>
                <a:cs typeface="Times New Roman"/>
                <a:sym typeface="Times New Roman"/>
                <a:hlinkClick r:id="rId4"/>
              </a:rPr>
              <a:t>18qz28@queensu.ca</a:t>
            </a:r>
            <a:r>
              <a:rPr lang="zh-CN" sz="1200">
                <a:latin typeface="Times New Roman"/>
                <a:ea typeface="Times New Roman"/>
                <a:cs typeface="Times New Roman"/>
                <a:sym typeface="Times New Roman"/>
              </a:rPr>
              <a:t>): Qintao Zhang assists to analyze software architecture and draw sequence diagram as well as box-arrow diagram.</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Anthony Zhou</a:t>
            </a:r>
            <a:r>
              <a:rPr lang="zh-CN" sz="1200">
                <a:latin typeface="Times New Roman"/>
                <a:ea typeface="Times New Roman"/>
                <a:cs typeface="Times New Roman"/>
                <a:sym typeface="Times New Roman"/>
              </a:rPr>
              <a:t> (</a:t>
            </a:r>
            <a:r>
              <a:rPr lang="zh-CN" sz="1200" u="sng">
                <a:solidFill>
                  <a:schemeClr val="hlink"/>
                </a:solidFill>
                <a:latin typeface="Times New Roman"/>
                <a:ea typeface="Times New Roman"/>
                <a:cs typeface="Times New Roman"/>
                <a:sym typeface="Times New Roman"/>
                <a:hlinkClick r:id="rId5"/>
              </a:rPr>
              <a:t>18zz172@queensu.ca</a:t>
            </a:r>
            <a:r>
              <a:rPr lang="zh-CN" sz="1200">
                <a:latin typeface="Times New Roman"/>
                <a:ea typeface="Times New Roman"/>
                <a:cs typeface="Times New Roman"/>
                <a:sym typeface="Times New Roman"/>
              </a:rPr>
              <a:t>) - &lt;slide preparation&gt;,  Anthony Zhou analyze software architecture and draw sequence diagram and box-arrow diagram</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Wenchu Xiao</a:t>
            </a:r>
            <a:r>
              <a:rPr lang="zh-CN" sz="1200">
                <a:latin typeface="Times New Roman"/>
                <a:ea typeface="Times New Roman"/>
                <a:cs typeface="Times New Roman"/>
                <a:sym typeface="Times New Roman"/>
              </a:rPr>
              <a:t> (</a:t>
            </a:r>
            <a:r>
              <a:rPr lang="zh-CN" sz="1200" u="sng">
                <a:solidFill>
                  <a:schemeClr val="hlink"/>
                </a:solidFill>
                <a:latin typeface="Times New Roman"/>
                <a:ea typeface="Times New Roman"/>
                <a:cs typeface="Times New Roman"/>
                <a:sym typeface="Times New Roman"/>
                <a:hlinkClick r:id="rId6"/>
              </a:rPr>
              <a:t>19wx25@queensu.ca</a:t>
            </a:r>
            <a:r>
              <a:rPr lang="zh-CN" sz="1200">
                <a:latin typeface="Times New Roman"/>
                <a:ea typeface="Times New Roman"/>
                <a:cs typeface="Times New Roman"/>
                <a:sym typeface="Times New Roman"/>
              </a:rPr>
              <a:t>): Wenchu xiao analyze software architecture and draw sequence diagram and box-arrow diagram.</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Chang Xu</a:t>
            </a:r>
            <a:r>
              <a:rPr lang="zh-CN" sz="1200">
                <a:latin typeface="Times New Roman"/>
                <a:ea typeface="Times New Roman"/>
                <a:cs typeface="Times New Roman"/>
                <a:sym typeface="Times New Roman"/>
              </a:rPr>
              <a:t> (</a:t>
            </a:r>
            <a:r>
              <a:rPr lang="zh-CN" sz="1200" u="sng">
                <a:solidFill>
                  <a:schemeClr val="accent5"/>
                </a:solidFill>
                <a:latin typeface="Times New Roman"/>
                <a:ea typeface="Times New Roman"/>
                <a:cs typeface="Times New Roman"/>
                <a:sym typeface="Times New Roman"/>
                <a:hlinkClick r:id="rId7">
                  <a:extLst>
                    <a:ext uri="{A12FA001-AC4F-418D-AE19-62706E023703}">
                      <ahyp:hlinkClr val="tx"/>
                    </a:ext>
                  </a:extLst>
                </a:hlinkClick>
              </a:rPr>
              <a:t>18cx19@queensu.ca</a:t>
            </a:r>
            <a:r>
              <a:rPr lang="zh-CN" sz="1200">
                <a:latin typeface="Times New Roman"/>
                <a:ea typeface="Times New Roman"/>
                <a:cs typeface="Times New Roman"/>
                <a:sym typeface="Times New Roman"/>
              </a:rPr>
              <a:t>): &lt;presenting&gt;, Chang Xu presented the video for the presentation and she did the architectural style and the transaction use case text description for the report, she also contributed to the graphical design of the transaction use case diagram.</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latin typeface="Times New Roman"/>
                <a:ea typeface="Times New Roman"/>
                <a:cs typeface="Times New Roman"/>
                <a:sym typeface="Times New Roman"/>
              </a:rPr>
              <a:t>Xiaoran Zhang</a:t>
            </a:r>
            <a:r>
              <a:rPr lang="zh-CN" sz="1200">
                <a:latin typeface="Times New Roman"/>
                <a:ea typeface="Times New Roman"/>
                <a:cs typeface="Times New Roman"/>
                <a:sym typeface="Times New Roman"/>
              </a:rPr>
              <a:t>(</a:t>
            </a:r>
            <a:r>
              <a:rPr lang="zh-CN" sz="1200" u="sng">
                <a:solidFill>
                  <a:schemeClr val="hlink"/>
                </a:solidFill>
                <a:latin typeface="Times New Roman"/>
                <a:ea typeface="Times New Roman"/>
                <a:cs typeface="Times New Roman"/>
                <a:sym typeface="Times New Roman"/>
                <a:hlinkClick r:id="rId8"/>
              </a:rPr>
              <a:t>19xz64@queensu.ca</a:t>
            </a:r>
            <a:r>
              <a:rPr lang="zh-CN" sz="1200">
                <a:latin typeface="Times New Roman"/>
                <a:ea typeface="Times New Roman"/>
                <a:cs typeface="Times New Roman"/>
                <a:sym typeface="Times New Roman"/>
              </a:rPr>
              <a:t>): Allen Zhang is responsible for preparing the report, completing an in-depth analysis of Bitcoin's development team, the Bitcoin core system's evolution, concurrency processing, lessons and 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ctrTitle"/>
          </p:nvPr>
        </p:nvSpPr>
        <p:spPr>
          <a:xfrm>
            <a:off x="2431225" y="2523600"/>
            <a:ext cx="5705400" cy="2619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zh-CN" sz="4500">
                <a:solidFill>
                  <a:schemeClr val="lt1"/>
                </a:solidFill>
              </a:rPr>
              <a:t>Bitcoin Core</a:t>
            </a:r>
            <a:endParaRPr sz="4000">
              <a:solidFill>
                <a:schemeClr val="lt1"/>
              </a:solidFill>
            </a:endParaRPr>
          </a:p>
          <a:p>
            <a:pPr indent="0" lvl="0" marL="0" rtl="0" algn="l">
              <a:spcBef>
                <a:spcPts val="0"/>
              </a:spcBef>
              <a:spcAft>
                <a:spcPts val="0"/>
              </a:spcAft>
              <a:buNone/>
            </a:pPr>
            <a:r>
              <a:t/>
            </a:r>
            <a:endParaRPr/>
          </a:p>
        </p:txBody>
      </p:sp>
      <p:sp>
        <p:nvSpPr>
          <p:cNvPr id="75" name="Google Shape;75;p15"/>
          <p:cNvSpPr txBox="1"/>
          <p:nvPr>
            <p:ph idx="1" type="subTitle"/>
          </p:nvPr>
        </p:nvSpPr>
        <p:spPr>
          <a:xfrm>
            <a:off x="6279725" y="4553025"/>
            <a:ext cx="3325500" cy="130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1600">
                <a:solidFill>
                  <a:schemeClr val="lt1"/>
                </a:solidFill>
              </a:rPr>
              <a:t>Group 6</a:t>
            </a:r>
            <a:br>
              <a:rPr lang="zh-CN" sz="1600">
                <a:solidFill>
                  <a:schemeClr val="lt1"/>
                </a:solidFill>
              </a:rPr>
            </a:br>
            <a:r>
              <a:rPr lang="zh-CN" sz="1600">
                <a:solidFill>
                  <a:schemeClr val="lt1"/>
                </a:solidFill>
              </a:rPr>
              <a:t>Presented by Anthony Zhou, Chang Xu</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885100" y="4614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CN" sz="4400">
                <a:solidFill>
                  <a:schemeClr val="lt1"/>
                </a:solidFill>
              </a:rPr>
              <a:t>What is Bitcoin Core?</a:t>
            </a:r>
            <a:endParaRPr sz="4400">
              <a:solidFill>
                <a:schemeClr val="lt1"/>
              </a:solidFill>
            </a:endParaRPr>
          </a:p>
        </p:txBody>
      </p:sp>
      <p:sp>
        <p:nvSpPr>
          <p:cNvPr id="81" name="Google Shape;81;p16"/>
          <p:cNvSpPr txBox="1"/>
          <p:nvPr>
            <p:ph idx="1" type="body"/>
          </p:nvPr>
        </p:nvSpPr>
        <p:spPr>
          <a:xfrm>
            <a:off x="431525" y="1643600"/>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Char char="-"/>
            </a:pPr>
            <a:r>
              <a:rPr lang="zh-CN" sz="2000">
                <a:solidFill>
                  <a:schemeClr val="lt1"/>
                </a:solidFill>
              </a:rPr>
              <a:t>Bitcoin Core is a computer program that connects to the Bitcoin network to check transactions and blocks. </a:t>
            </a:r>
            <a:endParaRPr sz="2000">
              <a:solidFill>
                <a:schemeClr val="lt1"/>
              </a:solidFill>
            </a:endParaRPr>
          </a:p>
          <a:p>
            <a:pPr indent="0" lvl="0" marL="457200" rtl="0" algn="l">
              <a:spcBef>
                <a:spcPts val="1200"/>
              </a:spcBef>
              <a:spcAft>
                <a:spcPts val="1200"/>
              </a:spcAft>
              <a:buNone/>
            </a:pPr>
            <a:r>
              <a:t/>
            </a:r>
            <a:endParaRPr sz="2000">
              <a:solidFill>
                <a:schemeClr val="lt1"/>
              </a:solidFill>
            </a:endParaRPr>
          </a:p>
        </p:txBody>
      </p:sp>
      <p:pic>
        <p:nvPicPr>
          <p:cNvPr id="82" name="Google Shape;82;p16"/>
          <p:cNvPicPr preferRelativeResize="0"/>
          <p:nvPr/>
        </p:nvPicPr>
        <p:blipFill>
          <a:blip r:embed="rId3">
            <a:alphaModFix/>
          </a:blip>
          <a:stretch>
            <a:fillRect/>
          </a:stretch>
        </p:blipFill>
        <p:spPr>
          <a:xfrm>
            <a:off x="1755225" y="2571750"/>
            <a:ext cx="2431826" cy="2085299"/>
          </a:xfrm>
          <a:prstGeom prst="rect">
            <a:avLst/>
          </a:prstGeom>
          <a:noFill/>
          <a:ln>
            <a:noFill/>
          </a:ln>
        </p:spPr>
      </p:pic>
      <p:sp>
        <p:nvSpPr>
          <p:cNvPr id="83" name="Google Shape;83;p16"/>
          <p:cNvSpPr txBox="1"/>
          <p:nvPr/>
        </p:nvSpPr>
        <p:spPr>
          <a:xfrm>
            <a:off x="4333300" y="3067950"/>
            <a:ext cx="2884200" cy="1092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Open Sans"/>
              <a:buChar char="-"/>
            </a:pPr>
            <a:r>
              <a:rPr lang="zh-CN" sz="1500">
                <a:solidFill>
                  <a:schemeClr val="lt1"/>
                </a:solidFill>
                <a:latin typeface="Open Sans"/>
                <a:ea typeface="Open Sans"/>
                <a:cs typeface="Open Sans"/>
                <a:sym typeface="Open Sans"/>
              </a:rPr>
              <a:t>Version 0.9.0</a:t>
            </a:r>
            <a:endParaRPr sz="1500">
              <a:solidFill>
                <a:schemeClr val="lt1"/>
              </a:solidFill>
              <a:latin typeface="Open Sans"/>
              <a:ea typeface="Open Sans"/>
              <a:cs typeface="Open Sans"/>
              <a:sym typeface="Open Sans"/>
            </a:endParaRPr>
          </a:p>
          <a:p>
            <a:pPr indent="-323850" lvl="0" marL="457200" rtl="0" algn="l">
              <a:spcBef>
                <a:spcPts val="0"/>
              </a:spcBef>
              <a:spcAft>
                <a:spcPts val="0"/>
              </a:spcAft>
              <a:buClr>
                <a:schemeClr val="lt1"/>
              </a:buClr>
              <a:buSzPts val="1500"/>
              <a:buFont typeface="Open Sans"/>
              <a:buChar char="-"/>
            </a:pPr>
            <a:r>
              <a:rPr lang="zh-CN" sz="1500">
                <a:solidFill>
                  <a:schemeClr val="lt1"/>
                </a:solidFill>
                <a:latin typeface="Open Sans"/>
                <a:ea typeface="Open Sans"/>
                <a:cs typeface="Open Sans"/>
                <a:sym typeface="Open Sans"/>
              </a:rPr>
              <a:t>Version 0.18.0</a:t>
            </a:r>
            <a:endParaRPr sz="1500">
              <a:solidFill>
                <a:schemeClr val="lt1"/>
              </a:solidFill>
              <a:latin typeface="Open Sans"/>
              <a:ea typeface="Open Sans"/>
              <a:cs typeface="Open Sans"/>
              <a:sym typeface="Open Sans"/>
            </a:endParaRPr>
          </a:p>
          <a:p>
            <a:pPr indent="-323850" lvl="0" marL="457200" rtl="0" algn="l">
              <a:spcBef>
                <a:spcPts val="0"/>
              </a:spcBef>
              <a:spcAft>
                <a:spcPts val="0"/>
              </a:spcAft>
              <a:buClr>
                <a:schemeClr val="lt1"/>
              </a:buClr>
              <a:buSzPts val="1500"/>
              <a:buFont typeface="Open Sans"/>
              <a:buChar char="-"/>
            </a:pPr>
            <a:r>
              <a:rPr lang="zh-CN" sz="1500">
                <a:solidFill>
                  <a:schemeClr val="lt1"/>
                </a:solidFill>
                <a:latin typeface="Open Sans"/>
                <a:ea typeface="Open Sans"/>
                <a:cs typeface="Open Sans"/>
                <a:sym typeface="Open Sans"/>
              </a:rPr>
              <a:t>Version 0.21.0</a:t>
            </a:r>
            <a:endParaRPr sz="15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lang="zh-CN">
                <a:solidFill>
                  <a:schemeClr val="lt1"/>
                </a:solidFill>
              </a:rPr>
              <a:t>Conceptual Architecture Overview of Components</a:t>
            </a:r>
            <a:endParaRPr>
              <a:solidFill>
                <a:schemeClr val="lt1"/>
              </a:solidFill>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0" y="869675"/>
            <a:ext cx="9144000" cy="4171125"/>
          </a:xfrm>
          <a:prstGeom prst="rect">
            <a:avLst/>
          </a:prstGeom>
          <a:noFill/>
          <a:ln>
            <a:noFill/>
          </a:ln>
        </p:spPr>
      </p:pic>
      <p:sp>
        <p:nvSpPr>
          <p:cNvPr id="91" name="Google Shape;91;p17"/>
          <p:cNvSpPr txBox="1"/>
          <p:nvPr/>
        </p:nvSpPr>
        <p:spPr>
          <a:xfrm>
            <a:off x="6550025" y="3380625"/>
            <a:ext cx="2559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Figure 2. Conceptual Architecture</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893675" y="2156088"/>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5100">
                <a:solidFill>
                  <a:schemeClr val="lt1"/>
                </a:solidFill>
              </a:rPr>
              <a:t>Subsystems</a:t>
            </a:r>
            <a:endParaRPr sz="5100">
              <a:solidFill>
                <a:schemeClr val="lt1"/>
              </a:solidFill>
            </a:endParaRPr>
          </a:p>
        </p:txBody>
      </p:sp>
      <p:sp>
        <p:nvSpPr>
          <p:cNvPr id="97" name="Google Shape;97;p18"/>
          <p:cNvSpPr txBox="1"/>
          <p:nvPr>
            <p:ph idx="1" type="body"/>
          </p:nvPr>
        </p:nvSpPr>
        <p:spPr>
          <a:xfrm>
            <a:off x="345950" y="4579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8" name="Google Shape;98;p18"/>
          <p:cNvSpPr/>
          <p:nvPr/>
        </p:nvSpPr>
        <p:spPr>
          <a:xfrm>
            <a:off x="4461700" y="932850"/>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395875" y="932825"/>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4461700" y="2109300"/>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6395875" y="2109300"/>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 </a:t>
            </a:r>
            <a:endParaRPr/>
          </a:p>
        </p:txBody>
      </p:sp>
      <p:sp>
        <p:nvSpPr>
          <p:cNvPr id="103" name="Google Shape;103;p18"/>
          <p:cNvSpPr/>
          <p:nvPr/>
        </p:nvSpPr>
        <p:spPr>
          <a:xfrm>
            <a:off x="4461700" y="3285750"/>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6395875" y="3285775"/>
            <a:ext cx="1668000" cy="924900"/>
          </a:xfrm>
          <a:prstGeom prst="rect">
            <a:avLst/>
          </a:prstGeom>
          <a:solidFill>
            <a:schemeClr val="lt2"/>
          </a:solidFill>
          <a:ln cap="flat" cmpd="sng" w="9525">
            <a:solidFill>
              <a:srgbClr val="2E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4710000" y="1194750"/>
            <a:ext cx="11724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Transaction</a:t>
            </a:r>
            <a:endParaRPr sz="1800">
              <a:latin typeface="Open Sans"/>
              <a:ea typeface="Open Sans"/>
              <a:cs typeface="Open Sans"/>
              <a:sym typeface="Open Sans"/>
            </a:endParaRPr>
          </a:p>
        </p:txBody>
      </p:sp>
      <p:sp>
        <p:nvSpPr>
          <p:cNvPr id="106" name="Google Shape;106;p18"/>
          <p:cNvSpPr txBox="1"/>
          <p:nvPr/>
        </p:nvSpPr>
        <p:spPr>
          <a:xfrm>
            <a:off x="6840475" y="1210325"/>
            <a:ext cx="778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Script</a:t>
            </a:r>
            <a:endParaRPr sz="1800">
              <a:latin typeface="Open Sans"/>
              <a:ea typeface="Open Sans"/>
              <a:cs typeface="Open Sans"/>
              <a:sym typeface="Open Sans"/>
            </a:endParaRPr>
          </a:p>
        </p:txBody>
      </p:sp>
      <p:sp>
        <p:nvSpPr>
          <p:cNvPr id="107" name="Google Shape;107;p18"/>
          <p:cNvSpPr txBox="1"/>
          <p:nvPr/>
        </p:nvSpPr>
        <p:spPr>
          <a:xfrm>
            <a:off x="4816450" y="2387100"/>
            <a:ext cx="8643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Wallet</a:t>
            </a:r>
            <a:endParaRPr sz="1800">
              <a:latin typeface="Open Sans"/>
              <a:ea typeface="Open Sans"/>
              <a:cs typeface="Open Sans"/>
              <a:sym typeface="Open Sans"/>
            </a:endParaRPr>
          </a:p>
        </p:txBody>
      </p:sp>
      <p:sp>
        <p:nvSpPr>
          <p:cNvPr id="108" name="Google Shape;108;p18"/>
          <p:cNvSpPr txBox="1"/>
          <p:nvPr/>
        </p:nvSpPr>
        <p:spPr>
          <a:xfrm>
            <a:off x="6840475" y="2411250"/>
            <a:ext cx="778800" cy="369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Mining</a:t>
            </a:r>
            <a:endParaRPr sz="1800">
              <a:latin typeface="Open Sans"/>
              <a:ea typeface="Open Sans"/>
              <a:cs typeface="Open Sans"/>
              <a:sym typeface="Open Sans"/>
            </a:endParaRPr>
          </a:p>
        </p:txBody>
      </p:sp>
      <p:sp>
        <p:nvSpPr>
          <p:cNvPr id="109" name="Google Shape;109;p18"/>
          <p:cNvSpPr txBox="1"/>
          <p:nvPr/>
        </p:nvSpPr>
        <p:spPr>
          <a:xfrm>
            <a:off x="4513050" y="3533250"/>
            <a:ext cx="15663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Block Chain</a:t>
            </a:r>
            <a:endParaRPr sz="1800">
              <a:latin typeface="Open Sans"/>
              <a:ea typeface="Open Sans"/>
              <a:cs typeface="Open Sans"/>
              <a:sym typeface="Open Sans"/>
            </a:endParaRPr>
          </a:p>
        </p:txBody>
      </p:sp>
      <p:sp>
        <p:nvSpPr>
          <p:cNvPr id="110" name="Google Shape;110;p18"/>
          <p:cNvSpPr txBox="1"/>
          <p:nvPr/>
        </p:nvSpPr>
        <p:spPr>
          <a:xfrm>
            <a:off x="6772075" y="3550363"/>
            <a:ext cx="9156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i="1" lang="zh-CN" sz="1600">
                <a:solidFill>
                  <a:schemeClr val="dk1"/>
                </a:solidFill>
                <a:latin typeface="Times New Roman"/>
                <a:ea typeface="Times New Roman"/>
                <a:cs typeface="Times New Roman"/>
                <a:sym typeface="Times New Roman"/>
              </a:rPr>
              <a:t>Network</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4200"/>
              <a:buFont typeface="Arial"/>
              <a:buNone/>
            </a:pPr>
            <a:r>
              <a:rPr lang="zh-CN">
                <a:solidFill>
                  <a:schemeClr val="lt1"/>
                </a:solidFill>
              </a:rPr>
              <a:t>Derivation Process</a:t>
            </a:r>
            <a:endParaRPr>
              <a:solidFill>
                <a:schemeClr val="lt1"/>
              </a:solidFill>
            </a:endParaRPr>
          </a:p>
        </p:txBody>
      </p:sp>
      <p:sp>
        <p:nvSpPr>
          <p:cNvPr id="116" name="Google Shape;116;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zh-CN">
                <a:solidFill>
                  <a:schemeClr val="lt1"/>
                </a:solidFill>
              </a:rPr>
              <a:t>get the general idea from bitcoin Core open-source book and developer manual </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decide architectural style</a:t>
            </a:r>
            <a:endParaRPr>
              <a:solidFill>
                <a:schemeClr val="lt1"/>
              </a:solidFill>
            </a:endParaRPr>
          </a:p>
          <a:p>
            <a:pPr indent="-342900" lvl="0" marL="457200" rtl="0" algn="l">
              <a:spcBef>
                <a:spcPts val="0"/>
              </a:spcBef>
              <a:spcAft>
                <a:spcPts val="0"/>
              </a:spcAft>
              <a:buClr>
                <a:schemeClr val="lt1"/>
              </a:buClr>
              <a:buSzPts val="1800"/>
              <a:buChar char="●"/>
            </a:pPr>
            <a:r>
              <a:rPr lang="zh-CN">
                <a:solidFill>
                  <a:schemeClr val="lt1"/>
                </a:solidFill>
              </a:rPr>
              <a:t>in-depth understanding through usecase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0" lvl="0" marL="45720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4200"/>
              <a:buFont typeface="Arial"/>
              <a:buNone/>
            </a:pPr>
            <a:r>
              <a:rPr lang="zh-CN">
                <a:solidFill>
                  <a:schemeClr val="lt1"/>
                </a:solidFill>
              </a:rPr>
              <a:t>USE CASE #1: Transaction</a:t>
            </a:r>
            <a:endParaRPr>
              <a:solidFill>
                <a:schemeClr val="lt1"/>
              </a:solidFill>
            </a:endParaRPr>
          </a:p>
        </p:txBody>
      </p:sp>
      <p:sp>
        <p:nvSpPr>
          <p:cNvPr id="122" name="Google Shape;12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0"/>
          <p:cNvPicPr preferRelativeResize="0"/>
          <p:nvPr/>
        </p:nvPicPr>
        <p:blipFill>
          <a:blip r:embed="rId3">
            <a:alphaModFix/>
          </a:blip>
          <a:stretch>
            <a:fillRect/>
          </a:stretch>
        </p:blipFill>
        <p:spPr>
          <a:xfrm>
            <a:off x="281950" y="1225225"/>
            <a:ext cx="8520600" cy="3354000"/>
          </a:xfrm>
          <a:prstGeom prst="rect">
            <a:avLst/>
          </a:prstGeom>
          <a:noFill/>
          <a:ln>
            <a:noFill/>
          </a:ln>
        </p:spPr>
      </p:pic>
      <p:sp>
        <p:nvSpPr>
          <p:cNvPr id="124" name="Google Shape;124;p20"/>
          <p:cNvSpPr txBox="1"/>
          <p:nvPr/>
        </p:nvSpPr>
        <p:spPr>
          <a:xfrm>
            <a:off x="738875" y="4552550"/>
            <a:ext cx="3645900" cy="369300"/>
          </a:xfrm>
          <a:prstGeom prst="rect">
            <a:avLst/>
          </a:prstGeom>
          <a:noFill/>
          <a:ln>
            <a:noFill/>
          </a:ln>
        </p:spPr>
        <p:txBody>
          <a:bodyPr anchorCtr="0" anchor="t" bIns="91425" lIns="91425" spcFirstLastPara="1" rIns="91425" wrap="square" tIns="91425">
            <a:spAutoFit/>
          </a:bodyPr>
          <a:lstStyle/>
          <a:p>
            <a:pPr indent="457200" lvl="0" marL="0" rtl="0" algn="ctr">
              <a:lnSpc>
                <a:spcPct val="115000"/>
              </a:lnSpc>
              <a:spcBef>
                <a:spcPts val="0"/>
              </a:spcBef>
              <a:spcAft>
                <a:spcPts val="0"/>
              </a:spcAft>
              <a:buClr>
                <a:schemeClr val="dk1"/>
              </a:buClr>
              <a:buSzPts val="1100"/>
              <a:buFont typeface="Arial"/>
              <a:buNone/>
            </a:pPr>
            <a:r>
              <a:rPr lang="zh-CN" sz="1200">
                <a:solidFill>
                  <a:schemeClr val="lt1"/>
                </a:solidFill>
                <a:latin typeface="Times New Roman"/>
                <a:ea typeface="Times New Roman"/>
                <a:cs typeface="Times New Roman"/>
                <a:sym typeface="Times New Roman"/>
              </a:rPr>
              <a:t>Figure 4. Transaction sequence diagram</a:t>
            </a:r>
            <a:endParaRPr>
              <a:solidFill>
                <a:schemeClr val="l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030"/>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CN">
                <a:solidFill>
                  <a:schemeClr val="lt1"/>
                </a:solidFill>
              </a:rPr>
              <a:t>USE CASE #2: Solo Mining</a:t>
            </a:r>
            <a:endParaRPr/>
          </a:p>
        </p:txBody>
      </p:sp>
      <p:sp>
        <p:nvSpPr>
          <p:cNvPr id="130" name="Google Shape;13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1"/>
          <p:cNvPicPr preferRelativeResize="0"/>
          <p:nvPr/>
        </p:nvPicPr>
        <p:blipFill>
          <a:blip r:embed="rId3">
            <a:alphaModFix/>
          </a:blip>
          <a:stretch>
            <a:fillRect/>
          </a:stretch>
        </p:blipFill>
        <p:spPr>
          <a:xfrm>
            <a:off x="311700" y="1221050"/>
            <a:ext cx="8520600" cy="3362325"/>
          </a:xfrm>
          <a:prstGeom prst="rect">
            <a:avLst/>
          </a:prstGeom>
          <a:noFill/>
          <a:ln>
            <a:noFill/>
          </a:ln>
        </p:spPr>
      </p:pic>
      <p:sp>
        <p:nvSpPr>
          <p:cNvPr id="132" name="Google Shape;132;p21"/>
          <p:cNvSpPr txBox="1"/>
          <p:nvPr/>
        </p:nvSpPr>
        <p:spPr>
          <a:xfrm>
            <a:off x="798775" y="4540600"/>
            <a:ext cx="3722700" cy="369300"/>
          </a:xfrm>
          <a:prstGeom prst="rect">
            <a:avLst/>
          </a:prstGeom>
          <a:noFill/>
          <a:ln>
            <a:noFill/>
          </a:ln>
        </p:spPr>
        <p:txBody>
          <a:bodyPr anchorCtr="0" anchor="t" bIns="91425" lIns="91425" spcFirstLastPara="1" rIns="91425" wrap="square" tIns="91425">
            <a:spAutoFit/>
          </a:bodyPr>
          <a:lstStyle/>
          <a:p>
            <a:pPr indent="457200" lvl="0" marL="0" rtl="0" algn="ctr">
              <a:lnSpc>
                <a:spcPct val="115000"/>
              </a:lnSpc>
              <a:spcBef>
                <a:spcPts val="0"/>
              </a:spcBef>
              <a:spcAft>
                <a:spcPts val="0"/>
              </a:spcAft>
              <a:buClr>
                <a:schemeClr val="dk1"/>
              </a:buClr>
              <a:buSzPts val="1100"/>
              <a:buFont typeface="Arial"/>
              <a:buNone/>
            </a:pPr>
            <a:r>
              <a:rPr lang="zh-CN" sz="1200">
                <a:solidFill>
                  <a:schemeClr val="lt1"/>
                </a:solidFill>
                <a:latin typeface="Times New Roman"/>
                <a:ea typeface="Times New Roman"/>
                <a:cs typeface="Times New Roman"/>
                <a:sym typeface="Times New Roman"/>
              </a:rPr>
              <a:t>Figure 5. Solo mining sequence diagram</a:t>
            </a:r>
            <a:endParaRPr>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