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2" r:id="rId4"/>
    <p:sldId id="260" r:id="rId5"/>
    <p:sldId id="259" r:id="rId6"/>
    <p:sldId id="261" r:id="rId7"/>
    <p:sldId id="264" r:id="rId8"/>
    <p:sldId id="268" r:id="rId9"/>
    <p:sldId id="263" r:id="rId10"/>
    <p:sldId id="266" r:id="rId11"/>
    <p:sldId id="267" r:id="rId12"/>
    <p:sldId id="269" r:id="rId13"/>
  </p:sldIdLst>
  <p:sldSz cx="9144000" cy="5143500" type="screen16x9"/>
  <p:notesSz cx="6858000" cy="9144000"/>
  <p:embeddedFontLst>
    <p:embeddedFont>
      <p:font typeface="Economica" panose="02010600030101010101" charset="0"/>
      <p:regular r:id="rId15"/>
      <p:bold r:id="rId16"/>
      <p:italic r:id="rId17"/>
      <p:boldItalic r:id="rId18"/>
    </p:embeddedFont>
    <p:embeddedFont>
      <p:font typeface="Open Sans" panose="020B0604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6AB96-3FCB-42CA-AED7-08833C2E7C3F}" v="7" dt="2023-03-23T21:10:53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6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5a3be3b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5a3be3b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640133df2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640133df2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640133df2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640133df2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640133df2_4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640133df2_4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640133df2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640133df2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640133df2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640133df2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640133d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640133d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640133df2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640133df2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640133df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640133df2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640133df2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640133df2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640133df2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640133df2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dirty="0"/>
              <a:t>URL for presentation:  </a:t>
            </a:r>
            <a:r>
              <a:rPr lang="en-US" altLang="zh-CN"/>
              <a:t>https://youtu.be/oT11nZ_ZLwA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234675" y="49994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3297775" y="1857150"/>
            <a:ext cx="2738448" cy="126662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rgbClr val="2E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3563075" y="2075650"/>
            <a:ext cx="2550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300" dirty="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Concurrency</a:t>
            </a:r>
            <a:endParaRPr sz="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355050" y="872950"/>
            <a:ext cx="1583100" cy="1202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2E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355050" y="882325"/>
            <a:ext cx="1429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process    multiple transactions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7089000" y="3076700"/>
            <a:ext cx="1138200" cy="1412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2E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5677224" y="273875"/>
            <a:ext cx="1249075" cy="1046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2E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1928475" y="3637275"/>
            <a:ext cx="1359900" cy="770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2E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5677225" y="273875"/>
            <a:ext cx="130836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CA" altLang="zh-CN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Initial and Maintenance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7071900" y="3076700"/>
            <a:ext cx="1172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consensus among network nodes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928475" y="3637275"/>
            <a:ext cx="18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peer-to-peer network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5">
            <a:off x="5687275" y="2797413"/>
            <a:ext cx="1118123" cy="135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16525">
            <a:off x="3220375" y="2992940"/>
            <a:ext cx="545999" cy="66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63087">
            <a:off x="4650349" y="976150"/>
            <a:ext cx="819149" cy="9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51548">
            <a:off x="2595400" y="1996505"/>
            <a:ext cx="635777" cy="77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lt1"/>
                </a:solidFill>
              </a:rPr>
              <a:t>Lesson Learned</a:t>
            </a:r>
            <a:r>
              <a:rPr lang="en-CA" altLang="zh-CN" dirty="0">
                <a:solidFill>
                  <a:schemeClr val="lt1"/>
                </a:solidFill>
              </a:rPr>
              <a:t> and </a:t>
            </a:r>
            <a:r>
              <a:rPr lang="zh-CN" dirty="0">
                <a:solidFill>
                  <a:schemeClr val="lt1"/>
                </a:solidFill>
              </a:rPr>
              <a:t>Limitation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14735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 dirty="0">
                <a:solidFill>
                  <a:schemeClr val="lt1"/>
                </a:solidFill>
              </a:rPr>
              <a:t>Conceptual Architecture vs Concrete Architecture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lang="en-CA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 dirty="0">
                <a:solidFill>
                  <a:schemeClr val="lt1"/>
                </a:solidFill>
              </a:rPr>
              <a:t>Modular Design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lang="en-CA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 dirty="0">
                <a:solidFill>
                  <a:schemeClr val="lt1"/>
                </a:solidFill>
              </a:rPr>
              <a:t>File Categorization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lang="en-CA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1725">
            <a:off x="6230426" y="3184364"/>
            <a:ext cx="1276076" cy="12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1906700" y="434150"/>
            <a:ext cx="8520600" cy="831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245650" y="48398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180000" y="2444350"/>
            <a:ext cx="2784000" cy="831300"/>
          </a:xfrm>
          <a:prstGeom prst="rect">
            <a:avLst/>
          </a:prstGeom>
          <a:solidFill>
            <a:srgbClr val="F9F9FB"/>
          </a:solidFill>
          <a:ln w="9525" cap="flat" cmpd="sng">
            <a:solidFill>
              <a:srgbClr val="F9F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4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 !</a:t>
            </a:r>
            <a:endParaRPr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2431225" y="2523600"/>
            <a:ext cx="5705400" cy="26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lt1"/>
                </a:solidFill>
              </a:rPr>
              <a:t>Bitcoin Core</a:t>
            </a:r>
            <a:endParaRPr sz="4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6279725" y="4553025"/>
            <a:ext cx="33255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</a:rPr>
              <a:t>Group 6</a:t>
            </a:r>
            <a:br>
              <a:rPr lang="zh-CN" sz="1600">
                <a:solidFill>
                  <a:schemeClr val="lt1"/>
                </a:solidFill>
              </a:rPr>
            </a:br>
            <a:r>
              <a:rPr lang="zh-CN" sz="1600">
                <a:solidFill>
                  <a:schemeClr val="lt1"/>
                </a:solidFill>
              </a:rPr>
              <a:t>Presented by Anthony Zhou, Chang Xu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zh-CN">
                <a:solidFill>
                  <a:schemeClr val="lt1"/>
                </a:solidFill>
              </a:rPr>
              <a:t>Derivation Process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lt1"/>
              </a:buClr>
            </a:pPr>
            <a:r>
              <a:rPr lang="en-CA" altLang="zh-CN" dirty="0">
                <a:solidFill>
                  <a:schemeClr val="lt1"/>
                </a:solidFill>
              </a:rPr>
              <a:t>analyze for shortcomings, consider architectural style</a:t>
            </a:r>
            <a:endParaRPr lang="en-CA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CA" altLang="zh-CN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altLang="zh-CN" dirty="0">
                <a:solidFill>
                  <a:schemeClr val="lt1"/>
                </a:solidFill>
              </a:rPr>
              <a:t>from </a:t>
            </a:r>
            <a:r>
              <a:rPr lang="en-CA" altLang="zh-CN" dirty="0">
                <a:solidFill>
                  <a:schemeClr val="lt1"/>
                </a:solidFill>
              </a:rPr>
              <a:t>dependency graph</a:t>
            </a:r>
            <a:r>
              <a:rPr lang="en-US" altLang="zh-CN" dirty="0">
                <a:solidFill>
                  <a:schemeClr val="lt1"/>
                </a:solidFill>
              </a:rPr>
              <a:t>, sketch concrete architecture graph</a:t>
            </a:r>
            <a:endParaRPr lang="en-CA" altLang="zh-CN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CA" altLang="zh-CN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CA" altLang="zh-CN" dirty="0">
                <a:solidFill>
                  <a:schemeClr val="lt1"/>
                </a:solidFill>
              </a:rPr>
              <a:t>comparative analysis between the final concrete graph and the conceptual graph</a:t>
            </a:r>
            <a:endParaRPr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CN" dirty="0">
                <a:solidFill>
                  <a:schemeClr val="lt1"/>
                </a:solidFill>
              </a:rPr>
              <a:t>Conceptual Architecture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675"/>
            <a:ext cx="9144000" cy="41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550025" y="3380625"/>
            <a:ext cx="25590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CA" altLang="zh-C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C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Conceptual Architecture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0" y="20686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altLang="zh-CN" sz="4400" dirty="0">
                <a:solidFill>
                  <a:schemeClr val="lt1"/>
                </a:solidFill>
              </a:rPr>
              <a:t>High-level </a:t>
            </a:r>
            <a:r>
              <a:rPr lang="zh-CN" sz="4400" dirty="0">
                <a:solidFill>
                  <a:schemeClr val="lt1"/>
                </a:solidFill>
              </a:rPr>
              <a:t>C</a:t>
            </a:r>
            <a:r>
              <a:rPr lang="en-US" altLang="zh-CN" sz="4400" dirty="0" err="1">
                <a:solidFill>
                  <a:schemeClr val="lt1"/>
                </a:solidFill>
              </a:rPr>
              <a:t>oncrete</a:t>
            </a:r>
            <a:r>
              <a:rPr lang="zh-CN" sz="4400" dirty="0">
                <a:solidFill>
                  <a:schemeClr val="lt1"/>
                </a:solidFill>
              </a:rPr>
              <a:t> Architecture</a:t>
            </a:r>
            <a:endParaRPr lang="en-CA" sz="4400" dirty="0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-1369567" y="1917752"/>
            <a:ext cx="962579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C98012-42B8-5E71-61F1-DFB72C6F4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7814"/>
            <a:ext cx="9144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79417F-EE57-8680-0D8D-83D69870CDE6}"/>
              </a:ext>
            </a:extLst>
          </p:cNvPr>
          <p:cNvSpPr txBox="1"/>
          <p:nvPr/>
        </p:nvSpPr>
        <p:spPr>
          <a:xfrm>
            <a:off x="7647513" y="3480738"/>
            <a:ext cx="157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 Top-Level Concrete Architecture</a:t>
            </a:r>
            <a:endParaRPr lang="en-CA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-46542" y="173382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Figure 2. Conceptual Architecture of Wallet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6439345" y="1994807"/>
            <a:ext cx="3929299" cy="1899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2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Figure 3. Concrete Architecture of Wallet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840475" y="2411250"/>
            <a:ext cx="77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992BD7-A692-1069-BC56-2CAC94D1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1906"/>
            <a:ext cx="5352171" cy="23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13B82D-C813-1881-5604-BF0F7B9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60" y="2289679"/>
            <a:ext cx="5183940" cy="275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964CAC-1D40-F853-E719-82F2FA6D6886}"/>
              </a:ext>
            </a:extLst>
          </p:cNvPr>
          <p:cNvSpPr txBox="1"/>
          <p:nvPr/>
        </p:nvSpPr>
        <p:spPr>
          <a:xfrm>
            <a:off x="843642" y="3449543"/>
            <a:ext cx="2027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solidFill>
                  <a:schemeClr val="bg1"/>
                </a:solidFill>
                <a:latin typeface="Economica" panose="02010600030101010101" charset="0"/>
              </a:rPr>
              <a:t>W</a:t>
            </a:r>
            <a:r>
              <a:rPr lang="en-US" altLang="zh-CN" sz="4400" b="1" dirty="0">
                <a:solidFill>
                  <a:schemeClr val="bg1"/>
                </a:solidFill>
                <a:latin typeface="Economica" panose="02010600030101010101" charset="0"/>
              </a:rPr>
              <a:t>allet</a:t>
            </a:r>
            <a:endParaRPr lang="en-CA" sz="4400" b="1" dirty="0">
              <a:solidFill>
                <a:schemeClr val="bg1"/>
              </a:solidFill>
              <a:latin typeface="Economica" panose="02010600030101010101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491626" y="28934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0" i="0" dirty="0">
                <a:solidFill>
                  <a:schemeClr val="bg1"/>
                </a:solidFill>
                <a:effectLst/>
                <a:latin typeface="Economica" panose="02010600030101010101" charset="0"/>
              </a:rPr>
              <a:t>Reflexion analysis</a:t>
            </a:r>
            <a:endParaRPr dirty="0">
              <a:solidFill>
                <a:schemeClr val="bg1"/>
              </a:solidFill>
              <a:latin typeface="Economica" panose="02010600030101010101" charset="0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082936" y="1542788"/>
            <a:ext cx="6451966" cy="283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BC3917-78D3-92F0-F6F0-56FD9937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72" y="764995"/>
            <a:ext cx="5081982" cy="400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C66EF2-0E45-A8D1-97B1-F77DDA83E26A}"/>
              </a:ext>
            </a:extLst>
          </p:cNvPr>
          <p:cNvSpPr txBox="1"/>
          <p:nvPr/>
        </p:nvSpPr>
        <p:spPr>
          <a:xfrm>
            <a:off x="373516" y="2171640"/>
            <a:ext cx="40403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2000" b="1" i="0" u="none" strike="noStrike" dirty="0">
                <a:solidFill>
                  <a:schemeClr val="bg1"/>
                </a:solidFill>
                <a:effectLst/>
                <a:latin typeface="Economica" panose="02010600030101010101" charset="0"/>
              </a:rPr>
              <a:t>- Storage ↔ Cryptographic Libraries</a:t>
            </a:r>
            <a:br>
              <a:rPr lang="en-CA" sz="2000" b="1" i="0" u="none" strike="noStrike" dirty="0">
                <a:solidFill>
                  <a:schemeClr val="bg1"/>
                </a:solidFill>
                <a:effectLst/>
                <a:latin typeface="Economica" panose="02010600030101010101" charset="0"/>
              </a:rPr>
            </a:br>
            <a:br>
              <a:rPr lang="en-CA" sz="2000" b="1" i="0" u="none" strike="noStrike" dirty="0">
                <a:solidFill>
                  <a:schemeClr val="bg1"/>
                </a:solidFill>
                <a:effectLst/>
                <a:latin typeface="Economica" panose="02010600030101010101" charset="0"/>
              </a:rPr>
            </a:br>
            <a:r>
              <a:rPr lang="en-CA" sz="2000" b="1" i="0" u="none" strike="noStrike" dirty="0">
                <a:solidFill>
                  <a:schemeClr val="bg1"/>
                </a:solidFill>
                <a:effectLst/>
                <a:latin typeface="Economica" panose="02010600030101010101" charset="0"/>
              </a:rPr>
              <a:t>- Wallet → Mining and Mempool</a:t>
            </a:r>
            <a:endParaRPr lang="en-CA" sz="2000" b="0" dirty="0">
              <a:solidFill>
                <a:schemeClr val="bg1"/>
              </a:solidFill>
              <a:effectLst/>
              <a:latin typeface="Economica" panose="02010600030101010101" charset="0"/>
            </a:endParaRPr>
          </a:p>
          <a:p>
            <a:br>
              <a:rPr lang="en-CA" sz="2800" dirty="0"/>
            </a:br>
            <a:endParaRPr lang="en-CA" sz="2000" b="1" i="0" u="none" strike="noStrike" dirty="0">
              <a:solidFill>
                <a:schemeClr val="bg1"/>
              </a:solidFill>
              <a:effectLst/>
              <a:latin typeface="Economica" panose="02010600030101010101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CA" sz="2000" b="1" dirty="0">
              <a:solidFill>
                <a:schemeClr val="bg1"/>
              </a:solidFill>
              <a:effectLst/>
              <a:latin typeface="Economica" panose="02010600030101010101" charset="0"/>
            </a:endParaRPr>
          </a:p>
          <a:p>
            <a:br>
              <a:rPr lang="en-CA" dirty="0"/>
            </a:b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0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19365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chemeClr val="bg1"/>
                </a:solidFill>
                <a:effectLst/>
                <a:latin typeface="Economica" panose="02010600030101010101" charset="0"/>
              </a:rPr>
              <a:t>Reflexion analysis (Cont.)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3968567" y="1237362"/>
            <a:ext cx="6182169" cy="4353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AC5802-2DF9-8290-5D62-985A76C3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12" y="967563"/>
            <a:ext cx="5031226" cy="39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16E014-4A1E-D54F-24BF-094A1EAFE120}"/>
              </a:ext>
            </a:extLst>
          </p:cNvPr>
          <p:cNvSpPr txBox="1"/>
          <p:nvPr/>
        </p:nvSpPr>
        <p:spPr>
          <a:xfrm>
            <a:off x="194677" y="2110563"/>
            <a:ext cx="38649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0" u="none" strike="noStrike" dirty="0">
                <a:solidFill>
                  <a:schemeClr val="bg1"/>
                </a:solidFill>
                <a:effectLst/>
                <a:latin typeface="Economica" panose="02010600030101010101" charset="0"/>
              </a:rPr>
              <a:t>- Wallet ↔ Maintenance, Transaction</a:t>
            </a:r>
          </a:p>
          <a:p>
            <a:endParaRPr lang="en-CA" sz="2000" b="1" dirty="0">
              <a:solidFill>
                <a:schemeClr val="bg1"/>
              </a:solidFill>
              <a:latin typeface="Economica" panose="02010600030101010101" charset="0"/>
            </a:endParaRPr>
          </a:p>
          <a:p>
            <a:r>
              <a:rPr lang="en-CA" sz="2000" b="1" i="0" u="none" strike="noStrike" dirty="0">
                <a:solidFill>
                  <a:schemeClr val="bg1"/>
                </a:solidFill>
                <a:effectLst/>
                <a:latin typeface="Economica" panose="02010600030101010101" charset="0"/>
              </a:rPr>
              <a:t>- Initial ↔ Maintenance</a:t>
            </a:r>
          </a:p>
          <a:p>
            <a:endParaRPr lang="en-CA" sz="2000" b="1" dirty="0">
              <a:solidFill>
                <a:schemeClr val="bg1"/>
              </a:solidFill>
              <a:latin typeface="Economica" panose="02010600030101010101" charset="0"/>
            </a:endParaRPr>
          </a:p>
          <a:p>
            <a:r>
              <a:rPr lang="en-CA" sz="2000" b="1" i="0" u="none" strike="noStrike" dirty="0">
                <a:solidFill>
                  <a:schemeClr val="bg1"/>
                </a:solidFill>
                <a:effectLst/>
                <a:latin typeface="Economica" panose="02010600030101010101" charset="0"/>
              </a:rPr>
              <a:t>- Security → Address</a:t>
            </a:r>
            <a:endParaRPr lang="en-CA" sz="2000" dirty="0">
              <a:solidFill>
                <a:schemeClr val="bg1"/>
              </a:solidFill>
              <a:latin typeface="Economica" panose="02010600030101010101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zh-CN" dirty="0">
                <a:solidFill>
                  <a:schemeClr val="lt1"/>
                </a:solidFill>
              </a:rPr>
              <a:t>USE CASE: </a:t>
            </a:r>
            <a:r>
              <a:rPr lang="en-CA" altLang="zh-CN" dirty="0">
                <a:solidFill>
                  <a:schemeClr val="lt1"/>
                </a:solidFill>
              </a:rPr>
              <a:t>Solo-Mining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-1393275" y="1720525"/>
            <a:ext cx="13587668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4" name="Google Shape;124;p20"/>
          <p:cNvSpPr txBox="1"/>
          <p:nvPr/>
        </p:nvSpPr>
        <p:spPr>
          <a:xfrm>
            <a:off x="738875" y="4552550"/>
            <a:ext cx="364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 Transaction sequence diagram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9BE83C-0309-7A43-44B3-239B46D7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914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420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Economica</vt:lpstr>
      <vt:lpstr>Times New Roman</vt:lpstr>
      <vt:lpstr>Open Sans</vt:lpstr>
      <vt:lpstr>Luxe</vt:lpstr>
      <vt:lpstr>PowerPoint Presentation</vt:lpstr>
      <vt:lpstr> Bitcoin Core </vt:lpstr>
      <vt:lpstr>Derivation Process</vt:lpstr>
      <vt:lpstr>Conceptual Architecture</vt:lpstr>
      <vt:lpstr>High-level Concrete Architecture</vt:lpstr>
      <vt:lpstr>Figure 2. Conceptual Architecture of Wallet </vt:lpstr>
      <vt:lpstr>Reflexion analysis</vt:lpstr>
      <vt:lpstr>Reflexion analysis (Cont.)</vt:lpstr>
      <vt:lpstr>USE CASE: Solo-Mining</vt:lpstr>
      <vt:lpstr>PowerPoint Presentation</vt:lpstr>
      <vt:lpstr>Lesson Learned and Limitation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Ziyu Zhou</dc:creator>
  <cp:lastModifiedBy>chuyang li</cp:lastModifiedBy>
  <cp:revision>4</cp:revision>
  <dcterms:modified xsi:type="dcterms:W3CDTF">2023-03-29T22:31:47Z</dcterms:modified>
</cp:coreProperties>
</file>