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61" r:id="rId4"/>
    <p:sldId id="258" r:id="rId5"/>
    <p:sldId id="260" r:id="rId6"/>
    <p:sldId id="279" r:id="rId7"/>
    <p:sldId id="288" r:id="rId8"/>
    <p:sldId id="289" r:id="rId9"/>
    <p:sldId id="290" r:id="rId10"/>
    <p:sldId id="281" r:id="rId11"/>
    <p:sldId id="282" r:id="rId12"/>
    <p:sldId id="283" r:id="rId13"/>
    <p:sldId id="284" r:id="rId14"/>
    <p:sldId id="285" r:id="rId15"/>
    <p:sldId id="286" r:id="rId16"/>
    <p:sldId id="28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5/21/2020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5/21/2020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804519"/>
            <a:ext cx="9966961" cy="1049235"/>
          </a:xfrm>
        </p:spPr>
        <p:txBody>
          <a:bodyPr>
            <a:normAutofit/>
          </a:bodyPr>
          <a:lstStyle/>
          <a:p>
            <a:r>
              <a:rPr lang="en-US" sz="2800" b="1" u="sng" dirty="0" err="1">
                <a:latin typeface="Times New Roman" panose="02020603050405020304" pitchFamily="18" charset="0"/>
                <a:cs typeface="Times New Roman" panose="02020603050405020304" pitchFamily="18" charset="0"/>
              </a:rPr>
              <a:t>Bài</a:t>
            </a:r>
            <a:r>
              <a:rPr lang="en-US" sz="2800" b="1" u="sng" dirty="0">
                <a:latin typeface="Times New Roman" panose="02020603050405020304" pitchFamily="18" charset="0"/>
                <a:cs typeface="Times New Roman" panose="02020603050405020304" pitchFamily="18" charset="0"/>
              </a:rPr>
              <a:t> </a:t>
            </a:r>
            <a:r>
              <a:rPr lang="en-US" sz="2800" b="1" u="sng" dirty="0" err="1">
                <a:latin typeface="Times New Roman" panose="02020603050405020304" pitchFamily="18" charset="0"/>
                <a:cs typeface="Times New Roman" panose="02020603050405020304" pitchFamily="18" charset="0"/>
              </a:rPr>
              <a:t>cáo</a:t>
            </a:r>
            <a:r>
              <a:rPr lang="en-US" sz="2800" b="1" u="sng" dirty="0">
                <a:latin typeface="Times New Roman" panose="02020603050405020304" pitchFamily="18" charset="0"/>
                <a:cs typeface="Times New Roman" panose="02020603050405020304" pitchFamily="18" charset="0"/>
              </a:rPr>
              <a:t> </a:t>
            </a:r>
            <a:r>
              <a:rPr lang="en-US" sz="2800" b="1" u="sng" dirty="0" err="1">
                <a:latin typeface="Times New Roman" panose="02020603050405020304" pitchFamily="18" charset="0"/>
                <a:cs typeface="Times New Roman" panose="02020603050405020304" pitchFamily="18" charset="0"/>
              </a:rPr>
              <a:t>tiến</a:t>
            </a:r>
            <a:r>
              <a:rPr lang="en-US" sz="2800" b="1" u="sng" dirty="0">
                <a:latin typeface="Times New Roman" panose="02020603050405020304" pitchFamily="18" charset="0"/>
                <a:cs typeface="Times New Roman" panose="02020603050405020304" pitchFamily="18" charset="0"/>
              </a:rPr>
              <a:t> </a:t>
            </a:r>
            <a:r>
              <a:rPr lang="en-US" sz="2800" b="1" u="sng" dirty="0" err="1">
                <a:latin typeface="Times New Roman" panose="02020603050405020304" pitchFamily="18" charset="0"/>
                <a:cs typeface="Times New Roman" panose="02020603050405020304" pitchFamily="18" charset="0"/>
              </a:rPr>
              <a:t>độ</a:t>
            </a:r>
            <a:r>
              <a:rPr lang="en-US" sz="2800" b="1" u="sng" dirty="0">
                <a:latin typeface="Times New Roman" panose="02020603050405020304" pitchFamily="18" charset="0"/>
                <a:cs typeface="Times New Roman" panose="02020603050405020304" pitchFamily="18" charset="0"/>
              </a:rPr>
              <a:t> </a:t>
            </a:r>
            <a:r>
              <a:rPr lang="en-US" sz="2800" b="1" u="sng" dirty="0" err="1">
                <a:latin typeface="Times New Roman" panose="02020603050405020304" pitchFamily="18" charset="0"/>
                <a:cs typeface="Times New Roman" panose="02020603050405020304" pitchFamily="18" charset="0"/>
              </a:rPr>
              <a:t>môn</a:t>
            </a:r>
            <a:r>
              <a:rPr lang="en-US" sz="2800" b="1" u="sng" dirty="0">
                <a:latin typeface="Times New Roman" panose="02020603050405020304" pitchFamily="18" charset="0"/>
                <a:cs typeface="Times New Roman" panose="02020603050405020304" pitchFamily="18" charset="0"/>
              </a:rPr>
              <a:t> </a:t>
            </a:r>
            <a:r>
              <a:rPr lang="en-US" sz="2800" b="1" u="sng" dirty="0" err="1">
                <a:latin typeface="Times New Roman" panose="02020603050405020304" pitchFamily="18" charset="0"/>
                <a:cs typeface="Times New Roman" panose="02020603050405020304" pitchFamily="18" charset="0"/>
              </a:rPr>
              <a:t>chuyên</a:t>
            </a:r>
            <a:r>
              <a:rPr lang="en-US" sz="2800" b="1" u="sng" dirty="0">
                <a:latin typeface="Times New Roman" panose="02020603050405020304" pitchFamily="18" charset="0"/>
                <a:cs typeface="Times New Roman" panose="02020603050405020304" pitchFamily="18" charset="0"/>
              </a:rPr>
              <a:t> </a:t>
            </a:r>
            <a:r>
              <a:rPr lang="en-US" sz="2800" b="1" u="sng" dirty="0" err="1">
                <a:latin typeface="Times New Roman" panose="02020603050405020304" pitchFamily="18" charset="0"/>
                <a:cs typeface="Times New Roman" panose="02020603050405020304" pitchFamily="18" charset="0"/>
              </a:rPr>
              <a:t>đề</a:t>
            </a:r>
            <a:r>
              <a:rPr lang="en-US" sz="2800" b="1" u="sng" dirty="0">
                <a:latin typeface="Times New Roman" panose="02020603050405020304" pitchFamily="18" charset="0"/>
                <a:cs typeface="Times New Roman" panose="02020603050405020304" pitchFamily="18" charset="0"/>
              </a:rPr>
              <a:t> </a:t>
            </a:r>
            <a:r>
              <a:rPr lang="en-US" sz="2800" b="1" u="sng" dirty="0" err="1">
                <a:latin typeface="Times New Roman" panose="02020603050405020304" pitchFamily="18" charset="0"/>
                <a:cs typeface="Times New Roman" panose="02020603050405020304" pitchFamily="18" charset="0"/>
              </a:rPr>
              <a:t>thực</a:t>
            </a:r>
            <a:r>
              <a:rPr lang="en-US" sz="2800" b="1" u="sng" dirty="0">
                <a:latin typeface="Times New Roman" panose="02020603050405020304" pitchFamily="18" charset="0"/>
                <a:cs typeface="Times New Roman" panose="02020603050405020304" pitchFamily="18" charset="0"/>
              </a:rPr>
              <a:t> </a:t>
            </a:r>
            <a:r>
              <a:rPr lang="en-US" sz="2800" b="1" u="sng" dirty="0" err="1">
                <a:latin typeface="Times New Roman" panose="02020603050405020304" pitchFamily="18" charset="0"/>
                <a:cs typeface="Times New Roman" panose="02020603050405020304" pitchFamily="18" charset="0"/>
              </a:rPr>
              <a:t>tập</a:t>
            </a:r>
            <a:r>
              <a:rPr lang="en-US" sz="2800" b="1" u="sng" dirty="0">
                <a:latin typeface="Times New Roman" panose="02020603050405020304" pitchFamily="18" charset="0"/>
                <a:cs typeface="Times New Roman" panose="02020603050405020304" pitchFamily="18" charset="0"/>
              </a:rPr>
              <a:t> </a:t>
            </a:r>
            <a:r>
              <a:rPr lang="en-US" sz="2800" b="1" u="sng" dirty="0" err="1">
                <a:latin typeface="Times New Roman" panose="02020603050405020304" pitchFamily="18" charset="0"/>
                <a:cs typeface="Times New Roman" panose="02020603050405020304" pitchFamily="18" charset="0"/>
              </a:rPr>
              <a:t>ngành</a:t>
            </a:r>
            <a:endParaRPr lang="en-US" sz="28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20081" y="3573703"/>
            <a:ext cx="6934773" cy="1419799"/>
          </a:xfrm>
        </p:spPr>
        <p:txBody>
          <a:bodyPr/>
          <a:lstStyle/>
          <a:p>
            <a:pPr marL="0" indent="0">
              <a:buNone/>
            </a:pPr>
            <a:r>
              <a:rPr lang="en-US" b="1" dirty="0" err="1">
                <a:solidFill>
                  <a:srgbClr val="C00000"/>
                </a:solidFill>
                <a:latin typeface="Times New Roman" panose="02020603050405020304" pitchFamily="18" charset="0"/>
                <a:cs typeface="Times New Roman" panose="02020603050405020304" pitchFamily="18" charset="0"/>
              </a:rPr>
              <a:t>Nhóm</a:t>
            </a:r>
            <a:r>
              <a:rPr lang="en-US" b="1" dirty="0">
                <a:solidFill>
                  <a:srgbClr val="C00000"/>
                </a:solidFill>
                <a:latin typeface="Times New Roman" panose="02020603050405020304" pitchFamily="18" charset="0"/>
                <a:cs typeface="Times New Roman" panose="02020603050405020304" pitchFamily="18" charset="0"/>
              </a:rPr>
              <a:t> 2: 	</a:t>
            </a:r>
            <a:r>
              <a:rPr lang="en-US" b="1" dirty="0" err="1">
                <a:solidFill>
                  <a:srgbClr val="C00000"/>
                </a:solidFill>
                <a:latin typeface="Times New Roman" panose="02020603050405020304" pitchFamily="18" charset="0"/>
                <a:cs typeface="Times New Roman" panose="02020603050405020304" pitchFamily="18" charset="0"/>
              </a:rPr>
              <a:t>Phạm</a:t>
            </a:r>
            <a:r>
              <a:rPr lang="en-US" b="1" dirty="0">
                <a:solidFill>
                  <a:srgbClr val="C00000"/>
                </a:solidFill>
                <a:latin typeface="Times New Roman" panose="02020603050405020304" pitchFamily="18" charset="0"/>
                <a:cs typeface="Times New Roman" panose="02020603050405020304" pitchFamily="18" charset="0"/>
              </a:rPr>
              <a:t> </a:t>
            </a:r>
            <a:r>
              <a:rPr lang="en-US" b="1" dirty="0" err="1">
                <a:solidFill>
                  <a:srgbClr val="C00000"/>
                </a:solidFill>
                <a:latin typeface="Times New Roman" panose="02020603050405020304" pitchFamily="18" charset="0"/>
                <a:cs typeface="Times New Roman" panose="02020603050405020304" pitchFamily="18" charset="0"/>
              </a:rPr>
              <a:t>Thảo</a:t>
            </a:r>
            <a:r>
              <a:rPr lang="en-US" b="1" dirty="0">
                <a:solidFill>
                  <a:srgbClr val="C00000"/>
                </a:solidFill>
                <a:latin typeface="Times New Roman" panose="02020603050405020304" pitchFamily="18" charset="0"/>
                <a:cs typeface="Times New Roman" panose="02020603050405020304" pitchFamily="18" charset="0"/>
              </a:rPr>
              <a:t> Chi – 1710A01	</a:t>
            </a:r>
          </a:p>
          <a:p>
            <a:pPr marL="914400" lvl="2" indent="0">
              <a:buNone/>
            </a:pPr>
            <a:r>
              <a:rPr lang="en-US" sz="2000" b="1" dirty="0">
                <a:solidFill>
                  <a:srgbClr val="C00000"/>
                </a:solidFill>
                <a:latin typeface="Times New Roman" panose="02020603050405020304" pitchFamily="18" charset="0"/>
                <a:cs typeface="Times New Roman" panose="02020603050405020304" pitchFamily="18" charset="0"/>
              </a:rPr>
              <a:t>	</a:t>
            </a:r>
            <a:r>
              <a:rPr lang="en-US" sz="2000" b="1" dirty="0" err="1">
                <a:solidFill>
                  <a:srgbClr val="C00000"/>
                </a:solidFill>
                <a:latin typeface="Times New Roman" panose="02020603050405020304" pitchFamily="18" charset="0"/>
                <a:cs typeface="Times New Roman" panose="02020603050405020304" pitchFamily="18" charset="0"/>
              </a:rPr>
              <a:t>Trần</a:t>
            </a:r>
            <a:r>
              <a:rPr lang="en-US" sz="2000" b="1" dirty="0">
                <a:solidFill>
                  <a:srgbClr val="C00000"/>
                </a:solidFill>
                <a:latin typeface="Times New Roman" panose="02020603050405020304" pitchFamily="18" charset="0"/>
                <a:cs typeface="Times New Roman" panose="02020603050405020304" pitchFamily="18" charset="0"/>
              </a:rPr>
              <a:t> </a:t>
            </a:r>
            <a:r>
              <a:rPr lang="en-US" sz="2000" b="1" dirty="0" err="1">
                <a:solidFill>
                  <a:srgbClr val="C00000"/>
                </a:solidFill>
                <a:latin typeface="Times New Roman" panose="02020603050405020304" pitchFamily="18" charset="0"/>
                <a:cs typeface="Times New Roman" panose="02020603050405020304" pitchFamily="18" charset="0"/>
              </a:rPr>
              <a:t>Văn</a:t>
            </a:r>
            <a:r>
              <a:rPr lang="en-US" sz="2000" b="1" dirty="0">
                <a:solidFill>
                  <a:srgbClr val="C00000"/>
                </a:solidFill>
                <a:latin typeface="Times New Roman" panose="02020603050405020304" pitchFamily="18" charset="0"/>
                <a:cs typeface="Times New Roman" panose="02020603050405020304" pitchFamily="18" charset="0"/>
              </a:rPr>
              <a:t> </a:t>
            </a:r>
            <a:r>
              <a:rPr lang="en-US" sz="2000" b="1" dirty="0" err="1">
                <a:solidFill>
                  <a:srgbClr val="C00000"/>
                </a:solidFill>
                <a:latin typeface="Times New Roman" panose="02020603050405020304" pitchFamily="18" charset="0"/>
                <a:cs typeface="Times New Roman" panose="02020603050405020304" pitchFamily="18" charset="0"/>
              </a:rPr>
              <a:t>Quân</a:t>
            </a:r>
            <a:r>
              <a:rPr lang="en-US" sz="2000" b="1" dirty="0">
                <a:solidFill>
                  <a:srgbClr val="C00000"/>
                </a:solidFill>
                <a:latin typeface="Times New Roman" panose="02020603050405020304" pitchFamily="18" charset="0"/>
                <a:cs typeface="Times New Roman" panose="02020603050405020304" pitchFamily="18" charset="0"/>
              </a:rPr>
              <a:t> – 1710A01	</a:t>
            </a:r>
          </a:p>
          <a:p>
            <a:pPr marL="914400" lvl="2" indent="0">
              <a:buNone/>
            </a:pPr>
            <a:r>
              <a:rPr lang="en-US" sz="2000" b="1" dirty="0">
                <a:solidFill>
                  <a:srgbClr val="C00000"/>
                </a:solidFill>
                <a:latin typeface="Times New Roman" panose="02020603050405020304" pitchFamily="18" charset="0"/>
                <a:cs typeface="Times New Roman" panose="02020603050405020304" pitchFamily="18" charset="0"/>
              </a:rPr>
              <a:t>	</a:t>
            </a:r>
            <a:r>
              <a:rPr lang="en-US" sz="2000" b="1" dirty="0" err="1">
                <a:solidFill>
                  <a:srgbClr val="C00000"/>
                </a:solidFill>
                <a:latin typeface="Times New Roman" panose="02020603050405020304" pitchFamily="18" charset="0"/>
                <a:cs typeface="Times New Roman" panose="02020603050405020304" pitchFamily="18" charset="0"/>
              </a:rPr>
              <a:t>Phạm</a:t>
            </a:r>
            <a:r>
              <a:rPr lang="en-US" sz="2000" b="1" dirty="0">
                <a:solidFill>
                  <a:srgbClr val="C00000"/>
                </a:solidFill>
                <a:latin typeface="Times New Roman" panose="02020603050405020304" pitchFamily="18" charset="0"/>
                <a:cs typeface="Times New Roman" panose="02020603050405020304" pitchFamily="18" charset="0"/>
              </a:rPr>
              <a:t> </a:t>
            </a:r>
            <a:r>
              <a:rPr lang="en-US" sz="2000" b="1" dirty="0" err="1">
                <a:solidFill>
                  <a:srgbClr val="C00000"/>
                </a:solidFill>
                <a:latin typeface="Times New Roman" panose="02020603050405020304" pitchFamily="18" charset="0"/>
                <a:cs typeface="Times New Roman" panose="02020603050405020304" pitchFamily="18" charset="0"/>
              </a:rPr>
              <a:t>Văn</a:t>
            </a:r>
            <a:r>
              <a:rPr lang="en-US" sz="2000" b="1" dirty="0">
                <a:solidFill>
                  <a:srgbClr val="C00000"/>
                </a:solidFill>
                <a:latin typeface="Times New Roman" panose="02020603050405020304" pitchFamily="18" charset="0"/>
                <a:cs typeface="Times New Roman" panose="02020603050405020304" pitchFamily="18" charset="0"/>
              </a:rPr>
              <a:t> </a:t>
            </a:r>
            <a:r>
              <a:rPr lang="en-US" sz="2000" b="1" dirty="0" err="1">
                <a:solidFill>
                  <a:srgbClr val="C00000"/>
                </a:solidFill>
                <a:latin typeface="Times New Roman" panose="02020603050405020304" pitchFamily="18" charset="0"/>
                <a:cs typeface="Times New Roman" panose="02020603050405020304" pitchFamily="18" charset="0"/>
              </a:rPr>
              <a:t>Hải</a:t>
            </a:r>
            <a:r>
              <a:rPr lang="en-US" sz="2000" b="1" dirty="0">
                <a:solidFill>
                  <a:srgbClr val="C00000"/>
                </a:solidFill>
                <a:latin typeface="Times New Roman" panose="02020603050405020304" pitchFamily="18" charset="0"/>
                <a:cs typeface="Times New Roman" panose="02020603050405020304" pitchFamily="18" charset="0"/>
              </a:rPr>
              <a:t> – 1710A01</a:t>
            </a:r>
          </a:p>
          <a:p>
            <a:pPr marL="914400" lvl="2" indent="0">
              <a:buNone/>
            </a:pPr>
            <a:endParaRPr lang="en-US" dirty="0"/>
          </a:p>
        </p:txBody>
      </p:sp>
      <p:sp>
        <p:nvSpPr>
          <p:cNvPr id="4" name="Subtitle 2"/>
          <p:cNvSpPr txBox="1">
            <a:spLocks/>
          </p:cNvSpPr>
          <p:nvPr/>
        </p:nvSpPr>
        <p:spPr>
          <a:xfrm>
            <a:off x="1541417" y="2224918"/>
            <a:ext cx="9513437" cy="977621"/>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b="1" i="1" u="sng" dirty="0" err="1">
                <a:latin typeface="Times New Roman" panose="02020603050405020304" pitchFamily="18" charset="0"/>
                <a:cs typeface="Times New Roman" panose="02020603050405020304" pitchFamily="18" charset="0"/>
              </a:rPr>
              <a:t>Đề</a:t>
            </a:r>
            <a:r>
              <a:rPr lang="en-US" b="1" i="1" u="sng" dirty="0">
                <a:latin typeface="Times New Roman" panose="02020603050405020304" pitchFamily="18" charset="0"/>
                <a:cs typeface="Times New Roman" panose="02020603050405020304" pitchFamily="18" charset="0"/>
              </a:rPr>
              <a:t> </a:t>
            </a:r>
            <a:r>
              <a:rPr lang="en-US" b="1" i="1" u="sng" dirty="0" err="1">
                <a:latin typeface="Times New Roman" panose="02020603050405020304" pitchFamily="18" charset="0"/>
                <a:cs typeface="Times New Roman" panose="02020603050405020304" pitchFamily="18" charset="0"/>
              </a:rPr>
              <a:t>số</a:t>
            </a:r>
            <a:r>
              <a:rPr lang="en-US" b="1" i="1" u="sng" dirty="0">
                <a:latin typeface="Times New Roman" panose="02020603050405020304" pitchFamily="18" charset="0"/>
                <a:cs typeface="Times New Roman" panose="02020603050405020304" pitchFamily="18" charset="0"/>
              </a:rPr>
              <a:t> 5</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Sử</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dụng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cấu</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trúc</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dữ</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liệu</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phù</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hợp</a:t>
            </a:r>
            <a:r>
              <a:rPr lang="en-US" i="1" dirty="0">
                <a:latin typeface="Times New Roman" panose="02020603050405020304" pitchFamily="18" charset="0"/>
                <a:cs typeface="Times New Roman" panose="02020603050405020304" pitchFamily="18" charset="0"/>
              </a:rPr>
              <a:t> : </a:t>
            </a:r>
            <a:r>
              <a:rPr lang="en-US" i="1" dirty="0" err="1">
                <a:latin typeface="Times New Roman" panose="02020603050405020304" pitchFamily="18" charset="0"/>
                <a:cs typeface="Times New Roman" panose="02020603050405020304" pitchFamily="18" charset="0"/>
              </a:rPr>
              <a:t>Danh</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sách</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móc</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nối</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Ngăn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xếp</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hàng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đợi</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cây</a:t>
            </a:r>
            <a:r>
              <a:rPr lang="en-US" i="1" dirty="0">
                <a:latin typeface="Times New Roman" panose="02020603050405020304" pitchFamily="18" charset="0"/>
                <a:cs typeface="Times New Roman" panose="02020603050405020304" pitchFamily="18" charset="0"/>
              </a:rPr>
              <a:t>, …   </a:t>
            </a:r>
            <a:r>
              <a:rPr lang="en-US" i="1" dirty="0" err="1">
                <a:latin typeface="Times New Roman" panose="02020603050405020304" pitchFamily="18" charset="0"/>
                <a:cs typeface="Times New Roman" panose="02020603050405020304" pitchFamily="18" charset="0"/>
              </a:rPr>
              <a:t>để</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thực</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hiện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bài</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toán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biến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đổi</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biểu</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thức</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từ</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trung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tố</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thành</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hậu</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tố</a:t>
            </a:r>
            <a:r>
              <a:rPr lang="en-US" i="1"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2026851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73B1FDF8-727F-4455-91C0-C7643FCD9092}"/>
              </a:ext>
            </a:extLst>
          </p:cNvPr>
          <p:cNvSpPr>
            <a:spLocks noGrp="1"/>
          </p:cNvSpPr>
          <p:nvPr>
            <p:ph type="sldNum" sz="quarter" idx="12"/>
          </p:nvPr>
        </p:nvSpPr>
        <p:spPr>
          <a:xfrm>
            <a:off x="8205248" y="6270639"/>
            <a:ext cx="2057400" cy="365125"/>
          </a:xfrm>
        </p:spPr>
        <p:txBody>
          <a:bodyPr/>
          <a:lstStyle/>
          <a:p>
            <a:r>
              <a:rPr lang="en-US" sz="1400" dirty="0">
                <a:solidFill>
                  <a:srgbClr val="000000"/>
                </a:solidFill>
                <a:latin typeface="Arial"/>
              </a:rPr>
              <a:t>16</a:t>
            </a:r>
          </a:p>
        </p:txBody>
      </p:sp>
      <p:sp>
        <p:nvSpPr>
          <p:cNvPr id="6" name="Rectangle 5">
            <a:extLst>
              <a:ext uri="{FF2B5EF4-FFF2-40B4-BE49-F238E27FC236}">
                <a16:creationId xmlns:a16="http://schemas.microsoft.com/office/drawing/2014/main" id="{F7DB5D55-37EB-47FD-8B7F-E7C224316207}"/>
              </a:ext>
            </a:extLst>
          </p:cNvPr>
          <p:cNvSpPr/>
          <p:nvPr/>
        </p:nvSpPr>
        <p:spPr>
          <a:xfrm>
            <a:off x="4321110" y="2439186"/>
            <a:ext cx="3549780" cy="879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CTDL </a:t>
            </a:r>
            <a:r>
              <a:rPr lang="en-US" sz="3200" dirty="0" err="1">
                <a:latin typeface="Times New Roman" panose="02020603050405020304" pitchFamily="18" charset="0"/>
                <a:cs typeface="Times New Roman" panose="02020603050405020304" pitchFamily="18" charset="0"/>
              </a:rPr>
              <a:t>ngăn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xếp</a:t>
            </a:r>
            <a:r>
              <a:rPr lang="en-US" sz="3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3303679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7C5237BF-484F-46D4-8ECA-756E2D06C099}"/>
              </a:ext>
            </a:extLst>
          </p:cNvPr>
          <p:cNvSpPr>
            <a:spLocks noGrp="1"/>
          </p:cNvSpPr>
          <p:nvPr>
            <p:ph type="sldNum" sz="quarter" idx="12"/>
          </p:nvPr>
        </p:nvSpPr>
        <p:spPr>
          <a:xfrm>
            <a:off x="8205248" y="6270639"/>
            <a:ext cx="2057400" cy="365125"/>
          </a:xfrm>
        </p:spPr>
        <p:txBody>
          <a:bodyPr/>
          <a:lstStyle/>
          <a:p>
            <a:r>
              <a:rPr lang="en-US" sz="1400" dirty="0">
                <a:solidFill>
                  <a:srgbClr val="000000"/>
                </a:solidFill>
                <a:latin typeface="Arial"/>
              </a:rPr>
              <a:t>17</a:t>
            </a:r>
          </a:p>
        </p:txBody>
      </p:sp>
      <p:sp>
        <p:nvSpPr>
          <p:cNvPr id="6" name="Title 1">
            <a:extLst>
              <a:ext uri="{FF2B5EF4-FFF2-40B4-BE49-F238E27FC236}">
                <a16:creationId xmlns:a16="http://schemas.microsoft.com/office/drawing/2014/main" id="{C6B2269D-71C3-4754-9658-61713B808294}"/>
              </a:ext>
            </a:extLst>
          </p:cNvPr>
          <p:cNvSpPr>
            <a:spLocks noGrp="1"/>
          </p:cNvSpPr>
          <p:nvPr>
            <p:ph type="title"/>
          </p:nvPr>
        </p:nvSpPr>
        <p:spPr>
          <a:xfrm>
            <a:off x="1234403" y="913745"/>
            <a:ext cx="7157890" cy="530420"/>
          </a:xfrm>
        </p:spPr>
        <p:txBody>
          <a:bodyPr>
            <a:noAutofit/>
          </a:bodyPr>
          <a:lstStyle/>
          <a:p>
            <a:r>
              <a:rPr lang="en-US" sz="3600" dirty="0">
                <a:latin typeface="Times New Roman" panose="02020603050405020304" pitchFamily="18" charset="0"/>
                <a:cs typeface="Times New Roman" panose="02020603050405020304" pitchFamily="18" charset="0"/>
              </a:rPr>
              <a:t>1. </a:t>
            </a:r>
            <a:r>
              <a:rPr lang="en-US" sz="3600" dirty="0" err="1">
                <a:latin typeface="Times New Roman" panose="02020603050405020304" pitchFamily="18" charset="0"/>
                <a:cs typeface="Times New Roman" panose="02020603050405020304" pitchFamily="18" charset="0"/>
              </a:rPr>
              <a:t>Định</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nghĩa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ngăn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xếp</a:t>
            </a:r>
            <a:endParaRPr lang="en-US" sz="36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D64147AE-0AA0-4EEA-8FB6-AF54F9397CF5}"/>
              </a:ext>
            </a:extLst>
          </p:cNvPr>
          <p:cNvSpPr/>
          <p:nvPr/>
        </p:nvSpPr>
        <p:spPr>
          <a:xfrm>
            <a:off x="1629012" y="1921579"/>
            <a:ext cx="8933975" cy="3606436"/>
          </a:xfrm>
          <a:prstGeom prst="rect">
            <a:avLst/>
          </a:prstGeom>
        </p:spPr>
        <p:txBody>
          <a:bodyPr wrap="square">
            <a:spAutoFit/>
          </a:bodyPr>
          <a:lstStyle/>
          <a:p>
            <a:pPr marL="228600" algn="just">
              <a:lnSpc>
                <a:spcPct val="150000"/>
              </a:lnSpc>
              <a:spcAft>
                <a:spcPts val="1000"/>
              </a:spcAft>
            </a:pPr>
            <a:r>
              <a:rPr lang="en-US" sz="24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ngăn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xếp</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là</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cấu</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trúc</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dữ</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liệu</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trừu</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tượng</a:t>
            </a:r>
            <a:r>
              <a:rPr lang="en-US" sz="2400" dirty="0">
                <a:latin typeface="Times New Roman" panose="02020603050405020304" pitchFamily="18" charset="0"/>
                <a:ea typeface="Calibri" panose="020F0502020204030204" pitchFamily="34" charset="0"/>
                <a:cs typeface="Times New Roman" panose="02020603050405020304" pitchFamily="18" charset="0"/>
              </a:rPr>
              <a:t> (Abstract Data Type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viết</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tắt</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là</a:t>
            </a:r>
            <a:r>
              <a:rPr lang="en-US" sz="2400" dirty="0">
                <a:latin typeface="Times New Roman" panose="02020603050405020304" pitchFamily="18" charset="0"/>
                <a:ea typeface="Calibri" panose="020F0502020204030204" pitchFamily="34" charset="0"/>
                <a:cs typeface="Times New Roman" panose="02020603050405020304" pitchFamily="18" charset="0"/>
              </a:rPr>
              <a:t> ADT),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sử</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dụng</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hầu</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hết</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mọi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ngôn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ngữ</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lập</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trình</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marL="228600" algn="just">
              <a:lnSpc>
                <a:spcPct val="150000"/>
              </a:lnSpc>
              <a:spcAft>
                <a:spcPts val="1000"/>
              </a:spcAft>
            </a:pPr>
            <a:r>
              <a:rPr lang="en-US" sz="2400" dirty="0" err="1">
                <a:latin typeface="Times New Roman" panose="02020603050405020304" pitchFamily="18" charset="0"/>
                <a:ea typeface="Calibri" panose="020F0502020204030204" pitchFamily="34" charset="0"/>
                <a:cs typeface="Times New Roman" panose="02020603050405020304" pitchFamily="18" charset="0"/>
              </a:rPr>
              <a:t>Ngăn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xếp</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với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hai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phép</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toán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bổ</a:t>
            </a:r>
            <a:r>
              <a:rPr lang="en-US" sz="2400" dirty="0">
                <a:latin typeface="Times New Roman" panose="02020603050405020304" pitchFamily="18" charset="0"/>
                <a:ea typeface="Calibri" panose="020F0502020204030204" pitchFamily="34" charset="0"/>
                <a:cs typeface="Times New Roman" panose="02020603050405020304" pitchFamily="18" charset="0"/>
              </a:rPr>
              <a:t> sung </a:t>
            </a:r>
            <a:r>
              <a:rPr lang="en-US" sz="24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phần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tử</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vào</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danh</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sách</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và</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loại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bỏ</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phần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tử</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cũng</a:t>
            </a:r>
            <a:r>
              <a:rPr lang="en-US" sz="2400" dirty="0">
                <a:latin typeface="Times New Roman" panose="02020603050405020304" pitchFamily="18" charset="0"/>
                <a:ea typeface="Calibri" panose="020F0502020204030204" pitchFamily="34" charset="0"/>
                <a:cs typeface="Times New Roman" panose="02020603050405020304" pitchFamily="18" charset="0"/>
              </a:rPr>
              <a:t> ở </a:t>
            </a:r>
            <a:r>
              <a:rPr lang="en-US" sz="2400" dirty="0" err="1">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danh</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sách</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marL="228600" algn="just">
              <a:lnSpc>
                <a:spcPct val="150000"/>
              </a:lnSpc>
              <a:spcAft>
                <a:spcPts val="1000"/>
              </a:spcAft>
            </a:pPr>
            <a:r>
              <a:rPr lang="en-US" sz="2400" dirty="0" err="1">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ngăn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xếp</a:t>
            </a:r>
            <a:r>
              <a:rPr lang="en-US" sz="2400" dirty="0">
                <a:latin typeface="Times New Roman" panose="02020603050405020304" pitchFamily="18" charset="0"/>
                <a:ea typeface="Calibri" panose="020F0502020204030204" pitchFamily="34" charset="0"/>
                <a:cs typeface="Times New Roman" panose="02020603050405020304" pitchFamily="18" charset="0"/>
              </a:rPr>
              <a:t> 1 </a:t>
            </a:r>
            <a:r>
              <a:rPr lang="en-US" sz="2400" dirty="0" err="1">
                <a:latin typeface="Times New Roman" panose="02020603050405020304" pitchFamily="18" charset="0"/>
                <a:ea typeface="Calibri" panose="020F0502020204030204" pitchFamily="34" charset="0"/>
                <a:cs typeface="Times New Roman" panose="02020603050405020304" pitchFamily="18" charset="0"/>
              </a:rPr>
              <a:t>phần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tử</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vào</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sau</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sẽ</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bị</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đẩy</a:t>
            </a:r>
            <a:r>
              <a:rPr lang="en-US" sz="2400" dirty="0">
                <a:latin typeface="Times New Roman" panose="02020603050405020304" pitchFamily="18" charset="0"/>
                <a:ea typeface="Calibri" panose="020F0502020204030204" pitchFamily="34" charset="0"/>
                <a:cs typeface="Times New Roman" panose="02020603050405020304" pitchFamily="18" charset="0"/>
              </a:rPr>
              <a:t> ra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trước</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và</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phần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tử</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vào</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trước</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sẽ</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bị</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đẩy</a:t>
            </a:r>
            <a:r>
              <a:rPr lang="en-US" sz="2400" dirty="0">
                <a:latin typeface="Times New Roman" panose="02020603050405020304" pitchFamily="18" charset="0"/>
                <a:ea typeface="Calibri" panose="020F0502020204030204" pitchFamily="34" charset="0"/>
                <a:cs typeface="Times New Roman" panose="02020603050405020304" pitchFamily="18" charset="0"/>
              </a:rPr>
              <a:t> ra  </a:t>
            </a:r>
            <a:r>
              <a:rPr lang="en-US" sz="2400" dirty="0" err="1">
                <a:latin typeface="Times New Roman" panose="02020603050405020304" pitchFamily="18" charset="0"/>
                <a:ea typeface="Calibri" panose="020F0502020204030204" pitchFamily="34" charset="0"/>
                <a:cs typeface="Times New Roman" panose="02020603050405020304" pitchFamily="18" charset="0"/>
              </a:rPr>
              <a:t>sau</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Đó</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gọi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là</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danh</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sách</a:t>
            </a:r>
            <a:r>
              <a:rPr lang="en-US" sz="2400" dirty="0">
                <a:latin typeface="Times New Roman" panose="02020603050405020304" pitchFamily="18" charset="0"/>
                <a:ea typeface="Calibri" panose="020F0502020204030204" pitchFamily="34" charset="0"/>
                <a:cs typeface="Times New Roman" panose="02020603050405020304" pitchFamily="18" charset="0"/>
              </a:rPr>
              <a:t> LIFO (</a:t>
            </a:r>
            <a:r>
              <a:rPr lang="en-US" sz="24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Last-In-First-Out</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77255027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5B3DCDE3-6CA1-4921-9C1E-CC4DA6E3D075}"/>
              </a:ext>
            </a:extLst>
          </p:cNvPr>
          <p:cNvSpPr>
            <a:spLocks noGrp="1"/>
          </p:cNvSpPr>
          <p:nvPr>
            <p:ph type="sldNum" sz="quarter" idx="12"/>
          </p:nvPr>
        </p:nvSpPr>
        <p:spPr>
          <a:xfrm>
            <a:off x="8205248" y="6270639"/>
            <a:ext cx="2057400" cy="365125"/>
          </a:xfrm>
        </p:spPr>
        <p:txBody>
          <a:bodyPr/>
          <a:lstStyle/>
          <a:p>
            <a:r>
              <a:rPr lang="en-US" sz="1400" dirty="0">
                <a:solidFill>
                  <a:srgbClr val="000000"/>
                </a:solidFill>
                <a:latin typeface="Arial"/>
              </a:rPr>
              <a:t>18</a:t>
            </a:r>
          </a:p>
        </p:txBody>
      </p:sp>
      <p:sp>
        <p:nvSpPr>
          <p:cNvPr id="7" name="Title 1">
            <a:extLst>
              <a:ext uri="{FF2B5EF4-FFF2-40B4-BE49-F238E27FC236}">
                <a16:creationId xmlns:a16="http://schemas.microsoft.com/office/drawing/2014/main" id="{C3088AC0-09E4-4472-81B5-8C9EE752CB73}"/>
              </a:ext>
            </a:extLst>
          </p:cNvPr>
          <p:cNvSpPr>
            <a:spLocks noGrp="1"/>
          </p:cNvSpPr>
          <p:nvPr>
            <p:ph type="title"/>
          </p:nvPr>
        </p:nvSpPr>
        <p:spPr>
          <a:xfrm>
            <a:off x="1432366" y="652588"/>
            <a:ext cx="7157890" cy="530420"/>
          </a:xfrm>
        </p:spPr>
        <p:txBody>
          <a:bodyPr>
            <a:noAutofit/>
          </a:bodyPr>
          <a:lstStyle/>
          <a:p>
            <a:r>
              <a:rPr lang="en-US" sz="3600" dirty="0">
                <a:latin typeface="Times New Roman" panose="02020603050405020304" pitchFamily="18" charset="0"/>
                <a:cs typeface="Times New Roman" panose="02020603050405020304" pitchFamily="18" charset="0"/>
              </a:rPr>
              <a:t>2. </a:t>
            </a:r>
            <a:r>
              <a:rPr lang="en-US" sz="3600" dirty="0" err="1">
                <a:latin typeface="Times New Roman" panose="02020603050405020304" pitchFamily="18" charset="0"/>
                <a:cs typeface="Times New Roman" panose="02020603050405020304" pitchFamily="18" charset="0"/>
              </a:rPr>
              <a:t>Biểu</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diễn</a:t>
            </a:r>
            <a:r>
              <a:rPr lang="en-US" sz="3600" dirty="0">
                <a:latin typeface="Times New Roman" panose="02020603050405020304" pitchFamily="18" charset="0"/>
                <a:cs typeface="Times New Roman" panose="02020603050405020304" pitchFamily="18" charset="0"/>
              </a:rPr>
              <a:t> CTDL </a:t>
            </a:r>
            <a:r>
              <a:rPr lang="en-US" sz="3600" dirty="0" err="1">
                <a:latin typeface="Times New Roman" panose="02020603050405020304" pitchFamily="18" charset="0"/>
                <a:cs typeface="Times New Roman" panose="02020603050405020304" pitchFamily="18" charset="0"/>
              </a:rPr>
              <a:t>ngăn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xếp</a:t>
            </a:r>
            <a:r>
              <a:rPr lang="en-US" sz="3600" dirty="0">
                <a:latin typeface="Times New Roman" panose="02020603050405020304" pitchFamily="18" charset="0"/>
                <a:cs typeface="Times New Roman" panose="02020603050405020304" pitchFamily="18" charset="0"/>
              </a:rPr>
              <a:t> (Stack)</a:t>
            </a:r>
          </a:p>
        </p:txBody>
      </p:sp>
      <p:sp>
        <p:nvSpPr>
          <p:cNvPr id="8" name="Rectangle 7">
            <a:extLst>
              <a:ext uri="{FF2B5EF4-FFF2-40B4-BE49-F238E27FC236}">
                <a16:creationId xmlns:a16="http://schemas.microsoft.com/office/drawing/2014/main" id="{8AB77510-2181-42EB-82C7-8D655A8AB815}"/>
              </a:ext>
            </a:extLst>
          </p:cNvPr>
          <p:cNvSpPr/>
          <p:nvPr/>
        </p:nvSpPr>
        <p:spPr>
          <a:xfrm>
            <a:off x="1340177" y="1768579"/>
            <a:ext cx="8328582" cy="1141146"/>
          </a:xfrm>
          <a:prstGeom prst="rect">
            <a:avLst/>
          </a:prstGeom>
        </p:spPr>
        <p:txBody>
          <a:bodyPr wrap="square">
            <a:spAutoFit/>
          </a:bodyPr>
          <a:lstStyle/>
          <a:p>
            <a:pPr marL="228600" algn="just">
              <a:lnSpc>
                <a:spcPct val="150000"/>
              </a:lnSpc>
              <a:spcAft>
                <a:spcPts val="1000"/>
              </a:spcAft>
            </a:pPr>
            <a:r>
              <a:rPr lang="en-US" sz="2400" dirty="0" err="1">
                <a:latin typeface="Times New Roman" panose="02020603050405020304" pitchFamily="18" charset="0"/>
                <a:ea typeface="Calibri" panose="020F0502020204030204" pitchFamily="34" charset="0"/>
                <a:cs typeface="Times New Roman" panose="02020603050405020304" pitchFamily="18" charset="0"/>
              </a:rPr>
              <a:t>Dưới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đây</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là</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sơ</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đồ</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minh</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họa</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ngăn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xếp</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và</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hoạt</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động</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diễn</a:t>
            </a:r>
            <a:r>
              <a:rPr lang="en-US" sz="2400" dirty="0">
                <a:latin typeface="Times New Roman" panose="02020603050405020304" pitchFamily="18" charset="0"/>
                <a:ea typeface="Calibri" panose="020F0502020204030204" pitchFamily="34" charset="0"/>
                <a:cs typeface="Times New Roman" panose="02020603050405020304" pitchFamily="18" charset="0"/>
              </a:rPr>
              <a:t> ra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trên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ngăn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xếp</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F699F331-14D0-4CA8-8C3D-980929247AD5}"/>
              </a:ext>
            </a:extLst>
          </p:cNvPr>
          <p:cNvPicPr/>
          <p:nvPr/>
        </p:nvPicPr>
        <p:blipFill>
          <a:blip r:embed="rId2">
            <a:extLst>
              <a:ext uri="{28A0092B-C50C-407E-A947-70E740481C1C}">
                <a14:useLocalDpi xmlns:a14="http://schemas.microsoft.com/office/drawing/2010/main" val="0"/>
              </a:ext>
            </a:extLst>
          </a:blip>
          <a:stretch>
            <a:fillRect/>
          </a:stretch>
        </p:blipFill>
        <p:spPr>
          <a:xfrm>
            <a:off x="4204284" y="2762144"/>
            <a:ext cx="5536818" cy="3147030"/>
          </a:xfrm>
          <a:prstGeom prst="rect">
            <a:avLst/>
          </a:prstGeom>
        </p:spPr>
      </p:pic>
    </p:spTree>
    <p:extLst>
      <p:ext uri="{BB962C8B-B14F-4D97-AF65-F5344CB8AC3E}">
        <p14:creationId xmlns:p14="http://schemas.microsoft.com/office/powerpoint/2010/main" val="210622369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2354DA35-9731-4358-AABE-8EFB6625433E}"/>
              </a:ext>
            </a:extLst>
          </p:cNvPr>
          <p:cNvSpPr>
            <a:spLocks noGrp="1"/>
          </p:cNvSpPr>
          <p:nvPr>
            <p:ph type="sldNum" sz="quarter" idx="12"/>
          </p:nvPr>
        </p:nvSpPr>
        <p:spPr>
          <a:xfrm>
            <a:off x="8205248" y="6270639"/>
            <a:ext cx="2057400" cy="365125"/>
          </a:xfrm>
        </p:spPr>
        <p:txBody>
          <a:bodyPr/>
          <a:lstStyle/>
          <a:p>
            <a:r>
              <a:rPr lang="en-US" sz="1400" dirty="0">
                <a:solidFill>
                  <a:srgbClr val="000000"/>
                </a:solidFill>
                <a:latin typeface="Arial"/>
              </a:rPr>
              <a:t>19</a:t>
            </a:r>
          </a:p>
        </p:txBody>
      </p:sp>
      <p:sp>
        <p:nvSpPr>
          <p:cNvPr id="6" name="Rectangle 5">
            <a:extLst>
              <a:ext uri="{FF2B5EF4-FFF2-40B4-BE49-F238E27FC236}">
                <a16:creationId xmlns:a16="http://schemas.microsoft.com/office/drawing/2014/main" id="{EEC9BE31-1DA7-4A0B-A679-43371714A2E2}"/>
              </a:ext>
            </a:extLst>
          </p:cNvPr>
          <p:cNvSpPr/>
          <p:nvPr/>
        </p:nvSpPr>
        <p:spPr>
          <a:xfrm>
            <a:off x="1944671" y="2041611"/>
            <a:ext cx="8302657" cy="3357137"/>
          </a:xfrm>
          <a:prstGeom prst="rect">
            <a:avLst/>
          </a:prstGeom>
        </p:spPr>
        <p:txBody>
          <a:bodyPr wrap="square">
            <a:spAutoFit/>
          </a:bodyPr>
          <a:lstStyle/>
          <a:p>
            <a:pPr marL="228600" algn="just">
              <a:lnSpc>
                <a:spcPct val="150000"/>
              </a:lnSpc>
              <a:spcAft>
                <a:spcPts val="1000"/>
              </a:spcAft>
            </a:pPr>
            <a:r>
              <a:rPr lang="en-US" sz="24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ngăn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xếp</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có</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thể</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triển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khai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theo</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phương</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thức</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Mảng</a:t>
            </a:r>
            <a:r>
              <a:rPr lang="en-US" sz="2400" dirty="0">
                <a:latin typeface="Times New Roman" panose="02020603050405020304" pitchFamily="18" charset="0"/>
                <a:ea typeface="Calibri" panose="020F0502020204030204" pitchFamily="34" charset="0"/>
                <a:cs typeface="Times New Roman" panose="02020603050405020304" pitchFamily="18" charset="0"/>
              </a:rPr>
              <a:t> (Array),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Cấu</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trúc</a:t>
            </a:r>
            <a:r>
              <a:rPr lang="en-US" sz="2400" dirty="0">
                <a:latin typeface="Times New Roman" panose="02020603050405020304" pitchFamily="18" charset="0"/>
                <a:ea typeface="Calibri" panose="020F0502020204030204" pitchFamily="34" charset="0"/>
                <a:cs typeface="Times New Roman" panose="02020603050405020304" pitchFamily="18" charset="0"/>
              </a:rPr>
              <a:t> (Struct), Con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trỏ</a:t>
            </a:r>
            <a:r>
              <a:rPr lang="en-US" sz="2400" dirty="0">
                <a:latin typeface="Times New Roman" panose="02020603050405020304" pitchFamily="18" charset="0"/>
                <a:ea typeface="Calibri" panose="020F0502020204030204" pitchFamily="34" charset="0"/>
                <a:cs typeface="Times New Roman" panose="02020603050405020304" pitchFamily="18" charset="0"/>
              </a:rPr>
              <a:t> (Pointer) </a:t>
            </a:r>
            <a:r>
              <a:rPr lang="en-US" sz="2400" dirty="0" err="1">
                <a:latin typeface="Times New Roman" panose="02020603050405020304" pitchFamily="18" charset="0"/>
                <a:ea typeface="Calibri" panose="020F0502020204030204" pitchFamily="34" charset="0"/>
                <a:cs typeface="Times New Roman" panose="02020603050405020304" pitchFamily="18" charset="0"/>
              </a:rPr>
              <a:t>và</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Danh</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sách</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liên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kết</a:t>
            </a:r>
            <a:r>
              <a:rPr lang="en-US" sz="2400" dirty="0">
                <a:latin typeface="Times New Roman" panose="02020603050405020304" pitchFamily="18" charset="0"/>
                <a:ea typeface="Calibri" panose="020F0502020204030204" pitchFamily="34" charset="0"/>
                <a:cs typeface="Times New Roman" panose="02020603050405020304" pitchFamily="18" charset="0"/>
              </a:rPr>
              <a:t> (Linked List).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Ngăn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xếp</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có</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thể</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là</a:t>
            </a:r>
            <a:r>
              <a:rPr lang="en-US" sz="2400" dirty="0">
                <a:latin typeface="Times New Roman" panose="02020603050405020304" pitchFamily="18" charset="0"/>
                <a:ea typeface="Calibri" panose="020F0502020204030204" pitchFamily="34" charset="0"/>
                <a:cs typeface="Times New Roman" panose="02020603050405020304" pitchFamily="18" charset="0"/>
              </a:rPr>
              <a:t> ở </a:t>
            </a:r>
            <a:r>
              <a:rPr lang="en-US" sz="2400" dirty="0" err="1">
                <a:latin typeface="Times New Roman" panose="02020603050405020304" pitchFamily="18" charset="0"/>
                <a:ea typeface="Calibri" panose="020F0502020204030204" pitchFamily="34" charset="0"/>
                <a:cs typeface="Times New Roman" panose="02020603050405020304" pitchFamily="18" charset="0"/>
              </a:rPr>
              <a:t>dạng</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kích</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cỡ</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cố</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định</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hoặc</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ngăn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xếp</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có</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thể</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thay</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đổi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kích</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cỡ</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Phần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dưới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chúng</a:t>
            </a:r>
            <a:r>
              <a:rPr lang="en-US" sz="2400" dirty="0">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latin typeface="Times New Roman" panose="02020603050405020304" pitchFamily="18" charset="0"/>
                <a:ea typeface="Calibri" panose="020F0502020204030204" pitchFamily="34" charset="0"/>
                <a:cs typeface="Times New Roman" panose="02020603050405020304" pitchFamily="18" charset="0"/>
              </a:rPr>
              <a:t>sẽ</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triển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khai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ngăn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xếp</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bởi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sử</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dụng</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mảng</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với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việc</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triển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khai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ngăn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xếp</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cố</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định</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3337010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CE3D956-3708-4D9D-B85F-ACD63DA67073}"/>
              </a:ext>
            </a:extLst>
          </p:cNvPr>
          <p:cNvSpPr>
            <a:spLocks noGrp="1"/>
          </p:cNvSpPr>
          <p:nvPr>
            <p:ph type="title"/>
          </p:nvPr>
        </p:nvSpPr>
        <p:spPr>
          <a:xfrm>
            <a:off x="1705742" y="325932"/>
            <a:ext cx="5138117" cy="530420"/>
          </a:xfrm>
        </p:spPr>
        <p:txBody>
          <a:bodyPr>
            <a:noAutofit/>
          </a:bodyPr>
          <a:lstStyle/>
          <a:p>
            <a:r>
              <a:rPr lang="en-US" sz="3600" dirty="0">
                <a:latin typeface="Times New Roman" panose="02020603050405020304" pitchFamily="18" charset="0"/>
                <a:cs typeface="Times New Roman" panose="02020603050405020304" pitchFamily="18" charset="0"/>
              </a:rPr>
              <a:t>3. </a:t>
            </a:r>
            <a:r>
              <a:rPr lang="en-US" sz="3600" dirty="0" err="1">
                <a:latin typeface="Times New Roman" panose="02020603050405020304" pitchFamily="18" charset="0"/>
                <a:cs typeface="Times New Roman" panose="02020603050405020304" pitchFamily="18" charset="0"/>
              </a:rPr>
              <a:t>Thuật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toán</a:t>
            </a:r>
            <a:endParaRPr lang="en-US" sz="36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B571976-16F6-46E7-8F96-DBD39E8E002D}"/>
              </a:ext>
            </a:extLst>
          </p:cNvPr>
          <p:cNvSpPr/>
          <p:nvPr/>
        </p:nvSpPr>
        <p:spPr>
          <a:xfrm>
            <a:off x="1244338" y="996902"/>
            <a:ext cx="9876147" cy="5033879"/>
          </a:xfrm>
          <a:prstGeom prst="rect">
            <a:avLst/>
          </a:prstGeom>
        </p:spPr>
        <p:txBody>
          <a:bodyPr wrap="square">
            <a:spAutoFit/>
          </a:bodyPr>
          <a:lstStyle/>
          <a:p>
            <a:pPr marL="342900" indent="-342900" algn="just">
              <a:lnSpc>
                <a:spcPct val="150000"/>
              </a:lnSpc>
              <a:buFont typeface="Wingdings" panose="05000000000000000000" pitchFamily="2" charset="2"/>
              <a:buChar char=""/>
            </a:pPr>
            <a:r>
              <a:rPr lang="en-US" dirty="0" err="1">
                <a:latin typeface="Times New Roman" panose="02020603050405020304" pitchFamily="18" charset="0"/>
                <a:ea typeface="Calibri" panose="020F0502020204030204" pitchFamily="34" charset="0"/>
                <a:cs typeface="Times New Roman" panose="02020603050405020304" pitchFamily="18" charset="0"/>
              </a:rPr>
              <a:t>Sử</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dụng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mảng</a:t>
            </a:r>
            <a:r>
              <a:rPr lang="en-US" dirty="0">
                <a:latin typeface="Times New Roman" panose="02020603050405020304" pitchFamily="18" charset="0"/>
                <a:ea typeface="Calibri" panose="020F0502020204030204" pitchFamily="34" charset="0"/>
                <a:cs typeface="Times New Roman" panose="02020603050405020304" pitchFamily="18" charset="0"/>
              </a:rPr>
              <a:t> output </a:t>
            </a:r>
            <a:r>
              <a:rPr lang="en-US" dirty="0" err="1">
                <a:latin typeface="Times New Roman" panose="02020603050405020304" pitchFamily="18" charset="0"/>
                <a:ea typeface="Calibri" panose="020F0502020204030204" pitchFamily="34" charset="0"/>
                <a:cs typeface="Times New Roman" panose="02020603050405020304" pitchFamily="18" charset="0"/>
              </a:rPr>
              <a:t>chứa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kết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quả</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và</a:t>
            </a:r>
            <a:r>
              <a:rPr lang="en-US" dirty="0">
                <a:latin typeface="Times New Roman" panose="02020603050405020304" pitchFamily="18" charset="0"/>
                <a:ea typeface="Calibri" panose="020F0502020204030204" pitchFamily="34" charset="0"/>
                <a:cs typeface="Times New Roman" panose="02020603050405020304" pitchFamily="18" charset="0"/>
              </a:rPr>
              <a:t> Stack </a:t>
            </a:r>
            <a:r>
              <a:rPr lang="en-US" dirty="0" err="1">
                <a:latin typeface="Times New Roman" panose="02020603050405020304" pitchFamily="18" charset="0"/>
                <a:ea typeface="Calibri" panose="020F0502020204030204" pitchFamily="34" charset="0"/>
                <a:cs typeface="Times New Roman" panose="02020603050405020304" pitchFamily="18" charset="0"/>
              </a:rPr>
              <a:t>hỗ</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trợ</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trong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quá</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trình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thực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hiện</a:t>
            </a: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dirty="0" err="1">
                <a:latin typeface="Times New Roman" panose="02020603050405020304" pitchFamily="18" charset="0"/>
                <a:ea typeface="Calibri" panose="020F0502020204030204" pitchFamily="34" charset="0"/>
                <a:cs typeface="Times New Roman" panose="02020603050405020304" pitchFamily="18" charset="0"/>
              </a:rPr>
              <a:t>Đọc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lần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lượt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ký</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tự</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từ</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trái</a:t>
            </a:r>
            <a:r>
              <a:rPr lang="en-US" dirty="0">
                <a:latin typeface="Times New Roman" panose="02020603050405020304" pitchFamily="18" charset="0"/>
                <a:ea typeface="Calibri" panose="020F0502020204030204" pitchFamily="34" charset="0"/>
                <a:cs typeface="Times New Roman" panose="02020603050405020304" pitchFamily="18" charset="0"/>
              </a:rPr>
              <a:t> sang </a:t>
            </a:r>
            <a:r>
              <a:rPr lang="en-US" dirty="0" err="1">
                <a:latin typeface="Times New Roman" panose="02020603050405020304" pitchFamily="18" charset="0"/>
                <a:ea typeface="Calibri" panose="020F0502020204030204" pitchFamily="34" charset="0"/>
                <a:cs typeface="Times New Roman" panose="02020603050405020304" pitchFamily="18" charset="0"/>
              </a:rPr>
              <a:t>phải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của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biểu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thức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trung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tố</a:t>
            </a: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dirty="0" err="1">
                <a:latin typeface="Times New Roman" panose="02020603050405020304" pitchFamily="18" charset="0"/>
                <a:ea typeface="Calibri" panose="020F0502020204030204" pitchFamily="34" charset="0"/>
                <a:cs typeface="Times New Roman" panose="02020603050405020304" pitchFamily="18" charset="0"/>
              </a:rPr>
              <a:t>Nếu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là</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toán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hạng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hiển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thị</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nó</a:t>
            </a:r>
            <a:r>
              <a:rPr lang="en-US" dirty="0">
                <a:latin typeface="Times New Roman" panose="02020603050405020304" pitchFamily="18" charset="0"/>
                <a:ea typeface="Calibri" panose="020F0502020204030204" pitchFamily="34" charset="0"/>
                <a:cs typeface="Times New Roman" panose="02020603050405020304" pitchFamily="18" charset="0"/>
              </a:rPr>
              <a:t> ra out put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dirty="0" err="1">
                <a:latin typeface="Times New Roman" panose="02020603050405020304" pitchFamily="18" charset="0"/>
                <a:ea typeface="Calibri" panose="020F0502020204030204" pitchFamily="34" charset="0"/>
                <a:cs typeface="Times New Roman" panose="02020603050405020304" pitchFamily="18" charset="0"/>
              </a:rPr>
              <a:t>Nếu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là</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dấu</a:t>
            </a:r>
            <a:r>
              <a:rPr lang="en-US" dirty="0">
                <a:latin typeface="Times New Roman" panose="02020603050405020304" pitchFamily="18" charset="0"/>
                <a:ea typeface="Calibri" panose="020F0502020204030204" pitchFamily="34" charset="0"/>
                <a:cs typeface="Times New Roman" panose="02020603050405020304" pitchFamily="18" charset="0"/>
              </a:rPr>
              <a:t> ‘(’ : </a:t>
            </a:r>
            <a:r>
              <a:rPr lang="en-US" dirty="0" err="1">
                <a:latin typeface="Times New Roman" panose="02020603050405020304" pitchFamily="18" charset="0"/>
                <a:ea typeface="Calibri" panose="020F0502020204030204" pitchFamily="34" charset="0"/>
                <a:cs typeface="Times New Roman" panose="02020603050405020304" pitchFamily="18" charset="0"/>
              </a:rPr>
              <a:t>đưa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vào</a:t>
            </a:r>
            <a:r>
              <a:rPr lang="en-US" dirty="0">
                <a:latin typeface="Times New Roman" panose="02020603050405020304" pitchFamily="18" charset="0"/>
                <a:ea typeface="Calibri" panose="020F0502020204030204" pitchFamily="34" charset="0"/>
                <a:cs typeface="Times New Roman" panose="02020603050405020304" pitchFamily="18" charset="0"/>
              </a:rPr>
              <a:t> Stack</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dirty="0" err="1">
                <a:latin typeface="Times New Roman" panose="02020603050405020304" pitchFamily="18" charset="0"/>
                <a:ea typeface="Calibri" panose="020F0502020204030204" pitchFamily="34" charset="0"/>
                <a:cs typeface="Times New Roman" panose="02020603050405020304" pitchFamily="18" charset="0"/>
              </a:rPr>
              <a:t>Nếu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là</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dấu</a:t>
            </a:r>
            <a:r>
              <a:rPr lang="en-US" dirty="0">
                <a:latin typeface="Times New Roman" panose="02020603050405020304" pitchFamily="18" charset="0"/>
                <a:ea typeface="Calibri" panose="020F0502020204030204" pitchFamily="34" charset="0"/>
                <a:cs typeface="Times New Roman" panose="02020603050405020304" pitchFamily="18" charset="0"/>
              </a:rPr>
              <a:t> ‘)’ : </a:t>
            </a:r>
            <a:r>
              <a:rPr lang="en-US" dirty="0" err="1">
                <a:latin typeface="Times New Roman" panose="02020603050405020304" pitchFamily="18" charset="0"/>
                <a:ea typeface="Calibri" panose="020F0502020204030204" pitchFamily="34" charset="0"/>
                <a:cs typeface="Times New Roman" panose="02020603050405020304" pitchFamily="18" charset="0"/>
              </a:rPr>
              <a:t>Lấy</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toàn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bộ</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toán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tử</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trong</a:t>
            </a:r>
            <a:r>
              <a:rPr lang="en-US" dirty="0">
                <a:latin typeface="Times New Roman" panose="02020603050405020304" pitchFamily="18" charset="0"/>
                <a:ea typeface="Calibri" panose="020F0502020204030204" pitchFamily="34" charset="0"/>
                <a:cs typeface="Times New Roman" panose="02020603050405020304" pitchFamily="18" charset="0"/>
              </a:rPr>
              <a:t> Stack ra </a:t>
            </a:r>
            <a:r>
              <a:rPr lang="en-US" dirty="0" err="1">
                <a:latin typeface="Times New Roman" panose="02020603050405020304" pitchFamily="18" charset="0"/>
                <a:ea typeface="Calibri" panose="020F0502020204030204" pitchFamily="34" charset="0"/>
                <a:cs typeface="Times New Roman" panose="02020603050405020304" pitchFamily="18" charset="0"/>
              </a:rPr>
              <a:t>và</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cho</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vào</a:t>
            </a:r>
            <a:r>
              <a:rPr lang="en-US" dirty="0">
                <a:latin typeface="Times New Roman" panose="02020603050405020304" pitchFamily="18" charset="0"/>
                <a:ea typeface="Calibri" panose="020F0502020204030204" pitchFamily="34" charset="0"/>
                <a:cs typeface="Times New Roman" panose="02020603050405020304" pitchFamily="18" charset="0"/>
              </a:rPr>
              <a:t> out put </a:t>
            </a:r>
            <a:r>
              <a:rPr lang="en-US" dirty="0" err="1">
                <a:latin typeface="Times New Roman" panose="02020603050405020304" pitchFamily="18" charset="0"/>
                <a:ea typeface="Calibri" panose="020F0502020204030204" pitchFamily="34" charset="0"/>
                <a:cs typeface="Times New Roman" panose="02020603050405020304" pitchFamily="18" charset="0"/>
              </a:rPr>
              <a:t>cho</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đến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gặp</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dấu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dấu</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dirty="0" err="1">
                <a:latin typeface="Times New Roman" panose="02020603050405020304" pitchFamily="18" charset="0"/>
                <a:ea typeface="Calibri" panose="020F0502020204030204" pitchFamily="34" charset="0"/>
                <a:cs typeface="Times New Roman" panose="02020603050405020304" pitchFamily="18" charset="0"/>
              </a:rPr>
              <a:t>cũng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đưa</a:t>
            </a:r>
            <a:r>
              <a:rPr lang="en-US" dirty="0">
                <a:latin typeface="Times New Roman" panose="02020603050405020304" pitchFamily="18" charset="0"/>
                <a:ea typeface="Calibri" panose="020F0502020204030204" pitchFamily="34" charset="0"/>
                <a:cs typeface="Times New Roman" panose="02020603050405020304" pitchFamily="18" charset="0"/>
              </a:rPr>
              <a:t> ra </a:t>
            </a:r>
            <a:r>
              <a:rPr lang="en-US" dirty="0" err="1">
                <a:latin typeface="Times New Roman" panose="02020603050405020304" pitchFamily="18" charset="0"/>
                <a:ea typeface="Calibri" panose="020F0502020204030204" pitchFamily="34" charset="0"/>
                <a:cs typeface="Times New Roman" panose="02020603050405020304" pitchFamily="18" charset="0"/>
              </a:rPr>
              <a:t>khỏi</a:t>
            </a:r>
            <a:r>
              <a:rPr lang="en-US" dirty="0">
                <a:latin typeface="Times New Roman" panose="02020603050405020304" pitchFamily="18" charset="0"/>
                <a:ea typeface="Calibri" panose="020F0502020204030204" pitchFamily="34" charset="0"/>
                <a:cs typeface="Times New Roman" panose="02020603050405020304" pitchFamily="18" charset="0"/>
              </a:rPr>
              <a:t> stack.</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dirty="0" err="1">
                <a:latin typeface="Times New Roman" panose="02020603050405020304" pitchFamily="18" charset="0"/>
                <a:ea typeface="Calibri" panose="020F0502020204030204" pitchFamily="34" charset="0"/>
                <a:cs typeface="Times New Roman" panose="02020603050405020304" pitchFamily="18" charset="0"/>
              </a:rPr>
              <a:t>Nếu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là</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toán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tử</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dirty="0" err="1">
                <a:latin typeface="Times New Roman" panose="02020603050405020304" pitchFamily="18" charset="0"/>
                <a:ea typeface="Calibri" panose="020F0502020204030204" pitchFamily="34" charset="0"/>
                <a:cs typeface="Times New Roman" panose="02020603050405020304" pitchFamily="18" charset="0"/>
              </a:rPr>
              <a:t>Chừng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nào</a:t>
            </a:r>
            <a:r>
              <a:rPr lang="en-US" dirty="0">
                <a:latin typeface="Times New Roman" panose="02020603050405020304" pitchFamily="18" charset="0"/>
                <a:ea typeface="Calibri" panose="020F0502020204030204" pitchFamily="34" charset="0"/>
                <a:cs typeface="Times New Roman" panose="02020603050405020304" pitchFamily="18" charset="0"/>
              </a:rPr>
              <a:t> ở </a:t>
            </a:r>
            <a:r>
              <a:rPr lang="en-US" dirty="0" err="1">
                <a:latin typeface="Times New Roman" panose="02020603050405020304" pitchFamily="18" charset="0"/>
                <a:ea typeface="Calibri" panose="020F0502020204030204" pitchFamily="34" charset="0"/>
                <a:cs typeface="Times New Roman" panose="02020603050405020304" pitchFamily="18" charset="0"/>
              </a:rPr>
              <a:t>đỉng</a:t>
            </a:r>
            <a:r>
              <a:rPr lang="en-US" dirty="0">
                <a:latin typeface="Times New Roman" panose="02020603050405020304" pitchFamily="18" charset="0"/>
                <a:ea typeface="Calibri" panose="020F0502020204030204" pitchFamily="34" charset="0"/>
                <a:cs typeface="Times New Roman" panose="02020603050405020304" pitchFamily="18" charset="0"/>
              </a:rPr>
              <a:t> Stack </a:t>
            </a:r>
            <a:r>
              <a:rPr lang="en-US" dirty="0" err="1">
                <a:latin typeface="Times New Roman" panose="02020603050405020304" pitchFamily="18" charset="0"/>
                <a:ea typeface="Calibri" panose="020F0502020204030204" pitchFamily="34" charset="0"/>
                <a:cs typeface="Times New Roman" panose="02020603050405020304" pitchFamily="18" charset="0"/>
              </a:rPr>
              <a:t>là</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toán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tử</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và</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toán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tử</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đó</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có</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độ</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ưu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tiên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lớn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hơn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hoặc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bằng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toán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tử</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hiện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tại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thì</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lấy</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toán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tử</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đó</a:t>
            </a:r>
            <a:r>
              <a:rPr lang="en-US" dirty="0">
                <a:latin typeface="Times New Roman" panose="02020603050405020304" pitchFamily="18" charset="0"/>
                <a:ea typeface="Calibri" panose="020F0502020204030204" pitchFamily="34" charset="0"/>
                <a:cs typeface="Times New Roman" panose="02020603050405020304" pitchFamily="18" charset="0"/>
              </a:rPr>
              <a:t> ra </a:t>
            </a:r>
            <a:r>
              <a:rPr lang="en-US" dirty="0" err="1">
                <a:latin typeface="Times New Roman" panose="02020603050405020304" pitchFamily="18" charset="0"/>
                <a:ea typeface="Calibri" panose="020F0502020204030204" pitchFamily="34" charset="0"/>
                <a:cs typeface="Times New Roman" panose="02020603050405020304" pitchFamily="18" charset="0"/>
              </a:rPr>
              <a:t>khỏi</a:t>
            </a:r>
            <a:r>
              <a:rPr lang="en-US" dirty="0">
                <a:latin typeface="Times New Roman" panose="02020603050405020304" pitchFamily="18" charset="0"/>
                <a:ea typeface="Calibri" panose="020F0502020204030204" pitchFamily="34" charset="0"/>
                <a:cs typeface="Times New Roman" panose="02020603050405020304" pitchFamily="18" charset="0"/>
              </a:rPr>
              <a:t> Stack </a:t>
            </a:r>
            <a:r>
              <a:rPr lang="en-US" dirty="0" err="1">
                <a:latin typeface="Times New Roman" panose="02020603050405020304" pitchFamily="18" charset="0"/>
                <a:ea typeface="Calibri" panose="020F0502020204030204" pitchFamily="34" charset="0"/>
                <a:cs typeface="Times New Roman" panose="02020603050405020304" pitchFamily="18" charset="0"/>
              </a:rPr>
              <a:t>và</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cho</a:t>
            </a:r>
            <a:r>
              <a:rPr lang="en-US" dirty="0">
                <a:latin typeface="Times New Roman" panose="02020603050405020304" pitchFamily="18" charset="0"/>
                <a:ea typeface="Calibri" panose="020F0502020204030204" pitchFamily="34" charset="0"/>
                <a:cs typeface="Times New Roman" panose="02020603050405020304" pitchFamily="18" charset="0"/>
              </a:rPr>
              <a:t> ra out put.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dirty="0" err="1">
                <a:latin typeface="Times New Roman" panose="02020603050405020304" pitchFamily="18" charset="0"/>
                <a:ea typeface="Calibri" panose="020F0502020204030204" pitchFamily="34" charset="0"/>
                <a:cs typeface="Times New Roman" panose="02020603050405020304" pitchFamily="18" charset="0"/>
              </a:rPr>
              <a:t>Đưa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toán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tử</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hiện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tại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vào</a:t>
            </a:r>
            <a:r>
              <a:rPr lang="en-US" dirty="0">
                <a:latin typeface="Times New Roman" panose="02020603050405020304" pitchFamily="18" charset="0"/>
                <a:ea typeface="Calibri" panose="020F0502020204030204" pitchFamily="34" charset="0"/>
                <a:cs typeface="Times New Roman" panose="02020603050405020304" pitchFamily="18" charset="0"/>
              </a:rPr>
              <a:t> Stack.</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Sau </a:t>
            </a:r>
            <a:r>
              <a:rPr lang="en-US" dirty="0" err="1">
                <a:latin typeface="Times New Roman" panose="02020603050405020304" pitchFamily="18" charset="0"/>
                <a:ea typeface="Calibri" panose="020F0502020204030204" pitchFamily="34" charset="0"/>
                <a:cs typeface="Times New Roman" panose="02020603050405020304" pitchFamily="18" charset="0"/>
              </a:rPr>
              <a:t>khi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duyệt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hết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biểu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thức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trung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tố</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nếu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trong</a:t>
            </a:r>
            <a:r>
              <a:rPr lang="en-US" dirty="0">
                <a:latin typeface="Times New Roman" panose="02020603050405020304" pitchFamily="18" charset="0"/>
                <a:ea typeface="Calibri" panose="020F0502020204030204" pitchFamily="34" charset="0"/>
                <a:cs typeface="Times New Roman" panose="02020603050405020304" pitchFamily="18" charset="0"/>
              </a:rPr>
              <a:t> Stack </a:t>
            </a:r>
            <a:r>
              <a:rPr lang="en-US" dirty="0" err="1">
                <a:latin typeface="Times New Roman" panose="02020603050405020304" pitchFamily="18" charset="0"/>
                <a:ea typeface="Calibri" panose="020F0502020204030204" pitchFamily="34" charset="0"/>
                <a:cs typeface="Times New Roman" panose="02020603050405020304" pitchFamily="18" charset="0"/>
              </a:rPr>
              <a:t>còn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phần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tử</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thì</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lấy</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các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ký</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tự</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trong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đó</a:t>
            </a:r>
            <a:r>
              <a:rPr lang="en-US" dirty="0">
                <a:latin typeface="Times New Roman" panose="02020603050405020304" pitchFamily="18" charset="0"/>
                <a:ea typeface="Calibri" panose="020F0502020204030204" pitchFamily="34" charset="0"/>
                <a:cs typeface="Times New Roman" panose="02020603050405020304" pitchFamily="18" charset="0"/>
              </a:rPr>
              <a:t> ra </a:t>
            </a:r>
            <a:r>
              <a:rPr lang="en-US" dirty="0" err="1">
                <a:latin typeface="Times New Roman" panose="02020603050405020304" pitchFamily="18" charset="0"/>
                <a:ea typeface="Calibri" panose="020F0502020204030204" pitchFamily="34" charset="0"/>
                <a:cs typeface="Times New Roman" panose="02020603050405020304" pitchFamily="18" charset="0"/>
              </a:rPr>
              <a:t>và</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cho</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lần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lượt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vào</a:t>
            </a:r>
            <a:r>
              <a:rPr lang="en-US" dirty="0">
                <a:latin typeface="Times New Roman" panose="02020603050405020304" pitchFamily="18" charset="0"/>
                <a:ea typeface="Calibri" panose="020F0502020204030204" pitchFamily="34" charset="0"/>
                <a:cs typeface="Times New Roman" panose="02020603050405020304" pitchFamily="18" charset="0"/>
              </a:rPr>
              <a:t> out put</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3">
            <a:extLst>
              <a:ext uri="{FF2B5EF4-FFF2-40B4-BE49-F238E27FC236}">
                <a16:creationId xmlns:a16="http://schemas.microsoft.com/office/drawing/2014/main" id="{475A0BF1-70CE-461E-A0CE-5C7F861C5474}"/>
              </a:ext>
            </a:extLst>
          </p:cNvPr>
          <p:cNvSpPr>
            <a:spLocks noGrp="1"/>
          </p:cNvSpPr>
          <p:nvPr>
            <p:ph type="sldNum" sz="quarter" idx="12"/>
          </p:nvPr>
        </p:nvSpPr>
        <p:spPr>
          <a:xfrm>
            <a:off x="8205248" y="6270639"/>
            <a:ext cx="2057400" cy="365125"/>
          </a:xfrm>
        </p:spPr>
        <p:txBody>
          <a:bodyPr/>
          <a:lstStyle/>
          <a:p>
            <a:r>
              <a:rPr lang="en-US" sz="1400" dirty="0">
                <a:solidFill>
                  <a:srgbClr val="000000"/>
                </a:solidFill>
                <a:latin typeface="Arial"/>
              </a:rPr>
              <a:t>20</a:t>
            </a:r>
          </a:p>
        </p:txBody>
      </p:sp>
    </p:spTree>
    <p:extLst>
      <p:ext uri="{BB962C8B-B14F-4D97-AF65-F5344CB8AC3E}">
        <p14:creationId xmlns:p14="http://schemas.microsoft.com/office/powerpoint/2010/main" val="123793635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2AF1D4E-B78C-4804-8677-00E7D507A6C1}"/>
              </a:ext>
            </a:extLst>
          </p:cNvPr>
          <p:cNvSpPr>
            <a:spLocks noGrp="1"/>
          </p:cNvSpPr>
          <p:nvPr>
            <p:ph type="title"/>
          </p:nvPr>
        </p:nvSpPr>
        <p:spPr>
          <a:xfrm>
            <a:off x="925478" y="2103437"/>
            <a:ext cx="10933442" cy="1325563"/>
          </a:xfrm>
        </p:spPr>
        <p:txBody>
          <a:bodyPr>
            <a:noAutofit/>
          </a:bodyPr>
          <a:lstStyle/>
          <a:p>
            <a:r>
              <a:rPr lang="en-US" sz="3600" dirty="0">
                <a:latin typeface="Times New Roman" panose="02020603050405020304" pitchFamily="18" charset="0"/>
                <a:cs typeface="Times New Roman" panose="02020603050405020304" pitchFamily="18" charset="0"/>
              </a:rPr>
              <a:t>4. </a:t>
            </a:r>
            <a:r>
              <a:rPr lang="en-US" sz="3600" dirty="0" err="1">
                <a:latin typeface="Times New Roman" panose="02020603050405020304" pitchFamily="18" charset="0"/>
                <a:cs typeface="Times New Roman" panose="02020603050405020304" pitchFamily="18" charset="0"/>
              </a:rPr>
              <a:t>Ví</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dụ</a:t>
            </a:r>
            <a:r>
              <a:rPr lang="en-US" sz="3600" dirty="0">
                <a:latin typeface="Times New Roman" panose="02020603050405020304" pitchFamily="18" charset="0"/>
                <a:cs typeface="Times New Roman" panose="02020603050405020304" pitchFamily="18" charset="0"/>
              </a:rPr>
              <a:t>: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Cho </a:t>
            </a:r>
            <a:r>
              <a:rPr lang="en-US" sz="3600" dirty="0" err="1">
                <a:latin typeface="Times New Roman" panose="02020603050405020304" pitchFamily="18" charset="0"/>
                <a:cs typeface="Times New Roman" panose="02020603050405020304" pitchFamily="18" charset="0"/>
              </a:rPr>
              <a:t>biểu</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thức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trung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tố</a:t>
            </a:r>
            <a:r>
              <a:rPr lang="en-US" sz="3600" dirty="0">
                <a:latin typeface="Times New Roman" panose="02020603050405020304" pitchFamily="18" charset="0"/>
                <a:cs typeface="Times New Roman" panose="02020603050405020304" pitchFamily="18" charset="0"/>
              </a:rPr>
              <a:t>: ((7-3)*(1+4)) </a:t>
            </a:r>
          </a:p>
        </p:txBody>
      </p:sp>
      <p:sp>
        <p:nvSpPr>
          <p:cNvPr id="7" name="Rectangle 6">
            <a:extLst>
              <a:ext uri="{FF2B5EF4-FFF2-40B4-BE49-F238E27FC236}">
                <a16:creationId xmlns:a16="http://schemas.microsoft.com/office/drawing/2014/main" id="{8910DF93-8E6F-40F8-8C51-1BC9086E7027}"/>
              </a:ext>
            </a:extLst>
          </p:cNvPr>
          <p:cNvSpPr/>
          <p:nvPr/>
        </p:nvSpPr>
        <p:spPr>
          <a:xfrm>
            <a:off x="1992396" y="4322166"/>
            <a:ext cx="5168403" cy="461665"/>
          </a:xfrm>
          <a:prstGeom prst="rect">
            <a:avLst/>
          </a:prstGeom>
        </p:spPr>
        <p:txBody>
          <a:bodyPr wrap="none">
            <a:spAutoFit/>
          </a:bodyPr>
          <a:lstStyle/>
          <a:p>
            <a:r>
              <a:rPr lang="en-US" sz="2400" dirty="0" err="1">
                <a:latin typeface="Times New Roman" panose="02020603050405020304" pitchFamily="18" charset="0"/>
                <a:ea typeface="Calibri" panose="020F0502020204030204" pitchFamily="34" charset="0"/>
                <a:cs typeface="Times New Roman" panose="02020603050405020304" pitchFamily="18" charset="0"/>
              </a:rPr>
              <a:t>Chuyển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đổi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từ</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bt</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trung</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tố</a:t>
            </a:r>
            <a:r>
              <a:rPr lang="en-US" sz="2400" dirty="0">
                <a:latin typeface="Times New Roman" panose="02020603050405020304" pitchFamily="18" charset="0"/>
                <a:ea typeface="Calibri" panose="020F0502020204030204" pitchFamily="34" charset="0"/>
                <a:cs typeface="Times New Roman" panose="02020603050405020304" pitchFamily="18" charset="0"/>
              </a:rPr>
              <a:t> sang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bt</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hậu</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tố</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8" name="Slide Number Placeholder 3">
            <a:extLst>
              <a:ext uri="{FF2B5EF4-FFF2-40B4-BE49-F238E27FC236}">
                <a16:creationId xmlns:a16="http://schemas.microsoft.com/office/drawing/2014/main" id="{D893E569-BFD0-4306-BFFD-E27AC6B79A08}"/>
              </a:ext>
            </a:extLst>
          </p:cNvPr>
          <p:cNvSpPr>
            <a:spLocks noGrp="1"/>
          </p:cNvSpPr>
          <p:nvPr>
            <p:ph type="sldNum" sz="quarter" idx="12"/>
          </p:nvPr>
        </p:nvSpPr>
        <p:spPr>
          <a:xfrm>
            <a:off x="8205248" y="6270639"/>
            <a:ext cx="2057400" cy="365125"/>
          </a:xfrm>
        </p:spPr>
        <p:txBody>
          <a:bodyPr/>
          <a:lstStyle/>
          <a:p>
            <a:r>
              <a:rPr lang="en-US" sz="1400" dirty="0">
                <a:solidFill>
                  <a:srgbClr val="000000"/>
                </a:solidFill>
                <a:latin typeface="Arial"/>
              </a:rPr>
              <a:t>21</a:t>
            </a:r>
          </a:p>
        </p:txBody>
      </p:sp>
    </p:spTree>
    <p:extLst>
      <p:ext uri="{BB962C8B-B14F-4D97-AF65-F5344CB8AC3E}">
        <p14:creationId xmlns:p14="http://schemas.microsoft.com/office/powerpoint/2010/main" val="4539660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3EB2B49D-54AE-4840-B402-7059D86029FA}"/>
              </a:ext>
            </a:extLst>
          </p:cNvPr>
          <p:cNvGraphicFramePr>
            <a:graphicFrameLocks noGrp="1"/>
          </p:cNvGraphicFramePr>
          <p:nvPr>
            <p:extLst>
              <p:ext uri="{D42A27DB-BD31-4B8C-83A1-F6EECF244321}">
                <p14:modId xmlns:p14="http://schemas.microsoft.com/office/powerpoint/2010/main" val="3155998141"/>
              </p:ext>
            </p:extLst>
          </p:nvPr>
        </p:nvGraphicFramePr>
        <p:xfrm>
          <a:off x="1066546" y="74164"/>
          <a:ext cx="10058907" cy="5633600"/>
        </p:xfrm>
        <a:graphic>
          <a:graphicData uri="http://schemas.openxmlformats.org/drawingml/2006/table">
            <a:tbl>
              <a:tblPr firstRow="1" firstCol="1" bandRow="1">
                <a:tableStyleId>{5C22544A-7EE6-4342-B048-85BDC9FD1C3A}</a:tableStyleId>
              </a:tblPr>
              <a:tblGrid>
                <a:gridCol w="3352969">
                  <a:extLst>
                    <a:ext uri="{9D8B030D-6E8A-4147-A177-3AD203B41FA5}">
                      <a16:colId xmlns:a16="http://schemas.microsoft.com/office/drawing/2014/main" val="482988040"/>
                    </a:ext>
                  </a:extLst>
                </a:gridCol>
                <a:gridCol w="3352969">
                  <a:extLst>
                    <a:ext uri="{9D8B030D-6E8A-4147-A177-3AD203B41FA5}">
                      <a16:colId xmlns:a16="http://schemas.microsoft.com/office/drawing/2014/main" val="739538248"/>
                    </a:ext>
                  </a:extLst>
                </a:gridCol>
                <a:gridCol w="3352969">
                  <a:extLst>
                    <a:ext uri="{9D8B030D-6E8A-4147-A177-3AD203B41FA5}">
                      <a16:colId xmlns:a16="http://schemas.microsoft.com/office/drawing/2014/main" val="2473835031"/>
                    </a:ext>
                  </a:extLst>
                </a:gridCol>
              </a:tblGrid>
              <a:tr h="370339">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Ký tự</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Stack</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Out put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4936059"/>
                  </a:ext>
                </a:extLst>
              </a:tr>
              <a:tr h="370339">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30775594"/>
                  </a:ext>
                </a:extLst>
              </a:tr>
              <a:tr h="370339">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87978"/>
                  </a:ext>
                </a:extLst>
              </a:tr>
              <a:tr h="370339">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7</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7</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293838"/>
                  </a:ext>
                </a:extLst>
              </a:tr>
              <a:tr h="370339">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7</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4197275"/>
                  </a:ext>
                </a:extLst>
              </a:tr>
              <a:tr h="370339">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3</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73</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847640"/>
                  </a:ext>
                </a:extLst>
              </a:tr>
              <a:tr h="370339">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73-</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6234131"/>
                  </a:ext>
                </a:extLst>
              </a:tr>
              <a:tr h="370339">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73-</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97758323"/>
                  </a:ext>
                </a:extLst>
              </a:tr>
              <a:tr h="370339">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73-</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8065017"/>
                  </a:ext>
                </a:extLst>
              </a:tr>
              <a:tr h="370339">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73-1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275173"/>
                  </a:ext>
                </a:extLst>
              </a:tr>
              <a:tr h="370339">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73-1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504773"/>
                  </a:ext>
                </a:extLst>
              </a:tr>
              <a:tr h="370339">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4</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73-14</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1996778"/>
                  </a:ext>
                </a:extLst>
              </a:tr>
              <a:tr h="370339">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73-14+*</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3067534"/>
                  </a:ext>
                </a:extLst>
              </a:tr>
              <a:tr h="370339">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73-14+*</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3125014"/>
                  </a:ext>
                </a:extLst>
              </a:tr>
            </a:tbl>
          </a:graphicData>
        </a:graphic>
      </p:graphicFrame>
      <p:sp>
        <p:nvSpPr>
          <p:cNvPr id="6" name="Rectangle 5">
            <a:extLst>
              <a:ext uri="{FF2B5EF4-FFF2-40B4-BE49-F238E27FC236}">
                <a16:creationId xmlns:a16="http://schemas.microsoft.com/office/drawing/2014/main" id="{605B97EA-7A25-4E1D-94EF-B05B96BDE8E4}"/>
              </a:ext>
            </a:extLst>
          </p:cNvPr>
          <p:cNvSpPr/>
          <p:nvPr/>
        </p:nvSpPr>
        <p:spPr>
          <a:xfrm>
            <a:off x="3772223" y="5551516"/>
            <a:ext cx="2587568" cy="587148"/>
          </a:xfrm>
          <a:prstGeom prst="rect">
            <a:avLst/>
          </a:prstGeom>
        </p:spPr>
        <p:txBody>
          <a:bodyPr wrap="none">
            <a:spAutoFit/>
          </a:bodyPr>
          <a:lstStyle/>
          <a:p>
            <a:pPr marL="228600">
              <a:lnSpc>
                <a:spcPct val="150000"/>
              </a:lnSpc>
            </a:pPr>
            <a:r>
              <a:rPr lang="en-US" sz="2400" dirty="0" err="1">
                <a:latin typeface="Times New Roman" panose="02020603050405020304" pitchFamily="18" charset="0"/>
                <a:ea typeface="Calibri" panose="020F0502020204030204" pitchFamily="34" charset="0"/>
                <a:cs typeface="Times New Roman" panose="02020603050405020304" pitchFamily="18" charset="0"/>
              </a:rPr>
              <a:t>Kết</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quả</a:t>
            </a:r>
            <a:r>
              <a:rPr lang="en-US" sz="2400" dirty="0">
                <a:latin typeface="Times New Roman" panose="02020603050405020304" pitchFamily="18" charset="0"/>
                <a:ea typeface="Calibri" panose="020F0502020204030204" pitchFamily="34" charset="0"/>
                <a:cs typeface="Times New Roman" panose="02020603050405020304" pitchFamily="18" charset="0"/>
              </a:rPr>
              <a:t>: 73-14+*</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3">
            <a:extLst>
              <a:ext uri="{FF2B5EF4-FFF2-40B4-BE49-F238E27FC236}">
                <a16:creationId xmlns:a16="http://schemas.microsoft.com/office/drawing/2014/main" id="{EDFDFB42-BEBA-4723-89ED-CEFFD9CD98DD}"/>
              </a:ext>
            </a:extLst>
          </p:cNvPr>
          <p:cNvSpPr>
            <a:spLocks noGrp="1"/>
          </p:cNvSpPr>
          <p:nvPr>
            <p:ph type="sldNum" sz="quarter" idx="12"/>
          </p:nvPr>
        </p:nvSpPr>
        <p:spPr>
          <a:xfrm>
            <a:off x="8205248" y="6270639"/>
            <a:ext cx="2057400" cy="365125"/>
          </a:xfrm>
        </p:spPr>
        <p:txBody>
          <a:bodyPr/>
          <a:lstStyle/>
          <a:p>
            <a:r>
              <a:rPr lang="en-US" sz="1400" dirty="0">
                <a:solidFill>
                  <a:srgbClr val="000000"/>
                </a:solidFill>
                <a:latin typeface="Arial"/>
              </a:rPr>
              <a:t>22</a:t>
            </a:r>
          </a:p>
        </p:txBody>
      </p:sp>
    </p:spTree>
    <p:extLst>
      <p:ext uri="{BB962C8B-B14F-4D97-AF65-F5344CB8AC3E}">
        <p14:creationId xmlns:p14="http://schemas.microsoft.com/office/powerpoint/2010/main" val="279615430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2025894" y="1423851"/>
            <a:ext cx="8637072" cy="4585062"/>
          </a:xfrm>
        </p:spPr>
        <p:txBody>
          <a:bodyPr>
            <a:noAutofit/>
          </a:bodyPr>
          <a:lstStyle/>
          <a:p>
            <a:pPr algn="ctr">
              <a:lnSpc>
                <a:spcPct val="150000"/>
              </a:lnSpc>
            </a:pPr>
            <a:r>
              <a:rPr lang="en-US" sz="2800" b="1" i="1" u="sng" dirty="0">
                <a:solidFill>
                  <a:srgbClr val="0070C0"/>
                </a:solidFill>
                <a:latin typeface="Times New Roman" panose="02020603050405020304" pitchFamily="18" charset="0"/>
                <a:cs typeface="Times New Roman" panose="02020603050405020304" pitchFamily="18" charset="0"/>
              </a:rPr>
              <a:t>NỘI DUNG </a:t>
            </a:r>
          </a:p>
          <a:p>
            <a:pPr marL="342900" indent="-342900" algn="ctr">
              <a:lnSpc>
                <a:spcPct val="150000"/>
              </a:lnSpc>
              <a:buFont typeface="+mj-lt"/>
              <a:buAutoNum type="arabicPeriod"/>
            </a:pPr>
            <a:r>
              <a:rPr lang="en-US" sz="2400" b="1" dirty="0" err="1">
                <a:latin typeface="Times New Roman" panose="02020603050405020304" pitchFamily="18" charset="0"/>
                <a:cs typeface="Times New Roman" panose="02020603050405020304" pitchFamily="18" charset="0"/>
              </a:rPr>
              <a:t>Xây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dựng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kế</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hoạch</a:t>
            </a:r>
            <a:endParaRPr lang="en-US" sz="2400" b="1" dirty="0">
              <a:latin typeface="Times New Roman" panose="02020603050405020304" pitchFamily="18" charset="0"/>
              <a:cs typeface="Times New Roman" panose="02020603050405020304" pitchFamily="18" charset="0"/>
            </a:endParaRPr>
          </a:p>
          <a:p>
            <a:pPr marL="342900" indent="-342900" algn="ctr">
              <a:lnSpc>
                <a:spcPct val="150000"/>
              </a:lnSpc>
              <a:buFont typeface="+mj-lt"/>
              <a:buAutoNum type="arabicPeriod"/>
            </a:pPr>
            <a:r>
              <a:rPr lang="en-US" sz="2400" b="1" dirty="0" err="1">
                <a:latin typeface="Times New Roman" panose="02020603050405020304" pitchFamily="18" charset="0"/>
                <a:cs typeface="Times New Roman" panose="02020603050405020304" pitchFamily="18" charset="0"/>
              </a:rPr>
              <a:t>Phân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công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công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việc</a:t>
            </a:r>
            <a:endParaRPr lang="en-US" sz="2400" b="1" dirty="0">
              <a:latin typeface="Times New Roman" panose="02020603050405020304" pitchFamily="18" charset="0"/>
              <a:cs typeface="Times New Roman" panose="02020603050405020304" pitchFamily="18" charset="0"/>
            </a:endParaRPr>
          </a:p>
          <a:p>
            <a:pPr marL="342900" indent="-342900" algn="ctr">
              <a:lnSpc>
                <a:spcPct val="150000"/>
              </a:lnSpc>
              <a:buFont typeface="+mj-lt"/>
              <a:buAutoNum type="arabicPeriod"/>
            </a:pPr>
            <a:r>
              <a:rPr lang="en-US" sz="2400" b="1" dirty="0" err="1">
                <a:latin typeface="Times New Roman" panose="02020603050405020304" pitchFamily="18" charset="0"/>
                <a:cs typeface="Times New Roman" panose="02020603050405020304" pitchFamily="18" charset="0"/>
              </a:rPr>
              <a:t>Phát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biểu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bài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toán</a:t>
            </a:r>
            <a:endParaRPr lang="en-US" sz="2400" b="1" dirty="0">
              <a:latin typeface="Times New Roman" panose="02020603050405020304" pitchFamily="18" charset="0"/>
              <a:cs typeface="Times New Roman" panose="02020603050405020304" pitchFamily="18" charset="0"/>
            </a:endParaRPr>
          </a:p>
          <a:p>
            <a:pPr marL="342900" indent="-342900" algn="ctr">
              <a:lnSpc>
                <a:spcPct val="150000"/>
              </a:lnSpc>
              <a:buFont typeface="+mj-lt"/>
              <a:buAutoNum type="arabicPeriod"/>
            </a:pP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kiểu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ctdl</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dụng</a:t>
            </a:r>
            <a:endParaRPr lang="en-US" sz="2400" b="1"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1832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1. </a:t>
            </a:r>
            <a:r>
              <a:rPr lang="en-US" b="1" u="sng" dirty="0" err="1">
                <a:latin typeface="Times New Roman" panose="02020603050405020304" pitchFamily="18" charset="0"/>
                <a:cs typeface="Times New Roman" panose="02020603050405020304" pitchFamily="18" charset="0"/>
              </a:rPr>
              <a:t>Xây</a:t>
            </a:r>
            <a:r>
              <a:rPr lang="en-US" b="1" u="sng" dirty="0">
                <a:latin typeface="Times New Roman" panose="02020603050405020304" pitchFamily="18" charset="0"/>
                <a:cs typeface="Times New Roman" panose="02020603050405020304" pitchFamily="18" charset="0"/>
              </a:rPr>
              <a:t> </a:t>
            </a:r>
            <a:r>
              <a:rPr lang="en-US" b="1" u="sng" dirty="0" err="1">
                <a:latin typeface="Times New Roman" panose="02020603050405020304" pitchFamily="18" charset="0"/>
                <a:cs typeface="Times New Roman" panose="02020603050405020304" pitchFamily="18" charset="0"/>
              </a:rPr>
              <a:t>dụng</a:t>
            </a:r>
            <a:r>
              <a:rPr lang="en-US" b="1" u="sng" dirty="0">
                <a:latin typeface="Times New Roman" panose="02020603050405020304" pitchFamily="18" charset="0"/>
                <a:cs typeface="Times New Roman" panose="02020603050405020304" pitchFamily="18" charset="0"/>
              </a:rPr>
              <a:t> </a:t>
            </a:r>
            <a:r>
              <a:rPr lang="en-US" b="1" u="sng" dirty="0" err="1">
                <a:latin typeface="Times New Roman" panose="02020603050405020304" pitchFamily="18" charset="0"/>
                <a:cs typeface="Times New Roman" panose="02020603050405020304" pitchFamily="18" charset="0"/>
              </a:rPr>
              <a:t>kế</a:t>
            </a:r>
            <a:r>
              <a:rPr lang="en-US" b="1" u="sng" dirty="0">
                <a:latin typeface="Times New Roman" panose="02020603050405020304" pitchFamily="18" charset="0"/>
                <a:cs typeface="Times New Roman" panose="02020603050405020304" pitchFamily="18" charset="0"/>
              </a:rPr>
              <a:t> </a:t>
            </a:r>
            <a:r>
              <a:rPr lang="en-US" b="1" u="sng" dirty="0" err="1">
                <a:latin typeface="Times New Roman" panose="02020603050405020304" pitchFamily="18" charset="0"/>
                <a:cs typeface="Times New Roman" panose="02020603050405020304" pitchFamily="18" charset="0"/>
              </a:rPr>
              <a:t>hoạch</a:t>
            </a:r>
            <a:r>
              <a:rPr lang="en-US" b="1" dirty="0">
                <a:latin typeface="Times New Roman" panose="02020603050405020304" pitchFamily="18" charset="0"/>
                <a:cs typeface="Times New Roman" panose="02020603050405020304" pitchFamily="18" charset="0"/>
              </a:rPr>
              <a:t>.	</a:t>
            </a:r>
            <a:r>
              <a:rPr lang="en-US" dirty="0"/>
              <a:t>	</a:t>
            </a:r>
          </a:p>
        </p:txBody>
      </p:sp>
      <p:sp>
        <p:nvSpPr>
          <p:cNvPr id="3" name="Content Placeholder 2"/>
          <p:cNvSpPr>
            <a:spLocks noGrp="1"/>
          </p:cNvSpPr>
          <p:nvPr>
            <p:ph idx="1"/>
          </p:nvPr>
        </p:nvSpPr>
        <p:spPr/>
        <p:txBody>
          <a:bodyPr/>
          <a:lstStyle/>
          <a:p>
            <a:r>
              <a:rPr lang="en-US" u="sng" dirty="0" err="1">
                <a:latin typeface="Times New Roman" panose="02020603050405020304" pitchFamily="18" charset="0"/>
                <a:cs typeface="Times New Roman" panose="02020603050405020304" pitchFamily="18" charset="0"/>
              </a:rPr>
              <a:t>Tuần</a:t>
            </a:r>
            <a:r>
              <a:rPr lang="en-US" u="sng" dirty="0">
                <a:latin typeface="Times New Roman" panose="02020603050405020304" pitchFamily="18" charset="0"/>
                <a:cs typeface="Times New Roman" panose="02020603050405020304" pitchFamily="18" charset="0"/>
              </a:rPr>
              <a:t> 1</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a:t>
            </a:r>
          </a:p>
          <a:p>
            <a:r>
              <a:rPr lang="en-US" u="sng" dirty="0" err="1">
                <a:latin typeface="Times New Roman" panose="02020603050405020304" pitchFamily="18" charset="0"/>
                <a:cs typeface="Times New Roman" panose="02020603050405020304" pitchFamily="18" charset="0"/>
              </a:rPr>
              <a:t>Tuần</a:t>
            </a:r>
            <a:r>
              <a:rPr lang="en-US" u="sng" dirty="0">
                <a:latin typeface="Times New Roman" panose="02020603050405020304" pitchFamily="18" charset="0"/>
                <a:cs typeface="Times New Roman" panose="02020603050405020304" pitchFamily="18" charset="0"/>
              </a:rPr>
              <a:t> 2</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a:t>
            </a:r>
            <a:r>
              <a:rPr lang="en-US" dirty="0">
                <a:latin typeface="Times New Roman" panose="02020603050405020304" pitchFamily="18" charset="0"/>
                <a:cs typeface="Times New Roman" panose="02020603050405020304" pitchFamily="18" charset="0"/>
              </a:rPr>
              <a:t> sang </a:t>
            </a:r>
            <a:r>
              <a:rPr lang="en-US" dirty="0" err="1">
                <a:latin typeface="Times New Roman" panose="02020603050405020304" pitchFamily="18" charset="0"/>
                <a:cs typeface="Times New Roman" panose="02020603050405020304" pitchFamily="18" charset="0"/>
              </a:rPr>
              <a:t>hậu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a:t>
            </a:r>
            <a:r>
              <a:rPr lang="en-US" dirty="0">
                <a:latin typeface="Times New Roman" panose="02020603050405020304" pitchFamily="18" charset="0"/>
                <a:cs typeface="Times New Roman" panose="02020603050405020304" pitchFamily="18" charset="0"/>
              </a:rPr>
              <a:t>.</a:t>
            </a:r>
          </a:p>
          <a:p>
            <a:r>
              <a:rPr lang="en-US" u="sng" dirty="0" err="1">
                <a:latin typeface="Times New Roman" panose="02020603050405020304" pitchFamily="18" charset="0"/>
                <a:cs typeface="Times New Roman" panose="02020603050405020304" pitchFamily="18" charset="0"/>
              </a:rPr>
              <a:t>Tuần</a:t>
            </a:r>
            <a:r>
              <a:rPr lang="en-US" u="sng" dirty="0">
                <a:latin typeface="Times New Roman" panose="02020603050405020304" pitchFamily="18" charset="0"/>
                <a:cs typeface="Times New Roman" panose="02020603050405020304" pitchFamily="18" charset="0"/>
              </a:rPr>
              <a:t> 3</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C/C++.</a:t>
            </a:r>
          </a:p>
          <a:p>
            <a:r>
              <a:rPr lang="en-US" u="sng" dirty="0" err="1">
                <a:latin typeface="Times New Roman" panose="02020603050405020304" pitchFamily="18" charset="0"/>
                <a:cs typeface="Times New Roman" panose="02020603050405020304" pitchFamily="18" charset="0"/>
              </a:rPr>
              <a:t>Tuần</a:t>
            </a:r>
            <a:r>
              <a:rPr lang="en-US" u="sng" dirty="0">
                <a:latin typeface="Times New Roman" panose="02020603050405020304" pitchFamily="18" charset="0"/>
                <a:cs typeface="Times New Roman" panose="02020603050405020304" pitchFamily="18" charset="0"/>
              </a:rPr>
              <a:t> 4 -5</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a:t>
            </a:r>
          </a:p>
          <a:p>
            <a:r>
              <a:rPr lang="en-US" u="sng" dirty="0" err="1">
                <a:latin typeface="Times New Roman" panose="02020603050405020304" pitchFamily="18" charset="0"/>
                <a:cs typeface="Times New Roman" panose="02020603050405020304" pitchFamily="18" charset="0"/>
              </a:rPr>
              <a:t>Tuần</a:t>
            </a:r>
            <a:r>
              <a:rPr lang="en-US" u="sng" dirty="0">
                <a:latin typeface="Times New Roman" panose="02020603050405020304" pitchFamily="18" charset="0"/>
                <a:cs typeface="Times New Roman" panose="02020603050405020304" pitchFamily="18" charset="0"/>
              </a:rPr>
              <a:t> 6</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phỏng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cáo</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64334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4014" y="255879"/>
            <a:ext cx="9603275" cy="475641"/>
          </a:xfrm>
        </p:spPr>
        <p:txBody>
          <a:bodyPr>
            <a:normAutofit/>
          </a:bodyPr>
          <a:lstStyle/>
          <a:p>
            <a:r>
              <a:rPr lang="en-US" sz="2800" dirty="0">
                <a:latin typeface="Times New Roman" panose="02020603050405020304" pitchFamily="18" charset="0"/>
                <a:cs typeface="Times New Roman" panose="02020603050405020304" pitchFamily="18" charset="0"/>
              </a:rPr>
              <a:t>2. </a:t>
            </a:r>
            <a:r>
              <a:rPr lang="en-US" sz="2800" b="1" u="sng" dirty="0">
                <a:latin typeface="Times New Roman" panose="02020603050405020304" pitchFamily="18" charset="0"/>
                <a:cs typeface="Times New Roman" panose="02020603050405020304" pitchFamily="18" charset="0"/>
              </a:rPr>
              <a:t>PHÂN CÔNG </a:t>
            </a:r>
            <a:r>
              <a:rPr lang="en-US" sz="2800" b="1" u="sng" dirty="0" err="1">
                <a:latin typeface="Times New Roman" panose="02020603050405020304" pitchFamily="18" charset="0"/>
                <a:cs typeface="Times New Roman" panose="02020603050405020304" pitchFamily="18" charset="0"/>
              </a:rPr>
              <a:t>CÔNG</a:t>
            </a:r>
            <a:r>
              <a:rPr lang="en-US" sz="2800" b="1" u="sng" dirty="0">
                <a:latin typeface="Times New Roman" panose="02020603050405020304" pitchFamily="18" charset="0"/>
                <a:cs typeface="Times New Roman" panose="02020603050405020304" pitchFamily="18" charset="0"/>
              </a:rPr>
              <a:t> VIỆC</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25616544"/>
              </p:ext>
            </p:extLst>
          </p:nvPr>
        </p:nvGraphicFramePr>
        <p:xfrm>
          <a:off x="1450975" y="879659"/>
          <a:ext cx="9604376" cy="5303520"/>
        </p:xfrm>
        <a:graphic>
          <a:graphicData uri="http://schemas.openxmlformats.org/drawingml/2006/table">
            <a:tbl>
              <a:tblPr firstRow="1" bandRow="1">
                <a:tableStyleId>{5C22544A-7EE6-4342-B048-85BDC9FD1C3A}</a:tableStyleId>
              </a:tblPr>
              <a:tblGrid>
                <a:gridCol w="4802188">
                  <a:extLst>
                    <a:ext uri="{9D8B030D-6E8A-4147-A177-3AD203B41FA5}">
                      <a16:colId xmlns:a16="http://schemas.microsoft.com/office/drawing/2014/main" val="507343835"/>
                    </a:ext>
                  </a:extLst>
                </a:gridCol>
                <a:gridCol w="4802188">
                  <a:extLst>
                    <a:ext uri="{9D8B030D-6E8A-4147-A177-3AD203B41FA5}">
                      <a16:colId xmlns:a16="http://schemas.microsoft.com/office/drawing/2014/main" val="2266104982"/>
                    </a:ext>
                  </a:extLst>
                </a:gridCol>
              </a:tblGrid>
              <a:tr h="337526">
                <a:tc>
                  <a:txBody>
                    <a:bodyPr/>
                    <a:lstStyle/>
                    <a:p>
                      <a:pPr algn="ctr"/>
                      <a:r>
                        <a:rPr lang="en-US" dirty="0" err="1">
                          <a:latin typeface="Times New Roman" panose="02020603050405020304" pitchFamily="18" charset="0"/>
                          <a:cs typeface="Times New Roman" panose="02020603050405020304" pitchFamily="18" charset="0"/>
                        </a:rPr>
                        <a:t>Phân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công</a:t>
                      </a:r>
                      <a:r>
                        <a:rPr lang="en-US" baseline="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Công</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việc</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86231572"/>
                  </a:ext>
                </a:extLst>
              </a:tr>
              <a:tr h="1603248">
                <a:tc>
                  <a:txBody>
                    <a:bodyPr/>
                    <a:lstStyle/>
                    <a:p>
                      <a:pPr algn="ctr"/>
                      <a:r>
                        <a:rPr lang="en-US" dirty="0" err="1">
                          <a:latin typeface="Times New Roman" panose="02020603050405020304" pitchFamily="18" charset="0"/>
                          <a:cs typeface="Times New Roman" panose="02020603050405020304" pitchFamily="18" charset="0"/>
                        </a:rPr>
                        <a:t>Phạm</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Thảo</a:t>
                      </a:r>
                      <a:r>
                        <a:rPr lang="en-US" baseline="0" dirty="0">
                          <a:latin typeface="Times New Roman" panose="02020603050405020304" pitchFamily="18" charset="0"/>
                          <a:cs typeface="Times New Roman" panose="02020603050405020304" pitchFamily="18" charset="0"/>
                        </a:rPr>
                        <a:t> Chi</a:t>
                      </a:r>
                      <a:endParaRPr lang="en-US" dirty="0">
                        <a:latin typeface="Times New Roman" panose="02020603050405020304" pitchFamily="18" charset="0"/>
                        <a:cs typeface="Times New Roman" panose="02020603050405020304" pitchFamily="18" charset="0"/>
                      </a:endParaRPr>
                    </a:p>
                  </a:txBody>
                  <a:tcPr/>
                </a:tc>
                <a:tc>
                  <a:txBody>
                    <a:bodyPr/>
                    <a:lstStyle/>
                    <a:p>
                      <a:pPr marL="285750" lvl="0" indent="-285750">
                        <a:buFont typeface="Courier New" panose="02070309020205020404" pitchFamily="49" charset="0"/>
                        <a:buChar char="o"/>
                      </a:pP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Làm</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báo</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cáo</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p>
                      <a:pPr marL="285750" lvl="0" indent="-285750">
                        <a:buFont typeface="Courier New" panose="02070309020205020404" pitchFamily="49" charset="0"/>
                        <a:buChar char="o"/>
                      </a:pP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Tìm</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hiểu</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và</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viết</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chương</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trình</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sử</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dụng</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CTDL</a:t>
                      </a:r>
                    </a:p>
                    <a:p>
                      <a:pPr marL="0" lvl="0" indent="0">
                        <a:buFont typeface="Courier New" panose="02070309020205020404" pitchFamily="49" charset="0"/>
                        <a:buNone/>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mảng</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1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chiều</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a:t>
                      </a:r>
                    </a:p>
                    <a:p>
                      <a:pPr marL="285750" lvl="0" indent="-285750">
                        <a:buFont typeface="Courier New" panose="02070309020205020404" pitchFamily="49" charset="0"/>
                        <a:buChar char="o"/>
                      </a:pP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Ghi</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file.</a:t>
                      </a:r>
                    </a:p>
                    <a:p>
                      <a:pPr marL="285750" lvl="0" indent="-285750">
                        <a:buFont typeface="Courier New" panose="02070309020205020404" pitchFamily="49" charset="0"/>
                        <a:buChar char="o"/>
                      </a:pP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Đánh</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giá</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độ</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phức</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tạp</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của</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mảng</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1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chiều</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p>
                      <a:pPr marL="285750" indent="-285750">
                        <a:buFont typeface="Courier New" panose="02070309020205020404" pitchFamily="49" charset="0"/>
                        <a:buChar char="o"/>
                      </a:pP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Mô</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phỏng</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thuật</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toán</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p>
                  </a:txBody>
                  <a:tcPr/>
                </a:tc>
                <a:extLst>
                  <a:ext uri="{0D108BD9-81ED-4DB2-BD59-A6C34878D82A}">
                    <a16:rowId xmlns:a16="http://schemas.microsoft.com/office/drawing/2014/main" val="722723131"/>
                  </a:ext>
                </a:extLst>
              </a:tr>
              <a:tr h="1350103">
                <a:tc>
                  <a:txBody>
                    <a:bodyPr/>
                    <a:lstStyle/>
                    <a:p>
                      <a:pPr algn="ctr"/>
                      <a:r>
                        <a:rPr lang="en-US" dirty="0" err="1">
                          <a:latin typeface="Times New Roman" panose="02020603050405020304" pitchFamily="18" charset="0"/>
                          <a:cs typeface="Times New Roman" panose="02020603050405020304" pitchFamily="18" charset="0"/>
                        </a:rPr>
                        <a:t>Phạm</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Văn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Hải</a:t>
                      </a:r>
                      <a:endParaRPr lang="en-US" dirty="0">
                        <a:latin typeface="Times New Roman" panose="02020603050405020304" pitchFamily="18" charset="0"/>
                        <a:cs typeface="Times New Roman" panose="02020603050405020304" pitchFamily="18" charset="0"/>
                      </a:endParaRPr>
                    </a:p>
                  </a:txBody>
                  <a:tcPr/>
                </a:tc>
                <a:tc>
                  <a:txBody>
                    <a:bodyPr/>
                    <a:lstStyle/>
                    <a:p>
                      <a:pPr marL="285750" lvl="0" indent="-285750">
                        <a:buFont typeface="Courier New" panose="02070309020205020404" pitchFamily="49" charset="0"/>
                        <a:buChar char="o"/>
                      </a:pP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Làm</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báo</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cáo</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p>
                      <a:pPr marL="285750" lvl="0" indent="-285750">
                        <a:buFont typeface="Courier New" panose="02070309020205020404" pitchFamily="49" charset="0"/>
                        <a:buChar char="o"/>
                      </a:pP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Nhập</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hiện</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sinh</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đa</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thức</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ngẫu</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nhiên</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Tìm</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hiểu</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và</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viết</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chương</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trình</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sử</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dụng</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CTDL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ngăn</a:t>
                      </a:r>
                      <a:r>
                        <a:rPr lang="en-US" sz="180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baseline="0" dirty="0" err="1">
                          <a:solidFill>
                            <a:schemeClr val="dk1"/>
                          </a:solidFill>
                          <a:effectLst/>
                          <a:latin typeface="Times New Roman" panose="02020603050405020304" pitchFamily="18" charset="0"/>
                          <a:ea typeface="+mn-ea"/>
                          <a:cs typeface="Times New Roman" panose="02020603050405020304" pitchFamily="18" charset="0"/>
                        </a:rPr>
                        <a:t>xếp</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p>
                      <a:pPr marL="285750" indent="-285750">
                        <a:buFont typeface="Courier New" panose="02070309020205020404" pitchFamily="49" charset="0"/>
                        <a:buChar char="o"/>
                      </a:pP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Mô</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phỏng</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thuật</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toán</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598092635"/>
                  </a:ext>
                </a:extLst>
              </a:tr>
              <a:tr h="1603248">
                <a:tc>
                  <a:txBody>
                    <a:bodyPr/>
                    <a:lstStyle/>
                    <a:p>
                      <a:pPr algn="ctr"/>
                      <a:r>
                        <a:rPr lang="en-US" dirty="0" err="1">
                          <a:latin typeface="Times New Roman" panose="02020603050405020304" pitchFamily="18" charset="0"/>
                          <a:cs typeface="Times New Roman" panose="02020603050405020304" pitchFamily="18" charset="0"/>
                        </a:rPr>
                        <a:t>Trần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Văn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Quân</a:t>
                      </a:r>
                      <a:r>
                        <a:rPr lang="en-US" dirty="0">
                          <a:latin typeface="Times New Roman" panose="02020603050405020304" pitchFamily="18" charset="0"/>
                          <a:cs typeface="Times New Roman" panose="02020603050405020304" pitchFamily="18" charset="0"/>
                        </a:rPr>
                        <a:t> </a:t>
                      </a:r>
                    </a:p>
                  </a:txBody>
                  <a:tcPr/>
                </a:tc>
                <a:tc>
                  <a:txBody>
                    <a:bodyPr/>
                    <a:lstStyle/>
                    <a:p>
                      <a:pPr marL="285750" lvl="0" indent="-285750">
                        <a:buFont typeface="Courier New" panose="02070309020205020404" pitchFamily="49" charset="0"/>
                        <a:buChar char="o"/>
                      </a:pP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Làm</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báo</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cáo</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p>
                      <a:pPr marL="285750" lvl="0" indent="-285750">
                        <a:buFont typeface="Courier New" panose="02070309020205020404" pitchFamily="49" charset="0"/>
                        <a:buChar char="o"/>
                      </a:pP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Đọc</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file.</a:t>
                      </a:r>
                    </a:p>
                    <a:p>
                      <a:pPr marL="285750" lvl="0" indent="-285750">
                        <a:buFont typeface="Courier New" panose="02070309020205020404" pitchFamily="49" charset="0"/>
                        <a:buChar char="o"/>
                      </a:pP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Đánh</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giá</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độ</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phức</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tạp</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của</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ngăn</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xếp</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a:t>
                      </a:r>
                    </a:p>
                    <a:p>
                      <a:pPr marL="285750" lvl="0" indent="-285750">
                        <a:buFont typeface="Courier New" panose="02070309020205020404" pitchFamily="49" charset="0"/>
                        <a:buChar char="o"/>
                      </a:pP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Tìm</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hiểu</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và</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viết</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chương</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trình</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sử</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dụng</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CTDL </a:t>
                      </a:r>
                      <a:r>
                        <a:rPr lang="en-US" sz="1800" kern="1200" dirty="0" err="1" smtClean="0">
                          <a:solidFill>
                            <a:schemeClr val="dk1"/>
                          </a:solidFill>
                          <a:effectLst/>
                          <a:latin typeface="Times New Roman" panose="02020603050405020304" pitchFamily="18" charset="0"/>
                          <a:ea typeface="+mn-ea"/>
                          <a:cs typeface="Times New Roman" panose="02020603050405020304" pitchFamily="18" charset="0"/>
                        </a:rPr>
                        <a:t>ngăn</a:t>
                      </a:r>
                      <a:r>
                        <a:rPr lang="en-US" sz="180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kern="1200" baseline="0" dirty="0" err="1" smtClean="0">
                          <a:solidFill>
                            <a:schemeClr val="dk1"/>
                          </a:solidFill>
                          <a:effectLst/>
                          <a:latin typeface="Times New Roman" panose="02020603050405020304" pitchFamily="18" charset="0"/>
                          <a:ea typeface="+mn-ea"/>
                          <a:cs typeface="Times New Roman" panose="02020603050405020304" pitchFamily="18" charset="0"/>
                        </a:rPr>
                        <a:t>xếp</a:t>
                      </a:r>
                      <a:r>
                        <a:rPr lang="en-US" sz="1800" kern="1200" baseline="0" dirty="0" smtClean="0">
                          <a:solidFill>
                            <a:schemeClr val="dk1"/>
                          </a:solidFill>
                          <a:effectLst/>
                          <a:latin typeface="Times New Roman" panose="02020603050405020304" pitchFamily="18" charset="0"/>
                          <a:ea typeface="+mn-ea"/>
                          <a:cs typeface="Times New Roman" panose="02020603050405020304" pitchFamily="18" charset="0"/>
                        </a:rPr>
                        <a:t>.</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p>
                      <a:pPr marL="285750" indent="-285750">
                        <a:buFont typeface="Courier New" panose="02070309020205020404" pitchFamily="49" charset="0"/>
                        <a:buChar char="o"/>
                      </a:pP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Mô</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phỏng</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thuật</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toán</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a:t>
                      </a:r>
                      <a:endParaRPr lang="en-US" dirty="0"/>
                    </a:p>
                  </a:txBody>
                  <a:tcPr/>
                </a:tc>
                <a:extLst>
                  <a:ext uri="{0D108BD9-81ED-4DB2-BD59-A6C34878D82A}">
                    <a16:rowId xmlns:a16="http://schemas.microsoft.com/office/drawing/2014/main" val="3708099226"/>
                  </a:ext>
                </a:extLst>
              </a:tr>
            </a:tbl>
          </a:graphicData>
        </a:graphic>
      </p:graphicFrame>
    </p:spTree>
    <p:extLst>
      <p:ext uri="{BB962C8B-B14F-4D97-AF65-F5344CB8AC3E}">
        <p14:creationId xmlns:p14="http://schemas.microsoft.com/office/powerpoint/2010/main" val="2828656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4. </a:t>
            </a:r>
            <a:r>
              <a:rPr lang="en-US" b="1" u="sng" dirty="0" err="1">
                <a:latin typeface="Times New Roman" panose="02020603050405020304" pitchFamily="18" charset="0"/>
                <a:cs typeface="Times New Roman" panose="02020603050405020304" pitchFamily="18" charset="0"/>
              </a:rPr>
              <a:t>các</a:t>
            </a:r>
            <a:r>
              <a:rPr lang="en-US" b="1" u="sng" dirty="0">
                <a:latin typeface="Times New Roman" panose="02020603050405020304" pitchFamily="18" charset="0"/>
                <a:cs typeface="Times New Roman" panose="02020603050405020304" pitchFamily="18" charset="0"/>
              </a:rPr>
              <a:t> </a:t>
            </a:r>
            <a:r>
              <a:rPr lang="en-US" b="1" u="sng" dirty="0" err="1">
                <a:latin typeface="Times New Roman" panose="02020603050405020304" pitchFamily="18" charset="0"/>
                <a:cs typeface="Times New Roman" panose="02020603050405020304" pitchFamily="18" charset="0"/>
              </a:rPr>
              <a:t>kiểu</a:t>
            </a:r>
            <a:r>
              <a:rPr lang="en-US" b="1" u="sng" dirty="0">
                <a:latin typeface="Times New Roman" panose="02020603050405020304" pitchFamily="18" charset="0"/>
                <a:cs typeface="Times New Roman" panose="02020603050405020304" pitchFamily="18" charset="0"/>
              </a:rPr>
              <a:t> </a:t>
            </a:r>
            <a:r>
              <a:rPr lang="en-US" b="1" u="sng" dirty="0" err="1">
                <a:latin typeface="Times New Roman" panose="02020603050405020304" pitchFamily="18" charset="0"/>
                <a:cs typeface="Times New Roman" panose="02020603050405020304" pitchFamily="18" charset="0"/>
              </a:rPr>
              <a:t>ctdl</a:t>
            </a:r>
            <a:r>
              <a:rPr lang="en-US" b="1" u="sng" dirty="0">
                <a:latin typeface="Times New Roman" panose="02020603050405020304" pitchFamily="18" charset="0"/>
                <a:cs typeface="Times New Roman" panose="02020603050405020304" pitchFamily="18" charset="0"/>
              </a:rPr>
              <a:t> </a:t>
            </a:r>
            <a:r>
              <a:rPr lang="en-US" b="1" u="sng" dirty="0" err="1">
                <a:latin typeface="Times New Roman" panose="02020603050405020304" pitchFamily="18" charset="0"/>
                <a:cs typeface="Times New Roman" panose="02020603050405020304" pitchFamily="18" charset="0"/>
              </a:rPr>
              <a:t>sử</a:t>
            </a:r>
            <a:r>
              <a:rPr lang="en-US" b="1" u="sng" dirty="0">
                <a:latin typeface="Times New Roman" panose="02020603050405020304" pitchFamily="18" charset="0"/>
                <a:cs typeface="Times New Roman" panose="02020603050405020304" pitchFamily="18" charset="0"/>
              </a:rPr>
              <a:t> </a:t>
            </a:r>
            <a:r>
              <a:rPr lang="en-US" b="1" u="sng" dirty="0" err="1">
                <a:latin typeface="Times New Roman" panose="02020603050405020304" pitchFamily="18" charset="0"/>
                <a:cs typeface="Times New Roman" panose="02020603050405020304" pitchFamily="18" charset="0"/>
              </a:rPr>
              <a:t>dụng</a:t>
            </a:r>
            <a:r>
              <a:rPr lang="en-US" b="1" u="sng"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800" b="1" dirty="0" err="1">
                <a:latin typeface="Times New Roman" panose="02020603050405020304" pitchFamily="18" charset="0"/>
                <a:cs typeface="Times New Roman" panose="02020603050405020304" pitchFamily="18" charset="0"/>
              </a:rPr>
              <a:t>Mảng</a:t>
            </a:r>
            <a:r>
              <a:rPr lang="en-US" sz="2800" b="1" dirty="0">
                <a:latin typeface="Times New Roman" panose="02020603050405020304" pitchFamily="18" charset="0"/>
                <a:cs typeface="Times New Roman" panose="02020603050405020304" pitchFamily="18" charset="0"/>
              </a:rPr>
              <a:t> 1 </a:t>
            </a:r>
            <a:r>
              <a:rPr lang="en-US" sz="2800" b="1" dirty="0" err="1">
                <a:latin typeface="Times New Roman" panose="02020603050405020304" pitchFamily="18" charset="0"/>
                <a:cs typeface="Times New Roman" panose="02020603050405020304" pitchFamily="18" charset="0"/>
              </a:rPr>
              <a:t>chiều</a:t>
            </a:r>
            <a:r>
              <a:rPr lang="en-US" sz="2800" b="1" dirty="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sz="2800" b="1" dirty="0" err="1">
                <a:latin typeface="Times New Roman" panose="02020603050405020304" pitchFamily="18" charset="0"/>
                <a:cs typeface="Times New Roman" panose="02020603050405020304" pitchFamily="18" charset="0"/>
              </a:rPr>
              <a:t>Ngăn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xếp</a:t>
            </a:r>
            <a:r>
              <a:rPr lang="en-US" sz="28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84746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DC7E533-0720-4885-BADA-5883914746E3}"/>
              </a:ext>
            </a:extLst>
          </p:cNvPr>
          <p:cNvSpPr>
            <a:spLocks noGrp="1"/>
          </p:cNvSpPr>
          <p:nvPr>
            <p:ph type="title"/>
          </p:nvPr>
        </p:nvSpPr>
        <p:spPr>
          <a:xfrm>
            <a:off x="1413692" y="962484"/>
            <a:ext cx="8208114" cy="530420"/>
          </a:xfrm>
        </p:spPr>
        <p:txBody>
          <a:bodyPr>
            <a:noAutofit/>
          </a:bodyPr>
          <a:lstStyle/>
          <a:p>
            <a:r>
              <a:rPr lang="en-US" sz="3600" dirty="0">
                <a:latin typeface="Times New Roman" panose="02020603050405020304" pitchFamily="18" charset="0"/>
                <a:cs typeface="Times New Roman" panose="02020603050405020304" pitchFamily="18" charset="0"/>
              </a:rPr>
              <a:t>1. </a:t>
            </a:r>
            <a:r>
              <a:rPr lang="en-US" sz="3600" dirty="0" err="1">
                <a:latin typeface="Times New Roman" panose="02020603050405020304" pitchFamily="18" charset="0"/>
                <a:cs typeface="Times New Roman" panose="02020603050405020304" pitchFamily="18" charset="0"/>
              </a:rPr>
              <a:t>Định</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nghĩa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mảng</a:t>
            </a:r>
            <a:r>
              <a:rPr lang="en-US" sz="3600" dirty="0">
                <a:latin typeface="Times New Roman" panose="02020603050405020304" pitchFamily="18" charset="0"/>
                <a:cs typeface="Times New Roman" panose="02020603050405020304" pitchFamily="18" charset="0"/>
              </a:rPr>
              <a:t> 1 </a:t>
            </a:r>
            <a:r>
              <a:rPr lang="en-US" sz="3600" dirty="0" err="1">
                <a:latin typeface="Times New Roman" panose="02020603050405020304" pitchFamily="18" charset="0"/>
                <a:cs typeface="Times New Roman" panose="02020603050405020304" pitchFamily="18" charset="0"/>
              </a:rPr>
              <a:t>chiều</a:t>
            </a:r>
            <a:endParaRPr lang="en-US" sz="36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718A69AA-0D36-4BE9-9957-5A1B182AFBFD}"/>
              </a:ext>
            </a:extLst>
          </p:cNvPr>
          <p:cNvSpPr/>
          <p:nvPr/>
        </p:nvSpPr>
        <p:spPr>
          <a:xfrm>
            <a:off x="1588541" y="2109864"/>
            <a:ext cx="8208114" cy="3785652"/>
          </a:xfrm>
          <a:prstGeom prst="rect">
            <a:avLst/>
          </a:prstGeom>
        </p:spPr>
        <p:txBody>
          <a:bodyPr wrap="square">
            <a:spAutoFit/>
          </a:bodyPr>
          <a:lstStyle/>
          <a:p>
            <a:pPr marL="342900" indent="-342900" algn="just">
              <a:buFontTx/>
              <a:buChar char="-"/>
            </a:pPr>
            <a:r>
              <a:rPr lang="vi-VN" sz="2400" dirty="0">
                <a:latin typeface="+mj-lt"/>
              </a:rPr>
              <a:t>Mảng là một tập hợp có thứ tự gồm một số cố định các phần tử. Không có phép bổ sung phần tử hoặc loại bỏ phần tử được thực hiện.</a:t>
            </a:r>
            <a:endParaRPr lang="en-US" sz="2400" dirty="0">
              <a:latin typeface="+mj-lt"/>
            </a:endParaRPr>
          </a:p>
          <a:p>
            <a:pPr algn="just"/>
            <a:endParaRPr lang="en-US" sz="2400" dirty="0">
              <a:latin typeface="+mj-lt"/>
            </a:endParaRPr>
          </a:p>
          <a:p>
            <a:pPr marL="342900" indent="-342900" algn="just">
              <a:buFontTx/>
              <a:buChar char="-"/>
            </a:pPr>
            <a:r>
              <a:rPr lang="vi-VN" sz="2400" dirty="0">
                <a:latin typeface="+mj-lt"/>
              </a:rPr>
              <a:t>Các phép toán thao tác trên mảng bao gồm : phép tạo lập (create) mảng, phép tìm kiếm (retrieve) một phần tử của mảng, phép lưu trữ (store) một phần tử của mảng.</a:t>
            </a:r>
            <a:endParaRPr lang="en-US" sz="2400" dirty="0">
              <a:latin typeface="+mj-lt"/>
            </a:endParaRPr>
          </a:p>
          <a:p>
            <a:pPr algn="just"/>
            <a:endParaRPr lang="vi-VN" sz="2400" dirty="0">
              <a:latin typeface="+mj-lt"/>
            </a:endParaRPr>
          </a:p>
          <a:p>
            <a:pPr marL="342900" indent="-342900" algn="just">
              <a:buFontTx/>
              <a:buChar char="-"/>
            </a:pPr>
            <a:r>
              <a:rPr lang="vi-VN" sz="2400" dirty="0">
                <a:latin typeface="+mj-lt"/>
              </a:rPr>
              <a:t>Các phần tử của mảng được đặc trưng bởi chỉ số (index) thể hiện thứ tự của các phần tử đó trong mảng.</a:t>
            </a:r>
            <a:endParaRPr lang="en-US" sz="2400" dirty="0">
              <a:latin typeface="+mj-lt"/>
            </a:endParaRPr>
          </a:p>
        </p:txBody>
      </p:sp>
      <p:sp>
        <p:nvSpPr>
          <p:cNvPr id="11" name="Slide Number Placeholder 3">
            <a:extLst>
              <a:ext uri="{FF2B5EF4-FFF2-40B4-BE49-F238E27FC236}">
                <a16:creationId xmlns:a16="http://schemas.microsoft.com/office/drawing/2014/main" id="{02BA22BE-8E5D-4C59-8F4C-17CD7279F2FE}"/>
              </a:ext>
            </a:extLst>
          </p:cNvPr>
          <p:cNvSpPr>
            <a:spLocks noGrp="1"/>
          </p:cNvSpPr>
          <p:nvPr>
            <p:ph type="sldNum" sz="quarter" idx="12"/>
          </p:nvPr>
        </p:nvSpPr>
        <p:spPr>
          <a:xfrm>
            <a:off x="8205248" y="6270639"/>
            <a:ext cx="2057400" cy="365125"/>
          </a:xfrm>
        </p:spPr>
        <p:txBody>
          <a:bodyPr/>
          <a:lstStyle/>
          <a:p>
            <a:r>
              <a:rPr lang="en-US" sz="1400" dirty="0">
                <a:solidFill>
                  <a:srgbClr val="000000"/>
                </a:solidFill>
                <a:latin typeface="Arial"/>
              </a:rPr>
              <a:t>12</a:t>
            </a:r>
          </a:p>
        </p:txBody>
      </p:sp>
    </p:spTree>
    <p:extLst>
      <p:ext uri="{BB962C8B-B14F-4D97-AF65-F5344CB8AC3E}">
        <p14:creationId xmlns:p14="http://schemas.microsoft.com/office/powerpoint/2010/main" val="143052962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DB3A709-E058-4F4D-B909-DF34A3B3E504}"/>
              </a:ext>
            </a:extLst>
          </p:cNvPr>
          <p:cNvSpPr/>
          <p:nvPr/>
        </p:nvSpPr>
        <p:spPr>
          <a:xfrm>
            <a:off x="1792076" y="1951504"/>
            <a:ext cx="8291324" cy="3785652"/>
          </a:xfrm>
          <a:prstGeom prst="rect">
            <a:avLst/>
          </a:prstGeom>
        </p:spPr>
        <p:txBody>
          <a:bodyPr wrap="square">
            <a:spAutoFit/>
          </a:bodyPr>
          <a:lstStyle/>
          <a:p>
            <a:pPr marL="342900" indent="-342900" algn="just">
              <a:buFontTx/>
              <a:buChar char="-"/>
            </a:pPr>
            <a:r>
              <a:rPr lang="vi-VN" sz="2400" dirty="0">
                <a:latin typeface="+mj-lt"/>
              </a:rPr>
              <a:t>Mảng một chiều: Mảng mà mỗi phần tử a</a:t>
            </a:r>
            <a:r>
              <a:rPr lang="vi-VN" sz="2400" baseline="-25000" dirty="0">
                <a:latin typeface="+mj-lt"/>
              </a:rPr>
              <a:t>i</a:t>
            </a:r>
            <a:r>
              <a:rPr lang="vi-VN" sz="2400" dirty="0">
                <a:latin typeface="+mj-lt"/>
              </a:rPr>
              <a:t> của nó ứng với một chỉ số i.</a:t>
            </a:r>
            <a:endParaRPr lang="en-US" sz="2400" dirty="0">
              <a:latin typeface="+mj-lt"/>
            </a:endParaRPr>
          </a:p>
          <a:p>
            <a:pPr algn="just"/>
            <a:endParaRPr lang="vi-VN" sz="2400" dirty="0">
              <a:latin typeface="+mj-lt"/>
            </a:endParaRPr>
          </a:p>
          <a:p>
            <a:pPr algn="just"/>
            <a:r>
              <a:rPr lang="vi-VN" sz="2400" dirty="0">
                <a:latin typeface="+mj-lt"/>
              </a:rPr>
              <a:t>Ví dụ : Véc tơ a[i] trong đó 0 = 1 . . n cho biết véc tơ là mảng một chiều gồm có n phần tử.</a:t>
            </a:r>
            <a:endParaRPr lang="en-US" sz="2400" dirty="0">
              <a:latin typeface="+mj-lt"/>
            </a:endParaRPr>
          </a:p>
          <a:p>
            <a:pPr algn="just"/>
            <a:endParaRPr lang="vi-VN" sz="2400" dirty="0">
              <a:latin typeface="+mj-lt"/>
            </a:endParaRPr>
          </a:p>
          <a:p>
            <a:pPr algn="just"/>
            <a:r>
              <a:rPr lang="vi-VN" sz="2400" dirty="0">
                <a:latin typeface="+mj-lt"/>
              </a:rPr>
              <a:t>Khai báo : kiểu phần tử A[0...n]</a:t>
            </a:r>
            <a:endParaRPr lang="en-US" sz="2400" dirty="0">
              <a:latin typeface="+mj-lt"/>
            </a:endParaRPr>
          </a:p>
          <a:p>
            <a:pPr algn="just"/>
            <a:endParaRPr lang="vi-VN" sz="2400" dirty="0">
              <a:latin typeface="+mj-lt"/>
            </a:endParaRPr>
          </a:p>
          <a:p>
            <a:pPr algn="just"/>
            <a:r>
              <a:rPr lang="vi-VN" sz="2400" dirty="0">
                <a:latin typeface="+mj-lt"/>
              </a:rPr>
              <a:t>A: Tên biến mảng; Kiểu phần tử: Chỉ kiểu của các phần tử mảng (integer, real, . . .)</a:t>
            </a:r>
          </a:p>
        </p:txBody>
      </p:sp>
      <p:sp>
        <p:nvSpPr>
          <p:cNvPr id="6" name="Slide Number Placeholder 3">
            <a:extLst>
              <a:ext uri="{FF2B5EF4-FFF2-40B4-BE49-F238E27FC236}">
                <a16:creationId xmlns:a16="http://schemas.microsoft.com/office/drawing/2014/main" id="{6342134B-EA18-4138-BEFE-FB709929804D}"/>
              </a:ext>
            </a:extLst>
          </p:cNvPr>
          <p:cNvSpPr>
            <a:spLocks noGrp="1"/>
          </p:cNvSpPr>
          <p:nvPr>
            <p:ph type="sldNum" sz="quarter" idx="12"/>
          </p:nvPr>
        </p:nvSpPr>
        <p:spPr>
          <a:xfrm>
            <a:off x="8205248" y="6270639"/>
            <a:ext cx="2057400" cy="365125"/>
          </a:xfrm>
        </p:spPr>
        <p:txBody>
          <a:bodyPr/>
          <a:lstStyle/>
          <a:p>
            <a:r>
              <a:rPr lang="en-US" sz="1400" dirty="0">
                <a:solidFill>
                  <a:srgbClr val="000000"/>
                </a:solidFill>
                <a:latin typeface="Arial"/>
              </a:rPr>
              <a:t>13</a:t>
            </a:r>
          </a:p>
        </p:txBody>
      </p:sp>
    </p:spTree>
    <p:extLst>
      <p:ext uri="{BB962C8B-B14F-4D97-AF65-F5344CB8AC3E}">
        <p14:creationId xmlns:p14="http://schemas.microsoft.com/office/powerpoint/2010/main" val="411235559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61DD61-9227-4A45-9F22-ED9CBE0599FD}"/>
              </a:ext>
            </a:extLst>
          </p:cNvPr>
          <p:cNvSpPr>
            <a:spLocks noGrp="1"/>
          </p:cNvSpPr>
          <p:nvPr>
            <p:ph type="title"/>
          </p:nvPr>
        </p:nvSpPr>
        <p:spPr>
          <a:xfrm>
            <a:off x="1677462" y="218231"/>
            <a:ext cx="8849136" cy="530420"/>
          </a:xfrm>
        </p:spPr>
        <p:txBody>
          <a:bodyPr>
            <a:noAutofit/>
          </a:bodyPr>
          <a:lstStyle/>
          <a:p>
            <a:r>
              <a:rPr lang="en-US" sz="3600" dirty="0">
                <a:latin typeface="Times New Roman" panose="02020603050405020304" pitchFamily="18" charset="0"/>
                <a:cs typeface="Times New Roman" panose="02020603050405020304" pitchFamily="18" charset="0"/>
              </a:rPr>
              <a:t>2. </a:t>
            </a:r>
            <a:r>
              <a:rPr lang="en-US" sz="3600" dirty="0" err="1">
                <a:latin typeface="Times New Roman" panose="02020603050405020304" pitchFamily="18" charset="0"/>
                <a:cs typeface="Times New Roman" panose="02020603050405020304" pitchFamily="18" charset="0"/>
              </a:rPr>
              <a:t>Cài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đặt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ngăn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xếp</a:t>
            </a:r>
            <a:r>
              <a:rPr lang="en-US" sz="3600" dirty="0">
                <a:latin typeface="Times New Roman" panose="02020603050405020304" pitchFamily="18" charset="0"/>
                <a:cs typeface="Times New Roman" panose="02020603050405020304" pitchFamily="18" charset="0"/>
              </a:rPr>
              <a:t> (stack) </a:t>
            </a:r>
            <a:r>
              <a:rPr lang="en-US" sz="3600" dirty="0" err="1">
                <a:latin typeface="Times New Roman" panose="02020603050405020304" pitchFamily="18" charset="0"/>
                <a:cs typeface="Times New Roman" panose="02020603050405020304" pitchFamily="18" charset="0"/>
              </a:rPr>
              <a:t>bằng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mảng</a:t>
            </a:r>
            <a:r>
              <a:rPr lang="en-US" sz="3600" dirty="0">
                <a:latin typeface="Times New Roman" panose="02020603050405020304" pitchFamily="18" charset="0"/>
                <a:cs typeface="Times New Roman" panose="02020603050405020304" pitchFamily="18" charset="0"/>
              </a:rPr>
              <a:t> 1 </a:t>
            </a:r>
            <a:r>
              <a:rPr lang="en-US" sz="3600" dirty="0" err="1">
                <a:latin typeface="Times New Roman" panose="02020603050405020304" pitchFamily="18" charset="0"/>
                <a:cs typeface="Times New Roman" panose="02020603050405020304" pitchFamily="18" charset="0"/>
              </a:rPr>
              <a:t>chiều</a:t>
            </a:r>
            <a:endParaRPr lang="en-US" sz="3600" dirty="0">
              <a:latin typeface="Times New Roman" panose="02020603050405020304" pitchFamily="18" charset="0"/>
              <a:cs typeface="Times New Roman" panose="02020603050405020304" pitchFamily="18" charset="0"/>
            </a:endParaRPr>
          </a:p>
        </p:txBody>
      </p:sp>
      <p:sp>
        <p:nvSpPr>
          <p:cNvPr id="6" name="Slide Number Placeholder 3">
            <a:extLst>
              <a:ext uri="{FF2B5EF4-FFF2-40B4-BE49-F238E27FC236}">
                <a16:creationId xmlns:a16="http://schemas.microsoft.com/office/drawing/2014/main" id="{7DF201A6-0BE9-445D-A5AC-915EF33DCCFA}"/>
              </a:ext>
            </a:extLst>
          </p:cNvPr>
          <p:cNvSpPr>
            <a:spLocks noGrp="1"/>
          </p:cNvSpPr>
          <p:nvPr>
            <p:ph type="sldNum" sz="quarter" idx="12"/>
          </p:nvPr>
        </p:nvSpPr>
        <p:spPr>
          <a:xfrm>
            <a:off x="8205248" y="6270639"/>
            <a:ext cx="2057400" cy="365125"/>
          </a:xfrm>
        </p:spPr>
        <p:txBody>
          <a:bodyPr/>
          <a:lstStyle/>
          <a:p>
            <a:r>
              <a:rPr lang="en-US" sz="1400" dirty="0">
                <a:solidFill>
                  <a:srgbClr val="000000"/>
                </a:solidFill>
                <a:latin typeface="Arial"/>
              </a:rPr>
              <a:t>14</a:t>
            </a:r>
          </a:p>
        </p:txBody>
      </p:sp>
      <p:sp>
        <p:nvSpPr>
          <p:cNvPr id="7" name="Rectangle 6">
            <a:extLst>
              <a:ext uri="{FF2B5EF4-FFF2-40B4-BE49-F238E27FC236}">
                <a16:creationId xmlns:a16="http://schemas.microsoft.com/office/drawing/2014/main" id="{92505369-6F4A-4ED6-8230-5E33CE126ED4}"/>
              </a:ext>
            </a:extLst>
          </p:cNvPr>
          <p:cNvSpPr/>
          <p:nvPr/>
        </p:nvSpPr>
        <p:spPr>
          <a:xfrm>
            <a:off x="2108463" y="1795546"/>
            <a:ext cx="8314441" cy="2677656"/>
          </a:xfrm>
          <a:prstGeom prst="rect">
            <a:avLst/>
          </a:prstGeom>
        </p:spPr>
        <p:txBody>
          <a:bodyPr wrap="square">
            <a:spAutoFit/>
          </a:bodyPr>
          <a:lstStyle/>
          <a:p>
            <a:pPr algn="just"/>
            <a:r>
              <a:rPr lang="vi-VN" sz="2400" dirty="0">
                <a:latin typeface="+mj-lt"/>
              </a:rPr>
              <a:t>Ta có thể tạo một </a:t>
            </a:r>
            <a:r>
              <a:rPr lang="en-US" sz="2400" dirty="0" err="1">
                <a:latin typeface="Times New Roman" panose="02020603050405020304" pitchFamily="18" charset="0"/>
                <a:cs typeface="Times New Roman" panose="02020603050405020304" pitchFamily="18" charset="0"/>
              </a:rPr>
              <a:t>ngăn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xếp</a:t>
            </a:r>
            <a:r>
              <a:rPr lang="vi-VN" sz="2400" dirty="0">
                <a:latin typeface="+mj-lt"/>
              </a:rPr>
              <a:t> bằng cách khai báo một mảng 1 chiều với kích thước tối đa là N (ví dụ, N có thể bằng 1000)</a:t>
            </a:r>
            <a:endParaRPr lang="en-US" sz="2400" dirty="0">
              <a:latin typeface="+mj-lt"/>
            </a:endParaRPr>
          </a:p>
          <a:p>
            <a:pPr algn="just"/>
            <a:endParaRPr lang="vi-VN" sz="2400" dirty="0">
              <a:latin typeface="+mj-lt"/>
            </a:endParaRPr>
          </a:p>
          <a:p>
            <a:pPr algn="just"/>
            <a:r>
              <a:rPr lang="vi-VN" sz="2400" dirty="0">
                <a:latin typeface="+mj-lt"/>
              </a:rPr>
              <a:t>Như vậy </a:t>
            </a:r>
            <a:r>
              <a:rPr lang="en-US" sz="2400" dirty="0" err="1">
                <a:latin typeface="Times New Roman" panose="02020603050405020304" pitchFamily="18" charset="0"/>
                <a:cs typeface="Times New Roman" panose="02020603050405020304" pitchFamily="18" charset="0"/>
              </a:rPr>
              <a:t>ngăn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xếp</a:t>
            </a:r>
            <a:r>
              <a:rPr lang="vi-VN" sz="2400" dirty="0">
                <a:latin typeface="Times New Roman" panose="02020603050405020304" pitchFamily="18" charset="0"/>
                <a:cs typeface="Times New Roman" panose="02020603050405020304" pitchFamily="18" charset="0"/>
              </a:rPr>
              <a:t> </a:t>
            </a:r>
            <a:r>
              <a:rPr lang="vi-VN" sz="2400" dirty="0">
                <a:latin typeface="+mj-lt"/>
              </a:rPr>
              <a:t>có thể chứa tối đa N phần tử đánh số từ 0 đến N -1. Phần tử nằm ở đầu </a:t>
            </a:r>
            <a:r>
              <a:rPr lang="en-US" sz="2400" dirty="0" err="1">
                <a:latin typeface="Times New Roman" panose="02020603050405020304" pitchFamily="18" charset="0"/>
                <a:cs typeface="Times New Roman" panose="02020603050405020304" pitchFamily="18" charset="0"/>
              </a:rPr>
              <a:t>ngăn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xếp</a:t>
            </a:r>
            <a:r>
              <a:rPr lang="vi-VN" sz="2400" dirty="0">
                <a:latin typeface="Times New Roman" panose="02020603050405020304" pitchFamily="18" charset="0"/>
                <a:cs typeface="Times New Roman" panose="02020603050405020304" pitchFamily="18" charset="0"/>
              </a:rPr>
              <a:t> sẽ </a:t>
            </a:r>
            <a:r>
              <a:rPr lang="vi-VN" sz="2400" dirty="0">
                <a:latin typeface="+mj-lt"/>
              </a:rPr>
              <a:t>có chỉ số t (lúc đó trong </a:t>
            </a:r>
            <a:r>
              <a:rPr lang="en-US" sz="2400" dirty="0" err="1">
                <a:latin typeface="Times New Roman" panose="02020603050405020304" pitchFamily="18" charset="0"/>
                <a:cs typeface="Times New Roman" panose="02020603050405020304" pitchFamily="18" charset="0"/>
              </a:rPr>
              <a:t>ngăn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xếp</a:t>
            </a:r>
            <a:r>
              <a:rPr lang="vi-VN" sz="2400" dirty="0">
                <a:latin typeface="Times New Roman" panose="02020603050405020304" pitchFamily="18" charset="0"/>
                <a:cs typeface="Times New Roman" panose="02020603050405020304" pitchFamily="18" charset="0"/>
              </a:rPr>
              <a:t> </a:t>
            </a:r>
            <a:r>
              <a:rPr lang="vi-VN" sz="2400" dirty="0">
                <a:latin typeface="+mj-lt"/>
              </a:rPr>
              <a:t>đang chứa t+1 phần tử)</a:t>
            </a:r>
            <a:endParaRPr lang="en-US" sz="2400" dirty="0">
              <a:latin typeface="+mj-lt"/>
            </a:endParaRPr>
          </a:p>
          <a:p>
            <a:pPr algn="just"/>
            <a:endParaRPr lang="vi-VN" sz="2400" dirty="0">
              <a:latin typeface="+mj-lt"/>
            </a:endParaRPr>
          </a:p>
        </p:txBody>
      </p:sp>
    </p:spTree>
    <p:extLst>
      <p:ext uri="{BB962C8B-B14F-4D97-AF65-F5344CB8AC3E}">
        <p14:creationId xmlns:p14="http://schemas.microsoft.com/office/powerpoint/2010/main" val="342593746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345D98C-C8F6-4468-919E-3520B3763A74}"/>
              </a:ext>
            </a:extLst>
          </p:cNvPr>
          <p:cNvSpPr/>
          <p:nvPr/>
        </p:nvSpPr>
        <p:spPr>
          <a:xfrm>
            <a:off x="2122602" y="481563"/>
            <a:ext cx="8196606" cy="1200329"/>
          </a:xfrm>
          <a:prstGeom prst="rect">
            <a:avLst/>
          </a:prstGeom>
        </p:spPr>
        <p:txBody>
          <a:bodyPr wrap="square">
            <a:spAutoFit/>
          </a:bodyPr>
          <a:lstStyle/>
          <a:p>
            <a:pPr algn="just"/>
            <a:r>
              <a:rPr lang="vi-VN" sz="2400" dirty="0">
                <a:latin typeface="+mj-lt"/>
              </a:rPr>
              <a:t>Ðể khai báo một </a:t>
            </a:r>
            <a:r>
              <a:rPr lang="en-US" sz="2400" dirty="0" err="1">
                <a:latin typeface="Times New Roman" panose="02020603050405020304" pitchFamily="18" charset="0"/>
                <a:cs typeface="Times New Roman" panose="02020603050405020304" pitchFamily="18" charset="0"/>
              </a:rPr>
              <a:t>ngăn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xếp</a:t>
            </a:r>
            <a:r>
              <a:rPr lang="vi-VN" sz="2400" dirty="0">
                <a:latin typeface="+mj-lt"/>
              </a:rPr>
              <a:t>, ta cần một mảng 1 chiều S, biến nguyên t cho biết chỉ số của đầu </a:t>
            </a:r>
            <a:r>
              <a:rPr lang="en-US" sz="2400" dirty="0" err="1">
                <a:latin typeface="Times New Roman" panose="02020603050405020304" pitchFamily="18" charset="0"/>
                <a:cs typeface="Times New Roman" panose="02020603050405020304" pitchFamily="18" charset="0"/>
              </a:rPr>
              <a:t>ngăn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xếp</a:t>
            </a:r>
            <a:r>
              <a:rPr lang="vi-VN" sz="2400" dirty="0">
                <a:latin typeface="Times New Roman" panose="02020603050405020304" pitchFamily="18" charset="0"/>
                <a:cs typeface="Times New Roman" panose="02020603050405020304" pitchFamily="18" charset="0"/>
              </a:rPr>
              <a:t> </a:t>
            </a:r>
            <a:r>
              <a:rPr lang="vi-VN" sz="2400" dirty="0">
                <a:latin typeface="+mj-lt"/>
              </a:rPr>
              <a:t>và hằng số N cho biết kích thước tối đa của </a:t>
            </a:r>
            <a:r>
              <a:rPr lang="en-US" sz="2400" dirty="0" err="1">
                <a:latin typeface="Times New Roman" panose="02020603050405020304" pitchFamily="18" charset="0"/>
                <a:cs typeface="Times New Roman" panose="02020603050405020304" pitchFamily="18" charset="0"/>
              </a:rPr>
              <a:t>ngăn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xếp</a:t>
            </a:r>
            <a:endParaRPr lang="vi-V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756B753-90F8-488A-B6EB-8FA42CC769F1}"/>
              </a:ext>
            </a:extLst>
          </p:cNvPr>
          <p:cNvPicPr>
            <a:picLocks noChangeAspect="1"/>
          </p:cNvPicPr>
          <p:nvPr/>
        </p:nvPicPr>
        <p:blipFill>
          <a:blip r:embed="rId2"/>
          <a:stretch>
            <a:fillRect/>
          </a:stretch>
        </p:blipFill>
        <p:spPr>
          <a:xfrm>
            <a:off x="2946642" y="2228444"/>
            <a:ext cx="6298717" cy="808310"/>
          </a:xfrm>
          <a:prstGeom prst="rect">
            <a:avLst/>
          </a:prstGeom>
        </p:spPr>
      </p:pic>
      <p:sp>
        <p:nvSpPr>
          <p:cNvPr id="7" name="Rectangle 6">
            <a:extLst>
              <a:ext uri="{FF2B5EF4-FFF2-40B4-BE49-F238E27FC236}">
                <a16:creationId xmlns:a16="http://schemas.microsoft.com/office/drawing/2014/main" id="{732805E4-2EC2-489F-874C-6F089CE02D3F}"/>
              </a:ext>
            </a:extLst>
          </p:cNvPr>
          <p:cNvSpPr/>
          <p:nvPr/>
        </p:nvSpPr>
        <p:spPr>
          <a:xfrm>
            <a:off x="2122602" y="3234291"/>
            <a:ext cx="8196606" cy="1569660"/>
          </a:xfrm>
          <a:prstGeom prst="rect">
            <a:avLst/>
          </a:prstGeom>
        </p:spPr>
        <p:txBody>
          <a:bodyPr wrap="square">
            <a:spAutoFit/>
          </a:bodyPr>
          <a:lstStyle/>
          <a:p>
            <a:pPr algn="just"/>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xếp</a:t>
            </a:r>
            <a:r>
              <a:rPr lang="en-US" sz="2400" dirty="0">
                <a:latin typeface="Times New Roman" panose="02020603050405020304" pitchFamily="18" charset="0"/>
                <a:cs typeface="Times New Roman" panose="02020603050405020304" pitchFamily="18" charset="0"/>
              </a:rPr>
              <a:t> S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đỉnh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xếp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Data S [N];</a:t>
            </a:r>
          </a:p>
          <a:p>
            <a:pPr algn="just"/>
            <a:r>
              <a:rPr lang="en-US" sz="2400" dirty="0">
                <a:latin typeface="Times New Roman" panose="02020603050405020304" pitchFamily="18" charset="0"/>
                <a:cs typeface="Times New Roman" panose="02020603050405020304" pitchFamily="18" charset="0"/>
              </a:rPr>
              <a:t>int t;</a:t>
            </a:r>
          </a:p>
        </p:txBody>
      </p:sp>
      <p:sp>
        <p:nvSpPr>
          <p:cNvPr id="9" name="Slide Number Placeholder 3">
            <a:extLst>
              <a:ext uri="{FF2B5EF4-FFF2-40B4-BE49-F238E27FC236}">
                <a16:creationId xmlns:a16="http://schemas.microsoft.com/office/drawing/2014/main" id="{26766BEE-B160-40E0-B6FC-89101A7402B3}"/>
              </a:ext>
            </a:extLst>
          </p:cNvPr>
          <p:cNvSpPr>
            <a:spLocks noGrp="1"/>
          </p:cNvSpPr>
          <p:nvPr>
            <p:ph type="sldNum" sz="quarter" idx="12"/>
          </p:nvPr>
        </p:nvSpPr>
        <p:spPr>
          <a:xfrm>
            <a:off x="8205248" y="6270639"/>
            <a:ext cx="2057400" cy="365125"/>
          </a:xfrm>
        </p:spPr>
        <p:txBody>
          <a:bodyPr/>
          <a:lstStyle/>
          <a:p>
            <a:r>
              <a:rPr lang="en-US" sz="1400" dirty="0">
                <a:solidFill>
                  <a:srgbClr val="000000"/>
                </a:solidFill>
                <a:latin typeface="Arial"/>
              </a:rPr>
              <a:t>15</a:t>
            </a:r>
          </a:p>
        </p:txBody>
      </p:sp>
    </p:spTree>
    <p:extLst>
      <p:ext uri="{BB962C8B-B14F-4D97-AF65-F5344CB8AC3E}">
        <p14:creationId xmlns:p14="http://schemas.microsoft.com/office/powerpoint/2010/main" val="660430029"/>
      </p:ext>
    </p:extLst>
  </p:cSld>
  <p:clrMapOvr>
    <a:masterClrMapping/>
  </p:clrMapOvr>
  <p:transition spd="slow">
    <p:push dir="u"/>
  </p:transition>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780</TotalTime>
  <Words>881</Words>
  <Application>Microsoft Office PowerPoint</Application>
  <PresentationFormat>Widescreen</PresentationFormat>
  <Paragraphs>136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Courier New</vt:lpstr>
      <vt:lpstr>Gill Sans MT</vt:lpstr>
      <vt:lpstr>Times New Roman</vt:lpstr>
      <vt:lpstr>Wingdings</vt:lpstr>
      <vt:lpstr>Gallery</vt:lpstr>
      <vt:lpstr>Bài cáo tiến độ môn chuyên đề thực tập ngành</vt:lpstr>
      <vt:lpstr>PowerPoint Presentation</vt:lpstr>
      <vt:lpstr>1. Xây dụng kế hoạch.  </vt:lpstr>
      <vt:lpstr>2. PHÂN CÔNG CÔNG VIỆC</vt:lpstr>
      <vt:lpstr>4. các kiểu ctdl sử dụng.</vt:lpstr>
      <vt:lpstr>1. Định nghĩa mảng 1 chiều</vt:lpstr>
      <vt:lpstr>PowerPoint Presentation</vt:lpstr>
      <vt:lpstr>2. Cài đặt ngăn xếp (stack) bằng mảng 1 chiều</vt:lpstr>
      <vt:lpstr>PowerPoint Presentation</vt:lpstr>
      <vt:lpstr>PowerPoint Presentation</vt:lpstr>
      <vt:lpstr>1. Định nghĩa ngăn xếp</vt:lpstr>
      <vt:lpstr>2. Biểu diễn CTDL ngăn xếp (Stack)</vt:lpstr>
      <vt:lpstr>PowerPoint Presentation</vt:lpstr>
      <vt:lpstr>3. Thuật toán</vt:lpstr>
      <vt:lpstr>4. Ví dụ:   Cho biểu thức trung tố: ((7-3)*(1+4))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cáo buổi 1 môn chuyên đề thực tập ngành</dc:title>
  <dc:creator>quancool28101998@gmail.com</dc:creator>
  <cp:lastModifiedBy>quancool28101998@gmail.com</cp:lastModifiedBy>
  <cp:revision>23</cp:revision>
  <dcterms:created xsi:type="dcterms:W3CDTF">2020-05-14T15:17:26Z</dcterms:created>
  <dcterms:modified xsi:type="dcterms:W3CDTF">2020-05-21T13:48:25Z</dcterms:modified>
</cp:coreProperties>
</file>