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86" r:id="rId6"/>
    <p:sldId id="285" r:id="rId7"/>
    <p:sldId id="288" r:id="rId8"/>
    <p:sldId id="274" r:id="rId9"/>
    <p:sldId id="260" r:id="rId10"/>
    <p:sldId id="277" r:id="rId11"/>
    <p:sldId id="291" r:id="rId12"/>
    <p:sldId id="263" r:id="rId13"/>
    <p:sldId id="292" r:id="rId14"/>
    <p:sldId id="294" r:id="rId15"/>
    <p:sldId id="267" r:id="rId16"/>
    <p:sldId id="295" r:id="rId17"/>
    <p:sldId id="268" r:id="rId18"/>
    <p:sldId id="297" r:id="rId19"/>
    <p:sldId id="296" r:id="rId20"/>
    <p:sldId id="298" r:id="rId21"/>
    <p:sldId id="299" r:id="rId22"/>
    <p:sldId id="283" r:id="rId23"/>
    <p:sldId id="269" r:id="rId24"/>
    <p:sldId id="302" r:id="rId25"/>
    <p:sldId id="270" r:id="rId26"/>
    <p:sldId id="304" r:id="rId27"/>
    <p:sldId id="275" r:id="rId28"/>
    <p:sldId id="305" r:id="rId29"/>
    <p:sldId id="318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FF5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21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p>
            <a:pPr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indent="0" defTabSz="914400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p>
            <a:pPr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/>
        </p:nvPicPr>
        <p:blipFill>
          <a:blip r:embed="rId12">
            <a:lum bright="12000" contrast="40000"/>
          </a:blip>
          <a:stretch>
            <a:fillRect/>
          </a:stretch>
        </p:blipFill>
        <p:spPr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000000"/>
              </a:solidFill>
              <a:latin typeface="Cambria" panose="02040503050406030204" pitchFamily="18" charset="0"/>
              <a:ea typeface="华文楷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 eaLnBrk="1" hangingPunct="1"/>
            <a:endParaRPr lang="zh-CN" altLang="en-US" dirty="0">
              <a:solidFill>
                <a:srgbClr val="000000"/>
              </a:solidFill>
              <a:latin typeface="Cambria" panose="02040503050406030204" pitchFamily="18" charset="0"/>
              <a:ea typeface="华文楷体" pitchFamily="2" charset="-122"/>
            </a:endParaRPr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3">
            <a:lum bright="34000" contrast="40000"/>
          </a:blip>
          <a:stretch>
            <a:fillRect/>
          </a:stretch>
        </p:blipFill>
        <p:spPr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x-none" dirty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 pitchFamily="34" charset="0"/>
          <a:ea typeface="隶书" pitchFamily="49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sz="6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基础动态规划入门</a:t>
            </a:r>
            <a:endParaRPr lang="zh-CN" altLang="en-US" sz="6600" kern="12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9" name="Text Box 6"/>
          <p:cNvSpPr txBox="1"/>
          <p:nvPr/>
        </p:nvSpPr>
        <p:spPr>
          <a:xfrm>
            <a:off x="609600" y="533400"/>
            <a:ext cx="7010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确定状态：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代表在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到达出口所需经过最少的看守人员。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[1][1]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为为所求答案。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状态转移方程：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][j]= min(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[i+1][j],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][j+1]) + w[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边界值：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注意行为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或者列为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charRg st="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charRg st="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5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charRg st="5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charRg st="54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charRg st="6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charRg st="6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0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charRg st="10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charRg st="109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1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charRg st="11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charRg st="11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例题二：嵌套矩形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个矩形，每个矩形可以用俩个整形</a:t>
            </a:r>
            <a:r>
              <a:rPr lang="en-US" altLang="zh-CN" dirty="0">
                <a:solidFill>
                  <a:srgbClr val="FF0000"/>
                </a:solidFill>
              </a:rPr>
              <a:t>a,b</a:t>
            </a:r>
            <a:r>
              <a:rPr lang="zh-CN" altLang="en-US" dirty="0">
                <a:solidFill>
                  <a:srgbClr val="FF0000"/>
                </a:solidFill>
              </a:rPr>
              <a:t>描述。表示它的长和宽。矩形</a:t>
            </a:r>
            <a:r>
              <a:rPr lang="en-US" altLang="zh-CN" dirty="0">
                <a:solidFill>
                  <a:srgbClr val="FF0000"/>
                </a:solidFill>
              </a:rPr>
              <a:t>X(a,b)</a:t>
            </a:r>
            <a:r>
              <a:rPr lang="zh-CN" altLang="en-US" dirty="0">
                <a:solidFill>
                  <a:srgbClr val="FF0000"/>
                </a:solidFill>
              </a:rPr>
              <a:t>可以嵌套在矩形</a:t>
            </a:r>
            <a:r>
              <a:rPr lang="en-US" altLang="zh-CN" dirty="0">
                <a:solidFill>
                  <a:srgbClr val="FF0000"/>
                </a:solidFill>
              </a:rPr>
              <a:t>Y(c,d)</a:t>
            </a:r>
            <a:r>
              <a:rPr lang="zh-CN" altLang="en-US" dirty="0">
                <a:solidFill>
                  <a:srgbClr val="FF0000"/>
                </a:solidFill>
              </a:rPr>
              <a:t>内当且仅当</a:t>
            </a:r>
            <a:r>
              <a:rPr lang="en-US" altLang="zh-CN" dirty="0">
                <a:solidFill>
                  <a:srgbClr val="FF0000"/>
                </a:solidFill>
              </a:rPr>
              <a:t>a&lt;c,b&lt;d</a:t>
            </a:r>
            <a:r>
              <a:rPr lang="zh-CN" altLang="en-US" dirty="0">
                <a:solidFill>
                  <a:srgbClr val="FF0000"/>
                </a:solidFill>
              </a:rPr>
              <a:t>，或者</a:t>
            </a:r>
            <a:r>
              <a:rPr lang="en-US" altLang="zh-CN" dirty="0">
                <a:solidFill>
                  <a:srgbClr val="FF0000"/>
                </a:solidFill>
              </a:rPr>
              <a:t>b&lt;c,a&lt;d(</a:t>
            </a:r>
            <a:r>
              <a:rPr lang="zh-CN" altLang="en-US" dirty="0">
                <a:solidFill>
                  <a:srgbClr val="FF0000"/>
                </a:solidFill>
              </a:rPr>
              <a:t>相当于把矩形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旋转</a:t>
            </a:r>
            <a:r>
              <a:rPr lang="en-US" altLang="zh-CN" dirty="0">
                <a:solidFill>
                  <a:srgbClr val="FF0000"/>
                </a:solidFill>
              </a:rPr>
              <a:t>90</a:t>
            </a:r>
            <a:r>
              <a:rPr lang="zh-CN" altLang="en-US" dirty="0">
                <a:solidFill>
                  <a:srgbClr val="FF0000"/>
                </a:solidFill>
              </a:rPr>
              <a:t>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。例如</a:t>
            </a:r>
            <a:r>
              <a:rPr lang="en-US" altLang="zh-CN" dirty="0">
                <a:solidFill>
                  <a:srgbClr val="FF0000"/>
                </a:solidFill>
              </a:rPr>
              <a:t>(1,5)</a:t>
            </a:r>
            <a:r>
              <a:rPr lang="zh-CN" altLang="en-US" dirty="0">
                <a:solidFill>
                  <a:srgbClr val="FF0000"/>
                </a:solidFill>
              </a:rPr>
              <a:t>可以嵌在</a:t>
            </a:r>
            <a:r>
              <a:rPr lang="en-US" altLang="zh-CN" dirty="0">
                <a:solidFill>
                  <a:srgbClr val="FF0000"/>
                </a:solidFill>
              </a:rPr>
              <a:t>(6,2)</a:t>
            </a:r>
            <a:r>
              <a:rPr lang="zh-CN" altLang="en-US" dirty="0">
                <a:solidFill>
                  <a:srgbClr val="FF0000"/>
                </a:solidFill>
              </a:rPr>
              <a:t>内，但不能嵌在</a:t>
            </a:r>
            <a:r>
              <a:rPr lang="en-US" altLang="zh-CN" dirty="0">
                <a:solidFill>
                  <a:srgbClr val="FF0000"/>
                </a:solidFill>
              </a:rPr>
              <a:t>(3,4)</a:t>
            </a:r>
            <a:r>
              <a:rPr lang="zh-CN" altLang="en-US" dirty="0">
                <a:solidFill>
                  <a:srgbClr val="FF0000"/>
                </a:solidFill>
              </a:rPr>
              <a:t>内。选出尽量多的矩形排成一行，使出最后一个外，每个矩形都可以嵌在下一个矩形内。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pic>
        <p:nvPicPr>
          <p:cNvPr id="1843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charRg st="0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charRg st="0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例题三：硬币问题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种硬币，面值分别为</a:t>
            </a:r>
            <a:r>
              <a:rPr lang="en-US" altLang="zh-CN" dirty="0">
                <a:solidFill>
                  <a:srgbClr val="FF0000"/>
                </a:solidFill>
              </a:rPr>
              <a:t>V1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V2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....Vn</a:t>
            </a:r>
            <a:r>
              <a:rPr lang="zh-CN" altLang="en-US" dirty="0">
                <a:solidFill>
                  <a:srgbClr val="FF0000"/>
                </a:solidFill>
              </a:rPr>
              <a:t>，每种都有无限多。给定非负整数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，可以选用多少个硬币，使得面值之和恰好为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。输出硬币的最小值和最大值。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pic>
        <p:nvPicPr>
          <p:cNvPr id="21508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确定状态：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把每种面值看成一个状态，表示还需凑足的面值。初始化化状态为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，目标状态为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代表从节点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出发的最路径长度。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状态转移方程：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[i]= max(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],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-v[j]]+1 ) | (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关键代码：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d(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{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if(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 != -1) return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	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0;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for(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 = 1; j &lt;= n; ++j) {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if(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&gt;= v[j])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max(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],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-v[j]] + 1);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}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return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charRg st="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charRg st="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7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charRg st="7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charRg st="7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1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charRg st="11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charRg st="11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2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charRg st="12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charRg st="12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charRg st="14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charRg st="14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9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7">
                                            <p:txEl>
                                              <p:charRg st="19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charRg st="19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1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charRg st="21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charRg st="215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57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87">
                                            <p:txEl>
                                              <p:charRg st="257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87">
                                            <p:txEl>
                                              <p:charRg st="257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25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87">
                                            <p:txEl>
                                              <p:charRg st="325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87">
                                            <p:txEl>
                                              <p:charRg st="325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39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87">
                                            <p:txEl>
                                              <p:charRg st="339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87">
                                            <p:txEl>
                                              <p:charRg st="339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64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387">
                                            <p:txEl>
                                              <p:charRg st="364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387">
                                            <p:txEl>
                                              <p:charRg st="364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例题四：</a:t>
            </a:r>
            <a:r>
              <a:rPr lang="en-US" altLang="zh-CN" dirty="0">
                <a:solidFill>
                  <a:srgbClr val="FF0000"/>
                </a:solidFill>
              </a:rPr>
              <a:t>01</a:t>
            </a:r>
            <a:r>
              <a:rPr lang="zh-CN" altLang="en-US" dirty="0">
                <a:solidFill>
                  <a:srgbClr val="FF0000"/>
                </a:solidFill>
              </a:rPr>
              <a:t>背包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件物品和一个容量为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的背包。第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件物品的费用是</a:t>
            </a:r>
            <a:r>
              <a:rPr lang="en-US" altLang="zh-CN" dirty="0">
                <a:solidFill>
                  <a:srgbClr val="FF0000"/>
                </a:solidFill>
              </a:rPr>
              <a:t>c[i]</a:t>
            </a:r>
            <a:r>
              <a:rPr lang="zh-CN" altLang="en-US" dirty="0">
                <a:solidFill>
                  <a:srgbClr val="FF0000"/>
                </a:solidFill>
              </a:rPr>
              <a:t>，价值是</a:t>
            </a:r>
            <a:r>
              <a:rPr lang="en-US" altLang="zh-CN" dirty="0">
                <a:solidFill>
                  <a:srgbClr val="FF0000"/>
                </a:solidFill>
              </a:rPr>
              <a:t>w[i]</a:t>
            </a:r>
            <a:r>
              <a:rPr lang="zh-CN" altLang="en-US" dirty="0">
                <a:solidFill>
                  <a:srgbClr val="FF0000"/>
                </a:solidFill>
              </a:rPr>
              <a:t>。求解将哪些物品装入背包可使价值总和最大。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355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确定状态：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][v]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表示前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件物品恰放入一个容量为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的背包可以获得的最大价值。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状态转移方程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如果不放第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件物品，那么问题就转化为“前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i-1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件物品放入容量为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的背包中”，价值为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f[i-1][v]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；如果放第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件物品，那么问题就转化为“前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i-1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件物品放入剩下的容量为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v-c[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的背包中”，此时能获得的最大价值就是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f[i-1][v-c[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再加上通过放入第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件物品获得的价值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</a:t>
            </a:r>
            <a:r>
              <a:rPr kumimoji="0" lang="en-US" altLang="zh-CN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][v]=max{f[i-1][v],f[i-1][v-c[</a:t>
            </a:r>
            <a:r>
              <a:rPr kumimoji="0" lang="en-US" altLang="zh-CN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]]+w[</a:t>
            </a:r>
            <a:r>
              <a:rPr kumimoji="0" lang="en-US" altLang="zh-CN" sz="28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]}</a:t>
            </a:r>
            <a:endParaRPr kumimoji="0" lang="en-US" altLang="zh-CN" sz="2800" b="0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charRg st="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charRg st="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4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charRg st="4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charRg st="4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5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charRg st="5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charRg st="5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95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charRg st="195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charRg st="195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zh-CN" b="1" dirty="0">
                <a:solidFill>
                  <a:srgbClr val="FF0000"/>
                </a:solidFill>
              </a:rPr>
              <a:t>优化空间复杂度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以上方法的时间和空间复杂度均为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O(N*V)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，其中时间复杂度基本已经不能再优化了，但空间复杂度却可以优化到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O(V)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如果只用一个数组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f[0..V]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，能不能保证第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次循环结束后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f[v]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中表示的就是我们定义的状态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][v]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呢？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这要求在每次主循环中我们以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v=V..0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的顺序推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f[v]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，这样才能保证推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f[v]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f[v-c[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]]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保存的是状态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f[i-1][v-c[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]]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的值。伪代码如下：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for 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=1..N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for v=V..0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	f[v]=max{f[v],f[v-c[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]]+w[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]};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f[v]=max{f[v],f[v-c[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]]}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一句恰就相当于我们的转移方程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][v]=max{f[i-1][v],f[i-1][v-c[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]]}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4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charRg st="5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charRg st="5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14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charRg st="114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charRg st="114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9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1">
                                            <p:txEl>
                                              <p:charRg st="19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1">
                                            <p:txEl>
                                              <p:charRg st="19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10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charRg st="210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charRg st="210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30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charRg st="230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charRg st="230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69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charRg st="269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charRg st="269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例题五：完全背包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有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种物品和一个容量为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的背包，每种物品都有无限件可用。第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种物品的费用是</a:t>
            </a:r>
            <a:r>
              <a:rPr lang="en-US" altLang="zh-CN" dirty="0">
                <a:solidFill>
                  <a:srgbClr val="FF0000"/>
                </a:solidFill>
              </a:rPr>
              <a:t>c[i]</a:t>
            </a:r>
            <a:r>
              <a:rPr lang="zh-CN" altLang="en-US" dirty="0">
                <a:solidFill>
                  <a:srgbClr val="FF0000"/>
                </a:solidFill>
              </a:rPr>
              <a:t>，价值是</a:t>
            </a:r>
            <a:r>
              <a:rPr lang="en-US" altLang="zh-CN" dirty="0">
                <a:solidFill>
                  <a:srgbClr val="FF0000"/>
                </a:solidFill>
              </a:rPr>
              <a:t>w[i]</a:t>
            </a:r>
            <a:r>
              <a:rPr lang="zh-CN" altLang="en-US" dirty="0">
                <a:solidFill>
                  <a:srgbClr val="FF0000"/>
                </a:solidFill>
              </a:rPr>
              <a:t>。求解将哪些物品装入背包可使这些物品的费用总和不超过背包容量，且价值总和最大。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628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  <a:ln/>
        </p:spPr>
        <p:txBody>
          <a:bodyPr vert="horz" wrap="square" lIns="91440" tIns="45720" rIns="91440" bIns="45720" anchor="t"/>
          <a:p>
            <a:pPr marL="457200" lvl="1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这个问题非常类似于</a:t>
            </a:r>
            <a:r>
              <a:rPr lang="en-US" altLang="zh-CN" sz="2400" dirty="0">
                <a:solidFill>
                  <a:srgbClr val="FF0000"/>
                </a:solidFill>
              </a:rPr>
              <a:t>01</a:t>
            </a:r>
            <a:r>
              <a:rPr lang="zh-CN" altLang="en-US" sz="2400" dirty="0">
                <a:solidFill>
                  <a:srgbClr val="FF0000"/>
                </a:solidFill>
              </a:rPr>
              <a:t>背包问题，所不同的是每种物品有无限件。也就是从每种物品的角度考虑，与它相关的策略已并非取或不取两种，而是有取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件、取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件、取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件</a:t>
            </a:r>
            <a:r>
              <a:rPr lang="en-US" altLang="zh-CN" sz="2400" dirty="0">
                <a:solidFill>
                  <a:srgbClr val="FF0000"/>
                </a:solidFill>
              </a:rPr>
              <a:t>……</a:t>
            </a:r>
            <a:r>
              <a:rPr lang="zh-CN" altLang="en-US" sz="2400" dirty="0">
                <a:solidFill>
                  <a:srgbClr val="FF0000"/>
                </a:solidFill>
              </a:rPr>
              <a:t>等很多种。由此写出状态转移方程：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f[i][v]=max{f[i-1][v-k*c[i]]+k*w[i]|0&lt;=k*c[i]&lt;=v}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r>
              <a:rPr lang="zh-CN" altLang="en-US" dirty="0">
                <a:solidFill>
                  <a:srgbClr val="FF0000"/>
                </a:solidFill>
              </a:rPr>
              <a:t>总的复杂度是超过</a:t>
            </a:r>
            <a:r>
              <a:rPr lang="en-US" altLang="zh-CN" dirty="0">
                <a:solidFill>
                  <a:srgbClr val="FF0000"/>
                </a:solidFill>
              </a:rPr>
              <a:t>O(VN)</a:t>
            </a:r>
            <a:r>
              <a:rPr lang="zh-CN" altLang="en-US" dirty="0">
                <a:solidFill>
                  <a:srgbClr val="FF0000"/>
                </a:solidFill>
              </a:rPr>
              <a:t>的。需要进行优化。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O(VN)</a:t>
            </a:r>
            <a:r>
              <a:rPr lang="zh-CN" altLang="en-US" dirty="0">
                <a:solidFill>
                  <a:srgbClr val="FF0000"/>
                </a:solidFill>
              </a:rPr>
              <a:t>算法伪代码：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for i=1..N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for v=0..V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f[v]=max{f[v],f[v-c[i]]+w[i]}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9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charRg st="9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charRg st="9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4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charRg st="14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charRg st="14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6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charRg st="16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charRg st="16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7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charRg st="17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charRg st="17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9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charRg st="19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charRg st="19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20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charRg st="20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charRg st="205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  <a:ln/>
        </p:spPr>
        <p:txBody>
          <a:bodyPr vert="horz" wrap="square" lIns="91440" tIns="45720" rIns="91440" bIns="45720" anchor="t"/>
          <a:p>
            <a:pPr marL="457200" lvl="1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按照</a:t>
            </a:r>
            <a:r>
              <a:rPr lang="en-US" altLang="zh-CN" sz="2400" dirty="0">
                <a:solidFill>
                  <a:srgbClr val="FF0000"/>
                </a:solidFill>
              </a:rPr>
              <a:t>v=V..0</a:t>
            </a:r>
            <a:r>
              <a:rPr lang="zh-CN" altLang="en-US" sz="2400" dirty="0">
                <a:solidFill>
                  <a:srgbClr val="FF0000"/>
                </a:solidFill>
              </a:rPr>
              <a:t>的逆序来循环。这是因为要保证第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次循环中的状态</a:t>
            </a:r>
            <a:r>
              <a:rPr lang="en-US" altLang="zh-CN" sz="2400" dirty="0">
                <a:solidFill>
                  <a:srgbClr val="FF0000"/>
                </a:solidFill>
              </a:rPr>
              <a:t>f[i][v]</a:t>
            </a:r>
            <a:r>
              <a:rPr lang="zh-CN" altLang="en-US" sz="2400" dirty="0">
                <a:solidFill>
                  <a:srgbClr val="FF0000"/>
                </a:solidFill>
              </a:rPr>
              <a:t>是由状态</a:t>
            </a:r>
            <a:r>
              <a:rPr lang="en-US" altLang="zh-CN" sz="2400" dirty="0">
                <a:solidFill>
                  <a:srgbClr val="FF0000"/>
                </a:solidFill>
              </a:rPr>
              <a:t>f[i-1][v-c[i]]</a:t>
            </a:r>
            <a:r>
              <a:rPr lang="zh-CN" altLang="en-US" sz="2400" dirty="0">
                <a:solidFill>
                  <a:srgbClr val="FF0000"/>
                </a:solidFill>
              </a:rPr>
              <a:t>递推而来。换句话说，这正是为了保证每件物品只选一次，保证在考虑“选入第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件物品”这件策略时，依据的是一个绝无已经选入第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件物品的子结果</a:t>
            </a:r>
            <a:r>
              <a:rPr lang="en-US" altLang="zh-CN" sz="2400" dirty="0">
                <a:solidFill>
                  <a:srgbClr val="FF0000"/>
                </a:solidFill>
              </a:rPr>
              <a:t>f[i-1][v-c[i]]</a:t>
            </a:r>
            <a:r>
              <a:rPr lang="zh-CN" altLang="en-US" sz="2400" dirty="0">
                <a:solidFill>
                  <a:srgbClr val="FF0000"/>
                </a:solidFill>
              </a:rPr>
              <a:t>。而现在完全背包的特点恰是每种物品可选无限件，所以在考虑“加选一件第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种物品”这种策略时，却正需要一个可能已选入第</a:t>
            </a:r>
            <a:r>
              <a:rPr lang="en-US" altLang="zh-CN" sz="2400" dirty="0">
                <a:solidFill>
                  <a:srgbClr val="FF0000"/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种物品的子结果</a:t>
            </a:r>
            <a:r>
              <a:rPr lang="en-US" altLang="zh-CN" sz="2400" dirty="0">
                <a:solidFill>
                  <a:srgbClr val="FF0000"/>
                </a:solidFill>
              </a:rPr>
              <a:t>f[i][v-c[i]]</a:t>
            </a:r>
            <a:r>
              <a:rPr lang="zh-CN" altLang="en-US" sz="2400" dirty="0">
                <a:solidFill>
                  <a:srgbClr val="FF0000"/>
                </a:solidFill>
              </a:rPr>
              <a:t>，所以就可以并且必须采用</a:t>
            </a:r>
            <a:r>
              <a:rPr lang="en-US" altLang="zh-CN" sz="2400" dirty="0">
                <a:solidFill>
                  <a:srgbClr val="FF0000"/>
                </a:solidFill>
              </a:rPr>
              <a:t>v=0..V</a:t>
            </a:r>
            <a:r>
              <a:rPr lang="zh-CN" altLang="en-US" sz="2400" dirty="0">
                <a:solidFill>
                  <a:srgbClr val="FF0000"/>
                </a:solidFill>
              </a:rPr>
              <a:t>的顺序循环。这就是这个简单的程序为何成立的道理。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这个算法也可以以另外的思路得出。例如，基本思路中的状态转移方程可以等价地变形成这种形式：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f[i][v]=max{f[i-1][v],f[i][v-c[i]]+w[i]}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00050" lvl="2" indent="0" eaLnBrk="1" hangingPunct="1">
              <a:buClr>
                <a:schemeClr val="accent1"/>
              </a:buCl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0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charRg st="0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charRg st="0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257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charRg st="257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charRg st="257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302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charRg st="302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charRg st="302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数字三角形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一个数字三角形如下所示：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     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     4  5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    9  7  2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  6  8  7  4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从顶端出发，每次可以向左下或者右下走。求一条从顶端到底边的路径，使得路径上所有数之和最大。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/>
          </a:p>
        </p:txBody>
      </p:sp>
      <p:pic>
        <p:nvPicPr>
          <p:cNvPr id="6148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char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charRg st="2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charRg st="5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charRg st="5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7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charRg st="7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charRg st="7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FF0000"/>
                </a:solidFill>
              </a:rPr>
              <a:t>背包问题的初始化问题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要求恰好装满背包，那么在初始化时除了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f[0]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其它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f[1..V]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均设为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-∞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，这样就可以保证最终得到的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f[N]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是一种恰好装满背包的最优解。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不要求恰好装满，则而是只希望价格尽量大，初始化时应该将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f[0..V]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全部设为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70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更多背包问题可以看背包九讲：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http://wenku.baidu.com/view/8b3c0d778e9951e79b892755.html</a:t>
            </a:r>
            <a:endParaRPr lang="zh-CN" altLang="zh-CN" dirty="0">
              <a:solidFill>
                <a:srgbClr val="FF0000"/>
              </a:solidFill>
            </a:endParaRPr>
          </a:p>
        </p:txBody>
      </p:sp>
      <p:pic>
        <p:nvPicPr>
          <p:cNvPr id="30723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例题六：最长递增子序列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给定一个序列 </a:t>
            </a:r>
            <a:r>
              <a:rPr lang="en-US" altLang="zh-CN" dirty="0">
                <a:solidFill>
                  <a:srgbClr val="FF0000"/>
                </a:solidFill>
              </a:rPr>
              <a:t>An = a1 ,a2 ,  ... , an </a:t>
            </a:r>
            <a:r>
              <a:rPr lang="zh-CN" altLang="en-US" dirty="0">
                <a:solidFill>
                  <a:srgbClr val="FF0000"/>
                </a:solidFill>
              </a:rPr>
              <a:t>，找出最长的子序列使得对所有 </a:t>
            </a:r>
            <a:r>
              <a:rPr lang="en-US" altLang="zh-CN" dirty="0">
                <a:solidFill>
                  <a:srgbClr val="FF0000"/>
                </a:solidFill>
              </a:rPr>
              <a:t>i &lt; j 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ai &lt; aj 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如序列</a:t>
            </a:r>
            <a:r>
              <a:rPr lang="en-US" altLang="zh-CN" dirty="0">
                <a:solidFill>
                  <a:srgbClr val="FF0000"/>
                </a:solidFill>
              </a:rPr>
              <a:t> 9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最长递增子序列长度为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zh-CN" dirty="0"/>
          </a:p>
        </p:txBody>
      </p:sp>
      <p:pic>
        <p:nvPicPr>
          <p:cNvPr id="31748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charRg st="8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charRg st="8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确定状态：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中以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为末元素的最长递增子序列的长度。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既为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答案。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序列长度。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状态转移方程：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]=max{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[j]|0&lt;=j&lt;=i-1 and a[j]&lt;a[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]} (1&lt;=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&lt;=n)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charRg st="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charRg st="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charRg st="6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charRg st="6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O(n^2)</a:t>
            </a:r>
            <a:r>
              <a:rPr lang="zh-CN" altLang="en-US" dirty="0">
                <a:solidFill>
                  <a:srgbClr val="FF0000"/>
                </a:solidFill>
              </a:rPr>
              <a:t>写法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f[1]=1;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for(int i = 2; i &lt;= len; ++i) {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dp[i]=1;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for(int j = 1; j &lt; i; ++j) {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    if(a[j] &lt; a[i] &amp;&amp; dp[i] &lt; dp[j] + 1)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        dp[i] = dp[j] + 1;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}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 </a:t>
            </a:r>
            <a:endParaRPr lang="zh-CN" altLang="zh-CN" dirty="0"/>
          </a:p>
        </p:txBody>
      </p:sp>
      <p:pic>
        <p:nvPicPr>
          <p:cNvPr id="3379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charRg st="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charRg st="4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5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charRg st="5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charRg st="5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8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charRg st="8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charRg st="86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3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charRg st="13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charRg st="13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6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charRg st="16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charRg st="162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6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charRg st="16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charRg st="168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lvl="0" eaLnBrk="1" hangingPunct="1"/>
            <a:r>
              <a:rPr lang="en-US" altLang="zh-CN" dirty="0">
                <a:solidFill>
                  <a:srgbClr val="FF0000"/>
                </a:solidFill>
              </a:rPr>
              <a:t>O(nlogn)</a:t>
            </a:r>
            <a:r>
              <a:rPr lang="zh-CN" altLang="en-US" dirty="0">
                <a:solidFill>
                  <a:srgbClr val="FF0000"/>
                </a:solidFill>
              </a:rPr>
              <a:t>写法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b[1]=a[1]; 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int len = 1, l ,r;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for(int i = 1; i &lt;= n; ++i) 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    l=1;r=len;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    while(l &lt;= r) {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        int mid = (l + r)/2;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        if(a[i] &gt; b[mid]) l = mid + 1;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        else r = mid - 1;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    }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    b[l] = a[i];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    if(l &gt; len) len++;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} 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pic>
        <p:nvPicPr>
          <p:cNvPr id="3482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5">
                                            <p:txEl>
                                              <p:charRg st="1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charRg st="1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7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charRg st="7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5">
                                            <p:txEl>
                                              <p:charRg st="7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5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5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2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charRg st="12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charRg st="12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75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charRg st="165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91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5">
                                            <p:txEl>
                                              <p:charRg st="191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5">
                                            <p:txEl>
                                              <p:charRg st="191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9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5">
                                            <p:txEl>
                                              <p:charRg st="19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5">
                                            <p:txEl>
                                              <p:charRg st="19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14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275">
                                            <p:txEl>
                                              <p:charRg st="214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75">
                                            <p:txEl>
                                              <p:charRg st="214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237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275">
                                            <p:txEl>
                                              <p:charRg st="237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275">
                                            <p:txEl>
                                              <p:charRg st="237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例题七：最长公共子序列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给定两个序列</a:t>
            </a:r>
            <a:r>
              <a:rPr lang="en-US" altLang="zh-CN" dirty="0">
                <a:solidFill>
                  <a:srgbClr val="FF0000"/>
                </a:solidFill>
              </a:rPr>
              <a:t>X=&lt;x1, x2,x3,…,xm&gt;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Y=&lt;y1, y2, y3,…, yn&gt;, </a:t>
            </a:r>
            <a:r>
              <a:rPr lang="zh-CN" altLang="en-US" dirty="0">
                <a:solidFill>
                  <a:srgbClr val="FF0000"/>
                </a:solidFill>
              </a:rPr>
              <a:t>求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的一个最长公共子序列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例如</a:t>
            </a:r>
            <a:r>
              <a:rPr lang="en-US" altLang="zh-CN" dirty="0">
                <a:solidFill>
                  <a:srgbClr val="FF0000"/>
                </a:solidFill>
              </a:rPr>
              <a:t>X=abcefghij;  Y=abgryhijd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两个序列的最长公共序列为</a:t>
            </a:r>
            <a:r>
              <a:rPr lang="en-US" altLang="zh-CN" dirty="0">
                <a:solidFill>
                  <a:srgbClr val="FF0000"/>
                </a:solidFill>
              </a:rPr>
              <a:t>abghij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u="sng" dirty="0">
                <a:solidFill>
                  <a:srgbClr val="FF0000"/>
                </a:solidFill>
              </a:rPr>
              <a:t>注意可以不需要连续。</a:t>
            </a:r>
            <a:endParaRPr lang="zh-CN" altLang="zh-CN" u="sng" dirty="0">
              <a:solidFill>
                <a:srgbClr val="FF0000"/>
              </a:solidFill>
            </a:endParaRPr>
          </a:p>
        </p:txBody>
      </p:sp>
      <p:pic>
        <p:nvPicPr>
          <p:cNvPr id="35844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>
                                            <p:txEl>
                                              <p:char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>
                                            <p:txEl>
                                              <p:charRg st="6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3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3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确定状态：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表示起点为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，长度分别为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的最长公共子序列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长度。结果就是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(X)][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(Y)]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状态转移方程：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显然如果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]=Y[j]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那么长度分别为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的最长公共子序列就是长度分别为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j-1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的最长公共子序列加上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]!=Y[j]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呢？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如果不相等的话，那么长度为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和长度为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的序列的最长公共子序列就是“长度为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i-1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 ”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和“长度为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j-1 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中最长公共子序列中较长的一个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。综上状态转移方程为：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[i-1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][j-1] + 1          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x[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 == y[j]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=  max(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(i-1,j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][j-1])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x[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 != y[j]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 &lt;=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&lt;= Len(X) &amp;&amp; 1 &lt;= j &lt;= Len(Y))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charRg st="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charRg st="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charRg st="6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charRg st="6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7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charRg st="7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charRg st="7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2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charRg st="12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charRg st="12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3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87">
                                            <p:txEl>
                                              <p:charRg st="143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87">
                                            <p:txEl>
                                              <p:charRg st="143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30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charRg st="230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charRg st="230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295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7">
                                            <p:txEl>
                                              <p:charRg st="295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charRg st="295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52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charRg st="352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charRg st="352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096963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使用动态规划的条件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0" y="1447800"/>
            <a:ext cx="9220200" cy="5257800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、最优子结构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	一个最优化策略的子策略总是最优的。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、无后效性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	将各阶段按照一定的次序排列好之后，对于某个给定的阶段状态，它以前各阶段的状态无法直接影响它未来的决策，而只能通过当前的这个状态。换句话说，每个状态都是过去历史的一个完整总结。这就是无后向性，又称为无后效性。</a:t>
            </a:r>
            <a:endParaRPr lang="zh-CN" altLang="en-US" dirty="0">
              <a:solidFill>
                <a:srgbClr val="FF0000"/>
              </a:solidFill>
            </a:endParaRPr>
          </a:p>
          <a:p>
            <a:pPr lvl="1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124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charRg st="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2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charRg st="2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charRg st="27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charRg st="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charRg st="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3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charRg st="13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charRg st="139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(1)</a:t>
            </a:r>
            <a:r>
              <a:rPr lang="zh-CN" altLang="en-US" dirty="0">
                <a:solidFill>
                  <a:srgbClr val="FF0000"/>
                </a:solidFill>
              </a:rPr>
              <a:t>确定状态：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	把当前位置</a:t>
            </a:r>
            <a:r>
              <a:rPr lang="en-US" altLang="zh-CN" dirty="0">
                <a:solidFill>
                  <a:srgbClr val="FF0000"/>
                </a:solidFill>
              </a:rPr>
              <a:t>(i,j)</a:t>
            </a:r>
            <a:r>
              <a:rPr lang="zh-CN" altLang="en-US" dirty="0">
                <a:solidFill>
                  <a:srgbClr val="FF0000"/>
                </a:solidFill>
              </a:rPr>
              <a:t>看成一个状态，然后定义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	状态</a:t>
            </a:r>
            <a:r>
              <a:rPr lang="en-US" altLang="zh-CN" dirty="0">
                <a:solidFill>
                  <a:srgbClr val="FF0000"/>
                </a:solidFill>
              </a:rPr>
              <a:t>dp[i][j]</a:t>
            </a:r>
            <a:r>
              <a:rPr lang="zh-CN" altLang="en-US" dirty="0">
                <a:solidFill>
                  <a:srgbClr val="FF0000"/>
                </a:solidFill>
              </a:rPr>
              <a:t>为从格子出发能得到的最大和。则问题的解</a:t>
            </a:r>
            <a:r>
              <a:rPr lang="en-US" altLang="zh-CN" dirty="0">
                <a:solidFill>
                  <a:srgbClr val="FF0000"/>
                </a:solidFill>
              </a:rPr>
              <a:t>dp[1][1]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(2)</a:t>
            </a:r>
            <a:r>
              <a:rPr lang="zh-CN" altLang="en-US" dirty="0">
                <a:solidFill>
                  <a:srgbClr val="FF0000"/>
                </a:solidFill>
              </a:rPr>
              <a:t>确定状态转移方程：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从格子</a:t>
            </a:r>
            <a:r>
              <a:rPr lang="en-US" altLang="zh-CN" dirty="0">
                <a:solidFill>
                  <a:srgbClr val="FF0000"/>
                </a:solidFill>
              </a:rPr>
              <a:t>(i,j)</a:t>
            </a:r>
            <a:r>
              <a:rPr lang="zh-CN" altLang="en-US" dirty="0">
                <a:solidFill>
                  <a:srgbClr val="FF0000"/>
                </a:solidFill>
              </a:rPr>
              <a:t>出发有俩种决策，往左走或者往右走。所以应该选择</a:t>
            </a:r>
            <a:r>
              <a:rPr lang="en-US" altLang="zh-CN" dirty="0">
                <a:solidFill>
                  <a:srgbClr val="FF0000"/>
                </a:solidFill>
              </a:rPr>
              <a:t>dp[i+1][j]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dp[i][j+1]</a:t>
            </a:r>
            <a:r>
              <a:rPr lang="zh-CN" altLang="en-US" dirty="0">
                <a:solidFill>
                  <a:srgbClr val="FF0000"/>
                </a:solidFill>
              </a:rPr>
              <a:t>中较大的一个。从此可以推导出状态转移方程：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	dp[i][j]=w[i][j]+max{dp[i+1][j],dp[i+1][j+1]}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	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charRg st="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charRg st="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charRg st="3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charRg st="3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8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charRg st="8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charRg st="85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6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charRg st="16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charRg st="163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如果往左走，那么最好情况等于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格子里的值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][j],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与从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(i+1,j)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出发的</a:t>
            </a:r>
            <a:r>
              <a:rPr kumimoji="0" lang="zh-CN" alt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最大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总和，此时需要注意最大二字。如果连从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(i+1,j)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出发走到底部都不是最大的，加上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i,j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肯定也不是最大的。这个性质就是最优子结构。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值的得到不会影响到在他之前就已经得到的状态，这就是无后效性。过去得到的状态已经是完整的总结了。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动态规划的核心就是状态和状态转移方程</a:t>
            </a:r>
            <a:endParaRPr kumimoji="0" lang="en-US" altLang="zh-CN" sz="3200" b="0" i="0" u="sng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14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charRg st="114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charRg st="114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70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charRg st="170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charRg st="170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递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推写法：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注意边界条件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for(j = 1; j &lt;=n; ++j)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[n][j] = w[n][j];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 - 1;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&gt;= 1; --j)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for(j = 1; j &lt;=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++j)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 = w[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 + max(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+ 1][j],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 + 1]);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19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charRg st="1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8">
                                            <p:txEl>
                                              <p:charRg st="2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8">
                                            <p:txEl>
                                              <p:charRg st="2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6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8">
                                            <p:txEl>
                                              <p:charRg st="6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8">
                                            <p:txEl>
                                              <p:charRg st="67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9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charRg st="9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charRg st="9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24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8">
                                            <p:txEl>
                                              <p:charRg st="124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8">
                                            <p:txEl>
                                              <p:charRg st="124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递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归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写法：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注意边界条件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j) {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n)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return w[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return w[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 + max(d(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+ 1, j), d(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 + 1));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思考：这样的写法有什么问题吗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43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charRg st="1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charRg st="1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8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8">
                                            <p:txEl>
                                              <p:charRg st="3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8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8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8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8">
                                            <p:txEl>
                                              <p:charRg st="8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8">
                                            <p:txEl>
                                              <p:charRg st="8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4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058">
                                            <p:txEl>
                                              <p:charRg st="14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58">
                                            <p:txEl>
                                              <p:charRg st="140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4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058">
                                            <p:txEl>
                                              <p:charRg st="14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58">
                                            <p:txEl>
                                              <p:charRg st="14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记忆化搜索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j) {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 &gt;= 0)  return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n)  return w[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][j];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  return w[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 + max(d(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+ 1, j), d(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 + 1));}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思考：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数组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应该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初始化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为什么？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7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char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char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2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2">
                                            <p:txEl>
                                              <p:charRg st="2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>
                                            <p:txEl>
                                              <p:charRg st="2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2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2">
                                            <p:txEl>
                                              <p:charRg st="6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10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charRg st="10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charRg st="101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charRg st="16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拓展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假如数塔为一种有向无环图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状态转移方程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应该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为什么呢？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]=max{ (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[j] + w[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]) | 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,j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属于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边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集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思考：如何存储边呢？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(1)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邻接矩阵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 2" pitchFamily="18" charset="2"/>
              <a:buChar char="³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邻接表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None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"/>
              <a:defRPr/>
            </a:pPr>
            <a:endParaRPr kumimoji="0" lang="zh-CN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2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charRg st="2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charRg st="27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charRg st="6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8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charRg st="8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charRg st="8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例题一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重生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n * n</a:t>
            </a:r>
            <a:r>
              <a:rPr lang="zh-CN" altLang="en-US" dirty="0">
                <a:solidFill>
                  <a:srgbClr val="FF0000"/>
                </a:solidFill>
              </a:rPr>
              <a:t>正方形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囚犯被关在牢房的左上角，牢房的出口在右下角，逃至出口必须要经过他当时身处牢房的下方或右方的牢房，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每个牢房都会有一定数量的看守人员，他需要找到一条看守人数最少的路径到达出口。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pic>
        <p:nvPicPr>
          <p:cNvPr id="16388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76200"/>
            <a:ext cx="1390650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4769</Words>
  <Application>WPS 演示</Application>
  <PresentationFormat>全屏显示(4:3)</PresentationFormat>
  <Paragraphs>258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Maiandra GD</vt:lpstr>
      <vt:lpstr>隶书</vt:lpstr>
      <vt:lpstr>Cambria</vt:lpstr>
      <vt:lpstr>华文楷体</vt:lpstr>
      <vt:lpstr>Wingdings 2</vt:lpstr>
      <vt:lpstr>Calibri</vt:lpstr>
      <vt:lpstr>Arial</vt:lpstr>
      <vt:lpstr>微软雅黑</vt:lpstr>
      <vt:lpstr>Segoe Print</vt:lpstr>
      <vt:lpstr>Wingdings</vt:lpstr>
      <vt:lpstr>华文楷体</vt:lpstr>
      <vt:lpstr>龙腾四海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使用动态规划的条件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acmicpc</cp:lastModifiedBy>
  <cp:revision>68</cp:revision>
  <dcterms:created xsi:type="dcterms:W3CDTF">2017-04-02T00:33:42Z</dcterms:created>
  <dcterms:modified xsi:type="dcterms:W3CDTF">2017-04-02T01:10:15Z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2052-10.1.0.6135</vt:lpwstr>
  </property>
</Properties>
</file>