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6" r:id="rId11"/>
    <p:sldId id="257" r:id="rId12"/>
    <p:sldId id="259" r:id="rId13"/>
    <p:sldId id="260" r:id="rId14"/>
    <p:sldId id="269" r:id="rId15"/>
    <p:sldId id="270" r:id="rId16"/>
    <p:sldId id="271" r:id="rId17"/>
    <p:sldId id="272" r:id="rId18"/>
    <p:sldId id="273" r:id="rId19"/>
    <p:sldId id="258" r:id="rId20"/>
    <p:sldId id="276" r:id="rId21"/>
    <p:sldId id="277" r:id="rId22"/>
    <p:sldId id="278" r:id="rId23"/>
    <p:sldId id="279" r:id="rId24"/>
    <p:sldId id="280" r:id="rId25"/>
    <p:sldId id="283" r:id="rId26"/>
    <p:sldId id="284" r:id="rId27"/>
    <p:sldId id="286" r:id="rId28"/>
    <p:sldId id="285" r:id="rId29"/>
    <p:sldId id="287" r:id="rId30"/>
    <p:sldId id="281" r:id="rId31"/>
    <p:sldId id="28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26T00:25:13.1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11730 5151 0,'-18'0'62,"18"17"-62,0 1 16,0 35-1,-17 17 1,-1 18 0,-17-17-1,17 17 1,0-88-16,18 106 16,-17 0-1,17 17 1,-18 1-1,0-36 1,18 36 0,0 34 15,0-17-15,0-52-1,0 16 1,0 1-1,0-18 1,18 71 0,-18-53-1,0-35 1,0-1 0,18-35-1,-18 1 1,0-1-1,0 36 1,35-1 0,-17 1-1,-18-36 17,0-17-17,0 17 1,0 0-1,17 18 1,1-18 0,-18-17-1,18-18 110,-1 0-109,1 0 0,17 0-1,-17 0-15,88 0 16,-18 0-1,35 0 1,18 0 0,0 0-1,1 0 1,52 0 0,-18 0-1,-53 0 1,1-18-1,-1 18 1,1 0 0,35-17 15,-36 17-15,-35-18-1,-35 18 1,0 0-1,18-18 1,52 18 0,-35 0-1,1-17 1,-72 17 0,1 0-1,17 0 1,0-18-1,18 18 1,-17-18 0,-19 18 62,1 0-63,0 0 64,-1 0-17,1 0-62,-1 0 0,107 36 16,105-19-1,-211-17 1,194 36 0,-142-36-1,-70 17 79,-18-17-78,1 0-16,-1 18 15,1 0 1,-1-18-1,18 17 1,-18 1 0,18-1-1,0 1 17,0 35-17,0 18 1,0-1-1,0 54 1,0 34 0,0 1-1,0 0 1,0 35 0,0-18-1,0 1 1,0 34-1,-17-17 1,17-17 0,0-18 15,0-1-15,0-34-1,0-36 1,0 0-1,0-17 1,0-18 0,0-18-1,0-17 1,0 17 0,0-18-1,0 19 1,0-19-1,0 1 1,0 0 0,0-1 15,17-17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26EB9-6D28-4028-844B-A9EFE0652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DAB910-B6A3-4642-9C58-44CE0A5D7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AF6FF-B253-403C-B2F3-DD5DA94D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711E-97EE-4AEE-A11F-E36644932FB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2F685-499B-4AA4-BC4D-7ABFB134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C7CE4-297E-402E-81BC-DECAA719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AD3F-F958-42DA-96A0-9044323D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F5DBD-B49A-43D3-BE50-0C415B06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DDB0D2-C69D-4996-88FB-4299ACF11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01327-44C6-4851-8A16-337EC9FA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711E-97EE-4AEE-A11F-E36644932FB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C031C-0B70-4BC9-A556-6CD239A9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F58E7-29A6-48D2-A938-1C71AABB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AD3F-F958-42DA-96A0-9044323D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6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948C52-E7CA-45D1-B93F-66B922A29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99976A-2371-4257-810E-9A5BF7ACA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82DB2-03E2-42F2-8FDE-E9A7670D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711E-97EE-4AEE-A11F-E36644932FB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BCA66-42DE-46EF-95E7-12F9CD18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B69B8-474F-4A4F-A8E0-35927075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AD3F-F958-42DA-96A0-9044323D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0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049" descr="SW이미지_2">
            <a:extLst>
              <a:ext uri="{FF2B5EF4-FFF2-40B4-BE49-F238E27FC236}">
                <a16:creationId xmlns:a16="http://schemas.microsoft.com/office/drawing/2014/main" id="{F550FEBF-D124-45D3-BD66-1771957D2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9501"/>
            <a:ext cx="121920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050">
            <a:extLst>
              <a:ext uri="{FF2B5EF4-FFF2-40B4-BE49-F238E27FC236}">
                <a16:creationId xmlns:a16="http://schemas.microsoft.com/office/drawing/2014/main" id="{83E498BE-E5BC-41D3-8833-D853EF2D0811}"/>
              </a:ext>
            </a:extLst>
          </p:cNvPr>
          <p:cNvGrpSpPr>
            <a:grpSpLocks/>
          </p:cNvGrpSpPr>
          <p:nvPr/>
        </p:nvGrpSpPr>
        <p:grpSpPr bwMode="auto">
          <a:xfrm>
            <a:off x="38101" y="4652964"/>
            <a:ext cx="12153900" cy="2205037"/>
            <a:chOff x="0" y="0"/>
            <a:chExt cx="5760" cy="1680"/>
          </a:xfrm>
        </p:grpSpPr>
        <p:sp>
          <p:nvSpPr>
            <p:cNvPr id="6" name="矩形 2051">
              <a:extLst>
                <a:ext uri="{FF2B5EF4-FFF2-40B4-BE49-F238E27FC236}">
                  <a16:creationId xmlns:a16="http://schemas.microsoft.com/office/drawing/2014/main" id="{DE0DC8CC-CFF8-4FC3-ADF0-E5030569E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1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" name="矩形 2052">
              <a:extLst>
                <a:ext uri="{FF2B5EF4-FFF2-40B4-BE49-F238E27FC236}">
                  <a16:creationId xmlns:a16="http://schemas.microsoft.com/office/drawing/2014/main" id="{3E81E7A7-51A2-4D60-B5D6-9595E6BD7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8" name="矩形 2053">
            <a:extLst>
              <a:ext uri="{FF2B5EF4-FFF2-40B4-BE49-F238E27FC236}">
                <a16:creationId xmlns:a16="http://schemas.microsoft.com/office/drawing/2014/main" id="{E82947E4-195F-402D-B467-376908DF1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2286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D264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z="1800"/>
          </a:p>
        </p:txBody>
      </p:sp>
      <p:grpSp>
        <p:nvGrpSpPr>
          <p:cNvPr id="9" name="组合 2054">
            <a:extLst>
              <a:ext uri="{FF2B5EF4-FFF2-40B4-BE49-F238E27FC236}">
                <a16:creationId xmlns:a16="http://schemas.microsoft.com/office/drawing/2014/main" id="{0051F143-8CC9-4885-8AAB-E74393F86CCE}"/>
              </a:ext>
            </a:extLst>
          </p:cNvPr>
          <p:cNvGrpSpPr>
            <a:grpSpLocks/>
          </p:cNvGrpSpPr>
          <p:nvPr/>
        </p:nvGrpSpPr>
        <p:grpSpPr bwMode="auto">
          <a:xfrm>
            <a:off x="1" y="4289426"/>
            <a:ext cx="12130617" cy="676275"/>
            <a:chOff x="0" y="0"/>
            <a:chExt cx="5731" cy="426"/>
          </a:xfrm>
        </p:grpSpPr>
        <p:sp>
          <p:nvSpPr>
            <p:cNvPr id="10" name="未知">
              <a:extLst>
                <a:ext uri="{FF2B5EF4-FFF2-40B4-BE49-F238E27FC236}">
                  <a16:creationId xmlns:a16="http://schemas.microsoft.com/office/drawing/2014/main" id="{6967A909-31A5-465B-B183-BEC360A199D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0"/>
              <a:ext cx="5731" cy="364"/>
            </a:xfrm>
            <a:custGeom>
              <a:avLst/>
              <a:gdLst>
                <a:gd name="T0" fmla="*/ 0 w 5731"/>
                <a:gd name="T1" fmla="*/ 0 h 808"/>
                <a:gd name="T2" fmla="*/ 19 w 5731"/>
                <a:gd name="T3" fmla="*/ 2 h 808"/>
                <a:gd name="T4" fmla="*/ 1824 w 5731"/>
                <a:gd name="T5" fmla="*/ 6 h 808"/>
                <a:gd name="T6" fmla="*/ 3946 w 5731"/>
                <a:gd name="T7" fmla="*/ 6 h 808"/>
                <a:gd name="T8" fmla="*/ 5731 w 5731"/>
                <a:gd name="T9" fmla="*/ 2 h 808"/>
                <a:gd name="T10" fmla="*/ 5722 w 5731"/>
                <a:gd name="T11" fmla="*/ 1 h 808"/>
                <a:gd name="T12" fmla="*/ 0 w 5731"/>
                <a:gd name="T13" fmla="*/ 0 h 8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31" h="808">
                  <a:moveTo>
                    <a:pt x="0" y="0"/>
                  </a:moveTo>
                  <a:lnTo>
                    <a:pt x="19" y="279"/>
                  </a:lnTo>
                  <a:cubicBezTo>
                    <a:pt x="321" y="399"/>
                    <a:pt x="1170" y="671"/>
                    <a:pt x="1824" y="739"/>
                  </a:cubicBezTo>
                  <a:cubicBezTo>
                    <a:pt x="2478" y="808"/>
                    <a:pt x="3295" y="769"/>
                    <a:pt x="3946" y="695"/>
                  </a:cubicBezTo>
                  <a:cubicBezTo>
                    <a:pt x="4597" y="621"/>
                    <a:pt x="5435" y="387"/>
                    <a:pt x="5731" y="297"/>
                  </a:cubicBezTo>
                  <a:lnTo>
                    <a:pt x="5722" y="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未知">
              <a:extLst>
                <a:ext uri="{FF2B5EF4-FFF2-40B4-BE49-F238E27FC236}">
                  <a16:creationId xmlns:a16="http://schemas.microsoft.com/office/drawing/2014/main" id="{F80350C8-F2EE-4A51-97B5-7B25F7A7C20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0" y="47"/>
              <a:ext cx="5731" cy="379"/>
            </a:xfrm>
            <a:custGeom>
              <a:avLst/>
              <a:gdLst>
                <a:gd name="T0" fmla="*/ 0 w 5731"/>
                <a:gd name="T1" fmla="*/ 0 h 842"/>
                <a:gd name="T2" fmla="*/ 26 w 5731"/>
                <a:gd name="T3" fmla="*/ 3 h 842"/>
                <a:gd name="T4" fmla="*/ 1795 w 5731"/>
                <a:gd name="T5" fmla="*/ 6 h 842"/>
                <a:gd name="T6" fmla="*/ 3821 w 5731"/>
                <a:gd name="T7" fmla="*/ 6 h 842"/>
                <a:gd name="T8" fmla="*/ 5731 w 5731"/>
                <a:gd name="T9" fmla="*/ 3 h 842"/>
                <a:gd name="T10" fmla="*/ 5693 w 5731"/>
                <a:gd name="T11" fmla="*/ 0 h 842"/>
                <a:gd name="T12" fmla="*/ 0 w 5731"/>
                <a:gd name="T13" fmla="*/ 0 h 8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31" h="842">
                  <a:moveTo>
                    <a:pt x="0" y="36"/>
                  </a:moveTo>
                  <a:lnTo>
                    <a:pt x="26" y="315"/>
                  </a:lnTo>
                  <a:cubicBezTo>
                    <a:pt x="325" y="438"/>
                    <a:pt x="1163" y="700"/>
                    <a:pt x="1795" y="771"/>
                  </a:cubicBezTo>
                  <a:cubicBezTo>
                    <a:pt x="2427" y="842"/>
                    <a:pt x="3165" y="817"/>
                    <a:pt x="3821" y="742"/>
                  </a:cubicBezTo>
                  <a:cubicBezTo>
                    <a:pt x="4477" y="667"/>
                    <a:pt x="5419" y="444"/>
                    <a:pt x="5731" y="320"/>
                  </a:cubicBezTo>
                  <a:lnTo>
                    <a:pt x="5693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2" name="组合 2057">
            <a:extLst>
              <a:ext uri="{FF2B5EF4-FFF2-40B4-BE49-F238E27FC236}">
                <a16:creationId xmlns:a16="http://schemas.microsoft.com/office/drawing/2014/main" id="{EFDC2892-971E-43C9-8FE9-E827B2AC96E4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67525"/>
            <a:chOff x="0" y="0"/>
            <a:chExt cx="5760" cy="4326"/>
          </a:xfrm>
        </p:grpSpPr>
        <p:sp>
          <p:nvSpPr>
            <p:cNvPr id="13" name="圆角矩形 2058">
              <a:extLst>
                <a:ext uri="{FF2B5EF4-FFF2-40B4-BE49-F238E27FC236}">
                  <a16:creationId xmlns:a16="http://schemas.microsoft.com/office/drawing/2014/main" id="{ACDAE4D6-75B2-46C8-A519-9229C15BF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" y="24"/>
              <a:ext cx="5709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4" name="未知">
              <a:extLst>
                <a:ext uri="{FF2B5EF4-FFF2-40B4-BE49-F238E27FC236}">
                  <a16:creationId xmlns:a16="http://schemas.microsoft.com/office/drawing/2014/main" id="{51D5D4B0-B96F-43C4-8C1A-F65CD0F36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" y="0"/>
              <a:ext cx="288" cy="288"/>
            </a:xfrm>
            <a:custGeom>
              <a:avLst/>
              <a:gdLst>
                <a:gd name="T0" fmla="*/ 0 w 336"/>
                <a:gd name="T1" fmla="*/ 8 h 384"/>
                <a:gd name="T2" fmla="*/ 0 w 336"/>
                <a:gd name="T3" fmla="*/ 69 h 384"/>
                <a:gd name="T4" fmla="*/ 38 w 336"/>
                <a:gd name="T5" fmla="*/ 35 h 384"/>
                <a:gd name="T6" fmla="*/ 76 w 336"/>
                <a:gd name="T7" fmla="*/ 8 h 384"/>
                <a:gd name="T8" fmla="*/ 134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未知">
              <a:extLst>
                <a:ext uri="{FF2B5EF4-FFF2-40B4-BE49-F238E27FC236}">
                  <a16:creationId xmlns:a16="http://schemas.microsoft.com/office/drawing/2014/main" id="{C438B956-A87C-486E-BB46-76FD225E0C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8600">
              <a:off x="-47" y="4030"/>
              <a:ext cx="336" cy="242"/>
            </a:xfrm>
            <a:custGeom>
              <a:avLst/>
              <a:gdLst>
                <a:gd name="T0" fmla="*/ 0 w 336"/>
                <a:gd name="T1" fmla="*/ 3 h 384"/>
                <a:gd name="T2" fmla="*/ 0 w 336"/>
                <a:gd name="T3" fmla="*/ 24 h 384"/>
                <a:gd name="T4" fmla="*/ 96 w 336"/>
                <a:gd name="T5" fmla="*/ 12 h 384"/>
                <a:gd name="T6" fmla="*/ 192 w 336"/>
                <a:gd name="T7" fmla="*/ 3 h 384"/>
                <a:gd name="T8" fmla="*/ 336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未知">
              <a:extLst>
                <a:ext uri="{FF2B5EF4-FFF2-40B4-BE49-F238E27FC236}">
                  <a16:creationId xmlns:a16="http://schemas.microsoft.com/office/drawing/2014/main" id="{B0BBA49B-533F-478A-B416-D8BA10689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3978"/>
              <a:ext cx="240" cy="348"/>
            </a:xfrm>
            <a:custGeom>
              <a:avLst/>
              <a:gdLst>
                <a:gd name="T0" fmla="*/ 212 w 246"/>
                <a:gd name="T1" fmla="*/ 0 h 348"/>
                <a:gd name="T2" fmla="*/ 140 w 246"/>
                <a:gd name="T3" fmla="*/ 196 h 348"/>
                <a:gd name="T4" fmla="*/ 72 w 246"/>
                <a:gd name="T5" fmla="*/ 282 h 348"/>
                <a:gd name="T6" fmla="*/ 0 w 246"/>
                <a:gd name="T7" fmla="*/ 342 h 348"/>
                <a:gd name="T8" fmla="*/ 212 w 246"/>
                <a:gd name="T9" fmla="*/ 348 h 3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6" h="348">
                  <a:moveTo>
                    <a:pt x="246" y="0"/>
                  </a:moveTo>
                  <a:lnTo>
                    <a:pt x="164" y="196"/>
                  </a:lnTo>
                  <a:lnTo>
                    <a:pt x="84" y="282"/>
                  </a:lnTo>
                  <a:lnTo>
                    <a:pt x="0" y="342"/>
                  </a:lnTo>
                  <a:lnTo>
                    <a:pt x="246" y="3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未知">
              <a:extLst>
                <a:ext uri="{FF2B5EF4-FFF2-40B4-BE49-F238E27FC236}">
                  <a16:creationId xmlns:a16="http://schemas.microsoft.com/office/drawing/2014/main" id="{527D3A3A-ABE5-4354-94F4-69FB3AAF46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472" y="0"/>
              <a:ext cx="288" cy="288"/>
            </a:xfrm>
            <a:custGeom>
              <a:avLst/>
              <a:gdLst>
                <a:gd name="T0" fmla="*/ 0 w 336"/>
                <a:gd name="T1" fmla="*/ 8 h 384"/>
                <a:gd name="T2" fmla="*/ 0 w 336"/>
                <a:gd name="T3" fmla="*/ 69 h 384"/>
                <a:gd name="T4" fmla="*/ 38 w 336"/>
                <a:gd name="T5" fmla="*/ 35 h 384"/>
                <a:gd name="T6" fmla="*/ 76 w 336"/>
                <a:gd name="T7" fmla="*/ 8 h 384"/>
                <a:gd name="T8" fmla="*/ 134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pic>
        <p:nvPicPr>
          <p:cNvPr id="18" name="Picture 24">
            <a:extLst>
              <a:ext uri="{FF2B5EF4-FFF2-40B4-BE49-F238E27FC236}">
                <a16:creationId xmlns:a16="http://schemas.microsoft.com/office/drawing/2014/main" id="{64A9A248-765A-4A18-B8CB-03DD849B9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80975"/>
            <a:ext cx="1464733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4" name="标题 2063"/>
          <p:cNvSpPr>
            <a:spLocks noGrp="1"/>
          </p:cNvSpPr>
          <p:nvPr>
            <p:ph type="ctrTitle" sz="quarter"/>
          </p:nvPr>
        </p:nvSpPr>
        <p:spPr>
          <a:xfrm>
            <a:off x="624417" y="1268413"/>
            <a:ext cx="10871200" cy="7429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lvl="0" algn="ctr">
              <a:defRPr sz="3600" b="1"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en-US" altLang="zh-CN" noProof="1"/>
          </a:p>
        </p:txBody>
      </p:sp>
      <p:sp>
        <p:nvSpPr>
          <p:cNvPr id="2065" name="副标题 2064"/>
          <p:cNvSpPr>
            <a:spLocks noGrp="1"/>
          </p:cNvSpPr>
          <p:nvPr>
            <p:ph type="subTitle" sz="quarter" idx="1"/>
          </p:nvPr>
        </p:nvSpPr>
        <p:spPr>
          <a:xfrm>
            <a:off x="1871133" y="5127625"/>
            <a:ext cx="8534400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lvl="0" indent="0" algn="ctr">
              <a:buNone/>
              <a:defRPr sz="1800" b="0"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sz="1800" b="0" kern="1200">
                <a:solidFill>
                  <a:schemeClr val="bg1"/>
                </a:solidFill>
              </a:defRPr>
            </a:lvl2pPr>
            <a:lvl3pPr marL="914400" lvl="2" indent="-914400" algn="ctr">
              <a:buNone/>
              <a:defRPr sz="1800" b="0" kern="1200">
                <a:solidFill>
                  <a:schemeClr val="bg1"/>
                </a:solidFill>
              </a:defRPr>
            </a:lvl3pPr>
            <a:lvl4pPr marL="1371600" lvl="3" indent="-1371600" algn="ctr">
              <a:buNone/>
              <a:defRPr sz="1800" b="0" kern="1200">
                <a:solidFill>
                  <a:schemeClr val="bg1"/>
                </a:solidFill>
              </a:defRPr>
            </a:lvl4pPr>
            <a:lvl5pPr marL="1828800" lvl="4" indent="-1828800" algn="ctr">
              <a:buNone/>
              <a:defRPr sz="1800" b="0"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158415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1">
            <a:extLst>
              <a:ext uri="{FF2B5EF4-FFF2-40B4-BE49-F238E27FC236}">
                <a16:creationId xmlns:a16="http://schemas.microsoft.com/office/drawing/2014/main" id="{872C1154-6B0B-4A2E-83BF-50CB2EE7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032">
            <a:extLst>
              <a:ext uri="{FF2B5EF4-FFF2-40B4-BE49-F238E27FC236}">
                <a16:creationId xmlns:a16="http://schemas.microsoft.com/office/drawing/2014/main" id="{38A869F2-BA8E-4794-A121-264E327A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033">
            <a:extLst>
              <a:ext uri="{FF2B5EF4-FFF2-40B4-BE49-F238E27FC236}">
                <a16:creationId xmlns:a16="http://schemas.microsoft.com/office/drawing/2014/main" id="{14F95BA6-11D4-4FCE-99BD-5877F3AA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91F31-96D2-434A-A48F-717B70C4B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869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31">
            <a:extLst>
              <a:ext uri="{FF2B5EF4-FFF2-40B4-BE49-F238E27FC236}">
                <a16:creationId xmlns:a16="http://schemas.microsoft.com/office/drawing/2014/main" id="{7EBF5A0F-03E1-4822-A6CE-886E6A2E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032">
            <a:extLst>
              <a:ext uri="{FF2B5EF4-FFF2-40B4-BE49-F238E27FC236}">
                <a16:creationId xmlns:a16="http://schemas.microsoft.com/office/drawing/2014/main" id="{D6EBF681-7F95-4DBC-A257-4C74F90F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033">
            <a:extLst>
              <a:ext uri="{FF2B5EF4-FFF2-40B4-BE49-F238E27FC236}">
                <a16:creationId xmlns:a16="http://schemas.microsoft.com/office/drawing/2014/main" id="{8699B3F2-261D-4968-AF1B-36C057F8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94A67-2C4E-4059-800C-A4F48B6492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55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76672" cy="5081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371600"/>
            <a:ext cx="5376672" cy="5081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31">
            <a:extLst>
              <a:ext uri="{FF2B5EF4-FFF2-40B4-BE49-F238E27FC236}">
                <a16:creationId xmlns:a16="http://schemas.microsoft.com/office/drawing/2014/main" id="{85FB525A-500A-418B-9DB5-95B83FD5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1032">
            <a:extLst>
              <a:ext uri="{FF2B5EF4-FFF2-40B4-BE49-F238E27FC236}">
                <a16:creationId xmlns:a16="http://schemas.microsoft.com/office/drawing/2014/main" id="{3C251DE5-1DA0-4730-A4CE-DDC77931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033">
            <a:extLst>
              <a:ext uri="{FF2B5EF4-FFF2-40B4-BE49-F238E27FC236}">
                <a16:creationId xmlns:a16="http://schemas.microsoft.com/office/drawing/2014/main" id="{2A405CD3-80E1-4EDA-B9FC-C1B43CA7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8E42B-EB14-4198-8760-45AF2E696A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83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7" y="1567346"/>
            <a:ext cx="470184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7" y="2357460"/>
            <a:ext cx="470184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31">
            <a:extLst>
              <a:ext uri="{FF2B5EF4-FFF2-40B4-BE49-F238E27FC236}">
                <a16:creationId xmlns:a16="http://schemas.microsoft.com/office/drawing/2014/main" id="{E5855021-CA13-4784-B351-7535ECBD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1032">
            <a:extLst>
              <a:ext uri="{FF2B5EF4-FFF2-40B4-BE49-F238E27FC236}">
                <a16:creationId xmlns:a16="http://schemas.microsoft.com/office/drawing/2014/main" id="{76FCA560-A674-4D41-8BA0-030225A2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033">
            <a:extLst>
              <a:ext uri="{FF2B5EF4-FFF2-40B4-BE49-F238E27FC236}">
                <a16:creationId xmlns:a16="http://schemas.microsoft.com/office/drawing/2014/main" id="{1435493E-9CDC-44A9-B4C3-920D9E51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B73A3-54C7-4D7F-9010-CC3776A7DF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10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31">
            <a:extLst>
              <a:ext uri="{FF2B5EF4-FFF2-40B4-BE49-F238E27FC236}">
                <a16:creationId xmlns:a16="http://schemas.microsoft.com/office/drawing/2014/main" id="{BFD10361-5D10-4C76-A2CB-D7765A97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1032">
            <a:extLst>
              <a:ext uri="{FF2B5EF4-FFF2-40B4-BE49-F238E27FC236}">
                <a16:creationId xmlns:a16="http://schemas.microsoft.com/office/drawing/2014/main" id="{6DCDBA32-3DA4-4C3E-8BB8-B88EA9E2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033">
            <a:extLst>
              <a:ext uri="{FF2B5EF4-FFF2-40B4-BE49-F238E27FC236}">
                <a16:creationId xmlns:a16="http://schemas.microsoft.com/office/drawing/2014/main" id="{23142C81-298F-47F6-B0CB-49A0DBB8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2D21F-D7FB-404D-BE90-C1646E86C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85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31">
            <a:extLst>
              <a:ext uri="{FF2B5EF4-FFF2-40B4-BE49-F238E27FC236}">
                <a16:creationId xmlns:a16="http://schemas.microsoft.com/office/drawing/2014/main" id="{30675812-400C-4852-A795-70A89379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1032">
            <a:extLst>
              <a:ext uri="{FF2B5EF4-FFF2-40B4-BE49-F238E27FC236}">
                <a16:creationId xmlns:a16="http://schemas.microsoft.com/office/drawing/2014/main" id="{ACAA4E6A-ECE0-47E5-BE25-93631F46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033">
            <a:extLst>
              <a:ext uri="{FF2B5EF4-FFF2-40B4-BE49-F238E27FC236}">
                <a16:creationId xmlns:a16="http://schemas.microsoft.com/office/drawing/2014/main" id="{9FDFD2AD-2247-43E7-BCB9-9291755D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37B02-D24C-4D65-BAE6-E2F17482EE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737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31">
            <a:extLst>
              <a:ext uri="{FF2B5EF4-FFF2-40B4-BE49-F238E27FC236}">
                <a16:creationId xmlns:a16="http://schemas.microsoft.com/office/drawing/2014/main" id="{0AFCC158-3FA0-458F-96F3-CE42530A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1032">
            <a:extLst>
              <a:ext uri="{FF2B5EF4-FFF2-40B4-BE49-F238E27FC236}">
                <a16:creationId xmlns:a16="http://schemas.microsoft.com/office/drawing/2014/main" id="{FA7F79CD-EF4E-4066-96FF-F37C3FC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033">
            <a:extLst>
              <a:ext uri="{FF2B5EF4-FFF2-40B4-BE49-F238E27FC236}">
                <a16:creationId xmlns:a16="http://schemas.microsoft.com/office/drawing/2014/main" id="{2C8E05C8-2D89-4917-B461-060047C1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4D7E8-62A8-49EC-A226-F3C8D4513F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89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BAF4E-7016-4902-BBEF-DCF05638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DC692-555E-405D-8F91-080349E2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6A54D-2D1B-4EB7-909F-8C67AD60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711E-97EE-4AEE-A11F-E36644932FB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1BEE4-ED73-4542-8367-0EDCC941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C76FC-14F4-4675-B27E-6CE4A8BC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AD3F-F958-42DA-96A0-9044323D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1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1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1" y="457201"/>
            <a:ext cx="5970588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1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31">
            <a:extLst>
              <a:ext uri="{FF2B5EF4-FFF2-40B4-BE49-F238E27FC236}">
                <a16:creationId xmlns:a16="http://schemas.microsoft.com/office/drawing/2014/main" id="{629FD900-F46F-4697-8B5F-ED0A179A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1032">
            <a:extLst>
              <a:ext uri="{FF2B5EF4-FFF2-40B4-BE49-F238E27FC236}">
                <a16:creationId xmlns:a16="http://schemas.microsoft.com/office/drawing/2014/main" id="{78631707-2ADF-46E1-8EB7-801F9CBA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033">
            <a:extLst>
              <a:ext uri="{FF2B5EF4-FFF2-40B4-BE49-F238E27FC236}">
                <a16:creationId xmlns:a16="http://schemas.microsoft.com/office/drawing/2014/main" id="{92B49FB0-38A0-4D82-AE68-CD7AE29D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8D2B8-9F66-4380-852A-7FED54751B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641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1">
            <a:extLst>
              <a:ext uri="{FF2B5EF4-FFF2-40B4-BE49-F238E27FC236}">
                <a16:creationId xmlns:a16="http://schemas.microsoft.com/office/drawing/2014/main" id="{33875A26-E8E1-4E0E-83C0-2E53A1F9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032">
            <a:extLst>
              <a:ext uri="{FF2B5EF4-FFF2-40B4-BE49-F238E27FC236}">
                <a16:creationId xmlns:a16="http://schemas.microsoft.com/office/drawing/2014/main" id="{4512A283-FEE0-4521-8FE7-E4F3E987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033">
            <a:extLst>
              <a:ext uri="{FF2B5EF4-FFF2-40B4-BE49-F238E27FC236}">
                <a16:creationId xmlns:a16="http://schemas.microsoft.com/office/drawing/2014/main" id="{AA69487B-887A-48F1-B928-39F415B7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F45BB-328A-474E-9511-8EF1F53BA6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374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7014" y="333376"/>
            <a:ext cx="2835804" cy="6119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33376"/>
            <a:ext cx="8343019" cy="6119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1">
            <a:extLst>
              <a:ext uri="{FF2B5EF4-FFF2-40B4-BE49-F238E27FC236}">
                <a16:creationId xmlns:a16="http://schemas.microsoft.com/office/drawing/2014/main" id="{14B2D56D-2534-4ADF-A354-F67CEDF3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032">
            <a:extLst>
              <a:ext uri="{FF2B5EF4-FFF2-40B4-BE49-F238E27FC236}">
                <a16:creationId xmlns:a16="http://schemas.microsoft.com/office/drawing/2014/main" id="{5CEF57DA-958C-4835-93FF-6500B467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033">
            <a:extLst>
              <a:ext uri="{FF2B5EF4-FFF2-40B4-BE49-F238E27FC236}">
                <a16:creationId xmlns:a16="http://schemas.microsoft.com/office/drawing/2014/main" id="{421716C1-F737-44B8-A01F-FF5FA782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F231B-35AE-4B25-8BA9-7B2FBBCD9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148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单击图标添加图表</a:t>
            </a:r>
          </a:p>
        </p:txBody>
      </p:sp>
      <p:sp>
        <p:nvSpPr>
          <p:cNvPr id="4" name="日期占位符 1031">
            <a:extLst>
              <a:ext uri="{FF2B5EF4-FFF2-40B4-BE49-F238E27FC236}">
                <a16:creationId xmlns:a16="http://schemas.microsoft.com/office/drawing/2014/main" id="{C128BCFB-550A-445B-8811-254512E6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032">
            <a:extLst>
              <a:ext uri="{FF2B5EF4-FFF2-40B4-BE49-F238E27FC236}">
                <a16:creationId xmlns:a16="http://schemas.microsoft.com/office/drawing/2014/main" id="{63FE9C8F-7C64-49D9-BA7E-26F2D818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033">
            <a:extLst>
              <a:ext uri="{FF2B5EF4-FFF2-40B4-BE49-F238E27FC236}">
                <a16:creationId xmlns:a16="http://schemas.microsoft.com/office/drawing/2014/main" id="{791421C8-4A0F-4A99-BB38-C20CE433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68EB1-B2A9-4C2A-A287-D2DD8726F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35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FA0AF-B403-4B51-B36D-35DC3D0E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27E3D-3EA7-418C-A17F-45077B6DB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431D3-47AF-4798-8D49-B6E82491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711E-97EE-4AEE-A11F-E36644932FB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FA33F-2F9A-4DE2-BBAB-C2308B9A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239D4-CC5E-4C10-B219-D05F5985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AD3F-F958-42DA-96A0-9044323D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3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20C81-0140-4DB4-BA8C-3775CE9E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9A168-3658-4172-A22B-A1E0F08EB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F79E25-774B-4F28-B8FF-85A1E552A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B8D45D-FC21-4810-9F8A-407E0FC2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711E-97EE-4AEE-A11F-E36644932FB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E13FF4-04C3-4081-83E6-F0D5EA0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A9A70F-CD73-45AE-B049-9D0FB61D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AD3F-F958-42DA-96A0-9044323D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B489D-65BF-498A-9090-A3E31236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3B612-4F3C-4EF5-A11D-78CFBC5D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9C2D96-465F-40A9-8108-EF8B4CE2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49F13F-B2CD-4625-88B1-16B08BD23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43B87F-D964-42F2-B3D3-359028053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4EF9F1-A085-4BBD-9816-920028C7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711E-97EE-4AEE-A11F-E36644932FB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C659A4-7174-4B34-9AA0-C1F55AAF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2D681-66E2-4BA1-9BE0-D9EA1F30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AD3F-F958-42DA-96A0-9044323D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26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BC925-7A13-4F88-95CB-77CEC9CC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6203D3-5641-4AEC-B9CD-B4E24DBC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711E-97EE-4AEE-A11F-E36644932FB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E064E2-3BC8-4D15-8A65-A4204337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6F954A-6558-4C90-8FC3-C1ED6D25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AD3F-F958-42DA-96A0-9044323D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0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430F52-7BCC-4137-A013-B7589728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711E-97EE-4AEE-A11F-E36644932FB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10C363-C454-4694-A5F0-875848D6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BC5B26-936B-464A-809E-5E912ECF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AD3F-F958-42DA-96A0-9044323D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3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3ED22-4E24-4379-A218-E3A2C21F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E223F-7B86-4F36-BAA7-D4B697B12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490FEC-1014-4755-BD6B-E5DC83B6B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08C2C-DEEF-4340-AFE3-26CDD94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711E-97EE-4AEE-A11F-E36644932FB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9B9AD7-32EA-40C3-89DC-CBBC45CC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AA888-6B9D-48C7-9699-4FBB320D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AD3F-F958-42DA-96A0-9044323D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80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23F20-0E40-4176-BA87-886F5928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4B8F5E-860A-40B6-92E7-5E48F8FE7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4BB63D-36BA-4F18-B1C5-BA1E1701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9AD41-12B2-40C4-A6BD-0B5653FC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711E-97EE-4AEE-A11F-E36644932FB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957BD-88DA-4BBB-90B1-1ACE7A73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79F5A-6E57-4345-B3C8-D3D29691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AD3F-F958-42DA-96A0-9044323D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49E77-4E9E-47F7-95F0-4B4C7600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231466-E5AD-406E-ADBC-E49AC61A3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BD913-6CD4-45CF-AF8C-F4139E19B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711E-97EE-4AEE-A11F-E36644932FBF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CB0FD-2B41-473D-9D23-0D9B90F93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161FE-79E0-49D4-9AC4-FFBE64720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AD3F-F958-42DA-96A0-9044323D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배너">
            <a:extLst>
              <a:ext uri="{FF2B5EF4-FFF2-40B4-BE49-F238E27FC236}">
                <a16:creationId xmlns:a16="http://schemas.microsoft.com/office/drawing/2014/main" id="{71E4C841-2154-4816-8043-1E0643ED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0"/>
            <a:ext cx="121920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026">
            <a:extLst>
              <a:ext uri="{FF2B5EF4-FFF2-40B4-BE49-F238E27FC236}">
                <a16:creationId xmlns:a16="http://schemas.microsoft.com/office/drawing/2014/main" id="{0C08B055-D106-47F5-96C9-25CC3BCB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2413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z="1800">
              <a:cs typeface="Arial" panose="020B0604020202020204" pitchFamily="34" charset="0"/>
            </a:endParaRPr>
          </a:p>
        </p:txBody>
      </p:sp>
      <p:sp>
        <p:nvSpPr>
          <p:cNvPr id="1028" name="未知">
            <a:extLst>
              <a:ext uri="{FF2B5EF4-FFF2-40B4-BE49-F238E27FC236}">
                <a16:creationId xmlns:a16="http://schemas.microsoft.com/office/drawing/2014/main" id="{0CEACB4C-1167-4DDD-AEF7-DB3966D6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33" y="950913"/>
            <a:ext cx="12204700" cy="461962"/>
          </a:xfrm>
          <a:custGeom>
            <a:avLst/>
            <a:gdLst>
              <a:gd name="T0" fmla="*/ 2147483646 w 5768"/>
              <a:gd name="T1" fmla="*/ 2147483646 h 366"/>
              <a:gd name="T2" fmla="*/ 0 w 5768"/>
              <a:gd name="T3" fmla="*/ 2147483646 h 366"/>
              <a:gd name="T4" fmla="*/ 2147483646 w 5768"/>
              <a:gd name="T5" fmla="*/ 2147483646 h 366"/>
              <a:gd name="T6" fmla="*/ 2147483646 w 5768"/>
              <a:gd name="T7" fmla="*/ 2147483646 h 366"/>
              <a:gd name="T8" fmla="*/ 2147483646 w 5768"/>
              <a:gd name="T9" fmla="*/ 2147483646 h 366"/>
              <a:gd name="T10" fmla="*/ 2147483646 w 5768"/>
              <a:gd name="T11" fmla="*/ 2147483646 h 366"/>
              <a:gd name="T12" fmla="*/ 2147483646 w 5768"/>
              <a:gd name="T13" fmla="*/ 2147483646 h 3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68" h="366">
                <a:moveTo>
                  <a:pt x="4" y="365"/>
                </a:moveTo>
                <a:lnTo>
                  <a:pt x="0" y="246"/>
                </a:lnTo>
                <a:cubicBezTo>
                  <a:pt x="304" y="192"/>
                  <a:pt x="1175" y="64"/>
                  <a:pt x="1837" y="32"/>
                </a:cubicBezTo>
                <a:cubicBezTo>
                  <a:pt x="2499" y="0"/>
                  <a:pt x="3316" y="19"/>
                  <a:pt x="3970" y="52"/>
                </a:cubicBezTo>
                <a:cubicBezTo>
                  <a:pt x="4624" y="85"/>
                  <a:pt x="5464" y="179"/>
                  <a:pt x="5764" y="231"/>
                </a:cubicBezTo>
                <a:lnTo>
                  <a:pt x="5768" y="366"/>
                </a:lnTo>
                <a:lnTo>
                  <a:pt x="4" y="3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9" name="直接连接符 1028">
            <a:extLst>
              <a:ext uri="{FF2B5EF4-FFF2-40B4-BE49-F238E27FC236}">
                <a16:creationId xmlns:a16="http://schemas.microsoft.com/office/drawing/2014/main" id="{D6E90D80-BD75-449A-A464-D5AB42EEE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267" y="6524625"/>
            <a:ext cx="11137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30" name="标题 1029">
            <a:extLst>
              <a:ext uri="{FF2B5EF4-FFF2-40B4-BE49-F238E27FC236}">
                <a16:creationId xmlns:a16="http://schemas.microsoft.com/office/drawing/2014/main" id="{D34C77B8-8C05-471D-8FCC-AFA956FB22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88017" y="333375"/>
            <a:ext cx="1046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1" name="文本占位符 1030">
            <a:extLst>
              <a:ext uri="{FF2B5EF4-FFF2-40B4-BE49-F238E27FC236}">
                <a16:creationId xmlns:a16="http://schemas.microsoft.com/office/drawing/2014/main" id="{7B60946E-0F24-488B-8B00-70927340E0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371600"/>
            <a:ext cx="10972800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2" name="日期占位符 1031">
            <a:extLst>
              <a:ext uri="{FF2B5EF4-FFF2-40B4-BE49-F238E27FC236}">
                <a16:creationId xmlns:a16="http://schemas.microsoft.com/office/drawing/2014/main" id="{0A0E0B92-171A-4682-9014-52948CF98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88917" y="0"/>
            <a:ext cx="3352800" cy="2603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 b="1" noProof="1">
                <a:solidFill>
                  <a:schemeClr val="bg1"/>
                </a:solidFill>
                <a:latin typeface="Verdana" pitchFamily="34" charset="0"/>
                <a:ea typeface="Gulim" pitchFamily="34" charset="-127"/>
                <a:cs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页脚占位符 1032">
            <a:extLst>
              <a:ext uri="{FF2B5EF4-FFF2-40B4-BE49-F238E27FC236}">
                <a16:creationId xmlns:a16="http://schemas.microsoft.com/office/drawing/2014/main" id="{EA2B5B8C-EA67-43F0-8820-A4633F610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b="1" noProof="1">
                <a:latin typeface="Verdana" pitchFamily="34" charset="0"/>
                <a:ea typeface="Gulim" pitchFamily="34" charset="-127"/>
                <a:cs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灯片编号占位符 1033">
            <a:extLst>
              <a:ext uri="{FF2B5EF4-FFF2-40B4-BE49-F238E27FC236}">
                <a16:creationId xmlns:a16="http://schemas.microsoft.com/office/drawing/2014/main" id="{6D27E447-CD03-4E76-A817-408887B8E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68800" y="6508750"/>
            <a:ext cx="28448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1" noProof="1">
                <a:latin typeface="Verdana" pitchFamily="34" charset="0"/>
                <a:ea typeface="Gulim" pitchFamily="34" charset="-127"/>
                <a:cs typeface="+mn-ea"/>
              </a:defRPr>
            </a:lvl1pPr>
          </a:lstStyle>
          <a:p>
            <a:pPr>
              <a:defRPr/>
            </a:pPr>
            <a:fld id="{0E29C266-7238-4A0E-93F1-D296881950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3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8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76B2E-470D-4460-B5E2-D0EED651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存图方式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91CB7-7BAD-4575-9B54-F84937DF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邻接矩阵</a:t>
            </a:r>
            <a:endParaRPr lang="en-US" altLang="zh-CN" dirty="0"/>
          </a:p>
          <a:p>
            <a:r>
              <a:rPr lang="zh-CN" altLang="en-US" dirty="0"/>
              <a:t>使用一个二维数组记录两点之间的距离或者是否可达。</a:t>
            </a:r>
            <a:endParaRPr lang="en-US" altLang="zh-CN" dirty="0"/>
          </a:p>
          <a:p>
            <a:r>
              <a:rPr lang="zh-CN" altLang="en-US" dirty="0"/>
              <a:t>设图中共有</a:t>
            </a:r>
            <a:r>
              <a:rPr lang="en-US" altLang="zh-CN" dirty="0" err="1"/>
              <a:t>maxn</a:t>
            </a:r>
            <a:r>
              <a:rPr lang="zh-CN" altLang="en-US" dirty="0"/>
              <a:t>个点。</a:t>
            </a:r>
            <a:endParaRPr lang="en-US" altLang="zh-CN" dirty="0"/>
          </a:p>
          <a:p>
            <a:r>
              <a:rPr lang="zh-CN" altLang="en-US" dirty="0"/>
              <a:t>这里我们讲存两点间的距离</a:t>
            </a:r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len</a:t>
            </a:r>
            <a:r>
              <a:rPr lang="en-US" altLang="zh-CN" dirty="0"/>
              <a:t> [</a:t>
            </a:r>
            <a:r>
              <a:rPr lang="en-US" altLang="zh-CN" dirty="0" err="1"/>
              <a:t>maxn</a:t>
            </a:r>
            <a:r>
              <a:rPr lang="en-US" altLang="zh-CN" dirty="0"/>
              <a:t>][</a:t>
            </a:r>
            <a:r>
              <a:rPr lang="en-US" altLang="zh-CN" dirty="0" err="1"/>
              <a:t>maxn</a:t>
            </a:r>
            <a:r>
              <a:rPr lang="en-US" altLang="zh-CN" dirty="0"/>
              <a:t>]  </a:t>
            </a:r>
            <a:r>
              <a:rPr lang="zh-CN" altLang="en-US" dirty="0"/>
              <a:t>我们使用这个数组来表示两点间的距离。</a:t>
            </a:r>
            <a:endParaRPr lang="en-US" altLang="zh-CN" dirty="0"/>
          </a:p>
          <a:p>
            <a:r>
              <a:rPr lang="zh-CN" altLang="en-US" dirty="0"/>
              <a:t>初始化</a:t>
            </a:r>
            <a:r>
              <a:rPr lang="en-US" altLang="zh-CN" dirty="0" err="1"/>
              <a:t>len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i</a:t>
            </a:r>
            <a:r>
              <a:rPr lang="en-US" altLang="zh-CN" dirty="0"/>
              <a:t>]=0,len[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zh-CN" altLang="en-US" dirty="0"/>
              <a:t>无穷大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!=j)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缺点有</a:t>
            </a:r>
            <a:r>
              <a:rPr lang="en-US" altLang="zh-CN" dirty="0"/>
              <a:t>n</a:t>
            </a:r>
            <a:r>
              <a:rPr lang="zh-CN" altLang="en-US" dirty="0"/>
              <a:t>个点就需要</a:t>
            </a:r>
            <a:r>
              <a:rPr lang="en-US" altLang="zh-CN" dirty="0"/>
              <a:t>n*n</a:t>
            </a:r>
            <a:r>
              <a:rPr lang="zh-CN" altLang="en-US" dirty="0"/>
              <a:t>的空间，当点数太多时，开不下这么大的空间；两点间只能存一条边即最终的时候</a:t>
            </a:r>
            <a:r>
              <a:rPr lang="en-US" altLang="zh-CN" dirty="0" err="1"/>
              <a:t>len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只有一条路径被存储。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68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27952-4019-4053-82FA-17A5EB35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深度优先搜索（</a:t>
            </a:r>
            <a:r>
              <a:rPr lang="en-US" altLang="zh-CN" dirty="0"/>
              <a:t>DFS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99A87-8ACA-4AF7-B474-985CEDEB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以深度优先，可以理解为一条路走到黑，不到黄河不死心。</a:t>
            </a:r>
            <a:endParaRPr lang="en-US" altLang="zh-CN" dirty="0"/>
          </a:p>
          <a:p>
            <a:r>
              <a:rPr lang="zh-CN" altLang="en-US" dirty="0"/>
              <a:t>迷宫求解是否可达问题</a:t>
            </a:r>
            <a:endParaRPr lang="en-US" altLang="zh-CN" dirty="0"/>
          </a:p>
          <a:p>
            <a:r>
              <a:rPr lang="zh-CN" altLang="en-US" dirty="0"/>
              <a:t>连通块数求解</a:t>
            </a:r>
            <a:endParaRPr lang="en-US" altLang="zh-CN" dirty="0"/>
          </a:p>
          <a:p>
            <a:r>
              <a:rPr lang="zh-CN" altLang="en-US" dirty="0"/>
              <a:t>有根树的深度，树的重心，图的划分，</a:t>
            </a:r>
            <a:r>
              <a:rPr lang="en-US" altLang="zh-CN" dirty="0" err="1"/>
              <a:t>tarjan</a:t>
            </a:r>
            <a:r>
              <a:rPr lang="zh-CN" altLang="en-US" dirty="0"/>
              <a:t>算法，树的</a:t>
            </a:r>
            <a:r>
              <a:rPr lang="en-US" altLang="zh-CN" dirty="0" err="1"/>
              <a:t>dfs</a:t>
            </a:r>
            <a:r>
              <a:rPr lang="zh-CN" altLang="en-US" dirty="0"/>
              <a:t>序等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981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DE860-68EA-42E4-AC66-3325674E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迷宫可达问题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6E99E-9ADF-46B9-A0D3-9FA30B40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有一个大小为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m</a:t>
            </a:r>
            <a:r>
              <a:rPr lang="zh-CN" altLang="en-US" dirty="0"/>
              <a:t>的二维迷宫，其中</a:t>
            </a:r>
            <a:r>
              <a:rPr lang="en-US" altLang="zh-CN" dirty="0"/>
              <a:t>#</a:t>
            </a:r>
            <a:r>
              <a:rPr lang="zh-CN" altLang="en-US" dirty="0"/>
              <a:t>用来表示墙壁，</a:t>
            </a:r>
            <a:r>
              <a:rPr lang="en-US" altLang="zh-CN" dirty="0"/>
              <a:t>*</a:t>
            </a:r>
            <a:r>
              <a:rPr lang="zh-CN" altLang="en-US" dirty="0"/>
              <a:t>用来表示有路可走，每一次可以向上下左右的任一方向走一步，问从左上角出发可否走到右下角。：</a:t>
            </a:r>
            <a:endParaRPr lang="en-US" altLang="zh-CN" dirty="0"/>
          </a:p>
          <a:p>
            <a:r>
              <a:rPr lang="zh-CN" altLang="en-US" dirty="0"/>
              <a:t>* * </a:t>
            </a:r>
            <a:r>
              <a:rPr lang="en-US" altLang="zh-CN" dirty="0"/>
              <a:t># # # #</a:t>
            </a:r>
          </a:p>
          <a:p>
            <a:r>
              <a:rPr lang="en-US" altLang="zh-CN" dirty="0"/>
              <a:t># * * # # #</a:t>
            </a:r>
          </a:p>
          <a:p>
            <a:r>
              <a:rPr lang="en-US" altLang="zh-CN" dirty="0"/>
              <a:t># # * * # #</a:t>
            </a:r>
          </a:p>
          <a:p>
            <a:r>
              <a:rPr lang="en-US" altLang="zh-CN" dirty="0"/>
              <a:t># # # * * #</a:t>
            </a:r>
          </a:p>
          <a:p>
            <a:r>
              <a:rPr lang="en-US" altLang="zh-CN" dirty="0"/>
              <a:t># # # # * *</a:t>
            </a:r>
          </a:p>
          <a:p>
            <a:r>
              <a:rPr lang="zh-CN" altLang="en-US" dirty="0"/>
              <a:t>数据范围：</a:t>
            </a:r>
            <a:r>
              <a:rPr lang="en-US" altLang="zh-CN" dirty="0" err="1"/>
              <a:t>n,m</a:t>
            </a:r>
            <a:r>
              <a:rPr lang="en-US" altLang="zh-CN" dirty="0"/>
              <a:t>&lt;=500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91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E6C2D-EB4F-41C0-A658-A7706038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迷宫可达问题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70743-F51C-462E-BEAF-A016F191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该题目的数据范围较小，故可考虑暴力搜索，每一次从一个没有走过的点出发尝试向四周走，若可以走就继续下去。</a:t>
            </a:r>
            <a:endParaRPr lang="en-US" altLang="zh-CN" dirty="0"/>
          </a:p>
          <a:p>
            <a:r>
              <a:rPr lang="zh-CN" altLang="en-US" dirty="0"/>
              <a:t>我们每次都是选择一个没有被到达过的点开始，进行下一步的尝试，这个尝试是不是很像</a:t>
            </a:r>
            <a:r>
              <a:rPr lang="en-US" altLang="zh-CN" dirty="0"/>
              <a:t>for</a:t>
            </a:r>
            <a:r>
              <a:rPr lang="zh-CN" altLang="en-US" dirty="0"/>
              <a:t>循环？</a:t>
            </a:r>
            <a:endParaRPr lang="en-US" altLang="zh-CN" dirty="0"/>
          </a:p>
          <a:p>
            <a:r>
              <a:rPr lang="zh-CN" altLang="en-US" dirty="0"/>
              <a:t>但是怎么确定这个点有没有被到达过呢，我们需要用一个二维标记数组来表示，初始化为</a:t>
            </a:r>
            <a:r>
              <a:rPr lang="en-US" altLang="zh-CN" dirty="0"/>
              <a:t>0</a:t>
            </a:r>
            <a:r>
              <a:rPr lang="zh-CN" altLang="en-US" dirty="0"/>
              <a:t>，若该点已被到达过，则置为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进行一次尝试的话只需要一个</a:t>
            </a:r>
            <a:r>
              <a:rPr lang="en-US" altLang="zh-CN" dirty="0"/>
              <a:t>for</a:t>
            </a:r>
            <a:r>
              <a:rPr lang="zh-CN" altLang="en-US" dirty="0"/>
              <a:t>循环即可，但是我们需要进行的可是若干次尝试，是不是很像递归函数？</a:t>
            </a:r>
            <a:endParaRPr lang="en-US" altLang="zh-CN" dirty="0"/>
          </a:p>
          <a:p>
            <a:r>
              <a:rPr lang="zh-CN" altLang="en-US" dirty="0"/>
              <a:t>综上，</a:t>
            </a:r>
            <a:r>
              <a:rPr lang="en-US" altLang="zh-CN" dirty="0" err="1"/>
              <a:t>dfs</a:t>
            </a:r>
            <a:r>
              <a:rPr lang="zh-CN" altLang="en-US" dirty="0"/>
              <a:t>问题常常与递归函数关联。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9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4D3F4-C4FB-4C05-A54F-7FC78662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迷宫可达问题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8CA83-13A5-4D9A-BFBE-A8C8304E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我们用函数 </a:t>
            </a:r>
            <a:r>
              <a:rPr lang="en-US" altLang="zh-CN" dirty="0"/>
              <a:t>bool </a:t>
            </a:r>
            <a:r>
              <a:rPr lang="en-US" altLang="zh-CN" dirty="0" err="1"/>
              <a:t>dfs</a:t>
            </a:r>
            <a:r>
              <a:rPr lang="en-US" altLang="zh-CN" dirty="0"/>
              <a:t>(int </a:t>
            </a:r>
            <a:r>
              <a:rPr lang="en-US" altLang="zh-CN" dirty="0" err="1"/>
              <a:t>x,int</a:t>
            </a:r>
            <a:r>
              <a:rPr lang="en-US" altLang="zh-CN" dirty="0"/>
              <a:t> y) </a:t>
            </a:r>
            <a:r>
              <a:rPr lang="zh-CN" altLang="en-US" dirty="0"/>
              <a:t>来表示从点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出发是否可以到达终点，可行则返回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那么我们从起始点开始搜索，一定可以在较短的时间内得到答案。</a:t>
            </a:r>
            <a:endParaRPr lang="en-US" altLang="zh-CN" dirty="0"/>
          </a:p>
          <a:p>
            <a:r>
              <a:rPr lang="zh-CN" altLang="en-US" dirty="0"/>
              <a:t>好的，我们可以上代码了。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67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26D8B6-7A2E-4E3F-9BDA-D92D632FB59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571974"/>
            <a:ext cx="4346575" cy="40735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8963D5-17E8-49B1-BAAF-55AE5290D00A}"/>
              </a:ext>
            </a:extLst>
          </p:cNvPr>
          <p:cNvSpPr txBox="1"/>
          <p:nvPr/>
        </p:nvSpPr>
        <p:spPr>
          <a:xfrm>
            <a:off x="213064" y="4714043"/>
            <a:ext cx="1002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时间复杂度的分析，由于我们设置了一个点只被有效访问一次，故复杂度最坏的情况是所有的点都被访问到了一次，故复杂度为</a:t>
            </a:r>
            <a:r>
              <a:rPr lang="en-US" altLang="zh-CN" dirty="0"/>
              <a:t>O(n*m)</a:t>
            </a:r>
            <a:r>
              <a:rPr lang="zh-CN" altLang="en-US" dirty="0"/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D46299-936F-449D-B829-79EA41A3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575" y="197395"/>
            <a:ext cx="7569917" cy="444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67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36F6E9DE-0AB2-4B8D-B6D8-0F5733C4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连通块数量求解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96BAD2BD-3303-4E63-AA55-B0A682C27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41"/>
            <a:ext cx="10515600" cy="4351338"/>
          </a:xfrm>
        </p:spPr>
        <p:txBody>
          <a:bodyPr/>
          <a:lstStyle/>
          <a:p>
            <a:r>
              <a:rPr lang="zh-CN" altLang="en-US" dirty="0"/>
              <a:t>接下来我们将</a:t>
            </a:r>
            <a:r>
              <a:rPr lang="en-US" altLang="zh-CN" dirty="0" err="1"/>
              <a:t>dfs</a:t>
            </a:r>
            <a:r>
              <a:rPr lang="zh-CN" altLang="en-US" dirty="0"/>
              <a:t>的第二个经典作用，连通块的个数求解。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955D93E-FAC5-456E-820D-B1743F7B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94" y="1825816"/>
            <a:ext cx="69696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3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4F63827-E3F1-422D-AE84-2D2B213B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连通块数量求解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E8D1E96-82CA-44FA-8935-22350762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通过上一道题应该有所启发，我们只需要在主函数中遍历所有点，对每个没有被访问过的</a:t>
            </a:r>
            <a:r>
              <a:rPr lang="en-US" altLang="zh-CN" dirty="0"/>
              <a:t>@</a:t>
            </a:r>
            <a:r>
              <a:rPr lang="zh-CN" altLang="en-US" dirty="0"/>
              <a:t>点进行一个</a:t>
            </a:r>
            <a:r>
              <a:rPr lang="en-US" altLang="zh-CN" dirty="0" err="1"/>
              <a:t>dfs</a:t>
            </a:r>
            <a:r>
              <a:rPr lang="zh-CN" altLang="en-US" dirty="0"/>
              <a:t>将其能到达的所有点都标记掉，</a:t>
            </a:r>
            <a:endParaRPr lang="en-US" altLang="zh-CN" dirty="0"/>
          </a:p>
          <a:p>
            <a:r>
              <a:rPr lang="zh-CN" altLang="en-US" dirty="0"/>
              <a:t>那么连通块的数量就是我们在主函数里调用了多少次</a:t>
            </a:r>
            <a:r>
              <a:rPr lang="en-US" altLang="zh-CN" dirty="0" err="1"/>
              <a:t>dfs</a:t>
            </a:r>
            <a:r>
              <a:rPr lang="zh-CN" altLang="en-US" dirty="0"/>
              <a:t>函数。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91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9A6A3F-D5D4-4D09-9205-B32FCBFA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07097" cy="32917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29C593-FF1D-4C6A-AAF2-02D4892D7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24" y="217815"/>
            <a:ext cx="5075076" cy="59521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F4D62C-9117-4341-9DED-D7E9C78D5319}"/>
              </a:ext>
            </a:extLst>
          </p:cNvPr>
          <p:cNvSpPr txBox="1"/>
          <p:nvPr/>
        </p:nvSpPr>
        <p:spPr>
          <a:xfrm>
            <a:off x="914401" y="407485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我们将访问过的油田直接修改为*，省下了一个</a:t>
            </a:r>
            <a:r>
              <a:rPr lang="en-US" altLang="zh-CN" dirty="0"/>
              <a:t>flag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的开销</a:t>
            </a:r>
          </a:p>
        </p:txBody>
      </p:sp>
    </p:spTree>
    <p:extLst>
      <p:ext uri="{BB962C8B-B14F-4D97-AF65-F5344CB8AC3E}">
        <p14:creationId xmlns:p14="http://schemas.microsoft.com/office/powerpoint/2010/main" val="254566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7F626-9D05-42D9-8622-8EF5A247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广度优先搜索（</a:t>
            </a:r>
            <a:r>
              <a:rPr lang="en-US" altLang="zh-CN" dirty="0"/>
              <a:t>BFS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399DA-EB47-4B9C-AE0A-8E1974E4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广度优先，层次遍历，一层一层扩展。</a:t>
            </a:r>
            <a:endParaRPr lang="en-US" altLang="zh-CN" dirty="0"/>
          </a:p>
          <a:p>
            <a:r>
              <a:rPr lang="zh-CN" altLang="en-US" dirty="0"/>
              <a:t>可以理解为分身术，我妈安排我买东西，我到了超市，使用分身术，分别去买油，买盐，买菜。</a:t>
            </a:r>
            <a:endParaRPr lang="en-US" altLang="zh-CN" dirty="0"/>
          </a:p>
          <a:p>
            <a:r>
              <a:rPr lang="zh-CN" altLang="en-US"/>
              <a:t>（以下</a:t>
            </a:r>
            <a:r>
              <a:rPr lang="en-US" altLang="zh-CN" dirty="0"/>
              <a:t>ppt</a:t>
            </a:r>
            <a:r>
              <a:rPr lang="zh-CN" altLang="en-US" dirty="0"/>
              <a:t>来自浙江工业大学）</a:t>
            </a:r>
          </a:p>
        </p:txBody>
      </p:sp>
    </p:spTree>
    <p:extLst>
      <p:ext uri="{BB962C8B-B14F-4D97-AF65-F5344CB8AC3E}">
        <p14:creationId xmlns:p14="http://schemas.microsoft.com/office/powerpoint/2010/main" val="24626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3482FA12-0B91-4B35-BB68-14B60AE8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广度优先搜索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80C1115D-FD22-4C66-AE23-238ACA632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BFS</a:t>
            </a:r>
            <a:r>
              <a:rPr lang="zh-CN" altLang="en-US" dirty="0"/>
              <a:t>的搜索策略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优先搜索距源点所在的第</a:t>
            </a:r>
            <a:r>
              <a:rPr lang="en-US" altLang="zh-CN" dirty="0"/>
              <a:t>0</a:t>
            </a:r>
            <a:r>
              <a:rPr lang="zh-CN" altLang="en-US" dirty="0"/>
              <a:t>层，再搜索第</a:t>
            </a:r>
            <a:r>
              <a:rPr lang="en-US" altLang="zh-CN" dirty="0"/>
              <a:t>1</a:t>
            </a:r>
            <a:r>
              <a:rPr lang="zh-CN" altLang="en-US" dirty="0"/>
              <a:t>层，搜索第</a:t>
            </a:r>
            <a:r>
              <a:rPr lang="en-US" altLang="zh-CN" dirty="0"/>
              <a:t>2</a:t>
            </a:r>
            <a:r>
              <a:rPr lang="zh-CN" altLang="en-US" dirty="0"/>
              <a:t>层</a:t>
            </a:r>
            <a:r>
              <a:rPr lang="en-US" altLang="zh-CN" dirty="0"/>
              <a:t>……</a:t>
            </a:r>
            <a:r>
              <a:rPr lang="zh-CN" altLang="en-US" dirty="0"/>
              <a:t>直到所有的节点均搜索完毕。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7DBA50-0114-4DBF-B53A-306AB029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61D535A-725D-448C-8B6C-FCFCB49150D9}" type="slidenum">
              <a:rPr lang="en-US" altLang="zh-CN">
                <a:solidFill>
                  <a:srgbClr val="1D528D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>
              <a:solidFill>
                <a:srgbClr val="1D528D"/>
              </a:solidFill>
            </a:endParaRPr>
          </a:p>
        </p:txBody>
      </p:sp>
      <p:pic>
        <p:nvPicPr>
          <p:cNvPr id="28677" name="图片 1">
            <a:extLst>
              <a:ext uri="{FF2B5EF4-FFF2-40B4-BE49-F238E27FC236}">
                <a16:creationId xmlns:a16="http://schemas.microsoft.com/office/drawing/2014/main" id="{E117463F-ECCF-4079-8FDC-C5B04007A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32176"/>
            <a:ext cx="3352800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747954-9B98-48B8-AFDB-3CA893343987}"/>
              </a:ext>
            </a:extLst>
          </p:cNvPr>
          <p:cNvCxnSpPr/>
          <p:nvPr/>
        </p:nvCxnSpPr>
        <p:spPr>
          <a:xfrm>
            <a:off x="5867400" y="3733800"/>
            <a:ext cx="52705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BFBCDF-BF5C-4555-B01C-A9B59937CAD1}"/>
              </a:ext>
            </a:extLst>
          </p:cNvPr>
          <p:cNvCxnSpPr/>
          <p:nvPr/>
        </p:nvCxnSpPr>
        <p:spPr>
          <a:xfrm>
            <a:off x="5029200" y="4864100"/>
            <a:ext cx="52705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92315E8-5FBE-4758-83F7-561471E41F4E}"/>
              </a:ext>
            </a:extLst>
          </p:cNvPr>
          <p:cNvCxnSpPr/>
          <p:nvPr/>
        </p:nvCxnSpPr>
        <p:spPr>
          <a:xfrm>
            <a:off x="5867400" y="4864100"/>
            <a:ext cx="52705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D78991B-0693-4259-9648-F687A9D08E53}"/>
              </a:ext>
            </a:extLst>
          </p:cNvPr>
          <p:cNvCxnSpPr/>
          <p:nvPr/>
        </p:nvCxnSpPr>
        <p:spPr>
          <a:xfrm>
            <a:off x="6788150" y="4864100"/>
            <a:ext cx="52705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863E28-EC48-42E8-9E31-FA9A235FFBEC}"/>
              </a:ext>
            </a:extLst>
          </p:cNvPr>
          <p:cNvCxnSpPr/>
          <p:nvPr/>
        </p:nvCxnSpPr>
        <p:spPr>
          <a:xfrm>
            <a:off x="4156075" y="6019800"/>
            <a:ext cx="52705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501CD74-E5F6-4291-9689-B8CD8C02FEF1}"/>
              </a:ext>
            </a:extLst>
          </p:cNvPr>
          <p:cNvCxnSpPr/>
          <p:nvPr/>
        </p:nvCxnSpPr>
        <p:spPr>
          <a:xfrm>
            <a:off x="5029200" y="6019800"/>
            <a:ext cx="52705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514720-F5D4-48C9-ABD0-31F2344A508D}"/>
              </a:ext>
            </a:extLst>
          </p:cNvPr>
          <p:cNvCxnSpPr/>
          <p:nvPr/>
        </p:nvCxnSpPr>
        <p:spPr>
          <a:xfrm>
            <a:off x="5867400" y="5994400"/>
            <a:ext cx="52705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63C23E64-5BA6-46A3-A06B-9B0935469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0" y="3533775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b="0">
                <a:solidFill>
                  <a:srgbClr val="1D528D"/>
                </a:solidFill>
              </a:rPr>
              <a:t>第</a:t>
            </a:r>
            <a:r>
              <a:rPr lang="en-US" altLang="zh-CN" sz="2000" b="0">
                <a:solidFill>
                  <a:srgbClr val="1D528D"/>
                </a:solidFill>
              </a:rPr>
              <a:t>0</a:t>
            </a:r>
            <a:r>
              <a:rPr lang="zh-CN" altLang="en-US" sz="2000" b="0">
                <a:solidFill>
                  <a:srgbClr val="1D528D"/>
                </a:solidFill>
              </a:rPr>
              <a:t>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2A6A8D7-EB94-4407-935B-BB5C0E3F1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188" y="4664075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b="0">
                <a:solidFill>
                  <a:srgbClr val="1D528D"/>
                </a:solidFill>
              </a:rPr>
              <a:t>第</a:t>
            </a:r>
            <a:r>
              <a:rPr lang="en-US" altLang="zh-CN" sz="2000" b="0">
                <a:solidFill>
                  <a:srgbClr val="1D528D"/>
                </a:solidFill>
              </a:rPr>
              <a:t>1</a:t>
            </a:r>
            <a:r>
              <a:rPr lang="zh-CN" altLang="en-US" sz="2000" b="0">
                <a:solidFill>
                  <a:srgbClr val="1D528D"/>
                </a:solidFill>
              </a:rPr>
              <a:t>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87EFBE0-1EB1-4334-9394-272A50DC2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5794375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b="0">
                <a:solidFill>
                  <a:srgbClr val="1D528D"/>
                </a:solidFill>
              </a:rPr>
              <a:t>第</a:t>
            </a:r>
            <a:r>
              <a:rPr lang="en-US" altLang="zh-CN" sz="2000" b="0">
                <a:solidFill>
                  <a:srgbClr val="1D528D"/>
                </a:solidFill>
              </a:rPr>
              <a:t>2</a:t>
            </a:r>
            <a:r>
              <a:rPr lang="zh-CN" altLang="en-US" sz="2000" b="0">
                <a:solidFill>
                  <a:srgbClr val="1D528D"/>
                </a:solidFill>
              </a:rPr>
              <a:t>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95897-DE84-4B87-9563-F2621BFA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存图方式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75FFB-1B85-4275-964A-A9299E900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邻接表</a:t>
            </a:r>
            <a:endParaRPr lang="en-US" altLang="zh-CN" dirty="0"/>
          </a:p>
          <a:p>
            <a:r>
              <a:rPr lang="en-US" altLang="zh-CN" dirty="0"/>
              <a:t>1.vector</a:t>
            </a:r>
            <a:r>
              <a:rPr lang="zh-CN" altLang="en-US" dirty="0"/>
              <a:t>存图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链式前向星</a:t>
            </a:r>
          </a:p>
        </p:txBody>
      </p:sp>
    </p:spTree>
    <p:extLst>
      <p:ext uri="{BB962C8B-B14F-4D97-AF65-F5344CB8AC3E}">
        <p14:creationId xmlns:p14="http://schemas.microsoft.com/office/powerpoint/2010/main" val="548582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280CC138-A8BE-48DB-A317-DA9A429B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广度优先搜索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AC112E7D-ABD8-475A-B30A-8A3539C6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BFS</a:t>
            </a:r>
            <a:r>
              <a:rPr lang="zh-CN" altLang="en-US"/>
              <a:t>的实现方法</a:t>
            </a:r>
            <a:endParaRPr lang="en-US" altLang="zh-CN"/>
          </a:p>
          <a:p>
            <a:pPr lvl="1" eaLnBrk="1" hangingPunct="1"/>
            <a:r>
              <a:rPr lang="zh-CN" altLang="en-US"/>
              <a:t>通常采用</a:t>
            </a:r>
            <a:r>
              <a:rPr lang="en-US" altLang="zh-CN"/>
              <a:t>STL</a:t>
            </a:r>
            <a:r>
              <a:rPr lang="zh-CN" altLang="en-US"/>
              <a:t>容器中的队列</a:t>
            </a:r>
            <a:r>
              <a:rPr lang="en-US" altLang="zh-CN"/>
              <a:t>queue</a:t>
            </a:r>
            <a:r>
              <a:rPr lang="zh-CN" altLang="en-US"/>
              <a:t>实现。</a:t>
            </a:r>
            <a:endParaRPr lang="en-US" altLang="zh-CN"/>
          </a:p>
          <a:p>
            <a:pPr lvl="1" eaLnBrk="1" hangingPunct="1"/>
            <a:r>
              <a:rPr lang="zh-CN" altLang="en-US"/>
              <a:t>当向队列中压入一个元素时，就像排队一样，新来的要排在末尾。当队列中取出一个元素时，取出的是队列中最早压入的那个，就像排队，先来的先走。所以队列的性质可以用四个字概括：先进先出。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72F12C-BAA2-4259-8BF6-73EA7405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D4978D3-BE3B-445D-83B4-E32F1B3960FF}" type="slidenum">
              <a:rPr lang="en-US" altLang="zh-CN">
                <a:solidFill>
                  <a:srgbClr val="1D528D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F0756322-5E65-4894-B1F6-C14F0C98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广度优先搜索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10FDC803-74DB-449A-9F5D-7ADEC3B8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BFS</a:t>
            </a:r>
            <a:r>
              <a:rPr lang="zh-CN" altLang="en-US"/>
              <a:t>流程演示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69729-9319-4585-964B-227588CF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0A55F1A-F01A-464F-AF39-08BAFAB08F71}" type="slidenum">
              <a:rPr lang="en-US" altLang="zh-CN">
                <a:solidFill>
                  <a:srgbClr val="1D528D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>
              <a:solidFill>
                <a:srgbClr val="1D528D"/>
              </a:solidFill>
            </a:endParaRPr>
          </a:p>
        </p:txBody>
      </p:sp>
      <p:pic>
        <p:nvPicPr>
          <p:cNvPr id="30725" name="图片 1">
            <a:extLst>
              <a:ext uri="{FF2B5EF4-FFF2-40B4-BE49-F238E27FC236}">
                <a16:creationId xmlns:a16="http://schemas.microsoft.com/office/drawing/2014/main" id="{7C56A255-DCD9-4665-B525-FD88900C0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97051"/>
            <a:ext cx="3352800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文本框 5">
            <a:extLst>
              <a:ext uri="{FF2B5EF4-FFF2-40B4-BE49-F238E27FC236}">
                <a16:creationId xmlns:a16="http://schemas.microsoft.com/office/drawing/2014/main" id="{C465DF04-C0A5-4890-83DE-A11B7D5F1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5243513"/>
            <a:ext cx="57150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900" b="0">
                <a:solidFill>
                  <a:srgbClr val="1D528D"/>
                </a:solidFill>
              </a:rPr>
              <a:t>队列：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70E875-6CC4-4889-AF14-BC6A4EB05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84789"/>
            <a:ext cx="762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900">
                <a:solidFill>
                  <a:srgbClr val="1D528D"/>
                </a:solidFill>
              </a:rPr>
              <a:t>A</a:t>
            </a:r>
            <a:endParaRPr lang="zh-CN" altLang="en-US" sz="1900">
              <a:solidFill>
                <a:srgbClr val="1D528D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367956-5BD9-4523-880D-B7C42A319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048001"/>
            <a:ext cx="762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900">
                <a:solidFill>
                  <a:srgbClr val="1D528D"/>
                </a:solidFill>
              </a:rPr>
              <a:t>B</a:t>
            </a:r>
            <a:endParaRPr lang="zh-CN" altLang="en-US" sz="1900">
              <a:solidFill>
                <a:srgbClr val="1D528D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5B94F7-D4AA-42CC-8DBC-CB4730C14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48001"/>
            <a:ext cx="762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900">
                <a:solidFill>
                  <a:srgbClr val="1D528D"/>
                </a:solidFill>
              </a:rPr>
              <a:t>C</a:t>
            </a:r>
            <a:endParaRPr lang="zh-CN" altLang="en-US" sz="1900">
              <a:solidFill>
                <a:srgbClr val="1D528D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73B85A-0B28-45C6-ACF7-02F9F620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3048001"/>
            <a:ext cx="762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900">
                <a:solidFill>
                  <a:srgbClr val="1D528D"/>
                </a:solidFill>
              </a:rPr>
              <a:t>D</a:t>
            </a:r>
            <a:endParaRPr lang="zh-CN" altLang="en-US" sz="1900">
              <a:solidFill>
                <a:srgbClr val="1D528D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8DC433-C4FD-4F5F-A15F-37771D6D0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91001"/>
            <a:ext cx="762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900">
                <a:solidFill>
                  <a:srgbClr val="1D528D"/>
                </a:solidFill>
              </a:rPr>
              <a:t>E</a:t>
            </a:r>
            <a:endParaRPr lang="zh-CN" altLang="en-US" sz="1900">
              <a:solidFill>
                <a:srgbClr val="1D528D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EC4ACF-3467-46FE-8366-654A24EEF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191001"/>
            <a:ext cx="762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900">
                <a:solidFill>
                  <a:srgbClr val="1D528D"/>
                </a:solidFill>
              </a:rPr>
              <a:t>F</a:t>
            </a:r>
            <a:endParaRPr lang="zh-CN" altLang="en-US" sz="1900">
              <a:solidFill>
                <a:srgbClr val="1D528D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5E252F-5E93-4E3B-B863-3C1FB00B2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91001"/>
            <a:ext cx="762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900">
                <a:solidFill>
                  <a:srgbClr val="1D528D"/>
                </a:solidFill>
              </a:rPr>
              <a:t>G</a:t>
            </a:r>
            <a:endParaRPr lang="zh-CN" altLang="en-US" sz="1900">
              <a:solidFill>
                <a:srgbClr val="1D528D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AE78243-25AC-4593-BAE6-A1F6EA658A00}"/>
              </a:ext>
            </a:extLst>
          </p:cNvPr>
          <p:cNvCxnSpPr/>
          <p:nvPr/>
        </p:nvCxnSpPr>
        <p:spPr>
          <a:xfrm>
            <a:off x="2640014" y="5576888"/>
            <a:ext cx="6732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69754A04-3D8E-4675-81C6-F59EE2F3097C}"/>
              </a:ext>
            </a:extLst>
          </p:cNvPr>
          <p:cNvSpPr/>
          <p:nvPr/>
        </p:nvSpPr>
        <p:spPr>
          <a:xfrm>
            <a:off x="6827838" y="2935288"/>
            <a:ext cx="6096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6D28E79-9C3E-4C07-A280-CCDC83E6A95F}"/>
              </a:ext>
            </a:extLst>
          </p:cNvPr>
          <p:cNvSpPr/>
          <p:nvPr/>
        </p:nvSpPr>
        <p:spPr>
          <a:xfrm>
            <a:off x="5116513" y="2935288"/>
            <a:ext cx="6096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162A6A7-5DBB-4D60-94B3-1F793F179983}"/>
              </a:ext>
            </a:extLst>
          </p:cNvPr>
          <p:cNvSpPr/>
          <p:nvPr/>
        </p:nvSpPr>
        <p:spPr>
          <a:xfrm>
            <a:off x="5954713" y="2954338"/>
            <a:ext cx="6096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7924555-7108-466E-A85F-0664768F8F47}"/>
              </a:ext>
            </a:extLst>
          </p:cNvPr>
          <p:cNvSpPr/>
          <p:nvPr/>
        </p:nvSpPr>
        <p:spPr>
          <a:xfrm>
            <a:off x="5965825" y="1811338"/>
            <a:ext cx="6096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E2ECAD0-7363-43F5-B0E8-9B84AD20C4AC}"/>
              </a:ext>
            </a:extLst>
          </p:cNvPr>
          <p:cNvSpPr/>
          <p:nvPr/>
        </p:nvSpPr>
        <p:spPr>
          <a:xfrm>
            <a:off x="4267200" y="4094163"/>
            <a:ext cx="6096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339613D-AEC8-4176-936C-58926B4679A9}"/>
              </a:ext>
            </a:extLst>
          </p:cNvPr>
          <p:cNvSpPr/>
          <p:nvPr/>
        </p:nvSpPr>
        <p:spPr>
          <a:xfrm>
            <a:off x="5116513" y="4094163"/>
            <a:ext cx="6096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5DE84CD-FB50-4704-AD67-61DF618A51B7}"/>
              </a:ext>
            </a:extLst>
          </p:cNvPr>
          <p:cNvSpPr/>
          <p:nvPr/>
        </p:nvSpPr>
        <p:spPr>
          <a:xfrm>
            <a:off x="5953126" y="4073525"/>
            <a:ext cx="638175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8733E-18 L 0.25 -0.4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15833 0.3261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1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19723 0.327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61" y="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23889 0.327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6" y="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33 0.32616 L 0 2.22222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723 0.32755 L -0.25 0.3261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89 0.32755 L -0.29167 0.3275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03889 0.1608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833 0.1659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01667 0.1659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0.32616 L 3.33333E-6 2.22222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67 0.32755 L -1.11111E-6 2.22222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89 0.16088 L -3.33333E-6 -4.44444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16597 L 0 -3.7037E-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16597 L 3.33333E-6 -4.44444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2" grpId="0"/>
      <p:bldP spid="12" grpId="1"/>
      <p:bldP spid="13" grpId="0"/>
      <p:bldP spid="13" grpId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048BE2AD-5FE3-4BFE-A4C6-CBFAE742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队列常用语法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9037B-20F1-4605-8865-98C6E93B4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头文件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声明队列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zh-CN" altLang="en-US" dirty="0"/>
              <a:t>例：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向队列末端压入元素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zh-CN" altLang="en-US" dirty="0"/>
              <a:t>例：</a:t>
            </a:r>
            <a:endParaRPr lang="en-US" altLang="zh-CN" dirty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B69298-B5A0-48E0-9281-FE16AAEC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6714976-E1A2-451D-AD4D-99222B6EBCC0}" type="slidenum">
              <a:rPr lang="en-US" altLang="zh-CN">
                <a:solidFill>
                  <a:srgbClr val="1D528D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>
              <a:solidFill>
                <a:srgbClr val="1D528D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4EAFD59-1D59-47F4-A2BF-E4E364CC7153}"/>
              </a:ext>
            </a:extLst>
          </p:cNvPr>
          <p:cNvSpPr/>
          <p:nvPr/>
        </p:nvSpPr>
        <p:spPr>
          <a:xfrm>
            <a:off x="2406650" y="1981201"/>
            <a:ext cx="7194550" cy="481013"/>
          </a:xfrm>
          <a:prstGeom prst="roundRect">
            <a:avLst>
              <a:gd name="adj" fmla="val 500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宋体"/>
              </a:rPr>
              <a:t>#include&lt;queue&gt;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CCE8532-5E37-4D36-BD36-9336C8C43354}"/>
              </a:ext>
            </a:extLst>
          </p:cNvPr>
          <p:cNvSpPr/>
          <p:nvPr/>
        </p:nvSpPr>
        <p:spPr>
          <a:xfrm>
            <a:off x="2406650" y="3733801"/>
            <a:ext cx="7194550" cy="481013"/>
          </a:xfrm>
          <a:prstGeom prst="roundRect">
            <a:avLst>
              <a:gd name="adj" fmla="val 500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宋体"/>
              </a:rPr>
              <a:t>queue&lt;</a:t>
            </a:r>
            <a:r>
              <a:rPr lang="en-US" altLang="zh-CN" sz="2400" dirty="0" err="1">
                <a:solidFill>
                  <a:srgbClr val="000000"/>
                </a:solidFill>
                <a:latin typeface="Arial"/>
                <a:ea typeface="宋体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宋体"/>
              </a:rPr>
              <a:t>&gt; q;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EE98DFD-5E0B-45E8-B682-41F9511E9B65}"/>
              </a:ext>
            </a:extLst>
          </p:cNvPr>
          <p:cNvSpPr/>
          <p:nvPr/>
        </p:nvSpPr>
        <p:spPr>
          <a:xfrm>
            <a:off x="2406650" y="5614988"/>
            <a:ext cx="7194550" cy="481012"/>
          </a:xfrm>
          <a:prstGeom prst="roundRect">
            <a:avLst>
              <a:gd name="adj" fmla="val 500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  <a:latin typeface="Arial"/>
                <a:ea typeface="宋体"/>
              </a:rPr>
              <a:t>q.push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宋体"/>
              </a:rPr>
              <a:t>(3);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7E6CB321-3145-4BA0-9204-00AC6D46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队列常用语法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3B7C2-93C5-4082-A1C3-FDEF2E36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查询队列顶端的元素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zh-CN" altLang="en-US" dirty="0"/>
              <a:t>例：</a:t>
            </a:r>
            <a:endParaRPr lang="en-US" altLang="zh-CN" dirty="0"/>
          </a:p>
          <a:p>
            <a:pPr lvl="1">
              <a:defRPr/>
            </a:pPr>
            <a:endParaRPr lang="en-US" altLang="zh-CN" sz="1800" dirty="0"/>
          </a:p>
          <a:p>
            <a:pPr lvl="1">
              <a:defRPr/>
            </a:pPr>
            <a:endParaRPr lang="en-US" altLang="zh-CN" sz="1800" dirty="0"/>
          </a:p>
          <a:p>
            <a:pPr>
              <a:defRPr/>
            </a:pPr>
            <a:r>
              <a:rPr lang="zh-CN" altLang="en-US" dirty="0"/>
              <a:t>删除队列顶端的元素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zh-CN" altLang="en-US" dirty="0"/>
              <a:t>例：</a:t>
            </a:r>
            <a:endParaRPr lang="en-US" altLang="zh-CN" dirty="0"/>
          </a:p>
          <a:p>
            <a:pPr lvl="1">
              <a:defRPr/>
            </a:pPr>
            <a:endParaRPr lang="en-US" altLang="zh-CN" sz="1800" dirty="0"/>
          </a:p>
          <a:p>
            <a:pPr lvl="1">
              <a:defRPr/>
            </a:pPr>
            <a:endParaRPr lang="en-US" altLang="zh-CN" sz="1800" dirty="0"/>
          </a:p>
          <a:p>
            <a:pPr>
              <a:defRPr/>
            </a:pPr>
            <a:r>
              <a:rPr lang="zh-CN" altLang="en-US" dirty="0"/>
              <a:t>查询队列是否为空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zh-CN" altLang="en-US" dirty="0"/>
              <a:t>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92A0B9-16BB-475A-88AA-885A8291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11B400F-6EC7-4CEC-B3C7-56C1D75ACA7F}" type="slidenum">
              <a:rPr lang="en-US" altLang="zh-CN">
                <a:solidFill>
                  <a:srgbClr val="1D528D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>
              <a:solidFill>
                <a:srgbClr val="1D528D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0CB89FC-7BC0-4B24-935B-28C44F27153C}"/>
              </a:ext>
            </a:extLst>
          </p:cNvPr>
          <p:cNvSpPr/>
          <p:nvPr/>
        </p:nvSpPr>
        <p:spPr>
          <a:xfrm>
            <a:off x="2498725" y="2362201"/>
            <a:ext cx="7194550" cy="481013"/>
          </a:xfrm>
          <a:prstGeom prst="roundRect">
            <a:avLst>
              <a:gd name="adj" fmla="val 500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  <a:latin typeface="Arial"/>
                <a:ea typeface="宋体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宋体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Arial"/>
                <a:ea typeface="宋体"/>
              </a:rPr>
              <a:t>tmp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宋体"/>
              </a:rPr>
              <a:t>=</a:t>
            </a:r>
            <a:r>
              <a:rPr lang="en-US" altLang="zh-CN" sz="2400" dirty="0" err="1">
                <a:solidFill>
                  <a:srgbClr val="000000"/>
                </a:solidFill>
                <a:latin typeface="Arial"/>
                <a:ea typeface="宋体"/>
              </a:rPr>
              <a:t>q.front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宋体"/>
              </a:rPr>
              <a:t>();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BD404F5-FA91-4359-A28B-B00DEEA5D6FE}"/>
              </a:ext>
            </a:extLst>
          </p:cNvPr>
          <p:cNvSpPr/>
          <p:nvPr/>
        </p:nvSpPr>
        <p:spPr>
          <a:xfrm>
            <a:off x="2498725" y="3938589"/>
            <a:ext cx="7194550" cy="479425"/>
          </a:xfrm>
          <a:prstGeom prst="roundRect">
            <a:avLst>
              <a:gd name="adj" fmla="val 500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0000"/>
                </a:solidFill>
                <a:latin typeface="Arial"/>
                <a:ea typeface="宋体"/>
              </a:rPr>
              <a:t>q.pop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宋体"/>
              </a:rPr>
              <a:t>();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4D9B6DE-6FDC-44F3-9425-E4D86E1F8CEA}"/>
              </a:ext>
            </a:extLst>
          </p:cNvPr>
          <p:cNvSpPr/>
          <p:nvPr/>
        </p:nvSpPr>
        <p:spPr>
          <a:xfrm>
            <a:off x="2498725" y="5513388"/>
            <a:ext cx="7194550" cy="481012"/>
          </a:xfrm>
          <a:prstGeom prst="roundRect">
            <a:avLst>
              <a:gd name="adj" fmla="val 500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宋体"/>
              </a:rPr>
              <a:t>bool flag=</a:t>
            </a:r>
            <a:r>
              <a:rPr lang="en-US" altLang="zh-CN" sz="2400" dirty="0" err="1">
                <a:solidFill>
                  <a:srgbClr val="000000"/>
                </a:solidFill>
                <a:latin typeface="Arial"/>
                <a:ea typeface="宋体"/>
              </a:rPr>
              <a:t>q.empty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宋体"/>
              </a:rPr>
              <a:t>();//</a:t>
            </a:r>
            <a:r>
              <a:rPr lang="zh-CN" altLang="en-US" sz="2400" dirty="0">
                <a:solidFill>
                  <a:srgbClr val="000000"/>
                </a:solidFill>
                <a:latin typeface="Arial"/>
                <a:ea typeface="宋体"/>
              </a:rPr>
              <a:t>队列空则为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宋体"/>
              </a:rPr>
              <a:t>true</a:t>
            </a:r>
            <a:r>
              <a:rPr lang="zh-CN" altLang="en-US" sz="2400" dirty="0">
                <a:solidFill>
                  <a:srgbClr val="000000"/>
                </a:solidFill>
                <a:latin typeface="Arial"/>
                <a:ea typeface="宋体"/>
              </a:rPr>
              <a:t>，不空为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ea typeface="宋体"/>
              </a:rPr>
              <a:t>false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CC77EB-274E-4F10-8FE2-2102DF91203C}"/>
              </a:ext>
            </a:extLst>
          </p:cNvPr>
          <p:cNvSpPr txBox="1"/>
          <p:nvPr/>
        </p:nvSpPr>
        <p:spPr>
          <a:xfrm>
            <a:off x="1819922" y="692458"/>
            <a:ext cx="7182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给出一个大小为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方阵，如果两点间为</a:t>
            </a:r>
            <a:r>
              <a:rPr lang="en-US" altLang="zh-CN" dirty="0"/>
              <a:t>0</a:t>
            </a:r>
            <a:r>
              <a:rPr lang="zh-CN" altLang="en-US" dirty="0"/>
              <a:t>表示这是一条路，</a:t>
            </a:r>
            <a:r>
              <a:rPr lang="en-US" altLang="zh-CN" dirty="0"/>
              <a:t>1</a:t>
            </a:r>
            <a:r>
              <a:rPr lang="zh-CN" altLang="en-US" dirty="0"/>
              <a:t>表示一面墙壁，现在要求你从方阵左上角走到右下角，输出最短的经过的路径，保证答案唯一。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DAD137-D363-4307-B36F-342A17309D6F}"/>
              </a:ext>
            </a:extLst>
          </p:cNvPr>
          <p:cNvSpPr txBox="1"/>
          <p:nvPr/>
        </p:nvSpPr>
        <p:spPr>
          <a:xfrm>
            <a:off x="4003830" y="1713442"/>
            <a:ext cx="19442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0 1 0 0 0</a:t>
            </a:r>
          </a:p>
          <a:p>
            <a:r>
              <a:rPr lang="en-US" altLang="zh-CN" sz="2800" dirty="0"/>
              <a:t>0 1 0 1 0</a:t>
            </a:r>
          </a:p>
          <a:p>
            <a:r>
              <a:rPr lang="en-US" altLang="zh-CN" sz="2800" dirty="0"/>
              <a:t>0 0 0 0 0</a:t>
            </a:r>
          </a:p>
          <a:p>
            <a:r>
              <a:rPr lang="en-US" altLang="zh-CN" sz="2800" dirty="0"/>
              <a:t>0 1 1 1 0</a:t>
            </a:r>
          </a:p>
          <a:p>
            <a:r>
              <a:rPr lang="en-US" altLang="zh-CN" sz="2800" dirty="0"/>
              <a:t>0 0 0 1 0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9B3538-867C-43A9-B7A5-650F41FDA77F}"/>
              </a:ext>
            </a:extLst>
          </p:cNvPr>
          <p:cNvSpPr txBox="1"/>
          <p:nvPr/>
        </p:nvSpPr>
        <p:spPr>
          <a:xfrm>
            <a:off x="905522" y="2006353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比如右边就是一个</a:t>
            </a:r>
            <a:r>
              <a:rPr lang="en-US" altLang="zh-CN" dirty="0"/>
              <a:t>5</a:t>
            </a:r>
            <a:r>
              <a:rPr lang="zh-CN" altLang="en-US" dirty="0"/>
              <a:t>*</a:t>
            </a:r>
            <a:r>
              <a:rPr lang="en-US" altLang="zh-CN" dirty="0"/>
              <a:t>5</a:t>
            </a:r>
            <a:r>
              <a:rPr lang="zh-CN" altLang="en-US" dirty="0"/>
              <a:t>的迷宫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6C671AB7-0362-4418-A8BA-4778682ECB77}"/>
                  </a:ext>
                </a:extLst>
              </p14:cNvPr>
              <p14:cNvContentPartPr/>
              <p14:nvPr/>
            </p14:nvContentPartPr>
            <p14:xfrm>
              <a:off x="4159080" y="1854360"/>
              <a:ext cx="1308600" cy="20448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6C671AB7-0362-4418-A8BA-4778682ECB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3240" y="1791000"/>
                <a:ext cx="1339920" cy="21715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14188AA2-8CF6-4E59-8299-C3F8729993D7}"/>
              </a:ext>
            </a:extLst>
          </p:cNvPr>
          <p:cNvSpPr txBox="1"/>
          <p:nvPr/>
        </p:nvSpPr>
        <p:spPr>
          <a:xfrm>
            <a:off x="6622742" y="237568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显然最短的路径就是黄色的笔迹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AA33DE-137F-4D01-8993-ACCE3CE92979}"/>
              </a:ext>
            </a:extLst>
          </p:cNvPr>
          <p:cNvSpPr txBox="1"/>
          <p:nvPr/>
        </p:nvSpPr>
        <p:spPr>
          <a:xfrm>
            <a:off x="1279038" y="4350776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那么为了解决这道题我们首先应该解决最短路径，然后在这过程中记录路径即可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981F76-A719-4B4E-B2AD-ED29D70DF4A9}"/>
              </a:ext>
            </a:extLst>
          </p:cNvPr>
          <p:cNvSpPr txBox="1"/>
          <p:nvPr/>
        </p:nvSpPr>
        <p:spPr>
          <a:xfrm>
            <a:off x="832379" y="5381304"/>
            <a:ext cx="1052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这道题有一个性质，那就是相邻点的转移只花费</a:t>
            </a:r>
            <a:r>
              <a:rPr lang="en-US" altLang="zh-CN" dirty="0"/>
              <a:t>1</a:t>
            </a:r>
            <a:r>
              <a:rPr lang="zh-CN" altLang="en-US" dirty="0"/>
              <a:t>的代价，而</a:t>
            </a:r>
            <a:r>
              <a:rPr lang="en-US" altLang="zh-CN" dirty="0" err="1"/>
              <a:t>bfs</a:t>
            </a:r>
            <a:r>
              <a:rPr lang="zh-CN" altLang="en-US" dirty="0"/>
              <a:t>便可以在这种条件下解决最短性质问题</a:t>
            </a:r>
          </a:p>
        </p:txBody>
      </p:sp>
    </p:spTree>
    <p:extLst>
      <p:ext uri="{BB962C8B-B14F-4D97-AF65-F5344CB8AC3E}">
        <p14:creationId xmlns:p14="http://schemas.microsoft.com/office/powerpoint/2010/main" val="2487831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78C8C9-5FFD-413F-99EC-5AACA56C476A}"/>
              </a:ext>
            </a:extLst>
          </p:cNvPr>
          <p:cNvSpPr txBox="1"/>
          <p:nvPr/>
        </p:nvSpPr>
        <p:spPr>
          <a:xfrm>
            <a:off x="1136342" y="763480"/>
            <a:ext cx="98106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如前面的</a:t>
            </a:r>
            <a:r>
              <a:rPr lang="en-US" altLang="zh-CN" dirty="0"/>
              <a:t>ppt</a:t>
            </a:r>
            <a:r>
              <a:rPr lang="zh-CN" altLang="en-US" dirty="0"/>
              <a:t>所言，</a:t>
            </a:r>
            <a:r>
              <a:rPr lang="en-US" altLang="zh-CN" dirty="0" err="1"/>
              <a:t>bfs</a:t>
            </a:r>
            <a:r>
              <a:rPr lang="zh-CN" altLang="en-US" dirty="0"/>
              <a:t>一般需要借助</a:t>
            </a:r>
            <a:r>
              <a:rPr lang="en-US" altLang="zh-CN" dirty="0"/>
              <a:t>queue</a:t>
            </a:r>
            <a:r>
              <a:rPr lang="zh-CN" altLang="en-US" dirty="0"/>
              <a:t>来实现。</a:t>
            </a:r>
            <a:endParaRPr lang="en-US" altLang="zh-CN" dirty="0"/>
          </a:p>
          <a:p>
            <a:r>
              <a:rPr lang="en-US" altLang="zh-CN" dirty="0" err="1"/>
              <a:t>Bfs</a:t>
            </a:r>
            <a:r>
              <a:rPr lang="zh-CN" altLang="en-US" dirty="0"/>
              <a:t>是按照层序遍历的，如前面的</a:t>
            </a:r>
            <a:r>
              <a:rPr lang="en-US" altLang="zh-CN" dirty="0"/>
              <a:t>ppt</a:t>
            </a:r>
            <a:r>
              <a:rPr lang="zh-CN" altLang="en-US" dirty="0"/>
              <a:t>，只有当一层状态完全扩展完毕，才会进入下一层。</a:t>
            </a:r>
            <a:endParaRPr lang="en-US" altLang="zh-CN" dirty="0"/>
          </a:p>
          <a:p>
            <a:r>
              <a:rPr lang="zh-CN" altLang="en-US" dirty="0"/>
              <a:t>那么根据</a:t>
            </a:r>
            <a:r>
              <a:rPr lang="en-US" altLang="zh-CN" dirty="0"/>
              <a:t>queue</a:t>
            </a:r>
            <a:r>
              <a:rPr lang="zh-CN" altLang="en-US" dirty="0"/>
              <a:t>的先进先出的性质，越靠近队头的元素，他在搜索树中的层数肯定是越靠前的。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49F93B-FF00-485A-A3D1-D5960C1B7DCD}"/>
              </a:ext>
            </a:extLst>
          </p:cNvPr>
          <p:cNvSpPr txBox="1"/>
          <p:nvPr/>
        </p:nvSpPr>
        <p:spPr>
          <a:xfrm>
            <a:off x="524796" y="2547892"/>
            <a:ext cx="113191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我们先抛开记录路径这一说，只考虑如何使路径最短。</a:t>
            </a:r>
            <a:endParaRPr lang="en-US" altLang="zh-CN" dirty="0"/>
          </a:p>
          <a:p>
            <a:r>
              <a:rPr lang="zh-CN" altLang="en-US" dirty="0"/>
              <a:t>按照层序遍历的思想，是不是如果有一个状态先前出现过了，之后再出现的话花费的代价一定比之前的大，</a:t>
            </a:r>
            <a:endParaRPr lang="en-US" altLang="zh-CN" dirty="0"/>
          </a:p>
          <a:p>
            <a:r>
              <a:rPr lang="zh-CN" altLang="en-US" dirty="0"/>
              <a:t>因为先前的状态在搜索树中的层更偏上一点。</a:t>
            </a:r>
            <a:endParaRPr lang="en-US" altLang="zh-CN" dirty="0"/>
          </a:p>
          <a:p>
            <a:r>
              <a:rPr lang="zh-CN" altLang="en-US" dirty="0"/>
              <a:t>所以我们开一个</a:t>
            </a:r>
            <a:r>
              <a:rPr lang="en-US" altLang="zh-CN" dirty="0"/>
              <a:t>bool vis[][]</a:t>
            </a:r>
            <a:r>
              <a:rPr lang="zh-CN" altLang="en-US" dirty="0"/>
              <a:t>来记录这个状态有没有出现过，减少搜索规模也同时保证答案的正确性。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的点可以向上下左右各扩展一次，花费代价均为</a:t>
            </a:r>
            <a:r>
              <a:rPr lang="en-US" altLang="zh-CN" dirty="0"/>
              <a:t>1</a:t>
            </a:r>
            <a:r>
              <a:rPr lang="zh-CN" altLang="en-US" dirty="0"/>
              <a:t>，所以我们对于每个点都尝试进行四个方向的扩展，</a:t>
            </a:r>
            <a:endParaRPr lang="en-US" altLang="zh-CN" dirty="0"/>
          </a:p>
          <a:p>
            <a:r>
              <a:rPr lang="zh-CN" altLang="en-US" dirty="0"/>
              <a:t>最终就一定能遍历到终点。</a:t>
            </a:r>
            <a:endParaRPr lang="en-US" altLang="zh-CN" dirty="0"/>
          </a:p>
          <a:p>
            <a:r>
              <a:rPr lang="zh-CN" altLang="en-US" dirty="0"/>
              <a:t>而且根据答案最优性，一个状态最优是不是保证他被较前的一个状态扩展到便可行，</a:t>
            </a:r>
            <a:endParaRPr lang="en-US" altLang="zh-CN" dirty="0"/>
          </a:p>
          <a:p>
            <a:r>
              <a:rPr lang="zh-CN" altLang="en-US" dirty="0"/>
              <a:t>所以当一个</a:t>
            </a:r>
            <a:r>
              <a:rPr lang="en-US" altLang="zh-CN" dirty="0"/>
              <a:t>(x2,y2)</a:t>
            </a:r>
            <a:r>
              <a:rPr lang="zh-CN" altLang="en-US" dirty="0"/>
              <a:t>被</a:t>
            </a:r>
            <a:r>
              <a:rPr lang="en-US" altLang="zh-CN" dirty="0"/>
              <a:t>(x1,y1)</a:t>
            </a:r>
            <a:r>
              <a:rPr lang="zh-CN" altLang="en-US" dirty="0"/>
              <a:t>扩展到的时候，我们记录他的步数等于</a:t>
            </a:r>
            <a:r>
              <a:rPr lang="en-US" altLang="zh-CN" dirty="0"/>
              <a:t>step[x2][y2]=step[x1][y1]+1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一个点只被有效入队一次，有效出队一次，有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个点，复杂度便是</a:t>
            </a:r>
            <a:r>
              <a:rPr lang="en-US" altLang="zh-CN" dirty="0"/>
              <a:t>O(n*n)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75159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6A283F-DBD5-4012-8289-79ABD5BF1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79" y="698643"/>
            <a:ext cx="9190516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C0E253-6C2C-4DC0-9569-0C732B15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30" y="155359"/>
            <a:ext cx="9105203" cy="67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90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A13F45-2E3E-4318-9910-C1B5B07C9A7B}"/>
              </a:ext>
            </a:extLst>
          </p:cNvPr>
          <p:cNvSpPr txBox="1"/>
          <p:nvPr/>
        </p:nvSpPr>
        <p:spPr>
          <a:xfrm>
            <a:off x="3551068" y="603682"/>
            <a:ext cx="3948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如果我们要记录路径该怎么记录？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B8F522-36F5-4FE1-B13E-26866AE6EFFA}"/>
              </a:ext>
            </a:extLst>
          </p:cNvPr>
          <p:cNvSpPr txBox="1"/>
          <p:nvPr/>
        </p:nvSpPr>
        <p:spPr>
          <a:xfrm>
            <a:off x="2077375" y="1509204"/>
            <a:ext cx="9648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刚才我们有提到，一个状态只会被有效扩展一次，那么我们只要记录这个点被谁扩展到即可，</a:t>
            </a:r>
            <a:endParaRPr lang="en-US" altLang="zh-CN" dirty="0"/>
          </a:p>
          <a:p>
            <a:r>
              <a:rPr lang="zh-CN" altLang="en-US" dirty="0"/>
              <a:t>我们只需要从终点开始不断访问他的前驱节点即可，当然由于是反着推到终点的，</a:t>
            </a:r>
            <a:endParaRPr lang="en-US" altLang="zh-CN" dirty="0"/>
          </a:p>
          <a:p>
            <a:r>
              <a:rPr lang="zh-CN" altLang="en-US" dirty="0"/>
              <a:t>所以我们应该将这些点放到栈中再弹出即可。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48A413-4A18-4AF0-A750-7164E0505C6A}"/>
              </a:ext>
            </a:extLst>
          </p:cNvPr>
          <p:cNvSpPr txBox="1"/>
          <p:nvPr/>
        </p:nvSpPr>
        <p:spPr>
          <a:xfrm>
            <a:off x="2228295" y="3151573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开一个</a:t>
            </a:r>
            <a:r>
              <a:rPr lang="en-US" altLang="zh-CN" dirty="0"/>
              <a:t>pair&lt;</a:t>
            </a:r>
            <a:r>
              <a:rPr lang="en-US" altLang="zh-CN" dirty="0" err="1"/>
              <a:t>int,int</a:t>
            </a:r>
            <a:r>
              <a:rPr lang="en-US" altLang="zh-CN" dirty="0"/>
              <a:t>&gt; </a:t>
            </a:r>
            <a:r>
              <a:rPr lang="en-US" altLang="zh-CN" dirty="0" err="1"/>
              <a:t>fre</a:t>
            </a:r>
            <a:r>
              <a:rPr lang="en-US" altLang="zh-CN" dirty="0"/>
              <a:t>[][]</a:t>
            </a:r>
            <a:r>
              <a:rPr lang="zh-CN" altLang="en-US" dirty="0"/>
              <a:t>来记录即可。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7B8598-363C-40FB-8B56-D628A5D1F761}"/>
              </a:ext>
            </a:extLst>
          </p:cNvPr>
          <p:cNvSpPr txBox="1"/>
          <p:nvPr/>
        </p:nvSpPr>
        <p:spPr>
          <a:xfrm>
            <a:off x="2228295" y="38972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最终只需要从终点反推回去起点即可。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49C6F4-3BFD-4674-85B8-66A982DA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96" y="4335425"/>
            <a:ext cx="6790008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98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20F87BDE-7805-4CF5-A735-D7BA8EF1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实验题：</a:t>
            </a:r>
            <a:r>
              <a:rPr lang="en-US" altLang="zh-CN"/>
              <a:t>Dungeon Master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83CAF-DB05-40BA-BE6D-EA4E2B24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  <a:endParaRPr lang="en-US" altLang="zh-CN" dirty="0"/>
          </a:p>
          <a:p>
            <a:pPr lvl="1"/>
            <a:r>
              <a:rPr lang="zh-CN" altLang="zh-CN" dirty="0"/>
              <a:t>有一个三维迷宫，求起点</a:t>
            </a:r>
            <a:r>
              <a:rPr lang="en-US" altLang="zh-CN" dirty="0"/>
              <a:t>‘S’</a:t>
            </a:r>
            <a:r>
              <a:rPr lang="zh-CN" altLang="zh-CN" dirty="0"/>
              <a:t>到终点</a:t>
            </a:r>
            <a:r>
              <a:rPr lang="en-US" altLang="zh-CN" dirty="0"/>
              <a:t>‘E’</a:t>
            </a:r>
            <a:r>
              <a:rPr lang="zh-CN" altLang="zh-CN" dirty="0"/>
              <a:t>最少需要走几步</a:t>
            </a:r>
            <a:r>
              <a:rPr lang="zh-CN" altLang="en-US" dirty="0"/>
              <a:t>。</a:t>
            </a:r>
            <a:r>
              <a:rPr lang="zh-CN" altLang="zh-CN" dirty="0"/>
              <a:t>如果起点和终点不连通，则输出</a:t>
            </a:r>
            <a:r>
              <a:rPr lang="en-US" altLang="zh-CN" dirty="0"/>
              <a:t>"Trapped! "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解题策略</a:t>
            </a:r>
            <a:endParaRPr lang="en-US" altLang="zh-CN" dirty="0"/>
          </a:p>
          <a:p>
            <a:pPr lvl="1"/>
            <a:r>
              <a:rPr lang="zh-CN" altLang="en-US" dirty="0"/>
              <a:t>可以利用</a:t>
            </a:r>
            <a:r>
              <a:rPr lang="en-US" altLang="zh-CN" dirty="0"/>
              <a:t>BFS</a:t>
            </a:r>
            <a:r>
              <a:rPr lang="zh-CN" altLang="en-US" dirty="0"/>
              <a:t>按层搜索的性质，从起点</a:t>
            </a:r>
            <a:r>
              <a:rPr lang="en-US" altLang="zh-CN" dirty="0"/>
              <a:t>‘S’</a:t>
            </a:r>
            <a:r>
              <a:rPr lang="zh-CN" altLang="en-US" dirty="0"/>
              <a:t>出发开始搜索，记录每个节点所在的层数。若终点</a:t>
            </a:r>
            <a:r>
              <a:rPr lang="en-US" altLang="zh-CN" dirty="0"/>
              <a:t>‘E’</a:t>
            </a:r>
            <a:r>
              <a:rPr lang="zh-CN" altLang="en-US" dirty="0"/>
              <a:t>在第</a:t>
            </a:r>
            <a:r>
              <a:rPr lang="en-US" altLang="zh-CN" dirty="0"/>
              <a:t>k</a:t>
            </a:r>
            <a:r>
              <a:rPr lang="zh-CN" altLang="en-US" dirty="0"/>
              <a:t>层，则起点</a:t>
            </a:r>
            <a:r>
              <a:rPr lang="en-US" altLang="zh-CN" dirty="0"/>
              <a:t>‘S’</a:t>
            </a:r>
            <a:r>
              <a:rPr lang="zh-CN" altLang="en-US" dirty="0"/>
              <a:t>到终点</a:t>
            </a:r>
            <a:r>
              <a:rPr lang="en-US" altLang="zh-CN" dirty="0"/>
              <a:t>‘E’</a:t>
            </a:r>
            <a:r>
              <a:rPr lang="zh-CN" altLang="en-US" dirty="0"/>
              <a:t>的距离是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9EDC79-CEFA-4C32-A550-CC0A4EC3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1035AE3-8FA2-4A74-B851-3DDA7132AB9D}" type="slidenum">
              <a:rPr lang="en-US" altLang="zh-CN">
                <a:solidFill>
                  <a:srgbClr val="1D528D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>
              <a:solidFill>
                <a:srgbClr val="1D528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75BAC-058B-4E9B-ACFE-30823E5D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存图方式</a:t>
            </a:r>
            <a:r>
              <a:rPr lang="en-US" altLang="zh-CN" dirty="0"/>
              <a:t>(vector</a:t>
            </a:r>
            <a:r>
              <a:rPr lang="zh-CN" altLang="en-US" dirty="0"/>
              <a:t>方式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EE794-77E3-4E46-8DDD-BBD1D416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开一个</a:t>
            </a:r>
            <a:r>
              <a:rPr lang="en-US" altLang="zh-CN" dirty="0"/>
              <a:t>vector&lt;pair&lt;</a:t>
            </a:r>
            <a:r>
              <a:rPr lang="en-US" altLang="zh-CN" dirty="0" err="1"/>
              <a:t>int,int</a:t>
            </a:r>
            <a:r>
              <a:rPr lang="en-US" altLang="zh-CN" dirty="0"/>
              <a:t>&gt; &gt; </a:t>
            </a:r>
            <a:r>
              <a:rPr lang="en-US" altLang="zh-CN" dirty="0" err="1"/>
              <a:t>mapp</a:t>
            </a:r>
            <a:r>
              <a:rPr lang="en-US" altLang="zh-CN" dirty="0"/>
              <a:t>[</a:t>
            </a:r>
            <a:r>
              <a:rPr lang="en-US" altLang="zh-CN" dirty="0" err="1"/>
              <a:t>maxn</a:t>
            </a:r>
            <a:r>
              <a:rPr lang="en-US" altLang="zh-CN" dirty="0"/>
              <a:t>]</a:t>
            </a:r>
            <a:r>
              <a:rPr lang="zh-CN" altLang="en-US" dirty="0"/>
              <a:t>，表示与</a:t>
            </a:r>
            <a:r>
              <a:rPr lang="en-US" altLang="zh-CN" dirty="0" err="1"/>
              <a:t>i</a:t>
            </a:r>
            <a:r>
              <a:rPr lang="zh-CN" altLang="en-US" dirty="0"/>
              <a:t>节点有直连边的点以及该条路径的长度。</a:t>
            </a:r>
            <a:endParaRPr lang="en-US" altLang="zh-CN" dirty="0"/>
          </a:p>
          <a:p>
            <a:r>
              <a:rPr lang="en-US" altLang="zh-CN" dirty="0"/>
              <a:t>pair</a:t>
            </a:r>
            <a:r>
              <a:rPr lang="zh-CN" altLang="en-US" dirty="0"/>
              <a:t>有两个参数</a:t>
            </a:r>
            <a:r>
              <a:rPr lang="en-US" altLang="zh-CN" dirty="0"/>
              <a:t>first</a:t>
            </a:r>
            <a:r>
              <a:rPr lang="zh-CN" altLang="en-US" dirty="0"/>
              <a:t>与</a:t>
            </a:r>
            <a:r>
              <a:rPr lang="en-US" altLang="zh-CN" dirty="0"/>
              <a:t>second</a:t>
            </a:r>
            <a:r>
              <a:rPr lang="zh-CN" altLang="en-US" dirty="0"/>
              <a:t>，这里路径的终点用</a:t>
            </a:r>
            <a:r>
              <a:rPr lang="en-US" altLang="zh-CN" dirty="0"/>
              <a:t>first</a:t>
            </a:r>
            <a:r>
              <a:rPr lang="zh-CN" altLang="en-US" dirty="0"/>
              <a:t>参数，路径长度用</a:t>
            </a:r>
            <a:r>
              <a:rPr lang="en-US" altLang="zh-CN" dirty="0"/>
              <a:t>second</a:t>
            </a:r>
            <a:r>
              <a:rPr lang="zh-CN" altLang="en-US" dirty="0"/>
              <a:t>参数。</a:t>
            </a:r>
            <a:endParaRPr lang="en-US" altLang="zh-CN" dirty="0"/>
          </a:p>
          <a:p>
            <a:r>
              <a:rPr lang="zh-CN" altLang="en-US" dirty="0"/>
              <a:t>他有一个初始化函数：</a:t>
            </a:r>
            <a:r>
              <a:rPr lang="en-US" altLang="zh-CN" dirty="0" err="1"/>
              <a:t>make_pair</a:t>
            </a:r>
            <a:r>
              <a:rPr lang="en-US" altLang="zh-CN" dirty="0"/>
              <a:t>(</a:t>
            </a:r>
            <a:r>
              <a:rPr lang="en-US" altLang="zh-CN" dirty="0" err="1"/>
              <a:t>first,second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u-&gt;v</a:t>
            </a:r>
            <a:r>
              <a:rPr lang="zh-CN" altLang="en-US" dirty="0"/>
              <a:t>有一条长度为</a:t>
            </a:r>
            <a:r>
              <a:rPr lang="en-US" altLang="zh-CN" dirty="0"/>
              <a:t>w</a:t>
            </a:r>
            <a:r>
              <a:rPr lang="zh-CN" altLang="en-US" dirty="0"/>
              <a:t>的边就可以表示为：</a:t>
            </a:r>
            <a:endParaRPr lang="en-US" altLang="zh-CN" dirty="0"/>
          </a:p>
          <a:p>
            <a:r>
              <a:rPr lang="en-US" altLang="zh-CN" dirty="0" err="1"/>
              <a:t>mapp</a:t>
            </a:r>
            <a:r>
              <a:rPr lang="en-US" altLang="zh-CN" dirty="0"/>
              <a:t>[u].</a:t>
            </a:r>
            <a:r>
              <a:rPr lang="en-US" altLang="zh-CN" dirty="0" err="1"/>
              <a:t>push_back</a:t>
            </a:r>
            <a:r>
              <a:rPr lang="en-US" altLang="zh-CN" dirty="0"/>
              <a:t>( </a:t>
            </a:r>
            <a:r>
              <a:rPr lang="en-US" altLang="zh-CN" dirty="0" err="1"/>
              <a:t>make_pair</a:t>
            </a:r>
            <a:r>
              <a:rPr lang="en-US" altLang="zh-CN" dirty="0"/>
              <a:t>(</a:t>
            </a:r>
            <a:r>
              <a:rPr lang="en-US" altLang="zh-CN" dirty="0" err="1"/>
              <a:t>v,w</a:t>
            </a:r>
            <a:r>
              <a:rPr lang="en-US" altLang="zh-CN" dirty="0"/>
              <a:t>) );</a:t>
            </a:r>
          </a:p>
          <a:p>
            <a:r>
              <a:rPr lang="zh-CN" altLang="en-US" dirty="0"/>
              <a:t>这种存图方式可以存储重边</a:t>
            </a:r>
            <a:r>
              <a:rPr lang="en-US" altLang="zh-CN" dirty="0"/>
              <a:t>(</a:t>
            </a:r>
            <a:r>
              <a:rPr lang="zh-CN" altLang="en-US" dirty="0"/>
              <a:t>即两点间有多条路径</a:t>
            </a:r>
            <a:r>
              <a:rPr lang="en-US" altLang="zh-CN" dirty="0"/>
              <a:t>)</a:t>
            </a:r>
            <a:r>
              <a:rPr lang="zh-CN" altLang="en-US" dirty="0"/>
              <a:t>，写起来也比较快，这种方式存图及遍历图的代码：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8344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C7D58E02-1B4E-4F71-A967-3A5A4874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实验题：</a:t>
            </a:r>
            <a:r>
              <a:rPr lang="en-US" altLang="zh-CN"/>
              <a:t>Dungeon Master</a:t>
            </a:r>
            <a:endParaRPr lang="zh-CN" altLang="en-US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D03DD7A5-0A77-4A3C-BBAE-A6A114C31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081588"/>
          </a:xfrm>
        </p:spPr>
        <p:txBody>
          <a:bodyPr/>
          <a:lstStyle/>
          <a:p>
            <a:r>
              <a:rPr lang="zh-CN" altLang="en-US"/>
              <a:t>关键代码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C2149-9040-4373-81C4-DFE2E685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A511B65-16BE-41B4-8A7B-778289E639C1}" type="slidenum">
              <a:rPr lang="en-US" altLang="zh-CN">
                <a:solidFill>
                  <a:srgbClr val="1D528D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>
              <a:solidFill>
                <a:srgbClr val="1D528D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75D9C0E-9EAA-4465-B65B-5FD40B4AC982}"/>
              </a:ext>
            </a:extLst>
          </p:cNvPr>
          <p:cNvSpPr/>
          <p:nvPr/>
        </p:nvSpPr>
        <p:spPr>
          <a:xfrm>
            <a:off x="1981200" y="1752600"/>
            <a:ext cx="8229600" cy="4724400"/>
          </a:xfrm>
          <a:prstGeom prst="roundRect">
            <a:avLst>
              <a:gd name="adj" fmla="val 500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zh-CN" sz="1600" dirty="0">
                <a:solidFill>
                  <a:srgbClr val="000000"/>
                </a:solidFill>
                <a:latin typeface="Arial"/>
                <a:ea typeface="宋体"/>
              </a:rPr>
              <a:t>int go[3][6]={{-1,1,0,0,0,0},{0,0,-1,1,0,0},{0,0,0,0,-1,1}};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zh-CN" sz="1600" dirty="0">
                <a:solidFill>
                  <a:srgbClr val="000000"/>
                </a:solidFill>
                <a:latin typeface="Arial"/>
                <a:ea typeface="宋体"/>
              </a:rPr>
              <a:t>queue &lt;point&gt; q;  q.push(temp);//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宋体"/>
              </a:rPr>
              <a:t>将起点压入队列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zh-CN" sz="1600" dirty="0">
                <a:solidFill>
                  <a:srgbClr val="000000"/>
                </a:solidFill>
                <a:latin typeface="Arial"/>
                <a:ea typeface="宋体"/>
              </a:rPr>
              <a:t>while(!q.empty())//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宋体"/>
              </a:rPr>
              <a:t>如果队列不为空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lang="fr-FR" altLang="zh-CN" sz="1600" dirty="0">
                <a:solidFill>
                  <a:srgbClr val="000000"/>
                </a:solidFill>
                <a:latin typeface="Arial"/>
                <a:ea typeface="宋体"/>
              </a:rPr>
              <a:t>temp=q.front(); q.pop();//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宋体"/>
              </a:rPr>
              <a:t>查询并弹出队列顶端元素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lang="fr-FR" altLang="zh-CN" sz="1600" dirty="0">
                <a:solidFill>
                  <a:srgbClr val="000000"/>
                </a:solidFill>
                <a:latin typeface="Arial"/>
                <a:ea typeface="宋体"/>
              </a:rPr>
              <a:t>if(ch[temp.x][temp.y][temp.z]=='E')//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宋体"/>
              </a:rPr>
              <a:t>如果找到终点，记录答案并结束循环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		</a:t>
            </a:r>
            <a:r>
              <a:rPr lang="fr-FR" altLang="zh-CN" sz="1600" dirty="0">
                <a:solidFill>
                  <a:srgbClr val="000000"/>
                </a:solidFill>
                <a:latin typeface="Arial"/>
                <a:ea typeface="宋体"/>
              </a:rPr>
              <a:t>time=temp.t; 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zh-CN" sz="1600" dirty="0">
                <a:solidFill>
                  <a:srgbClr val="000000"/>
                </a:solidFill>
                <a:latin typeface="Arial"/>
                <a:ea typeface="宋体"/>
              </a:rPr>
              <a:t>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zh-CN" sz="1600" dirty="0">
                <a:solidFill>
                  <a:srgbClr val="000000"/>
                </a:solidFill>
                <a:latin typeface="Arial"/>
                <a:ea typeface="宋体"/>
              </a:rPr>
              <a:t>	for(i=0;i&lt;6;i++)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zh-CN" sz="1600" dirty="0">
                <a:solidFill>
                  <a:srgbClr val="000000"/>
                </a:solidFill>
                <a:latin typeface="Arial"/>
                <a:ea typeface="宋体"/>
              </a:rPr>
              <a:t>	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zh-CN" sz="1600" dirty="0">
                <a:solidFill>
                  <a:srgbClr val="000000"/>
                </a:solidFill>
                <a:latin typeface="Arial"/>
                <a:ea typeface="宋体"/>
              </a:rPr>
              <a:t>		t.x=temp.x+go[0][i];  t.y=temp.y+go[1][i];  t.z=temp.z+go[2][i];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zh-CN" sz="1600" dirty="0">
                <a:solidFill>
                  <a:srgbClr val="000000"/>
                </a:solidFill>
                <a:latin typeface="Arial"/>
                <a:ea typeface="宋体"/>
              </a:rPr>
              <a:t>		t.t=temp.t+1;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zh-CN" sz="1600" dirty="0">
                <a:solidFill>
                  <a:srgbClr val="000000"/>
                </a:solidFill>
                <a:latin typeface="Arial"/>
                <a:ea typeface="宋体"/>
              </a:rPr>
              <a:t>		if(t.x&lt;0||t.y&lt;0||t.z&lt;0||t.x&gt;=a||t.y&gt;=b||t.z&gt;=c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||</a:t>
            </a:r>
            <a:r>
              <a:rPr lang="fr-FR" altLang="zh-CN" sz="1600" dirty="0">
                <a:solidFill>
                  <a:srgbClr val="000000"/>
                </a:solidFill>
                <a:latin typeface="Arial"/>
                <a:ea typeface="宋体"/>
              </a:rPr>
              <a:t>ch[t.x][t.y][t.z]=='#')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zh-CN" sz="1600" dirty="0">
                <a:solidFill>
                  <a:srgbClr val="000000"/>
                </a:solidFill>
                <a:latin typeface="Arial"/>
                <a:ea typeface="宋体"/>
              </a:rPr>
              <a:t>			continue;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zh-CN" sz="1600" dirty="0">
                <a:solidFill>
                  <a:srgbClr val="000000"/>
                </a:solidFill>
                <a:latin typeface="Arial"/>
                <a:ea typeface="宋体"/>
              </a:rPr>
              <a:t>		ch[t.x][t.y][t.z]='#';	//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宋体"/>
              </a:rPr>
              <a:t>压入前标记已访问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/>
                <a:ea typeface="宋体"/>
              </a:rPr>
              <a:t>		</a:t>
            </a:r>
            <a:r>
              <a:rPr lang="fr-FR" altLang="zh-CN" sz="1600" dirty="0">
                <a:solidFill>
                  <a:srgbClr val="000000"/>
                </a:solidFill>
                <a:latin typeface="Arial"/>
                <a:ea typeface="宋体"/>
              </a:rPr>
              <a:t>q.push(t);		//</a:t>
            </a:r>
            <a:r>
              <a:rPr lang="zh-CN" altLang="en-US" sz="1600" dirty="0">
                <a:solidFill>
                  <a:srgbClr val="000000"/>
                </a:solidFill>
                <a:latin typeface="Arial"/>
                <a:ea typeface="宋体"/>
              </a:rPr>
              <a:t>将相邻坐标压入队列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/>
                <a:ea typeface="宋体"/>
              </a:rPr>
              <a:t>	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宋体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8A118-DE6A-480D-A2E8-E98BE36B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存图方式</a:t>
            </a:r>
            <a:r>
              <a:rPr lang="en-US" altLang="zh-CN" dirty="0"/>
              <a:t>(vector</a:t>
            </a:r>
            <a:r>
              <a:rPr lang="zh-CN" altLang="en-US" dirty="0"/>
              <a:t>方式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1C52FC-C30E-4898-901C-47777D0A0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457" y="1532662"/>
            <a:ext cx="4561335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77E11C-0649-4533-956B-93F8A6079A3B}"/>
              </a:ext>
            </a:extLst>
          </p:cNvPr>
          <p:cNvSpPr txBox="1"/>
          <p:nvPr/>
        </p:nvSpPr>
        <p:spPr>
          <a:xfrm>
            <a:off x="6727211" y="2308194"/>
            <a:ext cx="294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条边，有向图的空间复杂度为</a:t>
            </a:r>
            <a:r>
              <a:rPr lang="en-US" altLang="zh-CN" dirty="0"/>
              <a:t>O(m)</a:t>
            </a:r>
            <a:r>
              <a:rPr lang="zh-CN" altLang="en-US" dirty="0"/>
              <a:t>，无向图为他的两倍。</a:t>
            </a:r>
          </a:p>
        </p:txBody>
      </p:sp>
    </p:spTree>
    <p:extLst>
      <p:ext uri="{BB962C8B-B14F-4D97-AF65-F5344CB8AC3E}">
        <p14:creationId xmlns:p14="http://schemas.microsoft.com/office/powerpoint/2010/main" val="244021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1AA27-0EE4-4DF4-B0FD-B6437E9A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存图方式</a:t>
            </a:r>
            <a:r>
              <a:rPr lang="en-US" altLang="zh-CN" dirty="0"/>
              <a:t>(</a:t>
            </a:r>
            <a:r>
              <a:rPr lang="zh-CN" altLang="en-US" dirty="0"/>
              <a:t>链式前向星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530BD59-69FF-410A-84B7-E210E1D27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912" y="1763481"/>
            <a:ext cx="47738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9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A66AE-237F-4FB8-BB61-D10C58CB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存图方式</a:t>
            </a:r>
            <a:r>
              <a:rPr lang="en-US" altLang="zh-CN" dirty="0"/>
              <a:t>(</a:t>
            </a:r>
            <a:r>
              <a:rPr lang="zh-CN" altLang="en-US" dirty="0"/>
              <a:t>链式前向星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1C337-B1AA-4120-A772-A65F9194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Edge</a:t>
            </a:r>
            <a:r>
              <a:rPr lang="zh-CN" altLang="en-US" dirty="0"/>
              <a:t>结构体数组用来存储边的信息</a:t>
            </a:r>
            <a:r>
              <a:rPr lang="en-US" altLang="zh-CN" dirty="0"/>
              <a:t>,edge[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表示编号为</a:t>
            </a:r>
            <a:r>
              <a:rPr lang="en-US" altLang="zh-CN" dirty="0" err="1"/>
              <a:t>i</a:t>
            </a:r>
            <a:r>
              <a:rPr lang="zh-CN" altLang="en-US" dirty="0"/>
              <a:t>的这条边的终点</a:t>
            </a:r>
            <a:r>
              <a:rPr lang="en-US" altLang="zh-CN" dirty="0"/>
              <a:t>(v)</a:t>
            </a:r>
            <a:r>
              <a:rPr lang="zh-CN" altLang="en-US" dirty="0"/>
              <a:t>以及权值</a:t>
            </a:r>
            <a:r>
              <a:rPr lang="en-US" altLang="zh-CN" dirty="0"/>
              <a:t>(w)</a:t>
            </a:r>
            <a:r>
              <a:rPr lang="zh-CN" altLang="en-US" dirty="0"/>
              <a:t>，以及其下一条边的编号</a:t>
            </a:r>
            <a:r>
              <a:rPr lang="en-US" altLang="zh-CN" dirty="0"/>
              <a:t>(next)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这种存图方式用数组模拟了链表，对于每个节点我们有一个</a:t>
            </a:r>
            <a:r>
              <a:rPr lang="en-US" altLang="zh-CN" dirty="0"/>
              <a:t>head</a:t>
            </a:r>
            <a:r>
              <a:rPr lang="zh-CN" altLang="en-US" dirty="0"/>
              <a:t>数组来记录以</a:t>
            </a:r>
            <a:r>
              <a:rPr lang="en-US" altLang="zh-CN" dirty="0"/>
              <a:t>u</a:t>
            </a:r>
            <a:r>
              <a:rPr lang="zh-CN" altLang="en-US" dirty="0"/>
              <a:t>为起始点的边的最后一条。</a:t>
            </a:r>
            <a:endParaRPr lang="en-US" altLang="zh-CN" dirty="0"/>
          </a:p>
          <a:p>
            <a:r>
              <a:rPr lang="zh-CN" altLang="en-US" dirty="0"/>
              <a:t>比如初始化</a:t>
            </a:r>
            <a:r>
              <a:rPr lang="en-US" altLang="zh-CN" dirty="0" err="1"/>
              <a:t>memset</a:t>
            </a:r>
            <a:r>
              <a:rPr lang="en-US" altLang="zh-CN" dirty="0"/>
              <a:t>(head,-1,sizeof(head))</a:t>
            </a:r>
            <a:r>
              <a:rPr lang="zh-CN" altLang="en-US" dirty="0"/>
              <a:t>后，每个节点他的边的标号都为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61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CAF4B-17FE-4452-86B5-A1F383E1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存图方式</a:t>
            </a:r>
            <a:r>
              <a:rPr lang="en-US" altLang="zh-CN" dirty="0"/>
              <a:t>(</a:t>
            </a:r>
            <a:r>
              <a:rPr lang="zh-CN" altLang="en-US" dirty="0"/>
              <a:t>链式前向星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6AE018-194D-4F87-B2E2-6F0FFECC9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08" y="1948626"/>
            <a:ext cx="1646063" cy="261388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D9ACE5-73E7-4ACC-A8FC-7C54CAC96851}"/>
              </a:ext>
            </a:extLst>
          </p:cNvPr>
          <p:cNvSpPr txBox="1"/>
          <p:nvPr/>
        </p:nvSpPr>
        <p:spPr>
          <a:xfrm>
            <a:off x="2648871" y="2414726"/>
            <a:ext cx="164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插入一条</a:t>
            </a:r>
            <a:r>
              <a:rPr lang="en-US" altLang="zh-CN" dirty="0"/>
              <a:t>&lt;1,3&gt;</a:t>
            </a:r>
            <a:r>
              <a:rPr lang="zh-CN" altLang="en-US" dirty="0"/>
              <a:t>的边 </a:t>
            </a:r>
            <a:r>
              <a:rPr lang="en-US" altLang="zh-CN" dirty="0"/>
              <a:t>-&gt;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BA1376-802C-48E2-8298-C8C540B2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83" y="1797220"/>
            <a:ext cx="40862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8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7F643-5D2E-4098-B94C-411FD9C8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链式前向星的遍历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BDE0F-5A60-4698-8108-7CCD8B63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那么我们要想知道</a:t>
            </a:r>
            <a:r>
              <a:rPr lang="en-US" altLang="zh-CN" dirty="0"/>
              <a:t>u</a:t>
            </a:r>
            <a:r>
              <a:rPr lang="zh-CN" altLang="en-US" dirty="0"/>
              <a:t>节点所有的出边只需要依次遍历即可得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=head[u];</a:t>
            </a:r>
            <a:r>
              <a:rPr lang="en-US" altLang="zh-CN" dirty="0" err="1"/>
              <a:t>i</a:t>
            </a:r>
            <a:r>
              <a:rPr lang="en-US" altLang="zh-CN" dirty="0"/>
              <a:t>!=-1;i=edge[</a:t>
            </a:r>
            <a:r>
              <a:rPr lang="en-US" altLang="zh-CN" dirty="0" err="1"/>
              <a:t>i</a:t>
            </a:r>
            <a:r>
              <a:rPr lang="en-US" altLang="zh-CN" dirty="0"/>
              <a:t>].next)</a:t>
            </a:r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&lt;&lt;u&lt;&lt;“ ”&lt;&lt;edge[</a:t>
            </a:r>
            <a:r>
              <a:rPr lang="en-US" altLang="zh-CN" dirty="0" err="1"/>
              <a:t>i</a:t>
            </a:r>
            <a:r>
              <a:rPr lang="en-US" altLang="zh-CN" dirty="0"/>
              <a:t>].v&lt;&lt;“ ”&lt;&lt;edge[</a:t>
            </a:r>
            <a:r>
              <a:rPr lang="en-US" altLang="zh-CN" dirty="0" err="1"/>
              <a:t>i</a:t>
            </a:r>
            <a:r>
              <a:rPr lang="en-US" altLang="zh-CN" dirty="0"/>
              <a:t>].w&lt;&lt;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00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D07D5-28D2-49AE-B0D7-E23EE98CD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搜索入门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5E0D1-25E9-4C94-B2E3-E9474C46C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真</a:t>
            </a:r>
            <a:r>
              <a:rPr lang="en-US" altLang="zh-CN" dirty="0"/>
              <a:t>·</a:t>
            </a:r>
            <a:r>
              <a:rPr lang="zh-CN" altLang="en-US" dirty="0"/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48329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08TGp_BizCom_light">
  <a:themeElements>
    <a:clrScheme name="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CA3C8"/>
      </a:accent1>
      <a:accent2>
        <a:srgbClr val="FF9900"/>
      </a:accent2>
      <a:accent3>
        <a:srgbClr val="FFFFFF"/>
      </a:accent3>
      <a:accent4>
        <a:srgbClr val="174579"/>
      </a:accent4>
      <a:accent5>
        <a:srgbClr val="ACCEE0"/>
      </a:accent5>
      <a:accent6>
        <a:srgbClr val="E58900"/>
      </a:accent6>
      <a:hlink>
        <a:srgbClr val="9999FF"/>
      </a:hlink>
      <a:folHlink>
        <a:srgbClr val="969696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8TGp_BizCom_light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TGp_BizCom_light 2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15978"/>
        </a:accent4>
        <a:accent5>
          <a:srgbClr val="B0C6C6"/>
        </a:accent5>
        <a:accent6>
          <a:srgbClr val="B9B900"/>
        </a:accent6>
        <a:hlink>
          <a:srgbClr val="33CC3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TGp_BizCom_light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2045</Words>
  <Application>Microsoft Office PowerPoint</Application>
  <PresentationFormat>宽屏</PresentationFormat>
  <Paragraphs>178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Arial</vt:lpstr>
      <vt:lpstr>Verdana</vt:lpstr>
      <vt:lpstr>Wingdings</vt:lpstr>
      <vt:lpstr>Office 主题​​</vt:lpstr>
      <vt:lpstr>008TGp_BizCom_light</vt:lpstr>
      <vt:lpstr>存图方式</vt:lpstr>
      <vt:lpstr>存图方式</vt:lpstr>
      <vt:lpstr>存图方式(vector方式)</vt:lpstr>
      <vt:lpstr>存图方式(vector方式)</vt:lpstr>
      <vt:lpstr>存图方式(链式前向星)</vt:lpstr>
      <vt:lpstr>存图方式(链式前向星)</vt:lpstr>
      <vt:lpstr>存图方式(链式前向星)</vt:lpstr>
      <vt:lpstr>链式前向星的遍历</vt:lpstr>
      <vt:lpstr>搜索入门</vt:lpstr>
      <vt:lpstr>深度优先搜索（DFS）</vt:lpstr>
      <vt:lpstr>DFS迷宫可达问题</vt:lpstr>
      <vt:lpstr>DFS迷宫可达问题</vt:lpstr>
      <vt:lpstr>DFS迷宫可达问题</vt:lpstr>
      <vt:lpstr>PowerPoint 演示文稿</vt:lpstr>
      <vt:lpstr>DFS连通块数量求解</vt:lpstr>
      <vt:lpstr>DFS连通块数量求解</vt:lpstr>
      <vt:lpstr>PowerPoint 演示文稿</vt:lpstr>
      <vt:lpstr>广度优先搜索（BFS）</vt:lpstr>
      <vt:lpstr>广度优先搜索</vt:lpstr>
      <vt:lpstr>广度优先搜索</vt:lpstr>
      <vt:lpstr>广度优先搜索</vt:lpstr>
      <vt:lpstr>队列常用语法</vt:lpstr>
      <vt:lpstr>队列常用语法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实验题：Dungeon Master</vt:lpstr>
      <vt:lpstr>实验题：Dungeon 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搜索入门</dc:title>
  <dc:creator>yu chen</dc:creator>
  <cp:lastModifiedBy>yu chen</cp:lastModifiedBy>
  <cp:revision>34</cp:revision>
  <dcterms:created xsi:type="dcterms:W3CDTF">2019-05-21T09:26:05Z</dcterms:created>
  <dcterms:modified xsi:type="dcterms:W3CDTF">2019-08-05T02:43:02Z</dcterms:modified>
</cp:coreProperties>
</file>