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E46EFD6-DEAF-4299-BCF4-8834831081E1}">
          <p14:sldIdLst>
            <p14:sldId id="256"/>
            <p14:sldId id="257"/>
            <p14:sldId id="258"/>
            <p14:sldId id="259"/>
            <p14:sldId id="260"/>
            <p14:sldId id="261"/>
            <p14:sldId id="262"/>
            <p14:sldId id="263"/>
            <p14:sldId id="264"/>
            <p14:sldId id="265"/>
            <p14:sldId id="266"/>
            <p14:sldId id="267"/>
            <p14:sldId id="268"/>
            <p14:sldId id="273"/>
            <p14:sldId id="269"/>
            <p14:sldId id="270"/>
            <p14:sldId id="271"/>
            <p14:sldId id="27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Lst>
        </p14:section>
        <p14:section name="无标题节" id="{331D4F72-CAF1-4AAA-9180-83A39519A9E4}">
          <p14:sldIdLst/>
        </p14:section>
        <p14:section name="无标题节" id="{ED24F0A3-8A4B-4886-96F2-FAD7DC7580C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08" d="100"/>
          <a:sy n="108"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345396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17201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35332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270127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57023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113830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11416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820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203889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31865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A500CA3-9D9F-46B0-BDEF-7E3CE8A55794}" type="datetimeFigureOut">
              <a:rPr lang="zh-CN" altLang="en-US" smtClean="0"/>
              <a:t>2018/11/18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200702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00CA3-9D9F-46B0-BDEF-7E3CE8A55794}" type="datetimeFigureOut">
              <a:rPr lang="zh-CN" altLang="en-US" smtClean="0"/>
              <a:t>2018/11/18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6A169-0E81-4F82-A8DE-837D54E013BE}" type="slidenum">
              <a:rPr lang="zh-CN" altLang="en-US" smtClean="0"/>
              <a:t>‹#›</a:t>
            </a:fld>
            <a:endParaRPr lang="zh-CN" altLang="en-US"/>
          </a:p>
        </p:txBody>
      </p:sp>
    </p:spTree>
    <p:extLst>
      <p:ext uri="{BB962C8B-B14F-4D97-AF65-F5344CB8AC3E}">
        <p14:creationId xmlns:p14="http://schemas.microsoft.com/office/powerpoint/2010/main" val="1316573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ontest-hunter.org:83/record/7146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ilibili.com/video/av1004634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oj.org/showsource?solution_id=1935787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poj.org/problem?id=22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poj.org/showsource?solution_id=1935252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contest-hunter.org:83/record/72059"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contest-hunter.org:83/record/72515"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poj.org/problem?id=244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poj.org/showsource?solution_id=19381926"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poj.org/problem?id=1077"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poj.org/showsource?solution_id=19387232"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poj.org/problem?id=3460"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baidu.com/link?url=3eCsDxsmW6IzP_TmRY7TtQP7j35wDMlLP7IR8isOFxmqNV0grHYqGFAOQe3zX76iGfcTcmERQwl9RiRdQA-e98x60GwP2Wg_Q_w-4O_xKIW"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poj.org/showsource?solution_id=19402128"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oj.org/problem?id=2286"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poj.org/showsource?solution_id=19402728"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poj.org/problem?id=1084"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poj.org/showsource?solution_id=1940887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E772-7D09-4F08-A6FF-BBDEA7E0027F}"/>
              </a:ext>
            </a:extLst>
          </p:cNvPr>
          <p:cNvSpPr>
            <a:spLocks noGrp="1"/>
          </p:cNvSpPr>
          <p:nvPr>
            <p:ph type="ctrTitle"/>
          </p:nvPr>
        </p:nvSpPr>
        <p:spPr>
          <a:xfrm>
            <a:off x="1143000" y="1685834"/>
            <a:ext cx="6858000" cy="1790700"/>
          </a:xfrm>
        </p:spPr>
        <p:txBody>
          <a:bodyPr/>
          <a:lstStyle/>
          <a:p>
            <a:r>
              <a:rPr lang="zh-CN" altLang="en-US" dirty="0"/>
              <a:t>搜索进阶</a:t>
            </a:r>
          </a:p>
        </p:txBody>
      </p:sp>
    </p:spTree>
    <p:extLst>
      <p:ext uri="{BB962C8B-B14F-4D97-AF65-F5344CB8AC3E}">
        <p14:creationId xmlns:p14="http://schemas.microsoft.com/office/powerpoint/2010/main" val="222244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75588A-6BAB-4EF8-8FB9-C7772B6C29FD}"/>
              </a:ext>
            </a:extLst>
          </p:cNvPr>
          <p:cNvSpPr>
            <a:spLocks noGrp="1"/>
          </p:cNvSpPr>
          <p:nvPr>
            <p:ph idx="1"/>
          </p:nvPr>
        </p:nvSpPr>
        <p:spPr>
          <a:xfrm>
            <a:off x="628650" y="2435381"/>
            <a:ext cx="7886700" cy="3741581"/>
          </a:xfrm>
        </p:spPr>
        <p:txBody>
          <a:bodyPr/>
          <a:lstStyle/>
          <a:p>
            <a:r>
              <a:rPr lang="zh-CN" altLang="en-US" dirty="0"/>
              <a:t>代码中我们还求了个</a:t>
            </a:r>
            <a:r>
              <a:rPr lang="en-US" altLang="zh-CN" dirty="0"/>
              <a:t>d</a:t>
            </a:r>
            <a:r>
              <a:rPr lang="zh-CN" altLang="en-US" dirty="0"/>
              <a:t>数组，对于一棵树，</a:t>
            </a:r>
            <a:r>
              <a:rPr lang="en-US" altLang="zh-CN" dirty="0"/>
              <a:t>d[x]</a:t>
            </a:r>
            <a:r>
              <a:rPr lang="zh-CN" altLang="en-US" dirty="0"/>
              <a:t>是点</a:t>
            </a:r>
            <a:r>
              <a:rPr lang="en-US" altLang="zh-CN" dirty="0"/>
              <a:t>x</a:t>
            </a:r>
            <a:r>
              <a:rPr lang="zh-CN" altLang="en-US" dirty="0"/>
              <a:t>在树中的深度，对于一张图，</a:t>
            </a:r>
            <a:r>
              <a:rPr lang="en-US" altLang="zh-CN" dirty="0"/>
              <a:t>d[x]</a:t>
            </a:r>
            <a:r>
              <a:rPr lang="zh-CN" altLang="en-US" dirty="0"/>
              <a:t>表示从起点到点</a:t>
            </a:r>
            <a:r>
              <a:rPr lang="en-US" altLang="zh-CN" dirty="0"/>
              <a:t>x</a:t>
            </a:r>
            <a:r>
              <a:rPr lang="zh-CN" altLang="en-US" dirty="0"/>
              <a:t>需要经过的最小点数</a:t>
            </a:r>
            <a:endParaRPr lang="en-US" altLang="zh-CN" dirty="0"/>
          </a:p>
          <a:p>
            <a:endParaRPr lang="en-US" altLang="zh-CN" dirty="0"/>
          </a:p>
          <a:p>
            <a:r>
              <a:rPr lang="en-US" altLang="zh-CN" dirty="0"/>
              <a:t>BFS</a:t>
            </a:r>
            <a:r>
              <a:rPr lang="zh-CN" altLang="en-US" dirty="0"/>
              <a:t>特性：</a:t>
            </a:r>
            <a:endParaRPr lang="en-US" altLang="zh-CN" dirty="0"/>
          </a:p>
          <a:p>
            <a:r>
              <a:rPr lang="en-US" altLang="zh-CN" dirty="0"/>
              <a:t>1.</a:t>
            </a:r>
            <a:r>
              <a:rPr lang="zh-CN" altLang="en-US" dirty="0"/>
              <a:t>在访问完第</a:t>
            </a:r>
            <a:r>
              <a:rPr lang="en-US" altLang="zh-CN" dirty="0" err="1"/>
              <a:t>i</a:t>
            </a:r>
            <a:r>
              <a:rPr lang="zh-CN" altLang="en-US" dirty="0"/>
              <a:t>层节点之后，才会访问第</a:t>
            </a:r>
            <a:r>
              <a:rPr lang="en-US" altLang="zh-CN" dirty="0"/>
              <a:t>i+1</a:t>
            </a:r>
            <a:r>
              <a:rPr lang="zh-CN" altLang="en-US" dirty="0"/>
              <a:t>层节点</a:t>
            </a:r>
            <a:endParaRPr lang="en-US" altLang="zh-CN" dirty="0"/>
          </a:p>
          <a:p>
            <a:r>
              <a:rPr lang="en-US" altLang="zh-CN" u="sng" dirty="0"/>
              <a:t>2.</a:t>
            </a:r>
            <a:r>
              <a:rPr lang="zh-CN" altLang="en-US" u="sng" dirty="0"/>
              <a:t>任意时刻，队列中至多有两个层次的节点</a:t>
            </a:r>
          </a:p>
        </p:txBody>
      </p:sp>
      <p:pic>
        <p:nvPicPr>
          <p:cNvPr id="6" name="图片 5">
            <a:extLst>
              <a:ext uri="{FF2B5EF4-FFF2-40B4-BE49-F238E27FC236}">
                <a16:creationId xmlns:a16="http://schemas.microsoft.com/office/drawing/2014/main" id="{1002EC8C-79F8-40E9-BB0C-19C8BE6EB0E5}"/>
              </a:ext>
            </a:extLst>
          </p:cNvPr>
          <p:cNvPicPr>
            <a:picLocks noChangeAspect="1"/>
          </p:cNvPicPr>
          <p:nvPr/>
        </p:nvPicPr>
        <p:blipFill>
          <a:blip r:embed="rId2"/>
          <a:stretch>
            <a:fillRect/>
          </a:stretch>
        </p:blipFill>
        <p:spPr>
          <a:xfrm>
            <a:off x="827826" y="234275"/>
            <a:ext cx="3463516" cy="1965717"/>
          </a:xfrm>
          <a:prstGeom prst="rect">
            <a:avLst/>
          </a:prstGeom>
        </p:spPr>
      </p:pic>
    </p:spTree>
    <p:extLst>
      <p:ext uri="{BB962C8B-B14F-4D97-AF65-F5344CB8AC3E}">
        <p14:creationId xmlns:p14="http://schemas.microsoft.com/office/powerpoint/2010/main" val="49640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89E83-D0AF-40E7-AAA7-DAD5AB45BE17}"/>
              </a:ext>
            </a:extLst>
          </p:cNvPr>
          <p:cNvSpPr>
            <a:spLocks noGrp="1"/>
          </p:cNvSpPr>
          <p:nvPr>
            <p:ph type="title"/>
          </p:nvPr>
        </p:nvSpPr>
        <p:spPr/>
        <p:txBody>
          <a:bodyPr/>
          <a:lstStyle/>
          <a:p>
            <a:r>
              <a:rPr lang="zh-CN" altLang="en-US" dirty="0"/>
              <a:t>拓扑排序</a:t>
            </a:r>
          </a:p>
        </p:txBody>
      </p:sp>
      <p:sp>
        <p:nvSpPr>
          <p:cNvPr id="3" name="内容占位符 2">
            <a:extLst>
              <a:ext uri="{FF2B5EF4-FFF2-40B4-BE49-F238E27FC236}">
                <a16:creationId xmlns:a16="http://schemas.microsoft.com/office/drawing/2014/main" id="{924429D9-7113-497B-9090-175596CBC647}"/>
              </a:ext>
            </a:extLst>
          </p:cNvPr>
          <p:cNvSpPr>
            <a:spLocks noGrp="1"/>
          </p:cNvSpPr>
          <p:nvPr>
            <p:ph idx="1"/>
          </p:nvPr>
        </p:nvSpPr>
        <p:spPr/>
        <p:txBody>
          <a:bodyPr/>
          <a:lstStyle/>
          <a:p>
            <a:r>
              <a:rPr lang="zh-CN" altLang="en-US" dirty="0"/>
              <a:t>给定一个有向无环图，若一个由图中所有点构成的序列</a:t>
            </a:r>
            <a:r>
              <a:rPr lang="en-US" altLang="zh-CN" dirty="0"/>
              <a:t>A</a:t>
            </a:r>
            <a:r>
              <a:rPr lang="zh-CN" altLang="en-US" dirty="0"/>
              <a:t>满足：对于图中的每条边（</a:t>
            </a:r>
            <a:r>
              <a:rPr lang="en-US" altLang="zh-CN" dirty="0" err="1"/>
              <a:t>x,y</a:t>
            </a:r>
            <a:r>
              <a:rPr lang="zh-CN" altLang="en-US" dirty="0"/>
              <a:t>）</a:t>
            </a:r>
            <a:r>
              <a:rPr lang="en-US" altLang="zh-CN" dirty="0"/>
              <a:t>,x</a:t>
            </a:r>
            <a:r>
              <a:rPr lang="zh-CN" altLang="en-US" dirty="0"/>
              <a:t>在</a:t>
            </a:r>
            <a:r>
              <a:rPr lang="en-US" altLang="zh-CN" dirty="0"/>
              <a:t>A</a:t>
            </a:r>
            <a:r>
              <a:rPr lang="zh-CN" altLang="en-US" dirty="0"/>
              <a:t>中都出现在</a:t>
            </a:r>
            <a:r>
              <a:rPr lang="en-US" altLang="zh-CN" dirty="0"/>
              <a:t>y</a:t>
            </a:r>
            <a:r>
              <a:rPr lang="zh-CN" altLang="en-US" dirty="0"/>
              <a:t>之前，则</a:t>
            </a:r>
            <a:r>
              <a:rPr lang="en-US" altLang="zh-CN" dirty="0"/>
              <a:t>A</a:t>
            </a:r>
            <a:r>
              <a:rPr lang="zh-CN" altLang="en-US" dirty="0"/>
              <a:t>是该有向无环图的一个拓扑序，求解拓扑序的过程就是拓扑排序</a:t>
            </a:r>
            <a:endParaRPr lang="en-US" altLang="zh-CN" dirty="0"/>
          </a:p>
          <a:p>
            <a:r>
              <a:rPr lang="zh-CN" altLang="en-US" dirty="0"/>
              <a:t>拓扑排序只需要不断选择图中入读为</a:t>
            </a:r>
            <a:r>
              <a:rPr lang="en-US" altLang="zh-CN" dirty="0"/>
              <a:t>0</a:t>
            </a:r>
            <a:r>
              <a:rPr lang="zh-CN" altLang="en-US" dirty="0"/>
              <a:t>的点</a:t>
            </a:r>
            <a:r>
              <a:rPr lang="en-US" altLang="zh-CN" dirty="0"/>
              <a:t>x</a:t>
            </a:r>
            <a:r>
              <a:rPr lang="zh-CN" altLang="en-US" dirty="0"/>
              <a:t>，然后把</a:t>
            </a:r>
            <a:r>
              <a:rPr lang="en-US" altLang="zh-CN" dirty="0"/>
              <a:t>x</a:t>
            </a:r>
            <a:r>
              <a:rPr lang="zh-CN" altLang="en-US" dirty="0"/>
              <a:t>连向点的入度减一，我们可以借助</a:t>
            </a:r>
            <a:r>
              <a:rPr lang="en-US" altLang="zh-CN" dirty="0"/>
              <a:t>BFS</a:t>
            </a:r>
            <a:r>
              <a:rPr lang="zh-CN" altLang="en-US" dirty="0"/>
              <a:t>框架实现这个过程</a:t>
            </a:r>
            <a:endParaRPr lang="en-US" altLang="zh-CN" dirty="0"/>
          </a:p>
        </p:txBody>
      </p:sp>
    </p:spTree>
    <p:extLst>
      <p:ext uri="{BB962C8B-B14F-4D97-AF65-F5344CB8AC3E}">
        <p14:creationId xmlns:p14="http://schemas.microsoft.com/office/powerpoint/2010/main" val="28361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29BBF2-6805-40CD-8A9A-F388A8A0D10F}"/>
              </a:ext>
            </a:extLst>
          </p:cNvPr>
          <p:cNvSpPr>
            <a:spLocks noGrp="1"/>
          </p:cNvSpPr>
          <p:nvPr>
            <p:ph idx="1"/>
          </p:nvPr>
        </p:nvSpPr>
        <p:spPr>
          <a:xfrm>
            <a:off x="628650" y="217283"/>
            <a:ext cx="7886700" cy="5959680"/>
          </a:xfrm>
        </p:spPr>
        <p:txBody>
          <a:bodyPr/>
          <a:lstStyle/>
          <a:p>
            <a:r>
              <a:rPr lang="en-US" altLang="zh-CN" dirty="0"/>
              <a:t>1.</a:t>
            </a:r>
            <a:r>
              <a:rPr lang="zh-CN" altLang="en-US" dirty="0"/>
              <a:t>建立空的拓扑序列</a:t>
            </a:r>
            <a:r>
              <a:rPr lang="en-US" altLang="zh-CN" dirty="0"/>
              <a:t>A</a:t>
            </a:r>
          </a:p>
          <a:p>
            <a:r>
              <a:rPr lang="en-US" altLang="zh-CN" dirty="0"/>
              <a:t>2.</a:t>
            </a:r>
            <a:r>
              <a:rPr lang="zh-CN" altLang="en-US" dirty="0"/>
              <a:t>预处理所有点的入度</a:t>
            </a:r>
            <a:r>
              <a:rPr lang="en-US" altLang="zh-CN" dirty="0"/>
              <a:t>deg[</a:t>
            </a:r>
            <a:r>
              <a:rPr lang="en-US" altLang="zh-CN" dirty="0" err="1"/>
              <a:t>i</a:t>
            </a:r>
            <a:r>
              <a:rPr lang="en-US" altLang="zh-CN" dirty="0"/>
              <a:t>]</a:t>
            </a:r>
            <a:r>
              <a:rPr lang="zh-CN" altLang="en-US" dirty="0"/>
              <a:t>，起初把所有入度为</a:t>
            </a:r>
            <a:r>
              <a:rPr lang="en-US" altLang="zh-CN" dirty="0"/>
              <a:t>0</a:t>
            </a:r>
            <a:r>
              <a:rPr lang="zh-CN" altLang="en-US" dirty="0"/>
              <a:t>的点入队</a:t>
            </a:r>
            <a:endParaRPr lang="en-US" altLang="zh-CN" dirty="0"/>
          </a:p>
          <a:p>
            <a:r>
              <a:rPr lang="en-US" altLang="zh-CN" dirty="0"/>
              <a:t>3.</a:t>
            </a:r>
            <a:r>
              <a:rPr lang="zh-CN" altLang="en-US" dirty="0"/>
              <a:t>取出队头节点</a:t>
            </a:r>
            <a:r>
              <a:rPr lang="en-US" altLang="zh-CN" dirty="0"/>
              <a:t>x</a:t>
            </a:r>
            <a:r>
              <a:rPr lang="zh-CN" altLang="en-US" dirty="0"/>
              <a:t>，把</a:t>
            </a:r>
            <a:r>
              <a:rPr lang="en-US" altLang="zh-CN" dirty="0"/>
              <a:t>x</a:t>
            </a:r>
            <a:r>
              <a:rPr lang="zh-CN" altLang="en-US" dirty="0"/>
              <a:t>加入拓扑序列</a:t>
            </a:r>
            <a:r>
              <a:rPr lang="en-US" altLang="zh-CN" dirty="0"/>
              <a:t>A</a:t>
            </a:r>
            <a:r>
              <a:rPr lang="zh-CN" altLang="en-US" dirty="0"/>
              <a:t>的末尾</a:t>
            </a:r>
            <a:endParaRPr lang="en-US" altLang="zh-CN" dirty="0"/>
          </a:p>
          <a:p>
            <a:r>
              <a:rPr lang="en-US" altLang="zh-CN" dirty="0"/>
              <a:t>4.</a:t>
            </a:r>
            <a:r>
              <a:rPr lang="zh-CN" altLang="en-US" dirty="0"/>
              <a:t>对于从</a:t>
            </a:r>
            <a:r>
              <a:rPr lang="en-US" altLang="zh-CN" dirty="0"/>
              <a:t>x</a:t>
            </a:r>
            <a:r>
              <a:rPr lang="zh-CN" altLang="en-US" dirty="0"/>
              <a:t>出发的每条边（</a:t>
            </a:r>
            <a:r>
              <a:rPr lang="en-US" altLang="zh-CN" dirty="0" err="1"/>
              <a:t>x,y</a:t>
            </a:r>
            <a:r>
              <a:rPr lang="zh-CN" altLang="en-US" dirty="0"/>
              <a:t>）</a:t>
            </a:r>
            <a:r>
              <a:rPr lang="en-US" altLang="zh-CN" dirty="0"/>
              <a:t>,</a:t>
            </a:r>
            <a:r>
              <a:rPr lang="zh-CN" altLang="en-US" dirty="0"/>
              <a:t>把</a:t>
            </a:r>
            <a:r>
              <a:rPr lang="en-US" altLang="zh-CN" dirty="0"/>
              <a:t>deg[y]</a:t>
            </a:r>
            <a:r>
              <a:rPr lang="zh-CN" altLang="en-US" dirty="0"/>
              <a:t>减一，若被减为</a:t>
            </a:r>
            <a:r>
              <a:rPr lang="en-US" altLang="zh-CN" dirty="0"/>
              <a:t>0</a:t>
            </a:r>
            <a:r>
              <a:rPr lang="zh-CN" altLang="en-US" dirty="0"/>
              <a:t>，则把</a:t>
            </a:r>
            <a:r>
              <a:rPr lang="en-US" altLang="zh-CN" dirty="0"/>
              <a:t>y</a:t>
            </a:r>
            <a:r>
              <a:rPr lang="zh-CN" altLang="en-US" dirty="0"/>
              <a:t>入队</a:t>
            </a:r>
            <a:endParaRPr lang="en-US" altLang="zh-CN" dirty="0"/>
          </a:p>
          <a:p>
            <a:r>
              <a:rPr lang="en-US" altLang="zh-CN" dirty="0"/>
              <a:t>5.</a:t>
            </a:r>
            <a:r>
              <a:rPr lang="zh-CN" altLang="en-US" dirty="0"/>
              <a:t>重复</a:t>
            </a:r>
            <a:r>
              <a:rPr lang="en-US" altLang="zh-CN" dirty="0"/>
              <a:t>3-4</a:t>
            </a:r>
            <a:r>
              <a:rPr lang="zh-CN" altLang="en-US" dirty="0"/>
              <a:t>步骤，直到队列为空，</a:t>
            </a:r>
            <a:r>
              <a:rPr lang="en-US" altLang="zh-CN" dirty="0"/>
              <a:t>A</a:t>
            </a:r>
            <a:r>
              <a:rPr lang="zh-CN" altLang="en-US"/>
              <a:t>即为拓扑序列</a:t>
            </a:r>
            <a:endParaRPr lang="zh-CN" altLang="en-US" dirty="0"/>
          </a:p>
        </p:txBody>
      </p:sp>
    </p:spTree>
    <p:extLst>
      <p:ext uri="{BB962C8B-B14F-4D97-AF65-F5344CB8AC3E}">
        <p14:creationId xmlns:p14="http://schemas.microsoft.com/office/powerpoint/2010/main" val="126978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DECBA5C-3F3E-4B6E-8DD6-19C9E9BE3A28}"/>
              </a:ext>
            </a:extLst>
          </p:cNvPr>
          <p:cNvPicPr>
            <a:picLocks noChangeAspect="1"/>
          </p:cNvPicPr>
          <p:nvPr/>
        </p:nvPicPr>
        <p:blipFill>
          <a:blip r:embed="rId2"/>
          <a:stretch>
            <a:fillRect/>
          </a:stretch>
        </p:blipFill>
        <p:spPr>
          <a:xfrm>
            <a:off x="295629" y="89419"/>
            <a:ext cx="4864846" cy="3586288"/>
          </a:xfrm>
          <a:prstGeom prst="rect">
            <a:avLst/>
          </a:prstGeom>
        </p:spPr>
      </p:pic>
      <p:pic>
        <p:nvPicPr>
          <p:cNvPr id="6" name="图片 5">
            <a:extLst>
              <a:ext uri="{FF2B5EF4-FFF2-40B4-BE49-F238E27FC236}">
                <a16:creationId xmlns:a16="http://schemas.microsoft.com/office/drawing/2014/main" id="{A0D8203E-D0BF-4FA3-BAB8-D429A9FDB192}"/>
              </a:ext>
            </a:extLst>
          </p:cNvPr>
          <p:cNvPicPr>
            <a:picLocks noChangeAspect="1"/>
          </p:cNvPicPr>
          <p:nvPr/>
        </p:nvPicPr>
        <p:blipFill>
          <a:blip r:embed="rId3"/>
          <a:stretch>
            <a:fillRect/>
          </a:stretch>
        </p:blipFill>
        <p:spPr>
          <a:xfrm>
            <a:off x="395218" y="3675707"/>
            <a:ext cx="3715056" cy="1068309"/>
          </a:xfrm>
          <a:prstGeom prst="rect">
            <a:avLst/>
          </a:prstGeom>
        </p:spPr>
      </p:pic>
      <p:pic>
        <p:nvPicPr>
          <p:cNvPr id="7" name="图片 6">
            <a:extLst>
              <a:ext uri="{FF2B5EF4-FFF2-40B4-BE49-F238E27FC236}">
                <a16:creationId xmlns:a16="http://schemas.microsoft.com/office/drawing/2014/main" id="{9E1C25AC-5DC0-4A9C-9AAC-9F0D070A0B5A}"/>
              </a:ext>
            </a:extLst>
          </p:cNvPr>
          <p:cNvPicPr>
            <a:picLocks noChangeAspect="1"/>
          </p:cNvPicPr>
          <p:nvPr/>
        </p:nvPicPr>
        <p:blipFill>
          <a:blip r:embed="rId4"/>
          <a:stretch>
            <a:fillRect/>
          </a:stretch>
        </p:blipFill>
        <p:spPr>
          <a:xfrm>
            <a:off x="4572000" y="2113471"/>
            <a:ext cx="3810330" cy="3124471"/>
          </a:xfrm>
          <a:prstGeom prst="rect">
            <a:avLst/>
          </a:prstGeom>
        </p:spPr>
      </p:pic>
    </p:spTree>
    <p:extLst>
      <p:ext uri="{BB962C8B-B14F-4D97-AF65-F5344CB8AC3E}">
        <p14:creationId xmlns:p14="http://schemas.microsoft.com/office/powerpoint/2010/main" val="205242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115BC-2EB4-4989-A95D-CCBF91B3B491}"/>
              </a:ext>
            </a:extLst>
          </p:cNvPr>
          <p:cNvSpPr>
            <a:spLocks noGrp="1"/>
          </p:cNvSpPr>
          <p:nvPr>
            <p:ph type="title"/>
          </p:nvPr>
        </p:nvSpPr>
        <p:spPr/>
        <p:txBody>
          <a:bodyPr/>
          <a:lstStyle/>
          <a:p>
            <a:r>
              <a:rPr lang="en-US" altLang="zh-CN" dirty="0" err="1"/>
              <a:t>Topsort</a:t>
            </a:r>
            <a:r>
              <a:rPr lang="zh-CN" altLang="en-US" dirty="0"/>
              <a:t>一个重要应用</a:t>
            </a:r>
            <a:r>
              <a:rPr lang="en-US" altLang="zh-CN" dirty="0"/>
              <a:t>__</a:t>
            </a:r>
            <a:r>
              <a:rPr lang="zh-CN" altLang="en-US" dirty="0"/>
              <a:t>判环</a:t>
            </a:r>
          </a:p>
        </p:txBody>
      </p:sp>
      <p:sp>
        <p:nvSpPr>
          <p:cNvPr id="3" name="内容占位符 2">
            <a:extLst>
              <a:ext uri="{FF2B5EF4-FFF2-40B4-BE49-F238E27FC236}">
                <a16:creationId xmlns:a16="http://schemas.microsoft.com/office/drawing/2014/main" id="{251F1FC8-42FD-4EB9-9C1E-BC4CE64F5197}"/>
              </a:ext>
            </a:extLst>
          </p:cNvPr>
          <p:cNvSpPr>
            <a:spLocks noGrp="1"/>
          </p:cNvSpPr>
          <p:nvPr>
            <p:ph idx="1"/>
          </p:nvPr>
        </p:nvSpPr>
        <p:spPr/>
        <p:txBody>
          <a:bodyPr/>
          <a:lstStyle/>
          <a:p>
            <a:r>
              <a:rPr lang="zh-CN" altLang="en-US" dirty="0"/>
              <a:t>对任意的有向图执行这个过程，完成后检查</a:t>
            </a:r>
            <a:r>
              <a:rPr lang="en-US" altLang="zh-CN" dirty="0"/>
              <a:t>A</a:t>
            </a:r>
            <a:r>
              <a:rPr lang="zh-CN" altLang="en-US" dirty="0"/>
              <a:t>序列长度，如果</a:t>
            </a:r>
            <a:r>
              <a:rPr lang="en-US" altLang="zh-CN" dirty="0"/>
              <a:t>A</a:t>
            </a:r>
            <a:r>
              <a:rPr lang="zh-CN" altLang="en-US" dirty="0"/>
              <a:t>长度小于图中的点数，那么说明有些节点没有被遍历到（入度没减到</a:t>
            </a:r>
            <a:r>
              <a:rPr lang="en-US" altLang="zh-CN" dirty="0"/>
              <a:t>0</a:t>
            </a:r>
            <a:r>
              <a:rPr lang="zh-CN" altLang="en-US" dirty="0"/>
              <a:t>），说明图中存在环</a:t>
            </a:r>
          </a:p>
        </p:txBody>
      </p:sp>
    </p:spTree>
    <p:extLst>
      <p:ext uri="{BB962C8B-B14F-4D97-AF65-F5344CB8AC3E}">
        <p14:creationId xmlns:p14="http://schemas.microsoft.com/office/powerpoint/2010/main" val="343386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9A7AA-EC7A-454D-B4D1-A98134968298}"/>
              </a:ext>
            </a:extLst>
          </p:cNvPr>
          <p:cNvSpPr>
            <a:spLocks noGrp="1"/>
          </p:cNvSpPr>
          <p:nvPr>
            <p:ph type="title"/>
          </p:nvPr>
        </p:nvSpPr>
        <p:spPr/>
        <p:txBody>
          <a:bodyPr/>
          <a:lstStyle/>
          <a:p>
            <a:r>
              <a:rPr lang="zh-CN" altLang="en-US" dirty="0"/>
              <a:t>深度优先搜索</a:t>
            </a:r>
          </a:p>
        </p:txBody>
      </p:sp>
      <p:sp>
        <p:nvSpPr>
          <p:cNvPr id="3" name="内容占位符 2">
            <a:extLst>
              <a:ext uri="{FF2B5EF4-FFF2-40B4-BE49-F238E27FC236}">
                <a16:creationId xmlns:a16="http://schemas.microsoft.com/office/drawing/2014/main" id="{292B8E0F-A416-4062-A6B0-AE6EBE006034}"/>
              </a:ext>
            </a:extLst>
          </p:cNvPr>
          <p:cNvSpPr>
            <a:spLocks noGrp="1"/>
          </p:cNvSpPr>
          <p:nvPr>
            <p:ph idx="1"/>
          </p:nvPr>
        </p:nvSpPr>
        <p:spPr/>
        <p:txBody>
          <a:bodyPr/>
          <a:lstStyle/>
          <a:p>
            <a:r>
              <a:rPr lang="zh-CN" altLang="en-US" dirty="0"/>
              <a:t>按照深度优先的顺序把“问题状态空间”进行搜索</a:t>
            </a:r>
            <a:endParaRPr lang="en-US" altLang="zh-CN" dirty="0"/>
          </a:p>
          <a:p>
            <a:r>
              <a:rPr lang="zh-CN" altLang="en-US" dirty="0"/>
              <a:t>首先我们要定义“</a:t>
            </a:r>
            <a:r>
              <a:rPr lang="zh-CN" altLang="en-US" u="sng" dirty="0"/>
              <a:t>搜索树</a:t>
            </a:r>
            <a:r>
              <a:rPr lang="zh-CN" altLang="en-US" dirty="0"/>
              <a:t>”结构，每一个状态都是一个节点，边表示一个状态可以到达另一个状态。</a:t>
            </a:r>
            <a:endParaRPr lang="en-US" altLang="zh-CN" dirty="0"/>
          </a:p>
          <a:p>
            <a:endParaRPr lang="en-US" altLang="zh-CN" dirty="0"/>
          </a:p>
          <a:p>
            <a:endParaRPr lang="en-US" altLang="zh-CN" dirty="0"/>
          </a:p>
          <a:p>
            <a:r>
              <a:rPr lang="zh-CN" altLang="en-US" dirty="0"/>
              <a:t>全排列问题，</a:t>
            </a:r>
            <a:r>
              <a:rPr lang="en-US" altLang="zh-CN" dirty="0"/>
              <a:t>N</a:t>
            </a:r>
            <a:r>
              <a:rPr lang="zh-CN" altLang="en-US" dirty="0"/>
              <a:t>皇后问题等</a:t>
            </a:r>
          </a:p>
        </p:txBody>
      </p:sp>
    </p:spTree>
    <p:extLst>
      <p:ext uri="{BB962C8B-B14F-4D97-AF65-F5344CB8AC3E}">
        <p14:creationId xmlns:p14="http://schemas.microsoft.com/office/powerpoint/2010/main" val="176964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72AA226-EDB9-437A-860D-83432DBA9E2D}"/>
              </a:ext>
            </a:extLst>
          </p:cNvPr>
          <p:cNvPicPr>
            <a:picLocks noChangeAspect="1"/>
          </p:cNvPicPr>
          <p:nvPr/>
        </p:nvPicPr>
        <p:blipFill>
          <a:blip r:embed="rId2"/>
          <a:stretch>
            <a:fillRect/>
          </a:stretch>
        </p:blipFill>
        <p:spPr>
          <a:xfrm>
            <a:off x="394918" y="279227"/>
            <a:ext cx="8115339" cy="6411283"/>
          </a:xfrm>
          <a:prstGeom prst="rect">
            <a:avLst/>
          </a:prstGeom>
        </p:spPr>
      </p:pic>
    </p:spTree>
    <p:extLst>
      <p:ext uri="{BB962C8B-B14F-4D97-AF65-F5344CB8AC3E}">
        <p14:creationId xmlns:p14="http://schemas.microsoft.com/office/powerpoint/2010/main" val="287289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5629448-F5FB-4E1D-BF8A-A426B9876A02}"/>
              </a:ext>
            </a:extLst>
          </p:cNvPr>
          <p:cNvPicPr>
            <a:picLocks noChangeAspect="1"/>
          </p:cNvPicPr>
          <p:nvPr/>
        </p:nvPicPr>
        <p:blipFill>
          <a:blip r:embed="rId2"/>
          <a:stretch>
            <a:fillRect/>
          </a:stretch>
        </p:blipFill>
        <p:spPr>
          <a:xfrm>
            <a:off x="1092334" y="401802"/>
            <a:ext cx="7008361" cy="5419576"/>
          </a:xfrm>
          <a:prstGeom prst="rect">
            <a:avLst/>
          </a:prstGeom>
        </p:spPr>
      </p:pic>
    </p:spTree>
    <p:extLst>
      <p:ext uri="{BB962C8B-B14F-4D97-AF65-F5344CB8AC3E}">
        <p14:creationId xmlns:p14="http://schemas.microsoft.com/office/powerpoint/2010/main" val="281851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D67C04-68FD-4427-892A-2451276C773F}"/>
              </a:ext>
            </a:extLst>
          </p:cNvPr>
          <p:cNvSpPr>
            <a:spLocks noGrp="1"/>
          </p:cNvSpPr>
          <p:nvPr>
            <p:ph idx="1"/>
          </p:nvPr>
        </p:nvSpPr>
        <p:spPr>
          <a:xfrm>
            <a:off x="628650" y="606582"/>
            <a:ext cx="7886700" cy="2924269"/>
          </a:xfrm>
        </p:spPr>
        <p:txBody>
          <a:bodyPr/>
          <a:lstStyle/>
          <a:p>
            <a:r>
              <a:rPr lang="zh-CN" altLang="en-US" dirty="0"/>
              <a:t>优化</a:t>
            </a:r>
            <a:r>
              <a:rPr lang="en-US" altLang="zh-CN" dirty="0"/>
              <a:t>1</a:t>
            </a:r>
            <a:r>
              <a:rPr lang="zh-CN" altLang="en-US" dirty="0"/>
              <a:t>：如果搜索过程中</a:t>
            </a:r>
            <a:r>
              <a:rPr lang="en-US" altLang="zh-CN" dirty="0" err="1"/>
              <a:t>cnt</a:t>
            </a:r>
            <a:r>
              <a:rPr lang="zh-CN" altLang="en-US" dirty="0"/>
              <a:t>已经大于或等于已经搜到的答案，则回溯</a:t>
            </a:r>
            <a:endParaRPr lang="en-US" altLang="zh-CN" dirty="0"/>
          </a:p>
          <a:p>
            <a:r>
              <a:rPr lang="zh-CN" altLang="en-US" dirty="0"/>
              <a:t>优化</a:t>
            </a:r>
            <a:r>
              <a:rPr lang="en-US" altLang="zh-CN" dirty="0"/>
              <a:t>2</a:t>
            </a:r>
            <a:r>
              <a:rPr lang="zh-CN" altLang="en-US" dirty="0"/>
              <a:t>：重量大的小猫比重量小的小猫更难运送，我们可以把小猫按照体重大到小排序，减少搜索数分支的数目</a:t>
            </a:r>
          </a:p>
        </p:txBody>
      </p:sp>
      <p:sp>
        <p:nvSpPr>
          <p:cNvPr id="4" name="矩形 3">
            <a:extLst>
              <a:ext uri="{FF2B5EF4-FFF2-40B4-BE49-F238E27FC236}">
                <a16:creationId xmlns:a16="http://schemas.microsoft.com/office/drawing/2014/main" id="{4DF2EA6D-77DA-48B8-BAB3-8935FE43A43F}"/>
              </a:ext>
            </a:extLst>
          </p:cNvPr>
          <p:cNvSpPr/>
          <p:nvPr/>
        </p:nvSpPr>
        <p:spPr>
          <a:xfrm>
            <a:off x="816611" y="3346185"/>
            <a:ext cx="4222631" cy="369332"/>
          </a:xfrm>
          <a:prstGeom prst="rect">
            <a:avLst/>
          </a:prstGeom>
        </p:spPr>
        <p:txBody>
          <a:bodyPr wrap="none">
            <a:spAutoFit/>
          </a:bodyPr>
          <a:lstStyle/>
          <a:p>
            <a:r>
              <a:rPr lang="en-US" altLang="zh-CN" dirty="0">
                <a:hlinkClick r:id="rId2"/>
              </a:rPr>
              <a:t>http://contest-hunter.org:83/record/71464</a:t>
            </a:r>
            <a:endParaRPr lang="zh-CN" altLang="en-US" dirty="0"/>
          </a:p>
        </p:txBody>
      </p:sp>
    </p:spTree>
    <p:extLst>
      <p:ext uri="{BB962C8B-B14F-4D97-AF65-F5344CB8AC3E}">
        <p14:creationId xmlns:p14="http://schemas.microsoft.com/office/powerpoint/2010/main" val="2438923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B0495-1199-41C9-A834-E7C2B00FAB3D}"/>
              </a:ext>
            </a:extLst>
          </p:cNvPr>
          <p:cNvSpPr>
            <a:spLocks noGrp="1"/>
          </p:cNvSpPr>
          <p:nvPr>
            <p:ph type="title"/>
          </p:nvPr>
        </p:nvSpPr>
        <p:spPr>
          <a:xfrm>
            <a:off x="628650" y="365127"/>
            <a:ext cx="7886700" cy="900256"/>
          </a:xfrm>
        </p:spPr>
        <p:txBody>
          <a:bodyPr/>
          <a:lstStyle/>
          <a:p>
            <a:r>
              <a:rPr lang="zh-CN" altLang="en-US" dirty="0"/>
              <a:t>剪枝</a:t>
            </a:r>
          </a:p>
        </p:txBody>
      </p:sp>
      <p:sp>
        <p:nvSpPr>
          <p:cNvPr id="3" name="内容占位符 2">
            <a:extLst>
              <a:ext uri="{FF2B5EF4-FFF2-40B4-BE49-F238E27FC236}">
                <a16:creationId xmlns:a16="http://schemas.microsoft.com/office/drawing/2014/main" id="{775B0CA8-BE77-446E-908E-E35FB9D9F308}"/>
              </a:ext>
            </a:extLst>
          </p:cNvPr>
          <p:cNvSpPr>
            <a:spLocks noGrp="1"/>
          </p:cNvSpPr>
          <p:nvPr>
            <p:ph idx="1"/>
          </p:nvPr>
        </p:nvSpPr>
        <p:spPr>
          <a:xfrm>
            <a:off x="628650" y="1363807"/>
            <a:ext cx="7886700" cy="4351338"/>
          </a:xfrm>
        </p:spPr>
        <p:txBody>
          <a:bodyPr>
            <a:normAutofit lnSpcReduction="10000"/>
          </a:bodyPr>
          <a:lstStyle/>
          <a:p>
            <a:r>
              <a:rPr lang="zh-CN" altLang="en-US" dirty="0"/>
              <a:t>剪枝就是减小搜索树的规模，尽早派出不必要的分支</a:t>
            </a:r>
            <a:endParaRPr lang="en-US" altLang="zh-CN" dirty="0"/>
          </a:p>
          <a:p>
            <a:endParaRPr lang="en-US" altLang="zh-CN" dirty="0"/>
          </a:p>
          <a:p>
            <a:r>
              <a:rPr lang="en-US" altLang="zh-CN" dirty="0"/>
              <a:t>1.</a:t>
            </a:r>
            <a:r>
              <a:rPr lang="zh-CN" altLang="en-US" dirty="0"/>
              <a:t>优化搜索顺序</a:t>
            </a:r>
            <a:endParaRPr lang="en-US" altLang="zh-CN" dirty="0"/>
          </a:p>
          <a:p>
            <a:r>
              <a:rPr lang="en-US" altLang="zh-CN" dirty="0"/>
              <a:t>2.</a:t>
            </a:r>
            <a:r>
              <a:rPr lang="zh-CN" altLang="en-US" dirty="0"/>
              <a:t>排除等效冗余：如果能够判断搜索树当前节点沿着几个不同的分支到达的子树是等效的，那么搜素一条就行</a:t>
            </a:r>
            <a:endParaRPr lang="en-US" altLang="zh-CN" dirty="0"/>
          </a:p>
          <a:p>
            <a:r>
              <a:rPr lang="en-US" altLang="zh-CN" dirty="0"/>
              <a:t>3.</a:t>
            </a:r>
            <a:r>
              <a:rPr lang="zh-CN" altLang="en-US" dirty="0"/>
              <a:t>可行性减枝</a:t>
            </a:r>
            <a:endParaRPr lang="en-US" altLang="zh-CN" dirty="0"/>
          </a:p>
          <a:p>
            <a:r>
              <a:rPr lang="en-US" altLang="zh-CN" dirty="0"/>
              <a:t>4.</a:t>
            </a:r>
            <a:r>
              <a:rPr lang="zh-CN" altLang="en-US" dirty="0"/>
              <a:t>最优性减枝</a:t>
            </a:r>
            <a:endParaRPr lang="en-US" altLang="zh-CN" dirty="0"/>
          </a:p>
          <a:p>
            <a:r>
              <a:rPr lang="en-US" altLang="zh-CN" dirty="0"/>
              <a:t>5.</a:t>
            </a:r>
            <a:r>
              <a:rPr lang="zh-CN" altLang="en-US" dirty="0"/>
              <a:t>记忆化</a:t>
            </a:r>
          </a:p>
        </p:txBody>
      </p:sp>
      <p:sp>
        <p:nvSpPr>
          <p:cNvPr id="4" name="矩形 3">
            <a:extLst>
              <a:ext uri="{FF2B5EF4-FFF2-40B4-BE49-F238E27FC236}">
                <a16:creationId xmlns:a16="http://schemas.microsoft.com/office/drawing/2014/main" id="{33E33601-7032-4DBA-9D82-DA0E65EA950C}"/>
              </a:ext>
            </a:extLst>
          </p:cNvPr>
          <p:cNvSpPr/>
          <p:nvPr/>
        </p:nvSpPr>
        <p:spPr>
          <a:xfrm>
            <a:off x="766481" y="5904406"/>
            <a:ext cx="4396781" cy="369332"/>
          </a:xfrm>
          <a:prstGeom prst="rect">
            <a:avLst/>
          </a:prstGeom>
        </p:spPr>
        <p:txBody>
          <a:bodyPr wrap="none">
            <a:spAutoFit/>
          </a:bodyPr>
          <a:lstStyle/>
          <a:p>
            <a:r>
              <a:rPr lang="zh-CN" altLang="en-US" dirty="0">
                <a:hlinkClick r:id="rId2"/>
              </a:rPr>
              <a:t>https://www.bilibili.com/video/av10046345/</a:t>
            </a:r>
            <a:endParaRPr lang="zh-CN" altLang="en-US" dirty="0"/>
          </a:p>
        </p:txBody>
      </p:sp>
    </p:spTree>
    <p:extLst>
      <p:ext uri="{BB962C8B-B14F-4D97-AF65-F5344CB8AC3E}">
        <p14:creationId xmlns:p14="http://schemas.microsoft.com/office/powerpoint/2010/main" val="226554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D70C-2334-4AF1-99BF-6499EBACD13D}"/>
              </a:ext>
            </a:extLst>
          </p:cNvPr>
          <p:cNvSpPr>
            <a:spLocks noGrp="1"/>
          </p:cNvSpPr>
          <p:nvPr>
            <p:ph type="title"/>
          </p:nvPr>
        </p:nvSpPr>
        <p:spPr>
          <a:xfrm>
            <a:off x="628650" y="1069730"/>
            <a:ext cx="7886700" cy="596594"/>
          </a:xfrm>
        </p:spPr>
        <p:txBody>
          <a:bodyPr>
            <a:normAutofit fontScale="90000"/>
          </a:bodyPr>
          <a:lstStyle/>
          <a:p>
            <a:r>
              <a:rPr lang="zh-CN" altLang="en-US" dirty="0"/>
              <a:t>回顾（</a:t>
            </a:r>
            <a:r>
              <a:rPr lang="en-US" altLang="zh-CN" dirty="0"/>
              <a:t>1</a:t>
            </a:r>
            <a:r>
              <a:rPr lang="zh-CN" altLang="en-US" dirty="0"/>
              <a:t>）树与图的遍历</a:t>
            </a:r>
          </a:p>
        </p:txBody>
      </p:sp>
      <p:sp>
        <p:nvSpPr>
          <p:cNvPr id="3" name="内容占位符 2">
            <a:extLst>
              <a:ext uri="{FF2B5EF4-FFF2-40B4-BE49-F238E27FC236}">
                <a16:creationId xmlns:a16="http://schemas.microsoft.com/office/drawing/2014/main" id="{08BF8515-2CA8-45C9-BD54-B30C5801890A}"/>
              </a:ext>
            </a:extLst>
          </p:cNvPr>
          <p:cNvSpPr>
            <a:spLocks noGrp="1"/>
          </p:cNvSpPr>
          <p:nvPr>
            <p:ph idx="1"/>
          </p:nvPr>
        </p:nvSpPr>
        <p:spPr>
          <a:xfrm>
            <a:off x="628650" y="1932110"/>
            <a:ext cx="7886700" cy="3557863"/>
          </a:xfrm>
        </p:spPr>
        <p:txBody>
          <a:bodyPr>
            <a:normAutofit lnSpcReduction="10000"/>
          </a:bodyPr>
          <a:lstStyle/>
          <a:p>
            <a:r>
              <a:rPr lang="zh-CN" altLang="en-US" dirty="0"/>
              <a:t>树与图的存储：邻接表保存所有边（链式前向星）</a:t>
            </a:r>
            <a:endParaRPr lang="en-US" altLang="zh-CN" dirty="0"/>
          </a:p>
          <a:p>
            <a:endParaRPr lang="en-US" altLang="zh-CN" dirty="0"/>
          </a:p>
          <a:p>
            <a:r>
              <a:rPr lang="en-US" altLang="zh-CN" dirty="0"/>
              <a:t>N</a:t>
            </a:r>
            <a:r>
              <a:rPr lang="zh-CN" altLang="en-US" dirty="0"/>
              <a:t>个点的树或图，编号</a:t>
            </a:r>
            <a:r>
              <a:rPr lang="en-US" altLang="zh-CN" dirty="0"/>
              <a:t>1~N</a:t>
            </a:r>
            <a:r>
              <a:rPr lang="zh-CN" altLang="en-US" dirty="0"/>
              <a:t>，无向图看成出现了双向边，树看成一个有</a:t>
            </a:r>
            <a:r>
              <a:rPr lang="en-US" altLang="zh-CN" dirty="0"/>
              <a:t>N-1</a:t>
            </a:r>
            <a:r>
              <a:rPr lang="zh-CN" altLang="en-US" dirty="0"/>
              <a:t>个点的无向图</a:t>
            </a:r>
            <a:endParaRPr lang="en-US" altLang="zh-CN" dirty="0"/>
          </a:p>
          <a:p>
            <a:endParaRPr lang="en-US" altLang="zh-CN" dirty="0"/>
          </a:p>
          <a:p>
            <a:r>
              <a:rPr lang="en-US" altLang="zh-CN" dirty="0"/>
              <a:t>Head</a:t>
            </a:r>
            <a:r>
              <a:rPr lang="zh-CN" altLang="en-US" dirty="0"/>
              <a:t>数组为表头，用</a:t>
            </a:r>
            <a:r>
              <a:rPr lang="en-US" altLang="zh-CN" dirty="0" err="1"/>
              <a:t>ver</a:t>
            </a:r>
            <a:r>
              <a:rPr lang="zh-CN" altLang="en-US" dirty="0"/>
              <a:t>数组表示边的终点，用</a:t>
            </a:r>
            <a:r>
              <a:rPr lang="en-US" altLang="zh-CN" dirty="0"/>
              <a:t>edge</a:t>
            </a:r>
            <a:r>
              <a:rPr lang="zh-CN" altLang="en-US" dirty="0"/>
              <a:t>数组存储权值，用</a:t>
            </a:r>
            <a:r>
              <a:rPr lang="en-US" altLang="zh-CN" dirty="0"/>
              <a:t>next</a:t>
            </a:r>
            <a:r>
              <a:rPr lang="zh-CN" altLang="en-US" dirty="0"/>
              <a:t>三个月左右模拟链表指针</a:t>
            </a:r>
          </a:p>
        </p:txBody>
      </p:sp>
    </p:spTree>
    <p:extLst>
      <p:ext uri="{BB962C8B-B14F-4D97-AF65-F5344CB8AC3E}">
        <p14:creationId xmlns:p14="http://schemas.microsoft.com/office/powerpoint/2010/main" val="2694834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F8078-DEB5-427C-8F50-17863393134C}"/>
              </a:ext>
            </a:extLst>
          </p:cNvPr>
          <p:cNvSpPr>
            <a:spLocks noGrp="1"/>
          </p:cNvSpPr>
          <p:nvPr>
            <p:ph type="title"/>
          </p:nvPr>
        </p:nvSpPr>
        <p:spPr/>
        <p:txBody>
          <a:bodyPr/>
          <a:lstStyle/>
          <a:p>
            <a:r>
              <a:rPr lang="zh-CN" altLang="en-US" dirty="0"/>
              <a:t>广度优先搜索</a:t>
            </a:r>
          </a:p>
        </p:txBody>
      </p:sp>
      <p:sp>
        <p:nvSpPr>
          <p:cNvPr id="3" name="内容占位符 2">
            <a:extLst>
              <a:ext uri="{FF2B5EF4-FFF2-40B4-BE49-F238E27FC236}">
                <a16:creationId xmlns:a16="http://schemas.microsoft.com/office/drawing/2014/main" id="{ECBEEBC1-62FE-4C47-91DD-CF8904D353F6}"/>
              </a:ext>
            </a:extLst>
          </p:cNvPr>
          <p:cNvSpPr>
            <a:spLocks noGrp="1"/>
          </p:cNvSpPr>
          <p:nvPr>
            <p:ph idx="1"/>
          </p:nvPr>
        </p:nvSpPr>
        <p:spPr>
          <a:xfrm>
            <a:off x="628650" y="1825625"/>
            <a:ext cx="7886700" cy="664078"/>
          </a:xfrm>
        </p:spPr>
        <p:txBody>
          <a:bodyPr/>
          <a:lstStyle/>
          <a:p>
            <a:r>
              <a:rPr lang="en-US" altLang="zh-CN" dirty="0"/>
              <a:t>http://poj.org/problem?id=3322</a:t>
            </a:r>
            <a:endParaRPr lang="zh-CN" altLang="en-US" dirty="0"/>
          </a:p>
        </p:txBody>
      </p:sp>
    </p:spTree>
    <p:extLst>
      <p:ext uri="{BB962C8B-B14F-4D97-AF65-F5344CB8AC3E}">
        <p14:creationId xmlns:p14="http://schemas.microsoft.com/office/powerpoint/2010/main" val="218873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42BA80-7275-4E19-A353-2E6A2D270BCD}"/>
              </a:ext>
            </a:extLst>
          </p:cNvPr>
          <p:cNvSpPr>
            <a:spLocks noGrp="1"/>
          </p:cNvSpPr>
          <p:nvPr>
            <p:ph idx="1"/>
          </p:nvPr>
        </p:nvSpPr>
        <p:spPr>
          <a:xfrm>
            <a:off x="628650" y="271605"/>
            <a:ext cx="7886700" cy="4780230"/>
          </a:xfrm>
        </p:spPr>
        <p:txBody>
          <a:bodyPr/>
          <a:lstStyle/>
          <a:p>
            <a:r>
              <a:rPr lang="zh-CN" altLang="en-US" dirty="0"/>
              <a:t>这是一道典型的“走地图”问题，形如给一个矩形图，控制一个物体的移动，求最小步数</a:t>
            </a:r>
            <a:endParaRPr lang="en-US" altLang="zh-CN" dirty="0"/>
          </a:p>
          <a:p>
            <a:r>
              <a:rPr lang="zh-CN" altLang="en-US" dirty="0"/>
              <a:t>由于地图整体形态不变，只有少数个体或者特征随每一步操作变化，我们只需要把这些变化的部分提取成状态，跑</a:t>
            </a:r>
            <a:r>
              <a:rPr lang="en-US" altLang="zh-CN" dirty="0"/>
              <a:t>BFS</a:t>
            </a:r>
          </a:p>
          <a:p>
            <a:endParaRPr lang="en-US" altLang="zh-CN" dirty="0"/>
          </a:p>
          <a:p>
            <a:r>
              <a:rPr lang="en-US" altLang="zh-CN" dirty="0"/>
              <a:t>BFS</a:t>
            </a:r>
            <a:r>
              <a:rPr lang="zh-CN" altLang="en-US" dirty="0"/>
              <a:t>是逐层遍历搜索树的算法，所有状态按照入队顺序具有层次性（步数单调性）。</a:t>
            </a:r>
            <a:endParaRPr lang="en-US" altLang="zh-CN" dirty="0"/>
          </a:p>
          <a:p>
            <a:r>
              <a:rPr lang="zh-CN" altLang="en-US" dirty="0"/>
              <a:t>如果每一次扩展恰好一步，那么第一个状态入队时，就得到了从起始态到该状态的最小步数</a:t>
            </a:r>
            <a:endParaRPr lang="en-US" altLang="zh-CN" dirty="0"/>
          </a:p>
        </p:txBody>
      </p:sp>
    </p:spTree>
    <p:extLst>
      <p:ext uri="{BB962C8B-B14F-4D97-AF65-F5344CB8AC3E}">
        <p14:creationId xmlns:p14="http://schemas.microsoft.com/office/powerpoint/2010/main" val="126315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B7246A-E26B-49B9-8463-B4BECC65B11C}"/>
              </a:ext>
            </a:extLst>
          </p:cNvPr>
          <p:cNvSpPr>
            <a:spLocks noGrp="1"/>
          </p:cNvSpPr>
          <p:nvPr>
            <p:ph idx="1"/>
          </p:nvPr>
        </p:nvSpPr>
        <p:spPr>
          <a:xfrm>
            <a:off x="628650" y="344032"/>
            <a:ext cx="7886700" cy="5479846"/>
          </a:xfrm>
        </p:spPr>
        <p:txBody>
          <a:bodyPr/>
          <a:lstStyle/>
          <a:p>
            <a:r>
              <a:rPr lang="zh-CN" altLang="en-US" dirty="0"/>
              <a:t>题目中，变化的部分有长方体的位置和放置的状态，可以用一个三元组（</a:t>
            </a:r>
            <a:r>
              <a:rPr lang="en-US" altLang="zh-CN" dirty="0" err="1"/>
              <a:t>x,y,lie</a:t>
            </a:r>
            <a:r>
              <a:rPr lang="zh-CN" altLang="en-US" dirty="0"/>
              <a:t>）代表一个状态</a:t>
            </a:r>
            <a:endParaRPr lang="en-US" altLang="zh-CN" dirty="0"/>
          </a:p>
          <a:p>
            <a:r>
              <a:rPr lang="en-US" altLang="zh-CN" dirty="0"/>
              <a:t>lie=0</a:t>
            </a:r>
            <a:r>
              <a:rPr lang="zh-CN" altLang="en-US" dirty="0"/>
              <a:t>表示长方体立着放在（</a:t>
            </a:r>
            <a:r>
              <a:rPr lang="en-US" altLang="zh-CN" dirty="0" err="1"/>
              <a:t>x,y</a:t>
            </a:r>
            <a:r>
              <a:rPr lang="zh-CN" altLang="en-US" dirty="0"/>
              <a:t>）</a:t>
            </a:r>
            <a:r>
              <a:rPr lang="en-US" altLang="zh-CN" dirty="0"/>
              <a:t>;</a:t>
            </a:r>
          </a:p>
          <a:p>
            <a:r>
              <a:rPr lang="en-US" altLang="zh-CN" dirty="0"/>
              <a:t>lie=1</a:t>
            </a:r>
            <a:r>
              <a:rPr lang="zh-CN" altLang="en-US" dirty="0"/>
              <a:t>表示长方体横向躺着，左半部放在（</a:t>
            </a:r>
            <a:r>
              <a:rPr lang="en-US" altLang="zh-CN" dirty="0" err="1"/>
              <a:t>x,y</a:t>
            </a:r>
            <a:r>
              <a:rPr lang="zh-CN" altLang="en-US" dirty="0"/>
              <a:t>）</a:t>
            </a:r>
            <a:endParaRPr lang="en-US" altLang="zh-CN" dirty="0"/>
          </a:p>
          <a:p>
            <a:r>
              <a:rPr lang="en-US" altLang="zh-CN" dirty="0"/>
              <a:t>lie=2</a:t>
            </a:r>
            <a:r>
              <a:rPr lang="zh-CN" altLang="en-US" dirty="0"/>
              <a:t>表示长方体纵向躺着，上半部放在（</a:t>
            </a:r>
            <a:r>
              <a:rPr lang="en-US" altLang="zh-CN" dirty="0" err="1"/>
              <a:t>x,y</a:t>
            </a:r>
            <a:r>
              <a:rPr lang="zh-CN" altLang="en-US" dirty="0"/>
              <a:t>）</a:t>
            </a:r>
            <a:endParaRPr lang="en-US" altLang="zh-CN" dirty="0"/>
          </a:p>
          <a:p>
            <a:endParaRPr lang="en-US" altLang="zh-CN" dirty="0"/>
          </a:p>
          <a:p>
            <a:r>
              <a:rPr lang="zh-CN" altLang="en-US" dirty="0"/>
              <a:t>用数组</a:t>
            </a:r>
            <a:r>
              <a:rPr lang="en-US" altLang="zh-CN" dirty="0"/>
              <a:t>vis[x][y][lie]</a:t>
            </a:r>
            <a:r>
              <a:rPr lang="zh-CN" altLang="en-US" dirty="0"/>
              <a:t>记录起始状态到（</a:t>
            </a:r>
            <a:r>
              <a:rPr lang="en-US" altLang="zh-CN" dirty="0" err="1"/>
              <a:t>x,y,lie</a:t>
            </a:r>
            <a:r>
              <a:rPr lang="zh-CN" altLang="en-US" dirty="0"/>
              <a:t>）状态的最小步数</a:t>
            </a:r>
            <a:r>
              <a:rPr lang="en-US" altLang="zh-CN" dirty="0"/>
              <a:t>,</a:t>
            </a:r>
            <a:r>
              <a:rPr lang="zh-CN" altLang="en-US" dirty="0"/>
              <a:t>跑</a:t>
            </a:r>
            <a:r>
              <a:rPr lang="en-US" altLang="zh-CN" dirty="0"/>
              <a:t>BFS</a:t>
            </a:r>
          </a:p>
          <a:p>
            <a:r>
              <a:rPr lang="en-US" altLang="zh-CN" dirty="0"/>
              <a:t>0~3</a:t>
            </a:r>
            <a:r>
              <a:rPr lang="zh-CN" altLang="en-US" dirty="0"/>
              <a:t>代表上下左右</a:t>
            </a:r>
            <a:endParaRPr lang="en-US" altLang="zh-CN" dirty="0"/>
          </a:p>
          <a:p>
            <a:r>
              <a:rPr lang="zh-CN" altLang="en-US" dirty="0"/>
              <a:t>移动后的</a:t>
            </a:r>
            <a:r>
              <a:rPr lang="en-US" altLang="zh-CN" dirty="0" err="1"/>
              <a:t>x,y,lie</a:t>
            </a:r>
            <a:r>
              <a:rPr lang="zh-CN" altLang="en-US" dirty="0"/>
              <a:t>值可以预处理，减少代码冗余</a:t>
            </a:r>
          </a:p>
        </p:txBody>
      </p:sp>
      <p:sp>
        <p:nvSpPr>
          <p:cNvPr id="5" name="矩形 4">
            <a:extLst>
              <a:ext uri="{FF2B5EF4-FFF2-40B4-BE49-F238E27FC236}">
                <a16:creationId xmlns:a16="http://schemas.microsoft.com/office/drawing/2014/main" id="{94BE386B-8ABE-4D3E-A9DE-25C14ECCCD24}"/>
              </a:ext>
            </a:extLst>
          </p:cNvPr>
          <p:cNvSpPr/>
          <p:nvPr/>
        </p:nvSpPr>
        <p:spPr>
          <a:xfrm>
            <a:off x="1145263" y="5251507"/>
            <a:ext cx="6595450" cy="369332"/>
          </a:xfrm>
          <a:prstGeom prst="rect">
            <a:avLst/>
          </a:prstGeom>
        </p:spPr>
        <p:txBody>
          <a:bodyPr wrap="square">
            <a:spAutoFit/>
          </a:bodyPr>
          <a:lstStyle/>
          <a:p>
            <a:r>
              <a:rPr lang="zh-CN" altLang="en-US" dirty="0">
                <a:hlinkClick r:id="rId2"/>
              </a:rPr>
              <a:t>http://poj.org/showsource?solution_id=19357871</a:t>
            </a:r>
            <a:endParaRPr lang="zh-CN" altLang="en-US" dirty="0"/>
          </a:p>
        </p:txBody>
      </p:sp>
    </p:spTree>
    <p:extLst>
      <p:ext uri="{BB962C8B-B14F-4D97-AF65-F5344CB8AC3E}">
        <p14:creationId xmlns:p14="http://schemas.microsoft.com/office/powerpoint/2010/main" val="3642986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8DFD2-9737-4CD4-B3B7-BC18E96470E5}"/>
              </a:ext>
            </a:extLst>
          </p:cNvPr>
          <p:cNvSpPr>
            <a:spLocks noGrp="1"/>
          </p:cNvSpPr>
          <p:nvPr>
            <p:ph type="title"/>
          </p:nvPr>
        </p:nvSpPr>
        <p:spPr>
          <a:xfrm>
            <a:off x="3213980" y="546195"/>
            <a:ext cx="2172832" cy="1325563"/>
          </a:xfrm>
        </p:spPr>
        <p:txBody>
          <a:bodyPr/>
          <a:lstStyle/>
          <a:p>
            <a:pPr algn="ctr"/>
            <a:r>
              <a:rPr lang="zh-CN" altLang="en-US" dirty="0"/>
              <a:t>安排！</a:t>
            </a:r>
          </a:p>
        </p:txBody>
      </p:sp>
      <p:pic>
        <p:nvPicPr>
          <p:cNvPr id="4" name="内容占位符 3">
            <a:extLst>
              <a:ext uri="{FF2B5EF4-FFF2-40B4-BE49-F238E27FC236}">
                <a16:creationId xmlns:a16="http://schemas.microsoft.com/office/drawing/2014/main" id="{7145EDDA-4FAE-45CD-AC85-72DE18128D5D}"/>
              </a:ext>
            </a:extLst>
          </p:cNvPr>
          <p:cNvPicPr>
            <a:picLocks noGrp="1" noChangeAspect="1"/>
          </p:cNvPicPr>
          <p:nvPr>
            <p:ph idx="1"/>
          </p:nvPr>
        </p:nvPicPr>
        <p:blipFill>
          <a:blip r:embed="rId2"/>
          <a:stretch>
            <a:fillRect/>
          </a:stretch>
        </p:blipFill>
        <p:spPr>
          <a:xfrm>
            <a:off x="2269490" y="2208911"/>
            <a:ext cx="4061812" cy="3132091"/>
          </a:xfrm>
          <a:prstGeom prst="rect">
            <a:avLst/>
          </a:prstGeom>
        </p:spPr>
      </p:pic>
    </p:spTree>
    <p:extLst>
      <p:ext uri="{BB962C8B-B14F-4D97-AF65-F5344CB8AC3E}">
        <p14:creationId xmlns:p14="http://schemas.microsoft.com/office/powerpoint/2010/main" val="255798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1D15C-F6A1-4475-BFE9-0D8C615D4FAC}"/>
              </a:ext>
            </a:extLst>
          </p:cNvPr>
          <p:cNvSpPr>
            <a:spLocks noGrp="1"/>
          </p:cNvSpPr>
          <p:nvPr>
            <p:ph type="title"/>
          </p:nvPr>
        </p:nvSpPr>
        <p:spPr/>
        <p:txBody>
          <a:bodyPr/>
          <a:lstStyle/>
          <a:p>
            <a:r>
              <a:rPr lang="zh-CN" altLang="en-US" dirty="0"/>
              <a:t>题目：</a:t>
            </a:r>
          </a:p>
        </p:txBody>
      </p:sp>
      <p:sp>
        <p:nvSpPr>
          <p:cNvPr id="3" name="内容占位符 2">
            <a:extLst>
              <a:ext uri="{FF2B5EF4-FFF2-40B4-BE49-F238E27FC236}">
                <a16:creationId xmlns:a16="http://schemas.microsoft.com/office/drawing/2014/main" id="{591469C5-F604-453A-B140-041EAE4D4C6A}"/>
              </a:ext>
            </a:extLst>
          </p:cNvPr>
          <p:cNvSpPr>
            <a:spLocks noGrp="1"/>
          </p:cNvSpPr>
          <p:nvPr>
            <p:ph idx="1"/>
          </p:nvPr>
        </p:nvSpPr>
        <p:spPr/>
        <p:txBody>
          <a:bodyPr/>
          <a:lstStyle/>
          <a:p>
            <a:r>
              <a:rPr lang="en-US" altLang="zh-CN" dirty="0"/>
              <a:t>CH2101</a:t>
            </a:r>
          </a:p>
          <a:p>
            <a:r>
              <a:rPr lang="en-US" altLang="zh-CN" dirty="0"/>
              <a:t>POJ2676 </a:t>
            </a:r>
          </a:p>
          <a:p>
            <a:r>
              <a:rPr lang="en-US" altLang="zh-CN" dirty="0"/>
              <a:t>POJ3074</a:t>
            </a:r>
          </a:p>
          <a:p>
            <a:r>
              <a:rPr lang="en-US" altLang="zh-CN" dirty="0"/>
              <a:t>POJ1011</a:t>
            </a:r>
          </a:p>
          <a:p>
            <a:r>
              <a:rPr lang="en-US" altLang="zh-CN" dirty="0"/>
              <a:t>POJ1190</a:t>
            </a:r>
          </a:p>
          <a:p>
            <a:r>
              <a:rPr lang="en-US" altLang="zh-CN" dirty="0"/>
              <a:t>POJ3322</a:t>
            </a:r>
          </a:p>
          <a:p>
            <a:r>
              <a:rPr lang="en-US" altLang="zh-CN" dirty="0"/>
              <a:t>CH2501</a:t>
            </a:r>
          </a:p>
          <a:p>
            <a:r>
              <a:rPr lang="en-US" altLang="zh-CN" dirty="0"/>
              <a:t>POJ1475</a:t>
            </a:r>
          </a:p>
        </p:txBody>
      </p:sp>
    </p:spTree>
    <p:extLst>
      <p:ext uri="{BB962C8B-B14F-4D97-AF65-F5344CB8AC3E}">
        <p14:creationId xmlns:p14="http://schemas.microsoft.com/office/powerpoint/2010/main" val="13841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E1DC3-6C72-4BED-A573-ED18806AA479}"/>
              </a:ext>
            </a:extLst>
          </p:cNvPr>
          <p:cNvSpPr>
            <a:spLocks noGrp="1"/>
          </p:cNvSpPr>
          <p:nvPr>
            <p:ph type="title"/>
          </p:nvPr>
        </p:nvSpPr>
        <p:spPr/>
        <p:txBody>
          <a:bodyPr/>
          <a:lstStyle/>
          <a:p>
            <a:r>
              <a:rPr lang="zh-CN" altLang="en-US" dirty="0"/>
              <a:t>迭代加深</a:t>
            </a:r>
          </a:p>
        </p:txBody>
      </p:sp>
      <p:sp>
        <p:nvSpPr>
          <p:cNvPr id="3" name="内容占位符 2">
            <a:extLst>
              <a:ext uri="{FF2B5EF4-FFF2-40B4-BE49-F238E27FC236}">
                <a16:creationId xmlns:a16="http://schemas.microsoft.com/office/drawing/2014/main" id="{ACA8ED96-8427-4CDE-A469-5F2994438DDF}"/>
              </a:ext>
            </a:extLst>
          </p:cNvPr>
          <p:cNvSpPr>
            <a:spLocks noGrp="1"/>
          </p:cNvSpPr>
          <p:nvPr>
            <p:ph idx="1"/>
          </p:nvPr>
        </p:nvSpPr>
        <p:spPr/>
        <p:txBody>
          <a:bodyPr/>
          <a:lstStyle/>
          <a:p>
            <a:r>
              <a:rPr lang="zh-CN" altLang="en-US" dirty="0"/>
              <a:t>深度优先搜索每次选定一个分支，不断深入，直到到达一定深度才回溯。</a:t>
            </a:r>
            <a:endParaRPr lang="en-US" altLang="zh-CN" dirty="0"/>
          </a:p>
          <a:p>
            <a:endParaRPr lang="en-US" altLang="zh-CN" dirty="0"/>
          </a:p>
          <a:p>
            <a:r>
              <a:rPr lang="zh-CN" altLang="en-US" dirty="0"/>
              <a:t>但是如果搜索树的每个节点分支的数目非常度，并且问题的答案在某一个较浅的节点上，如果深搜在一开始选错了分支，就很可能在不包含答案的子树上浪费较多的时间</a:t>
            </a:r>
            <a:endParaRPr lang="en-US" altLang="zh-CN" dirty="0"/>
          </a:p>
          <a:p>
            <a:pPr marL="0" indent="0">
              <a:buNone/>
            </a:pPr>
            <a:endParaRPr lang="zh-CN" altLang="en-US" dirty="0"/>
          </a:p>
        </p:txBody>
      </p:sp>
    </p:spTree>
    <p:extLst>
      <p:ext uri="{BB962C8B-B14F-4D97-AF65-F5344CB8AC3E}">
        <p14:creationId xmlns:p14="http://schemas.microsoft.com/office/powerpoint/2010/main" val="177635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D6DF079-5EF2-4993-8F48-D3818BDE1725}"/>
              </a:ext>
            </a:extLst>
          </p:cNvPr>
          <p:cNvPicPr>
            <a:picLocks noChangeAspect="1"/>
          </p:cNvPicPr>
          <p:nvPr/>
        </p:nvPicPr>
        <p:blipFill>
          <a:blip r:embed="rId2"/>
          <a:stretch>
            <a:fillRect/>
          </a:stretch>
        </p:blipFill>
        <p:spPr>
          <a:xfrm>
            <a:off x="1176996" y="1620570"/>
            <a:ext cx="6790008" cy="4019739"/>
          </a:xfrm>
          <a:prstGeom prst="rect">
            <a:avLst/>
          </a:prstGeom>
        </p:spPr>
      </p:pic>
    </p:spTree>
    <p:extLst>
      <p:ext uri="{BB962C8B-B14F-4D97-AF65-F5344CB8AC3E}">
        <p14:creationId xmlns:p14="http://schemas.microsoft.com/office/powerpoint/2010/main" val="695181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889123-B87C-4799-8502-D7A1CD985C16}"/>
              </a:ext>
            </a:extLst>
          </p:cNvPr>
          <p:cNvSpPr>
            <a:spLocks noGrp="1"/>
          </p:cNvSpPr>
          <p:nvPr>
            <p:ph idx="1"/>
          </p:nvPr>
        </p:nvSpPr>
        <p:spPr>
          <a:xfrm>
            <a:off x="628650" y="488887"/>
            <a:ext cx="7886700" cy="1303699"/>
          </a:xfrm>
        </p:spPr>
        <p:txBody>
          <a:bodyPr/>
          <a:lstStyle/>
          <a:p>
            <a:r>
              <a:rPr lang="zh-CN" altLang="en-US" dirty="0"/>
              <a:t>我们可以从小到大限制搜索深度，如果当前的搜索深度搜不到答案，就继续把深度增加，重新进行一次搜索</a:t>
            </a:r>
          </a:p>
        </p:txBody>
      </p:sp>
      <p:pic>
        <p:nvPicPr>
          <p:cNvPr id="5" name="图片 4">
            <a:extLst>
              <a:ext uri="{FF2B5EF4-FFF2-40B4-BE49-F238E27FC236}">
                <a16:creationId xmlns:a16="http://schemas.microsoft.com/office/drawing/2014/main" id="{4C3668C4-5DFD-4761-87B1-4B8D38F4DE40}"/>
              </a:ext>
            </a:extLst>
          </p:cNvPr>
          <p:cNvPicPr>
            <a:picLocks noChangeAspect="1"/>
          </p:cNvPicPr>
          <p:nvPr/>
        </p:nvPicPr>
        <p:blipFill>
          <a:blip r:embed="rId2"/>
          <a:stretch>
            <a:fillRect/>
          </a:stretch>
        </p:blipFill>
        <p:spPr>
          <a:xfrm>
            <a:off x="199176" y="2415690"/>
            <a:ext cx="8944824" cy="2962068"/>
          </a:xfrm>
          <a:prstGeom prst="rect">
            <a:avLst/>
          </a:prstGeom>
        </p:spPr>
      </p:pic>
    </p:spTree>
    <p:extLst>
      <p:ext uri="{BB962C8B-B14F-4D97-AF65-F5344CB8AC3E}">
        <p14:creationId xmlns:p14="http://schemas.microsoft.com/office/powerpoint/2010/main" val="3829576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023FB5-796F-477F-8439-00F27D2373D1}"/>
              </a:ext>
            </a:extLst>
          </p:cNvPr>
          <p:cNvSpPr>
            <a:spLocks noGrp="1"/>
          </p:cNvSpPr>
          <p:nvPr>
            <p:ph idx="1"/>
          </p:nvPr>
        </p:nvSpPr>
        <p:spPr>
          <a:xfrm>
            <a:off x="628650" y="479834"/>
            <a:ext cx="7886700" cy="5697129"/>
          </a:xfrm>
        </p:spPr>
        <p:txBody>
          <a:bodyPr/>
          <a:lstStyle/>
          <a:p>
            <a:r>
              <a:rPr lang="zh-CN" altLang="en-US" dirty="0"/>
              <a:t>当该过程在深度时，会重复搜索第</a:t>
            </a:r>
            <a:r>
              <a:rPr lang="en-US" altLang="zh-CN" dirty="0"/>
              <a:t>1~d-1</a:t>
            </a:r>
            <a:r>
              <a:rPr lang="zh-CN" altLang="en-US" dirty="0"/>
              <a:t>层的节点，但是随着层数的增加，每一层的节点数会呈指数增长</a:t>
            </a:r>
            <a:endParaRPr lang="en-US" altLang="zh-CN" dirty="0"/>
          </a:p>
          <a:p>
            <a:endParaRPr lang="en-US" altLang="zh-CN" dirty="0"/>
          </a:p>
          <a:p>
            <a:r>
              <a:rPr lang="zh-CN" altLang="en-US" dirty="0"/>
              <a:t>当搜索树规模随着层次的深入增长很快，并且我们能够确保答案处于较浅的节点，就可以使用迭代加深</a:t>
            </a:r>
          </a:p>
        </p:txBody>
      </p:sp>
      <p:pic>
        <p:nvPicPr>
          <p:cNvPr id="8" name="图片 7">
            <a:extLst>
              <a:ext uri="{FF2B5EF4-FFF2-40B4-BE49-F238E27FC236}">
                <a16:creationId xmlns:a16="http://schemas.microsoft.com/office/drawing/2014/main" id="{C38AEDED-0B35-4924-B727-D6E8C80B8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260" y="4219188"/>
            <a:ext cx="828675" cy="828675"/>
          </a:xfrm>
          <a:prstGeom prst="rect">
            <a:avLst/>
          </a:prstGeom>
        </p:spPr>
      </p:pic>
    </p:spTree>
    <p:extLst>
      <p:ext uri="{BB962C8B-B14F-4D97-AF65-F5344CB8AC3E}">
        <p14:creationId xmlns:p14="http://schemas.microsoft.com/office/powerpoint/2010/main" val="2053248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E6399-0BB6-4811-9030-6DA8D32BFCC4}"/>
              </a:ext>
            </a:extLst>
          </p:cNvPr>
          <p:cNvSpPr>
            <a:spLocks noGrp="1"/>
          </p:cNvSpPr>
          <p:nvPr>
            <p:ph type="title"/>
          </p:nvPr>
        </p:nvSpPr>
        <p:spPr>
          <a:xfrm>
            <a:off x="628650" y="2556065"/>
            <a:ext cx="7886700" cy="612648"/>
          </a:xfrm>
        </p:spPr>
        <p:txBody>
          <a:bodyPr>
            <a:normAutofit fontScale="90000"/>
          </a:bodyPr>
          <a:lstStyle/>
          <a:p>
            <a:r>
              <a:rPr lang="en-US" altLang="zh-CN" dirty="0">
                <a:hlinkClick r:id="rId2"/>
              </a:rPr>
              <a:t>http://poj.org/problem?id=2248</a:t>
            </a:r>
            <a:endParaRPr lang="zh-CN" altLang="en-US" dirty="0"/>
          </a:p>
        </p:txBody>
      </p:sp>
    </p:spTree>
    <p:extLst>
      <p:ext uri="{BB962C8B-B14F-4D97-AF65-F5344CB8AC3E}">
        <p14:creationId xmlns:p14="http://schemas.microsoft.com/office/powerpoint/2010/main" val="11532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C9BF8D-7801-4EC3-B713-0990EC1AD002}"/>
              </a:ext>
            </a:extLst>
          </p:cNvPr>
          <p:cNvSpPr>
            <a:spLocks noGrp="1"/>
          </p:cNvSpPr>
          <p:nvPr>
            <p:ph idx="1"/>
          </p:nvPr>
        </p:nvSpPr>
        <p:spPr>
          <a:xfrm>
            <a:off x="628650" y="1140802"/>
            <a:ext cx="7886700" cy="4349171"/>
          </a:xfrm>
        </p:spPr>
        <p:txBody>
          <a:bodyPr/>
          <a:lstStyle/>
          <a:p>
            <a:pPr marL="0" indent="0">
              <a:buNone/>
            </a:pPr>
            <a:r>
              <a:rPr lang="zh-CN" altLang="en-US" dirty="0"/>
              <a:t>深度优先遍历（</a:t>
            </a:r>
            <a:r>
              <a:rPr lang="en-US" altLang="zh-CN" dirty="0"/>
              <a:t>DFS</a:t>
            </a:r>
            <a:r>
              <a:rPr lang="zh-CN" altLang="en-US" dirty="0"/>
              <a:t>），就是在每个点</a:t>
            </a:r>
            <a:r>
              <a:rPr lang="en-US" altLang="zh-CN" dirty="0"/>
              <a:t>X</a:t>
            </a:r>
            <a:r>
              <a:rPr lang="zh-CN" altLang="en-US" dirty="0"/>
              <a:t>上面对多条分支时，任意选一条边走下去，执行递归，直到回溯至点</a:t>
            </a:r>
            <a:r>
              <a:rPr lang="en-US" altLang="zh-CN" dirty="0"/>
              <a:t>X</a:t>
            </a:r>
            <a:r>
              <a:rPr lang="zh-CN" altLang="en-US" dirty="0"/>
              <a:t>后，在考虑其他的边。</a:t>
            </a:r>
            <a:endParaRPr lang="en-US" altLang="zh-CN" dirty="0"/>
          </a:p>
          <a:p>
            <a:pPr marL="0" indent="0">
              <a:buNone/>
            </a:pPr>
            <a:r>
              <a:rPr lang="zh-CN" altLang="en-US" dirty="0"/>
              <a:t>下图中调用</a:t>
            </a:r>
            <a:r>
              <a:rPr lang="en-US" altLang="zh-CN" dirty="0" err="1"/>
              <a:t>dfs</a:t>
            </a:r>
            <a:r>
              <a:rPr lang="zh-CN" altLang="en-US" dirty="0"/>
              <a:t>（</a:t>
            </a:r>
            <a:r>
              <a:rPr lang="en-US" altLang="zh-CN" dirty="0"/>
              <a:t>1</a:t>
            </a:r>
            <a:r>
              <a:rPr lang="zh-CN" altLang="en-US" dirty="0"/>
              <a:t>）执行</a:t>
            </a:r>
            <a:r>
              <a:rPr lang="en-US" altLang="zh-CN" dirty="0"/>
              <a:t>DFS</a:t>
            </a:r>
            <a:r>
              <a:rPr lang="zh-CN" altLang="en-US" dirty="0"/>
              <a:t>。</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6D50329E-BE19-4072-B261-A213ADCF5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102" y="2970186"/>
            <a:ext cx="2276475" cy="1638300"/>
          </a:xfrm>
          <a:prstGeom prst="rect">
            <a:avLst/>
          </a:prstGeom>
        </p:spPr>
      </p:pic>
      <p:pic>
        <p:nvPicPr>
          <p:cNvPr id="9" name="图片 8">
            <a:extLst>
              <a:ext uri="{FF2B5EF4-FFF2-40B4-BE49-F238E27FC236}">
                <a16:creationId xmlns:a16="http://schemas.microsoft.com/office/drawing/2014/main" id="{0E2333A6-45A2-456D-A936-F23C22F277C0}"/>
              </a:ext>
            </a:extLst>
          </p:cNvPr>
          <p:cNvPicPr>
            <a:picLocks noChangeAspect="1"/>
          </p:cNvPicPr>
          <p:nvPr/>
        </p:nvPicPr>
        <p:blipFill>
          <a:blip r:embed="rId3"/>
          <a:stretch>
            <a:fillRect/>
          </a:stretch>
        </p:blipFill>
        <p:spPr>
          <a:xfrm>
            <a:off x="629144" y="3226717"/>
            <a:ext cx="4984577" cy="2931015"/>
          </a:xfrm>
          <a:prstGeom prst="rect">
            <a:avLst/>
          </a:prstGeom>
        </p:spPr>
      </p:pic>
    </p:spTree>
    <p:extLst>
      <p:ext uri="{BB962C8B-B14F-4D97-AF65-F5344CB8AC3E}">
        <p14:creationId xmlns:p14="http://schemas.microsoft.com/office/powerpoint/2010/main" val="96939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5046C4-251A-4793-ABD1-B71DB4B3A77C}"/>
              </a:ext>
            </a:extLst>
          </p:cNvPr>
          <p:cNvSpPr>
            <a:spLocks noGrp="1"/>
          </p:cNvSpPr>
          <p:nvPr>
            <p:ph idx="1"/>
          </p:nvPr>
        </p:nvSpPr>
        <p:spPr>
          <a:xfrm>
            <a:off x="628650" y="344032"/>
            <a:ext cx="7886700" cy="4716855"/>
          </a:xfrm>
        </p:spPr>
        <p:txBody>
          <a:bodyPr/>
          <a:lstStyle/>
          <a:p>
            <a:r>
              <a:rPr lang="zh-CN" altLang="en-US" dirty="0"/>
              <a:t>搜索框架：依次搜索序列中的每个位置</a:t>
            </a:r>
            <a:r>
              <a:rPr lang="en-US" altLang="zh-CN" dirty="0"/>
              <a:t>k</a:t>
            </a:r>
            <a:r>
              <a:rPr lang="zh-CN" altLang="en-US" dirty="0"/>
              <a:t>，枚举</a:t>
            </a:r>
            <a:r>
              <a:rPr lang="en-US" altLang="zh-CN" dirty="0" err="1"/>
              <a:t>i,j</a:t>
            </a:r>
            <a:r>
              <a:rPr lang="zh-CN" altLang="en-US" dirty="0"/>
              <a:t>作为分支，把</a:t>
            </a:r>
            <a:r>
              <a:rPr lang="en-US" altLang="zh-CN" dirty="0"/>
              <a:t>a[</a:t>
            </a:r>
            <a:r>
              <a:rPr lang="en-US" altLang="zh-CN" dirty="0" err="1"/>
              <a:t>i</a:t>
            </a:r>
            <a:r>
              <a:rPr lang="en-US" altLang="zh-CN" dirty="0"/>
              <a:t>]+a[j]</a:t>
            </a:r>
            <a:r>
              <a:rPr lang="zh-CN" altLang="en-US" dirty="0"/>
              <a:t>的结果填到</a:t>
            </a:r>
            <a:r>
              <a:rPr lang="en-US" altLang="zh-CN" dirty="0"/>
              <a:t>a[k]</a:t>
            </a:r>
            <a:r>
              <a:rPr lang="zh-CN" altLang="en-US" dirty="0"/>
              <a:t>的位置，然后递归填写下一位位置</a:t>
            </a:r>
            <a:endParaRPr lang="en-US" altLang="zh-CN" dirty="0"/>
          </a:p>
          <a:p>
            <a:r>
              <a:rPr lang="zh-CN" altLang="en-US" dirty="0"/>
              <a:t>剪枝</a:t>
            </a:r>
            <a:r>
              <a:rPr lang="en-US" altLang="zh-CN" dirty="0"/>
              <a:t>1.</a:t>
            </a:r>
            <a:r>
              <a:rPr lang="zh-CN" altLang="en-US" dirty="0"/>
              <a:t>优化搜索顺序</a:t>
            </a:r>
            <a:endParaRPr lang="en-US" altLang="zh-CN" dirty="0"/>
          </a:p>
          <a:p>
            <a:pPr marL="0" indent="0">
              <a:buNone/>
            </a:pPr>
            <a:r>
              <a:rPr lang="en-US" altLang="zh-CN" dirty="0"/>
              <a:t>   	</a:t>
            </a:r>
            <a:r>
              <a:rPr lang="zh-CN" altLang="en-US" sz="2000" dirty="0"/>
              <a:t>为了让序列中尽快逼近</a:t>
            </a:r>
            <a:r>
              <a:rPr lang="en-US" altLang="zh-CN" sz="2000" dirty="0"/>
              <a:t>n</a:t>
            </a:r>
            <a:r>
              <a:rPr lang="zh-CN" altLang="en-US" sz="2000" dirty="0"/>
              <a:t>，在枚举</a:t>
            </a:r>
            <a:r>
              <a:rPr lang="en-US" altLang="zh-CN" sz="2000" dirty="0" err="1"/>
              <a:t>i</a:t>
            </a:r>
            <a:r>
              <a:rPr lang="zh-CN" altLang="en-US" sz="2000" dirty="0"/>
              <a:t>，</a:t>
            </a:r>
            <a:r>
              <a:rPr lang="en-US" altLang="zh-CN" sz="2000" dirty="0"/>
              <a:t>j</a:t>
            </a:r>
            <a:r>
              <a:rPr lang="zh-CN" altLang="en-US" sz="2000" dirty="0"/>
              <a:t>时从大到小枚举</a:t>
            </a:r>
            <a:endParaRPr lang="en-US" altLang="zh-CN" dirty="0"/>
          </a:p>
          <a:p>
            <a:r>
              <a:rPr lang="zh-CN" altLang="en-US" dirty="0"/>
              <a:t>剪枝</a:t>
            </a:r>
            <a:r>
              <a:rPr lang="en-US" altLang="zh-CN" dirty="0"/>
              <a:t>2.</a:t>
            </a:r>
            <a:r>
              <a:rPr lang="zh-CN" altLang="en-US" dirty="0"/>
              <a:t>排除等效冗余</a:t>
            </a:r>
            <a:endParaRPr lang="en-US" altLang="zh-CN" dirty="0"/>
          </a:p>
          <a:p>
            <a:pPr marL="914400" lvl="2" indent="0">
              <a:buNone/>
            </a:pPr>
            <a:r>
              <a:rPr lang="zh-CN" altLang="en-US" dirty="0"/>
              <a:t>对于不同的</a:t>
            </a:r>
            <a:r>
              <a:rPr lang="en-US" altLang="zh-CN" dirty="0" err="1"/>
              <a:t>i</a:t>
            </a:r>
            <a:r>
              <a:rPr lang="zh-CN" altLang="en-US" dirty="0"/>
              <a:t>和</a:t>
            </a:r>
            <a:r>
              <a:rPr lang="en-US" altLang="zh-CN" dirty="0"/>
              <a:t>j</a:t>
            </a:r>
            <a:r>
              <a:rPr lang="zh-CN" altLang="en-US" dirty="0"/>
              <a:t>，</a:t>
            </a:r>
            <a:r>
              <a:rPr lang="en-US" altLang="zh-CN" dirty="0"/>
              <a:t>a[</a:t>
            </a:r>
            <a:r>
              <a:rPr lang="en-US" altLang="zh-CN" dirty="0" err="1"/>
              <a:t>i</a:t>
            </a:r>
            <a:r>
              <a:rPr lang="en-US" altLang="zh-CN" dirty="0"/>
              <a:t>]</a:t>
            </a:r>
            <a:r>
              <a:rPr lang="zh-CN" altLang="en-US" dirty="0"/>
              <a:t>和</a:t>
            </a:r>
            <a:r>
              <a:rPr lang="en-US" altLang="zh-CN" dirty="0"/>
              <a:t>a[j]</a:t>
            </a:r>
            <a:r>
              <a:rPr lang="zh-CN" altLang="en-US" dirty="0"/>
              <a:t>可能相等的，我们可以用一个</a:t>
            </a:r>
            <a:r>
              <a:rPr lang="en-US" altLang="zh-CN" dirty="0"/>
              <a:t>bool</a:t>
            </a:r>
            <a:r>
              <a:rPr lang="zh-CN" altLang="en-US" dirty="0"/>
              <a:t>数组对</a:t>
            </a:r>
            <a:r>
              <a:rPr lang="en-US" altLang="zh-CN" dirty="0"/>
              <a:t>a[</a:t>
            </a:r>
            <a:r>
              <a:rPr lang="en-US" altLang="zh-CN" dirty="0" err="1"/>
              <a:t>i</a:t>
            </a:r>
            <a:r>
              <a:rPr lang="en-US" altLang="zh-CN" dirty="0"/>
              <a:t>]+a[j]</a:t>
            </a:r>
            <a:r>
              <a:rPr lang="zh-CN" altLang="en-US" dirty="0"/>
              <a:t>进行判重，避免重复搜索某一个和</a:t>
            </a:r>
            <a:endParaRPr lang="en-US" altLang="zh-CN" dirty="0"/>
          </a:p>
          <a:p>
            <a:r>
              <a:rPr lang="zh-CN" altLang="en-US" dirty="0"/>
              <a:t>剪枝</a:t>
            </a:r>
            <a:r>
              <a:rPr lang="en-US" altLang="zh-CN" dirty="0"/>
              <a:t>3.</a:t>
            </a:r>
            <a:r>
              <a:rPr lang="zh-CN" altLang="en-US" dirty="0"/>
              <a:t>可行性剪枝</a:t>
            </a:r>
            <a:endParaRPr lang="en-US" altLang="zh-CN" dirty="0"/>
          </a:p>
          <a:p>
            <a:pPr marL="457200" lvl="1" indent="0">
              <a:buNone/>
            </a:pPr>
            <a:r>
              <a:rPr lang="en-US" altLang="zh-CN" dirty="0"/>
              <a:t>	</a:t>
            </a:r>
            <a:r>
              <a:rPr lang="zh-CN" altLang="en-US" sz="2000" dirty="0"/>
              <a:t>由于数列严格递增，当搜素</a:t>
            </a:r>
            <a:r>
              <a:rPr lang="en-US" altLang="zh-CN" sz="2000" dirty="0"/>
              <a:t>k</a:t>
            </a:r>
            <a:r>
              <a:rPr lang="zh-CN" altLang="en-US" sz="2000" dirty="0"/>
              <a:t>位置时，当</a:t>
            </a:r>
            <a:r>
              <a:rPr lang="en-US" altLang="zh-CN" sz="2000" dirty="0"/>
              <a:t>a[</a:t>
            </a:r>
            <a:r>
              <a:rPr lang="en-US" altLang="zh-CN" sz="2000" dirty="0" err="1"/>
              <a:t>i</a:t>
            </a:r>
            <a:r>
              <a:rPr lang="en-US" altLang="zh-CN" sz="2000" dirty="0"/>
              <a:t>]+a[j]&lt;=a[k-1]</a:t>
            </a:r>
            <a:r>
              <a:rPr lang="zh-CN" altLang="en-US" sz="2000" dirty="0"/>
              <a:t>时，则退出枚举的内层循环</a:t>
            </a:r>
            <a:r>
              <a:rPr lang="zh-CN" altLang="en-US" sz="2000"/>
              <a:t>，因为题目中</a:t>
            </a:r>
            <a:r>
              <a:rPr lang="en-US" altLang="zh-CN" sz="2000"/>
              <a:t>a[k-1]&lt;a[k]</a:t>
            </a:r>
            <a:endParaRPr lang="en-US" altLang="zh-CN" sz="2000" dirty="0"/>
          </a:p>
          <a:p>
            <a:pPr marL="457200" lvl="1" indent="0">
              <a:buNone/>
            </a:pPr>
            <a:endParaRPr lang="en-US" altLang="zh-CN" dirty="0"/>
          </a:p>
        </p:txBody>
      </p:sp>
    </p:spTree>
    <p:extLst>
      <p:ext uri="{BB962C8B-B14F-4D97-AF65-F5344CB8AC3E}">
        <p14:creationId xmlns:p14="http://schemas.microsoft.com/office/powerpoint/2010/main" val="1441966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AFFDCC-1E84-4D49-AF8B-1651A6B4ED60}"/>
              </a:ext>
            </a:extLst>
          </p:cNvPr>
          <p:cNvSpPr>
            <a:spLocks noGrp="1"/>
          </p:cNvSpPr>
          <p:nvPr>
            <p:ph idx="1"/>
          </p:nvPr>
        </p:nvSpPr>
        <p:spPr>
          <a:xfrm>
            <a:off x="628650" y="778599"/>
            <a:ext cx="7886700" cy="2299580"/>
          </a:xfrm>
        </p:spPr>
        <p:txBody>
          <a:bodyPr/>
          <a:lstStyle/>
          <a:p>
            <a:r>
              <a:rPr lang="zh-CN" altLang="en-US" dirty="0"/>
              <a:t>经过观察，序列的长度不会太大（</a:t>
            </a:r>
            <a:r>
              <a:rPr lang="en-US" altLang="zh-CN" dirty="0"/>
              <a:t>&lt;=10</a:t>
            </a:r>
            <a:r>
              <a:rPr lang="zh-CN" altLang="en-US" dirty="0"/>
              <a:t>）</a:t>
            </a:r>
            <a:r>
              <a:rPr lang="en-US" altLang="zh-CN" dirty="0"/>
              <a:t>,</a:t>
            </a:r>
            <a:r>
              <a:rPr lang="zh-CN" altLang="en-US" dirty="0"/>
              <a:t>而每次枚举两个数的和，分支很多，于是我们可以迭代加深，从</a:t>
            </a:r>
            <a:r>
              <a:rPr lang="en-US" altLang="zh-CN" dirty="0"/>
              <a:t>1</a:t>
            </a:r>
            <a:r>
              <a:rPr lang="zh-CN" altLang="en-US" dirty="0"/>
              <a:t>开始限制搜索深度，如果搜索失败以后就增加深度限制重新搜索，直到找到一组解时就可以输出答案了。</a:t>
            </a:r>
          </a:p>
        </p:txBody>
      </p:sp>
      <p:sp>
        <p:nvSpPr>
          <p:cNvPr id="4" name="矩形 3">
            <a:extLst>
              <a:ext uri="{FF2B5EF4-FFF2-40B4-BE49-F238E27FC236}">
                <a16:creationId xmlns:a16="http://schemas.microsoft.com/office/drawing/2014/main" id="{63575308-686A-4680-822B-ADE10DB3C32E}"/>
              </a:ext>
            </a:extLst>
          </p:cNvPr>
          <p:cNvSpPr/>
          <p:nvPr/>
        </p:nvSpPr>
        <p:spPr>
          <a:xfrm>
            <a:off x="1190529" y="3429000"/>
            <a:ext cx="6649772" cy="369332"/>
          </a:xfrm>
          <a:prstGeom prst="rect">
            <a:avLst/>
          </a:prstGeom>
        </p:spPr>
        <p:txBody>
          <a:bodyPr wrap="square">
            <a:spAutoFit/>
          </a:bodyPr>
          <a:lstStyle/>
          <a:p>
            <a:r>
              <a:rPr lang="zh-CN" altLang="en-US" dirty="0">
                <a:hlinkClick r:id="rId2"/>
              </a:rPr>
              <a:t>http://poj.org/showsource?solution_id=19352521</a:t>
            </a:r>
            <a:endParaRPr lang="zh-CN" altLang="en-US" dirty="0"/>
          </a:p>
        </p:txBody>
      </p:sp>
    </p:spTree>
    <p:extLst>
      <p:ext uri="{BB962C8B-B14F-4D97-AF65-F5344CB8AC3E}">
        <p14:creationId xmlns:p14="http://schemas.microsoft.com/office/powerpoint/2010/main" val="2411929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C0F3B-210F-4E9D-BDA9-0087E97C241B}"/>
              </a:ext>
            </a:extLst>
          </p:cNvPr>
          <p:cNvSpPr>
            <a:spLocks noGrp="1"/>
          </p:cNvSpPr>
          <p:nvPr>
            <p:ph type="title"/>
          </p:nvPr>
        </p:nvSpPr>
        <p:spPr/>
        <p:txBody>
          <a:bodyPr/>
          <a:lstStyle/>
          <a:p>
            <a:r>
              <a:rPr lang="zh-CN" altLang="en-US" dirty="0"/>
              <a:t>双向搜索</a:t>
            </a:r>
          </a:p>
        </p:txBody>
      </p:sp>
      <p:sp>
        <p:nvSpPr>
          <p:cNvPr id="3" name="内容占位符 2">
            <a:extLst>
              <a:ext uri="{FF2B5EF4-FFF2-40B4-BE49-F238E27FC236}">
                <a16:creationId xmlns:a16="http://schemas.microsoft.com/office/drawing/2014/main" id="{354BC010-C482-4A7F-AFFF-BA7A31348168}"/>
              </a:ext>
            </a:extLst>
          </p:cNvPr>
          <p:cNvSpPr>
            <a:spLocks noGrp="1"/>
          </p:cNvSpPr>
          <p:nvPr>
            <p:ph idx="1"/>
          </p:nvPr>
        </p:nvSpPr>
        <p:spPr/>
        <p:txBody>
          <a:bodyPr/>
          <a:lstStyle/>
          <a:p>
            <a:r>
              <a:rPr lang="zh-CN" altLang="en-US" dirty="0"/>
              <a:t>在一些问题中，问题不但具有“初态”，还有具有明确的“终态”，并且从初态开始搜索与从终态开始逆向搜索产生的搜索树都能覆盖整个状态空间</a:t>
            </a:r>
            <a:endParaRPr lang="en-US" altLang="zh-CN" dirty="0"/>
          </a:p>
          <a:p>
            <a:endParaRPr lang="en-US" altLang="zh-CN" dirty="0"/>
          </a:p>
          <a:p>
            <a:r>
              <a:rPr lang="zh-CN" altLang="en-US" dirty="0"/>
              <a:t>我们可以采用双向搜索</a:t>
            </a:r>
            <a:r>
              <a:rPr lang="en-US" altLang="zh-CN" dirty="0"/>
              <a:t>——</a:t>
            </a:r>
            <a:r>
              <a:rPr lang="zh-CN" altLang="en-US" dirty="0"/>
              <a:t>从初态和终态出发各搜索一半状态，产生两棵深度减半的搜索树，在中间交汇，组合，成为最终的答案</a:t>
            </a:r>
          </a:p>
        </p:txBody>
      </p:sp>
    </p:spTree>
    <p:extLst>
      <p:ext uri="{BB962C8B-B14F-4D97-AF65-F5344CB8AC3E}">
        <p14:creationId xmlns:p14="http://schemas.microsoft.com/office/powerpoint/2010/main" val="3038364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81DC8CB-7C80-460B-8FBF-A800C3DC5D23}"/>
              </a:ext>
            </a:extLst>
          </p:cNvPr>
          <p:cNvPicPr>
            <a:picLocks noGrp="1" noChangeAspect="1"/>
          </p:cNvPicPr>
          <p:nvPr>
            <p:ph idx="1"/>
          </p:nvPr>
        </p:nvPicPr>
        <p:blipFill>
          <a:blip r:embed="rId2"/>
          <a:stretch>
            <a:fillRect/>
          </a:stretch>
        </p:blipFill>
        <p:spPr>
          <a:xfrm>
            <a:off x="677780" y="1629623"/>
            <a:ext cx="7498730" cy="3392351"/>
          </a:xfrm>
          <a:prstGeom prst="rect">
            <a:avLst/>
          </a:prstGeom>
        </p:spPr>
      </p:pic>
    </p:spTree>
    <p:extLst>
      <p:ext uri="{BB962C8B-B14F-4D97-AF65-F5344CB8AC3E}">
        <p14:creationId xmlns:p14="http://schemas.microsoft.com/office/powerpoint/2010/main" val="3802746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1FA110-B32A-4B77-BAB0-0A40A7AA0F35}"/>
              </a:ext>
            </a:extLst>
          </p:cNvPr>
          <p:cNvPicPr>
            <a:picLocks noChangeAspect="1"/>
          </p:cNvPicPr>
          <p:nvPr/>
        </p:nvPicPr>
        <p:blipFill>
          <a:blip r:embed="rId2"/>
          <a:stretch>
            <a:fillRect/>
          </a:stretch>
        </p:blipFill>
        <p:spPr>
          <a:xfrm>
            <a:off x="597529" y="354063"/>
            <a:ext cx="8030423" cy="6149873"/>
          </a:xfrm>
          <a:prstGeom prst="rect">
            <a:avLst/>
          </a:prstGeom>
        </p:spPr>
      </p:pic>
    </p:spTree>
    <p:extLst>
      <p:ext uri="{BB962C8B-B14F-4D97-AF65-F5344CB8AC3E}">
        <p14:creationId xmlns:p14="http://schemas.microsoft.com/office/powerpoint/2010/main" val="1293859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D46192-CD72-486B-94B0-85D0817E36A9}"/>
              </a:ext>
            </a:extLst>
          </p:cNvPr>
          <p:cNvSpPr>
            <a:spLocks noGrp="1"/>
          </p:cNvSpPr>
          <p:nvPr>
            <p:ph idx="1"/>
          </p:nvPr>
        </p:nvSpPr>
        <p:spPr>
          <a:xfrm>
            <a:off x="628650" y="633743"/>
            <a:ext cx="7886700" cy="5142368"/>
          </a:xfrm>
        </p:spPr>
        <p:txBody>
          <a:bodyPr>
            <a:normAutofit fontScale="92500" lnSpcReduction="10000"/>
          </a:bodyPr>
          <a:lstStyle/>
          <a:p>
            <a:r>
              <a:rPr lang="zh-CN" altLang="en-US" dirty="0"/>
              <a:t>我们把所有物品分为两半</a:t>
            </a:r>
            <a:endParaRPr lang="en-US" altLang="zh-CN" dirty="0"/>
          </a:p>
          <a:p>
            <a:r>
              <a:rPr lang="zh-CN" altLang="en-US" dirty="0"/>
              <a:t>首先，我们搜索出从前一半礼物中选出若干个，将可能达到的</a:t>
            </a:r>
            <a:r>
              <a:rPr lang="en-US" altLang="zh-CN" dirty="0"/>
              <a:t>0~W</a:t>
            </a:r>
            <a:r>
              <a:rPr lang="zh-CN" altLang="en-US" dirty="0"/>
              <a:t>之间的所有重量值保存在一个数组</a:t>
            </a:r>
            <a:r>
              <a:rPr lang="en-US" altLang="zh-CN" dirty="0"/>
              <a:t>A</a:t>
            </a:r>
            <a:r>
              <a:rPr lang="zh-CN" altLang="en-US" dirty="0"/>
              <a:t>，对数组</a:t>
            </a:r>
            <a:r>
              <a:rPr lang="en-US" altLang="zh-CN" dirty="0"/>
              <a:t>A</a:t>
            </a:r>
            <a:r>
              <a:rPr lang="zh-CN" altLang="en-US" dirty="0"/>
              <a:t>进行排序，去重。</a:t>
            </a:r>
            <a:endParaRPr lang="en-US" altLang="zh-CN" dirty="0"/>
          </a:p>
          <a:p>
            <a:r>
              <a:rPr lang="zh-CN" altLang="en-US" dirty="0"/>
              <a:t>然后，我们再进行第二次搜索，尝试从后一半礼物中选出一些，对于每个可能到达的重量值</a:t>
            </a:r>
            <a:r>
              <a:rPr lang="en-US" altLang="zh-CN" dirty="0"/>
              <a:t>t</a:t>
            </a:r>
            <a:r>
              <a:rPr lang="zh-CN" altLang="en-US" dirty="0"/>
              <a:t>，在第一部分的得到的数组</a:t>
            </a:r>
            <a:r>
              <a:rPr lang="en-US" altLang="zh-CN" dirty="0"/>
              <a:t>A</a:t>
            </a:r>
            <a:r>
              <a:rPr lang="zh-CN" altLang="en-US" dirty="0"/>
              <a:t>中二分查找</a:t>
            </a:r>
            <a:r>
              <a:rPr lang="en-US" altLang="zh-CN" dirty="0"/>
              <a:t>&lt;=W-t</a:t>
            </a:r>
            <a:r>
              <a:rPr lang="zh-CN" altLang="en-US" dirty="0"/>
              <a:t>的数值中最大的一个，用二者的和更新答案</a:t>
            </a:r>
            <a:endParaRPr lang="en-US" altLang="zh-CN" dirty="0"/>
          </a:p>
          <a:p>
            <a:endParaRPr lang="en-US" altLang="zh-CN" dirty="0"/>
          </a:p>
          <a:p>
            <a:r>
              <a:rPr lang="zh-CN" altLang="en-US" dirty="0"/>
              <a:t>减枝</a:t>
            </a:r>
            <a:r>
              <a:rPr lang="en-US" altLang="zh-CN" dirty="0"/>
              <a:t>1</a:t>
            </a:r>
            <a:r>
              <a:rPr lang="zh-CN" altLang="en-US" dirty="0"/>
              <a:t>：把物品按照重量降序排序后再分半，搜索</a:t>
            </a:r>
            <a:endParaRPr lang="en-US" altLang="zh-CN" dirty="0"/>
          </a:p>
          <a:p>
            <a:r>
              <a:rPr lang="zh-CN" altLang="en-US" dirty="0"/>
              <a:t>减枝</a:t>
            </a:r>
            <a:r>
              <a:rPr lang="en-US" altLang="zh-CN" dirty="0"/>
              <a:t>2</a:t>
            </a:r>
            <a:r>
              <a:rPr lang="zh-CN" altLang="en-US" dirty="0"/>
              <a:t>：因为第二次搜索中需要二分第一次搜索的产物</a:t>
            </a:r>
            <a:r>
              <a:rPr lang="en-US" altLang="zh-CN" dirty="0"/>
              <a:t>A</a:t>
            </a:r>
            <a:r>
              <a:rPr lang="zh-CN" altLang="en-US" dirty="0"/>
              <a:t>数组进行二分，效率加了一个</a:t>
            </a:r>
            <a:r>
              <a:rPr lang="en-US" altLang="zh-CN" dirty="0"/>
              <a:t>log</a:t>
            </a:r>
            <a:r>
              <a:rPr lang="zh-CN" altLang="en-US" dirty="0"/>
              <a:t>，所以我们应该略微减少第二次的物品数，</a:t>
            </a:r>
            <a:endParaRPr lang="en-US" altLang="zh-CN" dirty="0"/>
          </a:p>
        </p:txBody>
      </p:sp>
      <p:sp>
        <p:nvSpPr>
          <p:cNvPr id="4" name="矩形 3">
            <a:extLst>
              <a:ext uri="{FF2B5EF4-FFF2-40B4-BE49-F238E27FC236}">
                <a16:creationId xmlns:a16="http://schemas.microsoft.com/office/drawing/2014/main" id="{7F78F5BC-0A5B-4B66-980C-3173CE778B54}"/>
              </a:ext>
            </a:extLst>
          </p:cNvPr>
          <p:cNvSpPr/>
          <p:nvPr/>
        </p:nvSpPr>
        <p:spPr>
          <a:xfrm>
            <a:off x="876327" y="5951320"/>
            <a:ext cx="4222631" cy="369332"/>
          </a:xfrm>
          <a:prstGeom prst="rect">
            <a:avLst/>
          </a:prstGeom>
        </p:spPr>
        <p:txBody>
          <a:bodyPr wrap="none">
            <a:spAutoFit/>
          </a:bodyPr>
          <a:lstStyle/>
          <a:p>
            <a:r>
              <a:rPr lang="zh-CN" altLang="en-US" dirty="0">
                <a:hlinkClick r:id="rId2"/>
              </a:rPr>
              <a:t>http://contest-hunter.org:83/record/72059</a:t>
            </a:r>
            <a:endParaRPr lang="zh-CN" altLang="en-US" dirty="0"/>
          </a:p>
        </p:txBody>
      </p:sp>
    </p:spTree>
    <p:extLst>
      <p:ext uri="{BB962C8B-B14F-4D97-AF65-F5344CB8AC3E}">
        <p14:creationId xmlns:p14="http://schemas.microsoft.com/office/powerpoint/2010/main" val="720153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12955-62C7-4152-BF3D-4A3A541634DB}"/>
              </a:ext>
            </a:extLst>
          </p:cNvPr>
          <p:cNvSpPr>
            <a:spLocks noGrp="1"/>
          </p:cNvSpPr>
          <p:nvPr>
            <p:ph type="title"/>
          </p:nvPr>
        </p:nvSpPr>
        <p:spPr/>
        <p:txBody>
          <a:bodyPr/>
          <a:lstStyle/>
          <a:p>
            <a:r>
              <a:rPr lang="zh-CN" altLang="en-US" dirty="0"/>
              <a:t>双向</a:t>
            </a:r>
            <a:r>
              <a:rPr lang="en-US" altLang="zh-CN" dirty="0"/>
              <a:t>BFS</a:t>
            </a:r>
            <a:endParaRPr lang="zh-CN" altLang="en-US" dirty="0"/>
          </a:p>
        </p:txBody>
      </p:sp>
      <p:sp>
        <p:nvSpPr>
          <p:cNvPr id="3" name="内容占位符 2">
            <a:extLst>
              <a:ext uri="{FF2B5EF4-FFF2-40B4-BE49-F238E27FC236}">
                <a16:creationId xmlns:a16="http://schemas.microsoft.com/office/drawing/2014/main" id="{6EDA672E-C024-40EE-B640-7E51A3707CEE}"/>
              </a:ext>
            </a:extLst>
          </p:cNvPr>
          <p:cNvSpPr>
            <a:spLocks noGrp="1"/>
          </p:cNvSpPr>
          <p:nvPr>
            <p:ph idx="1"/>
          </p:nvPr>
        </p:nvSpPr>
        <p:spPr>
          <a:xfrm>
            <a:off x="628650" y="1825625"/>
            <a:ext cx="7886700" cy="2293702"/>
          </a:xfrm>
        </p:spPr>
        <p:txBody>
          <a:bodyPr/>
          <a:lstStyle/>
          <a:p>
            <a:r>
              <a:rPr lang="zh-CN" altLang="en-US" dirty="0"/>
              <a:t>我们只需要从起始状态，目标状态分别开始，两边轮流进行，每次各扩展一层，当两边如果状态在记录的数组中发生了重复，就说明了这两个搜索方向在过程中相遇了，可以合并得到起点到终点的最小步数。</a:t>
            </a:r>
          </a:p>
        </p:txBody>
      </p:sp>
    </p:spTree>
    <p:extLst>
      <p:ext uri="{BB962C8B-B14F-4D97-AF65-F5344CB8AC3E}">
        <p14:creationId xmlns:p14="http://schemas.microsoft.com/office/powerpoint/2010/main" val="3823741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A0BED-6222-4D03-8A52-E1366E103652}"/>
              </a:ext>
            </a:extLst>
          </p:cNvPr>
          <p:cNvSpPr>
            <a:spLocks noGrp="1"/>
          </p:cNvSpPr>
          <p:nvPr>
            <p:ph type="title"/>
          </p:nvPr>
        </p:nvSpPr>
        <p:spPr/>
        <p:txBody>
          <a:bodyPr/>
          <a:lstStyle/>
          <a:p>
            <a:r>
              <a:rPr lang="zh-CN" altLang="en-US" dirty="0"/>
              <a:t>双端队列</a:t>
            </a:r>
            <a:r>
              <a:rPr lang="en-US" altLang="zh-CN" dirty="0"/>
              <a:t>BFS</a:t>
            </a:r>
            <a:endParaRPr lang="zh-CN" altLang="en-US" dirty="0"/>
          </a:p>
        </p:txBody>
      </p:sp>
      <p:sp>
        <p:nvSpPr>
          <p:cNvPr id="3" name="内容占位符 2">
            <a:extLst>
              <a:ext uri="{FF2B5EF4-FFF2-40B4-BE49-F238E27FC236}">
                <a16:creationId xmlns:a16="http://schemas.microsoft.com/office/drawing/2014/main" id="{BDF97833-ABAF-4E3F-854B-677727CD57C9}"/>
              </a:ext>
            </a:extLst>
          </p:cNvPr>
          <p:cNvSpPr>
            <a:spLocks noGrp="1"/>
          </p:cNvSpPr>
          <p:nvPr>
            <p:ph idx="1"/>
          </p:nvPr>
        </p:nvSpPr>
        <p:spPr/>
        <p:txBody>
          <a:bodyPr>
            <a:normAutofit lnSpcReduction="10000"/>
          </a:bodyPr>
          <a:lstStyle/>
          <a:p>
            <a:r>
              <a:rPr lang="zh-CN" altLang="en-US" dirty="0"/>
              <a:t>在最基本的</a:t>
            </a:r>
            <a:r>
              <a:rPr lang="en-US" altLang="zh-CN" dirty="0"/>
              <a:t>BFS</a:t>
            </a:r>
            <a:r>
              <a:rPr lang="zh-CN" altLang="en-US" dirty="0"/>
              <a:t>中，每次沿着分支的扩展都记为“一步”，我们通过逐层的搜索，解决了从起始状态到每个状态的最小步数的问题。</a:t>
            </a:r>
            <a:endParaRPr lang="en-US" altLang="zh-CN" dirty="0"/>
          </a:p>
          <a:p>
            <a:endParaRPr lang="en-US" altLang="zh-CN" dirty="0"/>
          </a:p>
          <a:p>
            <a:r>
              <a:rPr lang="zh-CN" altLang="en-US" dirty="0"/>
              <a:t>这其实等价于在一张边权均为</a:t>
            </a:r>
            <a:r>
              <a:rPr lang="en-US" altLang="zh-CN" dirty="0"/>
              <a:t>1</a:t>
            </a:r>
            <a:r>
              <a:rPr lang="zh-CN" altLang="en-US" dirty="0"/>
              <a:t>的图上执行广度优先搜索，求出每个点相对于起点的最短距离</a:t>
            </a:r>
            <a:endParaRPr lang="en-US" altLang="zh-CN" dirty="0"/>
          </a:p>
          <a:p>
            <a:endParaRPr lang="en-US" altLang="zh-CN" dirty="0"/>
          </a:p>
          <a:p>
            <a:r>
              <a:rPr lang="zh-CN" altLang="en-US" dirty="0"/>
              <a:t>我们之前得到了“队列中的状态的层数满足单调性和两段性”，并且知道每个状态第一次被访问并入队时，计算的步数即为所求</a:t>
            </a:r>
          </a:p>
        </p:txBody>
      </p:sp>
    </p:spTree>
    <p:extLst>
      <p:ext uri="{BB962C8B-B14F-4D97-AF65-F5344CB8AC3E}">
        <p14:creationId xmlns:p14="http://schemas.microsoft.com/office/powerpoint/2010/main" val="2000012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A65BF-FAD7-431B-9B66-9A8DAEFB7A9F}"/>
              </a:ext>
            </a:extLst>
          </p:cNvPr>
          <p:cNvSpPr>
            <a:spLocks noGrp="1"/>
          </p:cNvSpPr>
          <p:nvPr>
            <p:ph type="title"/>
          </p:nvPr>
        </p:nvSpPr>
        <p:spPr>
          <a:xfrm>
            <a:off x="628650" y="2546351"/>
            <a:ext cx="7886700" cy="1015999"/>
          </a:xfrm>
        </p:spPr>
        <p:txBody>
          <a:bodyPr/>
          <a:lstStyle/>
          <a:p>
            <a:r>
              <a:rPr lang="zh-CN" altLang="en-US" dirty="0"/>
              <a:t>如果图上的边权不全为</a:t>
            </a:r>
            <a:r>
              <a:rPr lang="en-US" altLang="zh-CN" dirty="0"/>
              <a:t>1</a:t>
            </a:r>
            <a:r>
              <a:rPr lang="zh-CN" altLang="en-US" dirty="0"/>
              <a:t>呢？</a:t>
            </a:r>
          </a:p>
        </p:txBody>
      </p:sp>
    </p:spTree>
    <p:extLst>
      <p:ext uri="{BB962C8B-B14F-4D97-AF65-F5344CB8AC3E}">
        <p14:creationId xmlns:p14="http://schemas.microsoft.com/office/powerpoint/2010/main" val="4127473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B02261A-B11A-4F6F-88A0-575298387257}"/>
              </a:ext>
            </a:extLst>
          </p:cNvPr>
          <p:cNvPicPr>
            <a:picLocks noChangeAspect="1"/>
          </p:cNvPicPr>
          <p:nvPr/>
        </p:nvPicPr>
        <p:blipFill>
          <a:blip r:embed="rId2"/>
          <a:stretch>
            <a:fillRect/>
          </a:stretch>
        </p:blipFill>
        <p:spPr>
          <a:xfrm>
            <a:off x="268348" y="295084"/>
            <a:ext cx="8224936" cy="6086665"/>
          </a:xfrm>
          <a:prstGeom prst="rect">
            <a:avLst/>
          </a:prstGeom>
        </p:spPr>
      </p:pic>
    </p:spTree>
    <p:extLst>
      <p:ext uri="{BB962C8B-B14F-4D97-AF65-F5344CB8AC3E}">
        <p14:creationId xmlns:p14="http://schemas.microsoft.com/office/powerpoint/2010/main" val="207286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6269A1-2541-4BF8-8D56-EEB375017D0B}"/>
              </a:ext>
            </a:extLst>
          </p:cNvPr>
          <p:cNvSpPr>
            <a:spLocks noGrp="1"/>
          </p:cNvSpPr>
          <p:nvPr>
            <p:ph idx="1"/>
          </p:nvPr>
        </p:nvSpPr>
        <p:spPr>
          <a:xfrm>
            <a:off x="628650" y="613458"/>
            <a:ext cx="7886700" cy="5563505"/>
          </a:xfrm>
        </p:spPr>
        <p:txBody>
          <a:bodyPr/>
          <a:lstStyle/>
          <a:p>
            <a:pPr marL="0" indent="0">
              <a:buNone/>
            </a:pPr>
            <a:r>
              <a:rPr lang="en-US" altLang="zh-CN" dirty="0"/>
              <a:t>DFS</a:t>
            </a:r>
            <a:r>
              <a:rPr lang="zh-CN" altLang="en-US" dirty="0"/>
              <a:t>代码访问每个点和每条边恰好</a:t>
            </a:r>
            <a:r>
              <a:rPr lang="en-US" altLang="zh-CN" dirty="0"/>
              <a:t>1</a:t>
            </a:r>
            <a:r>
              <a:rPr lang="zh-CN" altLang="en-US" dirty="0"/>
              <a:t>次（无向边的话正反各访问</a:t>
            </a:r>
            <a:r>
              <a:rPr lang="en-US" altLang="zh-CN" dirty="0"/>
              <a:t>1</a:t>
            </a:r>
            <a:r>
              <a:rPr lang="zh-CN" altLang="en-US" dirty="0"/>
              <a:t>次）</a:t>
            </a:r>
            <a:endParaRPr lang="en-US" altLang="zh-CN" dirty="0"/>
          </a:p>
          <a:p>
            <a:pPr marL="0" indent="0">
              <a:buNone/>
            </a:pPr>
            <a:r>
              <a:rPr lang="zh-CN" altLang="en-US" dirty="0"/>
              <a:t>时间复杂度</a:t>
            </a:r>
            <a:r>
              <a:rPr lang="en-US" altLang="zh-CN" dirty="0"/>
              <a:t>o</a:t>
            </a:r>
            <a:r>
              <a:rPr lang="zh-CN" altLang="en-US" dirty="0"/>
              <a:t>（</a:t>
            </a:r>
            <a:r>
              <a:rPr lang="en-US" altLang="zh-CN" dirty="0" err="1"/>
              <a:t>n+m</a:t>
            </a:r>
            <a:r>
              <a:rPr lang="zh-CN" altLang="en-US" dirty="0"/>
              <a:t>）</a:t>
            </a:r>
            <a:r>
              <a:rPr lang="en-US" altLang="zh-CN" dirty="0"/>
              <a:t>m</a:t>
            </a:r>
            <a:r>
              <a:rPr lang="zh-CN" altLang="en-US" dirty="0"/>
              <a:t>为边数</a:t>
            </a:r>
            <a:endParaRPr lang="en-US" altLang="zh-CN" dirty="0"/>
          </a:p>
          <a:p>
            <a:pPr marL="0" indent="0">
              <a:buNone/>
            </a:pPr>
            <a:r>
              <a:rPr lang="zh-CN" altLang="en-US" dirty="0"/>
              <a:t>以此为框架我们继续讨论</a:t>
            </a:r>
          </a:p>
        </p:txBody>
      </p:sp>
      <p:pic>
        <p:nvPicPr>
          <p:cNvPr id="5" name="图片 4">
            <a:extLst>
              <a:ext uri="{FF2B5EF4-FFF2-40B4-BE49-F238E27FC236}">
                <a16:creationId xmlns:a16="http://schemas.microsoft.com/office/drawing/2014/main" id="{D85C2E3D-3EBB-4924-9183-D9007CED86AB}"/>
              </a:ext>
            </a:extLst>
          </p:cNvPr>
          <p:cNvPicPr>
            <a:picLocks noChangeAspect="1"/>
          </p:cNvPicPr>
          <p:nvPr/>
        </p:nvPicPr>
        <p:blipFill>
          <a:blip r:embed="rId2"/>
          <a:stretch>
            <a:fillRect/>
          </a:stretch>
        </p:blipFill>
        <p:spPr>
          <a:xfrm>
            <a:off x="1763464" y="3579812"/>
            <a:ext cx="3734512" cy="2195956"/>
          </a:xfrm>
          <a:prstGeom prst="rect">
            <a:avLst/>
          </a:prstGeom>
        </p:spPr>
      </p:pic>
    </p:spTree>
    <p:extLst>
      <p:ext uri="{BB962C8B-B14F-4D97-AF65-F5344CB8AC3E}">
        <p14:creationId xmlns:p14="http://schemas.microsoft.com/office/powerpoint/2010/main" val="68040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74DCD7-4C3E-4CA8-911E-5FC5E9A8CA59}"/>
              </a:ext>
            </a:extLst>
          </p:cNvPr>
          <p:cNvSpPr>
            <a:spLocks noGrp="1"/>
          </p:cNvSpPr>
          <p:nvPr>
            <p:ph idx="1"/>
          </p:nvPr>
        </p:nvSpPr>
        <p:spPr>
          <a:xfrm>
            <a:off x="628650" y="838201"/>
            <a:ext cx="7886700" cy="2971800"/>
          </a:xfrm>
        </p:spPr>
        <p:txBody>
          <a:bodyPr/>
          <a:lstStyle/>
          <a:p>
            <a:r>
              <a:rPr lang="zh-CN" altLang="en-US" dirty="0"/>
              <a:t>我们把电路板每个交叉点看作无向图的节点，并且把每个的对角线都连上边。如果电缆和一个对角线重合，就把这个边的权设成</a:t>
            </a:r>
            <a:r>
              <a:rPr lang="en-US" altLang="zh-CN" dirty="0"/>
              <a:t>0</a:t>
            </a:r>
            <a:r>
              <a:rPr lang="zh-CN" altLang="en-US" dirty="0"/>
              <a:t>，另一个对角线的边权设成</a:t>
            </a:r>
            <a:r>
              <a:rPr lang="en-US" altLang="zh-CN" dirty="0"/>
              <a:t>1</a:t>
            </a:r>
            <a:r>
              <a:rPr lang="zh-CN" altLang="en-US" dirty="0"/>
              <a:t>（转一下才能连上）</a:t>
            </a:r>
            <a:endParaRPr lang="en-US" altLang="zh-CN" dirty="0"/>
          </a:p>
          <a:p>
            <a:r>
              <a:rPr lang="zh-CN" altLang="en-US" dirty="0"/>
              <a:t>建好图以后我们在这个无向图中求出左上角到右下角的最短距离，就得到了答案</a:t>
            </a:r>
          </a:p>
        </p:txBody>
      </p:sp>
    </p:spTree>
    <p:extLst>
      <p:ext uri="{BB962C8B-B14F-4D97-AF65-F5344CB8AC3E}">
        <p14:creationId xmlns:p14="http://schemas.microsoft.com/office/powerpoint/2010/main" val="1534743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E653F4A-962F-435E-AD63-C43F9FB1ADF4}"/>
              </a:ext>
            </a:extLst>
          </p:cNvPr>
          <p:cNvSpPr>
            <a:spLocks noGrp="1"/>
          </p:cNvSpPr>
          <p:nvPr>
            <p:ph idx="1"/>
          </p:nvPr>
        </p:nvSpPr>
        <p:spPr>
          <a:xfrm>
            <a:off x="628650" y="800100"/>
            <a:ext cx="7886700" cy="3038475"/>
          </a:xfrm>
        </p:spPr>
        <p:txBody>
          <a:bodyPr/>
          <a:lstStyle/>
          <a:p>
            <a:r>
              <a:rPr lang="zh-CN" altLang="en-US" dirty="0"/>
              <a:t>这是一张边权要么是</a:t>
            </a:r>
            <a:r>
              <a:rPr lang="en-US" altLang="zh-CN" dirty="0"/>
              <a:t>0</a:t>
            </a:r>
            <a:r>
              <a:rPr lang="zh-CN" altLang="en-US" dirty="0"/>
              <a:t>，要么是</a:t>
            </a:r>
            <a:r>
              <a:rPr lang="en-US" altLang="zh-CN" dirty="0"/>
              <a:t>1</a:t>
            </a:r>
            <a:r>
              <a:rPr lang="zh-CN" altLang="en-US" dirty="0"/>
              <a:t>的无向图，在这样的图中，我们可以通过双端队列</a:t>
            </a:r>
            <a:r>
              <a:rPr lang="en-US" altLang="zh-CN" dirty="0"/>
              <a:t>BFS</a:t>
            </a:r>
            <a:r>
              <a:rPr lang="zh-CN" altLang="en-US" dirty="0"/>
              <a:t>进行</a:t>
            </a:r>
            <a:endParaRPr lang="en-US" altLang="zh-CN" dirty="0"/>
          </a:p>
          <a:p>
            <a:endParaRPr lang="en-US" altLang="zh-CN" dirty="0"/>
          </a:p>
          <a:p>
            <a:r>
              <a:rPr lang="zh-CN" altLang="en-US" dirty="0"/>
              <a:t>算法整体框架与一般的</a:t>
            </a:r>
            <a:r>
              <a:rPr lang="en-US" altLang="zh-CN" dirty="0"/>
              <a:t>BFS</a:t>
            </a:r>
            <a:r>
              <a:rPr lang="zh-CN" altLang="en-US" dirty="0"/>
              <a:t>类似，只是在每个节点上沿着分支的扩展时稍作改变</a:t>
            </a:r>
          </a:p>
        </p:txBody>
      </p:sp>
    </p:spTree>
    <p:extLst>
      <p:ext uri="{BB962C8B-B14F-4D97-AF65-F5344CB8AC3E}">
        <p14:creationId xmlns:p14="http://schemas.microsoft.com/office/powerpoint/2010/main" val="3264920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2B0BDE-5E64-417D-966E-9F7562CD9A49}"/>
              </a:ext>
            </a:extLst>
          </p:cNvPr>
          <p:cNvSpPr>
            <a:spLocks noGrp="1"/>
          </p:cNvSpPr>
          <p:nvPr>
            <p:ph idx="1"/>
          </p:nvPr>
        </p:nvSpPr>
        <p:spPr>
          <a:xfrm>
            <a:off x="628650" y="652464"/>
            <a:ext cx="7886700" cy="4351338"/>
          </a:xfrm>
        </p:spPr>
        <p:txBody>
          <a:bodyPr>
            <a:normAutofit lnSpcReduction="10000"/>
          </a:bodyPr>
          <a:lstStyle/>
          <a:p>
            <a:r>
              <a:rPr lang="zh-CN" altLang="en-US" dirty="0"/>
              <a:t>如果这条分支是边权为</a:t>
            </a:r>
            <a:r>
              <a:rPr lang="en-US" altLang="zh-CN" dirty="0"/>
              <a:t>0</a:t>
            </a:r>
            <a:r>
              <a:rPr lang="zh-CN" altLang="en-US" dirty="0"/>
              <a:t>的边，就把沿该分支到达的新节点从</a:t>
            </a:r>
            <a:r>
              <a:rPr lang="zh-CN" altLang="en-US" u="sng" dirty="0"/>
              <a:t>队头</a:t>
            </a:r>
            <a:r>
              <a:rPr lang="zh-CN" altLang="en-US" dirty="0"/>
              <a:t>入队</a:t>
            </a:r>
            <a:endParaRPr lang="en-US" altLang="zh-CN" dirty="0"/>
          </a:p>
          <a:p>
            <a:r>
              <a:rPr lang="zh-CN" altLang="en-US" dirty="0"/>
              <a:t>如果这条分支是边权为</a:t>
            </a:r>
            <a:r>
              <a:rPr lang="en-US" altLang="zh-CN" dirty="0"/>
              <a:t>1</a:t>
            </a:r>
            <a:r>
              <a:rPr lang="zh-CN" altLang="en-US" dirty="0"/>
              <a:t>的边，就把沿该分支到达的新节点从</a:t>
            </a:r>
            <a:r>
              <a:rPr lang="zh-CN" altLang="en-US" u="sng" dirty="0"/>
              <a:t>队尾</a:t>
            </a:r>
            <a:r>
              <a:rPr lang="zh-CN" altLang="en-US" dirty="0"/>
              <a:t>入队</a:t>
            </a:r>
          </a:p>
          <a:p>
            <a:endParaRPr lang="en-US" altLang="zh-CN" dirty="0"/>
          </a:p>
          <a:p>
            <a:r>
              <a:rPr lang="zh-CN" altLang="en-US" dirty="0"/>
              <a:t>我们可以保证任意时刻队列中的节点对应的值具有两段性和单调性。</a:t>
            </a:r>
            <a:endParaRPr lang="en-US" altLang="zh-CN" dirty="0"/>
          </a:p>
          <a:p>
            <a:r>
              <a:rPr lang="zh-CN" altLang="en-US" dirty="0"/>
              <a:t>每个节点可能被更新多次，但是第一次被扩展的时候，就能得到从左上角到该节点的最短距离，之后再被遍历到可以直接忽略</a:t>
            </a:r>
          </a:p>
        </p:txBody>
      </p:sp>
      <p:sp>
        <p:nvSpPr>
          <p:cNvPr id="4" name="矩形 3">
            <a:extLst>
              <a:ext uri="{FF2B5EF4-FFF2-40B4-BE49-F238E27FC236}">
                <a16:creationId xmlns:a16="http://schemas.microsoft.com/office/drawing/2014/main" id="{8F0BAF47-1532-4EDF-96A7-8EE0BB54A484}"/>
              </a:ext>
            </a:extLst>
          </p:cNvPr>
          <p:cNvSpPr/>
          <p:nvPr/>
        </p:nvSpPr>
        <p:spPr>
          <a:xfrm>
            <a:off x="870009" y="5111234"/>
            <a:ext cx="4222631" cy="369332"/>
          </a:xfrm>
          <a:prstGeom prst="rect">
            <a:avLst/>
          </a:prstGeom>
        </p:spPr>
        <p:txBody>
          <a:bodyPr wrap="none">
            <a:spAutoFit/>
          </a:bodyPr>
          <a:lstStyle/>
          <a:p>
            <a:r>
              <a:rPr lang="zh-CN" altLang="en-US" dirty="0">
                <a:hlinkClick r:id="rId2"/>
              </a:rPr>
              <a:t>http://contest-hunter.org:83/record/72515</a:t>
            </a:r>
            <a:endParaRPr lang="zh-CN" altLang="en-US" dirty="0"/>
          </a:p>
        </p:txBody>
      </p:sp>
    </p:spTree>
    <p:extLst>
      <p:ext uri="{BB962C8B-B14F-4D97-AF65-F5344CB8AC3E}">
        <p14:creationId xmlns:p14="http://schemas.microsoft.com/office/powerpoint/2010/main" val="2216912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08E39-4E0C-497F-A009-822DF5765FF9}"/>
              </a:ext>
            </a:extLst>
          </p:cNvPr>
          <p:cNvSpPr>
            <a:spLocks noGrp="1"/>
          </p:cNvSpPr>
          <p:nvPr>
            <p:ph type="title"/>
          </p:nvPr>
        </p:nvSpPr>
        <p:spPr/>
        <p:txBody>
          <a:bodyPr/>
          <a:lstStyle/>
          <a:p>
            <a:r>
              <a:rPr lang="zh-CN" altLang="en-US" dirty="0"/>
              <a:t>优先队列</a:t>
            </a:r>
            <a:r>
              <a:rPr lang="en-US" altLang="zh-CN" dirty="0"/>
              <a:t>BFS</a:t>
            </a:r>
            <a:endParaRPr lang="zh-CN" altLang="en-US" dirty="0"/>
          </a:p>
        </p:txBody>
      </p:sp>
      <p:sp>
        <p:nvSpPr>
          <p:cNvPr id="3" name="内容占位符 2">
            <a:extLst>
              <a:ext uri="{FF2B5EF4-FFF2-40B4-BE49-F238E27FC236}">
                <a16:creationId xmlns:a16="http://schemas.microsoft.com/office/drawing/2014/main" id="{74C96137-02A7-42C9-8D9B-FA2CEE8E68C5}"/>
              </a:ext>
            </a:extLst>
          </p:cNvPr>
          <p:cNvSpPr>
            <a:spLocks noGrp="1"/>
          </p:cNvSpPr>
          <p:nvPr>
            <p:ph idx="1"/>
          </p:nvPr>
        </p:nvSpPr>
        <p:spPr>
          <a:xfrm>
            <a:off x="628650" y="1825625"/>
            <a:ext cx="7886700" cy="2374900"/>
          </a:xfrm>
        </p:spPr>
        <p:txBody>
          <a:bodyPr/>
          <a:lstStyle/>
          <a:p>
            <a:r>
              <a:rPr lang="zh-CN" altLang="en-US" dirty="0"/>
              <a:t>我们每次从优先队列中取出当前代价最小的状态进行扩展（该状态一定已经是最优的，因为队列中其他状态的代价都不会小于它，以后一定不存在更新它的情况了），沿着分支吧到达的新状态加入优先队列执行搜索。</a:t>
            </a:r>
          </a:p>
        </p:txBody>
      </p:sp>
    </p:spTree>
    <p:extLst>
      <p:ext uri="{BB962C8B-B14F-4D97-AF65-F5344CB8AC3E}">
        <p14:creationId xmlns:p14="http://schemas.microsoft.com/office/powerpoint/2010/main" val="148107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099DBAC-779C-4F4E-9A1F-6BD45AC658D3}"/>
              </a:ext>
            </a:extLst>
          </p:cNvPr>
          <p:cNvSpPr>
            <a:spLocks noGrp="1"/>
          </p:cNvSpPr>
          <p:nvPr>
            <p:ph idx="1"/>
          </p:nvPr>
        </p:nvSpPr>
        <p:spPr>
          <a:xfrm>
            <a:off x="628650" y="1162895"/>
            <a:ext cx="7886700" cy="4351338"/>
          </a:xfrm>
        </p:spPr>
        <p:txBody>
          <a:bodyPr/>
          <a:lstStyle/>
          <a:p>
            <a:r>
              <a:rPr lang="zh-CN" altLang="en-US" dirty="0"/>
              <a:t>优先队列</a:t>
            </a:r>
            <a:r>
              <a:rPr lang="en-US" altLang="zh-CN" dirty="0"/>
              <a:t>BFS</a:t>
            </a:r>
            <a:r>
              <a:rPr lang="zh-CN" altLang="en-US" dirty="0"/>
              <a:t>中，每个状态也可能会被多次更新，多次进出队列，一个状态也可能以不同的代价在队列中存在。</a:t>
            </a:r>
            <a:endParaRPr lang="en-US" altLang="zh-CN" dirty="0"/>
          </a:p>
          <a:p>
            <a:r>
              <a:rPr lang="zh-CN" altLang="en-US" dirty="0"/>
              <a:t>不过当一个状态第一次从队列中被取出时，就得到了从起始状态到该状态的最小代价，之后若再被取出，可以直接忽略</a:t>
            </a:r>
            <a:endParaRPr lang="en-US" altLang="zh-CN" dirty="0"/>
          </a:p>
          <a:p>
            <a:r>
              <a:rPr lang="zh-CN" altLang="en-US" dirty="0"/>
              <a:t>时间复杂度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63318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A2C2A7-0697-41C0-928E-1274A2D88872}"/>
              </a:ext>
            </a:extLst>
          </p:cNvPr>
          <p:cNvPicPr>
            <a:picLocks noChangeAspect="1"/>
          </p:cNvPicPr>
          <p:nvPr/>
        </p:nvPicPr>
        <p:blipFill>
          <a:blip r:embed="rId2"/>
          <a:stretch>
            <a:fillRect/>
          </a:stretch>
        </p:blipFill>
        <p:spPr>
          <a:xfrm>
            <a:off x="1409350" y="600513"/>
            <a:ext cx="6274966" cy="2469377"/>
          </a:xfrm>
          <a:prstGeom prst="rect">
            <a:avLst/>
          </a:prstGeom>
        </p:spPr>
      </p:pic>
      <p:pic>
        <p:nvPicPr>
          <p:cNvPr id="5" name="图片 4">
            <a:extLst>
              <a:ext uri="{FF2B5EF4-FFF2-40B4-BE49-F238E27FC236}">
                <a16:creationId xmlns:a16="http://schemas.microsoft.com/office/drawing/2014/main" id="{A042A579-E575-4DB2-9FBE-DFE76F959F3A}"/>
              </a:ext>
            </a:extLst>
          </p:cNvPr>
          <p:cNvPicPr>
            <a:picLocks noChangeAspect="1"/>
          </p:cNvPicPr>
          <p:nvPr/>
        </p:nvPicPr>
        <p:blipFill>
          <a:blip r:embed="rId3"/>
          <a:stretch>
            <a:fillRect/>
          </a:stretch>
        </p:blipFill>
        <p:spPr>
          <a:xfrm>
            <a:off x="1265352" y="3497728"/>
            <a:ext cx="6309907" cy="2347163"/>
          </a:xfrm>
          <a:prstGeom prst="rect">
            <a:avLst/>
          </a:prstGeom>
        </p:spPr>
      </p:pic>
    </p:spTree>
    <p:extLst>
      <p:ext uri="{BB962C8B-B14F-4D97-AF65-F5344CB8AC3E}">
        <p14:creationId xmlns:p14="http://schemas.microsoft.com/office/powerpoint/2010/main" val="2110090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22E18D-74C6-4584-8DC6-F54785771F35}"/>
              </a:ext>
            </a:extLst>
          </p:cNvPr>
          <p:cNvSpPr>
            <a:spLocks noGrp="1"/>
          </p:cNvSpPr>
          <p:nvPr>
            <p:ph idx="1"/>
          </p:nvPr>
        </p:nvSpPr>
        <p:spPr/>
        <p:txBody>
          <a:bodyPr/>
          <a:lstStyle/>
          <a:p>
            <a:r>
              <a:rPr lang="zh-CN" altLang="en-US" dirty="0"/>
              <a:t>我们不断从优先队列中取出“当前花费最少的”状态进行扩展，更新扩展到新状态在记录的数组</a:t>
            </a:r>
            <a:r>
              <a:rPr lang="en-US" altLang="zh-CN" dirty="0"/>
              <a:t>d</a:t>
            </a:r>
            <a:r>
              <a:rPr lang="zh-CN" altLang="en-US" dirty="0"/>
              <a:t>中存储的值，直到终点的某个状态被第一次取出，就得到了答案。</a:t>
            </a:r>
          </a:p>
        </p:txBody>
      </p:sp>
    </p:spTree>
    <p:extLst>
      <p:ext uri="{BB962C8B-B14F-4D97-AF65-F5344CB8AC3E}">
        <p14:creationId xmlns:p14="http://schemas.microsoft.com/office/powerpoint/2010/main" val="1363389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2FC4E-9FB7-4CF6-9569-2063A7790FCB}"/>
              </a:ext>
            </a:extLst>
          </p:cNvPr>
          <p:cNvSpPr>
            <a:spLocks noGrp="1"/>
          </p:cNvSpPr>
          <p:nvPr>
            <p:ph type="title"/>
          </p:nvPr>
        </p:nvSpPr>
        <p:spPr/>
        <p:txBody>
          <a:bodyPr/>
          <a:lstStyle/>
          <a:p>
            <a:r>
              <a:rPr lang="en-US" altLang="zh-CN" dirty="0"/>
              <a:t>A</a:t>
            </a:r>
            <a:r>
              <a:rPr lang="zh-CN" altLang="en-US" dirty="0"/>
              <a:t>*</a:t>
            </a:r>
          </a:p>
        </p:txBody>
      </p:sp>
      <p:sp>
        <p:nvSpPr>
          <p:cNvPr id="3" name="内容占位符 2">
            <a:extLst>
              <a:ext uri="{FF2B5EF4-FFF2-40B4-BE49-F238E27FC236}">
                <a16:creationId xmlns:a16="http://schemas.microsoft.com/office/drawing/2014/main" id="{4BE990CE-0337-482A-AB50-C13A72CAF83C}"/>
              </a:ext>
            </a:extLst>
          </p:cNvPr>
          <p:cNvSpPr>
            <a:spLocks noGrp="1"/>
          </p:cNvSpPr>
          <p:nvPr>
            <p:ph idx="1"/>
          </p:nvPr>
        </p:nvSpPr>
        <p:spPr/>
        <p:txBody>
          <a:bodyPr/>
          <a:lstStyle/>
          <a:p>
            <a:r>
              <a:rPr lang="zh-CN" altLang="en-US" dirty="0"/>
              <a:t>如果给定了一个目标状态，需要求从初态到目标状态的最小代价，那么优先队列</a:t>
            </a:r>
            <a:r>
              <a:rPr lang="en-US" altLang="zh-CN" dirty="0"/>
              <a:t>BFS</a:t>
            </a:r>
            <a:r>
              <a:rPr lang="zh-CN" altLang="en-US" dirty="0"/>
              <a:t>是不完善的。</a:t>
            </a:r>
            <a:endParaRPr lang="en-US" altLang="zh-CN" dirty="0"/>
          </a:p>
          <a:p>
            <a:endParaRPr lang="en-US" altLang="zh-CN" dirty="0"/>
          </a:p>
          <a:p>
            <a:r>
              <a:rPr lang="zh-CN" altLang="en-US" dirty="0"/>
              <a:t>一个状态的当前代价很小，并不能说明它到目标状态的代价就小</a:t>
            </a:r>
            <a:endParaRPr lang="en-US" altLang="zh-CN" dirty="0"/>
          </a:p>
          <a:p>
            <a:endParaRPr lang="en-US" altLang="zh-CN" dirty="0"/>
          </a:p>
          <a:p>
            <a:r>
              <a:rPr lang="zh-CN" altLang="en-US" dirty="0"/>
              <a:t>优先队列</a:t>
            </a:r>
            <a:r>
              <a:rPr lang="en-US" altLang="zh-CN" dirty="0"/>
              <a:t>BFS</a:t>
            </a:r>
            <a:r>
              <a:rPr lang="zh-CN" altLang="en-US" dirty="0"/>
              <a:t>每次选择当前代价最小的状态进行扩展，会导致搜索量增大</a:t>
            </a:r>
          </a:p>
        </p:txBody>
      </p:sp>
    </p:spTree>
    <p:extLst>
      <p:ext uri="{BB962C8B-B14F-4D97-AF65-F5344CB8AC3E}">
        <p14:creationId xmlns:p14="http://schemas.microsoft.com/office/powerpoint/2010/main" val="1893600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A4F841-EBC1-4EFF-A78D-87ECACED546A}"/>
              </a:ext>
            </a:extLst>
          </p:cNvPr>
          <p:cNvSpPr>
            <a:spLocks noGrp="1"/>
          </p:cNvSpPr>
          <p:nvPr>
            <p:ph idx="1"/>
          </p:nvPr>
        </p:nvSpPr>
        <p:spPr>
          <a:xfrm>
            <a:off x="628650" y="1825625"/>
            <a:ext cx="7886700" cy="2159146"/>
          </a:xfrm>
        </p:spPr>
        <p:txBody>
          <a:bodyPr/>
          <a:lstStyle/>
          <a:p>
            <a:r>
              <a:rPr lang="zh-CN" altLang="en-US" dirty="0"/>
              <a:t>我们可以对未来可能产生的代价进行预估，然后在搜索中仍然维护一个堆，每次从堆中取出“当前代价</a:t>
            </a:r>
            <a:r>
              <a:rPr lang="en-US" altLang="zh-CN" dirty="0"/>
              <a:t>+</a:t>
            </a:r>
            <a:r>
              <a:rPr lang="zh-CN" altLang="en-US" dirty="0"/>
              <a:t>估价”最小的状态扩展。</a:t>
            </a:r>
          </a:p>
        </p:txBody>
      </p:sp>
    </p:spTree>
    <p:extLst>
      <p:ext uri="{BB962C8B-B14F-4D97-AF65-F5344CB8AC3E}">
        <p14:creationId xmlns:p14="http://schemas.microsoft.com/office/powerpoint/2010/main" val="4115370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4D7887-846B-46BA-941F-4CDAF5DECB21}"/>
              </a:ext>
            </a:extLst>
          </p:cNvPr>
          <p:cNvSpPr>
            <a:spLocks noGrp="1"/>
          </p:cNvSpPr>
          <p:nvPr>
            <p:ph idx="1"/>
          </p:nvPr>
        </p:nvSpPr>
        <p:spPr/>
        <p:txBody>
          <a:bodyPr/>
          <a:lstStyle/>
          <a:p>
            <a:r>
              <a:rPr lang="zh-CN" altLang="en-US" dirty="0"/>
              <a:t>为了保证第一次从堆中取出的目标状态是正确的最优解，我们必须保证估价函数的值不能大于未来实际的代价。</a:t>
            </a:r>
            <a:endParaRPr lang="en-US" altLang="zh-CN" dirty="0"/>
          </a:p>
          <a:p>
            <a:endParaRPr lang="en-US" altLang="zh-CN" dirty="0"/>
          </a:p>
          <a:p>
            <a:r>
              <a:rPr lang="zh-CN" altLang="en-US" dirty="0"/>
              <a:t>为了保证第一次从堆中取出的目标状态是正确的最优解，我们必须保证估价函数的值不能大于未来实际的代价。</a:t>
            </a:r>
          </a:p>
          <a:p>
            <a:endParaRPr lang="zh-CN" altLang="en-US" dirty="0"/>
          </a:p>
        </p:txBody>
      </p:sp>
    </p:spTree>
    <p:extLst>
      <p:ext uri="{BB962C8B-B14F-4D97-AF65-F5344CB8AC3E}">
        <p14:creationId xmlns:p14="http://schemas.microsoft.com/office/powerpoint/2010/main" val="52932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2F294-8C0C-477D-84E8-972F573B9E4F}"/>
              </a:ext>
            </a:extLst>
          </p:cNvPr>
          <p:cNvSpPr>
            <a:spLocks noGrp="1"/>
          </p:cNvSpPr>
          <p:nvPr>
            <p:ph type="title"/>
          </p:nvPr>
        </p:nvSpPr>
        <p:spPr>
          <a:xfrm>
            <a:off x="628650" y="365127"/>
            <a:ext cx="7886700" cy="954388"/>
          </a:xfrm>
        </p:spPr>
        <p:txBody>
          <a:bodyPr/>
          <a:lstStyle/>
          <a:p>
            <a:r>
              <a:rPr lang="zh-CN" altLang="en-US" dirty="0"/>
              <a:t>时间戳</a:t>
            </a:r>
          </a:p>
        </p:txBody>
      </p:sp>
      <p:sp>
        <p:nvSpPr>
          <p:cNvPr id="3" name="内容占位符 2">
            <a:extLst>
              <a:ext uri="{FF2B5EF4-FFF2-40B4-BE49-F238E27FC236}">
                <a16:creationId xmlns:a16="http://schemas.microsoft.com/office/drawing/2014/main" id="{333408B0-98DA-49FE-9575-0A26E9EBEF37}"/>
              </a:ext>
            </a:extLst>
          </p:cNvPr>
          <p:cNvSpPr>
            <a:spLocks noGrp="1"/>
          </p:cNvSpPr>
          <p:nvPr>
            <p:ph idx="1"/>
          </p:nvPr>
        </p:nvSpPr>
        <p:spPr>
          <a:xfrm>
            <a:off x="628650" y="1689904"/>
            <a:ext cx="7886700" cy="4487059"/>
          </a:xfrm>
        </p:spPr>
        <p:txBody>
          <a:bodyPr/>
          <a:lstStyle/>
          <a:p>
            <a:pPr marL="0" indent="0">
              <a:buNone/>
            </a:pPr>
            <a:r>
              <a:rPr lang="zh-CN" altLang="en-US" dirty="0"/>
              <a:t>按照上述过程，以每个点第一次被访问（</a:t>
            </a:r>
            <a:r>
              <a:rPr lang="en-US" altLang="zh-CN" dirty="0"/>
              <a:t>v[x] </a:t>
            </a:r>
            <a:r>
              <a:rPr lang="zh-CN" altLang="en-US" dirty="0"/>
              <a:t>被赋值为</a:t>
            </a:r>
            <a:r>
              <a:rPr lang="en-US" altLang="zh-CN" dirty="0"/>
              <a:t>1</a:t>
            </a:r>
            <a:r>
              <a:rPr lang="zh-CN" altLang="en-US" dirty="0"/>
              <a:t>）的顺序，依次给</a:t>
            </a:r>
            <a:r>
              <a:rPr lang="en-US" altLang="zh-CN" dirty="0"/>
              <a:t>N</a:t>
            </a:r>
            <a:r>
              <a:rPr lang="zh-CN" altLang="en-US" dirty="0"/>
              <a:t>个节点标记。</a:t>
            </a:r>
            <a:endParaRPr lang="en-US" altLang="zh-CN" dirty="0"/>
          </a:p>
          <a:p>
            <a:pPr marL="0" indent="0">
              <a:buNone/>
            </a:pPr>
            <a:r>
              <a:rPr lang="zh-CN" altLang="en-US" dirty="0"/>
              <a:t>如图，</a:t>
            </a:r>
            <a:r>
              <a:rPr lang="en-US" altLang="zh-CN" dirty="0" err="1"/>
              <a:t>dfn</a:t>
            </a:r>
            <a:r>
              <a:rPr lang="en-US" altLang="zh-CN" dirty="0"/>
              <a:t>[1] = 1, </a:t>
            </a:r>
            <a:r>
              <a:rPr lang="en-US" altLang="zh-CN" dirty="0" err="1"/>
              <a:t>dfn</a:t>
            </a:r>
            <a:r>
              <a:rPr lang="en-US" altLang="zh-CN" dirty="0"/>
              <a:t>[5] = 4, </a:t>
            </a:r>
            <a:r>
              <a:rPr lang="en-US" altLang="zh-CN" dirty="0" err="1"/>
              <a:t>dfn</a:t>
            </a:r>
            <a:r>
              <a:rPr lang="en-US" altLang="zh-CN" dirty="0"/>
              <a:t>[9] = 8;</a:t>
            </a:r>
          </a:p>
          <a:p>
            <a:pPr marL="0" indent="0">
              <a:buNone/>
            </a:pPr>
            <a:endParaRPr lang="zh-CN" altLang="en-US" dirty="0"/>
          </a:p>
        </p:txBody>
      </p:sp>
      <p:pic>
        <p:nvPicPr>
          <p:cNvPr id="4" name="图片 3">
            <a:extLst>
              <a:ext uri="{FF2B5EF4-FFF2-40B4-BE49-F238E27FC236}">
                <a16:creationId xmlns:a16="http://schemas.microsoft.com/office/drawing/2014/main" id="{D17D8D3D-C028-4060-9549-AE338660AE20}"/>
              </a:ext>
            </a:extLst>
          </p:cNvPr>
          <p:cNvPicPr>
            <a:picLocks noChangeAspect="1"/>
          </p:cNvPicPr>
          <p:nvPr/>
        </p:nvPicPr>
        <p:blipFill>
          <a:blip r:embed="rId2"/>
          <a:stretch>
            <a:fillRect/>
          </a:stretch>
        </p:blipFill>
        <p:spPr>
          <a:xfrm>
            <a:off x="928700" y="3567896"/>
            <a:ext cx="3039406" cy="2300468"/>
          </a:xfrm>
          <a:prstGeom prst="rect">
            <a:avLst/>
          </a:prstGeom>
        </p:spPr>
      </p:pic>
    </p:spTree>
    <p:extLst>
      <p:ext uri="{BB962C8B-B14F-4D97-AF65-F5344CB8AC3E}">
        <p14:creationId xmlns:p14="http://schemas.microsoft.com/office/powerpoint/2010/main" val="1627878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632F88-72A7-4AF5-A1C9-04F1537513DF}"/>
              </a:ext>
            </a:extLst>
          </p:cNvPr>
          <p:cNvPicPr>
            <a:picLocks noChangeAspect="1"/>
          </p:cNvPicPr>
          <p:nvPr/>
        </p:nvPicPr>
        <p:blipFill>
          <a:blip r:embed="rId2"/>
          <a:stretch>
            <a:fillRect/>
          </a:stretch>
        </p:blipFill>
        <p:spPr>
          <a:xfrm>
            <a:off x="1208184" y="311774"/>
            <a:ext cx="6576630" cy="5227773"/>
          </a:xfrm>
          <a:prstGeom prst="rect">
            <a:avLst/>
          </a:prstGeom>
        </p:spPr>
      </p:pic>
    </p:spTree>
    <p:extLst>
      <p:ext uri="{BB962C8B-B14F-4D97-AF65-F5344CB8AC3E}">
        <p14:creationId xmlns:p14="http://schemas.microsoft.com/office/powerpoint/2010/main" val="2581535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B39373-13FB-4F1F-80C6-ADCDBE7C38A6}"/>
              </a:ext>
            </a:extLst>
          </p:cNvPr>
          <p:cNvSpPr>
            <a:spLocks noGrp="1"/>
          </p:cNvSpPr>
          <p:nvPr>
            <p:ph idx="1"/>
          </p:nvPr>
        </p:nvSpPr>
        <p:spPr>
          <a:xfrm>
            <a:off x="628650" y="503339"/>
            <a:ext cx="7886700" cy="5480677"/>
          </a:xfrm>
        </p:spPr>
        <p:txBody>
          <a:bodyPr/>
          <a:lstStyle/>
          <a:p>
            <a:r>
              <a:rPr lang="zh-CN" altLang="en-US" dirty="0"/>
              <a:t>只要我们保证估值不会大于未来的实际代价，那么即使估价不太准确，导致非最优解搜索路径的状态</a:t>
            </a:r>
            <a:r>
              <a:rPr lang="en-US" altLang="zh-CN" dirty="0"/>
              <a:t>s</a:t>
            </a:r>
            <a:r>
              <a:rPr lang="zh-CN" altLang="en-US" dirty="0"/>
              <a:t>先被扩展，但是随着当前代价不断累加，在目标状态被取出之前：</a:t>
            </a:r>
            <a:endParaRPr lang="en-US" altLang="zh-CN" dirty="0"/>
          </a:p>
          <a:p>
            <a:endParaRPr lang="en-US" altLang="zh-CN" dirty="0"/>
          </a:p>
          <a:p>
            <a:r>
              <a:rPr lang="zh-CN" altLang="en-US" dirty="0"/>
              <a:t>根据</a:t>
            </a:r>
            <a:r>
              <a:rPr lang="en-US" altLang="zh-CN" dirty="0"/>
              <a:t>s</a:t>
            </a:r>
            <a:r>
              <a:rPr lang="zh-CN" altLang="en-US" dirty="0"/>
              <a:t>非最优，</a:t>
            </a:r>
            <a:r>
              <a:rPr lang="en-US" altLang="zh-CN" dirty="0"/>
              <a:t>s</a:t>
            </a:r>
            <a:r>
              <a:rPr lang="zh-CN" altLang="en-US" dirty="0"/>
              <a:t>的当前代价就会大于起始到目标的最小代价</a:t>
            </a:r>
            <a:endParaRPr lang="en-US" altLang="zh-CN" dirty="0"/>
          </a:p>
          <a:p>
            <a:r>
              <a:rPr lang="zh-CN" altLang="en-US" dirty="0"/>
              <a:t>对于最优解搜索路径上的状态，因为估价不大于未来实际代价，那么状态的当前代价</a:t>
            </a:r>
            <a:r>
              <a:rPr lang="en-US" altLang="zh-CN" dirty="0"/>
              <a:t>+</a:t>
            </a:r>
            <a:r>
              <a:rPr lang="zh-CN" altLang="en-US" dirty="0"/>
              <a:t>估价一定小于等于起始到目标的最小代价</a:t>
            </a:r>
            <a:endParaRPr lang="en-US" altLang="zh-CN" dirty="0"/>
          </a:p>
          <a:p>
            <a:r>
              <a:rPr lang="zh-CN" altLang="en-US" dirty="0"/>
              <a:t>最优解搜索路径上的状态就会被取出进行扩展，最终更新到目标状态上，产生最优解</a:t>
            </a:r>
            <a:endParaRPr lang="en-US" altLang="zh-CN" dirty="0"/>
          </a:p>
          <a:p>
            <a:endParaRPr lang="en-US" altLang="zh-CN" dirty="0"/>
          </a:p>
        </p:txBody>
      </p:sp>
    </p:spTree>
    <p:extLst>
      <p:ext uri="{BB962C8B-B14F-4D97-AF65-F5344CB8AC3E}">
        <p14:creationId xmlns:p14="http://schemas.microsoft.com/office/powerpoint/2010/main" val="2259338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73D71-ED44-487D-9086-67426B4A979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22F5AD-3969-43C8-86C7-5E800604FB75}"/>
              </a:ext>
            </a:extLst>
          </p:cNvPr>
          <p:cNvSpPr>
            <a:spLocks noGrp="1"/>
          </p:cNvSpPr>
          <p:nvPr>
            <p:ph idx="1"/>
          </p:nvPr>
        </p:nvSpPr>
        <p:spPr/>
        <p:txBody>
          <a:bodyPr/>
          <a:lstStyle/>
          <a:p>
            <a:r>
              <a:rPr lang="zh-CN" altLang="en-US" dirty="0"/>
              <a:t>这个带有估价函数的优先队列</a:t>
            </a:r>
            <a:r>
              <a:rPr lang="en-US" altLang="zh-CN" dirty="0"/>
              <a:t>BFS</a:t>
            </a:r>
            <a:r>
              <a:rPr lang="zh-CN" altLang="en-US" dirty="0"/>
              <a:t>就是</a:t>
            </a:r>
            <a:r>
              <a:rPr lang="en-US" altLang="zh-CN" dirty="0"/>
              <a:t>A</a:t>
            </a:r>
            <a:r>
              <a:rPr lang="zh-CN" altLang="en-US" dirty="0"/>
              <a:t>*</a:t>
            </a:r>
            <a:endParaRPr lang="en-US" altLang="zh-CN" dirty="0"/>
          </a:p>
          <a:p>
            <a:r>
              <a:rPr lang="zh-CN" altLang="en-US" dirty="0"/>
              <a:t>估价函数越准确，算法效率就越高</a:t>
            </a:r>
            <a:endParaRPr lang="en-US" altLang="zh-CN" dirty="0"/>
          </a:p>
          <a:p>
            <a:r>
              <a:rPr lang="zh-CN" altLang="en-US" dirty="0"/>
              <a:t>如果估价函数始终为</a:t>
            </a:r>
            <a:r>
              <a:rPr lang="en-US" altLang="zh-CN" dirty="0"/>
              <a:t>0</a:t>
            </a:r>
            <a:r>
              <a:rPr lang="zh-CN" altLang="en-US" dirty="0"/>
              <a:t>？</a:t>
            </a:r>
          </a:p>
        </p:txBody>
      </p:sp>
    </p:spTree>
    <p:extLst>
      <p:ext uri="{BB962C8B-B14F-4D97-AF65-F5344CB8AC3E}">
        <p14:creationId xmlns:p14="http://schemas.microsoft.com/office/powerpoint/2010/main" val="3664849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84F0E-AA9A-46C6-B069-566CE95CC73E}"/>
              </a:ext>
            </a:extLst>
          </p:cNvPr>
          <p:cNvSpPr>
            <a:spLocks noGrp="1"/>
          </p:cNvSpPr>
          <p:nvPr>
            <p:ph type="title"/>
          </p:nvPr>
        </p:nvSpPr>
        <p:spPr>
          <a:xfrm>
            <a:off x="628650" y="365126"/>
            <a:ext cx="7886700" cy="315911"/>
          </a:xfrm>
        </p:spPr>
        <p:txBody>
          <a:bodyPr>
            <a:normAutofit fontScale="90000"/>
          </a:bodyPr>
          <a:lstStyle/>
          <a:p>
            <a:r>
              <a:rPr lang="en-US" altLang="zh-CN" dirty="0">
                <a:hlinkClick r:id="rId2"/>
              </a:rPr>
              <a:t>http://poj.org/problem?id=2449</a:t>
            </a:r>
            <a:endParaRPr lang="zh-CN" altLang="en-US" dirty="0"/>
          </a:p>
        </p:txBody>
      </p:sp>
      <p:sp>
        <p:nvSpPr>
          <p:cNvPr id="3" name="内容占位符 2">
            <a:extLst>
              <a:ext uri="{FF2B5EF4-FFF2-40B4-BE49-F238E27FC236}">
                <a16:creationId xmlns:a16="http://schemas.microsoft.com/office/drawing/2014/main" id="{995ED494-5D11-41DD-91C4-AB1F02BF6D50}"/>
              </a:ext>
            </a:extLst>
          </p:cNvPr>
          <p:cNvSpPr>
            <a:spLocks noGrp="1"/>
          </p:cNvSpPr>
          <p:nvPr>
            <p:ph idx="1"/>
          </p:nvPr>
        </p:nvSpPr>
        <p:spPr/>
        <p:txBody>
          <a:bodyPr/>
          <a:lstStyle/>
          <a:p>
            <a:pPr marL="0" indent="0">
              <a:buNone/>
            </a:pPr>
            <a:r>
              <a:rPr lang="zh-CN" altLang="en-US" dirty="0"/>
              <a:t>给定一个</a:t>
            </a:r>
            <a:r>
              <a:rPr lang="en-US" altLang="zh-CN" dirty="0"/>
              <a:t>N</a:t>
            </a:r>
            <a:r>
              <a:rPr lang="zh-CN" altLang="en-US" dirty="0"/>
              <a:t>个点，</a:t>
            </a:r>
            <a:r>
              <a:rPr lang="en-US" altLang="zh-CN" dirty="0"/>
              <a:t>M</a:t>
            </a:r>
            <a:r>
              <a:rPr lang="zh-CN" altLang="en-US" dirty="0"/>
              <a:t>条边的有向图，求起点</a:t>
            </a:r>
            <a:r>
              <a:rPr lang="en-US" altLang="zh-CN" dirty="0"/>
              <a:t>S</a:t>
            </a:r>
            <a:r>
              <a:rPr lang="zh-CN" altLang="en-US" dirty="0"/>
              <a:t>到终点</a:t>
            </a:r>
            <a:r>
              <a:rPr lang="en-US" altLang="zh-CN" dirty="0"/>
              <a:t>T</a:t>
            </a:r>
            <a:r>
              <a:rPr lang="zh-CN" altLang="en-US" dirty="0"/>
              <a:t>的第</a:t>
            </a:r>
            <a:r>
              <a:rPr lang="en-US" altLang="zh-CN" dirty="0"/>
              <a:t>K</a:t>
            </a:r>
            <a:r>
              <a:rPr lang="zh-CN" altLang="en-US" dirty="0"/>
              <a:t>短路长度，路径允许重复经过点或边</a:t>
            </a:r>
            <a:endParaRPr lang="en-US" altLang="zh-CN" dirty="0"/>
          </a:p>
          <a:p>
            <a:pPr marL="0" indent="0">
              <a:buNone/>
            </a:pPr>
            <a:r>
              <a:rPr lang="en-US" altLang="zh-CN" dirty="0"/>
              <a:t>N 1e3</a:t>
            </a:r>
          </a:p>
          <a:p>
            <a:pPr marL="0" indent="0">
              <a:buNone/>
            </a:pPr>
            <a:r>
              <a:rPr lang="en-US" altLang="zh-CN" dirty="0"/>
              <a:t>M 1e5</a:t>
            </a:r>
          </a:p>
          <a:p>
            <a:pPr marL="0" indent="0">
              <a:buNone/>
            </a:pPr>
            <a:r>
              <a:rPr lang="en-US" altLang="zh-CN" dirty="0"/>
              <a:t>K 1e3</a:t>
            </a:r>
            <a:endParaRPr lang="zh-CN" altLang="en-US" dirty="0"/>
          </a:p>
        </p:txBody>
      </p:sp>
    </p:spTree>
    <p:extLst>
      <p:ext uri="{BB962C8B-B14F-4D97-AF65-F5344CB8AC3E}">
        <p14:creationId xmlns:p14="http://schemas.microsoft.com/office/powerpoint/2010/main" val="2953947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151C7-FF1F-44C3-884D-E46351776B89}"/>
              </a:ext>
            </a:extLst>
          </p:cNvPr>
          <p:cNvSpPr>
            <a:spLocks noGrp="1"/>
          </p:cNvSpPr>
          <p:nvPr>
            <p:ph type="title"/>
          </p:nvPr>
        </p:nvSpPr>
        <p:spPr>
          <a:xfrm>
            <a:off x="628650" y="365127"/>
            <a:ext cx="7886700" cy="717054"/>
          </a:xfrm>
        </p:spPr>
        <p:txBody>
          <a:bodyPr/>
          <a:lstStyle/>
          <a:p>
            <a:r>
              <a:rPr lang="zh-CN" altLang="en-US" dirty="0"/>
              <a:t>优先队列</a:t>
            </a:r>
            <a:r>
              <a:rPr lang="en-US" altLang="zh-CN" dirty="0"/>
              <a:t>BFS</a:t>
            </a:r>
            <a:r>
              <a:rPr lang="zh-CN" altLang="en-US" dirty="0"/>
              <a:t>解法</a:t>
            </a:r>
          </a:p>
        </p:txBody>
      </p:sp>
      <p:sp>
        <p:nvSpPr>
          <p:cNvPr id="3" name="内容占位符 2">
            <a:extLst>
              <a:ext uri="{FF2B5EF4-FFF2-40B4-BE49-F238E27FC236}">
                <a16:creationId xmlns:a16="http://schemas.microsoft.com/office/drawing/2014/main" id="{0EB3788E-5316-4D1E-9BFB-5B8CFED082AD}"/>
              </a:ext>
            </a:extLst>
          </p:cNvPr>
          <p:cNvSpPr>
            <a:spLocks noGrp="1"/>
          </p:cNvSpPr>
          <p:nvPr>
            <p:ph idx="1"/>
          </p:nvPr>
        </p:nvSpPr>
        <p:spPr>
          <a:xfrm>
            <a:off x="628650" y="1275127"/>
            <a:ext cx="7886700" cy="4901836"/>
          </a:xfrm>
        </p:spPr>
        <p:txBody>
          <a:bodyPr/>
          <a:lstStyle/>
          <a:p>
            <a:r>
              <a:rPr lang="zh-CN" altLang="en-US" dirty="0"/>
              <a:t>优先队列中保存二元组（</a:t>
            </a:r>
            <a:r>
              <a:rPr lang="en-US" altLang="zh-CN" dirty="0" err="1"/>
              <a:t>x,dist</a:t>
            </a:r>
            <a:r>
              <a:rPr lang="zh-CN" altLang="en-US" dirty="0"/>
              <a:t>）</a:t>
            </a:r>
            <a:endParaRPr lang="en-US" altLang="zh-CN" dirty="0"/>
          </a:p>
          <a:p>
            <a:r>
              <a:rPr lang="en-US" altLang="zh-CN" dirty="0"/>
              <a:t>x</a:t>
            </a:r>
            <a:r>
              <a:rPr lang="zh-CN" altLang="en-US" dirty="0"/>
              <a:t>为节点编号，</a:t>
            </a:r>
            <a:r>
              <a:rPr lang="en-US" altLang="zh-CN" dirty="0" err="1"/>
              <a:t>dist</a:t>
            </a:r>
            <a:r>
              <a:rPr lang="zh-CN" altLang="en-US" dirty="0"/>
              <a:t>表示从起点沿着某条路径到达</a:t>
            </a:r>
            <a:r>
              <a:rPr lang="en-US" altLang="zh-CN" dirty="0"/>
              <a:t>x</a:t>
            </a:r>
            <a:r>
              <a:rPr lang="zh-CN" altLang="en-US" dirty="0"/>
              <a:t>的距离</a:t>
            </a:r>
            <a:endParaRPr lang="en-US" altLang="zh-CN" dirty="0"/>
          </a:p>
          <a:p>
            <a:endParaRPr lang="en-US" altLang="zh-CN" dirty="0"/>
          </a:p>
          <a:p>
            <a:r>
              <a:rPr lang="zh-CN" altLang="en-US" dirty="0"/>
              <a:t>起初堆中只有</a:t>
            </a:r>
            <a:r>
              <a:rPr lang="en-US" altLang="zh-CN" dirty="0"/>
              <a:t>(s,0)</a:t>
            </a:r>
            <a:r>
              <a:rPr lang="zh-CN" altLang="en-US" dirty="0"/>
              <a:t>，我们不断从堆中取出</a:t>
            </a:r>
            <a:r>
              <a:rPr lang="en-US" altLang="zh-CN" dirty="0" err="1"/>
              <a:t>dist</a:t>
            </a:r>
            <a:r>
              <a:rPr lang="zh-CN" altLang="en-US" dirty="0"/>
              <a:t>值最小的二元组</a:t>
            </a:r>
            <a:r>
              <a:rPr lang="en-US" altLang="zh-CN" dirty="0"/>
              <a:t>(</a:t>
            </a:r>
            <a:r>
              <a:rPr lang="en-US" altLang="zh-CN" dirty="0" err="1"/>
              <a:t>x,dist</a:t>
            </a:r>
            <a:r>
              <a:rPr lang="en-US" altLang="zh-CN" dirty="0"/>
              <a:t>),</a:t>
            </a:r>
            <a:r>
              <a:rPr lang="zh-CN" altLang="en-US" dirty="0"/>
              <a:t>然后沿着从</a:t>
            </a:r>
            <a:r>
              <a:rPr lang="en-US" altLang="zh-CN" dirty="0"/>
              <a:t>x</a:t>
            </a:r>
            <a:r>
              <a:rPr lang="zh-CN" altLang="en-US" dirty="0"/>
              <a:t>出发的每条边</a:t>
            </a:r>
            <a:r>
              <a:rPr lang="en-US" altLang="zh-CN" dirty="0"/>
              <a:t>(</a:t>
            </a:r>
            <a:r>
              <a:rPr lang="en-US" altLang="zh-CN" dirty="0" err="1"/>
              <a:t>x,y</a:t>
            </a:r>
            <a:r>
              <a:rPr lang="en-US" altLang="zh-CN" dirty="0"/>
              <a:t>)</a:t>
            </a:r>
            <a:r>
              <a:rPr lang="zh-CN" altLang="en-US" dirty="0"/>
              <a:t>进行扩展，把新的二元组（</a:t>
            </a:r>
            <a:r>
              <a:rPr lang="en-US" altLang="zh-CN" dirty="0" err="1"/>
              <a:t>y,dist+len</a:t>
            </a:r>
            <a:r>
              <a:rPr lang="en-US" altLang="zh-CN" dirty="0"/>
              <a:t>(</a:t>
            </a:r>
            <a:r>
              <a:rPr lang="en-US" altLang="zh-CN" dirty="0" err="1"/>
              <a:t>x,y</a:t>
            </a:r>
            <a:r>
              <a:rPr lang="en-US" altLang="zh-CN" dirty="0"/>
              <a:t>) </a:t>
            </a:r>
            <a:r>
              <a:rPr lang="zh-CN" altLang="en-US" dirty="0"/>
              <a:t>）</a:t>
            </a:r>
            <a:r>
              <a:rPr lang="en-US" altLang="zh-CN" dirty="0"/>
              <a:t>j</a:t>
            </a:r>
            <a:r>
              <a:rPr lang="zh-CN" altLang="en-US" dirty="0"/>
              <a:t>加入堆中</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37556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21D57-6A3F-4FA6-AB68-C4C6F23E2697}"/>
              </a:ext>
            </a:extLst>
          </p:cNvPr>
          <p:cNvSpPr>
            <a:spLocks noGrp="1"/>
          </p:cNvSpPr>
          <p:nvPr>
            <p:ph idx="1"/>
          </p:nvPr>
        </p:nvSpPr>
        <p:spPr>
          <a:xfrm>
            <a:off x="628650" y="1216404"/>
            <a:ext cx="7886700" cy="4960559"/>
          </a:xfrm>
        </p:spPr>
        <p:txBody>
          <a:bodyPr/>
          <a:lstStyle/>
          <a:p>
            <a:r>
              <a:rPr lang="zh-CN" altLang="en-US" dirty="0"/>
              <a:t>在优先队列中，某个状态第一次被取出，就得到了从初态到它的最小代价</a:t>
            </a:r>
            <a:endParaRPr lang="en-US" altLang="zh-CN" dirty="0"/>
          </a:p>
          <a:p>
            <a:endParaRPr lang="en-US" altLang="zh-CN" dirty="0"/>
          </a:p>
          <a:p>
            <a:r>
              <a:rPr lang="zh-CN" altLang="en-US" dirty="0"/>
              <a:t>对于任意一个节点</a:t>
            </a:r>
            <a:r>
              <a:rPr lang="en-US" altLang="zh-CN" dirty="0"/>
              <a:t>x</a:t>
            </a:r>
            <a:r>
              <a:rPr lang="zh-CN" altLang="en-US" dirty="0"/>
              <a:t>和正整数</a:t>
            </a:r>
            <a:r>
              <a:rPr lang="en-US" altLang="zh-CN" dirty="0" err="1"/>
              <a:t>i</a:t>
            </a:r>
            <a:r>
              <a:rPr lang="zh-CN" altLang="en-US" dirty="0"/>
              <a:t>，当第</a:t>
            </a:r>
            <a:r>
              <a:rPr lang="en-US" altLang="zh-CN" dirty="0" err="1"/>
              <a:t>i</a:t>
            </a:r>
            <a:r>
              <a:rPr lang="zh-CN" altLang="en-US" dirty="0"/>
              <a:t>次从堆中取出包含节点</a:t>
            </a:r>
            <a:r>
              <a:rPr lang="en-US" altLang="zh-CN" dirty="0"/>
              <a:t>x</a:t>
            </a:r>
            <a:r>
              <a:rPr lang="zh-CN" altLang="en-US" dirty="0"/>
              <a:t>的二元组时，对应的</a:t>
            </a:r>
            <a:r>
              <a:rPr lang="en-US" altLang="zh-CN" dirty="0" err="1"/>
              <a:t>dist</a:t>
            </a:r>
            <a:r>
              <a:rPr lang="zh-CN" altLang="en-US" dirty="0"/>
              <a:t>值就是</a:t>
            </a:r>
            <a:r>
              <a:rPr lang="en-US" altLang="zh-CN" dirty="0"/>
              <a:t>S</a:t>
            </a:r>
            <a:r>
              <a:rPr lang="zh-CN" altLang="en-US" dirty="0"/>
              <a:t>到</a:t>
            </a:r>
            <a:r>
              <a:rPr lang="en-US" altLang="zh-CN" dirty="0"/>
              <a:t>x</a:t>
            </a:r>
            <a:r>
              <a:rPr lang="zh-CN" altLang="en-US" dirty="0"/>
              <a:t>的第</a:t>
            </a:r>
            <a:r>
              <a:rPr lang="en-US" altLang="zh-CN" dirty="0"/>
              <a:t>K</a:t>
            </a:r>
            <a:r>
              <a:rPr lang="zh-CN" altLang="en-US" dirty="0"/>
              <a:t>短路</a:t>
            </a:r>
            <a:endParaRPr lang="en-US" altLang="zh-CN" dirty="0"/>
          </a:p>
          <a:p>
            <a:endParaRPr lang="en-US" altLang="zh-CN" dirty="0"/>
          </a:p>
          <a:p>
            <a:r>
              <a:rPr lang="zh-CN" altLang="en-US" dirty="0"/>
              <a:t>复杂度</a:t>
            </a:r>
            <a:r>
              <a:rPr lang="en-US" altLang="zh-CN" dirty="0"/>
              <a:t>o(K*(N+M)*log(N+M))</a:t>
            </a:r>
            <a:endParaRPr lang="zh-CN" altLang="en-US" dirty="0"/>
          </a:p>
        </p:txBody>
      </p:sp>
    </p:spTree>
    <p:extLst>
      <p:ext uri="{BB962C8B-B14F-4D97-AF65-F5344CB8AC3E}">
        <p14:creationId xmlns:p14="http://schemas.microsoft.com/office/powerpoint/2010/main" val="3997320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B468C-C0BF-4760-A8F2-98453911986B}"/>
              </a:ext>
            </a:extLst>
          </p:cNvPr>
          <p:cNvSpPr>
            <a:spLocks noGrp="1"/>
          </p:cNvSpPr>
          <p:nvPr>
            <p:ph type="title"/>
          </p:nvPr>
        </p:nvSpPr>
        <p:spPr/>
        <p:txBody>
          <a:bodyPr/>
          <a:lstStyle/>
          <a:p>
            <a:r>
              <a:rPr lang="zh-CN" altLang="en-US" dirty="0"/>
              <a:t>设计估价函数</a:t>
            </a:r>
          </a:p>
        </p:txBody>
      </p:sp>
      <p:sp>
        <p:nvSpPr>
          <p:cNvPr id="3" name="内容占位符 2">
            <a:extLst>
              <a:ext uri="{FF2B5EF4-FFF2-40B4-BE49-F238E27FC236}">
                <a16:creationId xmlns:a16="http://schemas.microsoft.com/office/drawing/2014/main" id="{3F69EABA-9493-42F5-B8B3-4B2241B15E00}"/>
              </a:ext>
            </a:extLst>
          </p:cNvPr>
          <p:cNvSpPr>
            <a:spLocks noGrp="1"/>
          </p:cNvSpPr>
          <p:nvPr>
            <p:ph idx="1"/>
          </p:nvPr>
        </p:nvSpPr>
        <p:spPr/>
        <p:txBody>
          <a:bodyPr/>
          <a:lstStyle/>
          <a:p>
            <a:r>
              <a:rPr lang="zh-CN" altLang="en-US" dirty="0"/>
              <a:t>在第</a:t>
            </a:r>
            <a:r>
              <a:rPr lang="en-US" altLang="zh-CN" dirty="0"/>
              <a:t>k</a:t>
            </a:r>
            <a:r>
              <a:rPr lang="zh-CN" altLang="en-US" dirty="0"/>
              <a:t>短路中从</a:t>
            </a:r>
            <a:r>
              <a:rPr lang="en-US" altLang="zh-CN" dirty="0"/>
              <a:t>x</a:t>
            </a:r>
            <a:r>
              <a:rPr lang="zh-CN" altLang="en-US" dirty="0"/>
              <a:t>到</a:t>
            </a:r>
            <a:r>
              <a:rPr lang="en-US" altLang="zh-CN" dirty="0"/>
              <a:t>T</a:t>
            </a:r>
            <a:r>
              <a:rPr lang="zh-CN" altLang="en-US" dirty="0"/>
              <a:t>的估计距离</a:t>
            </a:r>
            <a:r>
              <a:rPr lang="en-US" altLang="zh-CN" dirty="0"/>
              <a:t>f(x)</a:t>
            </a:r>
            <a:r>
              <a:rPr lang="zh-CN" altLang="en-US" dirty="0"/>
              <a:t>应该不大于第</a:t>
            </a:r>
            <a:r>
              <a:rPr lang="en-US" altLang="zh-CN" dirty="0"/>
              <a:t>K</a:t>
            </a:r>
            <a:r>
              <a:rPr lang="zh-CN" altLang="en-US" dirty="0"/>
              <a:t>短路中从</a:t>
            </a:r>
            <a:r>
              <a:rPr lang="en-US" altLang="zh-CN" dirty="0"/>
              <a:t>x</a:t>
            </a:r>
            <a:r>
              <a:rPr lang="zh-CN" altLang="en-US" dirty="0"/>
              <a:t>到</a:t>
            </a:r>
            <a:r>
              <a:rPr lang="en-US" altLang="zh-CN" dirty="0"/>
              <a:t>T</a:t>
            </a:r>
            <a:r>
              <a:rPr lang="zh-CN" altLang="en-US" dirty="0"/>
              <a:t>的实际距离</a:t>
            </a:r>
            <a:endParaRPr lang="en-US" altLang="zh-CN" dirty="0"/>
          </a:p>
          <a:p>
            <a:endParaRPr lang="en-US" altLang="zh-CN" dirty="0"/>
          </a:p>
          <a:p>
            <a:r>
              <a:rPr lang="zh-CN" altLang="en-US" dirty="0"/>
              <a:t>可以把</a:t>
            </a:r>
            <a:r>
              <a:rPr lang="en-US" altLang="zh-CN" dirty="0"/>
              <a:t>f(x)</a:t>
            </a:r>
            <a:r>
              <a:rPr lang="zh-CN" altLang="en-US" dirty="0"/>
              <a:t>定义为从</a:t>
            </a:r>
            <a:r>
              <a:rPr lang="en-US" altLang="zh-CN" dirty="0"/>
              <a:t>x</a:t>
            </a:r>
            <a:r>
              <a:rPr lang="zh-CN" altLang="en-US" dirty="0"/>
              <a:t>到</a:t>
            </a:r>
            <a:r>
              <a:rPr lang="en-US" altLang="zh-CN" dirty="0"/>
              <a:t>T</a:t>
            </a:r>
            <a:r>
              <a:rPr lang="zh-CN" altLang="en-US" dirty="0"/>
              <a:t>的最短路长度</a:t>
            </a:r>
            <a:endParaRPr lang="en-US" altLang="zh-CN" dirty="0"/>
          </a:p>
          <a:p>
            <a:r>
              <a:rPr lang="zh-CN" altLang="en-US" dirty="0"/>
              <a:t>不但满足</a:t>
            </a:r>
            <a:r>
              <a:rPr lang="en-US" altLang="zh-CN" dirty="0"/>
              <a:t>f(x)</a:t>
            </a:r>
            <a:r>
              <a:rPr lang="zh-CN" altLang="en-US" dirty="0"/>
              <a:t>始终小于等于实际值，还能顺应实际变化趋势</a:t>
            </a:r>
          </a:p>
        </p:txBody>
      </p:sp>
    </p:spTree>
    <p:extLst>
      <p:ext uri="{BB962C8B-B14F-4D97-AF65-F5344CB8AC3E}">
        <p14:creationId xmlns:p14="http://schemas.microsoft.com/office/powerpoint/2010/main" val="3270168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E32F7-896A-422C-B536-4F5BD58AD164}"/>
              </a:ext>
            </a:extLst>
          </p:cNvPr>
          <p:cNvSpPr>
            <a:spLocks noGrp="1"/>
          </p:cNvSpPr>
          <p:nvPr>
            <p:ph type="title"/>
          </p:nvPr>
        </p:nvSpPr>
        <p:spPr>
          <a:xfrm>
            <a:off x="628650" y="398682"/>
            <a:ext cx="7886700" cy="809333"/>
          </a:xfrm>
        </p:spPr>
        <p:txBody>
          <a:bodyPr/>
          <a:lstStyle/>
          <a:p>
            <a:r>
              <a:rPr lang="en-US" altLang="zh-CN" dirty="0"/>
              <a:t>A</a:t>
            </a:r>
            <a:r>
              <a:rPr lang="zh-CN" altLang="en-US" dirty="0"/>
              <a:t>*做法</a:t>
            </a:r>
          </a:p>
        </p:txBody>
      </p:sp>
      <p:sp>
        <p:nvSpPr>
          <p:cNvPr id="3" name="内容占位符 2">
            <a:extLst>
              <a:ext uri="{FF2B5EF4-FFF2-40B4-BE49-F238E27FC236}">
                <a16:creationId xmlns:a16="http://schemas.microsoft.com/office/drawing/2014/main" id="{CD16EC29-D29C-4DF9-9E22-5D6904A36EFD}"/>
              </a:ext>
            </a:extLst>
          </p:cNvPr>
          <p:cNvSpPr>
            <a:spLocks noGrp="1"/>
          </p:cNvSpPr>
          <p:nvPr>
            <p:ph idx="1"/>
          </p:nvPr>
        </p:nvSpPr>
        <p:spPr>
          <a:xfrm>
            <a:off x="628650" y="1593908"/>
            <a:ext cx="7886700" cy="4583055"/>
          </a:xfrm>
        </p:spPr>
        <p:txBody>
          <a:bodyPr/>
          <a:lstStyle/>
          <a:p>
            <a:r>
              <a:rPr lang="zh-CN" altLang="en-US" dirty="0"/>
              <a:t>预处理每个点到终点的最短路长度</a:t>
            </a:r>
            <a:r>
              <a:rPr lang="en-US" altLang="zh-CN" dirty="0"/>
              <a:t>f(x)</a:t>
            </a:r>
          </a:p>
          <a:p>
            <a:r>
              <a:rPr lang="zh-CN" altLang="en-US" dirty="0"/>
              <a:t>建立一个优先队列，存储二元组</a:t>
            </a:r>
            <a:r>
              <a:rPr lang="en-US" altLang="zh-CN" dirty="0"/>
              <a:t>(</a:t>
            </a:r>
            <a:r>
              <a:rPr lang="en-US" altLang="zh-CN" dirty="0" err="1"/>
              <a:t>x,dist+f</a:t>
            </a:r>
            <a:r>
              <a:rPr lang="en-US" altLang="zh-CN" dirty="0"/>
              <a:t>(x))</a:t>
            </a:r>
          </a:p>
          <a:p>
            <a:r>
              <a:rPr lang="zh-CN" altLang="en-US" dirty="0"/>
              <a:t>从二叉堆每次取出</a:t>
            </a:r>
            <a:r>
              <a:rPr lang="en-US" altLang="zh-CN" dirty="0" err="1"/>
              <a:t>dist+f</a:t>
            </a:r>
            <a:r>
              <a:rPr lang="en-US" altLang="zh-CN" dirty="0"/>
              <a:t>(x)</a:t>
            </a:r>
            <a:r>
              <a:rPr lang="zh-CN" altLang="en-US" dirty="0"/>
              <a:t>值最小的，然后沿着从</a:t>
            </a:r>
            <a:r>
              <a:rPr lang="en-US" altLang="zh-CN" dirty="0"/>
              <a:t>x</a:t>
            </a:r>
            <a:r>
              <a:rPr lang="zh-CN" altLang="en-US" dirty="0"/>
              <a:t>出发的每条边</a:t>
            </a:r>
            <a:r>
              <a:rPr lang="en-US" altLang="zh-CN" dirty="0"/>
              <a:t>(</a:t>
            </a:r>
            <a:r>
              <a:rPr lang="en-US" altLang="zh-CN" dirty="0" err="1"/>
              <a:t>x,y</a:t>
            </a:r>
            <a:r>
              <a:rPr lang="en-US" altLang="zh-CN" dirty="0"/>
              <a:t>)</a:t>
            </a:r>
            <a:r>
              <a:rPr lang="zh-CN" altLang="en-US" dirty="0"/>
              <a:t>扩展，如果节点</a:t>
            </a:r>
            <a:r>
              <a:rPr lang="en-US" altLang="zh-CN" dirty="0"/>
              <a:t>y</a:t>
            </a:r>
            <a:r>
              <a:rPr lang="zh-CN" altLang="en-US" dirty="0"/>
              <a:t>被取出的次数尚未达到</a:t>
            </a:r>
            <a:r>
              <a:rPr lang="en-US" altLang="zh-CN" dirty="0"/>
              <a:t>K</a:t>
            </a:r>
            <a:r>
              <a:rPr lang="zh-CN" altLang="en-US" dirty="0"/>
              <a:t>，就把</a:t>
            </a:r>
            <a:r>
              <a:rPr lang="en-US" altLang="zh-CN" dirty="0"/>
              <a:t>(y , </a:t>
            </a:r>
            <a:r>
              <a:rPr lang="en-US" altLang="zh-CN" dirty="0" err="1"/>
              <a:t>dist+len</a:t>
            </a:r>
            <a:r>
              <a:rPr lang="en-US" altLang="zh-CN" dirty="0"/>
              <a:t>(</a:t>
            </a:r>
            <a:r>
              <a:rPr lang="en-US" altLang="zh-CN" dirty="0" err="1"/>
              <a:t>x,y</a:t>
            </a:r>
            <a:r>
              <a:rPr lang="en-US" altLang="zh-CN" dirty="0"/>
              <a:t>)+f(y))</a:t>
            </a:r>
            <a:r>
              <a:rPr lang="zh-CN" altLang="en-US" dirty="0"/>
              <a:t>加入</a:t>
            </a:r>
            <a:endParaRPr lang="en-US" altLang="zh-CN" dirty="0"/>
          </a:p>
          <a:p>
            <a:r>
              <a:rPr lang="zh-CN" altLang="en-US" dirty="0"/>
              <a:t>直到第</a:t>
            </a:r>
            <a:r>
              <a:rPr lang="en-US" altLang="zh-CN" dirty="0"/>
              <a:t>K</a:t>
            </a:r>
            <a:r>
              <a:rPr lang="zh-CN" altLang="en-US" dirty="0"/>
              <a:t>次取出包含</a:t>
            </a:r>
            <a:r>
              <a:rPr lang="en-US" altLang="zh-CN" dirty="0"/>
              <a:t>T</a:t>
            </a:r>
            <a:r>
              <a:rPr lang="zh-CN" altLang="en-US" dirty="0"/>
              <a:t>的二元组。</a:t>
            </a:r>
            <a:endParaRPr lang="en-US" altLang="zh-CN" dirty="0"/>
          </a:p>
          <a:p>
            <a:endParaRPr lang="en-US" altLang="zh-CN" dirty="0"/>
          </a:p>
          <a:p>
            <a:r>
              <a:rPr lang="en-US" altLang="zh-CN" dirty="0">
                <a:hlinkClick r:id="rId2"/>
              </a:rPr>
              <a:t>http://poj.org/showsource?solution_id=19381926</a:t>
            </a:r>
            <a:endParaRPr lang="zh-CN" altLang="en-US" dirty="0"/>
          </a:p>
        </p:txBody>
      </p:sp>
    </p:spTree>
    <p:extLst>
      <p:ext uri="{BB962C8B-B14F-4D97-AF65-F5344CB8AC3E}">
        <p14:creationId xmlns:p14="http://schemas.microsoft.com/office/powerpoint/2010/main" val="3592026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BB3CA-65A3-4EED-ACC9-86F51375ED06}"/>
              </a:ext>
            </a:extLst>
          </p:cNvPr>
          <p:cNvSpPr>
            <a:spLocks noGrp="1"/>
          </p:cNvSpPr>
          <p:nvPr>
            <p:ph type="title"/>
          </p:nvPr>
        </p:nvSpPr>
        <p:spPr>
          <a:xfrm>
            <a:off x="628650" y="365127"/>
            <a:ext cx="7886700" cy="750610"/>
          </a:xfrm>
        </p:spPr>
        <p:txBody>
          <a:bodyPr/>
          <a:lstStyle/>
          <a:p>
            <a:r>
              <a:rPr lang="en-US" altLang="zh-CN" dirty="0">
                <a:hlinkClick r:id="rId2"/>
              </a:rPr>
              <a:t>http://poj.org/problem?id=1077</a:t>
            </a:r>
            <a:endParaRPr lang="zh-CN" altLang="en-US" dirty="0"/>
          </a:p>
        </p:txBody>
      </p:sp>
      <p:sp>
        <p:nvSpPr>
          <p:cNvPr id="3" name="内容占位符 2">
            <a:extLst>
              <a:ext uri="{FF2B5EF4-FFF2-40B4-BE49-F238E27FC236}">
                <a16:creationId xmlns:a16="http://schemas.microsoft.com/office/drawing/2014/main" id="{31F45828-6610-4329-8FF5-7116EB9F98CF}"/>
              </a:ext>
            </a:extLst>
          </p:cNvPr>
          <p:cNvSpPr>
            <a:spLocks noGrp="1"/>
          </p:cNvSpPr>
          <p:nvPr>
            <p:ph idx="1"/>
          </p:nvPr>
        </p:nvSpPr>
        <p:spPr>
          <a:xfrm>
            <a:off x="628650" y="1342239"/>
            <a:ext cx="7886700" cy="1644242"/>
          </a:xfrm>
        </p:spPr>
        <p:txBody>
          <a:bodyPr/>
          <a:lstStyle/>
          <a:p>
            <a:r>
              <a:rPr lang="zh-CN" altLang="en-US" dirty="0"/>
              <a:t>把除了空格之外的所有数字排成一个序列，求出序列的逆序对数，如果初态和终态的逆序对奇偶性想脱，则可达，否则一定不可达</a:t>
            </a:r>
          </a:p>
        </p:txBody>
      </p:sp>
    </p:spTree>
    <p:extLst>
      <p:ext uri="{BB962C8B-B14F-4D97-AF65-F5344CB8AC3E}">
        <p14:creationId xmlns:p14="http://schemas.microsoft.com/office/powerpoint/2010/main" val="2385364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784E2F-EFC1-40C0-A982-4EC49BD9FA59}"/>
              </a:ext>
            </a:extLst>
          </p:cNvPr>
          <p:cNvSpPr>
            <a:spLocks noGrp="1"/>
          </p:cNvSpPr>
          <p:nvPr>
            <p:ph idx="1"/>
          </p:nvPr>
        </p:nvSpPr>
        <p:spPr>
          <a:xfrm>
            <a:off x="628650" y="654341"/>
            <a:ext cx="7886700" cy="5522622"/>
          </a:xfrm>
        </p:spPr>
        <p:txBody>
          <a:bodyPr/>
          <a:lstStyle/>
          <a:p>
            <a:r>
              <a:rPr lang="zh-CN" altLang="en-US" dirty="0"/>
              <a:t>之后用</a:t>
            </a:r>
            <a:r>
              <a:rPr lang="en-US" altLang="zh-CN" dirty="0"/>
              <a:t>A</a:t>
            </a:r>
            <a:r>
              <a:rPr lang="zh-CN" altLang="en-US" dirty="0"/>
              <a:t>*搜索移动步数最小的方案</a:t>
            </a:r>
            <a:endParaRPr lang="en-US" altLang="zh-CN" dirty="0"/>
          </a:p>
          <a:p>
            <a:endParaRPr lang="en-US" altLang="zh-CN" dirty="0"/>
          </a:p>
          <a:p>
            <a:r>
              <a:rPr lang="zh-CN" altLang="en-US" dirty="0"/>
              <a:t>每次移动我们只能把一个数和空格交换一次位置，这样至多把一个数字向它在目标状态中的位置移近一步。</a:t>
            </a:r>
            <a:endParaRPr lang="en-US" altLang="zh-CN" dirty="0"/>
          </a:p>
          <a:p>
            <a:r>
              <a:rPr lang="zh-CN" altLang="en-US" dirty="0"/>
              <a:t>即使每一次移动都有意义，从任何一个状态到目标状态的移动步数也不可能小于</a:t>
            </a:r>
            <a:r>
              <a:rPr lang="zh-CN" altLang="en-US" u="sng" dirty="0"/>
              <a:t>所有数字当前位置与目标位置的曼哈顿距离之和</a:t>
            </a:r>
            <a:endParaRPr lang="en-US" altLang="zh-CN" u="sng" dirty="0"/>
          </a:p>
          <a:p>
            <a:endParaRPr lang="zh-CN" altLang="en-US" dirty="0"/>
          </a:p>
        </p:txBody>
      </p:sp>
    </p:spTree>
    <p:extLst>
      <p:ext uri="{BB962C8B-B14F-4D97-AF65-F5344CB8AC3E}">
        <p14:creationId xmlns:p14="http://schemas.microsoft.com/office/powerpoint/2010/main" val="414467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EFF40-5EA5-4281-87EC-0C4EF5F4C7F7}"/>
              </a:ext>
            </a:extLst>
          </p:cNvPr>
          <p:cNvSpPr>
            <a:spLocks noGrp="1"/>
          </p:cNvSpPr>
          <p:nvPr>
            <p:ph type="title"/>
          </p:nvPr>
        </p:nvSpPr>
        <p:spPr>
          <a:xfrm>
            <a:off x="628650" y="365126"/>
            <a:ext cx="7886700" cy="1035411"/>
          </a:xfrm>
        </p:spPr>
        <p:txBody>
          <a:bodyPr/>
          <a:lstStyle/>
          <a:p>
            <a:r>
              <a:rPr lang="zh-CN" altLang="en-US" dirty="0"/>
              <a:t>树的</a:t>
            </a:r>
            <a:r>
              <a:rPr lang="en-US" altLang="zh-CN" dirty="0"/>
              <a:t>DFS</a:t>
            </a:r>
            <a:r>
              <a:rPr lang="zh-CN" altLang="en-US" dirty="0"/>
              <a:t>序</a:t>
            </a:r>
          </a:p>
        </p:txBody>
      </p:sp>
      <p:sp>
        <p:nvSpPr>
          <p:cNvPr id="3" name="内容占位符 2">
            <a:extLst>
              <a:ext uri="{FF2B5EF4-FFF2-40B4-BE49-F238E27FC236}">
                <a16:creationId xmlns:a16="http://schemas.microsoft.com/office/drawing/2014/main" id="{6D1F92D8-E8F2-43E2-B3C6-422FEC451BFF}"/>
              </a:ext>
            </a:extLst>
          </p:cNvPr>
          <p:cNvSpPr>
            <a:spLocks noGrp="1"/>
          </p:cNvSpPr>
          <p:nvPr>
            <p:ph idx="1"/>
          </p:nvPr>
        </p:nvSpPr>
        <p:spPr>
          <a:xfrm>
            <a:off x="628650" y="1516284"/>
            <a:ext cx="7886700" cy="4660679"/>
          </a:xfrm>
        </p:spPr>
        <p:txBody>
          <a:bodyPr/>
          <a:lstStyle/>
          <a:p>
            <a:r>
              <a:rPr lang="en-US" altLang="zh-CN" dirty="0"/>
              <a:t>DFS</a:t>
            </a:r>
            <a:r>
              <a:rPr lang="zh-CN" altLang="en-US" dirty="0"/>
              <a:t>时对于每个节点，进入递归后以及即将回溯前各记录一次该点的编号，最后产生长度为</a:t>
            </a:r>
            <a:r>
              <a:rPr lang="en-US" altLang="zh-CN" dirty="0"/>
              <a:t>2N</a:t>
            </a:r>
            <a:r>
              <a:rPr lang="zh-CN" altLang="en-US" dirty="0"/>
              <a:t>的节点序列，这个序列就是</a:t>
            </a:r>
            <a:r>
              <a:rPr lang="en-US" altLang="zh-CN" dirty="0"/>
              <a:t>DFS</a:t>
            </a:r>
            <a:r>
              <a:rPr lang="zh-CN" altLang="en-US" dirty="0"/>
              <a:t>序</a:t>
            </a:r>
          </a:p>
        </p:txBody>
      </p:sp>
      <p:pic>
        <p:nvPicPr>
          <p:cNvPr id="4" name="图片 3">
            <a:extLst>
              <a:ext uri="{FF2B5EF4-FFF2-40B4-BE49-F238E27FC236}">
                <a16:creationId xmlns:a16="http://schemas.microsoft.com/office/drawing/2014/main" id="{680D6C10-FA63-415A-A134-1E54172365C8}"/>
              </a:ext>
            </a:extLst>
          </p:cNvPr>
          <p:cNvPicPr>
            <a:picLocks noChangeAspect="1"/>
          </p:cNvPicPr>
          <p:nvPr/>
        </p:nvPicPr>
        <p:blipFill>
          <a:blip r:embed="rId2"/>
          <a:stretch>
            <a:fillRect/>
          </a:stretch>
        </p:blipFill>
        <p:spPr>
          <a:xfrm>
            <a:off x="1071599" y="2884702"/>
            <a:ext cx="5388371" cy="3292261"/>
          </a:xfrm>
          <a:prstGeom prst="rect">
            <a:avLst/>
          </a:prstGeom>
        </p:spPr>
      </p:pic>
    </p:spTree>
    <p:extLst>
      <p:ext uri="{BB962C8B-B14F-4D97-AF65-F5344CB8AC3E}">
        <p14:creationId xmlns:p14="http://schemas.microsoft.com/office/powerpoint/2010/main" val="1702844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BD62D3-A31D-4CB5-9A93-0E92926E0633}"/>
              </a:ext>
            </a:extLst>
          </p:cNvPr>
          <p:cNvSpPr>
            <a:spLocks noGrp="1"/>
          </p:cNvSpPr>
          <p:nvPr>
            <p:ph idx="1"/>
          </p:nvPr>
        </p:nvSpPr>
        <p:spPr>
          <a:xfrm>
            <a:off x="628650" y="2261853"/>
            <a:ext cx="7886700" cy="2914155"/>
          </a:xfrm>
        </p:spPr>
        <p:txBody>
          <a:bodyPr/>
          <a:lstStyle/>
          <a:p>
            <a:r>
              <a:rPr lang="zh-CN" altLang="en-US" dirty="0"/>
              <a:t>我们不断从堆中取出从初态到当前状态</a:t>
            </a:r>
            <a:r>
              <a:rPr lang="en-US" altLang="zh-CN" dirty="0"/>
              <a:t>state</a:t>
            </a:r>
            <a:r>
              <a:rPr lang="zh-CN" altLang="en-US" dirty="0"/>
              <a:t>已经移动的步数</a:t>
            </a:r>
            <a:r>
              <a:rPr lang="en-US" altLang="zh-CN" dirty="0"/>
              <a:t>+f(state)</a:t>
            </a:r>
            <a:r>
              <a:rPr lang="zh-CN" altLang="en-US" dirty="0"/>
              <a:t>最小的状态进行扩展，当终态第一次被取出，就得到了答案</a:t>
            </a:r>
            <a:endParaRPr lang="en-US" altLang="zh-CN" dirty="0"/>
          </a:p>
          <a:p>
            <a:endParaRPr lang="zh-CN" altLang="en-US" dirty="0"/>
          </a:p>
        </p:txBody>
      </p:sp>
      <p:pic>
        <p:nvPicPr>
          <p:cNvPr id="4" name="图片 3">
            <a:extLst>
              <a:ext uri="{FF2B5EF4-FFF2-40B4-BE49-F238E27FC236}">
                <a16:creationId xmlns:a16="http://schemas.microsoft.com/office/drawing/2014/main" id="{C6657EE6-CF77-4E88-A474-A4B5663067FF}"/>
              </a:ext>
            </a:extLst>
          </p:cNvPr>
          <p:cNvPicPr>
            <a:picLocks noChangeAspect="1"/>
          </p:cNvPicPr>
          <p:nvPr/>
        </p:nvPicPr>
        <p:blipFill>
          <a:blip r:embed="rId2"/>
          <a:stretch>
            <a:fillRect/>
          </a:stretch>
        </p:blipFill>
        <p:spPr>
          <a:xfrm>
            <a:off x="517578" y="458135"/>
            <a:ext cx="8108843" cy="1513277"/>
          </a:xfrm>
          <a:prstGeom prst="rect">
            <a:avLst/>
          </a:prstGeom>
        </p:spPr>
      </p:pic>
    </p:spTree>
    <p:extLst>
      <p:ext uri="{BB962C8B-B14F-4D97-AF65-F5344CB8AC3E}">
        <p14:creationId xmlns:p14="http://schemas.microsoft.com/office/powerpoint/2010/main" val="3035095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345793-23CE-4301-9D54-357C5C58D120}"/>
              </a:ext>
            </a:extLst>
          </p:cNvPr>
          <p:cNvSpPr>
            <a:spLocks noGrp="1"/>
          </p:cNvSpPr>
          <p:nvPr>
            <p:ph idx="1"/>
          </p:nvPr>
        </p:nvSpPr>
        <p:spPr>
          <a:xfrm>
            <a:off x="628650" y="1308683"/>
            <a:ext cx="7886700" cy="4868280"/>
          </a:xfrm>
        </p:spPr>
        <p:txBody>
          <a:bodyPr/>
          <a:lstStyle/>
          <a:p>
            <a:r>
              <a:rPr lang="zh-CN" altLang="en-US" dirty="0"/>
              <a:t>为了保证效率，每个状态只需要在第一次被取出时扩展一次</a:t>
            </a:r>
            <a:endParaRPr lang="en-US" altLang="zh-CN" dirty="0"/>
          </a:p>
          <a:p>
            <a:r>
              <a:rPr lang="zh-CN" altLang="en-US" dirty="0"/>
              <a:t>但是每个状态都是一个八数码，所以要用</a:t>
            </a:r>
            <a:r>
              <a:rPr lang="en-US" altLang="zh-CN" dirty="0"/>
              <a:t>hash</a:t>
            </a:r>
            <a:r>
              <a:rPr lang="zh-CN" altLang="en-US" dirty="0"/>
              <a:t>记录每个八数码是否被取出并扩展过一次</a:t>
            </a:r>
            <a:endParaRPr lang="en-US" altLang="zh-CN" dirty="0"/>
          </a:p>
          <a:p>
            <a:endParaRPr lang="en-US" altLang="zh-CN" dirty="0"/>
          </a:p>
          <a:p>
            <a:r>
              <a:rPr lang="zh-CN" altLang="en-US" dirty="0"/>
              <a:t>康托展开</a:t>
            </a:r>
            <a:endParaRPr lang="en-US" altLang="zh-CN" dirty="0"/>
          </a:p>
          <a:p>
            <a:r>
              <a:rPr lang="en-US" altLang="zh-CN" dirty="0">
                <a:hlinkClick r:id="rId2"/>
              </a:rPr>
              <a:t>http://poj.org/showsource?solution_id=19387232</a:t>
            </a:r>
            <a:endParaRPr lang="zh-CN" altLang="en-US" dirty="0"/>
          </a:p>
        </p:txBody>
      </p:sp>
    </p:spTree>
    <p:extLst>
      <p:ext uri="{BB962C8B-B14F-4D97-AF65-F5344CB8AC3E}">
        <p14:creationId xmlns:p14="http://schemas.microsoft.com/office/powerpoint/2010/main" val="27903553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4B62-F874-478B-947A-21887CB58F39}"/>
              </a:ext>
            </a:extLst>
          </p:cNvPr>
          <p:cNvSpPr>
            <a:spLocks noGrp="1"/>
          </p:cNvSpPr>
          <p:nvPr>
            <p:ph type="title"/>
          </p:nvPr>
        </p:nvSpPr>
        <p:spPr/>
        <p:txBody>
          <a:bodyPr/>
          <a:lstStyle/>
          <a:p>
            <a:r>
              <a:rPr lang="en-US" altLang="zh-CN" dirty="0"/>
              <a:t>IDA</a:t>
            </a:r>
            <a:r>
              <a:rPr lang="zh-CN" altLang="en-US" dirty="0"/>
              <a:t>*</a:t>
            </a:r>
          </a:p>
        </p:txBody>
      </p:sp>
      <p:sp>
        <p:nvSpPr>
          <p:cNvPr id="3" name="内容占位符 2">
            <a:extLst>
              <a:ext uri="{FF2B5EF4-FFF2-40B4-BE49-F238E27FC236}">
                <a16:creationId xmlns:a16="http://schemas.microsoft.com/office/drawing/2014/main" id="{D3D45358-3233-44C5-8AA7-2842A1B3DB35}"/>
              </a:ext>
            </a:extLst>
          </p:cNvPr>
          <p:cNvSpPr>
            <a:spLocks noGrp="1"/>
          </p:cNvSpPr>
          <p:nvPr>
            <p:ph idx="1"/>
          </p:nvPr>
        </p:nvSpPr>
        <p:spPr/>
        <p:txBody>
          <a:bodyPr/>
          <a:lstStyle/>
          <a:p>
            <a:r>
              <a:rPr lang="zh-CN" altLang="en-US" dirty="0"/>
              <a:t>估价函数</a:t>
            </a:r>
            <a:r>
              <a:rPr lang="en-US" altLang="zh-CN" dirty="0"/>
              <a:t>+</a:t>
            </a:r>
            <a:r>
              <a:rPr lang="zh-CN" altLang="en-US" dirty="0"/>
              <a:t>迭代加深</a:t>
            </a:r>
            <a:r>
              <a:rPr lang="en-US" altLang="zh-CN" dirty="0" err="1"/>
              <a:t>dfs</a:t>
            </a:r>
            <a:endParaRPr lang="en-US" altLang="zh-CN" dirty="0"/>
          </a:p>
          <a:p>
            <a:endParaRPr lang="en-US" altLang="zh-CN" dirty="0"/>
          </a:p>
          <a:p>
            <a:r>
              <a:rPr lang="zh-CN" altLang="en-US" dirty="0"/>
              <a:t>若当前深度</a:t>
            </a:r>
            <a:r>
              <a:rPr lang="en-US" altLang="zh-CN" dirty="0"/>
              <a:t>+</a:t>
            </a:r>
            <a:r>
              <a:rPr lang="zh-CN" altLang="en-US" dirty="0"/>
              <a:t>未来估计步数</a:t>
            </a:r>
            <a:r>
              <a:rPr lang="en-US" altLang="zh-CN" dirty="0"/>
              <a:t>&gt;</a:t>
            </a:r>
            <a:r>
              <a:rPr lang="zh-CN" altLang="en-US" dirty="0"/>
              <a:t>深度限制，则立即从当前分支回溯</a:t>
            </a:r>
          </a:p>
        </p:txBody>
      </p:sp>
    </p:spTree>
    <p:extLst>
      <p:ext uri="{BB962C8B-B14F-4D97-AF65-F5344CB8AC3E}">
        <p14:creationId xmlns:p14="http://schemas.microsoft.com/office/powerpoint/2010/main" val="374811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30D03-1868-4D19-9652-684CA9ACF435}"/>
              </a:ext>
            </a:extLst>
          </p:cNvPr>
          <p:cNvSpPr>
            <a:spLocks noGrp="1"/>
          </p:cNvSpPr>
          <p:nvPr>
            <p:ph type="title"/>
          </p:nvPr>
        </p:nvSpPr>
        <p:spPr>
          <a:xfrm>
            <a:off x="628650" y="365126"/>
            <a:ext cx="7886700" cy="742221"/>
          </a:xfrm>
        </p:spPr>
        <p:txBody>
          <a:bodyPr/>
          <a:lstStyle/>
          <a:p>
            <a:r>
              <a:rPr lang="en-US" altLang="zh-CN" dirty="0">
                <a:hlinkClick r:id="rId2"/>
              </a:rPr>
              <a:t>http://poj.org/problem?id=3460</a:t>
            </a:r>
            <a:endParaRPr lang="zh-CN" altLang="en-US" dirty="0"/>
          </a:p>
        </p:txBody>
      </p:sp>
      <p:sp>
        <p:nvSpPr>
          <p:cNvPr id="3" name="内容占位符 2">
            <a:extLst>
              <a:ext uri="{FF2B5EF4-FFF2-40B4-BE49-F238E27FC236}">
                <a16:creationId xmlns:a16="http://schemas.microsoft.com/office/drawing/2014/main" id="{0A66F090-6ABE-4A67-9CA5-AE8CACB4A271}"/>
              </a:ext>
            </a:extLst>
          </p:cNvPr>
          <p:cNvSpPr>
            <a:spLocks noGrp="1"/>
          </p:cNvSpPr>
          <p:nvPr>
            <p:ph idx="1"/>
          </p:nvPr>
        </p:nvSpPr>
        <p:spPr>
          <a:xfrm>
            <a:off x="628650" y="1392572"/>
            <a:ext cx="7886700" cy="4784391"/>
          </a:xfrm>
        </p:spPr>
        <p:txBody>
          <a:bodyPr/>
          <a:lstStyle/>
          <a:p>
            <a:r>
              <a:rPr lang="en-US" altLang="zh-CN" dirty="0"/>
              <a:t>N</a:t>
            </a:r>
            <a:r>
              <a:rPr lang="zh-CN" altLang="en-US" dirty="0"/>
              <a:t>（范围</a:t>
            </a:r>
            <a:r>
              <a:rPr lang="en-US" altLang="zh-CN" dirty="0"/>
              <a:t>1</a:t>
            </a:r>
            <a:r>
              <a:rPr lang="zh-CN" altLang="en-US" dirty="0"/>
              <a:t>到</a:t>
            </a:r>
            <a:r>
              <a:rPr lang="en-US" altLang="zh-CN" dirty="0"/>
              <a:t>15</a:t>
            </a:r>
            <a:r>
              <a:rPr lang="zh-CN" altLang="en-US" dirty="0"/>
              <a:t>）本书编号</a:t>
            </a:r>
            <a:r>
              <a:rPr lang="en-US" altLang="zh-CN" dirty="0"/>
              <a:t>1</a:t>
            </a:r>
            <a:r>
              <a:rPr lang="zh-CN" altLang="en-US" dirty="0"/>
              <a:t>到</a:t>
            </a:r>
            <a:r>
              <a:rPr lang="en-US" altLang="zh-CN" dirty="0"/>
              <a:t>n</a:t>
            </a:r>
            <a:r>
              <a:rPr lang="zh-CN" altLang="en-US" dirty="0"/>
              <a:t>。在初始状态，书是任意排列的。每一次操作，可以抽取其中连续的一段，再把这段插入到其他某个位置。目标是把书按照</a:t>
            </a:r>
            <a:r>
              <a:rPr lang="en-US" altLang="zh-CN" dirty="0"/>
              <a:t>1~n</a:t>
            </a:r>
            <a:r>
              <a:rPr lang="zh-CN" altLang="en-US" dirty="0"/>
              <a:t>顺序排列，求最少要几次操作。</a:t>
            </a:r>
            <a:endParaRPr lang="en-US" altLang="zh-CN" dirty="0"/>
          </a:p>
          <a:p>
            <a:r>
              <a:rPr lang="zh-CN" altLang="en-US" dirty="0"/>
              <a:t>如果操作次数大于等于</a:t>
            </a:r>
            <a:r>
              <a:rPr lang="en-US" altLang="zh-CN" dirty="0"/>
              <a:t>5</a:t>
            </a:r>
            <a:r>
              <a:rPr lang="zh-CN" altLang="en-US" dirty="0"/>
              <a:t>，输出</a:t>
            </a:r>
            <a:r>
              <a:rPr lang="en-US" altLang="zh-CN" dirty="0"/>
              <a:t>”5 or more”</a:t>
            </a:r>
          </a:p>
        </p:txBody>
      </p:sp>
    </p:spTree>
    <p:extLst>
      <p:ext uri="{BB962C8B-B14F-4D97-AF65-F5344CB8AC3E}">
        <p14:creationId xmlns:p14="http://schemas.microsoft.com/office/powerpoint/2010/main" val="1687742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011D35-D891-4A3F-BD4D-5D2532473F70}"/>
              </a:ext>
            </a:extLst>
          </p:cNvPr>
          <p:cNvSpPr>
            <a:spLocks noGrp="1"/>
          </p:cNvSpPr>
          <p:nvPr>
            <p:ph idx="1"/>
          </p:nvPr>
        </p:nvSpPr>
        <p:spPr>
          <a:xfrm>
            <a:off x="628650" y="1048624"/>
            <a:ext cx="7886700" cy="5128339"/>
          </a:xfrm>
        </p:spPr>
        <p:txBody>
          <a:bodyPr/>
          <a:lstStyle/>
          <a:p>
            <a:r>
              <a:rPr lang="zh-CN" altLang="en-US" dirty="0"/>
              <a:t>预估每个状态的分支数目。</a:t>
            </a:r>
            <a:endParaRPr lang="en-US" altLang="zh-CN" dirty="0"/>
          </a:p>
          <a:p>
            <a:r>
              <a:rPr lang="zh-CN" altLang="en-US" dirty="0"/>
              <a:t>每个状态，我们可以抽取连续的一段书移动到另一个位置。对于任意整数</a:t>
            </a:r>
            <a:r>
              <a:rPr lang="en-US" altLang="zh-CN" dirty="0" err="1"/>
              <a:t>i</a:t>
            </a:r>
            <a:r>
              <a:rPr lang="zh-CN" altLang="en-US" dirty="0"/>
              <a:t>，当抽取长度为</a:t>
            </a:r>
            <a:r>
              <a:rPr lang="en-US" altLang="zh-CN" dirty="0" err="1"/>
              <a:t>i</a:t>
            </a:r>
            <a:r>
              <a:rPr lang="zh-CN" altLang="en-US" dirty="0"/>
              <a:t>时，有</a:t>
            </a:r>
            <a:r>
              <a:rPr lang="en-US" altLang="zh-CN" dirty="0"/>
              <a:t>n-i+1</a:t>
            </a:r>
            <a:r>
              <a:rPr lang="zh-CN" altLang="en-US" dirty="0"/>
              <a:t>种选择方法，有</a:t>
            </a:r>
            <a:r>
              <a:rPr lang="en-US" altLang="zh-CN" dirty="0"/>
              <a:t>n-</a:t>
            </a:r>
            <a:r>
              <a:rPr lang="en-US" altLang="zh-CN" dirty="0" err="1"/>
              <a:t>i</a:t>
            </a:r>
            <a:r>
              <a:rPr lang="zh-CN" altLang="en-US" dirty="0"/>
              <a:t>种可插入位置</a:t>
            </a:r>
            <a:endParaRPr lang="en-US" altLang="zh-CN" dirty="0"/>
          </a:p>
          <a:p>
            <a:r>
              <a:rPr lang="zh-CN" altLang="en-US" dirty="0"/>
              <a:t>把一段书移动到前边，等价于被跳过的那段书移动到后边，所有总情况要除以</a:t>
            </a:r>
            <a:r>
              <a:rPr lang="en-US" altLang="zh-CN" dirty="0"/>
              <a:t>2</a:t>
            </a:r>
          </a:p>
          <a:p>
            <a:endParaRPr lang="en-US" altLang="zh-CN" dirty="0"/>
          </a:p>
          <a:p>
            <a:r>
              <a:rPr lang="zh-CN" altLang="en-US" dirty="0">
                <a:hlinkClick r:id="rId2">
                  <a:extLst>
                    <a:ext uri="{A12FA001-AC4F-418D-AE19-62706E023703}">
                      <ahyp:hlinkClr xmlns:ahyp="http://schemas.microsoft.com/office/drawing/2018/hyperlinkcolor" val="tx"/>
                    </a:ext>
                  </a:extLst>
                </a:hlinkClick>
              </a:rPr>
              <a:t>∑</a:t>
            </a:r>
            <a:r>
              <a:rPr lang="en-US" altLang="zh-CN" dirty="0"/>
              <a:t>(</a:t>
            </a:r>
            <a:r>
              <a:rPr lang="en-US" altLang="zh-CN" dirty="0" err="1"/>
              <a:t>i</a:t>
            </a:r>
            <a:r>
              <a:rPr lang="en-US" altLang="zh-CN" dirty="0"/>
              <a:t>=1 , n) (n-</a:t>
            </a:r>
            <a:r>
              <a:rPr lang="en-US" altLang="zh-CN" dirty="0" err="1"/>
              <a:t>i</a:t>
            </a:r>
            <a:r>
              <a:rPr lang="en-US" altLang="zh-CN" dirty="0"/>
              <a:t>)*(n-i+1)   &lt;=560</a:t>
            </a:r>
          </a:p>
          <a:p>
            <a:r>
              <a:rPr lang="zh-CN" altLang="en-US" dirty="0"/>
              <a:t>前四步共有</a:t>
            </a:r>
            <a:r>
              <a:rPr lang="en-US" altLang="zh-CN" dirty="0"/>
              <a:t>560^4</a:t>
            </a:r>
            <a:r>
              <a:rPr lang="zh-CN" altLang="en-US" dirty="0"/>
              <a:t>的规模</a:t>
            </a:r>
          </a:p>
          <a:p>
            <a:endParaRPr lang="en-US" altLang="zh-CN" dirty="0"/>
          </a:p>
        </p:txBody>
      </p:sp>
    </p:spTree>
    <p:extLst>
      <p:ext uri="{BB962C8B-B14F-4D97-AF65-F5344CB8AC3E}">
        <p14:creationId xmlns:p14="http://schemas.microsoft.com/office/powerpoint/2010/main" val="407215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95CEFB-CA7D-41B5-ADC6-02881B39CBEE}"/>
              </a:ext>
            </a:extLst>
          </p:cNvPr>
          <p:cNvSpPr>
            <a:spLocks noGrp="1"/>
          </p:cNvSpPr>
          <p:nvPr>
            <p:ph idx="1"/>
          </p:nvPr>
        </p:nvSpPr>
        <p:spPr>
          <a:xfrm>
            <a:off x="628650" y="788565"/>
            <a:ext cx="7886700" cy="5388398"/>
          </a:xfrm>
        </p:spPr>
        <p:txBody>
          <a:bodyPr/>
          <a:lstStyle/>
          <a:p>
            <a:r>
              <a:rPr lang="zh-CN" altLang="en-US" dirty="0"/>
              <a:t>双向</a:t>
            </a:r>
            <a:r>
              <a:rPr lang="en-US" altLang="zh-CN" dirty="0"/>
              <a:t>BFS</a:t>
            </a:r>
            <a:r>
              <a:rPr lang="zh-CN" altLang="en-US" dirty="0"/>
              <a:t>，从起始状态，目标状态开始都搜索两步，看看能否有相同状态衔接</a:t>
            </a:r>
          </a:p>
        </p:txBody>
      </p:sp>
    </p:spTree>
    <p:extLst>
      <p:ext uri="{BB962C8B-B14F-4D97-AF65-F5344CB8AC3E}">
        <p14:creationId xmlns:p14="http://schemas.microsoft.com/office/powerpoint/2010/main" val="3356617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6AC98-A964-47C0-BDBE-6E8FD6B63870}"/>
              </a:ext>
            </a:extLst>
          </p:cNvPr>
          <p:cNvSpPr>
            <a:spLocks noGrp="1"/>
          </p:cNvSpPr>
          <p:nvPr>
            <p:ph type="title"/>
          </p:nvPr>
        </p:nvSpPr>
        <p:spPr/>
        <p:txBody>
          <a:bodyPr/>
          <a:lstStyle/>
          <a:p>
            <a:r>
              <a:rPr lang="en-US" altLang="zh-CN" dirty="0"/>
              <a:t>IDA</a:t>
            </a:r>
            <a:r>
              <a:rPr lang="zh-CN" altLang="en-US" dirty="0"/>
              <a:t>*</a:t>
            </a:r>
          </a:p>
        </p:txBody>
      </p:sp>
      <p:sp>
        <p:nvSpPr>
          <p:cNvPr id="3" name="内容占位符 2">
            <a:extLst>
              <a:ext uri="{FF2B5EF4-FFF2-40B4-BE49-F238E27FC236}">
                <a16:creationId xmlns:a16="http://schemas.microsoft.com/office/drawing/2014/main" id="{E153625B-C286-4558-916A-25CA4A0ECDE0}"/>
              </a:ext>
            </a:extLst>
          </p:cNvPr>
          <p:cNvSpPr>
            <a:spLocks noGrp="1"/>
          </p:cNvSpPr>
          <p:nvPr>
            <p:ph idx="1"/>
          </p:nvPr>
        </p:nvSpPr>
        <p:spPr/>
        <p:txBody>
          <a:bodyPr/>
          <a:lstStyle/>
          <a:p>
            <a:r>
              <a:rPr lang="zh-CN" altLang="en-US" dirty="0"/>
              <a:t>在目标状态下，第</a:t>
            </a:r>
            <a:r>
              <a:rPr lang="en-US" altLang="zh-CN" dirty="0" err="1"/>
              <a:t>i</a:t>
            </a:r>
            <a:r>
              <a:rPr lang="zh-CN" altLang="en-US" dirty="0"/>
              <a:t>本书后应该是第</a:t>
            </a:r>
            <a:r>
              <a:rPr lang="en-US" altLang="zh-CN" dirty="0"/>
              <a:t>i+1</a:t>
            </a:r>
            <a:r>
              <a:rPr lang="zh-CN" altLang="en-US" dirty="0"/>
              <a:t>本书，我们把</a:t>
            </a:r>
            <a:r>
              <a:rPr lang="en-US" altLang="zh-CN" dirty="0"/>
              <a:t>i+1</a:t>
            </a:r>
            <a:r>
              <a:rPr lang="zh-CN" altLang="en-US" dirty="0"/>
              <a:t>称作</a:t>
            </a:r>
            <a:r>
              <a:rPr lang="en-US" altLang="zh-CN" dirty="0" err="1"/>
              <a:t>i</a:t>
            </a:r>
            <a:r>
              <a:rPr lang="zh-CN" altLang="en-US" dirty="0"/>
              <a:t>的正确后继</a:t>
            </a:r>
            <a:endParaRPr lang="en-US" altLang="zh-CN" dirty="0"/>
          </a:p>
          <a:p>
            <a:r>
              <a:rPr lang="zh-CN" altLang="en-US" dirty="0"/>
              <a:t>对于任意状态，考虑整个排列中错误后继的总数（</a:t>
            </a:r>
            <a:r>
              <a:rPr lang="en-US" altLang="zh-CN" dirty="0"/>
              <a:t>tot</a:t>
            </a:r>
            <a:r>
              <a:rPr lang="zh-CN" altLang="en-US" dirty="0"/>
              <a:t>），可以发现每次操作至多更改</a:t>
            </a:r>
            <a:r>
              <a:rPr lang="en-US" altLang="zh-CN" dirty="0"/>
              <a:t>3</a:t>
            </a:r>
            <a:r>
              <a:rPr lang="zh-CN" altLang="en-US" dirty="0"/>
              <a:t>本书的后继，即使在最理想的情况下，每次操作都能把某</a:t>
            </a:r>
            <a:r>
              <a:rPr lang="en-US" altLang="zh-CN" dirty="0"/>
              <a:t>3</a:t>
            </a:r>
            <a:r>
              <a:rPr lang="zh-CN" altLang="en-US" dirty="0"/>
              <a:t>个错误后继全部该对，也至少需要</a:t>
            </a:r>
            <a:r>
              <a:rPr lang="zh-CN" altLang="en-US" b="1" dirty="0"/>
              <a:t>⌈</a:t>
            </a:r>
            <a:r>
              <a:rPr lang="en-US" altLang="zh-CN" b="1" dirty="0"/>
              <a:t>tot/3</a:t>
            </a:r>
            <a:r>
              <a:rPr lang="zh-CN" altLang="en-US" b="1" dirty="0"/>
              <a:t>⌉次</a:t>
            </a:r>
            <a:r>
              <a:rPr lang="zh-CN" altLang="en-US" dirty="0"/>
              <a:t> </a:t>
            </a:r>
            <a:endParaRPr lang="en-US" altLang="zh-CN" dirty="0"/>
          </a:p>
        </p:txBody>
      </p:sp>
    </p:spTree>
    <p:extLst>
      <p:ext uri="{BB962C8B-B14F-4D97-AF65-F5344CB8AC3E}">
        <p14:creationId xmlns:p14="http://schemas.microsoft.com/office/powerpoint/2010/main" val="1941078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FA9156-A904-4EBE-B8E0-332835EC23DD}"/>
              </a:ext>
            </a:extLst>
          </p:cNvPr>
          <p:cNvSpPr>
            <a:spLocks noGrp="1"/>
          </p:cNvSpPr>
          <p:nvPr>
            <p:ph idx="1"/>
          </p:nvPr>
        </p:nvSpPr>
        <p:spPr>
          <a:xfrm>
            <a:off x="628650" y="713064"/>
            <a:ext cx="7886700" cy="5463899"/>
          </a:xfrm>
        </p:spPr>
        <p:txBody>
          <a:bodyPr/>
          <a:lstStyle/>
          <a:p>
            <a:r>
              <a:rPr lang="zh-CN" altLang="en-US" dirty="0"/>
              <a:t>我们设</a:t>
            </a:r>
            <a:r>
              <a:rPr lang="en-US" altLang="zh-CN" dirty="0"/>
              <a:t>f(s)= </a:t>
            </a:r>
            <a:r>
              <a:rPr lang="zh-CN" altLang="en-US" b="1" dirty="0"/>
              <a:t>⌈</a:t>
            </a:r>
            <a:r>
              <a:rPr lang="en-US" altLang="zh-CN" b="1" dirty="0"/>
              <a:t>tot/3</a:t>
            </a:r>
            <a:r>
              <a:rPr lang="zh-CN" altLang="en-US" b="1" dirty="0"/>
              <a:t>⌉ </a:t>
            </a:r>
            <a:r>
              <a:rPr lang="en-US" altLang="zh-CN" dirty="0"/>
              <a:t>, tot</a:t>
            </a:r>
            <a:r>
              <a:rPr lang="zh-CN" altLang="en-US" dirty="0"/>
              <a:t>为状态</a:t>
            </a:r>
            <a:r>
              <a:rPr lang="en-US" altLang="zh-CN" dirty="0"/>
              <a:t>s</a:t>
            </a:r>
            <a:r>
              <a:rPr lang="zh-CN" altLang="en-US" dirty="0"/>
              <a:t>中书的错误后继总数</a:t>
            </a:r>
            <a:endParaRPr lang="en-US" altLang="zh-CN" dirty="0"/>
          </a:p>
          <a:p>
            <a:r>
              <a:rPr lang="zh-CN" altLang="en-US" dirty="0"/>
              <a:t>迭代加深，从</a:t>
            </a:r>
            <a:r>
              <a:rPr lang="en-US" altLang="zh-CN" dirty="0"/>
              <a:t>1-4</a:t>
            </a:r>
            <a:r>
              <a:rPr lang="zh-CN" altLang="en-US" dirty="0"/>
              <a:t>限制搜索深度，</a:t>
            </a:r>
            <a:r>
              <a:rPr lang="en-US" altLang="zh-CN" dirty="0"/>
              <a:t>DFS</a:t>
            </a:r>
            <a:r>
              <a:rPr lang="zh-CN" altLang="en-US" dirty="0"/>
              <a:t>。</a:t>
            </a:r>
            <a:endParaRPr lang="en-US" altLang="zh-CN" dirty="0"/>
          </a:p>
          <a:p>
            <a:r>
              <a:rPr lang="zh-CN" altLang="en-US" dirty="0"/>
              <a:t>在每个状态下枚举抽取哪一段，移动到更靠后的位置，沿着该分支深入即可。</a:t>
            </a:r>
            <a:endParaRPr lang="en-US" altLang="zh-CN" dirty="0"/>
          </a:p>
          <a:p>
            <a:endParaRPr lang="en-US" altLang="zh-CN" dirty="0"/>
          </a:p>
          <a:p>
            <a:r>
              <a:rPr lang="zh-CN" altLang="en-US" dirty="0"/>
              <a:t>进入任何状态态</a:t>
            </a:r>
            <a:r>
              <a:rPr lang="en-US" altLang="zh-CN" dirty="0"/>
              <a:t>s</a:t>
            </a:r>
            <a:r>
              <a:rPr lang="zh-CN" altLang="en-US" dirty="0"/>
              <a:t>后，我们先进行判断，如果当前操作次数</a:t>
            </a:r>
            <a:r>
              <a:rPr lang="en-US" altLang="zh-CN" dirty="0"/>
              <a:t>+f(s)</a:t>
            </a:r>
            <a:r>
              <a:rPr lang="zh-CN" altLang="en-US" dirty="0"/>
              <a:t>已经大于深度限制，直接从当前分支回溯</a:t>
            </a:r>
            <a:endParaRPr lang="en-US" altLang="zh-CN" dirty="0"/>
          </a:p>
          <a:p>
            <a:r>
              <a:rPr lang="en-US" altLang="zh-CN" dirty="0">
                <a:hlinkClick r:id="rId2"/>
              </a:rPr>
              <a:t>http://poj.org/showsource?solution_id=19402128</a:t>
            </a:r>
            <a:endParaRPr lang="zh-CN" altLang="en-US" dirty="0"/>
          </a:p>
        </p:txBody>
      </p:sp>
    </p:spTree>
    <p:extLst>
      <p:ext uri="{BB962C8B-B14F-4D97-AF65-F5344CB8AC3E}">
        <p14:creationId xmlns:p14="http://schemas.microsoft.com/office/powerpoint/2010/main" val="191435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88A77-30D4-41A8-AD63-6419E12AF670}"/>
              </a:ext>
            </a:extLst>
          </p:cNvPr>
          <p:cNvSpPr>
            <a:spLocks noGrp="1"/>
          </p:cNvSpPr>
          <p:nvPr>
            <p:ph type="title"/>
          </p:nvPr>
        </p:nvSpPr>
        <p:spPr>
          <a:xfrm>
            <a:off x="628650" y="365126"/>
            <a:ext cx="7886700" cy="910001"/>
          </a:xfrm>
        </p:spPr>
        <p:txBody>
          <a:bodyPr/>
          <a:lstStyle/>
          <a:p>
            <a:r>
              <a:rPr lang="en-US" altLang="zh-CN" dirty="0">
                <a:hlinkClick r:id="rId2"/>
              </a:rPr>
              <a:t>http://poj.org/problem?id=2286</a:t>
            </a:r>
            <a:endParaRPr lang="zh-CN" altLang="en-US" dirty="0"/>
          </a:p>
        </p:txBody>
      </p:sp>
      <p:pic>
        <p:nvPicPr>
          <p:cNvPr id="4" name="内容占位符 3">
            <a:extLst>
              <a:ext uri="{FF2B5EF4-FFF2-40B4-BE49-F238E27FC236}">
                <a16:creationId xmlns:a16="http://schemas.microsoft.com/office/drawing/2014/main" id="{AFA5A5EA-2622-41AA-AABB-771AB0D1297D}"/>
              </a:ext>
            </a:extLst>
          </p:cNvPr>
          <p:cNvPicPr>
            <a:picLocks noGrp="1" noChangeAspect="1"/>
          </p:cNvPicPr>
          <p:nvPr>
            <p:ph idx="1"/>
          </p:nvPr>
        </p:nvPicPr>
        <p:blipFill>
          <a:blip r:embed="rId3"/>
          <a:stretch>
            <a:fillRect/>
          </a:stretch>
        </p:blipFill>
        <p:spPr>
          <a:xfrm>
            <a:off x="1440394" y="2531699"/>
            <a:ext cx="5524979" cy="2049958"/>
          </a:xfrm>
          <a:prstGeom prst="rect">
            <a:avLst/>
          </a:prstGeom>
        </p:spPr>
      </p:pic>
    </p:spTree>
    <p:extLst>
      <p:ext uri="{BB962C8B-B14F-4D97-AF65-F5344CB8AC3E}">
        <p14:creationId xmlns:p14="http://schemas.microsoft.com/office/powerpoint/2010/main" val="2024508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CC1E3F-82B4-4EC9-8EBD-9AA50174B6D5}"/>
              </a:ext>
            </a:extLst>
          </p:cNvPr>
          <p:cNvSpPr>
            <a:spLocks noGrp="1"/>
          </p:cNvSpPr>
          <p:nvPr>
            <p:ph idx="1"/>
          </p:nvPr>
        </p:nvSpPr>
        <p:spPr>
          <a:xfrm>
            <a:off x="628650" y="570451"/>
            <a:ext cx="7886700" cy="5606512"/>
          </a:xfrm>
        </p:spPr>
        <p:txBody>
          <a:bodyPr/>
          <a:lstStyle/>
          <a:p>
            <a:r>
              <a:rPr lang="en-US" altLang="zh-CN" dirty="0"/>
              <a:t>DFS</a:t>
            </a:r>
            <a:r>
              <a:rPr lang="zh-CN" altLang="en-US" dirty="0"/>
              <a:t>框架：在每个状态下枚举执行哪种操作，然后沿着该分支进入。</a:t>
            </a:r>
            <a:endParaRPr lang="en-US" altLang="zh-CN" dirty="0"/>
          </a:p>
          <a:p>
            <a:r>
              <a:rPr lang="zh-CN" altLang="en-US" dirty="0"/>
              <a:t>剪枝：记录上一步的操作，避免执行上一步的逆操作</a:t>
            </a:r>
          </a:p>
        </p:txBody>
      </p:sp>
    </p:spTree>
    <p:extLst>
      <p:ext uri="{BB962C8B-B14F-4D97-AF65-F5344CB8AC3E}">
        <p14:creationId xmlns:p14="http://schemas.microsoft.com/office/powerpoint/2010/main" val="84251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3FAB56-F3AB-4771-B98A-721EC7507FA6}"/>
              </a:ext>
            </a:extLst>
          </p:cNvPr>
          <p:cNvSpPr>
            <a:spLocks noGrp="1"/>
          </p:cNvSpPr>
          <p:nvPr>
            <p:ph idx="1"/>
          </p:nvPr>
        </p:nvSpPr>
        <p:spPr>
          <a:xfrm>
            <a:off x="628650" y="636608"/>
            <a:ext cx="7886700" cy="5540355"/>
          </a:xfrm>
        </p:spPr>
        <p:txBody>
          <a:bodyPr/>
          <a:lstStyle/>
          <a:p>
            <a:pPr marL="0" indent="0">
              <a:buNone/>
            </a:pPr>
            <a:r>
              <a:rPr lang="en-US" altLang="zh-CN" dirty="0"/>
              <a:t>DFS</a:t>
            </a:r>
            <a:r>
              <a:rPr lang="zh-CN" altLang="en-US" dirty="0"/>
              <a:t>序特点：每个节点</a:t>
            </a:r>
            <a:r>
              <a:rPr lang="en-US" altLang="zh-CN" dirty="0"/>
              <a:t>x</a:t>
            </a:r>
            <a:r>
              <a:rPr lang="zh-CN" altLang="en-US" dirty="0"/>
              <a:t>的编号在序列中出现恰好</a:t>
            </a:r>
            <a:r>
              <a:rPr lang="en-US" altLang="zh-CN" dirty="0"/>
              <a:t>2</a:t>
            </a:r>
            <a:r>
              <a:rPr lang="zh-CN" altLang="en-US" dirty="0"/>
              <a:t>次，设这两次出现的位置分别为</a:t>
            </a:r>
            <a:r>
              <a:rPr lang="en-US" altLang="zh-CN" dirty="0"/>
              <a:t>L[x]</a:t>
            </a:r>
            <a:r>
              <a:rPr lang="zh-CN" altLang="en-US" dirty="0"/>
              <a:t>和</a:t>
            </a:r>
            <a:r>
              <a:rPr lang="en-US" altLang="zh-CN" dirty="0"/>
              <a:t>R[x],</a:t>
            </a:r>
            <a:r>
              <a:rPr lang="zh-CN" altLang="en-US" dirty="0"/>
              <a:t>那么闭区间</a:t>
            </a:r>
            <a:r>
              <a:rPr lang="en-US" altLang="zh-CN" dirty="0"/>
              <a:t>[ L[x],R[x] ] </a:t>
            </a:r>
            <a:r>
              <a:rPr lang="zh-CN" altLang="en-US" dirty="0"/>
              <a:t>就是以</a:t>
            </a:r>
            <a:r>
              <a:rPr lang="en-US" altLang="zh-CN" dirty="0"/>
              <a:t>x</a:t>
            </a:r>
            <a:r>
              <a:rPr lang="zh-CN" altLang="en-US" dirty="0"/>
              <a:t>为根的子树的</a:t>
            </a:r>
            <a:r>
              <a:rPr lang="en-US" altLang="zh-CN" dirty="0"/>
              <a:t>DFS</a:t>
            </a:r>
            <a:r>
              <a:rPr lang="zh-CN" altLang="en-US" dirty="0"/>
              <a:t>序</a:t>
            </a:r>
            <a:endParaRPr lang="en-US" altLang="zh-CN" dirty="0"/>
          </a:p>
          <a:p>
            <a:pPr marL="0" indent="0">
              <a:buNone/>
            </a:pPr>
            <a:r>
              <a:rPr lang="en-US" altLang="zh-CN" dirty="0"/>
              <a:t>=&gt;</a:t>
            </a:r>
            <a:r>
              <a:rPr lang="zh-CN" altLang="en-US" dirty="0"/>
              <a:t>我们可以把子树统计转化为序列上的区间统计</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F61B00FD-3B28-4036-803F-DD445D6388C9}"/>
              </a:ext>
            </a:extLst>
          </p:cNvPr>
          <p:cNvPicPr>
            <a:picLocks noChangeAspect="1"/>
          </p:cNvPicPr>
          <p:nvPr/>
        </p:nvPicPr>
        <p:blipFill>
          <a:blip r:embed="rId2"/>
          <a:stretch>
            <a:fillRect/>
          </a:stretch>
        </p:blipFill>
        <p:spPr>
          <a:xfrm>
            <a:off x="628650" y="2947600"/>
            <a:ext cx="7641939" cy="2423054"/>
          </a:xfrm>
          <a:prstGeom prst="rect">
            <a:avLst/>
          </a:prstGeom>
        </p:spPr>
      </p:pic>
    </p:spTree>
    <p:extLst>
      <p:ext uri="{BB962C8B-B14F-4D97-AF65-F5344CB8AC3E}">
        <p14:creationId xmlns:p14="http://schemas.microsoft.com/office/powerpoint/2010/main" val="3031864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2B2D8-FC8E-4414-85D2-86928067D70E}"/>
              </a:ext>
            </a:extLst>
          </p:cNvPr>
          <p:cNvSpPr>
            <a:spLocks noGrp="1"/>
          </p:cNvSpPr>
          <p:nvPr>
            <p:ph type="title"/>
          </p:nvPr>
        </p:nvSpPr>
        <p:spPr/>
        <p:txBody>
          <a:bodyPr/>
          <a:lstStyle/>
          <a:p>
            <a:r>
              <a:rPr lang="zh-CN" altLang="en-US" dirty="0"/>
              <a:t>设计估价函数</a:t>
            </a:r>
          </a:p>
        </p:txBody>
      </p:sp>
      <p:sp>
        <p:nvSpPr>
          <p:cNvPr id="3" name="内容占位符 2">
            <a:extLst>
              <a:ext uri="{FF2B5EF4-FFF2-40B4-BE49-F238E27FC236}">
                <a16:creationId xmlns:a16="http://schemas.microsoft.com/office/drawing/2014/main" id="{7026FEE0-F08E-41AF-A8C7-4E73F31B61D6}"/>
              </a:ext>
            </a:extLst>
          </p:cNvPr>
          <p:cNvSpPr>
            <a:spLocks noGrp="1"/>
          </p:cNvSpPr>
          <p:nvPr>
            <p:ph idx="1"/>
          </p:nvPr>
        </p:nvSpPr>
        <p:spPr/>
        <p:txBody>
          <a:bodyPr/>
          <a:lstStyle/>
          <a:p>
            <a:r>
              <a:rPr lang="zh-CN" altLang="en-US" dirty="0"/>
              <a:t>设当前状态下中间</a:t>
            </a:r>
            <a:r>
              <a:rPr lang="en-US" altLang="zh-CN" dirty="0"/>
              <a:t>8</a:t>
            </a:r>
            <a:r>
              <a:rPr lang="zh-CN" altLang="en-US" dirty="0"/>
              <a:t>个格子里出现次数最多的数字是</a:t>
            </a:r>
            <a:r>
              <a:rPr lang="en-US" altLang="zh-CN" dirty="0"/>
              <a:t>k</a:t>
            </a:r>
            <a:r>
              <a:rPr lang="zh-CN" altLang="en-US" dirty="0"/>
              <a:t>，而中间</a:t>
            </a:r>
            <a:r>
              <a:rPr lang="en-US" altLang="zh-CN" dirty="0"/>
              <a:t>8</a:t>
            </a:r>
            <a:r>
              <a:rPr lang="zh-CN" altLang="en-US" dirty="0"/>
              <a:t>个格子里剩下的的数字有</a:t>
            </a:r>
            <a:r>
              <a:rPr lang="en-US" altLang="zh-CN" dirty="0"/>
              <a:t>m</a:t>
            </a:r>
            <a:r>
              <a:rPr lang="zh-CN" altLang="en-US" dirty="0"/>
              <a:t>个与</a:t>
            </a:r>
            <a:r>
              <a:rPr lang="en-US" altLang="zh-CN" dirty="0"/>
              <a:t>k</a:t>
            </a:r>
            <a:r>
              <a:rPr lang="zh-CN" altLang="en-US" dirty="0"/>
              <a:t>不同，那么我们把中间的</a:t>
            </a:r>
            <a:r>
              <a:rPr lang="en-US" altLang="zh-CN" dirty="0"/>
              <a:t>8</a:t>
            </a:r>
            <a:r>
              <a:rPr lang="zh-CN" altLang="en-US" dirty="0"/>
              <a:t>个格子全变成</a:t>
            </a:r>
            <a:r>
              <a:rPr lang="en-US" altLang="zh-CN" dirty="0"/>
              <a:t>k</a:t>
            </a:r>
            <a:r>
              <a:rPr lang="zh-CN" altLang="en-US" dirty="0"/>
              <a:t>至少要</a:t>
            </a:r>
            <a:r>
              <a:rPr lang="en-US" altLang="zh-CN" dirty="0"/>
              <a:t>m</a:t>
            </a:r>
            <a:r>
              <a:rPr lang="zh-CN" altLang="en-US" dirty="0"/>
              <a:t>次操作。我们以此为估价函数即可</a:t>
            </a:r>
            <a:endParaRPr lang="en-US" altLang="zh-CN" dirty="0"/>
          </a:p>
          <a:p>
            <a:endParaRPr lang="en-US" altLang="zh-CN" dirty="0"/>
          </a:p>
          <a:p>
            <a:r>
              <a:rPr lang="en-US" altLang="zh-CN" dirty="0">
                <a:hlinkClick r:id="rId2"/>
              </a:rPr>
              <a:t>http://poj.org/showsource?solution_id=19402728</a:t>
            </a:r>
            <a:endParaRPr lang="en-US" altLang="zh-CN" dirty="0"/>
          </a:p>
        </p:txBody>
      </p:sp>
    </p:spTree>
    <p:extLst>
      <p:ext uri="{BB962C8B-B14F-4D97-AF65-F5344CB8AC3E}">
        <p14:creationId xmlns:p14="http://schemas.microsoft.com/office/powerpoint/2010/main" val="23999116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F6C1F7-F907-4021-B686-D20398BAE598}"/>
              </a:ext>
            </a:extLst>
          </p:cNvPr>
          <p:cNvSpPr>
            <a:spLocks noGrp="1"/>
          </p:cNvSpPr>
          <p:nvPr>
            <p:ph idx="1"/>
          </p:nvPr>
        </p:nvSpPr>
        <p:spPr/>
        <p:txBody>
          <a:bodyPr/>
          <a:lstStyle/>
          <a:p>
            <a:r>
              <a:rPr lang="zh-CN" altLang="en-US" dirty="0"/>
              <a:t>给定一个由火柴棒拼成的</a:t>
            </a:r>
            <a:r>
              <a:rPr lang="en-US" altLang="zh-CN" dirty="0"/>
              <a:t>n</a:t>
            </a:r>
            <a:r>
              <a:rPr lang="zh-CN" altLang="en-US" dirty="0"/>
              <a:t>*</a:t>
            </a:r>
            <a:r>
              <a:rPr lang="en-US" altLang="zh-CN" dirty="0"/>
              <a:t>n</a:t>
            </a:r>
            <a:r>
              <a:rPr lang="zh-CN" altLang="en-US" dirty="0"/>
              <a:t>（</a:t>
            </a:r>
            <a:r>
              <a:rPr lang="en-US" altLang="zh-CN" dirty="0"/>
              <a:t>n</a:t>
            </a:r>
            <a:r>
              <a:rPr lang="zh-CN" altLang="en-US" dirty="0"/>
              <a:t>小于等于</a:t>
            </a:r>
            <a:r>
              <a:rPr lang="en-US" altLang="zh-CN" dirty="0"/>
              <a:t>5</a:t>
            </a:r>
            <a:r>
              <a:rPr lang="zh-CN" altLang="en-US" dirty="0"/>
              <a:t>）的网格图中去掉一些火柴构成的图。</a:t>
            </a:r>
            <a:endParaRPr lang="en-US" altLang="zh-CN" dirty="0"/>
          </a:p>
          <a:p>
            <a:r>
              <a:rPr lang="zh-CN" altLang="en-US" dirty="0"/>
              <a:t>求至少再去掉多少根火柴，可以使图形中美欧任何一个正方形</a:t>
            </a:r>
            <a:endParaRPr lang="en-US" altLang="zh-CN" dirty="0"/>
          </a:p>
          <a:p>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9EAAB897-52A8-43FB-8257-E718638D0FBA}"/>
              </a:ext>
            </a:extLst>
          </p:cNvPr>
          <p:cNvPicPr>
            <a:picLocks noChangeAspect="1"/>
          </p:cNvPicPr>
          <p:nvPr/>
        </p:nvPicPr>
        <p:blipFill>
          <a:blip r:embed="rId2"/>
          <a:stretch>
            <a:fillRect/>
          </a:stretch>
        </p:blipFill>
        <p:spPr>
          <a:xfrm>
            <a:off x="863970" y="140357"/>
            <a:ext cx="1661116" cy="1588318"/>
          </a:xfrm>
          <a:prstGeom prst="rect">
            <a:avLst/>
          </a:prstGeom>
        </p:spPr>
      </p:pic>
      <p:sp>
        <p:nvSpPr>
          <p:cNvPr id="5" name="矩形 4">
            <a:extLst>
              <a:ext uri="{FF2B5EF4-FFF2-40B4-BE49-F238E27FC236}">
                <a16:creationId xmlns:a16="http://schemas.microsoft.com/office/drawing/2014/main" id="{C0E4EBC8-5AB3-45C9-BD4C-F3CA4C59C2EF}"/>
              </a:ext>
            </a:extLst>
          </p:cNvPr>
          <p:cNvSpPr/>
          <p:nvPr/>
        </p:nvSpPr>
        <p:spPr>
          <a:xfrm>
            <a:off x="3438181" y="681036"/>
            <a:ext cx="3549848" cy="369332"/>
          </a:xfrm>
          <a:prstGeom prst="rect">
            <a:avLst/>
          </a:prstGeom>
        </p:spPr>
        <p:txBody>
          <a:bodyPr wrap="square">
            <a:spAutoFit/>
          </a:bodyPr>
          <a:lstStyle/>
          <a:p>
            <a:r>
              <a:rPr lang="zh-CN" altLang="en-US" dirty="0">
                <a:hlinkClick r:id="rId3"/>
              </a:rPr>
              <a:t>http://poj.org/problem?id=1084</a:t>
            </a:r>
            <a:endParaRPr lang="zh-CN" altLang="en-US" dirty="0"/>
          </a:p>
        </p:txBody>
      </p:sp>
    </p:spTree>
    <p:extLst>
      <p:ext uri="{BB962C8B-B14F-4D97-AF65-F5344CB8AC3E}">
        <p14:creationId xmlns:p14="http://schemas.microsoft.com/office/powerpoint/2010/main" val="29020482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F611D-0732-43F8-91C6-ED29D89D932D}"/>
              </a:ext>
            </a:extLst>
          </p:cNvPr>
          <p:cNvSpPr>
            <a:spLocks noGrp="1"/>
          </p:cNvSpPr>
          <p:nvPr>
            <p:ph type="title"/>
          </p:nvPr>
        </p:nvSpPr>
        <p:spPr/>
        <p:txBody>
          <a:bodyPr/>
          <a:lstStyle/>
          <a:p>
            <a:r>
              <a:rPr lang="en-US" altLang="zh-CN" dirty="0"/>
              <a:t>DFS</a:t>
            </a:r>
            <a:r>
              <a:rPr lang="zh-CN" altLang="en-US" dirty="0"/>
              <a:t>框架</a:t>
            </a:r>
          </a:p>
        </p:txBody>
      </p:sp>
      <p:sp>
        <p:nvSpPr>
          <p:cNvPr id="3" name="内容占位符 2">
            <a:extLst>
              <a:ext uri="{FF2B5EF4-FFF2-40B4-BE49-F238E27FC236}">
                <a16:creationId xmlns:a16="http://schemas.microsoft.com/office/drawing/2014/main" id="{A2FD8C55-F2F2-4069-9CDE-6204602474C7}"/>
              </a:ext>
            </a:extLst>
          </p:cNvPr>
          <p:cNvSpPr>
            <a:spLocks noGrp="1"/>
          </p:cNvSpPr>
          <p:nvPr>
            <p:ph idx="1"/>
          </p:nvPr>
        </p:nvSpPr>
        <p:spPr/>
        <p:txBody>
          <a:bodyPr/>
          <a:lstStyle/>
          <a:p>
            <a:r>
              <a:rPr lang="zh-CN" altLang="en-US" dirty="0"/>
              <a:t>在每个状态中找出一个最小的正方形，枚举去掉它的哪一根火柴</a:t>
            </a:r>
          </a:p>
        </p:txBody>
      </p:sp>
    </p:spTree>
    <p:extLst>
      <p:ext uri="{BB962C8B-B14F-4D97-AF65-F5344CB8AC3E}">
        <p14:creationId xmlns:p14="http://schemas.microsoft.com/office/powerpoint/2010/main" val="40083590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A0F3C-2B62-4413-9052-64272F211AC4}"/>
              </a:ext>
            </a:extLst>
          </p:cNvPr>
          <p:cNvSpPr>
            <a:spLocks noGrp="1"/>
          </p:cNvSpPr>
          <p:nvPr>
            <p:ph type="title"/>
          </p:nvPr>
        </p:nvSpPr>
        <p:spPr/>
        <p:txBody>
          <a:bodyPr/>
          <a:lstStyle/>
          <a:p>
            <a:r>
              <a:rPr lang="zh-CN" altLang="en-US" dirty="0"/>
              <a:t>估价函数</a:t>
            </a:r>
          </a:p>
        </p:txBody>
      </p:sp>
      <p:sp>
        <p:nvSpPr>
          <p:cNvPr id="3" name="内容占位符 2">
            <a:extLst>
              <a:ext uri="{FF2B5EF4-FFF2-40B4-BE49-F238E27FC236}">
                <a16:creationId xmlns:a16="http://schemas.microsoft.com/office/drawing/2014/main" id="{FDFED252-BC24-4259-B173-7C9B3949EC85}"/>
              </a:ext>
            </a:extLst>
          </p:cNvPr>
          <p:cNvSpPr>
            <a:spLocks noGrp="1"/>
          </p:cNvSpPr>
          <p:nvPr>
            <p:ph idx="1"/>
          </p:nvPr>
        </p:nvSpPr>
        <p:spPr/>
        <p:txBody>
          <a:bodyPr/>
          <a:lstStyle/>
          <a:p>
            <a:r>
              <a:rPr lang="zh-CN" altLang="en-US" dirty="0"/>
              <a:t>不断从当前图形中任选一个还没有被破坏的正方形，去掉它的边界上的所有火柴，但是只记录一次操作。</a:t>
            </a:r>
            <a:endParaRPr lang="en-US" altLang="zh-CN" dirty="0"/>
          </a:p>
          <a:p>
            <a:r>
              <a:rPr lang="zh-CN" altLang="en-US" dirty="0"/>
              <a:t>按照上述方法统计破坏所有正方形需要几次操作，作为预估值。显然这个值不会大于未来实际去掉火柴棒的值</a:t>
            </a:r>
            <a:endParaRPr lang="en-US" altLang="zh-CN" dirty="0"/>
          </a:p>
          <a:p>
            <a:endParaRPr lang="en-US" altLang="zh-CN" dirty="0"/>
          </a:p>
          <a:p>
            <a:r>
              <a:rPr lang="en-US" altLang="zh-CN" dirty="0">
                <a:hlinkClick r:id="rId2"/>
              </a:rPr>
              <a:t>http://poj.org/showsource?solution_id=19408871</a:t>
            </a:r>
            <a:endParaRPr lang="zh-CN" altLang="en-US" dirty="0"/>
          </a:p>
        </p:txBody>
      </p:sp>
    </p:spTree>
    <p:extLst>
      <p:ext uri="{BB962C8B-B14F-4D97-AF65-F5344CB8AC3E}">
        <p14:creationId xmlns:p14="http://schemas.microsoft.com/office/powerpoint/2010/main" val="147841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B5624-666E-466B-AFC8-E7660397A95A}"/>
              </a:ext>
            </a:extLst>
          </p:cNvPr>
          <p:cNvSpPr>
            <a:spLocks noGrp="1"/>
          </p:cNvSpPr>
          <p:nvPr>
            <p:ph type="title"/>
          </p:nvPr>
        </p:nvSpPr>
        <p:spPr/>
        <p:txBody>
          <a:bodyPr/>
          <a:lstStyle/>
          <a:p>
            <a:r>
              <a:rPr lang="zh-CN" altLang="en-US" dirty="0"/>
              <a:t>树与图的广度优先遍历</a:t>
            </a:r>
          </a:p>
        </p:txBody>
      </p:sp>
      <p:sp>
        <p:nvSpPr>
          <p:cNvPr id="3" name="内容占位符 2">
            <a:extLst>
              <a:ext uri="{FF2B5EF4-FFF2-40B4-BE49-F238E27FC236}">
                <a16:creationId xmlns:a16="http://schemas.microsoft.com/office/drawing/2014/main" id="{D83579EC-F570-43CC-9053-C5115E499C35}"/>
              </a:ext>
            </a:extLst>
          </p:cNvPr>
          <p:cNvSpPr>
            <a:spLocks noGrp="1"/>
          </p:cNvSpPr>
          <p:nvPr>
            <p:ph idx="1"/>
          </p:nvPr>
        </p:nvSpPr>
        <p:spPr/>
        <p:txBody>
          <a:bodyPr/>
          <a:lstStyle/>
          <a:p>
            <a:r>
              <a:rPr lang="zh-CN" altLang="en-US" dirty="0"/>
              <a:t>广度优先遍历</a:t>
            </a:r>
            <a:r>
              <a:rPr lang="en-US" altLang="zh-CN" dirty="0"/>
              <a:t>BFS</a:t>
            </a:r>
            <a:r>
              <a:rPr lang="zh-CN" altLang="en-US" dirty="0"/>
              <a:t>需要使用一个队列，起初，队列中仅包含一个结点（如</a:t>
            </a:r>
            <a:r>
              <a:rPr lang="en-US" altLang="zh-CN" dirty="0"/>
              <a:t>1</a:t>
            </a:r>
            <a:r>
              <a:rPr lang="zh-CN" altLang="en-US" dirty="0"/>
              <a:t>号），在</a:t>
            </a:r>
            <a:r>
              <a:rPr lang="en-US" altLang="zh-CN" dirty="0"/>
              <a:t>BFS</a:t>
            </a:r>
            <a:r>
              <a:rPr lang="zh-CN" altLang="en-US" dirty="0"/>
              <a:t>过程中，我们不断从队头取出一个节点</a:t>
            </a:r>
            <a:r>
              <a:rPr lang="en-US" altLang="zh-CN" dirty="0"/>
              <a:t>x</a:t>
            </a:r>
            <a:r>
              <a:rPr lang="zh-CN" altLang="en-US" dirty="0"/>
              <a:t>，对于</a:t>
            </a:r>
            <a:r>
              <a:rPr lang="en-US" altLang="zh-CN" dirty="0"/>
              <a:t>x</a:t>
            </a:r>
            <a:r>
              <a:rPr lang="zh-CN" altLang="en-US" dirty="0"/>
              <a:t>面对的多条分支，把沿着每条分支到达的下一个节点（如果尚未访问过）插入队尾，重复直到队列为空</a:t>
            </a:r>
          </a:p>
        </p:txBody>
      </p:sp>
    </p:spTree>
    <p:extLst>
      <p:ext uri="{BB962C8B-B14F-4D97-AF65-F5344CB8AC3E}">
        <p14:creationId xmlns:p14="http://schemas.microsoft.com/office/powerpoint/2010/main" val="3478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872DC8D-0B2B-4687-845F-0599C02D9131}"/>
              </a:ext>
            </a:extLst>
          </p:cNvPr>
          <p:cNvPicPr>
            <a:picLocks noGrp="1" noChangeAspect="1"/>
          </p:cNvPicPr>
          <p:nvPr>
            <p:ph idx="1"/>
          </p:nvPr>
        </p:nvPicPr>
        <p:blipFill>
          <a:blip r:embed="rId2"/>
          <a:stretch>
            <a:fillRect/>
          </a:stretch>
        </p:blipFill>
        <p:spPr>
          <a:xfrm>
            <a:off x="692062" y="1898737"/>
            <a:ext cx="6668405" cy="4550206"/>
          </a:xfrm>
          <a:prstGeom prst="rect">
            <a:avLst/>
          </a:prstGeom>
        </p:spPr>
      </p:pic>
      <p:pic>
        <p:nvPicPr>
          <p:cNvPr id="4" name="图片 3">
            <a:extLst>
              <a:ext uri="{FF2B5EF4-FFF2-40B4-BE49-F238E27FC236}">
                <a16:creationId xmlns:a16="http://schemas.microsoft.com/office/drawing/2014/main" id="{9D083405-0DA9-4991-951A-93F1AE18D9CD}"/>
              </a:ext>
            </a:extLst>
          </p:cNvPr>
          <p:cNvPicPr>
            <a:picLocks noChangeAspect="1"/>
          </p:cNvPicPr>
          <p:nvPr/>
        </p:nvPicPr>
        <p:blipFill>
          <a:blip r:embed="rId3"/>
          <a:stretch>
            <a:fillRect/>
          </a:stretch>
        </p:blipFill>
        <p:spPr>
          <a:xfrm>
            <a:off x="692062" y="84381"/>
            <a:ext cx="5084049" cy="1780895"/>
          </a:xfrm>
          <a:prstGeom prst="rect">
            <a:avLst/>
          </a:prstGeom>
        </p:spPr>
      </p:pic>
    </p:spTree>
    <p:extLst>
      <p:ext uri="{BB962C8B-B14F-4D97-AF65-F5344CB8AC3E}">
        <p14:creationId xmlns:p14="http://schemas.microsoft.com/office/powerpoint/2010/main" val="11771192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5728</TotalTime>
  <Words>4024</Words>
  <Application>Microsoft Office PowerPoint</Application>
  <PresentationFormat>全屏显示(4:3)</PresentationFormat>
  <Paragraphs>232</Paragraphs>
  <Slides>73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73</vt:i4>
      </vt:variant>
    </vt:vector>
  </HeadingPairs>
  <TitlesOfParts>
    <vt:vector size="79" baseType="lpstr">
      <vt:lpstr>等线</vt:lpstr>
      <vt:lpstr>等线 Light</vt:lpstr>
      <vt:lpstr>Arial</vt:lpstr>
      <vt:lpstr>Calibri</vt:lpstr>
      <vt:lpstr>Calibri Light</vt:lpstr>
      <vt:lpstr>Office 主题​​</vt:lpstr>
      <vt:lpstr>搜索进阶</vt:lpstr>
      <vt:lpstr>回顾（1）树与图的遍历</vt:lpstr>
      <vt:lpstr>PowerPoint 演示文稿</vt:lpstr>
      <vt:lpstr>PowerPoint 演示文稿</vt:lpstr>
      <vt:lpstr>时间戳</vt:lpstr>
      <vt:lpstr>树的DFS序</vt:lpstr>
      <vt:lpstr>PowerPoint 演示文稿</vt:lpstr>
      <vt:lpstr>树与图的广度优先遍历</vt:lpstr>
      <vt:lpstr>PowerPoint 演示文稿</vt:lpstr>
      <vt:lpstr>PowerPoint 演示文稿</vt:lpstr>
      <vt:lpstr>拓扑排序</vt:lpstr>
      <vt:lpstr>PowerPoint 演示文稿</vt:lpstr>
      <vt:lpstr>PowerPoint 演示文稿</vt:lpstr>
      <vt:lpstr>Topsort一个重要应用__判环</vt:lpstr>
      <vt:lpstr>深度优先搜索</vt:lpstr>
      <vt:lpstr>PowerPoint 演示文稿</vt:lpstr>
      <vt:lpstr>PowerPoint 演示文稿</vt:lpstr>
      <vt:lpstr>PowerPoint 演示文稿</vt:lpstr>
      <vt:lpstr>剪枝</vt:lpstr>
      <vt:lpstr>广度优先搜索</vt:lpstr>
      <vt:lpstr>PowerPoint 演示文稿</vt:lpstr>
      <vt:lpstr>PowerPoint 演示文稿</vt:lpstr>
      <vt:lpstr>安排！</vt:lpstr>
      <vt:lpstr>题目：</vt:lpstr>
      <vt:lpstr>迭代加深</vt:lpstr>
      <vt:lpstr>PowerPoint 演示文稿</vt:lpstr>
      <vt:lpstr>PowerPoint 演示文稿</vt:lpstr>
      <vt:lpstr>PowerPoint 演示文稿</vt:lpstr>
      <vt:lpstr>http://poj.org/problem?id=2248</vt:lpstr>
      <vt:lpstr>PowerPoint 演示文稿</vt:lpstr>
      <vt:lpstr>PowerPoint 演示文稿</vt:lpstr>
      <vt:lpstr>双向搜索</vt:lpstr>
      <vt:lpstr>PowerPoint 演示文稿</vt:lpstr>
      <vt:lpstr>PowerPoint 演示文稿</vt:lpstr>
      <vt:lpstr>PowerPoint 演示文稿</vt:lpstr>
      <vt:lpstr>双向BFS</vt:lpstr>
      <vt:lpstr>双端队列BFS</vt:lpstr>
      <vt:lpstr>如果图上的边权不全为1呢？</vt:lpstr>
      <vt:lpstr>PowerPoint 演示文稿</vt:lpstr>
      <vt:lpstr>PowerPoint 演示文稿</vt:lpstr>
      <vt:lpstr>PowerPoint 演示文稿</vt:lpstr>
      <vt:lpstr>PowerPoint 演示文稿</vt:lpstr>
      <vt:lpstr>优先队列BFS</vt:lpstr>
      <vt:lpstr>PowerPoint 演示文稿</vt:lpstr>
      <vt:lpstr>PowerPoint 演示文稿</vt:lpstr>
      <vt:lpstr>PowerPoint 演示文稿</vt:lpstr>
      <vt:lpstr>A*</vt:lpstr>
      <vt:lpstr>PowerPoint 演示文稿</vt:lpstr>
      <vt:lpstr>PowerPoint 演示文稿</vt:lpstr>
      <vt:lpstr>PowerPoint 演示文稿</vt:lpstr>
      <vt:lpstr>PowerPoint 演示文稿</vt:lpstr>
      <vt:lpstr>PowerPoint 演示文稿</vt:lpstr>
      <vt:lpstr>http://poj.org/problem?id=2449</vt:lpstr>
      <vt:lpstr>优先队列BFS解法</vt:lpstr>
      <vt:lpstr>PowerPoint 演示文稿</vt:lpstr>
      <vt:lpstr>设计估价函数</vt:lpstr>
      <vt:lpstr>A*做法</vt:lpstr>
      <vt:lpstr>http://poj.org/problem?id=1077</vt:lpstr>
      <vt:lpstr>PowerPoint 演示文稿</vt:lpstr>
      <vt:lpstr>PowerPoint 演示文稿</vt:lpstr>
      <vt:lpstr>PowerPoint 演示文稿</vt:lpstr>
      <vt:lpstr>IDA*</vt:lpstr>
      <vt:lpstr>http://poj.org/problem?id=3460</vt:lpstr>
      <vt:lpstr>PowerPoint 演示文稿</vt:lpstr>
      <vt:lpstr>PowerPoint 演示文稿</vt:lpstr>
      <vt:lpstr>IDA*</vt:lpstr>
      <vt:lpstr>PowerPoint 演示文稿</vt:lpstr>
      <vt:lpstr>http://poj.org/problem?id=2286</vt:lpstr>
      <vt:lpstr>PowerPoint 演示文稿</vt:lpstr>
      <vt:lpstr>设计估价函数</vt:lpstr>
      <vt:lpstr>PowerPoint 演示文稿</vt:lpstr>
      <vt:lpstr>DFS框架</vt:lpstr>
      <vt:lpstr>估价函数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昕宇</dc:creator>
  <cp:lastModifiedBy>杨 昕宇</cp:lastModifiedBy>
  <cp:revision>67</cp:revision>
  <dcterms:created xsi:type="dcterms:W3CDTF">2018-11-13T08:02:13Z</dcterms:created>
  <dcterms:modified xsi:type="dcterms:W3CDTF">2018-11-18T07:44:08Z</dcterms:modified>
</cp:coreProperties>
</file>