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1" r:id="rId13"/>
    <p:sldId id="292" r:id="rId14"/>
    <p:sldId id="293" r:id="rId15"/>
    <p:sldId id="294" r:id="rId16"/>
    <p:sldId id="295" r:id="rId17"/>
    <p:sldId id="296" r:id="rId18"/>
    <p:sldId id="268" r:id="rId19"/>
    <p:sldId id="269" r:id="rId20"/>
    <p:sldId id="324" r:id="rId21"/>
    <p:sldId id="323" r:id="rId22"/>
    <p:sldId id="322" r:id="rId23"/>
    <p:sldId id="321" r:id="rId24"/>
    <p:sldId id="320" r:id="rId25"/>
    <p:sldId id="318" r:id="rId26"/>
    <p:sldId id="317" r:id="rId27"/>
    <p:sldId id="325" r:id="rId28"/>
    <p:sldId id="326" r:id="rId29"/>
    <p:sldId id="270" r:id="rId30"/>
    <p:sldId id="297" r:id="rId31"/>
    <p:sldId id="298" r:id="rId32"/>
    <p:sldId id="307" r:id="rId33"/>
    <p:sldId id="299" r:id="rId34"/>
    <p:sldId id="30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9" r:id="rId43"/>
    <p:sldId id="327" r:id="rId44"/>
    <p:sldId id="328" r:id="rId45"/>
    <p:sldId id="32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B21A4-D9E5-4E38-A90E-45E07884B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E5E0D-E408-4AE0-9DFB-F08E891EB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F7AF4-D3DE-47D4-8C14-37C87342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DF498-088D-4588-819D-36DD5F6B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F9331-F20B-431A-843D-F8268481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2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50AA-B737-4104-AC0A-3D35A1D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0E930-A6A0-4E3F-A1C3-37DE9A519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D9E0D-528E-4D12-8B74-4B5E663E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B4811-3287-485C-9152-32149918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82CD4-B92A-423C-87DF-9B66FB9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8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6F5C7-62D2-4372-89E4-468714DBC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511B5-DEAB-456D-A6F3-D13E68E0F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0204F-06EA-410A-B50A-2F5FC52F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B95C8-BFED-47AF-B706-BC02F01B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ECC55-8D33-4AC5-8B9F-8B6DED18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3C50F-A8D0-4579-BD79-20CF89CE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C3363-C5D9-4C81-8091-ACCCC836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C8285-DAEA-4A29-B61E-5AD9AA14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F72C0-0F0A-478E-A9A0-CD22481E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7D60D-6609-47E6-923D-FB0AA0E6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8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D12F1-2BE3-40D3-A62F-F422B673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C51AA-F757-4FB1-BA4D-37A82796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CBBBF-0C6E-412B-93D8-BD63F73D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D10CF-637B-46A2-A9C5-9653B64E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648E2-7C45-448D-AC79-A0D512D1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6FD67-0F14-4804-89EB-84709BA4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9D4EA-7608-4249-9839-63DD6646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42A9F-DEEF-47A5-952C-05640674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1BF2-6C4E-487B-8899-18C1581B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35295-38B7-491C-AF45-D7D8D47E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C1B1F-4FD6-4BA2-955B-5849FBE2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F0F6-CF23-4F71-9DBF-8D87F36B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0E541-7398-44E7-8DB5-B1FCE9E2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847F9-2A7C-405C-96D7-938250E2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88861-8786-4B9E-9BCA-2354247A9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03659-ADBB-4B54-B00A-CBC099E5D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CF8EEA-73E0-40C0-AE17-00850C2E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E93B8-3A97-427E-A58D-7A6903BA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C23124-1513-4044-AFE4-F1ACCDE0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DE975-C537-4BDE-846E-496F0A55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8F58D9-65C3-453D-9021-DC2824E2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2B7F06-D156-4B82-B1BF-9828582B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94875-7951-4CD3-934F-E2091AD9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22A558-D6B4-42D4-AE34-0EBDB061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339D2-74A1-4595-9179-BA803758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30451-FCDF-48CA-B372-BFD54F37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E6EE-7A1B-42E2-B009-26B194FF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BED2E-4BB5-4C2D-AA34-9D16D199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5A4BF-ABA4-4F91-8467-47823AE6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69131-B68A-4F9D-9C83-890F87C6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9344F-BB54-4741-B390-5DA8CE1E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5A73D-E0D9-46E0-8587-B6BCA7A1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B81C-4399-41CC-A960-FC9906FB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95ED48-528C-49EE-AEC1-55E339B7C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AB3D1-8268-46AD-90EA-6EFB2EE7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4A39D-F5D4-43AE-9B5E-B3D6C6E6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EAE02-651C-434B-84E8-1C4D4A84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269F8-4107-4F5D-8655-0322323A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A5D92-EC6C-420A-9463-487F54DA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F05C0-49D3-4C2B-B35A-031F5567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83EEB-9A9A-4ECE-AB7E-5C6991FFA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533C-1BA1-442A-8198-8538A959BFA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1BD5F-4746-4906-9A41-8F73767C7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0E9B9-0856-4BE6-82EE-750C9C667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D624-666F-4C4E-87AA-36CD1A5DC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F1D09-811C-47E3-B55F-09217056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最短路</a:t>
            </a:r>
            <a:br>
              <a:rPr lang="en-US" altLang="zh-CN" dirty="0"/>
            </a:br>
            <a:r>
              <a:rPr lang="zh-CN" altLang="en-US" dirty="0"/>
              <a:t>并查集</a:t>
            </a:r>
            <a:br>
              <a:rPr lang="en-US" altLang="zh-CN" dirty="0"/>
            </a:br>
            <a:r>
              <a:rPr lang="zh-CN" altLang="en-US" dirty="0"/>
              <a:t>最小生成树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874D3A-ACBC-42BF-9C67-2E7DD975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251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唐湘博</a:t>
            </a:r>
          </a:p>
        </p:txBody>
      </p:sp>
    </p:spTree>
    <p:extLst>
      <p:ext uri="{BB962C8B-B14F-4D97-AF65-F5344CB8AC3E}">
        <p14:creationId xmlns:p14="http://schemas.microsoft.com/office/powerpoint/2010/main" val="256815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B3B4-0A95-44BD-97E1-952FAD88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单源最短路径算法：</a:t>
            </a:r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4133C-575B-4C8D-A86C-E9577EBD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32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j-ea"/>
                <a:ea typeface="+mj-ea"/>
              </a:rPr>
              <a:t>	Floyd</a:t>
            </a:r>
            <a:r>
              <a:rPr lang="zh-CN" altLang="zh-CN" sz="3200" dirty="0">
                <a:latin typeface="+mj-ea"/>
                <a:ea typeface="+mj-ea"/>
              </a:rPr>
              <a:t>算法属于多源最短路径算法</a:t>
            </a:r>
            <a:r>
              <a:rPr lang="zh-CN" altLang="en-US" sz="3200" dirty="0">
                <a:latin typeface="+mj-ea"/>
                <a:ea typeface="+mj-ea"/>
              </a:rPr>
              <a:t>，能求出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任意两点</a:t>
            </a:r>
            <a:r>
              <a:rPr lang="zh-CN" altLang="en-US" sz="3200">
                <a:latin typeface="+mj-ea"/>
                <a:ea typeface="+mj-ea"/>
              </a:rPr>
              <a:t>间的最短距离。</a:t>
            </a:r>
            <a:endParaRPr lang="en-US" altLang="zh-CN" sz="32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CN" sz="32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j-ea"/>
                <a:ea typeface="+mj-ea"/>
              </a:rPr>
              <a:t>	Dijkstra</a:t>
            </a:r>
            <a:r>
              <a:rPr lang="zh-CN" altLang="zh-CN" sz="3200" dirty="0">
                <a:latin typeface="+mj-ea"/>
                <a:ea typeface="+mj-ea"/>
              </a:rPr>
              <a:t>算法</a:t>
            </a:r>
            <a:r>
              <a:rPr lang="zh-CN" altLang="en-US" sz="3200" dirty="0">
                <a:latin typeface="+mj-ea"/>
                <a:ea typeface="+mj-ea"/>
              </a:rPr>
              <a:t>属于单源最短路径算法，只能求出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单个源点到其他点</a:t>
            </a:r>
            <a:r>
              <a:rPr lang="zh-CN" altLang="en-US" sz="3200" dirty="0">
                <a:latin typeface="+mj-ea"/>
                <a:ea typeface="+mj-ea"/>
              </a:rPr>
              <a:t>的最短路径。</a:t>
            </a:r>
            <a:endParaRPr lang="en-US" altLang="zh-CN" sz="3200" dirty="0">
              <a:latin typeface="+mj-ea"/>
              <a:ea typeface="+mj-ea"/>
            </a:endParaRPr>
          </a:p>
          <a:p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73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919F2-55C4-4CD0-B0B3-FDA06F82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r>
              <a:rPr lang="zh-CN" altLang="en-US" dirty="0"/>
              <a:t>基本</a:t>
            </a:r>
            <a:r>
              <a:rPr lang="zh-CN" altLang="zh-CN" dirty="0"/>
              <a:t>思</a:t>
            </a:r>
            <a:r>
              <a:rPr lang="zh-CN" altLang="en-US" dirty="0"/>
              <a:t>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F3B41-35B5-477D-80A3-6C6D3813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AutoNum type="arabicPeriod"/>
            </a:pPr>
            <a:r>
              <a:rPr lang="zh-CN" altLang="en-US" sz="3200" dirty="0">
                <a:latin typeface="+mj-ea"/>
                <a:ea typeface="+mj-ea"/>
              </a:rPr>
              <a:t>初始化 </a:t>
            </a:r>
            <a:r>
              <a:rPr lang="en-US" altLang="zh-CN" sz="3200" dirty="0">
                <a:latin typeface="+mj-ea"/>
                <a:ea typeface="+mj-ea"/>
              </a:rPr>
              <a:t>d[1] = 0 </a:t>
            </a:r>
            <a:r>
              <a:rPr lang="zh-CN" altLang="en-US" sz="3200" dirty="0">
                <a:latin typeface="+mj-ea"/>
                <a:ea typeface="+mj-ea"/>
              </a:rPr>
              <a:t>，其余节点的 </a:t>
            </a:r>
            <a:r>
              <a:rPr lang="en-US" altLang="zh-CN" sz="3200" dirty="0">
                <a:latin typeface="+mj-ea"/>
                <a:ea typeface="+mj-ea"/>
              </a:rPr>
              <a:t>d </a:t>
            </a:r>
            <a:r>
              <a:rPr lang="zh-CN" altLang="en-US" sz="3200" dirty="0">
                <a:latin typeface="+mj-ea"/>
                <a:ea typeface="+mj-ea"/>
              </a:rPr>
              <a:t>值无穷大。</a:t>
            </a:r>
            <a:endParaRPr lang="en-US" altLang="zh-CN" sz="3200" dirty="0">
              <a:latin typeface="+mj-ea"/>
              <a:ea typeface="+mj-ea"/>
            </a:endParaRPr>
          </a:p>
          <a:p>
            <a:pPr marL="971550" lvl="1" indent="-514350">
              <a:buAutoNum type="arabicPeriod"/>
            </a:pPr>
            <a:r>
              <a:rPr lang="zh-CN" altLang="en-US" sz="3200" dirty="0">
                <a:latin typeface="+mj-ea"/>
                <a:ea typeface="+mj-ea"/>
              </a:rPr>
              <a:t>找出一个未被标记的、</a:t>
            </a:r>
            <a:r>
              <a:rPr lang="en-US" altLang="zh-CN" sz="3200" dirty="0">
                <a:latin typeface="+mj-ea"/>
                <a:ea typeface="+mj-ea"/>
              </a:rPr>
              <a:t>d[x] </a:t>
            </a:r>
            <a:r>
              <a:rPr lang="zh-CN" altLang="en-US" sz="3200" dirty="0">
                <a:latin typeface="+mj-ea"/>
                <a:ea typeface="+mj-ea"/>
              </a:rPr>
              <a:t>最小的节点 </a:t>
            </a:r>
            <a:r>
              <a:rPr lang="en-US" altLang="zh-CN" sz="3200" dirty="0">
                <a:latin typeface="+mj-ea"/>
                <a:ea typeface="+mj-ea"/>
              </a:rPr>
              <a:t>x </a:t>
            </a:r>
            <a:r>
              <a:rPr lang="zh-CN" altLang="en-US" sz="3200" dirty="0">
                <a:latin typeface="+mj-ea"/>
                <a:ea typeface="+mj-ea"/>
              </a:rPr>
              <a:t>，然后标记节点 </a:t>
            </a:r>
            <a:r>
              <a:rPr lang="en-US" altLang="zh-CN" sz="3200" dirty="0">
                <a:latin typeface="+mj-ea"/>
                <a:ea typeface="+mj-ea"/>
              </a:rPr>
              <a:t>x</a:t>
            </a:r>
            <a:r>
              <a:rPr lang="zh-CN" altLang="en-US" sz="3200" dirty="0">
                <a:latin typeface="+mj-ea"/>
                <a:ea typeface="+mj-ea"/>
              </a:rPr>
              <a:t>。</a:t>
            </a:r>
            <a:endParaRPr lang="en-US" altLang="zh-CN" sz="3200" dirty="0">
              <a:latin typeface="+mj-ea"/>
              <a:ea typeface="+mj-ea"/>
            </a:endParaRPr>
          </a:p>
          <a:p>
            <a:pPr marL="971550" lvl="1" indent="-514350">
              <a:buAutoNum type="arabicPeriod"/>
            </a:pPr>
            <a:r>
              <a:rPr lang="zh-CN" altLang="en-US" sz="3200" dirty="0">
                <a:latin typeface="+mj-ea"/>
                <a:ea typeface="+mj-ea"/>
              </a:rPr>
              <a:t>扫描节点 </a:t>
            </a:r>
            <a:r>
              <a:rPr lang="en-US" altLang="zh-CN" sz="3200" dirty="0">
                <a:latin typeface="+mj-ea"/>
                <a:ea typeface="+mj-ea"/>
              </a:rPr>
              <a:t>x </a:t>
            </a:r>
            <a:r>
              <a:rPr lang="zh-CN" altLang="en-US" sz="3200" dirty="0">
                <a:latin typeface="+mj-ea"/>
                <a:ea typeface="+mj-ea"/>
              </a:rPr>
              <a:t>的所有出边</a:t>
            </a:r>
            <a:r>
              <a:rPr lang="en-US" altLang="zh-CN" sz="3200" dirty="0">
                <a:latin typeface="+mj-ea"/>
                <a:ea typeface="+mj-ea"/>
              </a:rPr>
              <a:t>(x</a:t>
            </a:r>
            <a:r>
              <a:rPr lang="zh-CN" altLang="en-US" sz="3200" dirty="0">
                <a:latin typeface="+mj-ea"/>
                <a:ea typeface="+mj-ea"/>
              </a:rPr>
              <a:t>，</a:t>
            </a:r>
            <a:r>
              <a:rPr lang="en-US" altLang="zh-CN" sz="3200" dirty="0">
                <a:latin typeface="+mj-ea"/>
                <a:ea typeface="+mj-ea"/>
              </a:rPr>
              <a:t>y</a:t>
            </a:r>
            <a:r>
              <a:rPr lang="zh-CN" altLang="en-US" sz="3200" dirty="0">
                <a:latin typeface="+mj-ea"/>
                <a:ea typeface="+mj-ea"/>
              </a:rPr>
              <a:t>，</a:t>
            </a:r>
            <a:r>
              <a:rPr lang="en-US" altLang="zh-CN" sz="3200" dirty="0">
                <a:latin typeface="+mj-ea"/>
                <a:ea typeface="+mj-ea"/>
              </a:rPr>
              <a:t>z)</a:t>
            </a:r>
            <a:r>
              <a:rPr lang="zh-CN" altLang="en-US" sz="3200" dirty="0">
                <a:latin typeface="+mj-ea"/>
                <a:ea typeface="+mj-ea"/>
              </a:rPr>
              <a:t>，若 </a:t>
            </a:r>
            <a:r>
              <a:rPr lang="en-US" altLang="zh-CN" sz="3200" dirty="0">
                <a:latin typeface="+mj-ea"/>
                <a:ea typeface="+mj-ea"/>
              </a:rPr>
              <a:t>d[y] &gt; d[x] + z</a:t>
            </a:r>
            <a:r>
              <a:rPr lang="zh-CN" altLang="en-US" sz="3200" dirty="0">
                <a:latin typeface="+mj-ea"/>
                <a:ea typeface="+mj-ea"/>
              </a:rPr>
              <a:t>，则使用 </a:t>
            </a:r>
            <a:r>
              <a:rPr lang="en-US" altLang="zh-CN" sz="3200" dirty="0">
                <a:latin typeface="+mj-ea"/>
                <a:ea typeface="+mj-ea"/>
              </a:rPr>
              <a:t>d[x] + z </a:t>
            </a:r>
            <a:r>
              <a:rPr lang="zh-CN" altLang="en-US" sz="3200" dirty="0">
                <a:latin typeface="+mj-ea"/>
                <a:ea typeface="+mj-ea"/>
              </a:rPr>
              <a:t>更新 </a:t>
            </a:r>
            <a:r>
              <a:rPr lang="en-US" altLang="zh-CN" sz="3200" dirty="0">
                <a:latin typeface="+mj-ea"/>
                <a:ea typeface="+mj-ea"/>
              </a:rPr>
              <a:t>d[y]</a:t>
            </a:r>
            <a:r>
              <a:rPr lang="zh-CN" altLang="en-US" sz="3200" dirty="0">
                <a:latin typeface="+mj-ea"/>
                <a:ea typeface="+mj-ea"/>
              </a:rPr>
              <a:t>。</a:t>
            </a:r>
            <a:endParaRPr lang="en-US" altLang="zh-CN" sz="3200" dirty="0">
              <a:latin typeface="+mj-ea"/>
              <a:ea typeface="+mj-ea"/>
            </a:endParaRPr>
          </a:p>
          <a:p>
            <a:pPr marL="971550" lvl="1" indent="-514350">
              <a:buAutoNum type="arabicPeriod"/>
            </a:pPr>
            <a:r>
              <a:rPr lang="zh-CN" altLang="en-US" sz="3200" dirty="0">
                <a:latin typeface="+mj-ea"/>
                <a:ea typeface="+mj-ea"/>
              </a:rPr>
              <a:t>重复上述 </a:t>
            </a:r>
            <a:r>
              <a:rPr lang="en-US" altLang="zh-CN" sz="3200" dirty="0">
                <a:latin typeface="+mj-ea"/>
                <a:ea typeface="+mj-ea"/>
              </a:rPr>
              <a:t>2~3 </a:t>
            </a:r>
            <a:r>
              <a:rPr lang="zh-CN" altLang="en-US" sz="3200" dirty="0">
                <a:latin typeface="+mj-ea"/>
                <a:ea typeface="+mj-ea"/>
              </a:rPr>
              <a:t>两个步骤，知道所有的节点都被标记。</a:t>
            </a:r>
          </a:p>
          <a:p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964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DEBA28B4-2ACB-47C5-BFDC-A1F7D4995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r>
              <a:rPr lang="zh-CN" altLang="en-US" dirty="0"/>
              <a:t>演示</a:t>
            </a:r>
          </a:p>
        </p:txBody>
      </p:sp>
      <p:pic>
        <p:nvPicPr>
          <p:cNvPr id="30724" name="图片 2">
            <a:extLst>
              <a:ext uri="{FF2B5EF4-FFF2-40B4-BE49-F238E27FC236}">
                <a16:creationId xmlns:a16="http://schemas.microsoft.com/office/drawing/2014/main" id="{A8DD659B-2140-4F00-BF46-C4EA7D62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2057400"/>
            <a:ext cx="46450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700D68-F943-45C0-8000-3AA551149DC5}"/>
              </a:ext>
            </a:extLst>
          </p:cNvPr>
          <p:cNvGraphicFramePr>
            <a:graphicFrameLocks noGrp="1"/>
          </p:cNvGraphicFramePr>
          <p:nvPr/>
        </p:nvGraphicFramePr>
        <p:xfrm>
          <a:off x="2157414" y="5078414"/>
          <a:ext cx="7877173" cy="111125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节点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点距离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∞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∞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∞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距离已确定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FACC65F-AD52-4E88-8138-35C97FE6D71A}"/>
              </a:ext>
            </a:extLst>
          </p:cNvPr>
          <p:cNvSpPr/>
          <p:nvPr/>
        </p:nvSpPr>
        <p:spPr>
          <a:xfrm>
            <a:off x="5715000" y="5078413"/>
            <a:ext cx="1066800" cy="11112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FCC8DF-DF13-47A1-BD74-012FF6762E0C}"/>
              </a:ext>
            </a:extLst>
          </p:cNvPr>
          <p:cNvCxnSpPr/>
          <p:nvPr/>
        </p:nvCxnSpPr>
        <p:spPr>
          <a:xfrm>
            <a:off x="4191000" y="3505200"/>
            <a:ext cx="1524000" cy="990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F18E7BC-1B78-4B70-AA09-2A07F7469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r>
              <a:rPr lang="zh-CN" altLang="en-US" dirty="0"/>
              <a:t>演示</a:t>
            </a:r>
          </a:p>
        </p:txBody>
      </p:sp>
      <p:pic>
        <p:nvPicPr>
          <p:cNvPr id="31748" name="图片 2">
            <a:extLst>
              <a:ext uri="{FF2B5EF4-FFF2-40B4-BE49-F238E27FC236}">
                <a16:creationId xmlns:a16="http://schemas.microsoft.com/office/drawing/2014/main" id="{A85E7715-B708-4414-8EEF-24F8C0BD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2057400"/>
            <a:ext cx="46450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3AB954-4965-4052-87A9-4CDDE59DB06C}"/>
              </a:ext>
            </a:extLst>
          </p:cNvPr>
          <p:cNvGraphicFramePr>
            <a:graphicFrameLocks noGrp="1"/>
          </p:cNvGraphicFramePr>
          <p:nvPr/>
        </p:nvGraphicFramePr>
        <p:xfrm>
          <a:off x="2157414" y="5078414"/>
          <a:ext cx="7877173" cy="111125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节点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点距离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∞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距离已确定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A25186D-DCF7-46ED-AC99-47DFBD2E3C15}"/>
              </a:ext>
            </a:extLst>
          </p:cNvPr>
          <p:cNvSpPr/>
          <p:nvPr/>
        </p:nvSpPr>
        <p:spPr>
          <a:xfrm>
            <a:off x="4622800" y="5078413"/>
            <a:ext cx="1066800" cy="11112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707A76-E492-4AB1-AA36-3073E1F84DE5}"/>
              </a:ext>
            </a:extLst>
          </p:cNvPr>
          <p:cNvCxnSpPr/>
          <p:nvPr/>
        </p:nvCxnSpPr>
        <p:spPr>
          <a:xfrm>
            <a:off x="4191000" y="3505200"/>
            <a:ext cx="1524000" cy="990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1C4270-15C9-4563-B6EE-8BF676AFE028}"/>
              </a:ext>
            </a:extLst>
          </p:cNvPr>
          <p:cNvCxnSpPr/>
          <p:nvPr/>
        </p:nvCxnSpPr>
        <p:spPr>
          <a:xfrm>
            <a:off x="5410200" y="2392364"/>
            <a:ext cx="304800" cy="21034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6447B8C9-E737-4E59-A01F-3C30B08F2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r>
              <a:rPr lang="zh-CN" altLang="en-US" dirty="0"/>
              <a:t>演示</a:t>
            </a:r>
          </a:p>
        </p:txBody>
      </p:sp>
      <p:pic>
        <p:nvPicPr>
          <p:cNvPr id="32772" name="图片 2">
            <a:extLst>
              <a:ext uri="{FF2B5EF4-FFF2-40B4-BE49-F238E27FC236}">
                <a16:creationId xmlns:a16="http://schemas.microsoft.com/office/drawing/2014/main" id="{0788305F-CE73-4A07-87D3-EC07DC66F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2057400"/>
            <a:ext cx="46450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FA37AF-6455-4120-98C1-43E95CABCBCE}"/>
              </a:ext>
            </a:extLst>
          </p:cNvPr>
          <p:cNvGraphicFramePr>
            <a:graphicFrameLocks noGrp="1"/>
          </p:cNvGraphicFramePr>
          <p:nvPr/>
        </p:nvGraphicFramePr>
        <p:xfrm>
          <a:off x="2157414" y="5078414"/>
          <a:ext cx="7877173" cy="111125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节点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点距离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∞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距离已确定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C927DAF-FEC7-4A4F-9E64-5A6B2C3F89B3}"/>
              </a:ext>
            </a:extLst>
          </p:cNvPr>
          <p:cNvSpPr/>
          <p:nvPr/>
        </p:nvSpPr>
        <p:spPr>
          <a:xfrm>
            <a:off x="6781800" y="5078413"/>
            <a:ext cx="1066800" cy="11112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DB710B-7A2D-4EB8-ADAA-41B5EF9D5752}"/>
              </a:ext>
            </a:extLst>
          </p:cNvPr>
          <p:cNvCxnSpPr/>
          <p:nvPr/>
        </p:nvCxnSpPr>
        <p:spPr>
          <a:xfrm>
            <a:off x="4191000" y="3505200"/>
            <a:ext cx="1524000" cy="990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082E94-0EDD-4532-A390-87BBCDADBB74}"/>
              </a:ext>
            </a:extLst>
          </p:cNvPr>
          <p:cNvCxnSpPr/>
          <p:nvPr/>
        </p:nvCxnSpPr>
        <p:spPr>
          <a:xfrm>
            <a:off x="5410200" y="2392364"/>
            <a:ext cx="304800" cy="21034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CF05DE-4640-4C66-9FAA-A113C03EF3E8}"/>
              </a:ext>
            </a:extLst>
          </p:cNvPr>
          <p:cNvCxnSpPr/>
          <p:nvPr/>
        </p:nvCxnSpPr>
        <p:spPr>
          <a:xfrm flipV="1">
            <a:off x="5715001" y="3124200"/>
            <a:ext cx="849313" cy="14557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9B2CAD42-B723-4707-9202-1661DBC6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r>
              <a:rPr lang="zh-CN" altLang="en-US" dirty="0"/>
              <a:t>演示</a:t>
            </a:r>
          </a:p>
        </p:txBody>
      </p:sp>
      <p:pic>
        <p:nvPicPr>
          <p:cNvPr id="33796" name="图片 2">
            <a:extLst>
              <a:ext uri="{FF2B5EF4-FFF2-40B4-BE49-F238E27FC236}">
                <a16:creationId xmlns:a16="http://schemas.microsoft.com/office/drawing/2014/main" id="{75A6D656-C3F3-4B61-A362-9A50C3B4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2057400"/>
            <a:ext cx="46450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DA71834-2D96-43D8-9750-98D99FB7907C}"/>
              </a:ext>
            </a:extLst>
          </p:cNvPr>
          <p:cNvGraphicFramePr>
            <a:graphicFrameLocks noGrp="1"/>
          </p:cNvGraphicFramePr>
          <p:nvPr/>
        </p:nvGraphicFramePr>
        <p:xfrm>
          <a:off x="2157414" y="5078414"/>
          <a:ext cx="7877173" cy="111125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节点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点距离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距离已确定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6D953F0-BCDE-4495-9727-29029E9BDA39}"/>
              </a:ext>
            </a:extLst>
          </p:cNvPr>
          <p:cNvSpPr/>
          <p:nvPr/>
        </p:nvSpPr>
        <p:spPr>
          <a:xfrm>
            <a:off x="7885113" y="5078413"/>
            <a:ext cx="1066800" cy="11112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43EE4-6B93-4276-AF42-EB9932A74D46}"/>
              </a:ext>
            </a:extLst>
          </p:cNvPr>
          <p:cNvCxnSpPr/>
          <p:nvPr/>
        </p:nvCxnSpPr>
        <p:spPr>
          <a:xfrm>
            <a:off x="4191000" y="3505200"/>
            <a:ext cx="1524000" cy="990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457F7A-5D54-4332-A2E7-A1BBA88A9B94}"/>
              </a:ext>
            </a:extLst>
          </p:cNvPr>
          <p:cNvCxnSpPr/>
          <p:nvPr/>
        </p:nvCxnSpPr>
        <p:spPr>
          <a:xfrm>
            <a:off x="5410200" y="2392364"/>
            <a:ext cx="304800" cy="21034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A5EE3F-285A-4F6F-B64E-0676DE24F86A}"/>
              </a:ext>
            </a:extLst>
          </p:cNvPr>
          <p:cNvCxnSpPr/>
          <p:nvPr/>
        </p:nvCxnSpPr>
        <p:spPr>
          <a:xfrm flipV="1">
            <a:off x="5715001" y="3124200"/>
            <a:ext cx="849313" cy="14557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AEB343E-B9FC-4048-A62D-E50494140261}"/>
              </a:ext>
            </a:extLst>
          </p:cNvPr>
          <p:cNvCxnSpPr/>
          <p:nvPr/>
        </p:nvCxnSpPr>
        <p:spPr>
          <a:xfrm flipH="1" flipV="1">
            <a:off x="6564314" y="3124200"/>
            <a:ext cx="979487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D5660D3-CC16-4212-A7D9-989DA198E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r>
              <a:rPr lang="zh-CN" altLang="en-US" dirty="0"/>
              <a:t>演示</a:t>
            </a:r>
          </a:p>
        </p:txBody>
      </p:sp>
      <p:pic>
        <p:nvPicPr>
          <p:cNvPr id="34820" name="图片 2">
            <a:extLst>
              <a:ext uri="{FF2B5EF4-FFF2-40B4-BE49-F238E27FC236}">
                <a16:creationId xmlns:a16="http://schemas.microsoft.com/office/drawing/2014/main" id="{713128CA-9D49-4724-BC15-D9A86DD1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2057400"/>
            <a:ext cx="46450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770802-BD7E-47B2-A8AA-84784EFD3A65}"/>
              </a:ext>
            </a:extLst>
          </p:cNvPr>
          <p:cNvGraphicFramePr>
            <a:graphicFrameLocks noGrp="1"/>
          </p:cNvGraphicFramePr>
          <p:nvPr/>
        </p:nvGraphicFramePr>
        <p:xfrm>
          <a:off x="2157414" y="5078414"/>
          <a:ext cx="7877173" cy="111125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节点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点距离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距离已确定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14DD510-3F23-4B08-B128-A19A1792DE87}"/>
              </a:ext>
            </a:extLst>
          </p:cNvPr>
          <p:cNvSpPr/>
          <p:nvPr/>
        </p:nvSpPr>
        <p:spPr>
          <a:xfrm>
            <a:off x="8955088" y="5078413"/>
            <a:ext cx="1066800" cy="11112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F17BD04-E0D7-44AE-A442-DCFE4769D620}"/>
              </a:ext>
            </a:extLst>
          </p:cNvPr>
          <p:cNvCxnSpPr/>
          <p:nvPr/>
        </p:nvCxnSpPr>
        <p:spPr>
          <a:xfrm>
            <a:off x="4191000" y="3505200"/>
            <a:ext cx="1524000" cy="990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4ECC9B-2645-40A8-93A9-A66AAC62669A}"/>
              </a:ext>
            </a:extLst>
          </p:cNvPr>
          <p:cNvCxnSpPr/>
          <p:nvPr/>
        </p:nvCxnSpPr>
        <p:spPr>
          <a:xfrm>
            <a:off x="5410200" y="2392364"/>
            <a:ext cx="304800" cy="21034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9EB840-4B19-4FC7-AB8A-50989B5B4772}"/>
              </a:ext>
            </a:extLst>
          </p:cNvPr>
          <p:cNvCxnSpPr/>
          <p:nvPr/>
        </p:nvCxnSpPr>
        <p:spPr>
          <a:xfrm flipV="1">
            <a:off x="5715001" y="3124200"/>
            <a:ext cx="849313" cy="14557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69EFE79-64DB-4B40-BF05-8C42EBE12202}"/>
              </a:ext>
            </a:extLst>
          </p:cNvPr>
          <p:cNvCxnSpPr/>
          <p:nvPr/>
        </p:nvCxnSpPr>
        <p:spPr>
          <a:xfrm flipH="1" flipV="1">
            <a:off x="6564314" y="3124200"/>
            <a:ext cx="979487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E591A8-0F61-460F-99E6-0A1074B72FCA}"/>
              </a:ext>
            </a:extLst>
          </p:cNvPr>
          <p:cNvCxnSpPr/>
          <p:nvPr/>
        </p:nvCxnSpPr>
        <p:spPr>
          <a:xfrm flipV="1">
            <a:off x="6564313" y="2844800"/>
            <a:ext cx="1517650" cy="279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732F3490-623F-4D34-B46C-1B938A596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r>
              <a:rPr lang="zh-CN" altLang="en-US" dirty="0"/>
              <a:t>演示</a:t>
            </a:r>
          </a:p>
        </p:txBody>
      </p:sp>
      <p:pic>
        <p:nvPicPr>
          <p:cNvPr id="35844" name="图片 2">
            <a:extLst>
              <a:ext uri="{FF2B5EF4-FFF2-40B4-BE49-F238E27FC236}">
                <a16:creationId xmlns:a16="http://schemas.microsoft.com/office/drawing/2014/main" id="{2525FAA4-C03C-41A0-9450-2658A656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9" y="2057400"/>
            <a:ext cx="46450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DE61C3-4677-4BAF-B58E-CDE203F8D050}"/>
              </a:ext>
            </a:extLst>
          </p:cNvPr>
          <p:cNvGraphicFramePr>
            <a:graphicFrameLocks noGrp="1"/>
          </p:cNvGraphicFramePr>
          <p:nvPr/>
        </p:nvGraphicFramePr>
        <p:xfrm>
          <a:off x="2157414" y="5078414"/>
          <a:ext cx="7877173" cy="111125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节点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点距离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距离已确定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L="91424" marR="91424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A581DA0-2D73-4C9D-A542-B779F33E6412}"/>
              </a:ext>
            </a:extLst>
          </p:cNvPr>
          <p:cNvCxnSpPr/>
          <p:nvPr/>
        </p:nvCxnSpPr>
        <p:spPr>
          <a:xfrm>
            <a:off x="4191000" y="3505200"/>
            <a:ext cx="1524000" cy="990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86B550-497B-4A64-9FC4-F2C07F334D34}"/>
              </a:ext>
            </a:extLst>
          </p:cNvPr>
          <p:cNvCxnSpPr/>
          <p:nvPr/>
        </p:nvCxnSpPr>
        <p:spPr>
          <a:xfrm>
            <a:off x="5410200" y="2392364"/>
            <a:ext cx="304800" cy="21034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466432E-BB1F-47A9-8D50-7A979A6FCA02}"/>
              </a:ext>
            </a:extLst>
          </p:cNvPr>
          <p:cNvCxnSpPr/>
          <p:nvPr/>
        </p:nvCxnSpPr>
        <p:spPr>
          <a:xfrm flipV="1">
            <a:off x="5715001" y="3124200"/>
            <a:ext cx="849313" cy="14557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7BE56F-48E8-4DAD-BC7B-22DAA45298D7}"/>
              </a:ext>
            </a:extLst>
          </p:cNvPr>
          <p:cNvCxnSpPr/>
          <p:nvPr/>
        </p:nvCxnSpPr>
        <p:spPr>
          <a:xfrm flipH="1" flipV="1">
            <a:off x="6564314" y="3124200"/>
            <a:ext cx="979487" cy="1295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CB50CB-D273-46DE-8605-9E97DC10E7F7}"/>
              </a:ext>
            </a:extLst>
          </p:cNvPr>
          <p:cNvCxnSpPr/>
          <p:nvPr/>
        </p:nvCxnSpPr>
        <p:spPr>
          <a:xfrm flipV="1">
            <a:off x="6564313" y="2844800"/>
            <a:ext cx="1517650" cy="2794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F8AFA18-FB63-4746-8FCC-5C375C9A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38" y="3340100"/>
            <a:ext cx="2057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所有节点的最短距离均已确定，算法结束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AD3E2-27B5-4237-90CD-646DD74E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926" y="550416"/>
            <a:ext cx="10515600" cy="562654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dijkstra</a:t>
            </a:r>
            <a:r>
              <a:rPr lang="en-US" altLang="zh-CN" dirty="0"/>
              <a:t>(int </a:t>
            </a:r>
            <a:r>
              <a:rPr lang="en-US" altLang="zh-CN" dirty="0" err="1"/>
              <a:t>st</a:t>
            </a:r>
            <a:r>
              <a:rPr lang="en-US" altLang="zh-CN" dirty="0"/>
              <a:t>)				</a:t>
            </a:r>
          </a:p>
          <a:p>
            <a:pPr marL="3657600" lvl="8" indent="0">
              <a:buNone/>
            </a:pPr>
            <a:r>
              <a:rPr lang="en-US" altLang="zh-CN" dirty="0"/>
              <a:t>{</a:t>
            </a:r>
          </a:p>
          <a:p>
            <a:pPr marL="3657600" lvl="8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(vis, false, </a:t>
            </a:r>
            <a:r>
              <a:rPr lang="en-US" altLang="zh-CN" dirty="0" err="1"/>
              <a:t>sizeof</a:t>
            </a:r>
            <a:r>
              <a:rPr lang="en-US" altLang="zh-CN" dirty="0"/>
              <a:t> vis);</a:t>
            </a:r>
          </a:p>
          <a:p>
            <a:pPr marL="3657600" lvl="8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(d, INF, </a:t>
            </a:r>
            <a:r>
              <a:rPr lang="en-US" altLang="zh-CN" dirty="0" err="1"/>
              <a:t>sizeof</a:t>
            </a:r>
            <a:r>
              <a:rPr lang="en-US" altLang="zh-CN" dirty="0"/>
              <a:t> d);</a:t>
            </a:r>
          </a:p>
          <a:p>
            <a:pPr marL="3657600" lvl="8" indent="0">
              <a:buNone/>
            </a:pPr>
            <a:r>
              <a:rPr lang="en-US" altLang="zh-CN" dirty="0"/>
              <a:t>    d[</a:t>
            </a:r>
            <a:r>
              <a:rPr lang="en-US" altLang="zh-CN" dirty="0" err="1"/>
              <a:t>st</a:t>
            </a:r>
            <a:r>
              <a:rPr lang="en-US" altLang="zh-CN" dirty="0"/>
              <a:t>] = 0;</a:t>
            </a:r>
          </a:p>
          <a:p>
            <a:pPr marL="3657600" lvl="8" indent="0">
              <a:buNone/>
            </a:pPr>
            <a:r>
              <a:rPr lang="en-US" altLang="zh-CN" dirty="0"/>
              <a:t>    for(int j = 1; j &lt;= n - 1; j ++) {</a:t>
            </a:r>
          </a:p>
          <a:p>
            <a:pPr marL="3657600" lvl="8" indent="0">
              <a:buNone/>
            </a:pPr>
            <a:r>
              <a:rPr lang="en-US" altLang="zh-CN" dirty="0"/>
              <a:t>        int </a:t>
            </a:r>
            <a:r>
              <a:rPr lang="en-US" altLang="zh-CN" dirty="0" err="1"/>
              <a:t>minid</a:t>
            </a:r>
            <a:r>
              <a:rPr lang="en-US" altLang="zh-CN" dirty="0"/>
              <a:t>, </a:t>
            </a:r>
            <a:r>
              <a:rPr lang="en-US" altLang="zh-CN" dirty="0" err="1"/>
              <a:t>mindis</a:t>
            </a:r>
            <a:r>
              <a:rPr lang="en-US" altLang="zh-CN" dirty="0"/>
              <a:t> = INF;</a:t>
            </a:r>
          </a:p>
          <a:p>
            <a:pPr marL="3657600" lvl="8" indent="0">
              <a:buNone/>
            </a:pPr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 ++) {</a:t>
            </a:r>
          </a:p>
          <a:p>
            <a:pPr marL="3657600" lvl="8" indent="0">
              <a:buNone/>
            </a:pPr>
            <a:r>
              <a:rPr lang="en-US" altLang="zh-CN" dirty="0"/>
              <a:t>            if(!vis[</a:t>
            </a:r>
            <a:r>
              <a:rPr lang="en-US" altLang="zh-CN" dirty="0" err="1"/>
              <a:t>i</a:t>
            </a:r>
            <a:r>
              <a:rPr lang="en-US" altLang="zh-CN" dirty="0"/>
              <a:t>] &amp;&amp; d[</a:t>
            </a:r>
            <a:r>
              <a:rPr lang="en-US" altLang="zh-CN" dirty="0" err="1"/>
              <a:t>i</a:t>
            </a:r>
            <a:r>
              <a:rPr lang="en-US" altLang="zh-CN" dirty="0"/>
              <a:t>] &lt; </a:t>
            </a:r>
            <a:r>
              <a:rPr lang="en-US" altLang="zh-CN" dirty="0" err="1"/>
              <a:t>mindis</a:t>
            </a:r>
            <a:r>
              <a:rPr lang="en-US" altLang="zh-CN" dirty="0"/>
              <a:t>) {</a:t>
            </a:r>
          </a:p>
          <a:p>
            <a:pPr marL="3657600" lvl="8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mindis</a:t>
            </a:r>
            <a:r>
              <a:rPr lang="en-US" altLang="zh-CN" dirty="0"/>
              <a:t> = d[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3657600" lvl="8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minid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657600" lvl="8" indent="0">
              <a:buNone/>
            </a:pPr>
            <a:r>
              <a:rPr lang="en-US" altLang="zh-CN" dirty="0"/>
              <a:t>            }</a:t>
            </a:r>
          </a:p>
          <a:p>
            <a:pPr marL="3657600" lvl="8" indent="0">
              <a:buNone/>
            </a:pPr>
            <a:r>
              <a:rPr lang="en-US" altLang="zh-CN" dirty="0"/>
              <a:t>        }</a:t>
            </a:r>
          </a:p>
          <a:p>
            <a:pPr marL="3657600" lvl="8" indent="0">
              <a:buNone/>
            </a:pPr>
            <a:r>
              <a:rPr lang="en-US" altLang="zh-CN" dirty="0"/>
              <a:t>        vis[</a:t>
            </a:r>
            <a:r>
              <a:rPr lang="en-US" altLang="zh-CN" dirty="0" err="1"/>
              <a:t>minid</a:t>
            </a:r>
            <a:r>
              <a:rPr lang="en-US" altLang="zh-CN" dirty="0"/>
              <a:t>] = true;</a:t>
            </a:r>
          </a:p>
          <a:p>
            <a:pPr marL="3657600" lvl="8" indent="0">
              <a:buNone/>
            </a:pPr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 ++) {</a:t>
            </a:r>
          </a:p>
          <a:p>
            <a:pPr marL="3657600" lvl="8" indent="0">
              <a:buNone/>
            </a:pPr>
            <a:r>
              <a:rPr lang="en-US" altLang="zh-CN" dirty="0"/>
              <a:t>            if(!vis[</a:t>
            </a:r>
            <a:r>
              <a:rPr lang="en-US" altLang="zh-CN" dirty="0" err="1"/>
              <a:t>i</a:t>
            </a:r>
            <a:r>
              <a:rPr lang="en-US" altLang="zh-CN" dirty="0"/>
              <a:t>] &amp;&amp; d[</a:t>
            </a:r>
            <a:r>
              <a:rPr lang="en-US" altLang="zh-CN" dirty="0" err="1"/>
              <a:t>i</a:t>
            </a:r>
            <a:r>
              <a:rPr lang="en-US" altLang="zh-CN" dirty="0"/>
              <a:t>] &gt; d[</a:t>
            </a:r>
            <a:r>
              <a:rPr lang="en-US" altLang="zh-CN" dirty="0" err="1"/>
              <a:t>minid</a:t>
            </a:r>
            <a:r>
              <a:rPr lang="en-US" altLang="zh-CN" dirty="0"/>
              <a:t>] + dis[</a:t>
            </a:r>
            <a:r>
              <a:rPr lang="en-US" altLang="zh-CN" dirty="0" err="1"/>
              <a:t>minid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</a:p>
          <a:p>
            <a:pPr marL="3657600" lvl="8" indent="0">
              <a:buNone/>
            </a:pPr>
            <a:r>
              <a:rPr lang="en-US" altLang="zh-CN" dirty="0"/>
              <a:t>		{ d[</a:t>
            </a:r>
            <a:r>
              <a:rPr lang="en-US" altLang="zh-CN" dirty="0" err="1"/>
              <a:t>i</a:t>
            </a:r>
            <a:r>
              <a:rPr lang="en-US" altLang="zh-CN" dirty="0"/>
              <a:t>] = d[</a:t>
            </a:r>
            <a:r>
              <a:rPr lang="en-US" altLang="zh-CN" dirty="0" err="1"/>
              <a:t>minid</a:t>
            </a:r>
            <a:r>
              <a:rPr lang="en-US" altLang="zh-CN" dirty="0"/>
              <a:t>] + dis[</a:t>
            </a:r>
            <a:r>
              <a:rPr lang="en-US" altLang="zh-CN" dirty="0" err="1"/>
              <a:t>minid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]; }</a:t>
            </a:r>
          </a:p>
          <a:p>
            <a:pPr marL="3657600" lvl="8" indent="0">
              <a:buNone/>
            </a:pPr>
            <a:r>
              <a:rPr lang="en-US" altLang="zh-CN" dirty="0"/>
              <a:t>        }</a:t>
            </a:r>
          </a:p>
          <a:p>
            <a:pPr marL="3657600" lvl="8" indent="0">
              <a:buNone/>
            </a:pPr>
            <a:r>
              <a:rPr lang="en-US" altLang="zh-CN" dirty="0"/>
              <a:t>    }</a:t>
            </a:r>
          </a:p>
          <a:p>
            <a:pPr marL="3657600" lvl="8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1CF638-D60A-4708-B406-F4C4F84632DB}"/>
              </a:ext>
            </a:extLst>
          </p:cNvPr>
          <p:cNvSpPr txBox="1"/>
          <p:nvPr/>
        </p:nvSpPr>
        <p:spPr>
          <a:xfrm>
            <a:off x="807868" y="2077375"/>
            <a:ext cx="5125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+mj-ea"/>
                <a:ea typeface="+mj-ea"/>
              </a:rPr>
              <a:t>核心代码</a:t>
            </a:r>
            <a:endParaRPr lang="en-US" altLang="zh-CN" sz="4800" dirty="0">
              <a:latin typeface="+mj-ea"/>
              <a:ea typeface="+mj-ea"/>
            </a:endParaRPr>
          </a:p>
          <a:p>
            <a:r>
              <a:rPr lang="zh-CN" altLang="en-US" sz="4800" dirty="0">
                <a:latin typeface="+mj-ea"/>
                <a:ea typeface="+mj-ea"/>
              </a:rPr>
              <a:t>时间复杂度</a:t>
            </a:r>
            <a:r>
              <a:rPr lang="en-US" altLang="zh-CN" sz="4800" dirty="0">
                <a:latin typeface="+mj-ea"/>
                <a:ea typeface="+mj-ea"/>
              </a:rPr>
              <a:t>O(n^2)</a:t>
            </a:r>
            <a:endParaRPr lang="zh-CN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454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B87A0-6153-42EA-908C-64749D6F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65" y="2103437"/>
            <a:ext cx="10515600" cy="1325563"/>
          </a:xfrm>
        </p:spPr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的</a:t>
            </a:r>
            <a:r>
              <a:rPr lang="en-US" altLang="zh-CN" dirty="0"/>
              <a:t>heap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261BC-9F83-455E-9BA2-70F26B4C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465" y="392266"/>
            <a:ext cx="3156751" cy="102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vector&lt;P&gt; G[N];</a:t>
            </a:r>
          </a:p>
          <a:p>
            <a:pPr marL="0" indent="0">
              <a:buNone/>
            </a:pPr>
            <a:r>
              <a:rPr lang="en-US" altLang="zh-CN" dirty="0"/>
              <a:t>int d[N];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B8A2E1-3B27-438B-B9B4-BA166BDD700F}"/>
              </a:ext>
            </a:extLst>
          </p:cNvPr>
          <p:cNvSpPr txBox="1"/>
          <p:nvPr/>
        </p:nvSpPr>
        <p:spPr>
          <a:xfrm>
            <a:off x="5844465" y="1600637"/>
            <a:ext cx="62143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dijkstra</a:t>
            </a:r>
            <a:r>
              <a:rPr lang="en-US" altLang="zh-CN" dirty="0"/>
              <a:t>(int </a:t>
            </a:r>
            <a:r>
              <a:rPr lang="en-US" altLang="zh-CN" dirty="0" err="1"/>
              <a:t>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vis[N] = {false};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(d, INF, </a:t>
            </a:r>
            <a:r>
              <a:rPr lang="en-US" altLang="zh-CN" dirty="0" err="1"/>
              <a:t>sizeof</a:t>
            </a:r>
            <a:r>
              <a:rPr lang="en-US" altLang="zh-CN" dirty="0"/>
              <a:t> d), d[</a:t>
            </a:r>
            <a:r>
              <a:rPr lang="en-US" altLang="zh-CN" dirty="0" err="1"/>
              <a:t>st</a:t>
            </a:r>
            <a:r>
              <a:rPr lang="en-US" altLang="zh-CN" dirty="0"/>
              <a:t>]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priority_queue</a:t>
            </a:r>
            <a:r>
              <a:rPr lang="en-US" altLang="zh-CN" dirty="0"/>
              <a:t>&lt;P, vector&lt;P&gt;, greater&lt;P&gt;&gt; que;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que.push</a:t>
            </a:r>
            <a:r>
              <a:rPr lang="en-US" altLang="zh-CN" dirty="0"/>
              <a:t>(P{0, </a:t>
            </a:r>
            <a:r>
              <a:rPr lang="en-US" altLang="zh-CN" dirty="0" err="1"/>
              <a:t>st</a:t>
            </a:r>
            <a:r>
              <a:rPr lang="en-US" altLang="zh-CN" dirty="0"/>
              <a:t>});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que.size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int now = </a:t>
            </a:r>
            <a:r>
              <a:rPr lang="en-US" altLang="zh-CN" dirty="0" err="1"/>
              <a:t>que.top</a:t>
            </a:r>
            <a:r>
              <a:rPr lang="en-US" altLang="zh-CN" dirty="0"/>
              <a:t>().second, dis = </a:t>
            </a:r>
            <a:r>
              <a:rPr lang="en-US" altLang="zh-CN" dirty="0" err="1"/>
              <a:t>que.top</a:t>
            </a:r>
            <a:r>
              <a:rPr lang="en-US" altLang="zh-CN" dirty="0"/>
              <a:t>().first;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if(vis[now]) continue;</a:t>
            </a:r>
          </a:p>
          <a:p>
            <a:r>
              <a:rPr lang="en-US" altLang="zh-CN" dirty="0"/>
              <a:t>        vis[now] = true;</a:t>
            </a:r>
          </a:p>
          <a:p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G[now].size(); </a:t>
            </a:r>
            <a:r>
              <a:rPr lang="en-US" altLang="zh-CN" dirty="0" err="1"/>
              <a:t>i</a:t>
            </a:r>
            <a:r>
              <a:rPr lang="en-US" altLang="zh-CN" dirty="0"/>
              <a:t> ++)</a:t>
            </a:r>
          </a:p>
          <a:p>
            <a:r>
              <a:rPr lang="en-US" altLang="zh-CN" dirty="0"/>
              <a:t>            if(d[now] + G[now][</a:t>
            </a:r>
            <a:r>
              <a:rPr lang="en-US" altLang="zh-CN" dirty="0" err="1"/>
              <a:t>i</a:t>
            </a:r>
            <a:r>
              <a:rPr lang="en-US" altLang="zh-CN" dirty="0"/>
              <a:t>].first &lt; d[G[now][</a:t>
            </a:r>
            <a:r>
              <a:rPr lang="en-US" altLang="zh-CN" dirty="0" err="1"/>
              <a:t>i</a:t>
            </a:r>
            <a:r>
              <a:rPr lang="en-US" altLang="zh-CN" dirty="0"/>
              <a:t>].second]) {</a:t>
            </a:r>
          </a:p>
          <a:p>
            <a:r>
              <a:rPr lang="en-US" altLang="zh-CN" dirty="0"/>
              <a:t>                d[G[now][</a:t>
            </a:r>
            <a:r>
              <a:rPr lang="en-US" altLang="zh-CN" dirty="0" err="1"/>
              <a:t>i</a:t>
            </a:r>
            <a:r>
              <a:rPr lang="en-US" altLang="zh-CN" dirty="0"/>
              <a:t>].second] = d[now] + G[now][</a:t>
            </a:r>
            <a:r>
              <a:rPr lang="en-US" altLang="zh-CN" dirty="0" err="1"/>
              <a:t>i</a:t>
            </a:r>
            <a:r>
              <a:rPr lang="en-US" altLang="zh-CN" dirty="0"/>
              <a:t>].first;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que.push</a:t>
            </a:r>
            <a:r>
              <a:rPr lang="en-US" altLang="zh-CN" dirty="0"/>
              <a:t>(P{d[G[now][</a:t>
            </a:r>
            <a:r>
              <a:rPr lang="en-US" altLang="zh-CN" dirty="0" err="1"/>
              <a:t>i</a:t>
            </a:r>
            <a:r>
              <a:rPr lang="en-US" altLang="zh-CN" dirty="0"/>
              <a:t>].second], G[now][</a:t>
            </a:r>
            <a:r>
              <a:rPr lang="en-US" altLang="zh-CN" dirty="0" err="1"/>
              <a:t>i</a:t>
            </a:r>
            <a:r>
              <a:rPr lang="en-US" altLang="zh-CN" dirty="0"/>
              <a:t>].second});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A636D2-2904-45BD-A274-D62EFAC88A0E}"/>
              </a:ext>
            </a:extLst>
          </p:cNvPr>
          <p:cNvSpPr txBox="1"/>
          <p:nvPr/>
        </p:nvSpPr>
        <p:spPr>
          <a:xfrm>
            <a:off x="586665" y="3555018"/>
            <a:ext cx="367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时间复杂度</a:t>
            </a:r>
            <a:r>
              <a:rPr lang="en-US" altLang="zh-CN" sz="3200" dirty="0">
                <a:latin typeface="+mj-ea"/>
                <a:ea typeface="+mj-ea"/>
              </a:rPr>
              <a:t>O(</a:t>
            </a:r>
            <a:r>
              <a:rPr lang="en-US" altLang="zh-CN" sz="3200" dirty="0" err="1">
                <a:latin typeface="+mj-ea"/>
                <a:ea typeface="+mj-ea"/>
              </a:rPr>
              <a:t>nlogn</a:t>
            </a:r>
            <a:r>
              <a:rPr lang="en-US" altLang="zh-CN" sz="3200" dirty="0">
                <a:latin typeface="+mj-ea"/>
                <a:ea typeface="+mj-ea"/>
              </a:rPr>
              <a:t>)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41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AD441-4F42-4064-B7C1-C53831E9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最短路径问题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97868-5BB6-40F5-8218-D12E8673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+mj-ea"/>
                <a:ea typeface="+mj-ea"/>
              </a:rPr>
              <a:t>	</a:t>
            </a:r>
            <a:r>
              <a:rPr lang="zh-CN" altLang="en-US" sz="3600" dirty="0">
                <a:latin typeface="+mj-ea"/>
                <a:ea typeface="+mj-ea"/>
              </a:rPr>
              <a:t>最短路径问题是图论研究中的一个经典算法问题， 旨在寻找图（由结点和路径组成的）中两结点之间的最短路径。</a:t>
            </a:r>
            <a:endParaRPr lang="en-US" altLang="zh-CN" sz="36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DDACFC-5AF5-4AA8-A911-4106F321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614" y="3465846"/>
            <a:ext cx="4735100" cy="271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00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52230-DE2A-4B5D-9E83-E40CF700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BBC49-A38A-4860-AEF4-7DF5967F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	</a:t>
            </a:r>
            <a:r>
              <a:rPr lang="zh-CN" altLang="en-US" sz="3200" dirty="0">
                <a:latin typeface="+mj-ea"/>
                <a:ea typeface="+mj-ea"/>
              </a:rPr>
              <a:t>在一个带权图中，存在一个环的权值之和为负。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	</a:t>
            </a:r>
            <a:r>
              <a:rPr lang="zh-CN" altLang="en-US" sz="3200" dirty="0">
                <a:latin typeface="+mj-ea"/>
                <a:ea typeface="+mj-ea"/>
              </a:rPr>
              <a:t>如果包含负环，则意味着最短路径不存在。因为只要在负权回路上不断兜圈子，所得的最短路长度可以任意小。</a:t>
            </a:r>
          </a:p>
        </p:txBody>
      </p:sp>
    </p:spTree>
    <p:extLst>
      <p:ext uri="{BB962C8B-B14F-4D97-AF65-F5344CB8AC3E}">
        <p14:creationId xmlns:p14="http://schemas.microsoft.com/office/powerpoint/2010/main" val="404959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CF14B-066E-4AE7-9540-715934C9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判断负环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B9E23-A34C-4FDC-8D3B-253D4C8E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F3CE21-ED67-43A7-98EE-3587C6D2D2DB}"/>
              </a:ext>
            </a:extLst>
          </p:cNvPr>
          <p:cNvSpPr txBox="1"/>
          <p:nvPr/>
        </p:nvSpPr>
        <p:spPr>
          <a:xfrm>
            <a:off x="2222569" y="2351782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在三重循环的第二层多加一个判断，</a:t>
            </a:r>
            <a:endParaRPr lang="en-US" altLang="zh-CN" sz="3200" dirty="0">
              <a:latin typeface="+mj-ea"/>
              <a:ea typeface="+mj-ea"/>
            </a:endParaRPr>
          </a:p>
          <a:p>
            <a:r>
              <a:rPr lang="zh-CN" altLang="en-US" sz="3200" dirty="0">
                <a:latin typeface="+mj-ea"/>
                <a:ea typeface="+mj-ea"/>
              </a:rPr>
              <a:t>判断一个点到自己的最短路是不是负的即可。</a:t>
            </a:r>
          </a:p>
        </p:txBody>
      </p:sp>
    </p:spTree>
    <p:extLst>
      <p:ext uri="{BB962C8B-B14F-4D97-AF65-F5344CB8AC3E}">
        <p14:creationId xmlns:p14="http://schemas.microsoft.com/office/powerpoint/2010/main" val="36671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A49CA-719A-4776-B523-7F6BEB8B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7"/>
            <a:ext cx="10515600" cy="593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/>
              <a:t>floyd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for(int k = 1; k &lt;= n; k ++)</a:t>
            </a:r>
          </a:p>
          <a:p>
            <a:pPr marL="0" indent="0">
              <a:buNone/>
            </a:pPr>
            <a:r>
              <a:rPr lang="en-US" altLang="zh-CN" dirty="0"/>
              <a:t>           	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 ++) {</a:t>
            </a:r>
          </a:p>
          <a:p>
            <a:pPr marL="0" indent="0">
              <a:buNone/>
            </a:pPr>
            <a:r>
              <a:rPr lang="en-US" altLang="zh-CN" dirty="0"/>
              <a:t>                		for(int j = 1; j &lt;= n; j ++) </a:t>
            </a:r>
          </a:p>
          <a:p>
            <a:pPr marL="0" indent="0">
              <a:buNone/>
            </a:pPr>
            <a:r>
              <a:rPr lang="en-US" altLang="zh-CN" dirty="0"/>
              <a:t>                   		 if(dis[</a:t>
            </a:r>
            <a:r>
              <a:rPr lang="en-US" altLang="zh-CN" dirty="0" err="1"/>
              <a:t>i</a:t>
            </a:r>
            <a:r>
              <a:rPr lang="en-US" altLang="zh-CN" dirty="0"/>
              <a:t>][j] &lt; dis[</a:t>
            </a:r>
            <a:r>
              <a:rPr lang="en-US" altLang="zh-CN" dirty="0" err="1"/>
              <a:t>i</a:t>
            </a:r>
            <a:r>
              <a:rPr lang="en-US" altLang="zh-CN" dirty="0"/>
              <a:t>][k] + dis[k][j])</a:t>
            </a:r>
          </a:p>
          <a:p>
            <a:pPr marL="0" indent="0">
              <a:buNone/>
            </a:pPr>
            <a:r>
              <a:rPr lang="en-US" altLang="zh-CN" dirty="0"/>
              <a:t>                        			dis[</a:t>
            </a:r>
            <a:r>
              <a:rPr lang="en-US" altLang="zh-CN" dirty="0" err="1"/>
              <a:t>i</a:t>
            </a:r>
            <a:r>
              <a:rPr lang="en-US" altLang="zh-CN" dirty="0"/>
              <a:t>][j] = dis[</a:t>
            </a:r>
            <a:r>
              <a:rPr lang="en-US" altLang="zh-CN" dirty="0" err="1"/>
              <a:t>i</a:t>
            </a:r>
            <a:r>
              <a:rPr lang="en-US" altLang="zh-CN" dirty="0"/>
              <a:t>][k] + dis[k][j];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if(dis[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 &lt; 0) return true;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return false;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即为存在负环。</a:t>
            </a:r>
          </a:p>
        </p:txBody>
      </p:sp>
    </p:spTree>
    <p:extLst>
      <p:ext uri="{BB962C8B-B14F-4D97-AF65-F5344CB8AC3E}">
        <p14:creationId xmlns:p14="http://schemas.microsoft.com/office/powerpoint/2010/main" val="94835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31768-6D18-4FE3-B343-07617353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无法判断负环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71485-E5C0-473C-A0C4-DEF9673D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zh-CN" altLang="en-US" dirty="0">
                <a:latin typeface="+mj-ea"/>
                <a:ea typeface="+mj-ea"/>
              </a:rPr>
              <a:t>由于</a:t>
            </a:r>
            <a:r>
              <a:rPr lang="en-US" altLang="zh-CN" dirty="0" err="1">
                <a:latin typeface="+mj-ea"/>
                <a:ea typeface="+mj-ea"/>
              </a:rPr>
              <a:t>dijkstra</a:t>
            </a:r>
            <a:r>
              <a:rPr lang="zh-CN" altLang="en-US" dirty="0">
                <a:latin typeface="+mj-ea"/>
                <a:ea typeface="+mj-ea"/>
              </a:rPr>
              <a:t>算法的特性，如若遇到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负权边</a:t>
            </a:r>
            <a:r>
              <a:rPr lang="zh-CN" altLang="en-US" dirty="0">
                <a:latin typeface="+mj-ea"/>
                <a:ea typeface="+mj-ea"/>
              </a:rPr>
              <a:t>，那么它可能将无法得到正确结果。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zh-CN" altLang="en-US" dirty="0">
                <a:latin typeface="+mj-ea"/>
                <a:ea typeface="+mj-ea"/>
              </a:rPr>
              <a:t>如果遇到负环，当然</a:t>
            </a:r>
            <a:r>
              <a:rPr lang="en-US" altLang="zh-CN" dirty="0" err="1">
                <a:latin typeface="+mj-ea"/>
                <a:ea typeface="+mj-ea"/>
              </a:rPr>
              <a:t>dijkstra</a:t>
            </a:r>
            <a:r>
              <a:rPr lang="zh-CN" altLang="en-US" dirty="0">
                <a:latin typeface="+mj-ea"/>
                <a:ea typeface="+mj-ea"/>
              </a:rPr>
              <a:t>将无计可施。</a:t>
            </a:r>
          </a:p>
        </p:txBody>
      </p:sp>
    </p:spTree>
    <p:extLst>
      <p:ext uri="{BB962C8B-B14F-4D97-AF65-F5344CB8AC3E}">
        <p14:creationId xmlns:p14="http://schemas.microsoft.com/office/powerpoint/2010/main" val="4063937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5F61-FC7D-4CF8-90C1-7FE5A056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算法与</a:t>
            </a:r>
            <a:r>
              <a:rPr lang="en-US" altLang="zh-CN" dirty="0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DF174-0D0E-46B6-968D-E6DB1F4E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	Dijkstra</a:t>
            </a:r>
            <a:r>
              <a:rPr lang="zh-CN" altLang="en-US" sz="3200" dirty="0">
                <a:latin typeface="+mj-ea"/>
                <a:ea typeface="+mj-ea"/>
              </a:rPr>
              <a:t>算法是处理单源最短路径的有效算法，但它局限于边的权值非负的情况，若图中出现权值为负的边，</a:t>
            </a:r>
            <a:r>
              <a:rPr lang="en-US" altLang="zh-CN" sz="3200" dirty="0">
                <a:latin typeface="+mj-ea"/>
                <a:ea typeface="+mj-ea"/>
              </a:rPr>
              <a:t>Dijkstra</a:t>
            </a:r>
            <a:r>
              <a:rPr lang="zh-CN" altLang="en-US" sz="3200" dirty="0">
                <a:latin typeface="+mj-ea"/>
                <a:ea typeface="+mj-ea"/>
              </a:rPr>
              <a:t>算法就会失效，求出的最短路径就可能是错的。这时候，就需要使用其他的算法来求解最短路径，</a:t>
            </a:r>
            <a:r>
              <a:rPr lang="en-US" altLang="zh-CN" sz="3200" dirty="0">
                <a:latin typeface="+mj-ea"/>
                <a:ea typeface="+mj-ea"/>
              </a:rPr>
              <a:t>Bellman-Ford</a:t>
            </a:r>
            <a:r>
              <a:rPr lang="zh-CN" altLang="en-US" sz="3200" dirty="0">
                <a:latin typeface="+mj-ea"/>
                <a:ea typeface="+mj-ea"/>
              </a:rPr>
              <a:t>算法就是其中最常用的一个，而</a:t>
            </a:r>
            <a:r>
              <a:rPr lang="en-US" altLang="zh-CN" sz="3200" dirty="0">
                <a:latin typeface="+mj-ea"/>
                <a:ea typeface="+mj-ea"/>
              </a:rPr>
              <a:t>SPFA</a:t>
            </a:r>
            <a:r>
              <a:rPr lang="zh-CN" altLang="en-US" sz="3200" dirty="0">
                <a:latin typeface="+mj-ea"/>
                <a:ea typeface="+mj-ea"/>
              </a:rPr>
              <a:t>为</a:t>
            </a:r>
            <a:r>
              <a:rPr lang="en-US" altLang="zh-CN" sz="3200" dirty="0">
                <a:latin typeface="+mj-ea"/>
              </a:rPr>
              <a:t>Bellman-Ford</a:t>
            </a:r>
            <a:r>
              <a:rPr lang="zh-CN" altLang="en-US" sz="3200" dirty="0">
                <a:latin typeface="+mj-ea"/>
                <a:ea typeface="+mj-ea"/>
              </a:rPr>
              <a:t>的队列优化。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	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305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59B5-1790-4E6D-99E9-97F9340E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3999F-35F7-4A9E-96D4-9E161501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latin typeface="+mj-ea"/>
                <a:ea typeface="+mj-ea"/>
              </a:rPr>
              <a:t>数组</a:t>
            </a:r>
            <a:r>
              <a:rPr lang="en-US" altLang="zh-CN" dirty="0">
                <a:latin typeface="+mj-ea"/>
                <a:ea typeface="+mj-ea"/>
              </a:rPr>
              <a:t>d[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]</a:t>
            </a:r>
            <a:r>
              <a:rPr lang="zh-CN" altLang="en-US" dirty="0">
                <a:latin typeface="+mj-ea"/>
                <a:ea typeface="+mj-ea"/>
              </a:rPr>
              <a:t>记录从源点</a:t>
            </a:r>
            <a:r>
              <a:rPr lang="en-US" altLang="zh-CN" dirty="0">
                <a:latin typeface="+mj-ea"/>
                <a:ea typeface="+mj-ea"/>
              </a:rPr>
              <a:t>s</a:t>
            </a:r>
            <a:r>
              <a:rPr lang="zh-CN" altLang="en-US" dirty="0">
                <a:latin typeface="+mj-ea"/>
                <a:ea typeface="+mj-ea"/>
              </a:rPr>
              <a:t>到顶点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zh-CN" altLang="en-US" dirty="0">
                <a:latin typeface="+mj-ea"/>
                <a:ea typeface="+mj-ea"/>
              </a:rPr>
              <a:t>的路径长度，初始化数组</a:t>
            </a:r>
            <a:r>
              <a:rPr lang="en-US" altLang="zh-CN" dirty="0">
                <a:latin typeface="+mj-ea"/>
                <a:ea typeface="+mj-ea"/>
              </a:rPr>
              <a:t> d[s]</a:t>
            </a:r>
            <a:r>
              <a:rPr lang="zh-CN" altLang="en-US" dirty="0">
                <a:latin typeface="+mj-ea"/>
                <a:ea typeface="+mj-ea"/>
              </a:rPr>
              <a:t>为</a:t>
            </a:r>
            <a:r>
              <a:rPr lang="en-US" altLang="zh-CN" dirty="0">
                <a:latin typeface="+mj-ea"/>
                <a:ea typeface="+mj-ea"/>
              </a:rPr>
              <a:t>0</a:t>
            </a:r>
            <a:r>
              <a:rPr lang="zh-CN" altLang="en-US" dirty="0">
                <a:latin typeface="+mj-ea"/>
                <a:ea typeface="+mj-ea"/>
              </a:rPr>
              <a:t>；</a:t>
            </a:r>
          </a:p>
          <a:p>
            <a:pPr latinLnBrk="1"/>
            <a:r>
              <a:rPr lang="zh-CN" altLang="en-US" dirty="0">
                <a:latin typeface="+mj-ea"/>
                <a:ea typeface="+mj-ea"/>
              </a:rPr>
              <a:t>以下操作循环执行至多</a:t>
            </a:r>
            <a:r>
              <a:rPr lang="en-US" altLang="zh-CN" dirty="0">
                <a:latin typeface="+mj-ea"/>
                <a:ea typeface="+mj-ea"/>
              </a:rPr>
              <a:t>n-1</a:t>
            </a:r>
            <a:r>
              <a:rPr lang="zh-CN" altLang="en-US" dirty="0">
                <a:latin typeface="+mj-ea"/>
                <a:ea typeface="+mj-ea"/>
              </a:rPr>
              <a:t>次，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为顶点数：对于每一条边</a:t>
            </a:r>
            <a:r>
              <a:rPr lang="en-US" altLang="zh-CN" dirty="0">
                <a:latin typeface="+mj-ea"/>
                <a:ea typeface="+mj-ea"/>
              </a:rPr>
              <a:t>e(u, v)</a:t>
            </a:r>
            <a:r>
              <a:rPr lang="zh-CN" altLang="en-US" dirty="0">
                <a:latin typeface="+mj-ea"/>
                <a:ea typeface="+mj-ea"/>
              </a:rPr>
              <a:t>，如果</a:t>
            </a:r>
            <a:r>
              <a:rPr lang="en-US" altLang="zh-CN" dirty="0">
                <a:latin typeface="+mj-ea"/>
                <a:ea typeface="+mj-ea"/>
              </a:rPr>
              <a:t>d[u] + w(u, v) &lt; d[v]</a:t>
            </a:r>
            <a:r>
              <a:rPr lang="zh-CN" altLang="en-US" dirty="0">
                <a:latin typeface="+mj-ea"/>
                <a:ea typeface="+mj-ea"/>
              </a:rPr>
              <a:t>，则另</a:t>
            </a:r>
            <a:r>
              <a:rPr lang="en-US" altLang="zh-CN" dirty="0">
                <a:latin typeface="+mj-ea"/>
                <a:ea typeface="+mj-ea"/>
              </a:rPr>
              <a:t>d[v] = d[u]+w(u, v)</a:t>
            </a:r>
            <a:r>
              <a:rPr lang="zh-CN" altLang="en-US" dirty="0">
                <a:latin typeface="+mj-ea"/>
                <a:ea typeface="+mj-ea"/>
              </a:rPr>
              <a:t>。</a:t>
            </a:r>
            <a:r>
              <a:rPr lang="en-US" altLang="zh-CN" dirty="0">
                <a:latin typeface="+mj-ea"/>
                <a:ea typeface="+mj-ea"/>
              </a:rPr>
              <a:t>w(u, v)</a:t>
            </a:r>
            <a:r>
              <a:rPr lang="zh-CN" altLang="en-US" dirty="0">
                <a:latin typeface="+mj-ea"/>
                <a:ea typeface="+mj-ea"/>
              </a:rPr>
              <a:t>为边</a:t>
            </a:r>
            <a:r>
              <a:rPr lang="en-US" altLang="zh-CN" dirty="0">
                <a:latin typeface="+mj-ea"/>
                <a:ea typeface="+mj-ea"/>
              </a:rPr>
              <a:t>e(</a:t>
            </a:r>
            <a:r>
              <a:rPr lang="en-US" altLang="zh-CN" dirty="0" err="1">
                <a:latin typeface="+mj-ea"/>
                <a:ea typeface="+mj-ea"/>
              </a:rPr>
              <a:t>u,v</a:t>
            </a:r>
            <a:r>
              <a:rPr lang="en-US" altLang="zh-CN" dirty="0">
                <a:latin typeface="+mj-ea"/>
                <a:ea typeface="+mj-ea"/>
              </a:rPr>
              <a:t>)</a:t>
            </a:r>
            <a:r>
              <a:rPr lang="zh-CN" altLang="en-US" dirty="0">
                <a:latin typeface="+mj-ea"/>
                <a:ea typeface="+mj-ea"/>
              </a:rPr>
              <a:t>的权值； 若上述操作没有对</a:t>
            </a:r>
            <a:r>
              <a:rPr lang="en-US" altLang="zh-CN" dirty="0">
                <a:latin typeface="+mj-ea"/>
                <a:ea typeface="+mj-ea"/>
              </a:rPr>
              <a:t>d</a:t>
            </a:r>
            <a:r>
              <a:rPr lang="zh-CN" altLang="en-US" dirty="0">
                <a:latin typeface="+mj-ea"/>
                <a:ea typeface="+mj-ea"/>
              </a:rPr>
              <a:t>进行更新，说明最短路径已经查找完毕，或者部分点不可达，跳出循环。否则执行下次循环；</a:t>
            </a:r>
          </a:p>
          <a:p>
            <a:pPr latinLnBrk="1"/>
            <a:r>
              <a:rPr lang="zh-CN" altLang="en-US" dirty="0">
                <a:latin typeface="+mj-ea"/>
                <a:ea typeface="+mj-ea"/>
              </a:rPr>
              <a:t>除此之外，</a:t>
            </a:r>
            <a:r>
              <a:rPr lang="en-US" altLang="zh-CN" dirty="0">
                <a:latin typeface="+mj-ea"/>
                <a:ea typeface="+mj-ea"/>
              </a:rPr>
              <a:t>bellman-ford </a:t>
            </a:r>
            <a:r>
              <a:rPr lang="zh-CN" altLang="en-US" dirty="0">
                <a:latin typeface="+mj-ea"/>
                <a:ea typeface="+mj-ea"/>
              </a:rPr>
              <a:t>算法还可以检测出一个图是否含有负权回路。如果进行</a:t>
            </a:r>
            <a:r>
              <a:rPr lang="en-US" altLang="zh-CN" dirty="0">
                <a:latin typeface="+mj-ea"/>
                <a:ea typeface="+mj-ea"/>
              </a:rPr>
              <a:t>n-1</a:t>
            </a:r>
            <a:r>
              <a:rPr lang="zh-CN" altLang="en-US" dirty="0">
                <a:latin typeface="+mj-ea"/>
                <a:ea typeface="+mj-ea"/>
              </a:rPr>
              <a:t>轮松弛操作之后仍然存在</a:t>
            </a:r>
            <a:r>
              <a:rPr lang="en-US" altLang="zh-CN" dirty="0">
                <a:latin typeface="+mj-ea"/>
                <a:ea typeface="+mj-ea"/>
              </a:rPr>
              <a:t>d[v] &gt; d[u] + w(u, v)</a:t>
            </a:r>
            <a:r>
              <a:rPr lang="zh-CN" altLang="en-US" dirty="0">
                <a:latin typeface="+mj-ea"/>
                <a:ea typeface="+mj-ea"/>
              </a:rPr>
              <a:t>的情况，也就是说在进行</a:t>
            </a:r>
            <a:r>
              <a:rPr lang="en-US" altLang="zh-CN" dirty="0">
                <a:latin typeface="+mj-ea"/>
                <a:ea typeface="+mj-ea"/>
              </a:rPr>
              <a:t>n-1</a:t>
            </a:r>
            <a:r>
              <a:rPr lang="zh-CN" altLang="en-US" dirty="0">
                <a:latin typeface="+mj-ea"/>
                <a:ea typeface="+mj-ea"/>
              </a:rPr>
              <a:t>轮松弛后，仍可以继续成功松弛，那么此图必然存在负权回路。</a:t>
            </a:r>
          </a:p>
        </p:txBody>
      </p:sp>
    </p:spTree>
    <p:extLst>
      <p:ext uri="{BB962C8B-B14F-4D97-AF65-F5344CB8AC3E}">
        <p14:creationId xmlns:p14="http://schemas.microsoft.com/office/powerpoint/2010/main" val="376021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F30F9-6296-4F6F-986F-35F95F0F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678"/>
            <a:ext cx="5257800" cy="265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relax(int u, int v, int w)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if(d[v] &gt; d[u] + w)</a:t>
            </a:r>
          </a:p>
          <a:p>
            <a:pPr marL="0" indent="0">
              <a:buNone/>
            </a:pPr>
            <a:r>
              <a:rPr lang="en-US" altLang="zh-CN" dirty="0"/>
              <a:t>        d[v] = d[u] + w;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E12CF4-9B2F-4064-8FDF-DCC87CB69D25}"/>
              </a:ext>
            </a:extLst>
          </p:cNvPr>
          <p:cNvSpPr txBox="1"/>
          <p:nvPr/>
        </p:nvSpPr>
        <p:spPr>
          <a:xfrm>
            <a:off x="5865180" y="669692"/>
            <a:ext cx="46169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bool </a:t>
            </a:r>
            <a:r>
              <a:rPr lang="en-US" altLang="zh-CN" sz="2400" dirty="0" err="1"/>
              <a:t>Bellman_Ford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 - 1;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for(int j=1; j&lt;=m; ++j)</a:t>
            </a:r>
          </a:p>
          <a:p>
            <a:r>
              <a:rPr lang="en-US" altLang="zh-CN" sz="2400" dirty="0"/>
              <a:t>            relax(e[j].u, e[j].v, e[j].w);</a:t>
            </a:r>
          </a:p>
          <a:p>
            <a:r>
              <a:rPr lang="en-US" altLang="zh-CN" sz="2400" dirty="0"/>
              <a:t>    bool flag = 1;</a:t>
            </a:r>
          </a:p>
          <a:p>
            <a:r>
              <a:rPr lang="en-US" altLang="zh-CN" sz="2400" dirty="0"/>
              <a:t>    // </a:t>
            </a:r>
            <a:r>
              <a:rPr lang="zh-CN" altLang="en-US" sz="2400" dirty="0"/>
              <a:t>判断是否有负环路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if(d[e[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].v] &gt; d[e[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].u] + 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].w)</a:t>
            </a:r>
          </a:p>
          <a:p>
            <a:r>
              <a:rPr lang="en-US" altLang="zh-CN" sz="2400" dirty="0"/>
              <a:t>        {</a:t>
            </a:r>
          </a:p>
          <a:p>
            <a:r>
              <a:rPr lang="en-US" altLang="zh-CN" sz="2400" dirty="0"/>
              <a:t>            flag = 0;</a:t>
            </a:r>
          </a:p>
          <a:p>
            <a:r>
              <a:rPr lang="en-US" altLang="zh-CN" sz="2400" dirty="0"/>
              <a:t>            break;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return flag;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A17BBB-16FF-464E-B32A-146CFD9701E3}"/>
              </a:ext>
            </a:extLst>
          </p:cNvPr>
          <p:cNvSpPr txBox="1"/>
          <p:nvPr/>
        </p:nvSpPr>
        <p:spPr>
          <a:xfrm>
            <a:off x="838200" y="5421940"/>
            <a:ext cx="367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时间复杂度</a:t>
            </a:r>
            <a:r>
              <a:rPr lang="en-US" altLang="zh-CN" sz="3200" dirty="0"/>
              <a:t>O(n*m)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7711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5CA2F-C517-4F34-B93F-E00DF357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FE13C-02A9-474B-B844-8F57A6BE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+mj-ea"/>
                <a:ea typeface="+mj-ea"/>
              </a:rPr>
              <a:t>队列优化的</a:t>
            </a:r>
            <a:r>
              <a:rPr lang="en-US" altLang="zh-CN" sz="3200" dirty="0">
                <a:latin typeface="+mj-ea"/>
                <a:ea typeface="+mj-ea"/>
              </a:rPr>
              <a:t>Bellman-Ford</a:t>
            </a:r>
            <a:r>
              <a:rPr lang="zh-CN" altLang="en-US" sz="3200" dirty="0">
                <a:latin typeface="+mj-ea"/>
                <a:ea typeface="+mj-ea"/>
              </a:rPr>
              <a:t>。</a:t>
            </a:r>
            <a:endParaRPr lang="en-US" altLang="zh-CN" sz="3200" dirty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latin typeface="+mj-ea"/>
                <a:ea typeface="+mj-ea"/>
              </a:rPr>
              <a:t>建立一个队列，最初队列中只含有起点</a:t>
            </a:r>
            <a:r>
              <a:rPr lang="en-US" altLang="zh-CN" sz="3200" dirty="0">
                <a:latin typeface="+mj-ea"/>
                <a:ea typeface="+mj-ea"/>
              </a:rPr>
              <a:t> 1</a:t>
            </a:r>
            <a:r>
              <a:rPr lang="zh-CN" altLang="en-US" sz="3200" dirty="0">
                <a:latin typeface="+mj-ea"/>
                <a:ea typeface="+mj-ea"/>
              </a:rPr>
              <a:t>。</a:t>
            </a:r>
            <a:endParaRPr lang="en-US" altLang="zh-CN" sz="3200" dirty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latin typeface="+mj-ea"/>
                <a:ea typeface="+mj-ea"/>
              </a:rPr>
              <a:t>取出队头节点 </a:t>
            </a:r>
            <a:r>
              <a:rPr lang="en-US" altLang="zh-CN" sz="3200" dirty="0">
                <a:latin typeface="+mj-ea"/>
                <a:ea typeface="+mj-ea"/>
              </a:rPr>
              <a:t>x</a:t>
            </a:r>
            <a:r>
              <a:rPr lang="zh-CN" altLang="en-US" sz="3200" dirty="0">
                <a:latin typeface="+mj-ea"/>
                <a:ea typeface="+mj-ea"/>
              </a:rPr>
              <a:t>，扫描它的所有出边</a:t>
            </a:r>
            <a:r>
              <a:rPr lang="en-US" altLang="zh-CN" sz="3200" dirty="0">
                <a:latin typeface="+mj-ea"/>
                <a:ea typeface="+mj-ea"/>
              </a:rPr>
              <a:t>(x, y, z)</a:t>
            </a:r>
            <a:r>
              <a:rPr lang="zh-CN" altLang="en-US" sz="3200" dirty="0">
                <a:latin typeface="+mj-ea"/>
                <a:ea typeface="+mj-ea"/>
              </a:rPr>
              <a:t>，若 </a:t>
            </a:r>
            <a:r>
              <a:rPr lang="en-US" altLang="zh-CN" sz="3200" dirty="0">
                <a:latin typeface="+mj-ea"/>
                <a:ea typeface="+mj-ea"/>
              </a:rPr>
              <a:t>d[y] &gt; d[x] + z</a:t>
            </a:r>
            <a:r>
              <a:rPr lang="zh-CN" altLang="en-US" sz="3200" dirty="0">
                <a:latin typeface="+mj-ea"/>
                <a:ea typeface="+mj-ea"/>
              </a:rPr>
              <a:t>，则使用 </a:t>
            </a:r>
            <a:r>
              <a:rPr lang="en-US" altLang="zh-CN" sz="3200" dirty="0">
                <a:latin typeface="+mj-ea"/>
                <a:ea typeface="+mj-ea"/>
              </a:rPr>
              <a:t>d[x] + z </a:t>
            </a:r>
            <a:r>
              <a:rPr lang="zh-CN" altLang="en-US" sz="3200" dirty="0">
                <a:latin typeface="+mj-ea"/>
                <a:ea typeface="+mj-ea"/>
              </a:rPr>
              <a:t>更新 </a:t>
            </a:r>
            <a:r>
              <a:rPr lang="en-US" altLang="zh-CN" sz="3200" dirty="0">
                <a:latin typeface="+mj-ea"/>
                <a:ea typeface="+mj-ea"/>
              </a:rPr>
              <a:t>d[y]</a:t>
            </a:r>
            <a:r>
              <a:rPr lang="zh-CN" altLang="en-US" sz="3200" dirty="0">
                <a:latin typeface="+mj-ea"/>
                <a:ea typeface="+mj-ea"/>
              </a:rPr>
              <a:t>。同时，若 </a:t>
            </a:r>
            <a:r>
              <a:rPr lang="en-US" altLang="zh-CN" sz="3200" dirty="0">
                <a:latin typeface="+mj-ea"/>
                <a:ea typeface="+mj-ea"/>
              </a:rPr>
              <a:t>y </a:t>
            </a:r>
            <a:r>
              <a:rPr lang="zh-CN" altLang="en-US" sz="3200" dirty="0">
                <a:latin typeface="+mj-ea"/>
                <a:ea typeface="+mj-ea"/>
              </a:rPr>
              <a:t>不在队列中，则把 </a:t>
            </a:r>
            <a:r>
              <a:rPr lang="en-US" altLang="zh-CN" sz="3200" dirty="0">
                <a:latin typeface="+mj-ea"/>
                <a:ea typeface="+mj-ea"/>
              </a:rPr>
              <a:t>y </a:t>
            </a:r>
            <a:r>
              <a:rPr lang="zh-CN" altLang="en-US" sz="3200" dirty="0">
                <a:latin typeface="+mj-ea"/>
                <a:ea typeface="+mj-ea"/>
              </a:rPr>
              <a:t>入队。</a:t>
            </a:r>
            <a:endParaRPr lang="en-US" altLang="zh-CN" sz="3200" dirty="0"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latin typeface="+mj-ea"/>
                <a:ea typeface="+mj-ea"/>
              </a:rPr>
              <a:t>重复以上步骤，直到队列为空。</a:t>
            </a:r>
            <a:endParaRPr lang="en-US" altLang="zh-CN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869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D1E0CA-C696-4FC3-8E32-A7E5DB318A84}"/>
              </a:ext>
            </a:extLst>
          </p:cNvPr>
          <p:cNvSpPr txBox="1"/>
          <p:nvPr/>
        </p:nvSpPr>
        <p:spPr>
          <a:xfrm>
            <a:off x="6711519" y="474345"/>
            <a:ext cx="369684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bool SPFA(int </a:t>
            </a:r>
            <a:r>
              <a:rPr lang="en-US" altLang="zh-CN" dirty="0" err="1"/>
              <a:t>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vis[N] = {0};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(d, INF, </a:t>
            </a:r>
            <a:r>
              <a:rPr lang="en-US" altLang="zh-CN" dirty="0" err="1"/>
              <a:t>sizeof</a:t>
            </a:r>
            <a:r>
              <a:rPr lang="en-US" altLang="zh-CN" dirty="0"/>
              <a:t> d);</a:t>
            </a:r>
          </a:p>
          <a:p>
            <a:r>
              <a:rPr lang="en-US" altLang="zh-CN" dirty="0"/>
              <a:t>    d[1] = 0, vis[1] = true;</a:t>
            </a:r>
          </a:p>
          <a:p>
            <a:r>
              <a:rPr lang="en-US" altLang="zh-CN" dirty="0"/>
              <a:t>    queue&lt;int &gt; que;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que.push</a:t>
            </a:r>
            <a:r>
              <a:rPr lang="en-US" altLang="zh-CN" dirty="0"/>
              <a:t>(</a:t>
            </a:r>
            <a:r>
              <a:rPr lang="en-US" altLang="zh-CN" dirty="0" err="1"/>
              <a:t>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while(!</a:t>
            </a:r>
            <a:r>
              <a:rPr lang="en-US" altLang="zh-CN" dirty="0" err="1"/>
              <a:t>que.empty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int now = </a:t>
            </a:r>
            <a:r>
              <a:rPr lang="en-US" altLang="zh-CN" dirty="0" err="1"/>
              <a:t>que.front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 ++){</a:t>
            </a:r>
          </a:p>
          <a:p>
            <a:r>
              <a:rPr lang="en-US" altLang="zh-CN" dirty="0"/>
              <a:t>            if(d[</a:t>
            </a:r>
            <a:r>
              <a:rPr lang="en-US" altLang="zh-CN" dirty="0" err="1"/>
              <a:t>i</a:t>
            </a:r>
            <a:r>
              <a:rPr lang="en-US" altLang="zh-CN" dirty="0"/>
              <a:t>] &gt; d[now] + d[now][</a:t>
            </a:r>
            <a:r>
              <a:rPr lang="en-US" altLang="zh-CN" dirty="0" err="1"/>
              <a:t>i</a:t>
            </a:r>
            <a:r>
              <a:rPr lang="en-US" altLang="zh-CN" dirty="0"/>
              <a:t>]){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que.push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vis[</a:t>
            </a:r>
            <a:r>
              <a:rPr lang="en-US" altLang="zh-CN" dirty="0" err="1"/>
              <a:t>i</a:t>
            </a:r>
            <a:r>
              <a:rPr lang="en-US" altLang="zh-CN" dirty="0"/>
              <a:t>] ++;</a:t>
            </a:r>
          </a:p>
          <a:p>
            <a:r>
              <a:rPr lang="en-US" altLang="zh-CN" dirty="0"/>
              <a:t>                if(vis[</a:t>
            </a:r>
            <a:r>
              <a:rPr lang="en-US" altLang="zh-CN" dirty="0" err="1"/>
              <a:t>i</a:t>
            </a:r>
            <a:r>
              <a:rPr lang="en-US" altLang="zh-CN" dirty="0"/>
              <a:t>] &gt;= n) return true;</a:t>
            </a:r>
          </a:p>
          <a:p>
            <a:r>
              <a:rPr lang="en-US" altLang="zh-CN" dirty="0"/>
              <a:t>                d[</a:t>
            </a:r>
            <a:r>
              <a:rPr lang="en-US" altLang="zh-CN" dirty="0" err="1"/>
              <a:t>i</a:t>
            </a:r>
            <a:r>
              <a:rPr lang="en-US" altLang="zh-CN" dirty="0"/>
              <a:t>] = d[now] + d[now][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false;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994CC4-5925-4DD0-B9D1-DBDF94019B3F}"/>
              </a:ext>
            </a:extLst>
          </p:cNvPr>
          <p:cNvSpPr txBox="1"/>
          <p:nvPr/>
        </p:nvSpPr>
        <p:spPr>
          <a:xfrm>
            <a:off x="1242873" y="1216617"/>
            <a:ext cx="50064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核心代码</a:t>
            </a:r>
            <a:endParaRPr lang="en-US" altLang="zh-CN" sz="3600" dirty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时间复杂度</a:t>
            </a:r>
            <a:r>
              <a:rPr lang="en-US" altLang="zh-CN" sz="3600" dirty="0">
                <a:latin typeface="+mj-ea"/>
                <a:ea typeface="+mj-ea"/>
              </a:rPr>
              <a:t>O(k*m)</a:t>
            </a:r>
          </a:p>
          <a:p>
            <a:r>
              <a:rPr lang="zh-CN" altLang="en-US" sz="3600" dirty="0">
                <a:latin typeface="+mj-ea"/>
                <a:ea typeface="+mj-ea"/>
              </a:rPr>
              <a:t>其中</a:t>
            </a:r>
            <a:r>
              <a:rPr lang="en-US" altLang="zh-CN" sz="3600" dirty="0">
                <a:latin typeface="+mj-ea"/>
                <a:ea typeface="+mj-ea"/>
              </a:rPr>
              <a:t>k</a:t>
            </a:r>
            <a:r>
              <a:rPr lang="zh-CN" altLang="en-US" sz="3600" dirty="0">
                <a:latin typeface="+mj-ea"/>
                <a:ea typeface="+mj-ea"/>
              </a:rPr>
              <a:t>是一个较小的常数</a:t>
            </a:r>
            <a:endParaRPr lang="en-US" altLang="zh-CN" sz="3600" dirty="0">
              <a:latin typeface="+mj-ea"/>
              <a:ea typeface="+mj-ea"/>
            </a:endParaRPr>
          </a:p>
          <a:p>
            <a:endParaRPr lang="zh-CN" altLang="en-US" sz="3600" dirty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但是在特殊构造的图中</a:t>
            </a:r>
            <a:endParaRPr lang="en-US" altLang="zh-CN" sz="3600" dirty="0">
              <a:latin typeface="+mj-ea"/>
              <a:ea typeface="+mj-ea"/>
            </a:endParaRPr>
          </a:p>
          <a:p>
            <a:r>
              <a:rPr lang="zh-CN" altLang="en-US" sz="3600" dirty="0">
                <a:latin typeface="+mj-ea"/>
                <a:ea typeface="+mj-ea"/>
              </a:rPr>
              <a:t>该算法很可能退化成</a:t>
            </a:r>
            <a:endParaRPr lang="en-US" altLang="zh-CN" sz="3600" dirty="0">
              <a:latin typeface="+mj-ea"/>
              <a:ea typeface="+mj-ea"/>
            </a:endParaRPr>
          </a:p>
          <a:p>
            <a:r>
              <a:rPr lang="en-US" altLang="zh-CN" sz="3600" dirty="0">
                <a:latin typeface="+mj-ea"/>
                <a:ea typeface="+mj-ea"/>
              </a:rPr>
              <a:t>O(n*m)</a:t>
            </a:r>
            <a:r>
              <a:rPr lang="zh-CN" altLang="en-US" sz="3600" dirty="0">
                <a:latin typeface="+mj-ea"/>
                <a:ea typeface="+mj-ea"/>
              </a:rPr>
              <a:t>。</a:t>
            </a:r>
            <a:endParaRPr lang="en-US" altLang="zh-CN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512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986CC-68FC-4A6F-8494-5659583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3EAA9-DB45-4E41-AB1B-73D0E04E6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45" y="2870709"/>
            <a:ext cx="6881710" cy="33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2596D3-6F7F-486D-86FF-DB8A9D94663E}"/>
              </a:ext>
            </a:extLst>
          </p:cNvPr>
          <p:cNvSpPr txBox="1"/>
          <p:nvPr/>
        </p:nvSpPr>
        <p:spPr>
          <a:xfrm>
            <a:off x="838200" y="1765754"/>
            <a:ext cx="11328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        </a:t>
            </a:r>
            <a:r>
              <a:rPr lang="zh-CN" altLang="en-US" sz="2400" dirty="0">
                <a:latin typeface="+mj-ea"/>
                <a:ea typeface="+mj-ea"/>
              </a:rPr>
              <a:t>并查集是一种树型的数据结构，用于处理一些不相交集合的合并及查询问题。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常常在使用中以森林来表示。</a:t>
            </a:r>
          </a:p>
        </p:txBody>
      </p:sp>
    </p:spTree>
    <p:extLst>
      <p:ext uri="{BB962C8B-B14F-4D97-AF65-F5344CB8AC3E}">
        <p14:creationId xmlns:p14="http://schemas.microsoft.com/office/powerpoint/2010/main" val="55660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16251-9AF1-4153-96E3-15CF41C5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储存图的方法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71575-AA2C-47B5-945F-4EDA3F3A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+mj-ea"/>
                <a:ea typeface="+mj-ea"/>
              </a:rPr>
              <a:t>采用邻接矩阵储存边</a:t>
            </a:r>
            <a:endParaRPr lang="en-US" altLang="zh-CN" sz="3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int dis[N][N];</a:t>
            </a:r>
          </a:p>
          <a:p>
            <a:pPr marL="0" indent="0">
              <a:buNone/>
            </a:pPr>
            <a:r>
              <a:rPr lang="zh-CN" altLang="en-US" sz="3600" dirty="0">
                <a:latin typeface="+mj-ea"/>
                <a:ea typeface="+mj-ea"/>
              </a:rPr>
              <a:t>采用向量储存边</a:t>
            </a:r>
            <a:endParaRPr lang="en-US" altLang="zh-CN" sz="36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2"/>
                </a:solidFill>
                <a:latin typeface="+mj-ea"/>
              </a:rPr>
              <a:t>	vector&lt;int&gt; edge[N];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2"/>
                </a:solidFill>
                <a:latin typeface="+mj-ea"/>
              </a:rPr>
              <a:t>	edge[a].</a:t>
            </a:r>
            <a:r>
              <a:rPr lang="en-US" altLang="zh-CN" dirty="0" err="1">
                <a:solidFill>
                  <a:schemeClr val="tx2"/>
                </a:solidFill>
                <a:latin typeface="+mj-ea"/>
              </a:rPr>
              <a:t>push_back</a:t>
            </a:r>
            <a:r>
              <a:rPr lang="en-US" altLang="zh-CN" dirty="0">
                <a:solidFill>
                  <a:schemeClr val="tx2"/>
                </a:solidFill>
                <a:latin typeface="+mj-ea"/>
              </a:rPr>
              <a:t>(b);	//</a:t>
            </a:r>
            <a:r>
              <a:rPr lang="zh-CN" altLang="en-US" dirty="0">
                <a:solidFill>
                  <a:schemeClr val="tx2"/>
                </a:solidFill>
                <a:latin typeface="+mj-ea"/>
              </a:rPr>
              <a:t>建立</a:t>
            </a:r>
            <a:r>
              <a:rPr lang="en-US" altLang="zh-CN" dirty="0">
                <a:solidFill>
                  <a:schemeClr val="tx2"/>
                </a:solidFill>
                <a:latin typeface="+mj-ea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+mj-ea"/>
              </a:rPr>
              <a:t>到</a:t>
            </a:r>
            <a:r>
              <a:rPr lang="en-US" altLang="zh-CN" dirty="0">
                <a:solidFill>
                  <a:schemeClr val="tx2"/>
                </a:solidFill>
                <a:latin typeface="+mj-ea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+mj-ea"/>
              </a:rPr>
              <a:t>的一条有向边</a:t>
            </a:r>
            <a:endParaRPr lang="en-US" altLang="zh-CN" dirty="0">
              <a:solidFill>
                <a:schemeClr val="tx2"/>
              </a:solidFill>
              <a:latin typeface="+mj-ea"/>
            </a:endParaRP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2"/>
                </a:solidFill>
                <a:latin typeface="+mj-ea"/>
              </a:rPr>
              <a:t>	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2"/>
                </a:solidFill>
                <a:latin typeface="+mj-ea"/>
              </a:rPr>
              <a:t>	edge[a].</a:t>
            </a:r>
            <a:r>
              <a:rPr lang="en-US" altLang="zh-CN" dirty="0" err="1">
                <a:solidFill>
                  <a:schemeClr val="tx2"/>
                </a:solidFill>
                <a:latin typeface="+mj-ea"/>
              </a:rPr>
              <a:t>push_back</a:t>
            </a:r>
            <a:r>
              <a:rPr lang="en-US" altLang="zh-CN" dirty="0">
                <a:solidFill>
                  <a:schemeClr val="tx2"/>
                </a:solidFill>
                <a:latin typeface="+mj-ea"/>
              </a:rPr>
              <a:t>(b);	//</a:t>
            </a:r>
            <a:r>
              <a:rPr lang="zh-CN" altLang="en-US" dirty="0">
                <a:solidFill>
                  <a:schemeClr val="tx2"/>
                </a:solidFill>
                <a:latin typeface="+mj-ea"/>
              </a:rPr>
              <a:t>无向图</a:t>
            </a:r>
            <a:endParaRPr lang="en-US" altLang="zh-CN" dirty="0">
              <a:solidFill>
                <a:schemeClr val="tx2"/>
              </a:solidFill>
              <a:latin typeface="+mj-ea"/>
            </a:endParaRP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2"/>
                </a:solidFill>
                <a:latin typeface="+mj-ea"/>
              </a:rPr>
              <a:t>	edge[b].</a:t>
            </a:r>
            <a:r>
              <a:rPr lang="en-US" altLang="zh-CN" dirty="0" err="1">
                <a:solidFill>
                  <a:schemeClr val="tx2"/>
                </a:solidFill>
                <a:latin typeface="+mj-ea"/>
              </a:rPr>
              <a:t>push_back</a:t>
            </a:r>
            <a:r>
              <a:rPr lang="en-US" altLang="zh-CN" dirty="0">
                <a:solidFill>
                  <a:schemeClr val="tx2"/>
                </a:solidFill>
                <a:latin typeface="+mj-ea"/>
              </a:rPr>
              <a:t>(a);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565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DABB-E95C-42AA-AA1E-717532AA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在并查集上支持以下两种运算：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7F7B-9DB8-4807-B6E0-7981ED31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find(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：返回包含</a:t>
            </a:r>
            <a:r>
              <a:rPr lang="en-US" altLang="zh-CN" dirty="0"/>
              <a:t>x</a:t>
            </a:r>
            <a:r>
              <a:rPr lang="zh-CN" altLang="en-US" dirty="0"/>
              <a:t>的集合的根节点</a:t>
            </a:r>
            <a:r>
              <a:rPr lang="en-US" altLang="zh-CN" dirty="0"/>
              <a:t>(root)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union(</a:t>
            </a:r>
            <a:r>
              <a:rPr lang="en-US" altLang="zh-CN" i="1" dirty="0"/>
              <a:t>x</a:t>
            </a:r>
            <a:r>
              <a:rPr lang="en-US" altLang="zh-CN" dirty="0"/>
              <a:t>, 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：将包含</a:t>
            </a:r>
            <a:r>
              <a:rPr lang="en-US" altLang="zh-CN" dirty="0"/>
              <a:t>x</a:t>
            </a:r>
            <a:r>
              <a:rPr lang="zh-CN" altLang="en-US" dirty="0"/>
              <a:t>的集合与包含</a:t>
            </a:r>
            <a:r>
              <a:rPr lang="en-US" altLang="zh-CN" dirty="0"/>
              <a:t>y</a:t>
            </a:r>
            <a:r>
              <a:rPr lang="zh-CN" altLang="en-US" dirty="0"/>
              <a:t>的集合并起来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31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1D933-82DD-42EA-AEAD-7C75F99D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Find(x)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CBD67B-36EB-40C0-856E-9A8CB55F1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87" y="3279610"/>
            <a:ext cx="4369025" cy="32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451658-CC53-4FC4-85A0-47EA999C6C8B}"/>
              </a:ext>
            </a:extLst>
          </p:cNvPr>
          <p:cNvSpPr txBox="1"/>
          <p:nvPr/>
        </p:nvSpPr>
        <p:spPr>
          <a:xfrm>
            <a:off x="838200" y="1690688"/>
            <a:ext cx="7409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zh-CN" altLang="en-US" sz="2400" dirty="0">
                <a:latin typeface="+mj-ea"/>
                <a:ea typeface="+mj-ea"/>
              </a:rPr>
              <a:t>对于</a:t>
            </a:r>
            <a:r>
              <a:rPr lang="en-US" altLang="zh-CN" sz="2400" dirty="0">
                <a:latin typeface="+mj-ea"/>
                <a:ea typeface="+mj-ea"/>
              </a:rPr>
              <a:t>FIND(x)</a:t>
            </a:r>
            <a:r>
              <a:rPr lang="zh-CN" altLang="en-US" sz="2400" dirty="0">
                <a:latin typeface="+mj-ea"/>
                <a:ea typeface="+mj-ea"/>
              </a:rPr>
              <a:t>，从</a:t>
            </a:r>
            <a:r>
              <a:rPr lang="en-US" altLang="zh-CN" sz="2400" dirty="0">
                <a:latin typeface="+mj-ea"/>
                <a:ea typeface="+mj-ea"/>
              </a:rPr>
              <a:t>x</a:t>
            </a:r>
            <a:r>
              <a:rPr lang="zh-CN" altLang="en-US" sz="2400" dirty="0">
                <a:latin typeface="+mj-ea"/>
                <a:ea typeface="+mj-ea"/>
              </a:rPr>
              <a:t>开始不断的寻找它的父节点，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直到找到一个元素的父节点是它本身，则完成。</a:t>
            </a:r>
          </a:p>
        </p:txBody>
      </p:sp>
    </p:spTree>
    <p:extLst>
      <p:ext uri="{BB962C8B-B14F-4D97-AF65-F5344CB8AC3E}">
        <p14:creationId xmlns:p14="http://schemas.microsoft.com/office/powerpoint/2010/main" val="1187400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59F82-07C9-4D10-A7F6-C01A6BB1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095" y="19700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void get(int x)</a:t>
            </a:r>
          </a:p>
          <a:p>
            <a:pPr marL="0" indent="0">
              <a:buNone/>
            </a:pP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/>
              <a:t>	if(father[x] == x) return x;</a:t>
            </a:r>
          </a:p>
          <a:p>
            <a:pPr marL="0" indent="0">
              <a:buNone/>
            </a:pPr>
            <a:r>
              <a:rPr lang="en-US" altLang="zh-CN" sz="3200" dirty="0"/>
              <a:t>	return get(father[x]);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011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A24D-079E-466E-9A39-B22C2D6E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优化方法是使用路径压缩，不断将“中间路径”的节点</a:t>
            </a:r>
            <a:r>
              <a:rPr lang="zh-CN" altLang="en-US" sz="2400" dirty="0">
                <a:solidFill>
                  <a:srgbClr val="FF0000"/>
                </a:solidFill>
              </a:rPr>
              <a:t>直接</a:t>
            </a:r>
            <a:r>
              <a:rPr lang="zh-CN" altLang="en-US" sz="2400" dirty="0"/>
              <a:t>与祖先节点连接。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D74D34-431D-4BB2-AF4A-95C7BBB3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185" y="1690688"/>
            <a:ext cx="679762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66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AC133-98D8-434E-8659-48A213FF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7632" y="20181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void get(int x)</a:t>
            </a:r>
          </a:p>
          <a:p>
            <a:pPr marL="0" indent="0">
              <a:buNone/>
            </a:pP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/>
              <a:t>	if(father[x] == x) return x;</a:t>
            </a:r>
          </a:p>
          <a:p>
            <a:pPr marL="0" indent="0">
              <a:buNone/>
            </a:pPr>
            <a:r>
              <a:rPr lang="en-US" altLang="zh-CN" sz="3200" dirty="0"/>
              <a:t>	return </a:t>
            </a:r>
            <a:r>
              <a:rPr lang="en-US" altLang="zh-CN" sz="3200" dirty="0">
                <a:solidFill>
                  <a:srgbClr val="FF0000"/>
                </a:solidFill>
              </a:rPr>
              <a:t>father[x] = </a:t>
            </a:r>
            <a:r>
              <a:rPr lang="en-US" altLang="zh-CN" sz="3200" dirty="0"/>
              <a:t>get(father[x]);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911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9694D-F247-462E-A81B-99C0828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64461B-51E3-40C3-BB30-03E5A820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401355" cy="2408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C4703-72C0-4CA7-98E9-5685B17B8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790" y="3428999"/>
            <a:ext cx="4401640" cy="24081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28D39C-D263-4345-BEAF-3AA256C347FD}"/>
              </a:ext>
            </a:extLst>
          </p:cNvPr>
          <p:cNvSpPr txBox="1"/>
          <p:nvPr/>
        </p:nvSpPr>
        <p:spPr>
          <a:xfrm>
            <a:off x="838200" y="2001138"/>
            <a:ext cx="1068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集合合并就是将一个集合的祖先作为另一个集合的祖先的父节点，从而合并。</a:t>
            </a:r>
          </a:p>
        </p:txBody>
      </p:sp>
    </p:spTree>
    <p:extLst>
      <p:ext uri="{BB962C8B-B14F-4D97-AF65-F5344CB8AC3E}">
        <p14:creationId xmlns:p14="http://schemas.microsoft.com/office/powerpoint/2010/main" val="365318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02847-F122-4FAF-8AC0-2E8D2118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996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dirty="0"/>
              <a:t>bool unions(int x, int y)</a:t>
            </a:r>
          </a:p>
          <a:p>
            <a:pPr marL="0" indent="0">
              <a:buNone/>
            </a:pP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/>
              <a:t>	int </a:t>
            </a:r>
            <a:r>
              <a:rPr lang="en-US" altLang="zh-CN" sz="3200" dirty="0" err="1"/>
              <a:t>rx</a:t>
            </a:r>
            <a:r>
              <a:rPr lang="en-US" altLang="zh-CN" sz="3200" dirty="0"/>
              <a:t> = get(x), </a:t>
            </a:r>
            <a:r>
              <a:rPr lang="en-US" altLang="zh-CN" sz="3200" dirty="0" err="1"/>
              <a:t>ry</a:t>
            </a:r>
            <a:r>
              <a:rPr lang="en-US" altLang="zh-CN" sz="3200" dirty="0"/>
              <a:t> = get(y);</a:t>
            </a:r>
          </a:p>
          <a:p>
            <a:pPr marL="0" indent="0">
              <a:buNone/>
            </a:pPr>
            <a:r>
              <a:rPr lang="en-US" altLang="zh-CN" sz="3200" dirty="0"/>
              <a:t>	if(</a:t>
            </a:r>
            <a:r>
              <a:rPr lang="en-US" altLang="zh-CN" sz="3200" dirty="0" err="1"/>
              <a:t>rx</a:t>
            </a:r>
            <a:r>
              <a:rPr lang="en-US" altLang="zh-CN" sz="3200" dirty="0"/>
              <a:t> != </a:t>
            </a:r>
            <a:r>
              <a:rPr lang="en-US" altLang="zh-CN" sz="3200" dirty="0" err="1"/>
              <a:t>ry</a:t>
            </a:r>
            <a:r>
              <a:rPr lang="en-US" altLang="zh-CN" sz="3200" dirty="0"/>
              <a:t>) {</a:t>
            </a:r>
          </a:p>
          <a:p>
            <a:pPr marL="0" indent="0">
              <a:buNone/>
            </a:pPr>
            <a:r>
              <a:rPr lang="en-US" altLang="zh-CN" sz="3200" dirty="0"/>
              <a:t>		f[</a:t>
            </a:r>
            <a:r>
              <a:rPr lang="en-US" altLang="zh-CN" sz="3200" dirty="0" err="1"/>
              <a:t>rx</a:t>
            </a:r>
            <a:r>
              <a:rPr lang="en-US" altLang="zh-CN" sz="3200" dirty="0"/>
              <a:t>] = </a:t>
            </a:r>
            <a:r>
              <a:rPr lang="en-US" altLang="zh-CN" sz="3200" dirty="0" err="1"/>
              <a:t>ry</a:t>
            </a:r>
            <a:r>
              <a:rPr lang="en-US" altLang="zh-CN" sz="3200" dirty="0"/>
              <a:t>;</a:t>
            </a:r>
          </a:p>
          <a:p>
            <a:pPr marL="0" indent="0">
              <a:buNone/>
            </a:pPr>
            <a:r>
              <a:rPr lang="en-US" altLang="zh-CN" sz="3200" dirty="0"/>
              <a:t>		return true;</a:t>
            </a:r>
          </a:p>
          <a:p>
            <a:pPr marL="0" indent="0">
              <a:buNone/>
            </a:pPr>
            <a:r>
              <a:rPr lang="en-US" altLang="zh-CN" sz="3200" dirty="0"/>
              <a:t>	}</a:t>
            </a:r>
          </a:p>
          <a:p>
            <a:pPr marL="0" indent="0">
              <a:buNone/>
            </a:pPr>
            <a:r>
              <a:rPr lang="en-US" altLang="zh-CN" sz="3200" dirty="0"/>
              <a:t>	return false;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1364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836AF-5FE8-4C0A-87EA-67AB390C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8FDBB-AA35-4253-9D6C-21277895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	</a:t>
            </a:r>
            <a:r>
              <a:rPr lang="zh-CN" altLang="en-US" sz="3200" dirty="0">
                <a:latin typeface="+mj-ea"/>
                <a:ea typeface="+mj-ea"/>
              </a:rPr>
              <a:t>最小生成树是带权无向连通图中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权值最小</a:t>
            </a:r>
            <a:r>
              <a:rPr lang="zh-CN" altLang="en-US" sz="3200" dirty="0">
                <a:latin typeface="+mj-ea"/>
                <a:ea typeface="+mj-ea"/>
              </a:rPr>
              <a:t>的生成树，根据图中生成树定义可知，</a:t>
            </a:r>
            <a:r>
              <a:rPr lang="en-US" altLang="zh-CN" sz="3200" dirty="0">
                <a:latin typeface="+mj-ea"/>
                <a:ea typeface="+mj-ea"/>
              </a:rPr>
              <a:t>V </a:t>
            </a:r>
            <a:r>
              <a:rPr lang="zh-CN" altLang="en-US" sz="3200" dirty="0">
                <a:latin typeface="+mj-ea"/>
                <a:ea typeface="+mj-ea"/>
              </a:rPr>
              <a:t>个顶点的连通图中，生成树中边的个数为 </a:t>
            </a:r>
            <a:r>
              <a:rPr lang="en-US" altLang="zh-CN" sz="3200" dirty="0">
                <a:latin typeface="+mj-ea"/>
                <a:ea typeface="+mj-ea"/>
              </a:rPr>
              <a:t>V-1</a:t>
            </a:r>
            <a:r>
              <a:rPr lang="zh-CN" altLang="en-US" sz="3200" dirty="0">
                <a:latin typeface="+mj-ea"/>
                <a:ea typeface="+mj-ea"/>
              </a:rPr>
              <a:t>，向生成树中添加任意一条边，则会形成环。生成树存在多种，其中权值之和最小的生成树即为最小生成树。</a:t>
            </a:r>
          </a:p>
        </p:txBody>
      </p:sp>
    </p:spTree>
    <p:extLst>
      <p:ext uri="{BB962C8B-B14F-4D97-AF65-F5344CB8AC3E}">
        <p14:creationId xmlns:p14="http://schemas.microsoft.com/office/powerpoint/2010/main" val="104973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4707AC-164E-404A-A812-1D531C3BB0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88" y="1311713"/>
            <a:ext cx="7057623" cy="42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99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5F962-D5F0-4A48-8373-CBAE9B71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prim 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BC06D-4B26-4479-9E03-0E79D356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68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3200" b="1" dirty="0">
                <a:latin typeface="+mj-ea"/>
                <a:ea typeface="+mj-ea"/>
              </a:rPr>
              <a:t>算法过程</a:t>
            </a: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1. </a:t>
            </a:r>
            <a:r>
              <a:rPr lang="zh-CN" altLang="en-US" sz="3200" dirty="0">
                <a:latin typeface="+mj-ea"/>
                <a:ea typeface="+mj-ea"/>
              </a:rPr>
              <a:t>按照距离的远近</a:t>
            </a:r>
            <a:r>
              <a:rPr lang="en-US" altLang="zh-CN" sz="3200" dirty="0">
                <a:latin typeface="+mj-ea"/>
                <a:ea typeface="+mj-ea"/>
              </a:rPr>
              <a:t>,</a:t>
            </a:r>
            <a:r>
              <a:rPr lang="zh-CN" altLang="en-US" sz="3200" dirty="0">
                <a:latin typeface="+mj-ea"/>
                <a:ea typeface="+mj-ea"/>
              </a:rPr>
              <a:t>选择最近的顶点加入到子图中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2. </a:t>
            </a:r>
            <a:r>
              <a:rPr lang="zh-CN" altLang="en-US" sz="3200" dirty="0">
                <a:latin typeface="+mj-ea"/>
                <a:ea typeface="+mj-ea"/>
              </a:rPr>
              <a:t>更新相邻顶点对子图的距离</a:t>
            </a: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3. </a:t>
            </a:r>
            <a:r>
              <a:rPr lang="zh-CN" altLang="en-US" sz="3200" dirty="0">
                <a:latin typeface="+mj-ea"/>
                <a:ea typeface="+mj-ea"/>
              </a:rPr>
              <a:t>重复执行步骤 </a:t>
            </a:r>
            <a:r>
              <a:rPr lang="en-US" altLang="zh-CN" sz="3200" dirty="0">
                <a:latin typeface="+mj-ea"/>
                <a:ea typeface="+mj-ea"/>
              </a:rPr>
              <a:t>2</a:t>
            </a:r>
            <a:r>
              <a:rPr lang="zh-CN" altLang="en-US" sz="3200" dirty="0">
                <a:latin typeface="+mj-ea"/>
                <a:ea typeface="+mj-ea"/>
              </a:rPr>
              <a:t>，直到顶点集合为空</a:t>
            </a:r>
          </a:p>
        </p:txBody>
      </p:sp>
    </p:spTree>
    <p:extLst>
      <p:ext uri="{BB962C8B-B14F-4D97-AF65-F5344CB8AC3E}">
        <p14:creationId xmlns:p14="http://schemas.microsoft.com/office/powerpoint/2010/main" val="224806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85E4-1612-4ADF-B103-B237ABC4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求树上两点间的最短路径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B3637-7B88-4869-8A5E-9A8DE006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3600" dirty="0">
              <a:latin typeface="+mj-ea"/>
              <a:ea typeface="+mj-ea"/>
            </a:endParaRPr>
          </a:p>
          <a:p>
            <a:pPr lvl="1"/>
            <a:r>
              <a:rPr lang="zh-CN" altLang="en-US" sz="3600" dirty="0">
                <a:latin typeface="+mj-ea"/>
                <a:ea typeface="+mj-ea"/>
              </a:rPr>
              <a:t>常用算法：</a:t>
            </a:r>
            <a:r>
              <a:rPr lang="en-US" altLang="zh-CN" sz="3600" dirty="0">
                <a:latin typeface="+mj-ea"/>
                <a:ea typeface="+mj-ea"/>
              </a:rPr>
              <a:t>DFS/BFS</a:t>
            </a:r>
          </a:p>
          <a:p>
            <a:pPr lvl="1"/>
            <a:endParaRPr lang="en-US" altLang="zh-CN" sz="3600" dirty="0">
              <a:latin typeface="+mj-ea"/>
              <a:ea typeface="+mj-ea"/>
            </a:endParaRPr>
          </a:p>
          <a:p>
            <a:pPr lvl="1"/>
            <a:endParaRPr lang="en-US" altLang="zh-CN" sz="3600" dirty="0">
              <a:latin typeface="+mj-ea"/>
              <a:ea typeface="+mj-ea"/>
            </a:endParaRPr>
          </a:p>
          <a:p>
            <a:pPr lvl="1"/>
            <a:r>
              <a:rPr lang="zh-CN" altLang="en-US" sz="3600" dirty="0">
                <a:latin typeface="+mj-ea"/>
                <a:ea typeface="+mj-ea"/>
              </a:rPr>
              <a:t>时间复杂度：</a:t>
            </a:r>
            <a:r>
              <a:rPr lang="en-US" altLang="zh-CN" sz="3600" dirty="0">
                <a:latin typeface="+mj-ea"/>
                <a:ea typeface="+mj-ea"/>
              </a:rPr>
              <a:t>O(n)</a:t>
            </a:r>
            <a:endParaRPr lang="zh-CN" altLang="en-US" sz="3600" dirty="0">
              <a:latin typeface="+mj-ea"/>
              <a:ea typeface="+mj-ea"/>
            </a:endParaRPr>
          </a:p>
          <a:p>
            <a:endParaRPr lang="zh-CN" altLang="en-US" sz="36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CC0D49-15FF-4E36-BC7A-C04222F1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5" y="650846"/>
            <a:ext cx="4567989" cy="555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82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FBCBE-9135-4508-9D20-88282BAA5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334" y="1342578"/>
            <a:ext cx="5642811" cy="537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int prim(int 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 0;</a:t>
            </a:r>
          </a:p>
          <a:p>
            <a:pPr marL="0" indent="0">
              <a:buNone/>
            </a:pPr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marL="0" indent="0">
              <a:buNone/>
            </a:pPr>
            <a:r>
              <a:rPr lang="en-US" altLang="zh-CN" sz="2400" dirty="0"/>
              <a:t>        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G[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 marL="0" indent="0">
              <a:buNone/>
            </a:pPr>
            <a:r>
              <a:rPr lang="en-US" altLang="zh-CN" sz="2400" dirty="0"/>
              <a:t>        vis[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0;</a:t>
            </a:r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  vis[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] = 1;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769816-5290-48A1-8363-0F508A85A448}"/>
              </a:ext>
            </a:extLst>
          </p:cNvPr>
          <p:cNvSpPr txBox="1"/>
          <p:nvPr/>
        </p:nvSpPr>
        <p:spPr>
          <a:xfrm>
            <a:off x="6096000" y="428178"/>
            <a:ext cx="477566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r>
              <a:rPr lang="en-US" altLang="zh-CN" sz="2400" dirty="0"/>
              <a:t>        int flag = -1, min = INF;</a:t>
            </a:r>
          </a:p>
          <a:p>
            <a:r>
              <a:rPr lang="en-US" altLang="zh-CN" sz="2400" dirty="0"/>
              <a:t>        for(int j = 1; j &lt;= n; ++j)</a:t>
            </a:r>
          </a:p>
          <a:p>
            <a:r>
              <a:rPr lang="en-US" altLang="zh-CN" sz="2400" dirty="0"/>
              <a:t>            if(!vis[j] &amp;&amp; min &gt; d[j]){</a:t>
            </a:r>
          </a:p>
          <a:p>
            <a:r>
              <a:rPr lang="en-US" altLang="zh-CN" sz="2400" dirty="0"/>
              <a:t>                min = d[j];</a:t>
            </a:r>
          </a:p>
          <a:p>
            <a:r>
              <a:rPr lang="en-US" altLang="zh-CN" sz="2400" dirty="0"/>
              <a:t>                flag = j;</a:t>
            </a:r>
          </a:p>
          <a:p>
            <a:r>
              <a:rPr lang="en-US" altLang="zh-CN" sz="2400" dirty="0"/>
              <a:t>            }</a:t>
            </a:r>
          </a:p>
          <a:p>
            <a:r>
              <a:rPr lang="en-US" altLang="zh-CN" sz="2400" dirty="0"/>
              <a:t>        if(flag == -1) continue;</a:t>
            </a:r>
          </a:p>
          <a:p>
            <a:r>
              <a:rPr lang="en-US" altLang="zh-CN" sz="2400" dirty="0"/>
              <a:t>        vis[flag] = 1;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+= min;</a:t>
            </a:r>
          </a:p>
          <a:p>
            <a:r>
              <a:rPr lang="en-US" altLang="zh-CN" sz="2400" dirty="0"/>
              <a:t>        for(int j = 1; j &lt;= n; ++j)</a:t>
            </a:r>
          </a:p>
          <a:p>
            <a:r>
              <a:rPr lang="en-US" altLang="zh-CN" sz="2400" dirty="0"/>
              <a:t>            if(!vis[j] &amp;&amp; G[flag][j] &lt; d[j])</a:t>
            </a:r>
          </a:p>
          <a:p>
            <a:r>
              <a:rPr lang="en-US" altLang="zh-CN" sz="2400" dirty="0"/>
              <a:t>                d[j] = G[flag][j];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    return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2DAD8A-6DF7-42CE-8135-72FF7D9ED728}"/>
              </a:ext>
            </a:extLst>
          </p:cNvPr>
          <p:cNvSpPr txBox="1"/>
          <p:nvPr/>
        </p:nvSpPr>
        <p:spPr>
          <a:xfrm>
            <a:off x="905522" y="5699464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时间复杂度</a:t>
            </a:r>
            <a:r>
              <a:rPr lang="en-US" altLang="zh-CN" sz="3600" dirty="0">
                <a:latin typeface="+mj-ea"/>
                <a:ea typeface="+mj-ea"/>
              </a:rPr>
              <a:t>O(n^2)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6544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91014-EA31-4E93-80CD-8391B38D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kruskal</a:t>
            </a:r>
            <a:r>
              <a:rPr lang="en-US" altLang="zh-CN" b="1" dirty="0"/>
              <a:t> 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32B5C-CFF8-4B8C-B807-CDAA8E96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3200" b="1" dirty="0">
                <a:latin typeface="+mj-ea"/>
                <a:ea typeface="+mj-ea"/>
              </a:rPr>
              <a:t>算法过程 </a:t>
            </a:r>
            <a:endParaRPr lang="en-US" altLang="zh-CN" sz="32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1. </a:t>
            </a:r>
            <a:r>
              <a:rPr lang="zh-CN" altLang="en-US" sz="3200" dirty="0">
                <a:latin typeface="+mj-ea"/>
                <a:ea typeface="+mj-ea"/>
              </a:rPr>
              <a:t>对边集合进行排序 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2. </a:t>
            </a:r>
            <a:r>
              <a:rPr lang="zh-CN" altLang="en-US" sz="3200" dirty="0">
                <a:latin typeface="+mj-ea"/>
                <a:ea typeface="+mj-ea"/>
              </a:rPr>
              <a:t>选择最小权值边，若不构成环，则添加到集合中 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3. </a:t>
            </a:r>
            <a:r>
              <a:rPr lang="zh-CN" altLang="en-US" sz="3200" dirty="0">
                <a:latin typeface="+mj-ea"/>
                <a:ea typeface="+mj-ea"/>
              </a:rPr>
              <a:t>重复执行步骤 </a:t>
            </a:r>
            <a:r>
              <a:rPr lang="en-US" altLang="zh-CN" sz="3200" dirty="0">
                <a:latin typeface="+mj-ea"/>
                <a:ea typeface="+mj-ea"/>
              </a:rPr>
              <a:t>2</a:t>
            </a:r>
            <a:r>
              <a:rPr lang="zh-CN" altLang="en-US" sz="3200" dirty="0">
                <a:latin typeface="+mj-ea"/>
                <a:ea typeface="+mj-ea"/>
              </a:rPr>
              <a:t>，直到添加 </a:t>
            </a:r>
            <a:r>
              <a:rPr lang="en-US" altLang="zh-CN" sz="3200" dirty="0">
                <a:latin typeface="+mj-ea"/>
                <a:ea typeface="+mj-ea"/>
              </a:rPr>
              <a:t>V-1 </a:t>
            </a:r>
            <a:r>
              <a:rPr lang="zh-CN" altLang="en-US" sz="3200" dirty="0">
                <a:latin typeface="+mj-ea"/>
                <a:ea typeface="+mj-ea"/>
              </a:rPr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val="2880755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EE331A3-0DAD-424F-AA4F-B3D0945F367E}"/>
              </a:ext>
            </a:extLst>
          </p:cNvPr>
          <p:cNvSpPr txBox="1">
            <a:spLocks/>
          </p:cNvSpPr>
          <p:nvPr/>
        </p:nvSpPr>
        <p:spPr>
          <a:xfrm>
            <a:off x="1273206" y="426760"/>
            <a:ext cx="4204317" cy="6004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int get(int 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if(f[x] == x) return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return f[x] = get(f[x]);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bool unions(int x, int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int rx = get(x), ry = get(y);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if(rx != ry)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    f[rx] = ry;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E4ED7A-059C-488A-9F91-74A3BC8983F3}"/>
              </a:ext>
            </a:extLst>
          </p:cNvPr>
          <p:cNvSpPr txBox="1"/>
          <p:nvPr/>
        </p:nvSpPr>
        <p:spPr>
          <a:xfrm>
            <a:off x="6374168" y="422953"/>
            <a:ext cx="54153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</a:t>
            </a:r>
            <a:r>
              <a:rPr lang="en-US" altLang="zh-CN" sz="2800" dirty="0" err="1"/>
              <a:t>kruskal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sort(e + 1, e + 1 + m);</a:t>
            </a:r>
          </a:p>
          <a:p>
            <a:r>
              <a:rPr lang="en-US" altLang="zh-CN" sz="2800" dirty="0"/>
              <a:t>    int </a:t>
            </a:r>
            <a:r>
              <a:rPr lang="en-US" altLang="zh-CN" sz="2800" dirty="0" err="1"/>
              <a:t>ans</a:t>
            </a:r>
            <a:r>
              <a:rPr lang="en-US" altLang="zh-CN" sz="2800" dirty="0"/>
              <a:t> = 0;</a:t>
            </a:r>
          </a:p>
          <a:p>
            <a:r>
              <a:rPr lang="en-US" altLang="zh-CN" sz="2800" dirty="0"/>
              <a:t>    for(int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++) {</a:t>
            </a:r>
          </a:p>
          <a:p>
            <a:r>
              <a:rPr lang="en-US" altLang="zh-CN" sz="2800" dirty="0"/>
              <a:t>        if(unions(e[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].x, 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].y)) {</a:t>
            </a:r>
          </a:p>
          <a:p>
            <a:r>
              <a:rPr lang="en-US" altLang="zh-CN" sz="2800" dirty="0"/>
              <a:t>            </a:t>
            </a:r>
            <a:r>
              <a:rPr lang="en-US" altLang="zh-CN" sz="2800" dirty="0" err="1"/>
              <a:t>ans</a:t>
            </a:r>
            <a:r>
              <a:rPr lang="en-US" altLang="zh-CN" sz="2800" dirty="0"/>
              <a:t> += 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].d;</a:t>
            </a:r>
          </a:p>
          <a:p>
            <a:r>
              <a:rPr lang="en-US" altLang="zh-CN" sz="2800" dirty="0"/>
              <a:t>        }</a:t>
            </a:r>
          </a:p>
          <a:p>
            <a:r>
              <a:rPr lang="en-US" altLang="zh-CN" sz="2800" dirty="0"/>
              <a:t>    }</a:t>
            </a:r>
          </a:p>
          <a:p>
            <a:r>
              <a:rPr lang="en-US" altLang="zh-CN" sz="2800" dirty="0"/>
              <a:t>    return </a:t>
            </a:r>
            <a:r>
              <a:rPr lang="en-US" altLang="zh-CN" sz="2800" dirty="0" err="1"/>
              <a:t>ans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A4E1C2-F65E-47D1-8984-8D10E4C62F0F}"/>
              </a:ext>
            </a:extLst>
          </p:cNvPr>
          <p:cNvSpPr txBox="1"/>
          <p:nvPr/>
        </p:nvSpPr>
        <p:spPr>
          <a:xfrm>
            <a:off x="6374168" y="5433134"/>
            <a:ext cx="447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时间复杂度</a:t>
            </a:r>
            <a:r>
              <a:rPr lang="en-US" altLang="zh-CN" sz="3600" dirty="0">
                <a:latin typeface="+mj-ea"/>
                <a:ea typeface="+mj-ea"/>
              </a:rPr>
              <a:t>O(</a:t>
            </a:r>
            <a:r>
              <a:rPr lang="en-US" altLang="zh-CN" sz="3600" dirty="0" err="1">
                <a:latin typeface="+mj-ea"/>
                <a:ea typeface="+mj-ea"/>
              </a:rPr>
              <a:t>mlogm</a:t>
            </a:r>
            <a:r>
              <a:rPr lang="en-US" altLang="zh-CN" sz="3600" dirty="0">
                <a:latin typeface="+mj-ea"/>
                <a:ea typeface="+mj-ea"/>
              </a:rPr>
              <a:t>)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645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8641-FB86-4C2F-88A9-8A0F36AB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7382A-84BD-4045-BBC1-E2E12838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最短路算法</a:t>
            </a:r>
            <a:endParaRPr lang="en-US" altLang="zh-CN" sz="3600" dirty="0"/>
          </a:p>
          <a:p>
            <a:pPr marL="514350" indent="-514350">
              <a:buAutoNum type="arabicPeriod"/>
            </a:pPr>
            <a:r>
              <a:rPr lang="zh-CN" altLang="en-US" dirty="0"/>
              <a:t>多源最短路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Floyd </a:t>
            </a:r>
            <a:r>
              <a:rPr lang="zh-CN" altLang="en-US" dirty="0"/>
              <a:t>时间复杂度</a:t>
            </a:r>
            <a:r>
              <a:rPr lang="en-US" altLang="zh-CN" dirty="0"/>
              <a:t>O(n^3)</a:t>
            </a:r>
            <a:r>
              <a:rPr lang="zh-CN" altLang="en-US" dirty="0"/>
              <a:t>，可处理负权边与判断负环。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单源最短路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Dijkstra </a:t>
            </a:r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r>
              <a:rPr lang="zh-CN" altLang="en-US" dirty="0"/>
              <a:t>，堆优化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，不可处理负权边与判断负环。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Bellman-Ford </a:t>
            </a:r>
            <a:r>
              <a:rPr lang="zh-CN" altLang="en-US" dirty="0"/>
              <a:t>时间复杂度</a:t>
            </a:r>
            <a:r>
              <a:rPr lang="en-US" altLang="zh-CN" dirty="0"/>
              <a:t>O(n</a:t>
            </a:r>
            <a:r>
              <a:rPr lang="zh-CN" altLang="en-US" dirty="0"/>
              <a:t>*</a:t>
            </a:r>
            <a:r>
              <a:rPr lang="en-US" altLang="zh-CN" dirty="0"/>
              <a:t>m)</a:t>
            </a:r>
            <a:r>
              <a:rPr lang="zh-CN" altLang="en-US" dirty="0"/>
              <a:t>，队列优化</a:t>
            </a:r>
            <a:r>
              <a:rPr lang="en-US" altLang="zh-CN" dirty="0"/>
              <a:t>(SPFA)O(k*n)</a:t>
            </a:r>
            <a:r>
              <a:rPr lang="zh-CN" altLang="en-US" dirty="0"/>
              <a:t>可以处理负权边与判断负环。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6679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9A80C-1B4A-4139-ACFC-DC49599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A7CA1-0F7D-4BF6-A2AF-08EACF80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并查集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dirty="0"/>
              <a:t>两个操作维护集合关系 </a:t>
            </a:r>
            <a:r>
              <a:rPr lang="en-US" altLang="zh-CN" dirty="0"/>
              <a:t>get()</a:t>
            </a:r>
            <a:r>
              <a:rPr lang="zh-CN" altLang="en-US" dirty="0"/>
              <a:t>、</a:t>
            </a:r>
            <a:r>
              <a:rPr lang="en-US" altLang="zh-CN" dirty="0"/>
              <a:t>unions()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49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5457-A767-46B1-A22E-A34A5091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AAB1C-8AB0-4D7F-AE9A-7320EC59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最小生成树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Prim</a:t>
            </a:r>
            <a:r>
              <a:rPr lang="zh-CN" altLang="en-US" dirty="0"/>
              <a:t>算法，时间复杂度</a:t>
            </a:r>
            <a:r>
              <a:rPr lang="en-US" altLang="zh-CN" dirty="0"/>
              <a:t>O(n^2)</a:t>
            </a:r>
            <a:r>
              <a:rPr lang="zh-CN" altLang="en-US" dirty="0"/>
              <a:t>。可以类比</a:t>
            </a:r>
            <a:r>
              <a:rPr lang="en-US" altLang="zh-CN" dirty="0" err="1"/>
              <a:t>dijkstra</a:t>
            </a:r>
            <a:r>
              <a:rPr lang="zh-CN" altLang="en-US" dirty="0"/>
              <a:t>算法进行优化，时间复杂度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Kruskal</a:t>
            </a:r>
            <a:r>
              <a:rPr lang="zh-CN" altLang="en-US" dirty="0"/>
              <a:t>算法，时间复杂度</a:t>
            </a:r>
            <a:r>
              <a:rPr lang="en-US" altLang="zh-CN" dirty="0"/>
              <a:t>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Prim</a:t>
            </a:r>
            <a:r>
              <a:rPr lang="zh-CN" altLang="en-US" dirty="0"/>
              <a:t>算法适用于稠密图，</a:t>
            </a:r>
            <a:r>
              <a:rPr lang="en-US" altLang="zh-CN" dirty="0" err="1"/>
              <a:t>kruskal</a:t>
            </a:r>
            <a:r>
              <a:rPr lang="zh-CN" altLang="en-US" dirty="0"/>
              <a:t>适用于稀疏图。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59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CF0F3-1032-43F4-9D82-C92733D7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求边权值等价的图中两点间的最短路径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0882B-1FCD-4FA0-81FF-54669F0C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3600" dirty="0">
              <a:latin typeface="+mj-ea"/>
              <a:ea typeface="+mj-ea"/>
            </a:endParaRPr>
          </a:p>
          <a:p>
            <a:pPr lvl="1"/>
            <a:r>
              <a:rPr lang="zh-CN" altLang="en-US" sz="3600" dirty="0">
                <a:latin typeface="+mj-ea"/>
                <a:ea typeface="+mj-ea"/>
              </a:rPr>
              <a:t>常用算法：</a:t>
            </a:r>
            <a:r>
              <a:rPr lang="en-US" altLang="zh-CN" sz="3600" dirty="0">
                <a:latin typeface="+mj-ea"/>
                <a:ea typeface="+mj-ea"/>
              </a:rPr>
              <a:t>BFS/DFS</a:t>
            </a:r>
          </a:p>
          <a:p>
            <a:pPr lvl="1"/>
            <a:endParaRPr lang="en-US" altLang="zh-CN" sz="3600" dirty="0">
              <a:latin typeface="+mj-ea"/>
              <a:ea typeface="+mj-ea"/>
            </a:endParaRPr>
          </a:p>
          <a:p>
            <a:pPr lvl="1"/>
            <a:endParaRPr lang="en-US" altLang="zh-CN" sz="3600" dirty="0">
              <a:latin typeface="+mj-ea"/>
              <a:ea typeface="+mj-ea"/>
            </a:endParaRPr>
          </a:p>
          <a:p>
            <a:pPr lvl="1"/>
            <a:r>
              <a:rPr lang="zh-CN" altLang="en-US" sz="3600" dirty="0">
                <a:latin typeface="+mj-ea"/>
                <a:ea typeface="+mj-ea"/>
              </a:rPr>
              <a:t>时间复杂度：</a:t>
            </a:r>
            <a:r>
              <a:rPr lang="en-US" altLang="zh-CN" sz="3600" dirty="0">
                <a:latin typeface="+mj-ea"/>
                <a:ea typeface="+mj-ea"/>
              </a:rPr>
              <a:t>O(n)</a:t>
            </a:r>
            <a:endParaRPr lang="zh-CN" altLang="en-US" sz="3600" dirty="0">
              <a:latin typeface="+mj-ea"/>
              <a:ea typeface="+mj-ea"/>
            </a:endParaRPr>
          </a:p>
          <a:p>
            <a:endParaRPr lang="zh-CN" altLang="en-US" sz="36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16D0C-646C-458B-9299-5E949EF7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72494"/>
            <a:ext cx="36099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46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B5C7E-43DE-4814-9DFD-BB6DCCB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求边权值</a:t>
            </a:r>
            <a:r>
              <a:rPr lang="zh-CN" altLang="en-US" dirty="0">
                <a:solidFill>
                  <a:srgbClr val="FF0000"/>
                </a:solidFill>
              </a:rPr>
              <a:t>不等价</a:t>
            </a:r>
            <a:r>
              <a:rPr lang="zh-CN" altLang="en-US" dirty="0"/>
              <a:t>的图中两点间的最短路径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D5EC3-4267-49AD-82CB-B6D3F360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63750"/>
            <a:ext cx="4267200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09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CEF1-2105-476B-A784-81767A9E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多源最短路径算法：</a:t>
            </a:r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146D8-2EFA-4BF3-96AC-52D8BBBC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j-ea"/>
                <a:ea typeface="+mj-ea"/>
              </a:rPr>
              <a:t>Floyd</a:t>
            </a:r>
            <a:r>
              <a:rPr lang="zh-CN" altLang="en-US" sz="3200" dirty="0">
                <a:latin typeface="+mj-ea"/>
                <a:ea typeface="+mj-ea"/>
              </a:rPr>
              <a:t>算法算法，可得到图中任意两点间的最短路径。</a:t>
            </a: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3200" dirty="0">
                <a:latin typeface="+mj-ea"/>
                <a:ea typeface="+mj-ea"/>
              </a:rPr>
              <a:t>采用动态规划思想，以</a:t>
            </a:r>
            <a:r>
              <a:rPr lang="en-US" altLang="zh-CN" sz="3200" dirty="0">
                <a:latin typeface="+mj-ea"/>
                <a:ea typeface="+mj-ea"/>
              </a:rPr>
              <a:t>k</a:t>
            </a:r>
            <a:r>
              <a:rPr lang="zh-CN" altLang="en-US" sz="3200" dirty="0">
                <a:latin typeface="+mj-ea"/>
                <a:ea typeface="+mj-ea"/>
              </a:rPr>
              <a:t>点为中间点，枚举起点和终点。</a:t>
            </a:r>
          </a:p>
          <a:p>
            <a:pPr marL="0" indent="0">
              <a:buNone/>
            </a:pPr>
            <a:endParaRPr lang="en-US" altLang="zh-CN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667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DF05-7A19-46B1-8DE4-0CFDA355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B08E-B026-4705-B7FA-54EF6894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for(int k = 1; k &lt;= n; k ++)</a:t>
            </a:r>
          </a:p>
          <a:p>
            <a:pPr marL="0" indent="0">
              <a:buNone/>
            </a:pPr>
            <a:r>
              <a:rPr lang="en-US" altLang="zh-CN" dirty="0"/>
              <a:t>           	for(int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 ++)</a:t>
            </a:r>
          </a:p>
          <a:p>
            <a:pPr marL="0" indent="0">
              <a:buNone/>
            </a:pPr>
            <a:r>
              <a:rPr lang="en-US" altLang="zh-CN" dirty="0"/>
              <a:t>                		for(int j = 1; j &lt;= n; j ++)</a:t>
            </a:r>
          </a:p>
          <a:p>
            <a:pPr marL="0" indent="0">
              <a:buNone/>
            </a:pPr>
            <a:r>
              <a:rPr lang="en-US" altLang="zh-CN" dirty="0"/>
              <a:t>                   		 if(dis[</a:t>
            </a:r>
            <a:r>
              <a:rPr lang="en-US" altLang="zh-CN" dirty="0" err="1"/>
              <a:t>i</a:t>
            </a:r>
            <a:r>
              <a:rPr lang="en-US" altLang="zh-CN" dirty="0"/>
              <a:t>][j] &gt; dis[</a:t>
            </a:r>
            <a:r>
              <a:rPr lang="en-US" altLang="zh-CN" dirty="0" err="1"/>
              <a:t>i</a:t>
            </a:r>
            <a:r>
              <a:rPr lang="en-US" altLang="zh-CN" dirty="0"/>
              <a:t>][k] + dis[k][j])</a:t>
            </a:r>
          </a:p>
          <a:p>
            <a:pPr marL="0" indent="0">
              <a:buNone/>
            </a:pPr>
            <a:r>
              <a:rPr lang="en-US" altLang="zh-CN" dirty="0"/>
              <a:t>                        			dis[</a:t>
            </a:r>
            <a:r>
              <a:rPr lang="en-US" altLang="zh-CN" dirty="0" err="1"/>
              <a:t>i</a:t>
            </a:r>
            <a:r>
              <a:rPr lang="en-US" altLang="zh-CN" dirty="0"/>
              <a:t>][j] = dis[</a:t>
            </a:r>
            <a:r>
              <a:rPr lang="en-US" altLang="zh-CN" dirty="0" err="1"/>
              <a:t>i</a:t>
            </a:r>
            <a:r>
              <a:rPr lang="en-US" altLang="zh-CN" dirty="0"/>
              <a:t>][k] + dis[k][j];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时间复杂度：</a:t>
            </a:r>
            <a:r>
              <a:rPr lang="en-US" altLang="zh-CN" dirty="0"/>
              <a:t>O(n^3)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45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B5B54-7F9C-40C3-95F7-8F76CB81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算法执行结果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B3349845-50E3-4025-9C01-EC4361529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31" y="2069896"/>
            <a:ext cx="3345029" cy="30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AA532-FCF7-4063-98E9-D6DA4A96A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19445"/>
              </p:ext>
            </p:extLst>
          </p:nvPr>
        </p:nvGraphicFramePr>
        <p:xfrm>
          <a:off x="6677526" y="1942913"/>
          <a:ext cx="3935414" cy="3292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202">
                  <a:extLst>
                    <a:ext uri="{9D8B030D-6E8A-4147-A177-3AD203B41FA5}">
                      <a16:colId xmlns:a16="http://schemas.microsoft.com/office/drawing/2014/main" val="3332476706"/>
                    </a:ext>
                  </a:extLst>
                </a:gridCol>
                <a:gridCol w="562202">
                  <a:extLst>
                    <a:ext uri="{9D8B030D-6E8A-4147-A177-3AD203B41FA5}">
                      <a16:colId xmlns:a16="http://schemas.microsoft.com/office/drawing/2014/main" val="111444255"/>
                    </a:ext>
                  </a:extLst>
                </a:gridCol>
                <a:gridCol w="562202">
                  <a:extLst>
                    <a:ext uri="{9D8B030D-6E8A-4147-A177-3AD203B41FA5}">
                      <a16:colId xmlns:a16="http://schemas.microsoft.com/office/drawing/2014/main" val="3155998654"/>
                    </a:ext>
                  </a:extLst>
                </a:gridCol>
                <a:gridCol w="562202">
                  <a:extLst>
                    <a:ext uri="{9D8B030D-6E8A-4147-A177-3AD203B41FA5}">
                      <a16:colId xmlns:a16="http://schemas.microsoft.com/office/drawing/2014/main" val="252337687"/>
                    </a:ext>
                  </a:extLst>
                </a:gridCol>
                <a:gridCol w="562202">
                  <a:extLst>
                    <a:ext uri="{9D8B030D-6E8A-4147-A177-3AD203B41FA5}">
                      <a16:colId xmlns:a16="http://schemas.microsoft.com/office/drawing/2014/main" val="1451538767"/>
                    </a:ext>
                  </a:extLst>
                </a:gridCol>
                <a:gridCol w="562202">
                  <a:extLst>
                    <a:ext uri="{9D8B030D-6E8A-4147-A177-3AD203B41FA5}">
                      <a16:colId xmlns:a16="http://schemas.microsoft.com/office/drawing/2014/main" val="683595028"/>
                    </a:ext>
                  </a:extLst>
                </a:gridCol>
                <a:gridCol w="562202">
                  <a:extLst>
                    <a:ext uri="{9D8B030D-6E8A-4147-A177-3AD203B41FA5}">
                      <a16:colId xmlns:a16="http://schemas.microsoft.com/office/drawing/2014/main" val="1701248333"/>
                    </a:ext>
                  </a:extLst>
                </a:gridCol>
              </a:tblGrid>
              <a:tr h="470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 \ j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extLst>
                  <a:ext uri="{0D108BD9-81ED-4DB2-BD59-A6C34878D82A}">
                    <a16:rowId xmlns:a16="http://schemas.microsoft.com/office/drawing/2014/main" val="1110599553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extLst>
                  <a:ext uri="{0D108BD9-81ED-4DB2-BD59-A6C34878D82A}">
                    <a16:rowId xmlns:a16="http://schemas.microsoft.com/office/drawing/2014/main" val="4080673507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extLst>
                  <a:ext uri="{0D108BD9-81ED-4DB2-BD59-A6C34878D82A}">
                    <a16:rowId xmlns:a16="http://schemas.microsoft.com/office/drawing/2014/main" val="64689719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extLst>
                  <a:ext uri="{0D108BD9-81ED-4DB2-BD59-A6C34878D82A}">
                    <a16:rowId xmlns:a16="http://schemas.microsoft.com/office/drawing/2014/main" val="778533736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extLst>
                  <a:ext uri="{0D108BD9-81ED-4DB2-BD59-A6C34878D82A}">
                    <a16:rowId xmlns:a16="http://schemas.microsoft.com/office/drawing/2014/main" val="1541363290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extLst>
                  <a:ext uri="{0D108BD9-81ED-4DB2-BD59-A6C34878D82A}">
                    <a16:rowId xmlns:a16="http://schemas.microsoft.com/office/drawing/2014/main" val="806730255"/>
                  </a:ext>
                </a:extLst>
              </a:tr>
              <a:tr h="470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2599" marR="92599" marT="46300" marB="46300"/>
                </a:tc>
                <a:extLst>
                  <a:ext uri="{0D108BD9-81ED-4DB2-BD59-A6C34878D82A}">
                    <a16:rowId xmlns:a16="http://schemas.microsoft.com/office/drawing/2014/main" val="43194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5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2123</Words>
  <Application>Microsoft Office PowerPoint</Application>
  <PresentationFormat>宽屏</PresentationFormat>
  <Paragraphs>482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最短路 并查集 最小生成树</vt:lpstr>
      <vt:lpstr>最短路径问题</vt:lpstr>
      <vt:lpstr>储存图的方法</vt:lpstr>
      <vt:lpstr>求树上两点间的最短路径</vt:lpstr>
      <vt:lpstr>求边权值等价的图中两点间的最短路径</vt:lpstr>
      <vt:lpstr>求边权值不等价的图中两点间的最短路径</vt:lpstr>
      <vt:lpstr>多源最短路径算法：Floyd算法</vt:lpstr>
      <vt:lpstr>核心代码</vt:lpstr>
      <vt:lpstr>Floyd算法执行结果</vt:lpstr>
      <vt:lpstr>单源最短路径算法：Dijkstra算法</vt:lpstr>
      <vt:lpstr>Dijkstra算法基本思路</vt:lpstr>
      <vt:lpstr>Dijkstra算法演示</vt:lpstr>
      <vt:lpstr>Dijkstra算法演示</vt:lpstr>
      <vt:lpstr>Dijkstra算法演示</vt:lpstr>
      <vt:lpstr>Dijkstra算法演示</vt:lpstr>
      <vt:lpstr>Dijkstra算法演示</vt:lpstr>
      <vt:lpstr>Dijkstra算法演示</vt:lpstr>
      <vt:lpstr>PowerPoint 演示文稿</vt:lpstr>
      <vt:lpstr>Dijkstra的heap优化</vt:lpstr>
      <vt:lpstr>负环</vt:lpstr>
      <vt:lpstr>Floyd判断负环</vt:lpstr>
      <vt:lpstr>PowerPoint 演示文稿</vt:lpstr>
      <vt:lpstr>dijkstra无法判断负环</vt:lpstr>
      <vt:lpstr>Bellman-Ford算法与SPFA算法</vt:lpstr>
      <vt:lpstr>Bellman-Ford算法思路</vt:lpstr>
      <vt:lpstr>PowerPoint 演示文稿</vt:lpstr>
      <vt:lpstr>SPFA算法</vt:lpstr>
      <vt:lpstr>PowerPoint 演示文稿</vt:lpstr>
      <vt:lpstr>并查集</vt:lpstr>
      <vt:lpstr>在并查集上支持以下两种运算：</vt:lpstr>
      <vt:lpstr>Find(x)</vt:lpstr>
      <vt:lpstr>PowerPoint 演示文稿</vt:lpstr>
      <vt:lpstr>优化方法是使用路径压缩，不断将“中间路径”的节点直接与祖先节点连接。</vt:lpstr>
      <vt:lpstr>PowerPoint 演示文稿</vt:lpstr>
      <vt:lpstr>Union(x,y)</vt:lpstr>
      <vt:lpstr>PowerPoint 演示文稿</vt:lpstr>
      <vt:lpstr>最小生成树</vt:lpstr>
      <vt:lpstr>PowerPoint 演示文稿</vt:lpstr>
      <vt:lpstr>prim 算法</vt:lpstr>
      <vt:lpstr>PowerPoint 演示文稿</vt:lpstr>
      <vt:lpstr>kruskal 算法</vt:lpstr>
      <vt:lpstr>PowerPoint 演示文稿</vt:lpstr>
      <vt:lpstr>总结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最短路 并查集 最小生成树</dc:title>
  <dc:creator>asus</dc:creator>
  <cp:lastModifiedBy>asus</cp:lastModifiedBy>
  <cp:revision>43</cp:revision>
  <dcterms:created xsi:type="dcterms:W3CDTF">2019-07-25T02:32:26Z</dcterms:created>
  <dcterms:modified xsi:type="dcterms:W3CDTF">2019-08-08T12:45:04Z</dcterms:modified>
</cp:coreProperties>
</file>