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2"/>
  </p:handoutMasterIdLst>
  <p:sldIdLst>
    <p:sldId id="256" r:id="rId4"/>
    <p:sldId id="257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300" r:id="rId24"/>
    <p:sldId id="283" r:id="rId25"/>
    <p:sldId id="284" r:id="rId26"/>
    <p:sldId id="285" r:id="rId27"/>
    <p:sldId id="286" r:id="rId28"/>
    <p:sldId id="289" r:id="rId29"/>
    <p:sldId id="290" r:id="rId30"/>
    <p:sldId id="291" r:id="rId31"/>
    <p:sldId id="292" r:id="rId32"/>
    <p:sldId id="293" r:id="rId33"/>
    <p:sldId id="288" r:id="rId34"/>
    <p:sldId id="287" r:id="rId35"/>
    <p:sldId id="295" r:id="rId36"/>
    <p:sldId id="296" r:id="rId37"/>
    <p:sldId id="297" r:id="rId38"/>
    <p:sldId id="298" r:id="rId39"/>
    <p:sldId id="299" r:id="rId40"/>
    <p:sldId id="301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8" Type="http://schemas.openxmlformats.org/officeDocument/2006/relationships/notesSlide" Target="../notesSlides/notesSlide6.xml"/><Relationship Id="rId27" Type="http://schemas.openxmlformats.org/officeDocument/2006/relationships/slideLayout" Target="../slideLayouts/slideLayout17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7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3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4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0.xml"/><Relationship Id="rId2" Type="http://schemas.openxmlformats.org/officeDocument/2006/relationships/image" Target="../media/image15.png"/><Relationship Id="rId1" Type="http://schemas.openxmlformats.org/officeDocument/2006/relationships/tags" Target="../tags/tag15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17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线段树</a:t>
            </a:r>
            <a:r>
              <a:rPr lang="en-US" altLang="zh-CN" dirty="0"/>
              <a:t>&amp;</a:t>
            </a:r>
            <a:r>
              <a:rPr lang="zh-CN" altLang="en-US" dirty="0"/>
              <a:t>树状数组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潘龙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0"/>
              <a:t>1 </a:t>
            </a:r>
            <a:r>
              <a:rPr lang="zh-CN" altLang="en-US" sz="2800" b="0"/>
              <a:t>建树</a:t>
            </a:r>
            <a:endParaRPr lang="zh-CN" altLang="en-US" sz="2800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zh-CN" altLang="en-US"/>
              <a:t>① 主体思路：</a:t>
            </a:r>
            <a:endParaRPr lang="zh-CN" altLang="en-US"/>
          </a:p>
          <a:p>
            <a:r>
              <a:rPr lang="zh-CN" altLang="en-US"/>
              <a:t>a、对于二分到的每一个结点，给它的左右端点确定范围。</a:t>
            </a:r>
            <a:endParaRPr lang="zh-CN" altLang="en-US"/>
          </a:p>
          <a:p>
            <a:r>
              <a:rPr lang="zh-CN" altLang="en-US"/>
              <a:t>b、如果是叶子节点，存储要维护的信息。                     c、状态合并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9" name="图片占位符 8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600700" y="1911350"/>
            <a:ext cx="4983480" cy="2804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0"/>
              <a:t>2 </a:t>
            </a:r>
            <a:r>
              <a:rPr lang="zh-CN" altLang="en-US" sz="2800" b="0"/>
              <a:t>单点查询</a:t>
            </a:r>
            <a:endParaRPr lang="zh-CN" altLang="en-US" sz="2800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①主体思路：与二分查询法基本一致，如果当前枚举的点左右端点相等，即叶子节点，就是目标节点。如果不是，因为这是二分法,所以设查询位置为x，当前结点区间范围为了l，r，中点为  mid，则如果x&lt;=mid，则递归它的左孩子，否则递归它的右孩子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53050" y="2292350"/>
            <a:ext cx="5478780" cy="2042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单点修改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结合单点查询的原理，找到x的位置；根据建树状态合并的原理，修改每个结点的状态。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011045"/>
            <a:ext cx="5817235" cy="2604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区间查询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/>
          </a:bodyPr>
          <a:p>
            <a:r>
              <a:rPr lang="zh-CN" altLang="en-US"/>
              <a:t>区间查询，即查询一段区间的状态，设查询区间为</a:t>
            </a:r>
            <a:r>
              <a:rPr lang="en-US" altLang="zh-CN"/>
              <a:t>[L,R],</a:t>
            </a:r>
            <a:r>
              <a:rPr lang="zh-CN" altLang="en-US"/>
              <a:t>当前节点表示的区间为</a:t>
            </a:r>
            <a:r>
              <a:rPr lang="en-US" altLang="zh-CN"/>
              <a:t>(l,r);</a:t>
            </a:r>
            <a:endParaRPr lang="zh-CN" altLang="en-US"/>
          </a:p>
          <a:p>
            <a:r>
              <a:rPr lang="zh-CN" altLang="en-US"/>
              <a:t>主体思路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       ①当前节点的区间完全落在查询区间内，直接返回即可。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②查询区间有部分落在当前节点的左子树，递归查询左子树。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      ③查询区间有部分落在当前节点的右子树，递归查询右子树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8" name="图片占位符 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323465"/>
            <a:ext cx="5817235" cy="1979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 b="0"/>
              <a:t>区间修改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若把修改的区间拆分开，一个点一个点的修改，太费时了，显然不可取。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考虑到并不是修改的每个点都是有用的（需要访问的就有用）。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引进一种标记</a:t>
            </a:r>
            <a:r>
              <a:rPr lang="en-US" altLang="zh-CN" b="1"/>
              <a:t>——</a:t>
            </a:r>
            <a:r>
              <a:rPr b="1"/>
              <a:t>懒标记。</a:t>
            </a:r>
            <a:endParaRPr b="1"/>
          </a:p>
          <a:p>
            <a:pPr marL="0" indent="0">
              <a:buNone/>
            </a:pPr>
            <a:r>
              <a:rPr b="1"/>
              <a:t>故名思意就是因为懒得修改区间区间，采取标记的方式，以后需要用的时候才拿出来用 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1、直观理解：“懒”标记，懒嘛！用到它才动，不用它就睡觉。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2、作用：存储到这个节点的修改信息，暂时不把修改信息传到子节点。就像家长扣零花钱，你用的时候才给你，不用不给你。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懒标记的实现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a.原结构体中增加新的变量，存储这个懒标记。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b.递归到这个节点时，只更新这个节点的状态，并把当前的更改值累积到标记中。注意是累积，可以这样理解：过年，很多个亲戚都给你压岁钱，但你暂时不用，所以都被你父母扣下了。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c.什么时候才用到这个懒标记？当需要递归这个节点的子节点时，标记下传给子节点。这里不必管用哪个子节点，两个都传下去。就像你如果还有妹妹，父母给你们零花钱时总不能偏心吧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r>
              <a:rPr lang="zh-CN" altLang="en-US"/>
              <a:t>①当前节点的懒标记累积到子节点的懒标记中。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②修改子节点状态。在引例中，就是原状态+子节点区间点的个数*父节点传下来的懒标记。</a:t>
            </a:r>
            <a:endParaRPr lang="zh-CN" altLang="en-US"/>
          </a:p>
          <a:p>
            <a:r>
              <a:rPr lang="zh-CN" altLang="en-US"/>
              <a:t>这就有疑问了，既然父节点都把标记传下来了，为什么还要乘父节点的懒标记，乘自己的不行吗？</a:t>
            </a:r>
            <a:endParaRPr lang="zh-CN" altLang="en-US"/>
          </a:p>
          <a:p>
            <a:r>
              <a:rPr lang="zh-CN" altLang="en-US"/>
              <a:t>因为自己的标记可能是父节点多次传下来的累积，每次都乘自己的懒标记造成重复累积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③父节点懒标记清0。这个懒标记已经传下去了，不清0后面再用这个懒标记时会重复下传。就像你父母给了你5元钱，你不能说因为前几次给了你10元钱, 所以这次给了你15元，那你不就亏大了。 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10852150" cy="648335"/>
          </a:xfrm>
        </p:spPr>
        <p:txBody>
          <a:bodyPr/>
          <a:p>
            <a:r>
              <a:rPr lang="en-US" altLang="zh-CN"/>
              <a:t>  	</a:t>
            </a:r>
            <a:r>
              <a:rPr lang="zh-CN" altLang="en-US"/>
              <a:t>懒标记下传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完整的区间修改</a:t>
            </a:r>
            <a:endParaRPr lang="zh-CN" altLang="en-US" b="0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1882775"/>
            <a:ext cx="5817235" cy="286067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和区间查询相似。</a:t>
            </a:r>
            <a:endParaRPr lang="zh-CN" altLang="en-US"/>
          </a:p>
          <a:p>
            <a:r>
              <a:rPr lang="zh-CN" altLang="en-US"/>
              <a:t>修改的时候记得加上懒标记就</a:t>
            </a:r>
            <a:r>
              <a:rPr lang="en-US" altLang="zh-CN"/>
              <a:t>ok</a:t>
            </a:r>
            <a:r>
              <a:rPr lang="zh-CN" altLang="en-US"/>
              <a:t>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注意：在加入懒标记之后，无论是什么操作，只要需要访问下层结构，都需要提前下传懒标记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7200"/>
              <a:t>树 状 数 组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1.什么是树状数组？</a:t>
            </a:r>
            <a:endParaRPr lang="zh-CN" altLang="en-US"/>
          </a:p>
          <a:p>
            <a:r>
              <a:rPr lang="zh-CN" altLang="en-US"/>
              <a:t>顾名思义，就是用数组来模拟树形结构呗。那么衍生出一个问题，为什么不直接建树？答案是没必要，因为树状数组能处理的问题就没必要建树。</a:t>
            </a:r>
            <a:endParaRPr lang="zh-CN" altLang="en-US"/>
          </a:p>
          <a:p>
            <a:r>
              <a:rPr lang="zh-CN" altLang="en-US"/>
              <a:t>2.树状数组可以解决什么问题</a:t>
            </a:r>
            <a:endParaRPr lang="zh-CN" altLang="en-US"/>
          </a:p>
          <a:p>
            <a:r>
              <a:rPr lang="zh-CN" altLang="en-US"/>
              <a:t>可以解决大部分基于区间上的更新以及求和问题，主要是前缀和。</a:t>
            </a:r>
            <a:endParaRPr lang="zh-CN" altLang="en-US"/>
          </a:p>
          <a:p>
            <a:r>
              <a:rPr lang="zh-CN" altLang="en-US"/>
              <a:t>3.树状数组和线段树的区别在哪里</a:t>
            </a:r>
            <a:endParaRPr lang="zh-CN" altLang="en-US"/>
          </a:p>
          <a:p>
            <a:r>
              <a:rPr lang="zh-CN" altLang="en-US"/>
              <a:t>树状数组可以解决的问题都可以用线段树解决，这两者的区别在哪里呢？树状数组的系数要少很多，就比如字符串模拟大数可以解决大数问题，也可以解决1+1的问题，但没人会在1+1的问题上用大数模拟。</a:t>
            </a:r>
            <a:endParaRPr lang="zh-CN" altLang="en-US"/>
          </a:p>
          <a:p>
            <a:r>
              <a:rPr lang="zh-CN" altLang="en-US"/>
              <a:t>4.树状数组的优点和缺点</a:t>
            </a:r>
            <a:endParaRPr lang="zh-CN" altLang="en-US"/>
          </a:p>
          <a:p>
            <a:r>
              <a:rPr lang="zh-CN" altLang="en-US"/>
              <a:t>修改和查询的复杂度都是O(logN)，而且相比线段树系数要少很多，比传统数组要快，而且容易写。</a:t>
            </a:r>
            <a:endParaRPr lang="zh-CN" altLang="en-US"/>
          </a:p>
          <a:p>
            <a:r>
              <a:rPr lang="zh-CN" altLang="en-US"/>
              <a:t>缺点是遇到复杂的区间问题还是不能解决，功能还是有限。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它在各个节点保存一条线段（数组中的一段子数组），主要用于高效解决连续区间的动态查询问题，由于二叉结构的特性，它基本能保持每个操作的复杂度为O(logn)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2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ea"/>
                <a:ea typeface="+mj-ea"/>
                <a:cs typeface="+mj-cs"/>
              </a:rPr>
              <a:t>lowerbit()</a:t>
            </a:r>
            <a:r>
              <a:rPr lang="zh-CN" altLang="en-US" sz="2000" spc="120">
                <a:latin typeface="+mj-ea"/>
                <a:ea typeface="+mj-ea"/>
                <a:cs typeface="+mj-cs"/>
              </a:rPr>
              <a:t>函数 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3"/>
            </p:custDataLst>
          </p:nvPr>
        </p:nvSpPr>
        <p:spPr>
          <a:xfrm>
            <a:off x="1135427" y="2002041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45928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ea"/>
                <a:ea typeface="+mj-ea"/>
              </a:rPr>
              <a:t>add()</a:t>
            </a:r>
            <a:r>
              <a:rPr lang="zh-CN" altLang="en-US" sz="2000" spc="120">
                <a:latin typeface="+mj-ea"/>
                <a:ea typeface="+mj-ea"/>
              </a:rPr>
              <a:t>函数，单点修改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4" name="文本框 30"/>
          <p:cNvSpPr txBox="1"/>
          <p:nvPr>
            <p:custDataLst>
              <p:tags r:id="rId7"/>
            </p:custDataLst>
          </p:nvPr>
        </p:nvSpPr>
        <p:spPr>
          <a:xfrm>
            <a:off x="1145928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55" name="椭圆 54"/>
          <p:cNvSpPr/>
          <p:nvPr>
            <p:custDataLst>
              <p:tags r:id="rId8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62" name="直接连接符 61"/>
          <p:cNvCxnSpPr/>
          <p:nvPr>
            <p:custDataLst>
              <p:tags r:id="rId9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10"/>
            </p:custDataLst>
          </p:nvPr>
        </p:nvSpPr>
        <p:spPr>
          <a:xfrm>
            <a:off x="1145928" y="4542885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ea"/>
                <a:ea typeface="+mj-ea"/>
              </a:rPr>
              <a:t>ask()</a:t>
            </a:r>
            <a:r>
              <a:rPr lang="zh-CN" altLang="en-US" sz="2000" spc="120">
                <a:latin typeface="+mj-ea"/>
                <a:ea typeface="+mj-ea"/>
              </a:rPr>
              <a:t>函数，前缀和查询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64" name="文本框 30"/>
          <p:cNvSpPr txBox="1"/>
          <p:nvPr>
            <p:custDataLst>
              <p:tags r:id="rId11"/>
            </p:custDataLst>
          </p:nvPr>
        </p:nvSpPr>
        <p:spPr>
          <a:xfrm>
            <a:off x="1145928" y="5046171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65" name="椭圆 64"/>
          <p:cNvSpPr/>
          <p:nvPr>
            <p:custDataLst>
              <p:tags r:id="rId12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47" name="直接连接符 46"/>
          <p:cNvCxnSpPr/>
          <p:nvPr>
            <p:custDataLst>
              <p:tags r:id="rId13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4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差分数组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9" name="文本框 30"/>
          <p:cNvSpPr txBox="1"/>
          <p:nvPr>
            <p:custDataLst>
              <p:tags r:id="rId15"/>
            </p:custDataLst>
          </p:nvPr>
        </p:nvSpPr>
        <p:spPr>
          <a:xfrm>
            <a:off x="6865774" y="2011302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50" name="椭圆 49"/>
          <p:cNvSpPr/>
          <p:nvPr>
            <p:custDataLst>
              <p:tags r:id="rId16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57" name="直接连接符 56"/>
          <p:cNvCxnSpPr/>
          <p:nvPr>
            <p:custDataLst>
              <p:tags r:id="rId17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8"/>
            </p:custDataLst>
          </p:nvPr>
        </p:nvSpPr>
        <p:spPr>
          <a:xfrm>
            <a:off x="6851507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区间修改，单点查询</a:t>
            </a:r>
            <a:endParaRPr lang="en-US" altLang="zh-CN" sz="2000" spc="120">
              <a:latin typeface="+mj-ea"/>
              <a:ea typeface="+mj-ea"/>
            </a:endParaRPr>
          </a:p>
        </p:txBody>
      </p:sp>
      <p:sp>
        <p:nvSpPr>
          <p:cNvPr id="59" name="文本框 30"/>
          <p:cNvSpPr txBox="1"/>
          <p:nvPr>
            <p:custDataLst>
              <p:tags r:id="rId19"/>
            </p:custDataLst>
          </p:nvPr>
        </p:nvSpPr>
        <p:spPr>
          <a:xfrm>
            <a:off x="6851507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60" name="椭圆 59"/>
          <p:cNvSpPr/>
          <p:nvPr>
            <p:custDataLst>
              <p:tags r:id="rId20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685150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6851507" y="4542885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ea"/>
                <a:ea typeface="+mj-ea"/>
              </a:rPr>
              <a:t>区间修改，区间查询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6851508" y="5046171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 </a:t>
            </a:r>
            <a:endParaRPr lang="en-US" altLang="zh-CN" sz="1400" spc="120"/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642542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6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主要内容</a:t>
            </a:r>
            <a:endParaRPr lang="zh-CN" altLang="en-US"/>
          </a:p>
        </p:txBody>
      </p:sp>
    </p:spTree>
    <p:custDataLst>
      <p:tags r:id="rId2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lowerbit()</a:t>
            </a:r>
            <a:r>
              <a:t>的前置知识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原码</a:t>
            </a:r>
            <a:endParaRPr lang="zh-CN" altLang="en-US"/>
          </a:p>
          <a:p>
            <a:r>
              <a:rPr lang="zh-CN" altLang="en-US"/>
              <a:t>原码就是符号位加上真值的绝对值, 即用第一位表示符号, 其余位表示值. 比如如果是8位二进制:</a:t>
            </a:r>
            <a:endParaRPr lang="zh-CN" altLang="en-US"/>
          </a:p>
          <a:p>
            <a:r>
              <a:rPr lang="zh-CN" altLang="en-US"/>
              <a:t>[+1]原 = 0000 0001</a:t>
            </a:r>
            <a:endParaRPr lang="zh-CN" altLang="en-US"/>
          </a:p>
          <a:p>
            <a:r>
              <a:rPr lang="zh-CN" altLang="en-US"/>
              <a:t>[-1]原 = 1000 0001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第一位是符号位. 因为第一位是符号位, 所以8位二进制数的取值范围就是:</a:t>
            </a:r>
            <a:endParaRPr lang="zh-CN" altLang="en-US"/>
          </a:p>
          <a:p>
            <a:r>
              <a:rPr lang="zh-CN" altLang="en-US"/>
              <a:t>[1111 1111 , 0111 1111]</a:t>
            </a:r>
            <a:endParaRPr lang="zh-CN" altLang="en-US"/>
          </a:p>
          <a:p>
            <a:r>
              <a:rPr lang="zh-CN" altLang="en-US"/>
              <a:t>即</a:t>
            </a:r>
            <a:endParaRPr lang="zh-CN" altLang="en-US"/>
          </a:p>
          <a:p>
            <a:r>
              <a:rPr lang="zh-CN" altLang="en-US"/>
              <a:t>[-127 , 127]</a:t>
            </a:r>
            <a:endParaRPr lang="zh-CN" altLang="en-US"/>
          </a:p>
          <a:p>
            <a:r>
              <a:rPr lang="zh-CN" altLang="en-US"/>
              <a:t>原码是人脑最容易理解和计算的表示方式.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lowerbit()</a:t>
            </a:r>
            <a:r>
              <a:t>的前置技能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 反码</a:t>
            </a:r>
            <a:endParaRPr lang="zh-CN" altLang="en-US"/>
          </a:p>
          <a:p>
            <a:r>
              <a:rPr lang="zh-CN" altLang="en-US"/>
              <a:t>反码的表示方法是: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正数的反码是其本身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负数的反码是在其原码的基础上, 符号位不变，其余各个位取反.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[+1] = [00000001]原 = [00000001]反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[-1] = [10000001]原 = [11111110]反</a:t>
            </a:r>
            <a:endParaRPr lang="zh-CN" altLang="en-US"/>
          </a:p>
          <a:p>
            <a:r>
              <a:rPr lang="zh-CN" altLang="en-US"/>
              <a:t>可见如果一个反码表示的是负数, 人脑无法直观的看出来它的数值. 通常要将其转换成原码再计算.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lowerbit()</a:t>
            </a:r>
            <a:r>
              <a:t>的前置技能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 补码</a:t>
            </a:r>
            <a:endParaRPr lang="zh-CN" altLang="en-US"/>
          </a:p>
          <a:p>
            <a:r>
              <a:rPr lang="zh-CN" altLang="en-US"/>
              <a:t>补码的表示方法是: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正数的补码就是其本身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负数的补码是在其原码的基础上, 符号位不变, 其余各位取反, 最后+1. (即在反码的基础上+1)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[+1] = [00000001]原 = [00000001]反 = [00000001]补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[-1] = [10000001]原 = [11111110]反 = [11111111]补</a:t>
            </a:r>
            <a:endParaRPr lang="zh-CN" altLang="en-US"/>
          </a:p>
          <a:p>
            <a:r>
              <a:rPr lang="zh-CN" altLang="en-US"/>
              <a:t>对于负数, 补码表示方式也是人脑无法直观看出其数值的. 通常也需要转换成原码在计算其数值.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lowerbit()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lowerbit(x):</a:t>
            </a:r>
            <a:r>
              <a:rPr lang="zh-CN" altLang="en-US"/>
              <a:t>定义为非负整数</a:t>
            </a:r>
            <a:r>
              <a:rPr lang="en-US" altLang="zh-CN"/>
              <a:t>x</a:t>
            </a:r>
            <a:r>
              <a:rPr lang="zh-CN" altLang="en-US"/>
              <a:t>在二进制表示下</a:t>
            </a:r>
            <a:r>
              <a:rPr lang="en-US" altLang="zh-CN"/>
              <a:t>“</a:t>
            </a:r>
            <a:r>
              <a:rPr lang="zh-CN" altLang="en-US"/>
              <a:t>最低位的</a:t>
            </a:r>
            <a:r>
              <a:rPr lang="en-US" altLang="zh-CN"/>
              <a:t>1</a:t>
            </a:r>
            <a:r>
              <a:rPr lang="zh-CN" altLang="en-US"/>
              <a:t>及其后边的所有</a:t>
            </a:r>
            <a:r>
              <a:rPr lang="en-US" altLang="zh-CN"/>
              <a:t>0”</a:t>
            </a:r>
            <a:r>
              <a:rPr lang="zh-CN" altLang="en-US"/>
              <a:t>构成的数值。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x&gt;0,x</a:t>
            </a:r>
            <a:r>
              <a:rPr lang="zh-CN" altLang="en-US"/>
              <a:t>的第</a:t>
            </a:r>
            <a:r>
              <a:rPr lang="en-US" altLang="zh-CN"/>
              <a:t>k</a:t>
            </a:r>
            <a:r>
              <a:rPr lang="zh-CN" altLang="en-US"/>
              <a:t>位是</a:t>
            </a:r>
            <a:r>
              <a:rPr lang="en-US" altLang="zh-CN"/>
              <a:t>1</a:t>
            </a:r>
            <a:r>
              <a:rPr lang="zh-CN" altLang="en-US"/>
              <a:t>，第</a:t>
            </a:r>
            <a:r>
              <a:rPr lang="en-US" altLang="zh-CN"/>
              <a:t>0~k-1</a:t>
            </a:r>
            <a:r>
              <a:rPr lang="zh-CN" altLang="en-US"/>
              <a:t>位都是</a:t>
            </a:r>
            <a:r>
              <a:rPr lang="en-US" altLang="zh-CN"/>
              <a:t>0</a:t>
            </a:r>
            <a:endParaRPr lang="zh-CN" altLang="en-US"/>
          </a:p>
          <a:p>
            <a:r>
              <a:rPr lang="zh-CN" altLang="en-US"/>
              <a:t>实现：先把</a:t>
            </a:r>
            <a:r>
              <a:rPr lang="en-US" altLang="zh-CN"/>
              <a:t>x</a:t>
            </a:r>
            <a:r>
              <a:rPr lang="zh-CN" altLang="en-US"/>
              <a:t>取反，此时第</a:t>
            </a:r>
            <a:r>
              <a:rPr lang="en-US" altLang="zh-CN"/>
              <a:t>k</a:t>
            </a:r>
            <a:r>
              <a:rPr lang="zh-CN" altLang="en-US"/>
              <a:t>位变为</a:t>
            </a:r>
            <a:r>
              <a:rPr lang="en-US" altLang="zh-CN"/>
              <a:t>0</a:t>
            </a:r>
            <a:r>
              <a:rPr lang="zh-CN" altLang="en-US"/>
              <a:t>，第</a:t>
            </a:r>
            <a:r>
              <a:rPr lang="en-US" altLang="zh-CN"/>
              <a:t>0~k-1</a:t>
            </a:r>
            <a:r>
              <a:rPr lang="zh-CN" altLang="en-US"/>
              <a:t>位都是</a:t>
            </a:r>
            <a:r>
              <a:rPr lang="en-US" altLang="zh-CN"/>
              <a:t>1</a:t>
            </a:r>
            <a:r>
              <a:rPr lang="zh-CN" altLang="en-US"/>
              <a:t>。再令</a:t>
            </a:r>
            <a:r>
              <a:rPr lang="en-US" altLang="zh-CN"/>
              <a:t>x=x+1,</a:t>
            </a:r>
            <a:r>
              <a:rPr lang="zh-CN" altLang="en-US"/>
              <a:t>此时因为进位</a:t>
            </a:r>
            <a:r>
              <a:rPr lang="en-US" altLang="zh-CN"/>
              <a:t>,</a:t>
            </a:r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位变为</a:t>
            </a:r>
            <a:r>
              <a:rPr lang="en-US" altLang="zh-CN"/>
              <a:t>0</a:t>
            </a:r>
            <a:r>
              <a:rPr lang="zh-CN" altLang="en-US"/>
              <a:t>，第</a:t>
            </a:r>
            <a:r>
              <a:rPr lang="en-US" altLang="zh-CN"/>
              <a:t>0~k-1</a:t>
            </a:r>
            <a:r>
              <a:rPr lang="zh-CN" altLang="en-US"/>
              <a:t>都是</a:t>
            </a:r>
            <a:r>
              <a:rPr lang="en-US" altLang="zh-CN"/>
              <a:t>0.</a:t>
            </a:r>
            <a:endParaRPr lang="en-US" altLang="zh-CN"/>
          </a:p>
          <a:p>
            <a:r>
              <a:rPr lang="zh-CN" altLang="en-US"/>
              <a:t>在上面的取反操作后，</a:t>
            </a:r>
            <a:r>
              <a:rPr lang="en-US" altLang="zh-CN"/>
              <a:t>n&amp;(~n+1)=n&amp;(-n)</a:t>
            </a:r>
            <a:r>
              <a:rPr lang="zh-CN" altLang="en-US"/>
              <a:t>就是所求。 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61280" y="2327910"/>
            <a:ext cx="6600825" cy="2596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0"/>
              <a:t>二叉树</a:t>
            </a:r>
            <a:endParaRPr lang="zh-CN" altLang="en-US" sz="4000" b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8155" y="2202815"/>
            <a:ext cx="8313420" cy="359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/>
              <a:t>现在变形一下</a:t>
            </a:r>
            <a:endParaRPr lang="zh-CN" altLang="en-US" sz="3200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180" y="1825625"/>
            <a:ext cx="969200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/>
              <a:t> </a:t>
            </a:r>
            <a:r>
              <a:rPr lang="zh-CN" altLang="en-US" sz="3200" b="0"/>
              <a:t>现在定义每一列的顶端结点C[]数组 </a:t>
            </a:r>
            <a:endParaRPr lang="zh-CN" altLang="en-US" sz="3200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960245"/>
            <a:ext cx="8272145" cy="4556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sym typeface="+mn-ea"/>
              </a:rPr>
              <a:t>C[i]代表 子树的叶子结点的权值之和// 这里以求和举例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C[1]=A[1];</a:t>
            </a:r>
            <a:endParaRPr lang="zh-CN" altLang="en-US"/>
          </a:p>
          <a:p>
            <a:r>
              <a:rPr lang="zh-CN" altLang="en-US"/>
              <a:t>C[2]=A[1]+A[2];</a:t>
            </a:r>
            <a:endParaRPr lang="zh-CN" altLang="en-US"/>
          </a:p>
          <a:p>
            <a:r>
              <a:rPr lang="zh-CN" altLang="en-US"/>
              <a:t>C[3]=A[3];</a:t>
            </a:r>
            <a:endParaRPr lang="zh-CN" altLang="en-US"/>
          </a:p>
          <a:p>
            <a:r>
              <a:rPr lang="zh-CN" altLang="en-US"/>
              <a:t>C[4]=A[1]+A[2]+A[3]+A[4];</a:t>
            </a:r>
            <a:endParaRPr lang="zh-CN" altLang="en-US"/>
          </a:p>
          <a:p>
            <a:r>
              <a:rPr lang="zh-CN" altLang="en-US"/>
              <a:t>C[5]=A[5];</a:t>
            </a:r>
            <a:endParaRPr lang="zh-CN" altLang="en-US"/>
          </a:p>
          <a:p>
            <a:r>
              <a:rPr lang="zh-CN" altLang="en-US"/>
              <a:t>C[6]=A[5]+A[6];</a:t>
            </a:r>
            <a:endParaRPr lang="zh-CN" altLang="en-US"/>
          </a:p>
          <a:p>
            <a:r>
              <a:rPr lang="zh-CN" altLang="en-US"/>
              <a:t>C[7]=A[7];</a:t>
            </a:r>
            <a:endParaRPr lang="zh-CN" altLang="en-US"/>
          </a:p>
          <a:p>
            <a:r>
              <a:rPr lang="zh-CN" altLang="en-US"/>
              <a:t>C[8]=A[1]+A[2]+A[3]+A[4]+A[5]+A[6]+A[7]+A[8];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>
                <a:sym typeface="+mn-ea"/>
              </a:rPr>
              <a:t>将C[]数组的结点序号转化为二进制</a:t>
            </a:r>
            <a:endParaRPr lang="zh-CN" altLang="en-US" sz="3200" b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1=(001)      C[1]=A[1];</a:t>
            </a:r>
            <a:endParaRPr lang="zh-CN" altLang="en-US"/>
          </a:p>
          <a:p>
            <a:r>
              <a:rPr lang="zh-CN" altLang="en-US"/>
              <a:t>2=(010)      C[2]=A[1]+A[2];</a:t>
            </a:r>
            <a:endParaRPr lang="zh-CN" altLang="en-US"/>
          </a:p>
          <a:p>
            <a:r>
              <a:rPr lang="zh-CN" altLang="en-US"/>
              <a:t>3=(011)      C[3]=A[3];</a:t>
            </a:r>
            <a:endParaRPr lang="zh-CN" altLang="en-US"/>
          </a:p>
          <a:p>
            <a:r>
              <a:rPr lang="zh-CN" altLang="en-US"/>
              <a:t>4=(100)      C[4]=A[1]+A[2]+A[3]+A[4];</a:t>
            </a:r>
            <a:endParaRPr lang="zh-CN" altLang="en-US"/>
          </a:p>
          <a:p>
            <a:r>
              <a:rPr lang="zh-CN" altLang="en-US"/>
              <a:t>5=(101)      C[5]=A[5];</a:t>
            </a:r>
            <a:endParaRPr lang="zh-CN" altLang="en-US"/>
          </a:p>
          <a:p>
            <a:r>
              <a:rPr lang="zh-CN" altLang="en-US"/>
              <a:t>6=(110)      C[6]=A[5]+A[6];</a:t>
            </a:r>
            <a:endParaRPr lang="zh-CN" altLang="en-US"/>
          </a:p>
          <a:p>
            <a:r>
              <a:rPr lang="zh-CN" altLang="en-US"/>
              <a:t>7=(111)      C[7]=A[7];</a:t>
            </a:r>
            <a:endParaRPr lang="zh-CN" altLang="en-US"/>
          </a:p>
          <a:p>
            <a:r>
              <a:rPr lang="zh-CN" altLang="en-US"/>
              <a:t>8=(1000)    C[8]=A[1]+A[2]+A[3]+A[4]+A[5]+A[6]+A[7]+A[8];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A.给出n个数，n&lt;=100，和m个询问，每次询问区间[l，r]的和，并输出</a:t>
            </a:r>
            <a:r>
              <a:rPr lang="zh-CN" altLang="en-US" sz="2400" b="1"/>
              <a:t>。</a:t>
            </a:r>
            <a:endParaRPr lang="zh-CN" altLang="en-US"/>
          </a:p>
          <a:p>
            <a:endParaRPr lang="zh-CN" altLang="en-US"/>
          </a:p>
          <a:p>
            <a:pPr lvl="2"/>
            <a:r>
              <a:rPr lang="zh-CN" altLang="en-US" sz="2000"/>
              <a:t>一种回答：这也太简单了，O（n）枚举搜索就行了。</a:t>
            </a:r>
            <a:endParaRPr lang="zh-CN" altLang="en-US" sz="1800"/>
          </a:p>
          <a:p>
            <a:pPr lvl="2"/>
            <a:r>
              <a:rPr lang="zh-CN" altLang="en-US" sz="2000"/>
              <a:t>另一种回答：还用得着o(n）枚举，前缀和o(1)就搞定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ask()</a:t>
            </a:r>
            <a:r>
              <a:rPr lang="zh-CN" altLang="en-US" b="0"/>
              <a:t>函数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1800"/>
              <a:t>询问前区间</a:t>
            </a:r>
            <a:r>
              <a:rPr lang="en-US" altLang="zh-CN" sz="1800"/>
              <a:t>[1,x]</a:t>
            </a:r>
            <a:r>
              <a:rPr lang="zh-CN" altLang="en-US" sz="1800"/>
              <a:t>的和。</a:t>
            </a:r>
            <a:endParaRPr lang="zh-CN" altLang="en-US" sz="1800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19370" y="2205990"/>
            <a:ext cx="6972300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add()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000"/>
              <a:t>在</a:t>
            </a:r>
            <a:r>
              <a:rPr lang="en-US" altLang="zh-CN" sz="2000"/>
              <a:t>x</a:t>
            </a:r>
            <a:r>
              <a:rPr lang="zh-CN" altLang="en-US" sz="2000"/>
              <a:t>位置添加值</a:t>
            </a:r>
            <a:r>
              <a:rPr lang="en-US" altLang="zh-CN" sz="2000"/>
              <a:t>k,</a:t>
            </a:r>
            <a:r>
              <a:rPr lang="zh-CN" altLang="en-US" sz="2000"/>
              <a:t>从</a:t>
            </a:r>
            <a:r>
              <a:rPr lang="en-US" altLang="zh-CN" sz="2000"/>
              <a:t>x</a:t>
            </a:r>
            <a:r>
              <a:rPr lang="zh-CN" altLang="en-US" sz="2000"/>
              <a:t>的最低位开始，直到上限。</a:t>
            </a:r>
            <a:endParaRPr lang="zh-CN" altLang="en-US" sz="2000"/>
          </a:p>
        </p:txBody>
      </p:sp>
      <p:pic>
        <p:nvPicPr>
          <p:cNvPr id="12" name="图片占位符 1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96840" y="1816100"/>
            <a:ext cx="5791200" cy="2994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/>
              <a:t>差分数组</a:t>
            </a:r>
            <a:endParaRPr lang="zh-CN" altLang="en-US" sz="2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1.定义：</a:t>
            </a:r>
            <a:endParaRPr lang="zh-CN" altLang="en-US"/>
          </a:p>
          <a:p>
            <a:r>
              <a:rPr lang="zh-CN" altLang="en-US"/>
              <a:t>对于已知有n个元素的离线数列d，我们可以建立记录它每项与前一项差值的差分数组f：显然，f[1]=d[1]-0=d[1];对于整数i∈[2,n]，我们让f[i]=d[i]-d[i-1]。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2.简单性质：</a:t>
            </a:r>
            <a:endParaRPr lang="zh-CN" altLang="en-US"/>
          </a:p>
          <a:p>
            <a:r>
              <a:rPr lang="zh-CN" altLang="en-US"/>
              <a:t>(1)计算数列各项的值：观察d[2]=f[1]+f[2]=d[1]+d[2]-d[1]=d[2]可知，数列第i项的值是可以用差分数组的前i项的和计算的，即d[i]=f[i]的前缀和。</a:t>
            </a:r>
            <a:endParaRPr lang="zh-CN" altLang="en-US"/>
          </a:p>
          <a:p>
            <a:r>
              <a:rPr lang="zh-CN" altLang="en-US"/>
              <a:t>(2)计算数列每一项的前缀和：第i项的前缀和即为数列前i项的和，那么推导可知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即可用差分数组求出数列前缀和；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4714240"/>
            <a:ext cx="4335780" cy="716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/>
              <a:t>差分数组</a:t>
            </a:r>
            <a:endParaRPr lang="zh-CN" altLang="en-US" sz="32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3.用途：</a:t>
            </a:r>
            <a:endParaRPr lang="zh-CN" altLang="en-US"/>
          </a:p>
          <a:p>
            <a:r>
              <a:rPr lang="zh-CN" altLang="en-US"/>
              <a:t>(1)快速处理区间加减操作：</a:t>
            </a:r>
            <a:endParaRPr lang="zh-CN" altLang="en-US"/>
          </a:p>
          <a:p>
            <a:r>
              <a:rPr lang="zh-CN" altLang="en-US"/>
              <a:t>假如现在对数列中区间[L,R]上的数加上x，我们通过性质(1)知道，第一个受影响的差分数组中的元素为f[L],即令f[L]+=x，那么后面数列元素在计算过程中都会加上x；最后一个受影响的差分数组中的元素为f[R],所以令f[R+1]-=x，即可保证不会影响到R以后数列元素的计算。这样我们不必对区间内每一个数进行处理，只需处理两个差分后的数即可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(2)询问区间和问题：</a:t>
            </a:r>
            <a:endParaRPr lang="zh-CN" altLang="en-US"/>
          </a:p>
          <a:p>
            <a:r>
              <a:rPr lang="zh-CN" altLang="en-US"/>
              <a:t>由性质(2)我们可以计算出数列各项的前缀和数组sum各项的值；那么显然，区间[L,R]的和即为ans=sum[R]-sum[L-1];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/>
              <a:t>区间修改</a:t>
            </a:r>
            <a:r>
              <a:rPr lang="en-US" altLang="zh-CN" sz="3200" b="0"/>
              <a:t>+</a:t>
            </a:r>
            <a:r>
              <a:rPr lang="zh-CN" altLang="en-US" sz="3200" b="0"/>
              <a:t>单点查询</a:t>
            </a:r>
            <a:endParaRPr lang="zh-CN" altLang="en-US" sz="32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通过“差分”（就是记录数组中每个元素与前一个元素的差），可以把这个问题转化为查询前缀和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设原数组为a[i], 设数组d[i]=a[i]−a[i−1](a[0]=0)，则 a[i]=∑ij=1d[j]，可以通过求d[i]的前缀和查询。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当给区间[l,r]加上x的时候，a[l] 与前一个元素 a[l−1] 的差增加了x，a[r+1] 与 a[r] 的差减少了x。根据d[i]数组的定义，只需给d[l] 加上 x, 给d[r+1] 减去 x 即可。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0"/>
              <a:t>区间修改</a:t>
            </a:r>
            <a:r>
              <a:rPr lang="en-US" altLang="zh-CN" sz="3200" b="0"/>
              <a:t>+</a:t>
            </a:r>
            <a:r>
              <a:rPr lang="zh-CN" altLang="en-US" sz="3200" b="0"/>
              <a:t>区间查询</a:t>
            </a:r>
            <a:endParaRPr lang="zh-CN" altLang="en-US" sz="3200" b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735" y="1584325"/>
            <a:ext cx="11642090" cy="4669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600" b="0"/>
              <a:t>区间修改</a:t>
            </a:r>
            <a:r>
              <a:rPr lang="en-US" altLang="zh-CN" sz="3600" b="0"/>
              <a:t>+</a:t>
            </a:r>
            <a:r>
              <a:rPr sz="3600" b="0"/>
              <a:t>区间查询</a:t>
            </a:r>
            <a:endParaRPr sz="3600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401445"/>
            <a:ext cx="11271885" cy="5003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那好，我再修改一下题目。</a:t>
            </a:r>
            <a:endParaRPr lang="zh-CN" altLang="en-US"/>
          </a:p>
          <a:p>
            <a:r>
              <a:rPr>
                <a:sym typeface="+mn-ea"/>
              </a:rPr>
              <a:t>B.给出n个数，n&lt;=100，和m个操作，每个操作可能有两种：1、在某个位置加上一个数；2、询问区间[l，r]的和，并输出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回答：o（n）枚举。</a:t>
            </a:r>
            <a:endParaRPr lang="zh-CN" altLang="en-US"/>
          </a:p>
          <a:p>
            <a:r>
              <a:rPr>
                <a:sym typeface="+mn-ea"/>
              </a:rPr>
              <a:t>动态修改最起码不能用静态的前缀和做了。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C.给出n个数，n&lt;=1000000，和m个操作，每个操作可能有两种：1、在某个位置加上一个数；2、询问区间[l，r]的和，并输出。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回答：o（n）枚举绝对超时。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再改：</a:t>
            </a:r>
            <a:endParaRPr lang="zh-CN" altLang="en-US"/>
          </a:p>
          <a:p>
            <a:pPr lvl="0"/>
            <a:r>
              <a:rPr lang="zh-CN" altLang="en-US"/>
              <a:t>D，给出n个数，n&lt;=1000000，和m个操作，每个操作修改一段连续区间[a,b]的值</a:t>
            </a:r>
            <a:endParaRPr lang="zh-CN" altLang="en-US"/>
          </a:p>
          <a:p>
            <a:pPr lvl="0"/>
            <a:endParaRPr lang="zh-CN" altLang="en-US"/>
          </a:p>
          <a:p>
            <a:pPr lvl="1"/>
            <a:r>
              <a:rPr lang="zh-CN" altLang="en-US"/>
              <a:t>回答：从a枚举到b，一个一个改。。。。。。有点儿常识的人都知道超时</a:t>
            </a:r>
            <a:endParaRPr lang="zh-CN" altLang="en-US"/>
          </a:p>
          <a:p>
            <a:pPr lvl="1"/>
            <a:endParaRPr lang="zh-CN" altLang="en-US"/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600"/>
              <a:t>那怎么办呢？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/>
              <a:t> </a:t>
            </a:r>
            <a:r>
              <a:rPr lang="zh-CN" altLang="en-US" sz="4000"/>
              <a:t>一种很强大的数据结构</a:t>
            </a:r>
            <a:r>
              <a:rPr lang="en-US" altLang="zh-CN" sz="4000"/>
              <a:t>——</a:t>
            </a:r>
            <a:r>
              <a:rPr lang="zh-CN" altLang="en-US" sz="5400"/>
              <a:t>线段树</a:t>
            </a:r>
            <a:endParaRPr lang="zh-CN" altLang="en-US" sz="5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 b="0"/>
              <a:t>一 基本概念</a:t>
            </a:r>
            <a:endParaRPr lang="zh-CN" altLang="en-US" sz="4800" b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1、线段树是一棵二叉搜索树，它储存的是一个区间的信息。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2、每个节点以结构体的方式存储，结构体包含以下几个信息：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区间左端点、右端点；（这两者必有）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这个区间要维护的信息（事实际情况而定，数目不等）。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3、线段树的基本思想：二分。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/>
              <a:t>线段树的一般结构</a:t>
            </a:r>
            <a:endParaRPr lang="zh-CN" altLang="en-US" sz="2800" b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/>
          </a:bodyPr>
          <a:p>
            <a:r>
              <a:rPr lang="zh-CN" altLang="en-US"/>
              <a:t>5、特殊性质：</a:t>
            </a:r>
            <a:endParaRPr lang="zh-CN" altLang="en-US"/>
          </a:p>
          <a:p>
            <a:r>
              <a:rPr lang="zh-CN" altLang="en-US"/>
              <a:t>由上可得</a:t>
            </a:r>
            <a:endParaRPr lang="zh-CN" altLang="en-US"/>
          </a:p>
          <a:p>
            <a:r>
              <a:rPr lang="zh-CN" altLang="en-US"/>
              <a:t>1、每个节点的左孩子区间范围为[l，mid]，     右孩子为[mid+1,r]</a:t>
            </a:r>
            <a:endParaRPr lang="zh-CN" altLang="en-US"/>
          </a:p>
          <a:p>
            <a:r>
              <a:rPr lang="zh-CN" altLang="en-US"/>
              <a:t>2、对于结点k，左孩子结点为2*k，右孩子为2*k+1，这符合完全二叉树的性质</a:t>
            </a:r>
            <a:endParaRPr lang="zh-CN" altLang="en-US"/>
          </a:p>
          <a:p>
            <a:r>
              <a:rPr lang="en-US" altLang="zh-CN">
                <a:sym typeface="+mn-ea"/>
              </a:rPr>
              <a:t>struct{</a:t>
            </a:r>
            <a:endParaRPr lang="en-US" altLang="zh-CN"/>
          </a:p>
          <a:p>
            <a:r>
              <a:rPr lang="en-US" altLang="zh-CN">
                <a:sym typeface="+mn-ea"/>
              </a:rPr>
              <a:t>     int L,R;</a:t>
            </a:r>
            <a:endParaRPr lang="en-US" altLang="zh-CN"/>
          </a:p>
          <a:p>
            <a:r>
              <a:rPr lang="en-US" altLang="zh-CN">
                <a:sym typeface="+mn-ea"/>
              </a:rPr>
              <a:t>     int sum;</a:t>
            </a:r>
            <a:endParaRPr lang="en-US" altLang="zh-CN"/>
          </a:p>
          <a:p>
            <a:r>
              <a:rPr lang="en-US" altLang="zh-CN">
                <a:sym typeface="+mn-ea"/>
              </a:rPr>
              <a:t>     int la;</a:t>
            </a:r>
            <a:endParaRPr lang="en-US" altLang="zh-CN"/>
          </a:p>
          <a:p>
            <a:r>
              <a:rPr lang="en-US" altLang="zh-CN">
                <a:sym typeface="+mn-ea"/>
              </a:rPr>
              <a:t>}tree[N&lt;&lt;2];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090420"/>
            <a:ext cx="7002145" cy="3860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3200" b="0"/>
              <a:t>线段树的基本操作</a:t>
            </a:r>
            <a:endParaRPr lang="zh-CN" altLang="en-US" sz="3200" b="0"/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1135380" y="195453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29"/>
          <p:cNvSpPr txBox="1"/>
          <p:nvPr>
            <p:custDataLst>
              <p:tags r:id="rId3"/>
            </p:custDataLst>
          </p:nvPr>
        </p:nvSpPr>
        <p:spPr>
          <a:xfrm>
            <a:off x="1135380" y="1498600"/>
            <a:ext cx="448691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ea"/>
                <a:ea typeface="+mj-ea"/>
                <a:cs typeface="+mj-cs"/>
              </a:rPr>
              <a:t>建树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7" name="文本框 30"/>
          <p:cNvSpPr txBox="1"/>
          <p:nvPr>
            <p:custDataLst>
              <p:tags r:id="rId4"/>
            </p:custDataLst>
          </p:nvPr>
        </p:nvSpPr>
        <p:spPr>
          <a:xfrm>
            <a:off x="1135380" y="2002155"/>
            <a:ext cx="448691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20"/>
              <a:t>初始化树中的每一个结点</a:t>
            </a:r>
            <a:endParaRPr lang="zh-CN" altLang="en-US" sz="1400" spc="120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709295" y="16783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1146175" y="3480435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9"/>
          <p:cNvSpPr txBox="1"/>
          <p:nvPr>
            <p:custDataLst>
              <p:tags r:id="rId7"/>
            </p:custDataLst>
          </p:nvPr>
        </p:nvSpPr>
        <p:spPr>
          <a:xfrm>
            <a:off x="1146175" y="3024505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ea"/>
                <a:ea typeface="+mj-ea"/>
              </a:rPr>
              <a:t>单点查询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11" name="文本框 30"/>
          <p:cNvSpPr txBox="1"/>
          <p:nvPr>
            <p:custDataLst>
              <p:tags r:id="rId8"/>
            </p:custDataLst>
          </p:nvPr>
        </p:nvSpPr>
        <p:spPr>
          <a:xfrm>
            <a:off x="1146175" y="3528060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20"/>
              <a:t>查询单个结点的信息</a:t>
            </a:r>
            <a:endParaRPr lang="zh-CN" altLang="en-US" sz="1400" spc="120"/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720090" y="320421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1146175" y="49987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11"/>
            </p:custDataLst>
          </p:nvPr>
        </p:nvSpPr>
        <p:spPr>
          <a:xfrm>
            <a:off x="1146175" y="4542790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ea"/>
                <a:ea typeface="+mj-ea"/>
              </a:rPr>
              <a:t>单点修改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15" name="文本框 30"/>
          <p:cNvSpPr txBox="1"/>
          <p:nvPr>
            <p:custDataLst>
              <p:tags r:id="rId12"/>
            </p:custDataLst>
          </p:nvPr>
        </p:nvSpPr>
        <p:spPr>
          <a:xfrm>
            <a:off x="1146175" y="5046345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20"/>
              <a:t>修改单个查询结点的信息，增加或者减少，或者。。。。。。</a:t>
            </a:r>
            <a:endParaRPr lang="zh-CN" altLang="en-US" sz="1400" spc="120"/>
          </a:p>
        </p:txBody>
      </p: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720090" y="47224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>
            <a:off x="6865620" y="19634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9"/>
          <p:cNvSpPr txBox="1"/>
          <p:nvPr>
            <p:custDataLst>
              <p:tags r:id="rId15"/>
            </p:custDataLst>
          </p:nvPr>
        </p:nvSpPr>
        <p:spPr>
          <a:xfrm>
            <a:off x="6865620" y="1508125"/>
            <a:ext cx="448691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ea"/>
                <a:ea typeface="+mj-ea"/>
              </a:rPr>
              <a:t>区间查询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19" name="文本框 30"/>
          <p:cNvSpPr txBox="1"/>
          <p:nvPr>
            <p:custDataLst>
              <p:tags r:id="rId16"/>
            </p:custDataLst>
          </p:nvPr>
        </p:nvSpPr>
        <p:spPr>
          <a:xfrm>
            <a:off x="6865620" y="2011045"/>
            <a:ext cx="448691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20"/>
              <a:t>查询一个区间内</a:t>
            </a:r>
            <a:r>
              <a:rPr lang="en-US" altLang="zh-CN" sz="1400" spc="120"/>
              <a:t>[L,R]</a:t>
            </a:r>
            <a:r>
              <a:rPr lang="zh-CN" altLang="en-US" sz="1400" spc="120"/>
              <a:t>的所有信息</a:t>
            </a:r>
            <a:endParaRPr lang="zh-CN" altLang="en-US" sz="1400" spc="120"/>
          </a:p>
        </p:txBody>
      </p:sp>
      <p:sp>
        <p:nvSpPr>
          <p:cNvPr id="20" name="椭圆 19"/>
          <p:cNvSpPr/>
          <p:nvPr>
            <p:custDataLst>
              <p:tags r:id="rId17"/>
            </p:custDataLst>
          </p:nvPr>
        </p:nvSpPr>
        <p:spPr>
          <a:xfrm>
            <a:off x="6439535" y="16871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21" name="直接连接符 20"/>
          <p:cNvCxnSpPr/>
          <p:nvPr>
            <p:custDataLst>
              <p:tags r:id="rId18"/>
            </p:custDataLst>
          </p:nvPr>
        </p:nvCxnSpPr>
        <p:spPr>
          <a:xfrm>
            <a:off x="6851650" y="3480435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9"/>
          <p:cNvSpPr txBox="1"/>
          <p:nvPr>
            <p:custDataLst>
              <p:tags r:id="rId19"/>
            </p:custDataLst>
          </p:nvPr>
        </p:nvSpPr>
        <p:spPr>
          <a:xfrm>
            <a:off x="6851650" y="3024505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20">
                <a:latin typeface="+mj-ea"/>
                <a:ea typeface="+mj-ea"/>
              </a:rPr>
              <a:t>区间修改</a:t>
            </a:r>
            <a:r>
              <a:rPr lang="en-US" altLang="zh-CN" sz="2000" spc="120">
                <a:latin typeface="+mj-ea"/>
                <a:ea typeface="+mj-ea"/>
              </a:rPr>
              <a:t>&amp;</a:t>
            </a:r>
            <a:r>
              <a:rPr lang="zh-CN" altLang="en-US" sz="2000" spc="120">
                <a:latin typeface="+mj-ea"/>
                <a:ea typeface="+mj-ea"/>
              </a:rPr>
              <a:t>懒标记</a:t>
            </a: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23" name="文本框 30"/>
          <p:cNvSpPr txBox="1"/>
          <p:nvPr>
            <p:custDataLst>
              <p:tags r:id="rId20"/>
            </p:custDataLst>
          </p:nvPr>
        </p:nvSpPr>
        <p:spPr>
          <a:xfrm>
            <a:off x="6851650" y="3528060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20"/>
              <a:t>整体修改区间</a:t>
            </a:r>
            <a:r>
              <a:rPr lang="en-US" altLang="zh-CN" sz="1400" spc="120"/>
              <a:t>[L,R]</a:t>
            </a:r>
            <a:r>
              <a:rPr lang="zh-CN" altLang="en-US" sz="1400" spc="120"/>
              <a:t>的所有信息，增加，或者减少，或者。。。。。</a:t>
            </a:r>
            <a:endParaRPr lang="zh-CN" altLang="en-US" sz="1400" spc="120"/>
          </a:p>
        </p:txBody>
      </p:sp>
      <p:sp>
        <p:nvSpPr>
          <p:cNvPr id="24" name="椭圆 23"/>
          <p:cNvSpPr/>
          <p:nvPr>
            <p:custDataLst>
              <p:tags r:id="rId21"/>
            </p:custDataLst>
          </p:nvPr>
        </p:nvSpPr>
        <p:spPr>
          <a:xfrm>
            <a:off x="6425565" y="320421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25" name="直接连接符 24"/>
          <p:cNvCxnSpPr/>
          <p:nvPr>
            <p:custDataLst>
              <p:tags r:id="rId22"/>
            </p:custDataLst>
          </p:nvPr>
        </p:nvCxnSpPr>
        <p:spPr>
          <a:xfrm>
            <a:off x="6851650" y="4998720"/>
            <a:ext cx="446405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9"/>
          <p:cNvSpPr txBox="1"/>
          <p:nvPr>
            <p:custDataLst>
              <p:tags r:id="rId23"/>
            </p:custDataLst>
          </p:nvPr>
        </p:nvSpPr>
        <p:spPr>
          <a:xfrm>
            <a:off x="6851650" y="4542790"/>
            <a:ext cx="4476750" cy="4318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spc="120">
                <a:latin typeface="+mj-ea"/>
                <a:ea typeface="+mj-ea"/>
              </a:rPr>
              <a:t>  </a:t>
            </a:r>
            <a:endParaRPr lang="en-US" altLang="zh-CN" sz="2000" spc="120">
              <a:latin typeface="+mj-ea"/>
              <a:ea typeface="+mj-ea"/>
            </a:endParaRPr>
          </a:p>
        </p:txBody>
      </p:sp>
      <p:sp>
        <p:nvSpPr>
          <p:cNvPr id="28" name="文本框 30"/>
          <p:cNvSpPr txBox="1"/>
          <p:nvPr>
            <p:custDataLst>
              <p:tags r:id="rId24"/>
            </p:custDataLst>
          </p:nvPr>
        </p:nvSpPr>
        <p:spPr>
          <a:xfrm>
            <a:off x="6851650" y="5046345"/>
            <a:ext cx="4476750" cy="7829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spc="120"/>
              <a:t>   </a:t>
            </a:r>
            <a:endParaRPr lang="en-US" altLang="zh-CN" sz="1400" spc="120"/>
          </a:p>
        </p:txBody>
      </p:sp>
      <p:sp>
        <p:nvSpPr>
          <p:cNvPr id="29" name="椭圆 28"/>
          <p:cNvSpPr/>
          <p:nvPr>
            <p:custDataLst>
              <p:tags r:id="rId25"/>
            </p:custDataLst>
          </p:nvPr>
        </p:nvSpPr>
        <p:spPr>
          <a:xfrm>
            <a:off x="6425565" y="472249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6</a:t>
            </a:r>
            <a:endParaRPr lang="en-US" altLang="zh-CN" sz="1600">
              <a:solidFill>
                <a:schemeClr val="accent1"/>
              </a:solidFill>
            </a:endParaRPr>
          </a:p>
        </p:txBody>
      </p:sp>
    </p:spTree>
    <p:custDataLst>
      <p:tags r:id="rId2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6_1"/>
  <p:tag name="KSO_WM_UNIT_ID" val="custom20187308_7*m_h_f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6_1"/>
  <p:tag name="KSO_WM_UNIT_ID" val="custom20187308_7*m_h_f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1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0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4473</Words>
  <Application>WPS 演示</Application>
  <PresentationFormat>宽屏</PresentationFormat>
  <Paragraphs>342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1_Office 主题​​</vt:lpstr>
      <vt:lpstr>线段树&amp;树状数组</vt:lpstr>
      <vt:lpstr>线段树</vt:lpstr>
      <vt:lpstr>引例</vt:lpstr>
      <vt:lpstr>PowerPoint 演示文稿</vt:lpstr>
      <vt:lpstr>引例</vt:lpstr>
      <vt:lpstr>那怎么办呢？</vt:lpstr>
      <vt:lpstr>一 基本概念</vt:lpstr>
      <vt:lpstr>线段树的一般结构</vt:lpstr>
      <vt:lpstr>PowerPoint 演示文稿</vt:lpstr>
      <vt:lpstr>1 建树</vt:lpstr>
      <vt:lpstr>2 单点查询</vt:lpstr>
      <vt:lpstr>单点修改</vt:lpstr>
      <vt:lpstr>区间查询</vt:lpstr>
      <vt:lpstr> 区间修改 </vt:lpstr>
      <vt:lpstr>懒标记的实现</vt:lpstr>
      <vt:lpstr>  	懒标记下传 </vt:lpstr>
      <vt:lpstr>完整的区间修改</vt:lpstr>
      <vt:lpstr>树 状 数 组</vt:lpstr>
      <vt:lpstr>树状数组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空白演示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越</cp:lastModifiedBy>
  <cp:revision>396</cp:revision>
  <dcterms:created xsi:type="dcterms:W3CDTF">2017-08-03T09:01:00Z</dcterms:created>
  <dcterms:modified xsi:type="dcterms:W3CDTF">2019-08-14T11:28:46Z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