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4" r:id="rId4"/>
    <p:sldId id="307" r:id="rId5"/>
    <p:sldId id="306" r:id="rId6"/>
    <p:sldId id="305" r:id="rId7"/>
    <p:sldId id="308" r:id="rId8"/>
    <p:sldId id="309" r:id="rId9"/>
    <p:sldId id="310" r:id="rId10"/>
    <p:sldId id="311" r:id="rId11"/>
    <p:sldId id="312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 fontAlgn="base"/>
            <a:endParaRPr lang="en-US" altLang="zh-CN" strike="noStrike" noProof="1">
              <a:latin typeface="Corbel" panose="020B0503020204020204" pitchFamily="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Corbel" panose="020B0503020204020204" pitchFamily="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Corbel" panose="020B0503020204020204" pitchFamily="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403475"/>
            <a:ext cx="8448040" cy="1201420"/>
          </a:xfrm>
        </p:spPr>
        <p:txBody>
          <a:bodyPr vert="horz" lIns="91440" tIns="45720" rIns="91440" bIns="45720" rtlCol="0" anchor="b"/>
          <a:p>
            <a:pPr defTabSz="914400" fontAlgn="auto">
              <a:buNone/>
            </a:pPr>
            <a:r>
              <a:rPr lang="en-US" altLang="zh-CN" strike="noStrike" kern="1200" noProof="1"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华文楷体" panose="02010600040101010101" pitchFamily="4" charset="-122"/>
                <a:cs typeface="+mj-cs"/>
              </a:rPr>
              <a:t>Mathematic in ACM/ICPC 2</a:t>
            </a:r>
            <a:endParaRPr lang="zh-CN" altLang="en-US" strike="noStrike" kern="1200" noProof="1"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华文楷体" panose="02010600040101010101" pitchFamily="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0095" y="4798060"/>
            <a:ext cx="2372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 Nce0506@outlook.com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85035" y="2829560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到此结束！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82315" y="70485"/>
            <a:ext cx="201930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模运算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970" y="409575"/>
            <a:ext cx="9017635" cy="65087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基本概念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给定一个正整数p ，任意一个整数n，一定存在等式n = k * p + r；其中 k  、 r  是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整数，且 0&lt;=r&lt;p  ，称  k 为 n  除以  p 的商， r  为 n  除以 p 的余数。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p  对于正整数和整数 a  , b  ，定义如下运算：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取模运算：a % p（或a mod p），表示a除以p的余数。</a:t>
            </a:r>
            <a:endParaRPr lang="zh-CN" alt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模p加法：(a + b) % p ，其结果是a+b算术和除以p的余数，也就是说，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(a+b) = kp +r，则(a + b) % p = r。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模p减法：(a-b) % p ，其结果是a-b算术差除以p的余数。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模p乘法：(a * b) % p，其结果是 a * b算术乘法除以p的余数。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说明：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1.同余式：正整数a，b对p取模，它们的余数相同，记做 a ≡ b % p或者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a ≡ b (mod p)。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2. n % p得到结果的正负由被除数n决定,与p无关。例如：7%4 = 3， -7%4 = -3，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7%-4 = 3，-7%-4 = -3 (在java、C/C++中%是取余，此处%按取余处理)。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030" y="128905"/>
            <a:ext cx="7312660" cy="61855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基本性质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（1）若p|(a-b)，则a≡b (% p)。例如 11 ≡ 4 (% 7)， 18 ≡ 4(% 7)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（2）(a % p)=(b % p)意味a≡b (% p)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（3）对称性：a≡b (% p)等价于b≡a (% p)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（4）传递性：若a≡b (% p)且b≡c (% p) ，则a≡c (% p)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运算规则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模运算与基本四则运算有些相似，但是除法例外。其规则如下：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(a + b) % p = (a % p + b % p) % p （1）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(a - b) % p = (a % p - b % p + p) % p （2）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(a * b) % p = (a % p * b % p) % p （3）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(a^b) % p = ((a % p)^b) % p （4）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9110" y="167640"/>
            <a:ext cx="8409940" cy="60928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结合律：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((a+b) % p + c) % p = (a + (b+c) % p) % p （5）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((a*b) % p * c)% p = (a * b*c) % p （6）// (a%p*b)%p=(a*b)%p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交换律：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(a + b) % p = (b+a) % p （7）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(a * b) % p = (b * a) % p （8）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分配律：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((a +b)% p * c) % p = ((a * c) % p + (b * c) % p) % p （9）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重要定理：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若a≡b (% p)，则对于任意的c，都有(a + c) ≡ (b + c) (%p)；（10）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若a≡b (% p)，则对于任意的c，都有(a * c) ≡ (b * c) (%p)；（11）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若a≡b (% p)，c≡d (% p)，则 (a + c) ≡ (b + d) (%p)，(a - c) ≡ (b - d) (%p)，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(a * c) ≡ (b * d) (%p)； （12）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068513" y="41910"/>
            <a:ext cx="500570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除法取模与逆元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770890"/>
            <a:ext cx="8585835" cy="56311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举个例子：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6/3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）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%4  =2%4=2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但是（（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6%4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）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/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3%4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））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%4=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2/3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）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%4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这样一来在除法运算中直接进行模运算会出现问题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比如在下面这样的运算中：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 (a1*a2*......*an)/(b1*b2*......*bn) ) %mod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如果分子分母的乘积都会超出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long long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范围的话，不能对分子分母单独取模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然后在计算结果就会显得很麻烦，对此，我们提出一个新的概念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——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逆元。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逆元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（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b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和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c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互质才有逆元）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：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在数学里，逆元素广义化了乘法中的倒数。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若，b*b1 % c == 1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则b1称为b模c的乘法逆元。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那么对于除法来说，就有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( a/b ) % c == ( a*b1 ) % c 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5598" y="398780"/>
            <a:ext cx="7526655" cy="51695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为什么会有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 a/b ) % c == ( a*b1 ) % c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？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证明：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由于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b * b1 = 1 % mod</a:t>
            </a:r>
            <a:endParaRPr lang="en-US" altLang="zh-CN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则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k * mod + b1 * b = 1 ,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此时等式两边同时乘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1/b</a:t>
            </a:r>
            <a:endParaRPr lang="en-US" altLang="zh-CN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有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 k / b ) * mod + b1 = 1 / b </a:t>
            </a:r>
            <a:endParaRPr lang="en-US" altLang="zh-CN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那么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 a/b ) % c =  ( a * ( 1 / b) ) % mod</a:t>
            </a:r>
            <a:endParaRPr lang="en-US" altLang="zh-CN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                           = ( a % mod * ( 1 / b ) % mod ) % mod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	             = ( a % mod * (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 k / b ) * mod + b1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 ) % mod ) % mod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	             = ( ( a % mod ) * ( b1 % mod ) ) % mod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	             = a * b1 % mod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所以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 a/b ) % c == ( a*b1 ) % c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3505" y="264160"/>
            <a:ext cx="451167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那么我们要如何来求逆元呢？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一共有两种方法，第一种是费马小定理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505" y="970915"/>
            <a:ext cx="7904480" cy="56311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费马小定理：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假如a是一个整数，p是一个质数，那么a^p - a 是p的倍数，可以表示为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a ^ p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≡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a ( mod p)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如果a不是p的倍数，这个定理也可以写成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a ^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p - 1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) 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≡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1 (mod p )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a ^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(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p - 1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) 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≡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 1 (mod p )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变形可得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a * a ^ ( p - 2 )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≡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1 ( mod p )</a:t>
            </a:r>
            <a:endParaRPr lang="en-US" altLang="zh-CN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显然若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a , p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互质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a * a ^ ( p - 2 )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≡ 1 ( mod  p )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且 a * x ≡ 1 ( mod p), 则 x = a ^ ( p - 2 )  (mod p)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这样的话就能用快速幂算法求出它的逆元。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另外一种就是扩展欧几里得算法：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ax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≡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1 ( mod p )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即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a x - y p = 1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。把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y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写成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+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的形式就是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a x + p y = 1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。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那么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x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是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a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的逆元，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y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是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p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  <a:sym typeface="+mn-ea"/>
              </a:rPr>
              <a:t>的逆元。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3365" y="240665"/>
            <a:ext cx="7560310" cy="64008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前面两种方法都可以求出逆元，但是有个相同的前提条件，就是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a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与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互质，那么当他们不互质的时候又要如何处理呢？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当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b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与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mod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不互质的时候，有：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 a / b ) % mod = ( ( a % ( b * mod ) ) / ( b % mod ) ) % b*mod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b|a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）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这种情况可以不计算逆元，直接去求结果。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现在给大家一个快速幂的模板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求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a ^ b % mod )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ll quick_mod( ll a, ll b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, ll mod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)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{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     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ll ans = 1 ; a % =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mod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;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   while ( b ) {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      if ( b &amp; 1 )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       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           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ans = ans * a %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mod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;  b--;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 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      b &gt;&gt;= 1;  a = a * a %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mod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;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     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}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  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     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return ans;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		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}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29280" y="75565"/>
            <a:ext cx="156019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组合数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748" y="720725"/>
            <a:ext cx="8076565" cy="4246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C ( n , m ) = m ! / ( n! * ( m - n )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)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对于一个题目中，如果要求多次组合数的话，可以打表预处理阶乘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,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O ( n )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的复杂度。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然后可以打表预处理出所有的逆元，逆元只需要算最大的阶乘的逆元，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然后利用递推公式可以处理。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关于递推：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n ! * x == 1 % mod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x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是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n!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的逆元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则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n * ( n - 1 ) ! * x == 1 % mod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那么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 n - 1 ) ! * ( n * x ) == 1 % mod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，故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x*n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是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( n - 1 ) !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4" charset="-122"/>
                <a:ea typeface="华文楷体" panose="02010600040101010101" pitchFamily="4" charset="-122"/>
              </a:rPr>
              <a:t>的逆元。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4" charset="-122"/>
              <a:ea typeface="华文楷体" panose="02010600040101010101" pitchFamily="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0</TotalTime>
  <Words>3077</Words>
  <Application>WPS 演示</Application>
  <PresentationFormat>在屏幕上显示</PresentationFormat>
  <Paragraphs>124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Corbel</vt:lpstr>
      <vt:lpstr>华文楷体</vt:lpstr>
      <vt:lpstr>微软雅黑</vt:lpstr>
      <vt:lpstr>Arial Unicode MS</vt:lpstr>
      <vt:lpstr>Calibri</vt:lpstr>
      <vt:lpstr>黎明</vt:lpstr>
      <vt:lpstr>Mathematic in ACM/ICPC 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 in ACM/ICPC </dc:title>
  <dc:creator>Wzy</dc:creator>
  <cp:lastModifiedBy>ASUS</cp:lastModifiedBy>
  <cp:revision>25</cp:revision>
  <dcterms:created xsi:type="dcterms:W3CDTF">2014-02-15T04:49:00Z</dcterms:created>
  <dcterms:modified xsi:type="dcterms:W3CDTF">2018-08-06T02:35:10Z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