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8" r:id="rId27"/>
    <p:sldId id="281" r:id="rId28"/>
    <p:sldId id="282" r:id="rId29"/>
    <p:sldId id="283" r:id="rId30"/>
    <p:sldId id="284" r:id="rId31"/>
    <p:sldId id="285" r:id="rId32"/>
    <p:sldId id="286" r:id="rId33"/>
    <p:sldId id="28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51D7-2CC7-453A-B7EB-562490FF7F37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5B44C54-54EE-40E9-9699-F92EC32C3B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51D7-2CC7-453A-B7EB-562490FF7F37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B44C54-54EE-40E9-9699-F92EC32C3B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51D7-2CC7-453A-B7EB-562490FF7F37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B44C54-54EE-40E9-9699-F92EC32C3B8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51D7-2CC7-453A-B7EB-562490FF7F37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B44C54-54EE-40E9-9699-F92EC32C3B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51D7-2CC7-453A-B7EB-562490FF7F37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B44C54-54EE-40E9-9699-F92EC32C3B8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51D7-2CC7-453A-B7EB-562490FF7F37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B44C54-54EE-40E9-9699-F92EC32C3B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51D7-2CC7-453A-B7EB-562490FF7F37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4C54-54EE-40E9-9699-F92EC32C3B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51D7-2CC7-453A-B7EB-562490FF7F37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4C54-54EE-40E9-9699-F92EC32C3B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51D7-2CC7-453A-B7EB-562490FF7F37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4C54-54EE-40E9-9699-F92EC32C3B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51D7-2CC7-453A-B7EB-562490FF7F37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B44C54-54EE-40E9-9699-F92EC32C3B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51D7-2CC7-453A-B7EB-562490FF7F37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B44C54-54EE-40E9-9699-F92EC32C3B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51D7-2CC7-453A-B7EB-562490FF7F37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B44C54-54EE-40E9-9699-F92EC32C3B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51D7-2CC7-453A-B7EB-562490FF7F37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4C54-54EE-40E9-9699-F92EC32C3B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51D7-2CC7-453A-B7EB-562490FF7F37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4C54-54EE-40E9-9699-F92EC32C3B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51D7-2CC7-453A-B7EB-562490FF7F37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4C54-54EE-40E9-9699-F92EC32C3B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51D7-2CC7-453A-B7EB-562490FF7F37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B44C54-54EE-40E9-9699-F92EC32C3B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B51D7-2CC7-453A-B7EB-562490FF7F37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5B44C54-54EE-40E9-9699-F92EC32C3B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										KMP</a:t>
            </a:r>
            <a:r>
              <a:rPr lang="zh-CN" altLang="en-US" dirty="0"/>
              <a:t>、</a:t>
            </a:r>
            <a:r>
              <a:rPr lang="en-US" altLang="zh-CN" dirty="0"/>
              <a:t>Hash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C40201-BF02-4093-9B76-F158D7BB7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78598"/>
              </p:ext>
            </p:extLst>
          </p:nvPr>
        </p:nvGraphicFramePr>
        <p:xfrm>
          <a:off x="1701551" y="1757778"/>
          <a:ext cx="8788897" cy="3133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446">
                  <a:extLst>
                    <a:ext uri="{9D8B030D-6E8A-4147-A177-3AD203B41FA5}">
                      <a16:colId xmlns:a16="http://schemas.microsoft.com/office/drawing/2014/main" val="56779190"/>
                    </a:ext>
                  </a:extLst>
                </a:gridCol>
                <a:gridCol w="396805">
                  <a:extLst>
                    <a:ext uri="{9D8B030D-6E8A-4147-A177-3AD203B41FA5}">
                      <a16:colId xmlns:a16="http://schemas.microsoft.com/office/drawing/2014/main" val="333715163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284246995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79974280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04427293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568314065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332419690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285656931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481400360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08479383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42750924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78059809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212719774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949825774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327673736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472911111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52149521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964354094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68736780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00629676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74867021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832995949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982190802"/>
                    </a:ext>
                  </a:extLst>
                </a:gridCol>
              </a:tblGrid>
              <a:tr h="651305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16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43535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558134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106630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46925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223306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13C27931-61D7-436C-BA88-1D0E6DD0C4C9}"/>
              </a:ext>
            </a:extLst>
          </p:cNvPr>
          <p:cNvSpPr txBox="1"/>
          <p:nvPr/>
        </p:nvSpPr>
        <p:spPr>
          <a:xfrm>
            <a:off x="1701551" y="5078027"/>
            <a:ext cx="878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直到</a:t>
            </a:r>
            <a:r>
              <a:rPr lang="en-US" altLang="zh-CN" dirty="0"/>
              <a:t>s[8] == t[1]</a:t>
            </a:r>
            <a:r>
              <a:rPr lang="zh-CN" altLang="en-US" dirty="0"/>
              <a:t>，继续往前 </a:t>
            </a:r>
            <a:r>
              <a:rPr lang="en-US" altLang="zh-CN" dirty="0" err="1"/>
              <a:t>i</a:t>
            </a:r>
            <a:r>
              <a:rPr lang="en-US" altLang="zh-CN" dirty="0"/>
              <a:t>++</a:t>
            </a:r>
            <a:r>
              <a:rPr lang="zh-CN" altLang="en-US" dirty="0"/>
              <a:t>，</a:t>
            </a:r>
            <a:r>
              <a:rPr lang="en-US" altLang="zh-CN" dirty="0" err="1"/>
              <a:t>j++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1728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C40201-BF02-4093-9B76-F158D7BB7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423521"/>
              </p:ext>
            </p:extLst>
          </p:nvPr>
        </p:nvGraphicFramePr>
        <p:xfrm>
          <a:off x="1701551" y="1757778"/>
          <a:ext cx="8788897" cy="3133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446">
                  <a:extLst>
                    <a:ext uri="{9D8B030D-6E8A-4147-A177-3AD203B41FA5}">
                      <a16:colId xmlns:a16="http://schemas.microsoft.com/office/drawing/2014/main" val="56779190"/>
                    </a:ext>
                  </a:extLst>
                </a:gridCol>
                <a:gridCol w="396805">
                  <a:extLst>
                    <a:ext uri="{9D8B030D-6E8A-4147-A177-3AD203B41FA5}">
                      <a16:colId xmlns:a16="http://schemas.microsoft.com/office/drawing/2014/main" val="333715163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284246995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79974280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04427293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568314065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332419690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285656931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481400360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08479383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42750924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78059809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212719774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949825774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327673736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472911111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52149521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964354094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68736780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00629676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74867021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832995949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982190802"/>
                    </a:ext>
                  </a:extLst>
                </a:gridCol>
              </a:tblGrid>
              <a:tr h="651305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16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43535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558134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106630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46925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223306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13C27931-61D7-436C-BA88-1D0E6DD0C4C9}"/>
              </a:ext>
            </a:extLst>
          </p:cNvPr>
          <p:cNvSpPr txBox="1"/>
          <p:nvPr/>
        </p:nvSpPr>
        <p:spPr>
          <a:xfrm>
            <a:off x="1701551" y="5078027"/>
            <a:ext cx="878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一直找，最后找到匹配字符串</a:t>
            </a:r>
          </a:p>
        </p:txBody>
      </p:sp>
    </p:spTree>
    <p:extLst>
      <p:ext uri="{BB962C8B-B14F-4D97-AF65-F5344CB8AC3E}">
        <p14:creationId xmlns:p14="http://schemas.microsoft.com/office/powerpoint/2010/main" val="3844710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3AD04-1EBF-4A4C-8999-9198BF615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74" y="0"/>
            <a:ext cx="8911687" cy="1280890"/>
          </a:xfrm>
        </p:spPr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1D1728C-10BF-4B34-8257-FD68FAA116EC}"/>
              </a:ext>
            </a:extLst>
          </p:cNvPr>
          <p:cNvSpPr txBox="1"/>
          <p:nvPr/>
        </p:nvSpPr>
        <p:spPr>
          <a:xfrm>
            <a:off x="798990" y="1544715"/>
            <a:ext cx="107774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定义：即字符串查找算法，常用于在一个文本串</a:t>
            </a:r>
            <a:r>
              <a:rPr lang="en-US" altLang="zh-CN" dirty="0"/>
              <a:t>s</a:t>
            </a:r>
            <a:r>
              <a:rPr lang="zh-CN" altLang="en-US" dirty="0"/>
              <a:t>内查找模式串</a:t>
            </a:r>
            <a:r>
              <a:rPr lang="en-US" altLang="zh-CN" dirty="0"/>
              <a:t>t</a:t>
            </a:r>
            <a:r>
              <a:rPr lang="zh-CN" altLang="en-US" dirty="0"/>
              <a:t>的出现位置。</a:t>
            </a:r>
            <a:endParaRPr lang="en-US" altLang="zh-CN" dirty="0"/>
          </a:p>
          <a:p>
            <a:r>
              <a:rPr lang="en-US" altLang="zh-CN" dirty="0"/>
              <a:t>	   </a:t>
            </a:r>
          </a:p>
          <a:p>
            <a:r>
              <a:rPr lang="en-US" altLang="zh-CN" dirty="0"/>
              <a:t>	   </a:t>
            </a:r>
            <a:r>
              <a:rPr lang="zh-CN" altLang="en-US" dirty="0"/>
              <a:t>该算法的核心就是</a:t>
            </a:r>
            <a:r>
              <a:rPr lang="en-US" altLang="zh-CN" dirty="0"/>
              <a:t>next</a:t>
            </a:r>
            <a:r>
              <a:rPr lang="zh-CN" altLang="en-US" dirty="0"/>
              <a:t>数组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算法流程</a:t>
            </a:r>
            <a:r>
              <a:rPr lang="zh-CN" altLang="en-US" dirty="0">
                <a:sym typeface="Wingdings" panose="05000000000000000000" pitchFamily="2" charset="2"/>
              </a:rPr>
              <a:t>：（假设现在文本串</a:t>
            </a:r>
            <a:r>
              <a:rPr lang="en-US" altLang="zh-CN" dirty="0">
                <a:sym typeface="Wingdings" panose="05000000000000000000" pitchFamily="2" charset="2"/>
              </a:rPr>
              <a:t>s</a:t>
            </a:r>
            <a:r>
              <a:rPr lang="zh-CN" altLang="en-US" dirty="0">
                <a:sym typeface="Wingdings" panose="05000000000000000000" pitchFamily="2" charset="2"/>
              </a:rPr>
              <a:t>匹配到 </a:t>
            </a:r>
            <a:r>
              <a:rPr lang="en-US" altLang="zh-CN" dirty="0">
                <a:sym typeface="Wingdings" panose="05000000000000000000" pitchFamily="2" charset="2"/>
              </a:rPr>
              <a:t>i </a:t>
            </a:r>
            <a:r>
              <a:rPr lang="zh-CN" altLang="en-US" dirty="0">
                <a:sym typeface="Wingdings" panose="05000000000000000000" pitchFamily="2" charset="2"/>
              </a:rPr>
              <a:t>位置，模式串</a:t>
            </a:r>
            <a:r>
              <a:rPr lang="en-US" altLang="zh-CN" dirty="0">
                <a:sym typeface="Wingdings" panose="05000000000000000000" pitchFamily="2" charset="2"/>
              </a:rPr>
              <a:t>t</a:t>
            </a:r>
            <a:r>
              <a:rPr lang="zh-CN" altLang="en-US" dirty="0">
                <a:sym typeface="Wingdings" panose="05000000000000000000" pitchFamily="2" charset="2"/>
              </a:rPr>
              <a:t>匹配到 </a:t>
            </a:r>
            <a:r>
              <a:rPr lang="en-US" altLang="zh-CN" dirty="0">
                <a:sym typeface="Wingdings" panose="05000000000000000000" pitchFamily="2" charset="2"/>
              </a:rPr>
              <a:t>j </a:t>
            </a:r>
            <a:r>
              <a:rPr lang="zh-CN" altLang="en-US" dirty="0">
                <a:sym typeface="Wingdings" panose="05000000000000000000" pitchFamily="2" charset="2"/>
              </a:rPr>
              <a:t>位置）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		if j = -1</a:t>
            </a:r>
            <a:r>
              <a:rPr lang="zh-CN" altLang="en-US" dirty="0">
                <a:sym typeface="Wingdings" panose="05000000000000000000" pitchFamily="2" charset="2"/>
              </a:rPr>
              <a:t>，或者当前字符串匹配成功，此时 </a:t>
            </a:r>
            <a:r>
              <a:rPr lang="en-US" altLang="zh-CN" dirty="0" err="1">
                <a:sym typeface="Wingdings" panose="05000000000000000000" pitchFamily="2" charset="2"/>
              </a:rPr>
              <a:t>i</a:t>
            </a:r>
            <a:r>
              <a:rPr lang="en-US" altLang="zh-CN" dirty="0">
                <a:sym typeface="Wingdings" panose="05000000000000000000" pitchFamily="2" charset="2"/>
              </a:rPr>
              <a:t>++</a:t>
            </a:r>
            <a:r>
              <a:rPr lang="zh-CN" altLang="en-US" dirty="0">
                <a:sym typeface="Wingdings" panose="05000000000000000000" pitchFamily="2" charset="2"/>
              </a:rPr>
              <a:t>，</a:t>
            </a:r>
            <a:r>
              <a:rPr lang="en-US" altLang="zh-CN" dirty="0" err="1">
                <a:sym typeface="Wingdings" panose="05000000000000000000" pitchFamily="2" charset="2"/>
              </a:rPr>
              <a:t>j++</a:t>
            </a:r>
            <a:r>
              <a:rPr lang="zh-CN" altLang="en-US" dirty="0">
                <a:sym typeface="Wingdings" panose="05000000000000000000" pitchFamily="2" charset="2"/>
              </a:rPr>
              <a:t>，继续匹配下一个字符串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		if j !=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-1</a:t>
            </a:r>
            <a:r>
              <a:rPr lang="zh-CN" altLang="en-US" dirty="0">
                <a:sym typeface="Wingdings" panose="05000000000000000000" pitchFamily="2" charset="2"/>
              </a:rPr>
              <a:t>，且当前字符串匹配失败，令</a:t>
            </a:r>
            <a:r>
              <a:rPr lang="en-US" altLang="zh-CN" dirty="0" err="1">
                <a:sym typeface="Wingdings" panose="05000000000000000000" pitchFamily="2" charset="2"/>
              </a:rPr>
              <a:t>i</a:t>
            </a:r>
            <a:r>
              <a:rPr lang="zh-CN" altLang="en-US" dirty="0">
                <a:sym typeface="Wingdings" panose="05000000000000000000" pitchFamily="2" charset="2"/>
              </a:rPr>
              <a:t>不变，</a:t>
            </a:r>
            <a:r>
              <a:rPr lang="en-US" altLang="zh-CN" dirty="0">
                <a:sym typeface="Wingdings" panose="05000000000000000000" pitchFamily="2" charset="2"/>
              </a:rPr>
              <a:t>j = next[j]</a:t>
            </a:r>
            <a:r>
              <a:rPr lang="zh-CN" altLang="en-US" dirty="0">
                <a:sym typeface="Wingdings" panose="05000000000000000000" pitchFamily="2" charset="2"/>
              </a:rPr>
              <a:t>。（即失配时模式串</a:t>
            </a:r>
            <a:r>
              <a:rPr lang="en-US" altLang="zh-CN" dirty="0">
                <a:sym typeface="Wingdings" panose="05000000000000000000" pitchFamily="2" charset="2"/>
              </a:rPr>
              <a:t>t</a:t>
            </a:r>
            <a:r>
              <a:rPr lang="zh-CN" altLang="en-US" dirty="0">
                <a:sym typeface="Wingdings" panose="05000000000000000000" pitchFamily="2" charset="2"/>
              </a:rPr>
              <a:t>相对于文本串</a:t>
            </a:r>
            <a:r>
              <a:rPr lang="en-US" altLang="zh-CN" dirty="0">
                <a:sym typeface="Wingdings" panose="05000000000000000000" pitchFamily="2" charset="2"/>
              </a:rPr>
              <a:t>s</a:t>
            </a:r>
            <a:r>
              <a:rPr lang="zh-CN" altLang="en-US" dirty="0">
                <a:sym typeface="Wingdings" panose="05000000000000000000" pitchFamily="2" charset="2"/>
              </a:rPr>
              <a:t>向右           </a:t>
            </a: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zh-CN" altLang="en-US" dirty="0">
                <a:sym typeface="Wingdings" panose="05000000000000000000" pitchFamily="2" charset="2"/>
              </a:rPr>
              <a:t>移动 </a:t>
            </a:r>
            <a:r>
              <a:rPr lang="en-US" altLang="zh-CN" dirty="0">
                <a:sym typeface="Wingdings" panose="05000000000000000000" pitchFamily="2" charset="2"/>
              </a:rPr>
              <a:t>j – next[j] </a:t>
            </a:r>
            <a:r>
              <a:rPr lang="zh-CN" altLang="en-US" dirty="0">
                <a:sym typeface="Wingdings" panose="05000000000000000000" pitchFamily="2" charset="2"/>
              </a:rPr>
              <a:t>位，即是失配字符所在位置 </a:t>
            </a:r>
            <a:r>
              <a:rPr lang="en-US" altLang="zh-CN" dirty="0">
                <a:sym typeface="Wingdings" panose="05000000000000000000" pitchFamily="2" charset="2"/>
              </a:rPr>
              <a:t>– </a:t>
            </a:r>
            <a:r>
              <a:rPr lang="zh-CN" altLang="en-US" dirty="0">
                <a:sym typeface="Wingdings" panose="05000000000000000000" pitchFamily="2" charset="2"/>
              </a:rPr>
              <a:t>适配字符对应的</a:t>
            </a:r>
            <a:r>
              <a:rPr lang="en-US" altLang="zh-CN" dirty="0">
                <a:sym typeface="Wingdings" panose="05000000000000000000" pitchFamily="2" charset="2"/>
              </a:rPr>
              <a:t>next</a:t>
            </a:r>
            <a:r>
              <a:rPr lang="zh-CN" altLang="en-US" dirty="0">
                <a:sym typeface="Wingdings" panose="05000000000000000000" pitchFamily="2" charset="2"/>
              </a:rPr>
              <a:t>值）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Next</a:t>
            </a:r>
            <a:r>
              <a:rPr lang="zh-CN" altLang="en-US" dirty="0">
                <a:sym typeface="Wingdings" panose="05000000000000000000" pitchFamily="2" charset="2"/>
              </a:rPr>
              <a:t>数组的本质：就是指当前字符之前的字符串中，有多大长度的相同前缀和后缀，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               next[j] = k </a:t>
            </a:r>
            <a:r>
              <a:rPr lang="zh-CN" altLang="en-US" dirty="0">
                <a:sym typeface="Wingdings" panose="05000000000000000000" pitchFamily="2" charset="2"/>
              </a:rPr>
              <a:t>就是指</a:t>
            </a:r>
            <a:r>
              <a:rPr lang="en-US" altLang="zh-CN" dirty="0">
                <a:sym typeface="Wingdings" panose="05000000000000000000" pitchFamily="2" charset="2"/>
              </a:rPr>
              <a:t> j </a:t>
            </a:r>
            <a:r>
              <a:rPr lang="zh-CN" altLang="en-US" dirty="0">
                <a:sym typeface="Wingdings" panose="05000000000000000000" pitchFamily="2" charset="2"/>
              </a:rPr>
              <a:t>之前的字符串中有最大长度为</a:t>
            </a:r>
            <a:r>
              <a:rPr lang="en-US" altLang="zh-CN" dirty="0">
                <a:sym typeface="Wingdings" panose="05000000000000000000" pitchFamily="2" charset="2"/>
              </a:rPr>
              <a:t>k</a:t>
            </a:r>
            <a:r>
              <a:rPr lang="zh-CN" altLang="en-US" dirty="0">
                <a:sym typeface="Wingdings" panose="05000000000000000000" pitchFamily="2" charset="2"/>
              </a:rPr>
              <a:t>的相同前缀后缀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2270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5070B-3C79-47E9-8FC8-36A7154C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首先我们先看一下</a:t>
            </a:r>
            <a:r>
              <a:rPr lang="en-US" altLang="zh-CN" dirty="0"/>
              <a:t>next</a:t>
            </a:r>
            <a:r>
              <a:rPr lang="zh-CN" altLang="en-US" dirty="0"/>
              <a:t>数组该如何去求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95BD55-651E-47E1-97F6-9DDC0AC218BE}"/>
              </a:ext>
            </a:extLst>
          </p:cNvPr>
          <p:cNvSpPr txBox="1"/>
          <p:nvPr/>
        </p:nvSpPr>
        <p:spPr>
          <a:xfrm>
            <a:off x="1305017" y="1704513"/>
            <a:ext cx="10199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首先清楚前缀和后缀：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如图，假设黑色线来代表字符串</a:t>
            </a:r>
            <a:r>
              <a:rPr lang="en-US" altLang="zh-CN" dirty="0"/>
              <a:t>str</a:t>
            </a:r>
            <a:r>
              <a:rPr lang="zh-CN" altLang="en-US" dirty="0"/>
              <a:t>，其长度是</a:t>
            </a:r>
            <a:r>
              <a:rPr lang="en-US" altLang="zh-CN" dirty="0" err="1"/>
              <a:t>len</a:t>
            </a:r>
            <a:r>
              <a:rPr lang="zh-CN" altLang="en-US" dirty="0"/>
              <a:t>，红色线的长度代表</a:t>
            </a:r>
            <a:r>
              <a:rPr lang="en-US" altLang="zh-CN" dirty="0"/>
              <a:t>next[</a:t>
            </a:r>
            <a:r>
              <a:rPr lang="en-US" altLang="zh-CN" dirty="0" err="1"/>
              <a:t>len</a:t>
            </a:r>
            <a:r>
              <a:rPr lang="en-US" altLang="zh-CN" dirty="0"/>
              <a:t>]</a:t>
            </a:r>
            <a:r>
              <a:rPr lang="zh-CN" altLang="en-US" dirty="0"/>
              <a:t>，根据</a:t>
            </a:r>
            <a:r>
              <a:rPr lang="en-US" altLang="zh-CN" dirty="0"/>
              <a:t>next</a:t>
            </a:r>
            <a:r>
              <a:rPr lang="zh-CN" altLang="en-US" dirty="0"/>
              <a:t>数组定义易得前缀的</a:t>
            </a:r>
            <a:r>
              <a:rPr lang="en-US" altLang="zh-CN" dirty="0"/>
              <a:t>next[</a:t>
            </a:r>
            <a:r>
              <a:rPr lang="en-US" altLang="zh-CN" dirty="0" err="1"/>
              <a:t>len</a:t>
            </a:r>
            <a:r>
              <a:rPr lang="en-US" altLang="zh-CN" dirty="0"/>
              <a:t>]</a:t>
            </a:r>
            <a:r>
              <a:rPr lang="zh-CN" altLang="en-US" dirty="0"/>
              <a:t>长度的子串和后缀</a:t>
            </a:r>
            <a:r>
              <a:rPr lang="en-US" altLang="zh-CN" dirty="0"/>
              <a:t>next[</a:t>
            </a:r>
            <a:r>
              <a:rPr lang="en-US" altLang="zh-CN" dirty="0" err="1"/>
              <a:t>len</a:t>
            </a:r>
            <a:r>
              <a:rPr lang="en-US" altLang="zh-CN" dirty="0"/>
              <a:t>]</a:t>
            </a:r>
            <a:r>
              <a:rPr lang="zh-CN" altLang="en-US" dirty="0"/>
              <a:t>长度的子串完全相同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98D1DA-F7E6-4157-A1FE-B24F47572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325" y="3153059"/>
            <a:ext cx="54673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39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C40201-BF02-4093-9B76-F158D7BB7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028057"/>
              </p:ext>
            </p:extLst>
          </p:nvPr>
        </p:nvGraphicFramePr>
        <p:xfrm>
          <a:off x="1852471" y="464360"/>
          <a:ext cx="8788897" cy="2513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335">
                  <a:extLst>
                    <a:ext uri="{9D8B030D-6E8A-4147-A177-3AD203B41FA5}">
                      <a16:colId xmlns:a16="http://schemas.microsoft.com/office/drawing/2014/main" val="56779190"/>
                    </a:ext>
                  </a:extLst>
                </a:gridCol>
                <a:gridCol w="352916">
                  <a:extLst>
                    <a:ext uri="{9D8B030D-6E8A-4147-A177-3AD203B41FA5}">
                      <a16:colId xmlns:a16="http://schemas.microsoft.com/office/drawing/2014/main" val="333715163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284246995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79974280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04427293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568314065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332419690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285656931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481400360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08479383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42750924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78059809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212719774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949825774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327673736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472911111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52149521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964354094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68736780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00629676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74867021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832995949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982190802"/>
                    </a:ext>
                  </a:extLst>
                </a:gridCol>
              </a:tblGrid>
              <a:tr h="651305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16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43535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46925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223306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197197"/>
                  </a:ext>
                </a:extLst>
              </a:tr>
            </a:tbl>
          </a:graphicData>
        </a:graphic>
      </p:graphicFrame>
      <p:pic>
        <p:nvPicPr>
          <p:cNvPr id="1026" name="Picture 2" descr="https://img-blog.csdn.net/20140725231726921">
            <a:extLst>
              <a:ext uri="{FF2B5EF4-FFF2-40B4-BE49-F238E27FC236}">
                <a16:creationId xmlns:a16="http://schemas.microsoft.com/office/drawing/2014/main" id="{D4FE6E30-8306-4991-837F-E99C59529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844" y="3225785"/>
            <a:ext cx="653415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184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5C95A57-7CA6-46B6-89DC-CEDA8130202F}"/>
              </a:ext>
            </a:extLst>
          </p:cNvPr>
          <p:cNvSpPr txBox="1"/>
          <p:nvPr/>
        </p:nvSpPr>
        <p:spPr>
          <a:xfrm>
            <a:off x="887767" y="1500326"/>
            <a:ext cx="104578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如果有</a:t>
            </a:r>
            <a:r>
              <a:rPr lang="en-US" altLang="zh-CN" dirty="0"/>
              <a:t>j</a:t>
            </a:r>
            <a:r>
              <a:rPr lang="zh-CN" altLang="en-US" dirty="0"/>
              <a:t>之前的字符串有</a:t>
            </a:r>
            <a:r>
              <a:rPr lang="en-US" altLang="zh-CN" dirty="0"/>
              <a:t>p(0) p(1) … p(k-1) = p(j) … p(j-k+1) p(j-1)</a:t>
            </a:r>
            <a:r>
              <a:rPr lang="zh-CN" altLang="en-US" dirty="0"/>
              <a:t>，则</a:t>
            </a:r>
            <a:r>
              <a:rPr lang="en-US" altLang="zh-CN" dirty="0"/>
              <a:t>next[j] = k;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对于前 </a:t>
            </a:r>
            <a:r>
              <a:rPr lang="en-US" altLang="zh-CN" dirty="0"/>
              <a:t>j+1 </a:t>
            </a:r>
            <a:r>
              <a:rPr lang="zh-CN" altLang="en-US" dirty="0"/>
              <a:t>个字符，</a:t>
            </a:r>
            <a:r>
              <a:rPr lang="en-US" altLang="zh-CN" dirty="0"/>
              <a:t>if t[j] = t[k]</a:t>
            </a:r>
            <a:r>
              <a:rPr lang="zh-CN" altLang="en-US" dirty="0"/>
              <a:t>，则</a:t>
            </a:r>
            <a:r>
              <a:rPr lang="en-US" altLang="zh-CN" dirty="0"/>
              <a:t>next[j+1] = next[j]+1 = k + 1</a:t>
            </a:r>
          </a:p>
          <a:p>
            <a:r>
              <a:rPr lang="en-US" altLang="zh-CN" dirty="0"/>
              <a:t>				   else </a:t>
            </a:r>
            <a:r>
              <a:rPr lang="zh-CN" altLang="en-US" dirty="0"/>
              <a:t>则</a:t>
            </a:r>
            <a:r>
              <a:rPr lang="en-US" altLang="zh-CN" dirty="0"/>
              <a:t>next[j+1] = next[k]+1</a:t>
            </a:r>
            <a:r>
              <a:rPr lang="zh-CN" altLang="en-US" dirty="0"/>
              <a:t>，否则一直向前找</a:t>
            </a:r>
            <a:r>
              <a:rPr lang="en-US" altLang="zh-CN" dirty="0"/>
              <a:t>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0963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mg-blog.csdn.net/20150812214857858">
            <a:extLst>
              <a:ext uri="{FF2B5EF4-FFF2-40B4-BE49-F238E27FC236}">
                <a16:creationId xmlns:a16="http://schemas.microsoft.com/office/drawing/2014/main" id="{9EF45042-4788-446F-9EE6-A95CFC42D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1466850"/>
            <a:ext cx="60388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0DBC4EC-FA14-4DF1-B5D5-2715BD5621B5}"/>
              </a:ext>
            </a:extLst>
          </p:cNvPr>
          <p:cNvSpPr txBox="1"/>
          <p:nvPr/>
        </p:nvSpPr>
        <p:spPr>
          <a:xfrm>
            <a:off x="1784412" y="3861786"/>
            <a:ext cx="8531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我们拿前缀 </a:t>
            </a:r>
            <a:r>
              <a:rPr lang="en-US" altLang="zh-CN" dirty="0"/>
              <a:t>p0 pk-1 pk </a:t>
            </a:r>
            <a:r>
              <a:rPr lang="zh-CN" altLang="en-US" dirty="0"/>
              <a:t>去跟后缀</a:t>
            </a:r>
            <a:r>
              <a:rPr lang="en-US" altLang="zh-CN" dirty="0" err="1"/>
              <a:t>pj</a:t>
            </a:r>
            <a:r>
              <a:rPr lang="en-US" altLang="zh-CN" dirty="0"/>
              <a:t>-k pj-1 </a:t>
            </a:r>
            <a:r>
              <a:rPr lang="en-US" altLang="zh-CN" dirty="0" err="1"/>
              <a:t>pj</a:t>
            </a:r>
            <a:r>
              <a:rPr lang="zh-CN" altLang="en-US" dirty="0"/>
              <a:t>匹配，如果</a:t>
            </a:r>
            <a:r>
              <a:rPr lang="en-US" altLang="zh-CN" dirty="0"/>
              <a:t>pk </a:t>
            </a:r>
            <a:r>
              <a:rPr lang="zh-CN" altLang="en-US" dirty="0"/>
              <a:t>跟</a:t>
            </a:r>
            <a:r>
              <a:rPr lang="en-US" altLang="zh-CN" dirty="0" err="1"/>
              <a:t>pj</a:t>
            </a:r>
            <a:r>
              <a:rPr lang="en-US" altLang="zh-CN" dirty="0"/>
              <a:t> </a:t>
            </a:r>
            <a:r>
              <a:rPr lang="zh-CN" altLang="en-US" dirty="0"/>
              <a:t>失配，下一步就是用</a:t>
            </a:r>
            <a:r>
              <a:rPr lang="en-US" altLang="zh-CN" dirty="0"/>
              <a:t>p[next[k]] </a:t>
            </a:r>
            <a:r>
              <a:rPr lang="zh-CN" altLang="en-US" dirty="0"/>
              <a:t>去跟</a:t>
            </a:r>
            <a:r>
              <a:rPr lang="en-US" altLang="zh-CN" dirty="0" err="1"/>
              <a:t>pj</a:t>
            </a:r>
            <a:r>
              <a:rPr lang="en-US" altLang="zh-CN" dirty="0"/>
              <a:t> </a:t>
            </a:r>
            <a:r>
              <a:rPr lang="zh-CN" altLang="en-US" dirty="0"/>
              <a:t>继续匹配，如果</a:t>
            </a:r>
            <a:r>
              <a:rPr lang="en-US" altLang="zh-CN" dirty="0"/>
              <a:t>p[ next[k] ]</a:t>
            </a:r>
            <a:r>
              <a:rPr lang="zh-CN" altLang="en-US" dirty="0"/>
              <a:t>跟</a:t>
            </a:r>
            <a:r>
              <a:rPr lang="en-US" altLang="zh-CN" dirty="0" err="1"/>
              <a:t>pj</a:t>
            </a:r>
            <a:r>
              <a:rPr lang="zh-CN" altLang="en-US" dirty="0"/>
              <a:t>还是不匹配，则需要寻找长度更短的相同前缀后缀，即下一步用</a:t>
            </a:r>
            <a:r>
              <a:rPr lang="en-US" altLang="zh-CN" dirty="0"/>
              <a:t>p[ next[ next[k] ] ]</a:t>
            </a:r>
            <a:r>
              <a:rPr lang="zh-CN" altLang="en-US" dirty="0"/>
              <a:t>去跟</a:t>
            </a:r>
            <a:r>
              <a:rPr lang="en-US" altLang="zh-CN" dirty="0" err="1"/>
              <a:t>pj</a:t>
            </a:r>
            <a:r>
              <a:rPr lang="zh-CN" altLang="en-US" dirty="0"/>
              <a:t>匹配。此过程相当于模式串的自我匹配，所以不断的递归</a:t>
            </a:r>
            <a:r>
              <a:rPr lang="en-US" altLang="zh-CN" dirty="0"/>
              <a:t>k = next[k]</a:t>
            </a:r>
            <a:r>
              <a:rPr lang="zh-CN" altLang="en-US" dirty="0"/>
              <a:t>，直到要么找到长度更短的相同前缀后缀，要么没有长度更短的相同前缀后缀。</a:t>
            </a:r>
          </a:p>
        </p:txBody>
      </p:sp>
    </p:spTree>
    <p:extLst>
      <p:ext uri="{BB962C8B-B14F-4D97-AF65-F5344CB8AC3E}">
        <p14:creationId xmlns:p14="http://schemas.microsoft.com/office/powerpoint/2010/main" val="1458305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7E48DF7-6629-429D-800E-357E13F4C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173" y="976544"/>
            <a:ext cx="7537142" cy="479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74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0CF41-44A2-4B57-941D-973205FE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next</a:t>
            </a:r>
            <a:r>
              <a:rPr lang="zh-CN" altLang="en-US" dirty="0"/>
              <a:t>数组去进行字符串的匹配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21DA111-5563-4BFF-A0F6-62B36A1D7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750015"/>
              </p:ext>
            </p:extLst>
          </p:nvPr>
        </p:nvGraphicFramePr>
        <p:xfrm>
          <a:off x="1701551" y="1862091"/>
          <a:ext cx="8788897" cy="3133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446">
                  <a:extLst>
                    <a:ext uri="{9D8B030D-6E8A-4147-A177-3AD203B41FA5}">
                      <a16:colId xmlns:a16="http://schemas.microsoft.com/office/drawing/2014/main" val="2684113236"/>
                    </a:ext>
                  </a:extLst>
                </a:gridCol>
                <a:gridCol w="396805">
                  <a:extLst>
                    <a:ext uri="{9D8B030D-6E8A-4147-A177-3AD203B41FA5}">
                      <a16:colId xmlns:a16="http://schemas.microsoft.com/office/drawing/2014/main" val="45222674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388333024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187980790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71743455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734607009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413247844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242445984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82164705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530962545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82797174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20681082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65975216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59535509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689110609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034115276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31473176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70075680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461747940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32230026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66101857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586733549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008447711"/>
                    </a:ext>
                  </a:extLst>
                </a:gridCol>
              </a:tblGrid>
              <a:tr h="65130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65971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034707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924137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88885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13737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ABF9DF-643E-48E6-9DD1-BAC82170D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790985"/>
              </p:ext>
            </p:extLst>
          </p:nvPr>
        </p:nvGraphicFramePr>
        <p:xfrm>
          <a:off x="4950778" y="5267179"/>
          <a:ext cx="2674881" cy="1241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335">
                  <a:extLst>
                    <a:ext uri="{9D8B030D-6E8A-4147-A177-3AD203B41FA5}">
                      <a16:colId xmlns:a16="http://schemas.microsoft.com/office/drawing/2014/main" val="56779190"/>
                    </a:ext>
                  </a:extLst>
                </a:gridCol>
                <a:gridCol w="352916">
                  <a:extLst>
                    <a:ext uri="{9D8B030D-6E8A-4147-A177-3AD203B41FA5}">
                      <a16:colId xmlns:a16="http://schemas.microsoft.com/office/drawing/2014/main" val="333715163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284246995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79974280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04427293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568314065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332419690"/>
                    </a:ext>
                  </a:extLst>
                </a:gridCol>
              </a:tblGrid>
              <a:tr h="620628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46925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197197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3FEDBBF-FA66-4F52-96D9-A613A94ECCD3}"/>
              </a:ext>
            </a:extLst>
          </p:cNvPr>
          <p:cNvSpPr txBox="1"/>
          <p:nvPr/>
        </p:nvSpPr>
        <p:spPr>
          <a:xfrm>
            <a:off x="1597981" y="5267179"/>
            <a:ext cx="292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不匹配，所以</a:t>
            </a:r>
            <a:r>
              <a:rPr lang="en-US" altLang="zh-CN" dirty="0" err="1"/>
              <a:t>i</a:t>
            </a:r>
            <a:r>
              <a:rPr lang="en-US" altLang="zh-CN" dirty="0"/>
              <a:t>++, j </a:t>
            </a:r>
            <a:r>
              <a:rPr lang="zh-CN" altLang="en-US" dirty="0"/>
              <a:t>不变</a:t>
            </a:r>
          </a:p>
        </p:txBody>
      </p:sp>
    </p:spTree>
    <p:extLst>
      <p:ext uri="{BB962C8B-B14F-4D97-AF65-F5344CB8AC3E}">
        <p14:creationId xmlns:p14="http://schemas.microsoft.com/office/powerpoint/2010/main" val="395759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0CF41-44A2-4B57-941D-973205FE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next</a:t>
            </a:r>
            <a:r>
              <a:rPr lang="zh-CN" altLang="en-US" dirty="0"/>
              <a:t>数组去进行字符串的匹配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21DA111-5563-4BFF-A0F6-62B36A1D7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362495"/>
              </p:ext>
            </p:extLst>
          </p:nvPr>
        </p:nvGraphicFramePr>
        <p:xfrm>
          <a:off x="1701551" y="1853213"/>
          <a:ext cx="8788897" cy="3133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446">
                  <a:extLst>
                    <a:ext uri="{9D8B030D-6E8A-4147-A177-3AD203B41FA5}">
                      <a16:colId xmlns:a16="http://schemas.microsoft.com/office/drawing/2014/main" val="2684113236"/>
                    </a:ext>
                  </a:extLst>
                </a:gridCol>
                <a:gridCol w="396805">
                  <a:extLst>
                    <a:ext uri="{9D8B030D-6E8A-4147-A177-3AD203B41FA5}">
                      <a16:colId xmlns:a16="http://schemas.microsoft.com/office/drawing/2014/main" val="45222674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388333024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187980790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71743455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734607009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413247844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242445984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82164705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530962545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82797174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20681082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65975216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59535509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689110609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034115276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31473176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70075680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461747940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32230026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66101857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586733549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008447711"/>
                    </a:ext>
                  </a:extLst>
                </a:gridCol>
              </a:tblGrid>
              <a:tr h="651305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16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65971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034707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924137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88885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13737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ABF9DF-643E-48E6-9DD1-BAC82170D86C}"/>
              </a:ext>
            </a:extLst>
          </p:cNvPr>
          <p:cNvGraphicFramePr>
            <a:graphicFrameLocks noGrp="1"/>
          </p:cNvGraphicFramePr>
          <p:nvPr/>
        </p:nvGraphicFramePr>
        <p:xfrm>
          <a:off x="4950778" y="5267179"/>
          <a:ext cx="2674881" cy="1241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335">
                  <a:extLst>
                    <a:ext uri="{9D8B030D-6E8A-4147-A177-3AD203B41FA5}">
                      <a16:colId xmlns:a16="http://schemas.microsoft.com/office/drawing/2014/main" val="56779190"/>
                    </a:ext>
                  </a:extLst>
                </a:gridCol>
                <a:gridCol w="352916">
                  <a:extLst>
                    <a:ext uri="{9D8B030D-6E8A-4147-A177-3AD203B41FA5}">
                      <a16:colId xmlns:a16="http://schemas.microsoft.com/office/drawing/2014/main" val="333715163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284246995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79974280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04427293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568314065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332419690"/>
                    </a:ext>
                  </a:extLst>
                </a:gridCol>
              </a:tblGrid>
              <a:tr h="620628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46925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197197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3FEDBBF-FA66-4F52-96D9-A613A94ECCD3}"/>
              </a:ext>
            </a:extLst>
          </p:cNvPr>
          <p:cNvSpPr txBox="1"/>
          <p:nvPr/>
        </p:nvSpPr>
        <p:spPr>
          <a:xfrm>
            <a:off x="1597981" y="5267179"/>
            <a:ext cx="292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匹配，所以</a:t>
            </a:r>
            <a:r>
              <a:rPr lang="en-US" altLang="zh-CN" dirty="0" err="1"/>
              <a:t>i</a:t>
            </a:r>
            <a:r>
              <a:rPr lang="en-US" altLang="zh-CN" dirty="0"/>
              <a:t>++, </a:t>
            </a:r>
            <a:r>
              <a:rPr lang="en-US" altLang="zh-CN" dirty="0" err="1"/>
              <a:t>j++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53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321" y="0"/>
            <a:ext cx="8911687" cy="1280890"/>
          </a:xfrm>
        </p:spPr>
        <p:txBody>
          <a:bodyPr/>
          <a:lstStyle/>
          <a:p>
            <a:r>
              <a:rPr lang="zh-CN" altLang="en-US" dirty="0"/>
              <a:t>首先讲一下</a:t>
            </a:r>
            <a:r>
              <a:rPr lang="en-US" altLang="zh-CN" dirty="0"/>
              <a:t>KMP</a:t>
            </a:r>
            <a:r>
              <a:rPr lang="zh-CN" altLang="en-US" dirty="0"/>
              <a:t>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74198" y="1553592"/>
            <a:ext cx="102892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用途：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该算法主要用于字符串的匹配。文本串和模式串的匹配。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但也有其他的延伸。如利用</a:t>
            </a:r>
            <a:r>
              <a:rPr lang="en-US" altLang="zh-CN" dirty="0"/>
              <a:t>next</a:t>
            </a:r>
            <a:r>
              <a:rPr lang="zh-CN" altLang="en-US" dirty="0"/>
              <a:t>数组求循环节等。</a:t>
            </a:r>
            <a:endParaRPr lang="en-US" altLang="zh-CN" dirty="0"/>
          </a:p>
          <a:p>
            <a:r>
              <a:rPr lang="zh-CN" altLang="en-US" dirty="0"/>
              <a:t>时间复杂度：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该算法的时间复杂度为</a:t>
            </a:r>
            <a:r>
              <a:rPr lang="en-US" altLang="zh-CN" dirty="0"/>
              <a:t>O(N+M)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使用暴力的找法，复杂度是</a:t>
            </a:r>
            <a:r>
              <a:rPr lang="en-US" altLang="zh-CN" dirty="0"/>
              <a:t>O(N * M)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0CF41-44A2-4B57-941D-973205FE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next</a:t>
            </a:r>
            <a:r>
              <a:rPr lang="zh-CN" altLang="en-US" dirty="0"/>
              <a:t>数组去进行字符串的匹配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21DA111-5563-4BFF-A0F6-62B36A1D7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149368"/>
              </p:ext>
            </p:extLst>
          </p:nvPr>
        </p:nvGraphicFramePr>
        <p:xfrm>
          <a:off x="1701551" y="1862091"/>
          <a:ext cx="8788897" cy="3133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446">
                  <a:extLst>
                    <a:ext uri="{9D8B030D-6E8A-4147-A177-3AD203B41FA5}">
                      <a16:colId xmlns:a16="http://schemas.microsoft.com/office/drawing/2014/main" val="2684113236"/>
                    </a:ext>
                  </a:extLst>
                </a:gridCol>
                <a:gridCol w="396805">
                  <a:extLst>
                    <a:ext uri="{9D8B030D-6E8A-4147-A177-3AD203B41FA5}">
                      <a16:colId xmlns:a16="http://schemas.microsoft.com/office/drawing/2014/main" val="45222674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388333024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187980790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71743455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734607009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413247844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242445984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82164705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530962545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82797174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20681082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65975216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59535509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689110609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034115276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31473176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70075680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461747940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32230026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66101857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586733549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008447711"/>
                    </a:ext>
                  </a:extLst>
                </a:gridCol>
              </a:tblGrid>
              <a:tr h="651305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16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65971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034707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924137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88885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13737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ABF9DF-643E-48E6-9DD1-BAC82170D86C}"/>
              </a:ext>
            </a:extLst>
          </p:cNvPr>
          <p:cNvGraphicFramePr>
            <a:graphicFrameLocks noGrp="1"/>
          </p:cNvGraphicFramePr>
          <p:nvPr/>
        </p:nvGraphicFramePr>
        <p:xfrm>
          <a:off x="4950778" y="5267179"/>
          <a:ext cx="2674881" cy="1241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335">
                  <a:extLst>
                    <a:ext uri="{9D8B030D-6E8A-4147-A177-3AD203B41FA5}">
                      <a16:colId xmlns:a16="http://schemas.microsoft.com/office/drawing/2014/main" val="56779190"/>
                    </a:ext>
                  </a:extLst>
                </a:gridCol>
                <a:gridCol w="352916">
                  <a:extLst>
                    <a:ext uri="{9D8B030D-6E8A-4147-A177-3AD203B41FA5}">
                      <a16:colId xmlns:a16="http://schemas.microsoft.com/office/drawing/2014/main" val="333715163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284246995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79974280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04427293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568314065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332419690"/>
                    </a:ext>
                  </a:extLst>
                </a:gridCol>
              </a:tblGrid>
              <a:tr h="620628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46925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197197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3FEDBBF-FA66-4F52-96D9-A613A94ECCD3}"/>
              </a:ext>
            </a:extLst>
          </p:cNvPr>
          <p:cNvSpPr txBox="1"/>
          <p:nvPr/>
        </p:nvSpPr>
        <p:spPr>
          <a:xfrm>
            <a:off x="1597981" y="5267179"/>
            <a:ext cx="2929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不匹配，</a:t>
            </a:r>
            <a:r>
              <a:rPr lang="en-US" altLang="zh-CN" dirty="0"/>
              <a:t>s[10] != t[6]</a:t>
            </a:r>
            <a:r>
              <a:rPr lang="zh-CN" altLang="en-US" dirty="0"/>
              <a:t>，向右移</a:t>
            </a:r>
            <a:r>
              <a:rPr lang="en-US" altLang="zh-CN" dirty="0"/>
              <a:t>j – next[j] = 6-2=4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0933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0CF41-44A2-4B57-941D-973205FE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next</a:t>
            </a:r>
            <a:r>
              <a:rPr lang="zh-CN" altLang="en-US" dirty="0"/>
              <a:t>数组去进行字符串的匹配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21DA111-5563-4BFF-A0F6-62B36A1D7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007160"/>
              </p:ext>
            </p:extLst>
          </p:nvPr>
        </p:nvGraphicFramePr>
        <p:xfrm>
          <a:off x="1701551" y="1862091"/>
          <a:ext cx="8788897" cy="3133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446">
                  <a:extLst>
                    <a:ext uri="{9D8B030D-6E8A-4147-A177-3AD203B41FA5}">
                      <a16:colId xmlns:a16="http://schemas.microsoft.com/office/drawing/2014/main" val="2684113236"/>
                    </a:ext>
                  </a:extLst>
                </a:gridCol>
                <a:gridCol w="396805">
                  <a:extLst>
                    <a:ext uri="{9D8B030D-6E8A-4147-A177-3AD203B41FA5}">
                      <a16:colId xmlns:a16="http://schemas.microsoft.com/office/drawing/2014/main" val="45222674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388333024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187980790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71743455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734607009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413247844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242445984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82164705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530962545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82797174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20681082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65975216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59535509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689110609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034115276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31473176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70075680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461747940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32230026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66101857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586733549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008447711"/>
                    </a:ext>
                  </a:extLst>
                </a:gridCol>
              </a:tblGrid>
              <a:tr h="651305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16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65971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034707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924137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88885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13737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ABF9DF-643E-48E6-9DD1-BAC82170D86C}"/>
              </a:ext>
            </a:extLst>
          </p:cNvPr>
          <p:cNvGraphicFramePr>
            <a:graphicFrameLocks noGrp="1"/>
          </p:cNvGraphicFramePr>
          <p:nvPr/>
        </p:nvGraphicFramePr>
        <p:xfrm>
          <a:off x="4950778" y="5267179"/>
          <a:ext cx="2674881" cy="1241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335">
                  <a:extLst>
                    <a:ext uri="{9D8B030D-6E8A-4147-A177-3AD203B41FA5}">
                      <a16:colId xmlns:a16="http://schemas.microsoft.com/office/drawing/2014/main" val="56779190"/>
                    </a:ext>
                  </a:extLst>
                </a:gridCol>
                <a:gridCol w="352916">
                  <a:extLst>
                    <a:ext uri="{9D8B030D-6E8A-4147-A177-3AD203B41FA5}">
                      <a16:colId xmlns:a16="http://schemas.microsoft.com/office/drawing/2014/main" val="333715163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284246995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79974280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04427293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568314065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332419690"/>
                    </a:ext>
                  </a:extLst>
                </a:gridCol>
              </a:tblGrid>
              <a:tr h="620628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46925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197197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3FEDBBF-FA66-4F52-96D9-A613A94ECCD3}"/>
              </a:ext>
            </a:extLst>
          </p:cNvPr>
          <p:cNvSpPr txBox="1"/>
          <p:nvPr/>
        </p:nvSpPr>
        <p:spPr>
          <a:xfrm>
            <a:off x="1597981" y="5267179"/>
            <a:ext cx="2929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不匹配，</a:t>
            </a:r>
            <a:r>
              <a:rPr lang="en-US" altLang="zh-CN" dirty="0"/>
              <a:t>s[10] != t[2]</a:t>
            </a:r>
            <a:r>
              <a:rPr lang="zh-CN" altLang="en-US" dirty="0"/>
              <a:t>，向右移</a:t>
            </a:r>
            <a:r>
              <a:rPr lang="en-US" altLang="zh-CN" dirty="0"/>
              <a:t>j – next[j] = 2-0 =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585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0CF41-44A2-4B57-941D-973205FE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next</a:t>
            </a:r>
            <a:r>
              <a:rPr lang="zh-CN" altLang="en-US" dirty="0"/>
              <a:t>数组去进行字符串的匹配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21DA111-5563-4BFF-A0F6-62B36A1D7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371993"/>
              </p:ext>
            </p:extLst>
          </p:nvPr>
        </p:nvGraphicFramePr>
        <p:xfrm>
          <a:off x="1701551" y="1862091"/>
          <a:ext cx="8788897" cy="3133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446">
                  <a:extLst>
                    <a:ext uri="{9D8B030D-6E8A-4147-A177-3AD203B41FA5}">
                      <a16:colId xmlns:a16="http://schemas.microsoft.com/office/drawing/2014/main" val="2684113236"/>
                    </a:ext>
                  </a:extLst>
                </a:gridCol>
                <a:gridCol w="396805">
                  <a:extLst>
                    <a:ext uri="{9D8B030D-6E8A-4147-A177-3AD203B41FA5}">
                      <a16:colId xmlns:a16="http://schemas.microsoft.com/office/drawing/2014/main" val="45222674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388333024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187980790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71743455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734607009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413247844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242445984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82164705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530962545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82797174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20681082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65975216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59535509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689110609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034115276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31473176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70075680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461747940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32230026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66101857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586733549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008447711"/>
                    </a:ext>
                  </a:extLst>
                </a:gridCol>
              </a:tblGrid>
              <a:tr h="651305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16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65971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034707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924137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88885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13737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ABF9DF-643E-48E6-9DD1-BAC82170D86C}"/>
              </a:ext>
            </a:extLst>
          </p:cNvPr>
          <p:cNvGraphicFramePr>
            <a:graphicFrameLocks noGrp="1"/>
          </p:cNvGraphicFramePr>
          <p:nvPr/>
        </p:nvGraphicFramePr>
        <p:xfrm>
          <a:off x="4950778" y="5267179"/>
          <a:ext cx="2674881" cy="1241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335">
                  <a:extLst>
                    <a:ext uri="{9D8B030D-6E8A-4147-A177-3AD203B41FA5}">
                      <a16:colId xmlns:a16="http://schemas.microsoft.com/office/drawing/2014/main" val="56779190"/>
                    </a:ext>
                  </a:extLst>
                </a:gridCol>
                <a:gridCol w="352916">
                  <a:extLst>
                    <a:ext uri="{9D8B030D-6E8A-4147-A177-3AD203B41FA5}">
                      <a16:colId xmlns:a16="http://schemas.microsoft.com/office/drawing/2014/main" val="333715163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284246995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79974280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04427293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568314065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332419690"/>
                    </a:ext>
                  </a:extLst>
                </a:gridCol>
              </a:tblGrid>
              <a:tr h="620628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46925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197197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3FEDBBF-FA66-4F52-96D9-A613A94ECCD3}"/>
              </a:ext>
            </a:extLst>
          </p:cNvPr>
          <p:cNvSpPr txBox="1"/>
          <p:nvPr/>
        </p:nvSpPr>
        <p:spPr>
          <a:xfrm>
            <a:off x="1597981" y="5267179"/>
            <a:ext cx="2929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不匹配，</a:t>
            </a:r>
            <a:r>
              <a:rPr lang="en-US" altLang="zh-CN" dirty="0"/>
              <a:t>s[10] != t[0]</a:t>
            </a:r>
            <a:r>
              <a:rPr lang="zh-CN" altLang="en-US" dirty="0"/>
              <a:t>，向右移</a:t>
            </a:r>
            <a:r>
              <a:rPr lang="en-US" altLang="zh-CN" dirty="0"/>
              <a:t>j – next[j] = 0+1 =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036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0CF41-44A2-4B57-941D-973205FE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next</a:t>
            </a:r>
            <a:r>
              <a:rPr lang="zh-CN" altLang="en-US" dirty="0"/>
              <a:t>数组去进行字符串的匹配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21DA111-5563-4BFF-A0F6-62B36A1D7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467653"/>
              </p:ext>
            </p:extLst>
          </p:nvPr>
        </p:nvGraphicFramePr>
        <p:xfrm>
          <a:off x="1701551" y="1862091"/>
          <a:ext cx="8788897" cy="3133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446">
                  <a:extLst>
                    <a:ext uri="{9D8B030D-6E8A-4147-A177-3AD203B41FA5}">
                      <a16:colId xmlns:a16="http://schemas.microsoft.com/office/drawing/2014/main" val="2684113236"/>
                    </a:ext>
                  </a:extLst>
                </a:gridCol>
                <a:gridCol w="396805">
                  <a:extLst>
                    <a:ext uri="{9D8B030D-6E8A-4147-A177-3AD203B41FA5}">
                      <a16:colId xmlns:a16="http://schemas.microsoft.com/office/drawing/2014/main" val="45222674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388333024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187980790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71743455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734607009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413247844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242445984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82164705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530962545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82797174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20681082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65975216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59535509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689110609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034115276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31473176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70075680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461747940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32230026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66101857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586733549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008447711"/>
                    </a:ext>
                  </a:extLst>
                </a:gridCol>
              </a:tblGrid>
              <a:tr h="651305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16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65971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034707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924137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88885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13737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ABF9DF-643E-48E6-9DD1-BAC82170D86C}"/>
              </a:ext>
            </a:extLst>
          </p:cNvPr>
          <p:cNvGraphicFramePr>
            <a:graphicFrameLocks noGrp="1"/>
          </p:cNvGraphicFramePr>
          <p:nvPr/>
        </p:nvGraphicFramePr>
        <p:xfrm>
          <a:off x="4950778" y="5267179"/>
          <a:ext cx="2674881" cy="1241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335">
                  <a:extLst>
                    <a:ext uri="{9D8B030D-6E8A-4147-A177-3AD203B41FA5}">
                      <a16:colId xmlns:a16="http://schemas.microsoft.com/office/drawing/2014/main" val="56779190"/>
                    </a:ext>
                  </a:extLst>
                </a:gridCol>
                <a:gridCol w="352916">
                  <a:extLst>
                    <a:ext uri="{9D8B030D-6E8A-4147-A177-3AD203B41FA5}">
                      <a16:colId xmlns:a16="http://schemas.microsoft.com/office/drawing/2014/main" val="333715163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284246995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79974280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04427293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568314065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332419690"/>
                    </a:ext>
                  </a:extLst>
                </a:gridCol>
              </a:tblGrid>
              <a:tr h="620628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46925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197197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3FEDBBF-FA66-4F52-96D9-A613A94ECCD3}"/>
              </a:ext>
            </a:extLst>
          </p:cNvPr>
          <p:cNvSpPr txBox="1"/>
          <p:nvPr/>
        </p:nvSpPr>
        <p:spPr>
          <a:xfrm>
            <a:off x="1597981" y="5267179"/>
            <a:ext cx="2929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不匹配，</a:t>
            </a:r>
            <a:r>
              <a:rPr lang="en-US" altLang="zh-CN" dirty="0"/>
              <a:t>s[17] != t[6]</a:t>
            </a:r>
            <a:r>
              <a:rPr lang="zh-CN" altLang="en-US" dirty="0"/>
              <a:t>，向右移</a:t>
            </a:r>
            <a:r>
              <a:rPr lang="en-US" altLang="zh-CN" dirty="0"/>
              <a:t>j – next[j] = 6-2 =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8718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0CF41-44A2-4B57-941D-973205FE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next</a:t>
            </a:r>
            <a:r>
              <a:rPr lang="zh-CN" altLang="en-US" dirty="0"/>
              <a:t>数组去进行字符串的匹配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21DA111-5563-4BFF-A0F6-62B36A1D7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717058"/>
              </p:ext>
            </p:extLst>
          </p:nvPr>
        </p:nvGraphicFramePr>
        <p:xfrm>
          <a:off x="1701551" y="1862091"/>
          <a:ext cx="8788897" cy="3133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446">
                  <a:extLst>
                    <a:ext uri="{9D8B030D-6E8A-4147-A177-3AD203B41FA5}">
                      <a16:colId xmlns:a16="http://schemas.microsoft.com/office/drawing/2014/main" val="2684113236"/>
                    </a:ext>
                  </a:extLst>
                </a:gridCol>
                <a:gridCol w="396805">
                  <a:extLst>
                    <a:ext uri="{9D8B030D-6E8A-4147-A177-3AD203B41FA5}">
                      <a16:colId xmlns:a16="http://schemas.microsoft.com/office/drawing/2014/main" val="45222674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388333024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187980790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71743455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734607009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413247844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242445984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82164705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530962545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82797174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20681082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65975216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59535509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689110609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034115276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31473176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70075680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461747940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32230026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66101857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586733549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008447711"/>
                    </a:ext>
                  </a:extLst>
                </a:gridCol>
              </a:tblGrid>
              <a:tr h="651305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16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65971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034707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924137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88885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13737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ABF9DF-643E-48E6-9DD1-BAC82170D86C}"/>
              </a:ext>
            </a:extLst>
          </p:cNvPr>
          <p:cNvGraphicFramePr>
            <a:graphicFrameLocks noGrp="1"/>
          </p:cNvGraphicFramePr>
          <p:nvPr/>
        </p:nvGraphicFramePr>
        <p:xfrm>
          <a:off x="4950778" y="5267179"/>
          <a:ext cx="2674881" cy="1241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335">
                  <a:extLst>
                    <a:ext uri="{9D8B030D-6E8A-4147-A177-3AD203B41FA5}">
                      <a16:colId xmlns:a16="http://schemas.microsoft.com/office/drawing/2014/main" val="56779190"/>
                    </a:ext>
                  </a:extLst>
                </a:gridCol>
                <a:gridCol w="352916">
                  <a:extLst>
                    <a:ext uri="{9D8B030D-6E8A-4147-A177-3AD203B41FA5}">
                      <a16:colId xmlns:a16="http://schemas.microsoft.com/office/drawing/2014/main" val="333715163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284246995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79974280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04427293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568314065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332419690"/>
                    </a:ext>
                  </a:extLst>
                </a:gridCol>
              </a:tblGrid>
              <a:tr h="620628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46925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197197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3FEDBBF-FA66-4F52-96D9-A613A94ECCD3}"/>
              </a:ext>
            </a:extLst>
          </p:cNvPr>
          <p:cNvSpPr txBox="1"/>
          <p:nvPr/>
        </p:nvSpPr>
        <p:spPr>
          <a:xfrm>
            <a:off x="1597981" y="5267179"/>
            <a:ext cx="292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匹配完成</a:t>
            </a:r>
          </a:p>
        </p:txBody>
      </p:sp>
    </p:spTree>
    <p:extLst>
      <p:ext uri="{BB962C8B-B14F-4D97-AF65-F5344CB8AC3E}">
        <p14:creationId xmlns:p14="http://schemas.microsoft.com/office/powerpoint/2010/main" val="3958392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8EE4D09-0DF9-47F3-9E9F-16CF71D3A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400" y="1687678"/>
            <a:ext cx="7155403" cy="418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56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321" y="0"/>
            <a:ext cx="8911687" cy="1280890"/>
          </a:xfrm>
        </p:spPr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求最小循环节：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74198" y="1553592"/>
            <a:ext cx="102892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最小循环节（长度） </a:t>
            </a:r>
            <a:r>
              <a:rPr lang="en-US" altLang="zh-CN" dirty="0"/>
              <a:t>= </a:t>
            </a:r>
            <a:r>
              <a:rPr lang="en-US" altLang="zh-CN" dirty="0" err="1"/>
              <a:t>len</a:t>
            </a:r>
            <a:r>
              <a:rPr lang="en-US" altLang="zh-CN" dirty="0"/>
              <a:t> – next[</a:t>
            </a:r>
            <a:r>
              <a:rPr lang="en-US" altLang="zh-CN" dirty="0" err="1"/>
              <a:t>len</a:t>
            </a:r>
            <a:r>
              <a:rPr lang="en-US" altLang="zh-CN" dirty="0"/>
              <a:t>];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abababab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-1 0 0 1 2 3 4 5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637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B7F6E-E4FB-455B-8434-F0019B76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86" y="73695"/>
            <a:ext cx="8911687" cy="1280890"/>
          </a:xfrm>
        </p:spPr>
        <p:txBody>
          <a:bodyPr/>
          <a:lstStyle/>
          <a:p>
            <a:r>
              <a:rPr lang="zh-CN" altLang="en-US" dirty="0"/>
              <a:t>简单讲一下</a:t>
            </a:r>
            <a:r>
              <a:rPr lang="en-US" altLang="zh-CN" dirty="0"/>
              <a:t>hash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EBA1D8-A137-457D-BD07-6FC78E81D825}"/>
              </a:ext>
            </a:extLst>
          </p:cNvPr>
          <p:cNvSpPr txBox="1"/>
          <p:nvPr/>
        </p:nvSpPr>
        <p:spPr>
          <a:xfrm>
            <a:off x="967666" y="1589103"/>
            <a:ext cx="103691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就是把字符串有效的转化为整数。</a:t>
            </a:r>
            <a:endParaRPr lang="en-US" altLang="zh-CN" dirty="0"/>
          </a:p>
          <a:p>
            <a:r>
              <a:rPr lang="zh-CN" altLang="en-US" dirty="0"/>
              <a:t>       如果把每一个字符串有效的、唯一的 映射一个非负整数，且冲突几率几乎为</a:t>
            </a:r>
            <a:r>
              <a:rPr lang="en-US" altLang="zh-CN" dirty="0"/>
              <a:t>0</a:t>
            </a:r>
            <a:r>
              <a:rPr lang="zh-CN" altLang="en-US" dirty="0"/>
              <a:t>，那么就可以很好的处理字符串。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在计算机里，用的是二进制编码。在很多语言里，都是用数字作为数组的下标。因为用数字来存储、表达一个</a:t>
            </a:r>
            <a:r>
              <a:rPr lang="zh-CN" altLang="zh-CN" dirty="0"/>
              <a:t>o</a:t>
            </a:r>
            <a:r>
              <a:rPr lang="en-US" altLang="zh-CN" dirty="0" err="1"/>
              <a:t>bject</a:t>
            </a:r>
            <a:r>
              <a:rPr lang="zh-CN" altLang="en-US" dirty="0"/>
              <a:t>非常方便。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例如，这样一种</a:t>
            </a:r>
            <a:r>
              <a:rPr lang="en-US" altLang="zh-CN" dirty="0"/>
              <a:t>hash</a:t>
            </a:r>
            <a:r>
              <a:rPr lang="zh-CN" altLang="en-US" dirty="0"/>
              <a:t>函数：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/>
              <a:t>若已知字符串</a:t>
            </a:r>
            <a:r>
              <a:rPr lang="en-US" altLang="zh-CN" dirty="0"/>
              <a:t>s</a:t>
            </a:r>
            <a:r>
              <a:rPr lang="zh-CN" altLang="en-US" dirty="0"/>
              <a:t>的</a:t>
            </a:r>
            <a:r>
              <a:rPr lang="en-US" altLang="zh-CN" dirty="0"/>
              <a:t>hash</a:t>
            </a:r>
            <a:r>
              <a:rPr lang="zh-CN" altLang="en-US" dirty="0"/>
              <a:t>值为</a:t>
            </a:r>
            <a:r>
              <a:rPr lang="en-US" altLang="zh-CN" dirty="0"/>
              <a:t>H(s) </a:t>
            </a:r>
            <a:r>
              <a:rPr lang="zh-CN" altLang="en-US" dirty="0"/>
              <a:t>，在后面添加字符</a:t>
            </a:r>
            <a:r>
              <a:rPr lang="en-US" altLang="zh-CN" dirty="0"/>
              <a:t>c</a:t>
            </a:r>
            <a:r>
              <a:rPr lang="zh-CN" altLang="en-US" dirty="0"/>
              <a:t>的</a:t>
            </a:r>
            <a:r>
              <a:rPr lang="en-US" altLang="zh-CN" dirty="0"/>
              <a:t>hash</a:t>
            </a:r>
            <a:r>
              <a:rPr lang="zh-CN" altLang="en-US" dirty="0"/>
              <a:t>值为：</a:t>
            </a:r>
            <a:endParaRPr lang="en-US" altLang="zh-CN" dirty="0"/>
          </a:p>
          <a:p>
            <a:r>
              <a:rPr lang="en-US" altLang="zh-CN" dirty="0"/>
              <a:t>   hash(s + c) = (hash(s) * p + </a:t>
            </a:r>
            <a:r>
              <a:rPr lang="en-US" altLang="zh-CN" dirty="0" err="1"/>
              <a:t>val</a:t>
            </a:r>
            <a:r>
              <a:rPr lang="en-US" altLang="zh-CN" dirty="0"/>
              <a:t>[c]) mod M (p</a:t>
            </a:r>
            <a:r>
              <a:rPr lang="zh-CN" altLang="en-US" dirty="0"/>
              <a:t>取一个固定的值，一般</a:t>
            </a:r>
            <a:r>
              <a:rPr lang="en-US" altLang="zh-CN" dirty="0"/>
              <a:t>p</a:t>
            </a:r>
            <a:r>
              <a:rPr lang="zh-CN" altLang="en-US" dirty="0"/>
              <a:t>取</a:t>
            </a:r>
            <a:r>
              <a:rPr lang="en-US" altLang="zh-CN" dirty="0"/>
              <a:t>131 </a:t>
            </a:r>
            <a:r>
              <a:rPr lang="zh-CN" altLang="en-US" dirty="0"/>
              <a:t>或 </a:t>
            </a:r>
            <a:r>
              <a:rPr lang="en-US" altLang="zh-CN" dirty="0"/>
              <a:t>13331)</a:t>
            </a:r>
          </a:p>
          <a:p>
            <a:r>
              <a:rPr lang="en-US" altLang="zh-CN" dirty="0"/>
              <a:t>   </a:t>
            </a:r>
            <a:r>
              <a:rPr lang="zh-CN" altLang="en-US" dirty="0"/>
              <a:t>即 </a:t>
            </a:r>
            <a:r>
              <a:rPr lang="en-US" altLang="zh-CN" dirty="0"/>
              <a:t>hash[</a:t>
            </a:r>
            <a:r>
              <a:rPr lang="en-US" altLang="zh-CN" dirty="0" err="1"/>
              <a:t>i</a:t>
            </a:r>
            <a:r>
              <a:rPr lang="en-US" altLang="zh-CN" dirty="0"/>
              <a:t>] = (hash[]i-1) * p + </a:t>
            </a:r>
            <a:r>
              <a:rPr lang="en-US" altLang="zh-CN" dirty="0" err="1"/>
              <a:t>val</a:t>
            </a:r>
            <a:r>
              <a:rPr lang="en-US" altLang="zh-CN" dirty="0"/>
              <a:t>[c]) mod M</a:t>
            </a:r>
          </a:p>
        </p:txBody>
      </p:sp>
    </p:spTree>
    <p:extLst>
      <p:ext uri="{BB962C8B-B14F-4D97-AF65-F5344CB8AC3E}">
        <p14:creationId xmlns:p14="http://schemas.microsoft.com/office/powerpoint/2010/main" val="1781797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B7F6E-E4FB-455B-8434-F0019B76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86" y="73695"/>
            <a:ext cx="8911687" cy="1280890"/>
          </a:xfrm>
        </p:spPr>
        <p:txBody>
          <a:bodyPr/>
          <a:lstStyle/>
          <a:p>
            <a:r>
              <a:rPr lang="zh-CN" altLang="en-US" dirty="0"/>
              <a:t>简单讲一下</a:t>
            </a:r>
            <a:r>
              <a:rPr lang="en-US" altLang="zh-CN" dirty="0"/>
              <a:t>hash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EBA1D8-A137-457D-BD07-6FC78E81D825}"/>
              </a:ext>
            </a:extLst>
          </p:cNvPr>
          <p:cNvSpPr txBox="1"/>
          <p:nvPr/>
        </p:nvSpPr>
        <p:spPr>
          <a:xfrm>
            <a:off x="967666" y="1589103"/>
            <a:ext cx="103691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举个例子：</a:t>
            </a:r>
            <a:r>
              <a:rPr lang="en-US" altLang="zh-CN" dirty="0"/>
              <a:t>p = 13   mod = 101</a:t>
            </a:r>
          </a:p>
          <a:p>
            <a:r>
              <a:rPr lang="zh-CN" altLang="en-US" dirty="0"/>
              <a:t>字符串：</a:t>
            </a:r>
            <a:r>
              <a:rPr lang="en-US" altLang="zh-CN" dirty="0" err="1"/>
              <a:t>abc</a:t>
            </a:r>
            <a:r>
              <a:rPr lang="zh-CN" altLang="en-US" dirty="0"/>
              <a:t>，</a:t>
            </a:r>
            <a:r>
              <a:rPr lang="en-US" altLang="zh-CN" dirty="0" err="1"/>
              <a:t>bbc</a:t>
            </a:r>
            <a:r>
              <a:rPr lang="zh-CN" altLang="en-US" dirty="0"/>
              <a:t>，</a:t>
            </a:r>
            <a:r>
              <a:rPr lang="en-US" altLang="zh-CN" dirty="0"/>
              <a:t>aba</a:t>
            </a:r>
            <a:r>
              <a:rPr lang="zh-CN" altLang="en-US" dirty="0"/>
              <a:t>，</a:t>
            </a:r>
            <a:r>
              <a:rPr lang="en-US" altLang="zh-CN" dirty="0" err="1"/>
              <a:t>aadaabac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 -&gt; 1     b -&gt; 2   c -&gt; 3  d -&gt; 4</a:t>
            </a:r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把</a:t>
            </a:r>
            <a:r>
              <a:rPr lang="en-US" altLang="zh-CN" dirty="0" err="1"/>
              <a:t>abc</a:t>
            </a:r>
            <a:r>
              <a:rPr lang="zh-CN" altLang="en-US" dirty="0"/>
              <a:t>映射为一个整数</a:t>
            </a:r>
            <a:endParaRPr lang="en-US" altLang="zh-CN" dirty="0"/>
          </a:p>
          <a:p>
            <a:r>
              <a:rPr lang="en-US" altLang="zh-CN" dirty="0"/>
              <a:t>hash[0]=1</a:t>
            </a:r>
            <a:r>
              <a:rPr lang="zh-CN" altLang="en-US" dirty="0"/>
              <a:t>，表示</a:t>
            </a:r>
            <a:r>
              <a:rPr lang="en-US" altLang="zh-CN" dirty="0"/>
              <a:t> a </a:t>
            </a:r>
            <a:r>
              <a:rPr lang="zh-CN" altLang="en-US" dirty="0"/>
              <a:t>映射为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hash[1]=(hash[0]</a:t>
            </a:r>
            <a:r>
              <a:rPr lang="zh-CN" altLang="en-US" dirty="0"/>
              <a:t>*</a:t>
            </a:r>
            <a:r>
              <a:rPr lang="en-US" altLang="zh-CN" dirty="0" err="1"/>
              <a:t>p+val</a:t>
            </a:r>
            <a:r>
              <a:rPr lang="en-US" altLang="zh-CN" dirty="0"/>
              <a:t>(b))%mod=</a:t>
            </a:r>
            <a:r>
              <a:rPr lang="en-US" altLang="zh-CN" b="1" dirty="0"/>
              <a:t>15</a:t>
            </a:r>
            <a:r>
              <a:rPr lang="zh-CN" altLang="en-US" dirty="0"/>
              <a:t>，表示</a:t>
            </a:r>
            <a:r>
              <a:rPr lang="en-US" altLang="zh-CN" dirty="0"/>
              <a:t> ab </a:t>
            </a:r>
            <a:r>
              <a:rPr lang="zh-CN" altLang="en-US" dirty="0"/>
              <a:t>映射为</a:t>
            </a:r>
            <a:r>
              <a:rPr lang="en-US" altLang="zh-CN" dirty="0"/>
              <a:t> </a:t>
            </a:r>
            <a:r>
              <a:rPr lang="en-US" altLang="zh-CN" b="1" dirty="0"/>
              <a:t>15</a:t>
            </a:r>
            <a:endParaRPr lang="en-US" altLang="zh-CN" dirty="0"/>
          </a:p>
          <a:p>
            <a:r>
              <a:rPr lang="en-US" altLang="zh-CN" dirty="0"/>
              <a:t>hash[2]=(hash[1]</a:t>
            </a:r>
            <a:r>
              <a:rPr lang="zh-CN" altLang="en-US" dirty="0"/>
              <a:t>*</a:t>
            </a:r>
            <a:r>
              <a:rPr lang="en-US" altLang="zh-CN" dirty="0" err="1"/>
              <a:t>p+idx</a:t>
            </a:r>
            <a:r>
              <a:rPr lang="en-US" altLang="zh-CN" dirty="0"/>
              <a:t>(c))%mod=97</a:t>
            </a:r>
          </a:p>
          <a:p>
            <a:r>
              <a:rPr lang="zh-CN" altLang="en-US" dirty="0"/>
              <a:t>这样，我们就把</a:t>
            </a:r>
            <a:r>
              <a:rPr lang="en-US" altLang="zh-CN" dirty="0"/>
              <a:t> </a:t>
            </a:r>
            <a:r>
              <a:rPr lang="en-US" altLang="zh-CN" dirty="0" err="1"/>
              <a:t>abc</a:t>
            </a:r>
            <a:r>
              <a:rPr lang="en-US" altLang="zh-CN" dirty="0"/>
              <a:t> </a:t>
            </a:r>
            <a:r>
              <a:rPr lang="zh-CN" altLang="en-US" dirty="0"/>
              <a:t>映射为</a:t>
            </a:r>
            <a:r>
              <a:rPr lang="en-US" altLang="zh-CN" dirty="0"/>
              <a:t> 97 </a:t>
            </a:r>
            <a:r>
              <a:rPr lang="zh-CN" altLang="en-US" dirty="0"/>
              <a:t>这个数字了。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最终得到所有字符串的</a:t>
            </a:r>
            <a:r>
              <a:rPr lang="en-US" altLang="zh-CN" dirty="0"/>
              <a:t>hash</a:t>
            </a:r>
            <a:r>
              <a:rPr lang="zh-CN" altLang="en-US" dirty="0"/>
              <a:t>值</a:t>
            </a:r>
            <a:endParaRPr lang="en-US" altLang="zh-CN" dirty="0"/>
          </a:p>
          <a:p>
            <a:r>
              <a:rPr lang="en-US" altLang="zh-CN" dirty="0" err="1">
                <a:solidFill>
                  <a:srgbClr val="0000FF"/>
                </a:solidFill>
              </a:rPr>
              <a:t>abc</a:t>
            </a:r>
            <a:r>
              <a:rPr lang="en-US" altLang="zh-CN" dirty="0">
                <a:solidFill>
                  <a:srgbClr val="0000FF"/>
                </a:solidFill>
              </a:rPr>
              <a:t>  -&gt;  97   </a:t>
            </a:r>
            <a:r>
              <a:rPr lang="en-US" altLang="zh-CN" dirty="0" err="1">
                <a:solidFill>
                  <a:srgbClr val="0000FF"/>
                </a:solidFill>
              </a:rPr>
              <a:t>bbc</a:t>
            </a:r>
            <a:r>
              <a:rPr lang="en-US" altLang="zh-CN" dirty="0">
                <a:solidFill>
                  <a:srgbClr val="0000FF"/>
                </a:solidFill>
              </a:rPr>
              <a:t>  -&gt;  64   aba  -&gt;  95    </a:t>
            </a:r>
            <a:r>
              <a:rPr lang="en-US" altLang="zh-CN" dirty="0" err="1">
                <a:solidFill>
                  <a:srgbClr val="0000FF"/>
                </a:solidFill>
              </a:rPr>
              <a:t>aadaabac</a:t>
            </a:r>
            <a:r>
              <a:rPr lang="en-US" altLang="zh-CN" dirty="0">
                <a:solidFill>
                  <a:srgbClr val="0000FF"/>
                </a:solidFill>
              </a:rPr>
              <a:t>  -&gt;  </a:t>
            </a:r>
            <a:r>
              <a:rPr lang="en-US" altLang="zh-CN" b="1" dirty="0">
                <a:solidFill>
                  <a:srgbClr val="0000FF"/>
                </a:solidFill>
              </a:rPr>
              <a:t>35</a:t>
            </a:r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2415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B7F6E-E4FB-455B-8434-F0019B76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86" y="73695"/>
            <a:ext cx="8911687" cy="1280890"/>
          </a:xfrm>
        </p:spPr>
        <p:txBody>
          <a:bodyPr/>
          <a:lstStyle/>
          <a:p>
            <a:r>
              <a:rPr lang="zh-CN" altLang="en-US" dirty="0"/>
              <a:t>简单讲一下</a:t>
            </a:r>
            <a:r>
              <a:rPr lang="en-US" altLang="zh-CN" dirty="0"/>
              <a:t>hash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EBA1D8-A137-457D-BD07-6FC78E81D825}"/>
              </a:ext>
            </a:extLst>
          </p:cNvPr>
          <p:cNvSpPr txBox="1"/>
          <p:nvPr/>
        </p:nvSpPr>
        <p:spPr>
          <a:xfrm>
            <a:off x="967666" y="1589103"/>
            <a:ext cx="103691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举个例子：</a:t>
            </a:r>
            <a:r>
              <a:rPr lang="en-US" altLang="zh-CN" dirty="0"/>
              <a:t>p = 13   mod = 101</a:t>
            </a:r>
          </a:p>
          <a:p>
            <a:r>
              <a:rPr lang="zh-CN" altLang="en-US" dirty="0"/>
              <a:t>字符串：</a:t>
            </a:r>
            <a:r>
              <a:rPr lang="en-US" altLang="zh-CN" dirty="0" err="1"/>
              <a:t>abc</a:t>
            </a:r>
            <a:r>
              <a:rPr lang="zh-CN" altLang="en-US" dirty="0"/>
              <a:t>，</a:t>
            </a:r>
            <a:r>
              <a:rPr lang="en-US" altLang="zh-CN" dirty="0" err="1"/>
              <a:t>bbc</a:t>
            </a:r>
            <a:r>
              <a:rPr lang="zh-CN" altLang="en-US" dirty="0"/>
              <a:t>，</a:t>
            </a:r>
            <a:r>
              <a:rPr lang="en-US" altLang="zh-CN" dirty="0"/>
              <a:t>aba</a:t>
            </a:r>
            <a:r>
              <a:rPr lang="zh-CN" altLang="en-US" dirty="0"/>
              <a:t>，</a:t>
            </a:r>
            <a:r>
              <a:rPr lang="en-US" altLang="zh-CN" dirty="0" err="1"/>
              <a:t>aadaabac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此时，如果我们要判断字符串是否相等，可以使用</a:t>
            </a:r>
            <a:r>
              <a:rPr lang="en-US" altLang="zh-CN" dirty="0"/>
              <a:t>hash</a:t>
            </a:r>
            <a:r>
              <a:rPr lang="zh-CN" altLang="en-US" dirty="0"/>
              <a:t>值来直接判断</a:t>
            </a:r>
            <a:endParaRPr lang="en-US" altLang="zh-CN" dirty="0"/>
          </a:p>
          <a:p>
            <a:r>
              <a:rPr lang="zh-CN" altLang="en-US" dirty="0"/>
              <a:t>如果判断有多少中不同的字符串，直接丢到</a:t>
            </a:r>
            <a:r>
              <a:rPr lang="en-US" altLang="zh-CN" dirty="0"/>
              <a:t>set</a:t>
            </a:r>
            <a:r>
              <a:rPr lang="zh-CN" altLang="en-US" dirty="0"/>
              <a:t>里就可求出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为了使冲突概率变得很小，需要调整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mod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mod</a:t>
            </a:r>
            <a:r>
              <a:rPr lang="zh-CN" altLang="en-US" dirty="0"/>
              <a:t>都去较大的素数可以降低。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unsigned long </a:t>
            </a:r>
            <a:r>
              <a:rPr lang="en-US" altLang="zh-CN" dirty="0" err="1"/>
              <a:t>long</a:t>
            </a:r>
            <a:r>
              <a:rPr lang="en-US" altLang="zh-CN" dirty="0"/>
              <a:t> hash[N];</a:t>
            </a:r>
          </a:p>
          <a:p>
            <a:r>
              <a:rPr lang="zh-CN" altLang="en-US" dirty="0"/>
              <a:t>定义一个</a:t>
            </a:r>
            <a:r>
              <a:rPr lang="en-US" altLang="zh-CN" dirty="0"/>
              <a:t>unsigned long </a:t>
            </a:r>
            <a:r>
              <a:rPr lang="en-US" altLang="zh-CN" dirty="0" err="1"/>
              <a:t>long</a:t>
            </a:r>
            <a:r>
              <a:rPr lang="zh-CN" altLang="en-US" dirty="0"/>
              <a:t>类型的变量，它的范围是在</a:t>
            </a:r>
            <a:r>
              <a:rPr lang="en-US" altLang="zh-CN" dirty="0"/>
              <a:t>[0, 2^64) </a:t>
            </a:r>
            <a:r>
              <a:rPr lang="zh-CN" altLang="en-US" dirty="0"/>
              <a:t>内，这就相当于，当数超不过</a:t>
            </a:r>
            <a:r>
              <a:rPr lang="en-US" altLang="zh-CN" dirty="0"/>
              <a:t>2^64-1</a:t>
            </a:r>
            <a:r>
              <a:rPr lang="zh-CN" altLang="en-US" dirty="0"/>
              <a:t>后，它会</a:t>
            </a:r>
            <a:r>
              <a:rPr lang="zh-CN" altLang="en-US" dirty="0">
                <a:solidFill>
                  <a:srgbClr val="FF6600"/>
                </a:solidFill>
              </a:rPr>
              <a:t>溢出</a:t>
            </a:r>
            <a:r>
              <a:rPr lang="zh-CN" altLang="en-US" dirty="0"/>
              <a:t>！</a:t>
            </a:r>
            <a:r>
              <a:rPr lang="zh-CN" altLang="en-US" dirty="0">
                <a:solidFill>
                  <a:srgbClr val="0000FF"/>
                </a:solidFill>
              </a:rPr>
              <a:t>这就相当于一个数模</a:t>
            </a:r>
            <a:r>
              <a:rPr lang="en-US" altLang="zh-CN" dirty="0">
                <a:solidFill>
                  <a:srgbClr val="0000FF"/>
                </a:solidFill>
              </a:rPr>
              <a:t>2^64</a:t>
            </a:r>
            <a:r>
              <a:rPr lang="zh-CN" altLang="en-US" dirty="0">
                <a:solidFill>
                  <a:srgbClr val="0000FF"/>
                </a:solidFill>
              </a:rPr>
              <a:t>的过程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zh-CN" altLang="en-US" dirty="0"/>
              <a:t>相当于：</a:t>
            </a:r>
            <a:r>
              <a:rPr lang="en-US" altLang="zh-CN" dirty="0"/>
              <a:t>hash[</a:t>
            </a:r>
            <a:r>
              <a:rPr lang="en-US" altLang="zh-CN" dirty="0" err="1"/>
              <a:t>i</a:t>
            </a:r>
            <a:r>
              <a:rPr lang="en-US" altLang="zh-CN" dirty="0"/>
              <a:t>] = (hash[i-1] * p + </a:t>
            </a:r>
            <a:r>
              <a:rPr lang="en-US" altLang="zh-CN" dirty="0" err="1"/>
              <a:t>val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 % (2^64)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679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529" y="144715"/>
            <a:ext cx="8911687" cy="128089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暴力解法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69315" y="1286578"/>
            <a:ext cx="1083307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一种暴力的解法：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7246CD-1A16-4A72-872A-32EAD00D3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742" y="1683868"/>
            <a:ext cx="8114190" cy="47790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B7F6E-E4FB-455B-8434-F0019B76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86" y="73695"/>
            <a:ext cx="8911687" cy="1280890"/>
          </a:xfrm>
        </p:spPr>
        <p:txBody>
          <a:bodyPr/>
          <a:lstStyle/>
          <a:p>
            <a:r>
              <a:rPr lang="zh-CN" altLang="en-US" dirty="0"/>
              <a:t>简单讲一下</a:t>
            </a:r>
            <a:r>
              <a:rPr lang="en-US" altLang="zh-CN" dirty="0"/>
              <a:t>hash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EBA1D8-A137-457D-BD07-6FC78E81D825}"/>
              </a:ext>
            </a:extLst>
          </p:cNvPr>
          <p:cNvSpPr txBox="1"/>
          <p:nvPr/>
        </p:nvSpPr>
        <p:spPr>
          <a:xfrm>
            <a:off x="967666" y="1589103"/>
            <a:ext cx="10369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例题：</a:t>
            </a:r>
            <a:endParaRPr lang="en-US" altLang="zh-CN" dirty="0"/>
          </a:p>
          <a:p>
            <a:r>
              <a:rPr lang="zh-CN" altLang="en-US" dirty="0"/>
              <a:t>给你一个字符串，进行</a:t>
            </a:r>
            <a:r>
              <a:rPr lang="en-US" altLang="zh-CN" dirty="0"/>
              <a:t>n</a:t>
            </a:r>
            <a:r>
              <a:rPr lang="zh-CN" altLang="en-US" dirty="0"/>
              <a:t>次询问，每次询问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)</a:t>
            </a:r>
            <a:r>
              <a:rPr lang="zh-CN" altLang="en-US" dirty="0"/>
              <a:t>区间与</a:t>
            </a:r>
            <a:r>
              <a:rPr lang="en-US" altLang="zh-CN" dirty="0"/>
              <a:t>[12,r2)</a:t>
            </a:r>
            <a:r>
              <a:rPr lang="zh-CN" altLang="en-US" dirty="0"/>
              <a:t>区间的字符串是否相同。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6184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B7F6E-E4FB-455B-8434-F0019B76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86" y="73695"/>
            <a:ext cx="8911687" cy="1280890"/>
          </a:xfrm>
        </p:spPr>
        <p:txBody>
          <a:bodyPr/>
          <a:lstStyle/>
          <a:p>
            <a:r>
              <a:rPr lang="zh-CN" altLang="en-US" dirty="0"/>
              <a:t>简单讲一下</a:t>
            </a:r>
            <a:r>
              <a:rPr lang="en-US" altLang="zh-CN" dirty="0"/>
              <a:t>hash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EBA1D8-A137-457D-BD07-6FC78E81D825}"/>
              </a:ext>
            </a:extLst>
          </p:cNvPr>
          <p:cNvSpPr txBox="1"/>
          <p:nvPr/>
        </p:nvSpPr>
        <p:spPr>
          <a:xfrm>
            <a:off x="967666" y="1589103"/>
            <a:ext cx="103691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例题：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问题：给</a:t>
            </a:r>
            <a:r>
              <a:rPr lang="en-US" altLang="zh-CN" dirty="0"/>
              <a:t>N</a:t>
            </a:r>
            <a:r>
              <a:rPr lang="zh-CN" altLang="en-US" dirty="0"/>
              <a:t>个单词串，和一个文章串，求每个单词串是否是文章串的子串，并求每个单词在文章中出现的次数。</a:t>
            </a:r>
            <a:endParaRPr lang="en-US" altLang="zh-CN" dirty="0"/>
          </a:p>
          <a:p>
            <a:r>
              <a:rPr lang="zh-CN" altLang="en-US" dirty="0"/>
              <a:t>数据范围</a:t>
            </a:r>
            <a:endParaRPr lang="en-US" altLang="zh-CN" dirty="0"/>
          </a:p>
          <a:p>
            <a:r>
              <a:rPr lang="zh-CN" altLang="en-US" dirty="0"/>
              <a:t>文章串长度：</a:t>
            </a:r>
            <a:r>
              <a:rPr lang="en-US" altLang="zh-CN" dirty="0"/>
              <a:t>[1,10^5]</a:t>
            </a:r>
          </a:p>
          <a:p>
            <a:r>
              <a:rPr lang="en-US" altLang="zh-CN" dirty="0"/>
              <a:t>N</a:t>
            </a:r>
            <a:r>
              <a:rPr lang="zh-CN" altLang="en-US" dirty="0"/>
              <a:t>个单词串总长：</a:t>
            </a:r>
            <a:r>
              <a:rPr lang="en-US" altLang="zh-CN" dirty="0"/>
              <a:t>[1,10^6]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解法：</a:t>
            </a:r>
            <a:endParaRPr lang="en-US" altLang="zh-CN" dirty="0"/>
          </a:p>
          <a:p>
            <a:r>
              <a:rPr lang="zh-CN" altLang="en-US" dirty="0"/>
              <a:t>把每一个单词</a:t>
            </a:r>
            <a:r>
              <a:rPr lang="en-US" altLang="zh-CN" dirty="0"/>
              <a:t>hash</a:t>
            </a:r>
            <a:r>
              <a:rPr lang="zh-CN" altLang="en-US" dirty="0"/>
              <a:t>成整数，再把文章的每一个子串</a:t>
            </a:r>
            <a:r>
              <a:rPr lang="en-US" altLang="zh-CN" dirty="0"/>
              <a:t>hash</a:t>
            </a:r>
            <a:r>
              <a:rPr lang="zh-CN" altLang="en-US" dirty="0"/>
              <a:t>成整数，接下来只需要进行整数上的查找即可。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6994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B7F6E-E4FB-455B-8434-F0019B76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86" y="73695"/>
            <a:ext cx="8911687" cy="1280890"/>
          </a:xfrm>
        </p:spPr>
        <p:txBody>
          <a:bodyPr/>
          <a:lstStyle/>
          <a:p>
            <a:r>
              <a:rPr lang="zh-CN" altLang="en-US" dirty="0"/>
              <a:t>简单讲一下</a:t>
            </a:r>
            <a:r>
              <a:rPr lang="en-US" altLang="zh-CN" dirty="0"/>
              <a:t>hash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EBA1D8-A137-457D-BD07-6FC78E81D825}"/>
              </a:ext>
            </a:extLst>
          </p:cNvPr>
          <p:cNvSpPr txBox="1"/>
          <p:nvPr/>
        </p:nvSpPr>
        <p:spPr>
          <a:xfrm>
            <a:off x="967666" y="1589103"/>
            <a:ext cx="103691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例题：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问题：给一个字符串</a:t>
            </a:r>
            <a:r>
              <a:rPr lang="en-US" altLang="zh-CN" dirty="0"/>
              <a:t>S</a:t>
            </a:r>
            <a:r>
              <a:rPr lang="zh-CN" altLang="en-US" dirty="0"/>
              <a:t>，求</a:t>
            </a:r>
            <a:r>
              <a:rPr lang="en-US" altLang="zh-CN" dirty="0"/>
              <a:t>S</a:t>
            </a:r>
            <a:r>
              <a:rPr lang="zh-CN" altLang="en-US" dirty="0"/>
              <a:t>的最长回文子串。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解法：首先对字符串进行</a:t>
            </a:r>
            <a:r>
              <a:rPr lang="en-US" altLang="zh-CN" dirty="0"/>
              <a:t>hash</a:t>
            </a:r>
            <a:r>
              <a:rPr lang="zh-CN" altLang="en-US" dirty="0"/>
              <a:t>，然后二分进行找（枚举回文串的中心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3130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7938BDC-6B7E-4940-ACF3-12EE7BF296C8}"/>
              </a:ext>
            </a:extLst>
          </p:cNvPr>
          <p:cNvSpPr txBox="1"/>
          <p:nvPr/>
        </p:nvSpPr>
        <p:spPr>
          <a:xfrm>
            <a:off x="2423603" y="3124941"/>
            <a:ext cx="8060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873158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9D5481E-3AD4-483F-8D20-BCFD628A1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101707"/>
              </p:ext>
            </p:extLst>
          </p:nvPr>
        </p:nvGraphicFramePr>
        <p:xfrm>
          <a:off x="1701551" y="1862091"/>
          <a:ext cx="8788897" cy="3133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446">
                  <a:extLst>
                    <a:ext uri="{9D8B030D-6E8A-4147-A177-3AD203B41FA5}">
                      <a16:colId xmlns:a16="http://schemas.microsoft.com/office/drawing/2014/main" val="2684113236"/>
                    </a:ext>
                  </a:extLst>
                </a:gridCol>
                <a:gridCol w="396805">
                  <a:extLst>
                    <a:ext uri="{9D8B030D-6E8A-4147-A177-3AD203B41FA5}">
                      <a16:colId xmlns:a16="http://schemas.microsoft.com/office/drawing/2014/main" val="45222674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388333024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187980790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71743455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734607009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413247844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242445984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82164705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530962545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82797174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20681082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65975216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59535509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689110609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034115276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31473176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70075680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461747940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32230026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66101857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586733549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008447711"/>
                    </a:ext>
                  </a:extLst>
                </a:gridCol>
              </a:tblGrid>
              <a:tr h="65130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65971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034707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924137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88885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137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38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C40201-BF02-4093-9B76-F158D7BB7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991906"/>
              </p:ext>
            </p:extLst>
          </p:nvPr>
        </p:nvGraphicFramePr>
        <p:xfrm>
          <a:off x="1701551" y="1757778"/>
          <a:ext cx="8788897" cy="3133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446">
                  <a:extLst>
                    <a:ext uri="{9D8B030D-6E8A-4147-A177-3AD203B41FA5}">
                      <a16:colId xmlns:a16="http://schemas.microsoft.com/office/drawing/2014/main" val="56779190"/>
                    </a:ext>
                  </a:extLst>
                </a:gridCol>
                <a:gridCol w="396805">
                  <a:extLst>
                    <a:ext uri="{9D8B030D-6E8A-4147-A177-3AD203B41FA5}">
                      <a16:colId xmlns:a16="http://schemas.microsoft.com/office/drawing/2014/main" val="333715163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284246995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79974280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04427293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568314065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332419690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285656931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481400360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08479383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42750924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78059809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212719774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949825774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327673736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472911111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52149521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964354094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68736780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00629676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74867021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832995949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982190802"/>
                    </a:ext>
                  </a:extLst>
                </a:gridCol>
              </a:tblGrid>
              <a:tr h="65130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43535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558134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106630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46925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223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629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C40201-BF02-4093-9B76-F158D7BB7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263602"/>
              </p:ext>
            </p:extLst>
          </p:nvPr>
        </p:nvGraphicFramePr>
        <p:xfrm>
          <a:off x="1701551" y="1757778"/>
          <a:ext cx="8788897" cy="3133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446">
                  <a:extLst>
                    <a:ext uri="{9D8B030D-6E8A-4147-A177-3AD203B41FA5}">
                      <a16:colId xmlns:a16="http://schemas.microsoft.com/office/drawing/2014/main" val="56779190"/>
                    </a:ext>
                  </a:extLst>
                </a:gridCol>
                <a:gridCol w="396805">
                  <a:extLst>
                    <a:ext uri="{9D8B030D-6E8A-4147-A177-3AD203B41FA5}">
                      <a16:colId xmlns:a16="http://schemas.microsoft.com/office/drawing/2014/main" val="333715163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284246995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79974280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04427293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568314065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332419690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285656931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481400360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08479383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42750924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78059809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212719774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949825774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327673736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472911111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52149521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964354094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68736780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00629676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74867021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832995949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982190802"/>
                    </a:ext>
                  </a:extLst>
                </a:gridCol>
              </a:tblGrid>
              <a:tr h="65130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43535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558134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106630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46925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223306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13C27931-61D7-436C-BA88-1D0E6DD0C4C9}"/>
              </a:ext>
            </a:extLst>
          </p:cNvPr>
          <p:cNvSpPr txBox="1"/>
          <p:nvPr/>
        </p:nvSpPr>
        <p:spPr>
          <a:xfrm>
            <a:off x="1701551" y="5113538"/>
            <a:ext cx="878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直到</a:t>
            </a:r>
            <a:r>
              <a:rPr lang="en-US" altLang="zh-CN" dirty="0" err="1"/>
              <a:t>i</a:t>
            </a:r>
            <a:r>
              <a:rPr lang="en-US" altLang="zh-CN" dirty="0"/>
              <a:t> = 4</a:t>
            </a:r>
            <a:r>
              <a:rPr lang="zh-CN" altLang="en-US" dirty="0"/>
              <a:t>时，第一个位置有匹配，</a:t>
            </a:r>
            <a:r>
              <a:rPr lang="en-US" altLang="zh-CN" dirty="0"/>
              <a:t>s[4] = t[0]</a:t>
            </a:r>
            <a:r>
              <a:rPr lang="zh-CN" altLang="en-US" dirty="0"/>
              <a:t>，在继续往前</a:t>
            </a:r>
          </a:p>
        </p:txBody>
      </p:sp>
    </p:spTree>
    <p:extLst>
      <p:ext uri="{BB962C8B-B14F-4D97-AF65-F5344CB8AC3E}">
        <p14:creationId xmlns:p14="http://schemas.microsoft.com/office/powerpoint/2010/main" val="39629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C40201-BF02-4093-9B76-F158D7BB7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889345"/>
              </p:ext>
            </p:extLst>
          </p:nvPr>
        </p:nvGraphicFramePr>
        <p:xfrm>
          <a:off x="1701551" y="1757778"/>
          <a:ext cx="8788897" cy="3133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446">
                  <a:extLst>
                    <a:ext uri="{9D8B030D-6E8A-4147-A177-3AD203B41FA5}">
                      <a16:colId xmlns:a16="http://schemas.microsoft.com/office/drawing/2014/main" val="56779190"/>
                    </a:ext>
                  </a:extLst>
                </a:gridCol>
                <a:gridCol w="396805">
                  <a:extLst>
                    <a:ext uri="{9D8B030D-6E8A-4147-A177-3AD203B41FA5}">
                      <a16:colId xmlns:a16="http://schemas.microsoft.com/office/drawing/2014/main" val="333715163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284246995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79974280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04427293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568314065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332419690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285656931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481400360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08479383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42750924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78059809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212719774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949825774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327673736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472911111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52149521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964354094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68736780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00629676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74867021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832995949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982190802"/>
                    </a:ext>
                  </a:extLst>
                </a:gridCol>
              </a:tblGrid>
              <a:tr h="65130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43535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558134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106630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46925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223306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13C27931-61D7-436C-BA88-1D0E6DD0C4C9}"/>
              </a:ext>
            </a:extLst>
          </p:cNvPr>
          <p:cNvSpPr txBox="1"/>
          <p:nvPr/>
        </p:nvSpPr>
        <p:spPr>
          <a:xfrm>
            <a:off x="1701551" y="5113538"/>
            <a:ext cx="878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s[5] = t[1]</a:t>
            </a:r>
            <a:r>
              <a:rPr lang="zh-CN" altLang="en-US" dirty="0"/>
              <a:t>，在继续往前</a:t>
            </a:r>
          </a:p>
        </p:txBody>
      </p:sp>
    </p:spTree>
    <p:extLst>
      <p:ext uri="{BB962C8B-B14F-4D97-AF65-F5344CB8AC3E}">
        <p14:creationId xmlns:p14="http://schemas.microsoft.com/office/powerpoint/2010/main" val="255742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C40201-BF02-4093-9B76-F158D7BB7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675187"/>
              </p:ext>
            </p:extLst>
          </p:nvPr>
        </p:nvGraphicFramePr>
        <p:xfrm>
          <a:off x="1701551" y="1757778"/>
          <a:ext cx="8788897" cy="3133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446">
                  <a:extLst>
                    <a:ext uri="{9D8B030D-6E8A-4147-A177-3AD203B41FA5}">
                      <a16:colId xmlns:a16="http://schemas.microsoft.com/office/drawing/2014/main" val="56779190"/>
                    </a:ext>
                  </a:extLst>
                </a:gridCol>
                <a:gridCol w="396805">
                  <a:extLst>
                    <a:ext uri="{9D8B030D-6E8A-4147-A177-3AD203B41FA5}">
                      <a16:colId xmlns:a16="http://schemas.microsoft.com/office/drawing/2014/main" val="333715163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284246995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79974280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04427293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568314065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332419690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285656931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481400360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08479383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42750924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78059809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212719774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949825774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327673736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472911111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52149521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964354094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68736780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00629676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74867021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832995949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982190802"/>
                    </a:ext>
                  </a:extLst>
                </a:gridCol>
              </a:tblGrid>
              <a:tr h="651305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16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43535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558134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106630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46925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223306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13C27931-61D7-436C-BA88-1D0E6DD0C4C9}"/>
              </a:ext>
            </a:extLst>
          </p:cNvPr>
          <p:cNvSpPr txBox="1"/>
          <p:nvPr/>
        </p:nvSpPr>
        <p:spPr>
          <a:xfrm>
            <a:off x="1701551" y="5078027"/>
            <a:ext cx="878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直到</a:t>
            </a:r>
            <a:r>
              <a:rPr lang="en-US" altLang="zh-CN" dirty="0"/>
              <a:t>s[10] != t[6]</a:t>
            </a:r>
            <a:r>
              <a:rPr lang="zh-CN" altLang="en-US" dirty="0"/>
              <a:t>，该位置匹配失败，向后移，即</a:t>
            </a:r>
            <a:r>
              <a:rPr lang="en-US" altLang="zh-CN" dirty="0"/>
              <a:t>I =  I – j + 1, j = 0;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471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C40201-BF02-4093-9B76-F158D7BB7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755494"/>
              </p:ext>
            </p:extLst>
          </p:nvPr>
        </p:nvGraphicFramePr>
        <p:xfrm>
          <a:off x="1701551" y="1757778"/>
          <a:ext cx="8788897" cy="3133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446">
                  <a:extLst>
                    <a:ext uri="{9D8B030D-6E8A-4147-A177-3AD203B41FA5}">
                      <a16:colId xmlns:a16="http://schemas.microsoft.com/office/drawing/2014/main" val="56779190"/>
                    </a:ext>
                  </a:extLst>
                </a:gridCol>
                <a:gridCol w="396805">
                  <a:extLst>
                    <a:ext uri="{9D8B030D-6E8A-4147-A177-3AD203B41FA5}">
                      <a16:colId xmlns:a16="http://schemas.microsoft.com/office/drawing/2014/main" val="333715163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284246995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79974280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404427293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568314065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332419690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285656931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481400360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08479383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42750924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78059809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212719774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949825774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327673736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472911111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521495213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2964354094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687367807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300629676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748670212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832995949"/>
                    </a:ext>
                  </a:extLst>
                </a:gridCol>
                <a:gridCol w="382126">
                  <a:extLst>
                    <a:ext uri="{9D8B030D-6E8A-4147-A177-3AD203B41FA5}">
                      <a16:colId xmlns:a16="http://schemas.microsoft.com/office/drawing/2014/main" val="1982190802"/>
                    </a:ext>
                  </a:extLst>
                </a:gridCol>
              </a:tblGrid>
              <a:tr h="651305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16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43535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558134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106630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46925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223306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13C27931-61D7-436C-BA88-1D0E6DD0C4C9}"/>
              </a:ext>
            </a:extLst>
          </p:cNvPr>
          <p:cNvSpPr txBox="1"/>
          <p:nvPr/>
        </p:nvSpPr>
        <p:spPr>
          <a:xfrm>
            <a:off x="1701551" y="5078027"/>
            <a:ext cx="878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s[5] != t[0]</a:t>
            </a:r>
            <a:r>
              <a:rPr lang="zh-CN" altLang="en-US" dirty="0"/>
              <a:t>，继续往前；</a:t>
            </a:r>
          </a:p>
        </p:txBody>
      </p:sp>
    </p:spTree>
    <p:extLst>
      <p:ext uri="{BB962C8B-B14F-4D97-AF65-F5344CB8AC3E}">
        <p14:creationId xmlns:p14="http://schemas.microsoft.com/office/powerpoint/2010/main" val="111189131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273</TotalTime>
  <Words>1880</Words>
  <Application>Microsoft Office PowerPoint</Application>
  <PresentationFormat>宽屏</PresentationFormat>
  <Paragraphs>921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黑体</vt:lpstr>
      <vt:lpstr>Arial</vt:lpstr>
      <vt:lpstr>Century Gothic</vt:lpstr>
      <vt:lpstr>Wingdings 3</vt:lpstr>
      <vt:lpstr>丝状</vt:lpstr>
      <vt:lpstr>          KMP、Hash</vt:lpstr>
      <vt:lpstr>首先讲一下KMP：</vt:lpstr>
      <vt:lpstr>暴力解法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KMP算法</vt:lpstr>
      <vt:lpstr>首先我们先看一下next数组该如何去求</vt:lpstr>
      <vt:lpstr>PowerPoint 演示文稿</vt:lpstr>
      <vt:lpstr>PowerPoint 演示文稿</vt:lpstr>
      <vt:lpstr>PowerPoint 演示文稿</vt:lpstr>
      <vt:lpstr>PowerPoint 演示文稿</vt:lpstr>
      <vt:lpstr>利用next数组去进行字符串的匹配</vt:lpstr>
      <vt:lpstr>利用next数组去进行字符串的匹配</vt:lpstr>
      <vt:lpstr>利用next数组去进行字符串的匹配</vt:lpstr>
      <vt:lpstr>利用next数组去进行字符串的匹配</vt:lpstr>
      <vt:lpstr>利用next数组去进行字符串的匹配</vt:lpstr>
      <vt:lpstr>利用next数组去进行字符串的匹配</vt:lpstr>
      <vt:lpstr>利用next数组去进行字符串的匹配</vt:lpstr>
      <vt:lpstr>PowerPoint 演示文稿</vt:lpstr>
      <vt:lpstr>KMP求最小循环节：</vt:lpstr>
      <vt:lpstr>简单讲一下hash</vt:lpstr>
      <vt:lpstr>简单讲一下hash</vt:lpstr>
      <vt:lpstr>简单讲一下hash</vt:lpstr>
      <vt:lpstr>简单讲一下hash</vt:lpstr>
      <vt:lpstr>简单讲一下hash</vt:lpstr>
      <vt:lpstr>简单讲一下hash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KMP、Hash</dc:title>
  <dc:creator>张 建</dc:creator>
  <cp:lastModifiedBy>张 建</cp:lastModifiedBy>
  <cp:revision>36</cp:revision>
  <dcterms:created xsi:type="dcterms:W3CDTF">2019-07-28T02:01:00Z</dcterms:created>
  <dcterms:modified xsi:type="dcterms:W3CDTF">2019-07-28T14:40:20Z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