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5e0b79a0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b5e0b79a0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5e0b79a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b5e0b79a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5e0b79a0_2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b5e0b79a0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b5e0b79a0_2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7b5e0b79a0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5e0b79a0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7b5e0b79a0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b5e0b79a0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5e0b79a0_2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7b5e0b79a0_2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b5e0b79a0_2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5e0b79a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b5e0b79a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5e0b79a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b5e0b79a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38200" y="5389288"/>
            <a:ext cx="10515600" cy="779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838200" y="1302542"/>
            <a:ext cx="5257800" cy="156369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3441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838200" y="5421313"/>
            <a:ext cx="10515600" cy="779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838200" y="1302542"/>
            <a:ext cx="5257800" cy="156369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8200" y="111122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8200" y="3981423"/>
            <a:ext cx="10515600" cy="91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838200" y="5421313"/>
            <a:ext cx="10515600" cy="779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8200" y="1825625"/>
            <a:ext cx="5181600" cy="3441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172200" y="1825625"/>
            <a:ext cx="5181600" cy="3441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838200" y="5423147"/>
            <a:ext cx="10515600" cy="779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>
            <a:off x="838200" y="1302542"/>
            <a:ext cx="5257800" cy="156369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839788" y="2505075"/>
            <a:ext cx="5157787" cy="2761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172200" y="2505075"/>
            <a:ext cx="5183188" cy="2761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idx="5" type="body"/>
          </p:nvPr>
        </p:nvSpPr>
        <p:spPr>
          <a:xfrm>
            <a:off x="838200" y="5421313"/>
            <a:ext cx="10515600" cy="779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8200" y="5421313"/>
            <a:ext cx="10515600" cy="779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183188" y="987425"/>
            <a:ext cx="6172200" cy="4279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839788" y="2057399"/>
            <a:ext cx="3932237" cy="3209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838200" y="5421831"/>
            <a:ext cx="10515600" cy="779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5183188" y="987425"/>
            <a:ext cx="6172200" cy="4279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839788" y="2057399"/>
            <a:ext cx="3932237" cy="3209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838200" y="5421832"/>
            <a:ext cx="10515600" cy="7794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idx="3" type="body"/>
          </p:nvPr>
        </p:nvSpPr>
        <p:spPr>
          <a:xfrm>
            <a:off x="838200" y="5421313"/>
            <a:ext cx="10515600" cy="779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98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hyperlink" Target="https://www.researchgate.net/publication/292208482_Casual_Carpooling_in_The_San_Francisco_Bay_Area_Understanding_User_Characteristics_Behaviors_and_Motivations" TargetMode="External"/><Relationship Id="rId5" Type="http://schemas.openxmlformats.org/officeDocument/2006/relationships/hyperlink" Target="https://www.researchgate.net/publication/292208482_Casual_Carpooling_in_The_San_Francisco_Bay_Area_Understanding_User_Characteristics_Behaviors_and_Motivations" TargetMode="External"/><Relationship Id="rId6" Type="http://schemas.openxmlformats.org/officeDocument/2006/relationships/hyperlink" Target="https://www.researchgate.net/publication/292208482_Casual_Carpooling_in_The_San_Francisco_Bay_Area_Understanding_User_Characteristics_Behaviors_and_Motivations" TargetMode="External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hyperlink" Target="http://www.fremont.gov/plan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>
            <p:ph type="ctrTitle"/>
          </p:nvPr>
        </p:nvSpPr>
        <p:spPr>
          <a:xfrm>
            <a:off x="6417716" y="793104"/>
            <a:ext cx="502599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edero"/>
              <a:buNone/>
            </a:pPr>
            <a:r>
              <a:rPr b="1" lang="en-US" sz="32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Carpooling Match:</a:t>
            </a:r>
            <a:br>
              <a:rPr b="1" lang="en-US" sz="32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</a:br>
            <a:r>
              <a:rPr b="1" lang="en-US" sz="32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A way to save life-time from long daily commute</a:t>
            </a:r>
            <a:endParaRPr/>
          </a:p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6614378" y="4560657"/>
            <a:ext cx="4645250" cy="13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Chuyi Wang. Xingnuo Duan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Dec, 2019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29" y="1456483"/>
            <a:ext cx="5149516" cy="142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5279"/>
            <a:ext cx="1973179" cy="96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010" y="4161648"/>
            <a:ext cx="2422358" cy="100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279" y="4471707"/>
            <a:ext cx="1846900" cy="35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841" y="3829945"/>
            <a:ext cx="2796264" cy="4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831" y="3875946"/>
            <a:ext cx="1973179" cy="43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88921" y="5035924"/>
            <a:ext cx="1994939" cy="57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Parameter</a:t>
            </a:r>
            <a:r>
              <a:rPr b="1" lang="en-US">
                <a:latin typeface="Federo"/>
                <a:ea typeface="Federo"/>
                <a:cs typeface="Federo"/>
                <a:sym typeface="Federo"/>
              </a:rPr>
              <a:t> Generating - Source Locations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865475" y="1881475"/>
            <a:ext cx="43275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7184650" y="1687825"/>
            <a:ext cx="48072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Sources: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(37.558153, -122.006811)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(37.557710, -121.977105)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(37.532314, -121.953163)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(37.501887, -121.939521)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 = 0.5 miles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75" y="17544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Parameter</a:t>
            </a:r>
            <a:r>
              <a:rPr b="1" lang="en-US">
                <a:latin typeface="Federo"/>
                <a:ea typeface="Federo"/>
                <a:cs typeface="Federo"/>
                <a:sym typeface="Federo"/>
              </a:rPr>
              <a:t> Generating - Destination Locations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865475" y="1881475"/>
            <a:ext cx="43275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184650" y="1687825"/>
            <a:ext cx="48072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Palo Alto(37.468319, -122.143936)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Mountain View (37.386051, -122.083855)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Redwood City(37.487846, -122.236115)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 = 3 miles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544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Matching Process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838200" y="1609850"/>
            <a:ext cx="6514200" cy="4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•User Object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•Lists: Matches, Unmatched_drivers, Unmatched_riders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•Procedure: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1. Process 1 user each time;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2. Match the user with the unmatched lists of the other role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If it is a driver, the match it with each unmatched rides in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“Unmatched_riders”.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3. If it has been successfully matched with an previous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    unmatched case, add both of them to the matches, and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remove the unmatched user from its list.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    Else if it has been not matched with any cases in unmatched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list, add it to the unmatched list of its role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•Complexity: [O(n), O(n^2)]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It is much more faster than the worst case O(n^2), considering match rate is very high in real.</a:t>
            </a:r>
            <a:endParaRPr sz="1600"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240750" y="1721471"/>
            <a:ext cx="47265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Matching rules: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1. The driver’s chosen ending time plus the pick-up time is no earlier than a rider’s chosen starting time.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2. The driver’s chosen starting time plus the pick-up time is no later than a rider’s  chosen ending time.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3. The total extra time increased because of pick-up and drop-off is no bigger than the driver’s preference.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i.e. if a rider’s slots window is from 8:00 - 8:30</a:t>
            </a:r>
            <a:endParaRPr sz="1600">
              <a:solidFill>
                <a:schemeClr val="dk1"/>
              </a:solidFill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Hypothesis Test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865475" y="1881475"/>
            <a:ext cx="43275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6680500" y="2241325"/>
            <a:ext cx="51534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Hypothesis 1: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Null Hypothesis: The match rate is above 95%.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T-test (one tail):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t=-16.686, p=0.000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Conclusion: we reject the null Hypothesis.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2: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Hypothesis: The promotion of the percentage of 3 slots does not affect the match rate.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 (two tails): t=0.844, p=0.401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we can’t reject the null Hypothesis.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00" y="2241325"/>
            <a:ext cx="5652925" cy="3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>
            <p:ph type="ctrTitle"/>
          </p:nvPr>
        </p:nvSpPr>
        <p:spPr>
          <a:xfrm>
            <a:off x="6746627" y="902535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edero"/>
              <a:buNone/>
            </a:pPr>
            <a:r>
              <a:rPr b="1" lang="en-US" sz="32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Questions </a:t>
            </a:r>
            <a:br>
              <a:rPr b="1" lang="en-US" sz="32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</a:br>
            <a:r>
              <a:rPr b="1" lang="en-US" sz="32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and </a:t>
            </a:r>
            <a:br>
              <a:rPr b="1" lang="en-US" sz="32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</a:br>
            <a:r>
              <a:rPr b="1" lang="en-US" sz="32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Comments</a:t>
            </a:r>
            <a:endParaRPr/>
          </a:p>
        </p:txBody>
      </p:sp>
      <p:sp>
        <p:nvSpPr>
          <p:cNvPr id="237" name="Google Shape;237;p26"/>
          <p:cNvSpPr txBox="1"/>
          <p:nvPr>
            <p:ph idx="1" type="subTitle"/>
          </p:nvPr>
        </p:nvSpPr>
        <p:spPr>
          <a:xfrm>
            <a:off x="6746627" y="4750893"/>
            <a:ext cx="4645250" cy="11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38" name="Google Shape;238;p26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68" y="1772608"/>
            <a:ext cx="5149516" cy="142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Agenda</a:t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1123095" y="2843449"/>
            <a:ext cx="9945808" cy="2339538"/>
            <a:chOff x="123" y="620949"/>
            <a:chExt cx="9945808" cy="2339538"/>
          </a:xfrm>
        </p:grpSpPr>
        <p:sp>
          <p:nvSpPr>
            <p:cNvPr id="119" name="Google Shape;119;p14"/>
            <p:cNvSpPr/>
            <p:nvPr/>
          </p:nvSpPr>
          <p:spPr>
            <a:xfrm>
              <a:off x="123" y="620949"/>
              <a:ext cx="769289" cy="7692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23" y="1490836"/>
              <a:ext cx="2197968" cy="32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123" y="1490836"/>
              <a:ext cx="2197968" cy="32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Backgrounds</a:t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23" y="1867322"/>
              <a:ext cx="2197968" cy="1093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123" y="1867322"/>
              <a:ext cx="2197968" cy="1093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-Introduction to the project</a:t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582736" y="620949"/>
              <a:ext cx="769289" cy="7692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582736" y="1490836"/>
              <a:ext cx="2197968" cy="32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2582736" y="1490836"/>
              <a:ext cx="2197968" cy="32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582736" y="1867322"/>
              <a:ext cx="2197968" cy="1093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2582736" y="1867322"/>
              <a:ext cx="2197968" cy="1093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-Problem Statement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-Key Entity &amp; Attributes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165350" y="620949"/>
              <a:ext cx="769289" cy="7692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5165350" y="1490836"/>
              <a:ext cx="2197968" cy="32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5165350" y="1490836"/>
              <a:ext cx="2197968" cy="32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Research</a:t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165350" y="1867322"/>
              <a:ext cx="2197968" cy="1093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5165328" y="1867288"/>
              <a:ext cx="2374800" cy="10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-Monte Carlo Simulation</a:t>
              </a:r>
              <a:r>
                <a:rPr lang="en-US"/>
                <a:t> 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gen</a:t>
              </a:r>
              <a:r>
                <a:rPr lang="en-US" sz="1600">
                  <a:solidFill>
                    <a:schemeClr val="dk1"/>
                  </a:solidFill>
                </a:rPr>
                <a:t>erate random 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 samples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-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Matching </a:t>
              </a:r>
              <a:r>
                <a:rPr lang="en-US" sz="1600">
                  <a:solidFill>
                    <a:schemeClr val="dk1"/>
                  </a:solidFill>
                </a:rPr>
                <a:t>Algorithm</a:t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747963" y="620949"/>
              <a:ext cx="769289" cy="7692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747963" y="1490836"/>
              <a:ext cx="2197968" cy="32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747963" y="1490836"/>
              <a:ext cx="2197968" cy="32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747963" y="1867322"/>
              <a:ext cx="2197968" cy="1093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7747963" y="1867322"/>
              <a:ext cx="2197968" cy="1093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-Summary of Findings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-Concluding Remarks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-Q&amp;A</a:t>
              </a:r>
              <a:endParaRPr/>
            </a:p>
          </p:txBody>
        </p:sp>
      </p:grp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Backgrounds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38200" y="1825625"/>
            <a:ext cx="63867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•People in big cities are suffering from long time commute and serious traffic on daily basis.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•Vehicles with multiple passengers could take the carpool lanes with less traffic.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•There are some obvious patterns about people’s commute.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•For 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Residence Location: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en-US"/>
              <a:t>  	Fremont(37.548271, -121.988571)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      (Computer &amp; Mathematical Occupations: 17.8%, 30648 by 2018)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   </a:t>
            </a:r>
            <a:r>
              <a:rPr lang="en-US"/>
              <a:t>Work Locations: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  	Redwood City(37.487846, -122.236115)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  	Palo Alto(37.468319, -122.143936);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  	Mountain View (37.386051, -122.083855);</a:t>
            </a:r>
            <a:endParaRPr i="1"/>
          </a:p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700" y="1447875"/>
            <a:ext cx="4814912" cy="52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6625" y="5394200"/>
            <a:ext cx="1577175" cy="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8875" y="5482825"/>
            <a:ext cx="1014926" cy="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60550" y="5482825"/>
            <a:ext cx="11715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Users’ Attributes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5650" y="1871075"/>
            <a:ext cx="11488674" cy="45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7934250" y="1932813"/>
            <a:ext cx="40593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</a:rPr>
              <a:t>Find the all matched pairs of drivers and riders based on their time windows and locations.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Hypothesis: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</a:rPr>
              <a:t>The match rates is above 95%.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 promotion of the percent of 3 slots help increase the match rate.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Users’ Attributes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75" y="1642725"/>
            <a:ext cx="3985300" cy="50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8086025" y="2136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Locations: Coordinations.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Time: A time window ranging from 6:30 to 9:30, while have been divided into 12 slots, that is the time range of a lot is 15 minutes.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Parameter</a:t>
            </a:r>
            <a:r>
              <a:rPr b="1" lang="en-US">
                <a:latin typeface="Federo"/>
                <a:ea typeface="Federo"/>
                <a:cs typeface="Federo"/>
                <a:sym typeface="Federo"/>
              </a:rPr>
              <a:t> Generating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838200" y="1609859"/>
            <a:ext cx="5639873" cy="580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randomRole(d_num, obs)</a:t>
            </a:r>
            <a:endParaRPr/>
          </a:p>
          <a:p>
            <a:pPr indent="-158750" lvl="0" marL="2857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Slots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randomSlots(slotDict, numDict, obs)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subsetLObs(slotDict, length, obsL, subset)</a:t>
            </a:r>
            <a:endParaRPr b="0" i="0" sz="24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location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location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randomSandD(obs, source_list, des_list)</a:t>
            </a:r>
            <a:endParaRPr/>
          </a:p>
          <a:p>
            <a:pPr indent="0" lvl="1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randomCenter(indexes, source_list, des_list)</a:t>
            </a:r>
            <a:endParaRPr/>
          </a:p>
          <a:p>
            <a:pPr indent="0" lvl="1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randomLoc(Latlon, radius)</a:t>
            </a:r>
            <a:endParaRPr/>
          </a:p>
          <a:p>
            <a:pPr indent="0" lvl="2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658377" y="1609859"/>
            <a:ext cx="472654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Output</a:t>
            </a:r>
            <a:endParaRPr b="1" i="0" sz="2000" u="none" cap="none" strike="noStrike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outTxt(obs, d_num, source_list, des_list, slotDict, numDict, iterId)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dynamicOut(obs, d_num, source_list, des_list, slotDict, numDict, iterNum)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Parameter</a:t>
            </a:r>
            <a:r>
              <a:rPr b="1" lang="en-US">
                <a:latin typeface="Federo"/>
                <a:ea typeface="Federo"/>
                <a:cs typeface="Federo"/>
                <a:sym typeface="Federo"/>
              </a:rPr>
              <a:t> Generating - Role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865475" y="1881475"/>
            <a:ext cx="43275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46900"/>
            <a:ext cx="5361275" cy="35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6792150" y="2173100"/>
            <a:ext cx="49671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1000 trails with 1000 observations in each trail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0.4 as driver rate according to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material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Parameter</a:t>
            </a:r>
            <a:r>
              <a:rPr b="1" lang="en-US">
                <a:latin typeface="Federo"/>
                <a:ea typeface="Federo"/>
                <a:cs typeface="Federo"/>
                <a:sym typeface="Federo"/>
              </a:rPr>
              <a:t> Generating - T</a:t>
            </a:r>
            <a:r>
              <a:rPr b="1" lang="en-US">
                <a:latin typeface="Federo"/>
                <a:ea typeface="Federo"/>
                <a:cs typeface="Federo"/>
                <a:sym typeface="Federo"/>
              </a:rPr>
              <a:t>ime Slots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81125"/>
            <a:ext cx="6969950" cy="252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838200" y="4602175"/>
            <a:ext cx="3160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 u="sng">
                <a:solidFill>
                  <a:schemeClr val="hlink"/>
                </a:solidFill>
                <a:hlinkClick r:id="rId5"/>
              </a:rPr>
              <a:t>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researchGate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814225" y="5023550"/>
            <a:ext cx="10799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-US" sz="18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scoop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people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can choose from 6:30 to 9:30, then we use these 12 slots to generate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slotDict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which has slot id as the keys and the possibility of this slot as 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 we use our experience to specify the preference of how many time slots people choose, with 3 and 4 time slots spanning from 45 mins to 1 hour being the most frequent. Then we get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numDict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which has number of slot as the keys and the possibilities of slots of this length being chosen.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8052750" y="2931000"/>
            <a:ext cx="28221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2125" y="2081125"/>
            <a:ext cx="3781575" cy="25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edero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Parameter Generating - Locations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865475" y="1881475"/>
            <a:ext cx="43275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84324"/>
            <a:ext cx="5853661" cy="52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6923875" y="1584325"/>
            <a:ext cx="48072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Sources: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(37.558153, -122.006811)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(37.557710, -121.977105)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(37.532314, -121.953163)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(37.501887, -121.939521)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 = 0.5 miles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Destinations: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Palo Alto(37.468319, -122.143936)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Mountain View (37.386051, -122.083855)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Redwood City(37.487846, -122.236115)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 = 3 miles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103000" y="6401700"/>
            <a:ext cx="28143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source: Fermont Planning Division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