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8"/>
  </p:notesMasterIdLst>
  <p:sldIdLst>
    <p:sldId id="256" r:id="rId2"/>
    <p:sldId id="257" r:id="rId3"/>
    <p:sldId id="258" r:id="rId4"/>
    <p:sldId id="259" r:id="rId5"/>
    <p:sldId id="272" r:id="rId6"/>
    <p:sldId id="262" r:id="rId7"/>
    <p:sldId id="265" r:id="rId8"/>
    <p:sldId id="274" r:id="rId9"/>
    <p:sldId id="267" r:id="rId10"/>
    <p:sldId id="266" r:id="rId11"/>
    <p:sldId id="281" r:id="rId12"/>
    <p:sldId id="269" r:id="rId13"/>
    <p:sldId id="277" r:id="rId14"/>
    <p:sldId id="275" r:id="rId15"/>
    <p:sldId id="276" r:id="rId16"/>
    <p:sldId id="278" r:id="rId17"/>
    <p:sldId id="279" r:id="rId18"/>
    <p:sldId id="282" r:id="rId19"/>
    <p:sldId id="270" r:id="rId20"/>
    <p:sldId id="283" r:id="rId21"/>
    <p:sldId id="284" r:id="rId22"/>
    <p:sldId id="263" r:id="rId23"/>
    <p:sldId id="268" r:id="rId24"/>
    <p:sldId id="285" r:id="rId25"/>
    <p:sldId id="264" r:id="rId26"/>
    <p:sldId id="261" r:id="rId27"/>
  </p:sldIdLst>
  <p:sldSz cx="9144000" cy="5143500" type="screen16x9"/>
  <p:notesSz cx="6858000" cy="9144000"/>
  <p:embeddedFontLst>
    <p:embeddedFont>
      <p:font typeface="Andalus" panose="02020603050405020304" pitchFamily="18" charset="-78"/>
      <p:regular r:id="rId29"/>
    </p:embeddedFont>
    <p:embeddedFont>
      <p:font typeface="Lato" panose="020B0604020202020204" charset="0"/>
      <p:regular r:id="rId30"/>
      <p:bold r:id="rId31"/>
      <p:italic r:id="rId32"/>
      <p:boldItalic r:id="rId33"/>
    </p:embeddedFont>
    <p:embeddedFont>
      <p:font typeface="Encode Sans SemiBold" panose="020B0604020202020204" charset="0"/>
      <p:regular r:id="rId34"/>
      <p:bold r:id="rId35"/>
    </p:embeddedFont>
    <p:embeddedFont>
      <p:font typeface="Raleway"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02DC512D-EA6B-456A-8185-3C875D8FF1D5}">
          <p14:sldIdLst>
            <p14:sldId id="256"/>
            <p14:sldId id="257"/>
            <p14:sldId id="258"/>
            <p14:sldId id="259"/>
            <p14:sldId id="272"/>
            <p14:sldId id="262"/>
            <p14:sldId id="265"/>
            <p14:sldId id="274"/>
            <p14:sldId id="267"/>
            <p14:sldId id="266"/>
            <p14:sldId id="281"/>
            <p14:sldId id="269"/>
            <p14:sldId id="277"/>
            <p14:sldId id="275"/>
            <p14:sldId id="276"/>
            <p14:sldId id="278"/>
            <p14:sldId id="279"/>
            <p14:sldId id="282"/>
            <p14:sldId id="270"/>
            <p14:sldId id="283"/>
            <p14:sldId id="284"/>
            <p14:sldId id="263"/>
          </p14:sldIdLst>
        </p14:section>
        <p14:section name="Untitled Section" id="{6042DD47-931A-4734-AF68-FC36C23829FB}">
          <p14:sldIdLst>
            <p14:sldId id="268"/>
            <p14:sldId id="285"/>
            <p14:sldId id="264"/>
            <p14:sldId id="26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48" autoAdjust="0"/>
    <p:restoredTop sz="94660"/>
  </p:normalViewPr>
  <p:slideViewPr>
    <p:cSldViewPr snapToGrid="0">
      <p:cViewPr varScale="1">
        <p:scale>
          <a:sx n="122" d="100"/>
          <a:sy n="122" d="100"/>
        </p:scale>
        <p:origin x="44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3328625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6dd56b83e6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6dd56b83e6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3264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6dd56b83e6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6dd56b83e6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0546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12596b76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12596b76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5356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130938c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130938c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3929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12596b76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712596b76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2177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830392" y="1191256"/>
            <a:ext cx="745763" cy="45826"/>
            <a:chOff x="4580561" y="2589004"/>
            <a:chExt cx="1064464" cy="25200"/>
          </a:xfrm>
        </p:grpSpPr>
        <p:sp>
          <p:nvSpPr>
            <p:cNvPr id="11" name="Google Shape;11;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4" name="Google Shape;14;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5" name="Google Shape;15;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yiti Analytics Steamline Theme" type="blank">
  <p:cSld name="BLANK">
    <p:spTree>
      <p:nvGrpSpPr>
        <p:cNvPr id="1" name="Shape 91"/>
        <p:cNvGrpSpPr/>
        <p:nvPr/>
      </p:nvGrpSpPr>
      <p:grpSpPr>
        <a:xfrm>
          <a:off x="0" y="0"/>
          <a:ext cx="0" cy="0"/>
          <a:chOff x="0" y="0"/>
          <a:chExt cx="0" cy="0"/>
        </a:xfrm>
      </p:grpSpPr>
      <p:sp>
        <p:nvSpPr>
          <p:cNvPr id="92" name="Google Shape;92;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93" name="Google Shape;93;p12"/>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600"/>
              </a:spcBef>
              <a:spcAft>
                <a:spcPts val="0"/>
              </a:spcAft>
              <a:buClr>
                <a:schemeClr val="dk1"/>
              </a:buClr>
              <a:buSzPts val="1400"/>
              <a:buChar char="○"/>
              <a:defRPr/>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97" name="Google Shape;97;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98" name="Google Shape;98;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99" name="Google Shape;99;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grpSp>
        <p:nvGrpSpPr>
          <p:cNvPr id="17" name="Google Shape;17;p3"/>
          <p:cNvGrpSpPr/>
          <p:nvPr/>
        </p:nvGrpSpPr>
        <p:grpSpPr>
          <a:xfrm>
            <a:off x="830392" y="1191256"/>
            <a:ext cx="745763" cy="45826"/>
            <a:chOff x="4580561" y="2589004"/>
            <a:chExt cx="1064464" cy="25200"/>
          </a:xfrm>
        </p:grpSpPr>
        <p:sp>
          <p:nvSpPr>
            <p:cNvPr id="18" name="Google Shape;18;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1" name="Google Shape;21;p3"/>
          <p:cNvSpPr/>
          <p:nvPr/>
        </p:nvSpPr>
        <p:spPr>
          <a:xfrm>
            <a:off x="1650" y="4749880"/>
            <a:ext cx="9144000" cy="393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 name="Google Shape;22;p3"/>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
        <p:nvSpPr>
          <p:cNvPr id="23" name="Google Shape;23;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4"/>
          <p:cNvSpPr/>
          <p:nvPr/>
        </p:nvSpPr>
        <p:spPr>
          <a:xfrm>
            <a:off x="0" y="4749850"/>
            <a:ext cx="91440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4"/>
          <p:cNvGrpSpPr/>
          <p:nvPr/>
        </p:nvGrpSpPr>
        <p:grpSpPr>
          <a:xfrm>
            <a:off x="830392" y="6578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4"/>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0" name="Google Shape;30;p4"/>
          <p:cNvSpPr txBox="1">
            <a:spLocks noGrp="1"/>
          </p:cNvSpPr>
          <p:nvPr>
            <p:ph type="body" idx="1"/>
          </p:nvPr>
        </p:nvSpPr>
        <p:spPr>
          <a:xfrm>
            <a:off x="729450" y="15454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32" name="Google Shape;32;p4"/>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grpSp>
        <p:nvGrpSpPr>
          <p:cNvPr id="34" name="Google Shape;34;p5"/>
          <p:cNvGrpSpPr/>
          <p:nvPr/>
        </p:nvGrpSpPr>
        <p:grpSpPr>
          <a:xfrm>
            <a:off x="830392" y="719639"/>
            <a:ext cx="745763" cy="45826"/>
            <a:chOff x="4580561" y="2589004"/>
            <a:chExt cx="1064464" cy="25200"/>
          </a:xfrm>
        </p:grpSpPr>
        <p:sp>
          <p:nvSpPr>
            <p:cNvPr id="35" name="Google Shape;35;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5"/>
          <p:cNvSpPr txBox="1">
            <a:spLocks noGrp="1"/>
          </p:cNvSpPr>
          <p:nvPr>
            <p:ph type="title"/>
          </p:nvPr>
        </p:nvSpPr>
        <p:spPr>
          <a:xfrm>
            <a:off x="729450" y="847034"/>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8" name="Google Shape;38;p5"/>
          <p:cNvSpPr txBox="1">
            <a:spLocks noGrp="1"/>
          </p:cNvSpPr>
          <p:nvPr>
            <p:ph type="body" idx="1"/>
          </p:nvPr>
        </p:nvSpPr>
        <p:spPr>
          <a:xfrm>
            <a:off x="729325" y="1607259"/>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body" idx="2"/>
          </p:nvPr>
        </p:nvSpPr>
        <p:spPr>
          <a:xfrm>
            <a:off x="4643604" y="1607259"/>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0" name="Google Shape;40;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5"/>
          <p:cNvSpPr/>
          <p:nvPr/>
        </p:nvSpPr>
        <p:spPr>
          <a:xfrm>
            <a:off x="0" y="4749850"/>
            <a:ext cx="91440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5"/>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grpSp>
        <p:nvGrpSpPr>
          <p:cNvPr id="44" name="Google Shape;44;p6"/>
          <p:cNvGrpSpPr/>
          <p:nvPr/>
        </p:nvGrpSpPr>
        <p:grpSpPr>
          <a:xfrm>
            <a:off x="830392" y="1191256"/>
            <a:ext cx="745763" cy="45826"/>
            <a:chOff x="4580561" y="2589004"/>
            <a:chExt cx="1064464" cy="25200"/>
          </a:xfrm>
        </p:grpSpPr>
        <p:sp>
          <p:nvSpPr>
            <p:cNvPr id="45" name="Google Shape;45;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6"/>
          <p:cNvSpPr txBox="1">
            <a:spLocks noGrp="1"/>
          </p:cNvSpPr>
          <p:nvPr>
            <p:ph type="title"/>
          </p:nvPr>
        </p:nvSpPr>
        <p:spPr>
          <a:xfrm>
            <a:off x="729450" y="12424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8" name="Google Shape;48;p6"/>
          <p:cNvSpPr/>
          <p:nvPr/>
        </p:nvSpPr>
        <p:spPr>
          <a:xfrm>
            <a:off x="0" y="4749850"/>
            <a:ext cx="91440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0" name="Google Shape;50;p6"/>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60"/>
        <p:cNvGrpSpPr/>
        <p:nvPr/>
      </p:nvGrpSpPr>
      <p:grpSpPr>
        <a:xfrm>
          <a:off x="0" y="0"/>
          <a:ext cx="0" cy="0"/>
          <a:chOff x="0" y="0"/>
          <a:chExt cx="0" cy="0"/>
        </a:xfrm>
      </p:grpSpPr>
      <p:sp>
        <p:nvSpPr>
          <p:cNvPr id="61" name="Google Shape;61;p8"/>
          <p:cNvSpPr/>
          <p:nvPr/>
        </p:nvSpPr>
        <p:spPr>
          <a:xfrm>
            <a:off x="0" y="4749850"/>
            <a:ext cx="9144000" cy="3936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8"/>
          <p:cNvGrpSpPr/>
          <p:nvPr/>
        </p:nvGrpSpPr>
        <p:grpSpPr>
          <a:xfrm>
            <a:off x="830392" y="4169130"/>
            <a:ext cx="745763" cy="45826"/>
            <a:chOff x="4580561" y="2589004"/>
            <a:chExt cx="1064464" cy="25200"/>
          </a:xfrm>
        </p:grpSpPr>
        <p:sp>
          <p:nvSpPr>
            <p:cNvPr id="63" name="Google Shape;63;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6" name="Google Shape;66;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pic>
        <p:nvPicPr>
          <p:cNvPr id="67" name="Google Shape;67;p8"/>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
        <p:cNvGrpSpPr/>
        <p:nvPr/>
      </p:nvGrpSpPr>
      <p:grpSpPr>
        <a:xfrm>
          <a:off x="0" y="0"/>
          <a:ext cx="0" cy="0"/>
          <a:chOff x="0" y="0"/>
          <a:chExt cx="0" cy="0"/>
        </a:xfrm>
      </p:grpSpPr>
      <p:sp>
        <p:nvSpPr>
          <p:cNvPr id="69" name="Google Shape;69;p9"/>
          <p:cNvSpPr/>
          <p:nvPr/>
        </p:nvSpPr>
        <p:spPr>
          <a:xfrm>
            <a:off x="4575425"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830392" y="1191256"/>
            <a:ext cx="745763" cy="45826"/>
            <a:chOff x="4580561" y="2589004"/>
            <a:chExt cx="1064464" cy="25200"/>
          </a:xfrm>
        </p:grpSpPr>
        <p:sp>
          <p:nvSpPr>
            <p:cNvPr id="71" name="Google Shape;71;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74" name="Google Shape;74;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75" name="Google Shape;75;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77" name="Google Shape;77;p9"/>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8"/>
        <p:cNvGrpSpPr/>
        <p:nvPr/>
      </p:nvGrpSpPr>
      <p:grpSpPr>
        <a:xfrm>
          <a:off x="0" y="0"/>
          <a:ext cx="0" cy="0"/>
          <a:chOff x="0" y="0"/>
          <a:chExt cx="0" cy="0"/>
        </a:xfrm>
      </p:grpSpPr>
      <p:sp>
        <p:nvSpPr>
          <p:cNvPr id="79" name="Google Shape;79;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80" name="Google Shape;80;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81" name="Google Shape;81;p10"/>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82"/>
        <p:cNvGrpSpPr/>
        <p:nvPr/>
      </p:nvGrpSpPr>
      <p:grpSpPr>
        <a:xfrm>
          <a:off x="0" y="0"/>
          <a:ext cx="0" cy="0"/>
          <a:chOff x="0" y="0"/>
          <a:chExt cx="0" cy="0"/>
        </a:xfrm>
      </p:grpSpPr>
      <p:sp>
        <p:nvSpPr>
          <p:cNvPr id="83" name="Google Shape;83;p11"/>
          <p:cNvSpPr/>
          <p:nvPr/>
        </p:nvSpPr>
        <p:spPr>
          <a:xfrm>
            <a:off x="1650" y="4749880"/>
            <a:ext cx="9144000" cy="393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4" name="Google Shape;84;p11"/>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grpSp>
        <p:nvGrpSpPr>
          <p:cNvPr id="85" name="Google Shape;85;p11"/>
          <p:cNvGrpSpPr/>
          <p:nvPr/>
        </p:nvGrpSpPr>
        <p:grpSpPr>
          <a:xfrm>
            <a:off x="830392" y="4169130"/>
            <a:ext cx="745763" cy="45826"/>
            <a:chOff x="4580561" y="2589004"/>
            <a:chExt cx="1064464" cy="25200"/>
          </a:xfrm>
        </p:grpSpPr>
        <p:sp>
          <p:nvSpPr>
            <p:cNvPr id="86" name="Google Shape;86;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89" name="Google Shape;89;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90" name="Google Shape;90;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vanessacharleshaiti@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www.kaggle.com/blastchar/telco-customer-churn/data"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github.com/Chvava11/Bi_project_customer_chur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4"/>
          <p:cNvSpPr txBox="1">
            <a:spLocks noGrp="1"/>
          </p:cNvSpPr>
          <p:nvPr>
            <p:ph type="ctrTitle"/>
          </p:nvPr>
        </p:nvSpPr>
        <p:spPr>
          <a:xfrm>
            <a:off x="-23879" y="1277742"/>
            <a:ext cx="4974300" cy="2015100"/>
          </a:xfrm>
          <a:prstGeom prst="rect">
            <a:avLst/>
          </a:prstGeom>
        </p:spPr>
        <p:txBody>
          <a:bodyPr spcFirstLastPara="1" wrap="square" lIns="91425" tIns="91425" rIns="91425" bIns="91425" anchor="t" anchorCtr="0">
            <a:noAutofit/>
          </a:bodyPr>
          <a:lstStyle/>
          <a:p>
            <a:pPr lvl="0"/>
            <a:r>
              <a:rPr lang="en-US" dirty="0" smtClean="0">
                <a:latin typeface="Andalus" panose="02020603050405020304" pitchFamily="18" charset="-78"/>
                <a:ea typeface="Encode Sans SemiBold"/>
                <a:cs typeface="Andalus" panose="02020603050405020304" pitchFamily="18" charset="-78"/>
                <a:sym typeface="Encode Sans SemiBold"/>
              </a:rPr>
              <a:t>BI-Project</a:t>
            </a:r>
            <a:br>
              <a:rPr lang="en-US" dirty="0" smtClean="0">
                <a:latin typeface="Andalus" panose="02020603050405020304" pitchFamily="18" charset="-78"/>
                <a:ea typeface="Encode Sans SemiBold"/>
                <a:cs typeface="Andalus" panose="02020603050405020304" pitchFamily="18" charset="-78"/>
                <a:sym typeface="Encode Sans SemiBold"/>
              </a:rPr>
            </a:br>
            <a:r>
              <a:rPr lang="en-US" dirty="0" smtClean="0">
                <a:latin typeface="Andalus" panose="02020603050405020304" pitchFamily="18" charset="-78"/>
                <a:cs typeface="Andalus" panose="02020603050405020304" pitchFamily="18" charset="-78"/>
              </a:rPr>
              <a:t>Customer Churn Analysis</a:t>
            </a:r>
            <a:endParaRPr lang="en-US" dirty="0">
              <a:latin typeface="Andalus" panose="02020603050405020304" pitchFamily="18" charset="-78"/>
              <a:ea typeface="Encode Sans SemiBold"/>
              <a:cs typeface="Andalus" panose="02020603050405020304" pitchFamily="18" charset="-78"/>
              <a:sym typeface="Encode Sans SemiBold"/>
            </a:endParaRPr>
          </a:p>
        </p:txBody>
      </p:sp>
      <p:sp>
        <p:nvSpPr>
          <p:cNvPr id="105" name="Google Shape;105;p14"/>
          <p:cNvSpPr txBox="1">
            <a:spLocks noGrp="1"/>
          </p:cNvSpPr>
          <p:nvPr>
            <p:ph type="subTitle" idx="1"/>
          </p:nvPr>
        </p:nvSpPr>
        <p:spPr>
          <a:xfrm>
            <a:off x="0" y="3625516"/>
            <a:ext cx="4950422" cy="94506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latin typeface="Andalus" panose="02020603050405020304" pitchFamily="18" charset="-78"/>
                <a:ea typeface="Encode Sans SemiBold"/>
                <a:cs typeface="Andalus" panose="02020603050405020304" pitchFamily="18" charset="-78"/>
                <a:sym typeface="Encode Sans SemiBold"/>
              </a:rPr>
              <a:t>Prepared by Vanessa CHARLES </a:t>
            </a:r>
          </a:p>
          <a:p>
            <a:pPr marL="0" lvl="0" indent="0" algn="l" rtl="0">
              <a:spcBef>
                <a:spcPts val="0"/>
              </a:spcBef>
              <a:spcAft>
                <a:spcPts val="0"/>
              </a:spcAft>
              <a:buNone/>
            </a:pPr>
            <a:r>
              <a:rPr lang="en-US" dirty="0" smtClean="0">
                <a:latin typeface="Andalus" panose="02020603050405020304" pitchFamily="18" charset="-78"/>
                <a:ea typeface="Encode Sans SemiBold"/>
                <a:cs typeface="Andalus" panose="02020603050405020304" pitchFamily="18" charset="-78"/>
                <a:sym typeface="Encode Sans SemiBold"/>
              </a:rPr>
              <a:t>email : </a:t>
            </a:r>
            <a:r>
              <a:rPr lang="en-US" dirty="0" smtClean="0">
                <a:latin typeface="Andalus" panose="02020603050405020304" pitchFamily="18" charset="-78"/>
                <a:ea typeface="Encode Sans SemiBold"/>
                <a:cs typeface="Andalus" panose="02020603050405020304" pitchFamily="18" charset="-78"/>
                <a:sym typeface="Encode Sans SemiBold"/>
                <a:hlinkClick r:id="rId3"/>
              </a:rPr>
              <a:t>vanessacharleshaiti@gmail.com</a:t>
            </a:r>
            <a:endParaRPr lang="en-US" dirty="0" smtClean="0">
              <a:latin typeface="Andalus" panose="02020603050405020304" pitchFamily="18" charset="-78"/>
              <a:ea typeface="Encode Sans SemiBold"/>
              <a:cs typeface="Andalus" panose="02020603050405020304" pitchFamily="18" charset="-78"/>
              <a:sym typeface="Encode Sans SemiBold"/>
            </a:endParaRPr>
          </a:p>
          <a:p>
            <a:pPr marL="0" lvl="0" indent="0" algn="l" rtl="0">
              <a:spcBef>
                <a:spcPts val="0"/>
              </a:spcBef>
              <a:spcAft>
                <a:spcPts val="0"/>
              </a:spcAft>
              <a:buNone/>
            </a:pPr>
            <a:r>
              <a:rPr lang="en-US" dirty="0" smtClean="0">
                <a:latin typeface="Andalus" panose="02020603050405020304" pitchFamily="18" charset="-78"/>
                <a:ea typeface="Encode Sans SemiBold"/>
                <a:cs typeface="Andalus" panose="02020603050405020304" pitchFamily="18" charset="-78"/>
                <a:sym typeface="Encode Sans SemiBold"/>
              </a:rPr>
              <a:t>Phone : 44713802</a:t>
            </a:r>
            <a:endParaRPr dirty="0">
              <a:latin typeface="Andalus" panose="02020603050405020304" pitchFamily="18" charset="-78"/>
              <a:ea typeface="Encode Sans SemiBold"/>
              <a:cs typeface="Andalus" panose="02020603050405020304" pitchFamily="18" charset="-78"/>
              <a:sym typeface="Encode Sans SemiBold"/>
            </a:endParaRPr>
          </a:p>
        </p:txBody>
      </p:sp>
      <p:pic>
        <p:nvPicPr>
          <p:cNvPr id="106" name="Google Shape;106;p14" descr="A screenshot of a cell phone&#10;&#10;Description automatically generated"/>
          <p:cNvPicPr preferRelativeResize="0"/>
          <p:nvPr/>
        </p:nvPicPr>
        <p:blipFill rotWithShape="1">
          <a:blip r:embed="rId4">
            <a:alphaModFix/>
          </a:blip>
          <a:srcRect l="4073" t="25634" r="9630" b="24482"/>
          <a:stretch/>
        </p:blipFill>
        <p:spPr>
          <a:xfrm>
            <a:off x="10788026" y="8728450"/>
            <a:ext cx="2216774" cy="1025150"/>
          </a:xfrm>
          <a:prstGeom prst="rect">
            <a:avLst/>
          </a:prstGeom>
          <a:noFill/>
          <a:ln>
            <a:noFill/>
          </a:ln>
        </p:spPr>
      </p:pic>
      <p:sp>
        <p:nvSpPr>
          <p:cNvPr id="107" name="Google Shape;107;p14"/>
          <p:cNvSpPr/>
          <p:nvPr/>
        </p:nvSpPr>
        <p:spPr>
          <a:xfrm>
            <a:off x="4997825" y="0"/>
            <a:ext cx="4146300" cy="5143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8" name="Google Shape;108;p14" descr="A screenshot of a cell phone&#10;&#10;Description automatically generated"/>
          <p:cNvPicPr preferRelativeResize="0"/>
          <p:nvPr/>
        </p:nvPicPr>
        <p:blipFill rotWithShape="1">
          <a:blip r:embed="rId4">
            <a:alphaModFix/>
          </a:blip>
          <a:srcRect l="4073" t="25634" r="9630" b="24482"/>
          <a:stretch/>
        </p:blipFill>
        <p:spPr>
          <a:xfrm>
            <a:off x="5053338" y="1277742"/>
            <a:ext cx="4035273" cy="18661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rot="21338727">
            <a:off x="1758951" y="3555998"/>
            <a:ext cx="4345354" cy="2876062"/>
          </a:xfrm>
        </p:spPr>
        <p:txBody>
          <a:bodyPr/>
          <a:lstStyle/>
          <a:p>
            <a:pPr marL="146050" indent="0">
              <a:buNone/>
            </a:pPr>
            <a:r>
              <a:rPr lang="en-US" dirty="0" smtClean="0"/>
              <a:t>                                                                                                                      </a:t>
            </a:r>
            <a:endParaRPr lang="en-US" dirty="0"/>
          </a:p>
        </p:txBody>
      </p:sp>
      <p:sp>
        <p:nvSpPr>
          <p:cNvPr id="4" name="Title 3"/>
          <p:cNvSpPr>
            <a:spLocks noGrp="1"/>
          </p:cNvSpPr>
          <p:nvPr>
            <p:ph type="title"/>
          </p:nvPr>
        </p:nvSpPr>
        <p:spPr>
          <a:xfrm>
            <a:off x="125046" y="601783"/>
            <a:ext cx="7613165" cy="812801"/>
          </a:xfrm>
        </p:spPr>
        <p:txBody>
          <a:bodyPr/>
          <a:lstStyle/>
          <a:p>
            <a:r>
              <a:rPr lang="en-US" dirty="0" err="1" smtClean="0"/>
              <a:t>PhoneService</a:t>
            </a:r>
            <a:r>
              <a:rPr lang="en-US" dirty="0" smtClean="0"/>
              <a:t/>
            </a:r>
            <a:br>
              <a:rPr lang="en-US" dirty="0" smtClean="0"/>
            </a:br>
            <a:r>
              <a:rPr lang="en-US" sz="2000" b="0" dirty="0" smtClean="0"/>
              <a:t/>
            </a:r>
            <a:br>
              <a:rPr lang="en-US" sz="2000" b="0" dirty="0" smtClean="0"/>
            </a:br>
            <a:r>
              <a:rPr lang="en-US" sz="2000" b="0" dirty="0" smtClean="0">
                <a:latin typeface="Lato" panose="020B0604020202020204" charset="0"/>
              </a:rPr>
              <a:t>Customers who use phone services churn less than customers who not use phone services.</a:t>
            </a:r>
            <a:r>
              <a:rPr lang="en-US" dirty="0" smtClean="0"/>
              <a:t/>
            </a:r>
            <a:br>
              <a:rPr lang="en-US" dirty="0" smtClean="0"/>
            </a:br>
            <a:r>
              <a:rPr lang="en-US" dirty="0" smtClean="0"/>
              <a:t/>
            </a:r>
            <a:br>
              <a:rPr lang="en-US" dirty="0" smtClean="0"/>
            </a:br>
            <a:endParaRPr lang="en-US" dirty="0"/>
          </a:p>
        </p:txBody>
      </p:sp>
      <p:pic>
        <p:nvPicPr>
          <p:cNvPr id="6" name="Picture 5"/>
          <p:cNvPicPr>
            <a:picLocks noChangeAspect="1"/>
          </p:cNvPicPr>
          <p:nvPr/>
        </p:nvPicPr>
        <p:blipFill>
          <a:blip r:embed="rId2"/>
          <a:stretch>
            <a:fillRect/>
          </a:stretch>
        </p:blipFill>
        <p:spPr>
          <a:xfrm>
            <a:off x="5603630" y="2571259"/>
            <a:ext cx="3384063" cy="2016370"/>
          </a:xfrm>
          <a:prstGeom prst="rect">
            <a:avLst/>
          </a:prstGeom>
        </p:spPr>
      </p:pic>
    </p:spTree>
    <p:extLst>
      <p:ext uri="{BB962C8B-B14F-4D97-AF65-F5344CB8AC3E}">
        <p14:creationId xmlns:p14="http://schemas.microsoft.com/office/powerpoint/2010/main" val="812885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t>
            </a:r>
            <a:r>
              <a:rPr lang="en-US" dirty="0" err="1" smtClean="0"/>
              <a:t>MultipleLines</a:t>
            </a:r>
            <a:endParaRPr lang="fr-FR" dirty="0"/>
          </a:p>
        </p:txBody>
      </p:sp>
      <p:sp>
        <p:nvSpPr>
          <p:cNvPr id="3" name="Text Placeholder 2"/>
          <p:cNvSpPr>
            <a:spLocks noGrp="1"/>
          </p:cNvSpPr>
          <p:nvPr>
            <p:ph type="body" idx="1"/>
          </p:nvPr>
        </p:nvSpPr>
        <p:spPr>
          <a:xfrm>
            <a:off x="729450" y="1545474"/>
            <a:ext cx="4037935" cy="3198463"/>
          </a:xfrm>
        </p:spPr>
        <p:txBody>
          <a:bodyPr/>
          <a:lstStyle/>
          <a:p>
            <a:pPr marL="146050" indent="0">
              <a:buNone/>
            </a:pPr>
            <a:r>
              <a:rPr lang="en-US" dirty="0" smtClean="0"/>
              <a:t>Customers who not use phone service churn less .</a:t>
            </a:r>
            <a:endParaRPr lang="fr-FR" dirty="0"/>
          </a:p>
        </p:txBody>
      </p:sp>
      <p:pic>
        <p:nvPicPr>
          <p:cNvPr id="4" name="Picture 3"/>
          <p:cNvPicPr>
            <a:picLocks noChangeAspect="1"/>
          </p:cNvPicPr>
          <p:nvPr/>
        </p:nvPicPr>
        <p:blipFill>
          <a:blip r:embed="rId2"/>
          <a:stretch>
            <a:fillRect/>
          </a:stretch>
        </p:blipFill>
        <p:spPr>
          <a:xfrm>
            <a:off x="4829908" y="1545474"/>
            <a:ext cx="3750896" cy="3128126"/>
          </a:xfrm>
          <a:prstGeom prst="rect">
            <a:avLst/>
          </a:prstGeom>
        </p:spPr>
      </p:pic>
    </p:spTree>
    <p:extLst>
      <p:ext uri="{BB962C8B-B14F-4D97-AF65-F5344CB8AC3E}">
        <p14:creationId xmlns:p14="http://schemas.microsoft.com/office/powerpoint/2010/main" val="3383596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t>
            </a:r>
            <a:r>
              <a:rPr lang="en-US" dirty="0" err="1" smtClean="0"/>
              <a:t>OnlineBackup</a:t>
            </a:r>
            <a:r>
              <a:rPr lang="en-US" dirty="0" smtClean="0"/>
              <a:t/>
            </a:r>
            <a:br>
              <a:rPr lang="en-US" dirty="0" smtClean="0"/>
            </a:br>
            <a:endParaRPr lang="en-US" dirty="0"/>
          </a:p>
        </p:txBody>
      </p:sp>
      <p:pic>
        <p:nvPicPr>
          <p:cNvPr id="4" name="Picture 3"/>
          <p:cNvPicPr>
            <a:picLocks noChangeAspect="1"/>
          </p:cNvPicPr>
          <p:nvPr/>
        </p:nvPicPr>
        <p:blipFill>
          <a:blip r:embed="rId2"/>
          <a:stretch>
            <a:fillRect/>
          </a:stretch>
        </p:blipFill>
        <p:spPr>
          <a:xfrm>
            <a:off x="5033108" y="1490765"/>
            <a:ext cx="4056184" cy="3159387"/>
          </a:xfrm>
          <a:prstGeom prst="rect">
            <a:avLst/>
          </a:prstGeom>
        </p:spPr>
      </p:pic>
      <p:sp>
        <p:nvSpPr>
          <p:cNvPr id="3" name="Text Placeholder 2"/>
          <p:cNvSpPr>
            <a:spLocks noGrp="1"/>
          </p:cNvSpPr>
          <p:nvPr>
            <p:ph type="body" idx="1"/>
          </p:nvPr>
        </p:nvSpPr>
        <p:spPr>
          <a:xfrm>
            <a:off x="877941" y="1490765"/>
            <a:ext cx="4155167" cy="3159387"/>
          </a:xfrm>
        </p:spPr>
        <p:txBody>
          <a:bodyPr/>
          <a:lstStyle/>
          <a:p>
            <a:pPr marL="146050" indent="0">
              <a:buNone/>
            </a:pPr>
            <a:r>
              <a:rPr lang="en-US" dirty="0" smtClean="0"/>
              <a:t>The customers who use online backup services churn less but we can see there </a:t>
            </a:r>
            <a:r>
              <a:rPr lang="en-US" dirty="0"/>
              <a:t>is </a:t>
            </a:r>
            <a:r>
              <a:rPr lang="en-US" dirty="0" smtClean="0"/>
              <a:t>a little difference </a:t>
            </a:r>
            <a:r>
              <a:rPr lang="en-US" dirty="0"/>
              <a:t>in the distribution of people with No Online Backup and people with Online Backup.</a:t>
            </a:r>
          </a:p>
          <a:p>
            <a:pPr marL="146050" indent="0">
              <a:buNone/>
            </a:pPr>
            <a:endParaRPr lang="en-US" dirty="0"/>
          </a:p>
        </p:txBody>
      </p:sp>
    </p:spTree>
    <p:extLst>
      <p:ext uri="{BB962C8B-B14F-4D97-AF65-F5344CB8AC3E}">
        <p14:creationId xmlns:p14="http://schemas.microsoft.com/office/powerpoint/2010/main" val="62152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683650"/>
            <a:ext cx="7688700" cy="535200"/>
          </a:xfrm>
        </p:spPr>
        <p:txBody>
          <a:bodyPr/>
          <a:lstStyle/>
          <a:p>
            <a:r>
              <a:rPr lang="en-US" dirty="0" smtClean="0"/>
              <a:t>Service </a:t>
            </a:r>
            <a:r>
              <a:rPr lang="en-US" dirty="0" err="1" smtClean="0"/>
              <a:t>OnlineSecurity</a:t>
            </a:r>
            <a:endParaRPr lang="fr-FR" dirty="0"/>
          </a:p>
        </p:txBody>
      </p:sp>
      <p:sp>
        <p:nvSpPr>
          <p:cNvPr id="3" name="Text Placeholder 2"/>
          <p:cNvSpPr>
            <a:spLocks noGrp="1"/>
          </p:cNvSpPr>
          <p:nvPr>
            <p:ph type="body" idx="1"/>
          </p:nvPr>
        </p:nvSpPr>
        <p:spPr>
          <a:xfrm>
            <a:off x="729450" y="1545474"/>
            <a:ext cx="4225504" cy="3003079"/>
          </a:xfrm>
        </p:spPr>
        <p:txBody>
          <a:bodyPr/>
          <a:lstStyle/>
          <a:p>
            <a:pPr marL="146050" indent="0">
              <a:buNone/>
            </a:pPr>
            <a:r>
              <a:rPr lang="en-US" dirty="0" smtClean="0"/>
              <a:t>Customers who not use the </a:t>
            </a:r>
            <a:r>
              <a:rPr lang="en-US" dirty="0" err="1" smtClean="0"/>
              <a:t>OnlineServices</a:t>
            </a:r>
            <a:r>
              <a:rPr lang="en-US" dirty="0" smtClean="0"/>
              <a:t> churn more than customers who use it.</a:t>
            </a:r>
            <a:endParaRPr lang="fr-FR" dirty="0"/>
          </a:p>
        </p:txBody>
      </p:sp>
      <p:pic>
        <p:nvPicPr>
          <p:cNvPr id="4" name="Picture 3"/>
          <p:cNvPicPr>
            <a:picLocks noChangeAspect="1"/>
          </p:cNvPicPr>
          <p:nvPr/>
        </p:nvPicPr>
        <p:blipFill>
          <a:blip r:embed="rId2"/>
          <a:stretch>
            <a:fillRect/>
          </a:stretch>
        </p:blipFill>
        <p:spPr>
          <a:xfrm>
            <a:off x="5009661" y="1545474"/>
            <a:ext cx="3527669" cy="2908701"/>
          </a:xfrm>
          <a:prstGeom prst="rect">
            <a:avLst/>
          </a:prstGeom>
        </p:spPr>
      </p:pic>
    </p:spTree>
    <p:extLst>
      <p:ext uri="{BB962C8B-B14F-4D97-AF65-F5344CB8AC3E}">
        <p14:creationId xmlns:p14="http://schemas.microsoft.com/office/powerpoint/2010/main" val="1536277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t>
            </a:r>
            <a:r>
              <a:rPr lang="en-US" dirty="0" err="1" smtClean="0"/>
              <a:t>TechSupport</a:t>
            </a:r>
            <a:endParaRPr lang="fr-FR" dirty="0"/>
          </a:p>
        </p:txBody>
      </p:sp>
      <p:pic>
        <p:nvPicPr>
          <p:cNvPr id="4" name="Picture 3"/>
          <p:cNvPicPr>
            <a:picLocks noChangeAspect="1"/>
          </p:cNvPicPr>
          <p:nvPr/>
        </p:nvPicPr>
        <p:blipFill>
          <a:blip r:embed="rId2"/>
          <a:stretch>
            <a:fillRect/>
          </a:stretch>
        </p:blipFill>
        <p:spPr>
          <a:xfrm>
            <a:off x="5666155" y="1545475"/>
            <a:ext cx="3217252" cy="2799128"/>
          </a:xfrm>
          <a:prstGeom prst="rect">
            <a:avLst/>
          </a:prstGeom>
        </p:spPr>
      </p:pic>
      <p:sp>
        <p:nvSpPr>
          <p:cNvPr id="3" name="Text Placeholder 2"/>
          <p:cNvSpPr>
            <a:spLocks noGrp="1"/>
          </p:cNvSpPr>
          <p:nvPr>
            <p:ph type="body" idx="1"/>
          </p:nvPr>
        </p:nvSpPr>
        <p:spPr>
          <a:xfrm>
            <a:off x="729450" y="1828800"/>
            <a:ext cx="4741319" cy="2821353"/>
          </a:xfrm>
        </p:spPr>
        <p:txBody>
          <a:bodyPr/>
          <a:lstStyle/>
          <a:p>
            <a:r>
              <a:rPr lang="en-US" dirty="0" smtClean="0"/>
              <a:t>Customers who don’t use </a:t>
            </a:r>
            <a:r>
              <a:rPr lang="en-US" dirty="0" err="1" smtClean="0"/>
              <a:t>TechSupport</a:t>
            </a:r>
            <a:r>
              <a:rPr lang="en-US" dirty="0" smtClean="0"/>
              <a:t> churn less than customers who use it.</a:t>
            </a:r>
            <a:endParaRPr lang="fr-FR" dirty="0"/>
          </a:p>
        </p:txBody>
      </p:sp>
    </p:spTree>
    <p:extLst>
      <p:ext uri="{BB962C8B-B14F-4D97-AF65-F5344CB8AC3E}">
        <p14:creationId xmlns:p14="http://schemas.microsoft.com/office/powerpoint/2010/main" val="1795741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t>
            </a:r>
            <a:r>
              <a:rPr lang="en-US" dirty="0" err="1" smtClean="0"/>
              <a:t>DeviceProtection</a:t>
            </a:r>
            <a:endParaRPr lang="fr-FR" dirty="0"/>
          </a:p>
        </p:txBody>
      </p:sp>
      <p:sp>
        <p:nvSpPr>
          <p:cNvPr id="3" name="Text Placeholder 2"/>
          <p:cNvSpPr>
            <a:spLocks noGrp="1"/>
          </p:cNvSpPr>
          <p:nvPr>
            <p:ph type="body" idx="1"/>
          </p:nvPr>
        </p:nvSpPr>
        <p:spPr>
          <a:xfrm>
            <a:off x="729450" y="1545475"/>
            <a:ext cx="4311473" cy="3120310"/>
          </a:xfrm>
        </p:spPr>
        <p:txBody>
          <a:bodyPr/>
          <a:lstStyle/>
          <a:p>
            <a:pPr marL="146050" indent="0">
              <a:buNone/>
            </a:pPr>
            <a:r>
              <a:rPr lang="en-US" dirty="0" smtClean="0"/>
              <a:t>There is a little difference in the distribution between customers with </a:t>
            </a:r>
            <a:r>
              <a:rPr lang="en-US" dirty="0" err="1" smtClean="0"/>
              <a:t>DeviceProtection</a:t>
            </a:r>
            <a:r>
              <a:rPr lang="en-US" dirty="0" smtClean="0"/>
              <a:t> and customers with no </a:t>
            </a:r>
            <a:r>
              <a:rPr lang="en-US" dirty="0" err="1" smtClean="0"/>
              <a:t>Deviceprotection</a:t>
            </a:r>
            <a:r>
              <a:rPr lang="en-US" dirty="0" smtClean="0"/>
              <a:t> , but we can see customers with </a:t>
            </a:r>
            <a:r>
              <a:rPr lang="en-US" dirty="0" err="1" smtClean="0"/>
              <a:t>DeviceProtection</a:t>
            </a:r>
            <a:r>
              <a:rPr lang="en-US" dirty="0" smtClean="0"/>
              <a:t> churn less than customers with no </a:t>
            </a:r>
            <a:r>
              <a:rPr lang="en-US" dirty="0" err="1" smtClean="0"/>
              <a:t>DeviceProtection</a:t>
            </a:r>
            <a:r>
              <a:rPr lang="en-US" dirty="0" smtClean="0"/>
              <a:t>.</a:t>
            </a:r>
            <a:endParaRPr lang="fr-FR" dirty="0"/>
          </a:p>
        </p:txBody>
      </p:sp>
      <p:pic>
        <p:nvPicPr>
          <p:cNvPr id="4" name="Picture 3"/>
          <p:cNvPicPr>
            <a:picLocks noChangeAspect="1"/>
          </p:cNvPicPr>
          <p:nvPr/>
        </p:nvPicPr>
        <p:blipFill>
          <a:blip r:embed="rId2"/>
          <a:stretch>
            <a:fillRect/>
          </a:stretch>
        </p:blipFill>
        <p:spPr>
          <a:xfrm>
            <a:off x="5392615" y="1445968"/>
            <a:ext cx="3095503" cy="3095625"/>
          </a:xfrm>
          <a:prstGeom prst="rect">
            <a:avLst/>
          </a:prstGeom>
        </p:spPr>
      </p:pic>
    </p:spTree>
    <p:extLst>
      <p:ext uri="{BB962C8B-B14F-4D97-AF65-F5344CB8AC3E}">
        <p14:creationId xmlns:p14="http://schemas.microsoft.com/office/powerpoint/2010/main" val="2237785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Streaming TV </a:t>
            </a:r>
            <a:endParaRPr lang="fr-FR" dirty="0"/>
          </a:p>
        </p:txBody>
      </p:sp>
      <p:sp>
        <p:nvSpPr>
          <p:cNvPr id="3" name="Text Placeholder 2"/>
          <p:cNvSpPr>
            <a:spLocks noGrp="1"/>
          </p:cNvSpPr>
          <p:nvPr>
            <p:ph type="body" idx="1"/>
          </p:nvPr>
        </p:nvSpPr>
        <p:spPr>
          <a:xfrm>
            <a:off x="729450" y="1545474"/>
            <a:ext cx="4655350" cy="3175017"/>
          </a:xfrm>
        </p:spPr>
        <p:txBody>
          <a:bodyPr/>
          <a:lstStyle/>
          <a:p>
            <a:pPr marL="146050" indent="0">
              <a:buNone/>
            </a:pPr>
            <a:r>
              <a:rPr lang="en-US" dirty="0" smtClean="0"/>
              <a:t>Customers with no internet service churn less, but customers who not use streaming TV churn a little bit more than customers who use it .</a:t>
            </a:r>
            <a:endParaRPr lang="fr-FR" dirty="0"/>
          </a:p>
        </p:txBody>
      </p:sp>
      <p:pic>
        <p:nvPicPr>
          <p:cNvPr id="4" name="Picture 3"/>
          <p:cNvPicPr>
            <a:picLocks noChangeAspect="1"/>
          </p:cNvPicPr>
          <p:nvPr/>
        </p:nvPicPr>
        <p:blipFill>
          <a:blip r:embed="rId2"/>
          <a:stretch>
            <a:fillRect/>
          </a:stretch>
        </p:blipFill>
        <p:spPr>
          <a:xfrm>
            <a:off x="5486400" y="1545474"/>
            <a:ext cx="3657600" cy="3219450"/>
          </a:xfrm>
          <a:prstGeom prst="rect">
            <a:avLst/>
          </a:prstGeom>
        </p:spPr>
      </p:pic>
    </p:spTree>
    <p:extLst>
      <p:ext uri="{BB962C8B-B14F-4D97-AF65-F5344CB8AC3E}">
        <p14:creationId xmlns:p14="http://schemas.microsoft.com/office/powerpoint/2010/main" val="3736714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388" y="683650"/>
            <a:ext cx="7688700" cy="535200"/>
          </a:xfrm>
        </p:spPr>
        <p:txBody>
          <a:bodyPr/>
          <a:lstStyle/>
          <a:p>
            <a:r>
              <a:rPr lang="en-US" dirty="0" smtClean="0"/>
              <a:t>Service Streaming Movies </a:t>
            </a:r>
            <a:endParaRPr lang="fr-FR" dirty="0"/>
          </a:p>
        </p:txBody>
      </p:sp>
      <p:sp>
        <p:nvSpPr>
          <p:cNvPr id="3" name="Text Placeholder 2"/>
          <p:cNvSpPr>
            <a:spLocks noGrp="1"/>
          </p:cNvSpPr>
          <p:nvPr>
            <p:ph type="body" idx="1"/>
          </p:nvPr>
        </p:nvSpPr>
        <p:spPr>
          <a:xfrm>
            <a:off x="729450" y="1545475"/>
            <a:ext cx="3811288" cy="3120310"/>
          </a:xfrm>
        </p:spPr>
        <p:txBody>
          <a:bodyPr/>
          <a:lstStyle/>
          <a:p>
            <a:pPr marL="146050" indent="0">
              <a:buNone/>
            </a:pPr>
            <a:r>
              <a:rPr lang="en-US" dirty="0" smtClean="0"/>
              <a:t>There it’s like the previous </a:t>
            </a:r>
            <a:r>
              <a:rPr lang="en-US" dirty="0" err="1" smtClean="0"/>
              <a:t>slide,customers</a:t>
            </a:r>
            <a:r>
              <a:rPr lang="en-US" dirty="0" smtClean="0"/>
              <a:t> </a:t>
            </a:r>
            <a:r>
              <a:rPr lang="en-US" dirty="0"/>
              <a:t>with no internet service churn less, but customers who not use streaming </a:t>
            </a:r>
            <a:r>
              <a:rPr lang="en-US" dirty="0" smtClean="0"/>
              <a:t>Movies </a:t>
            </a:r>
            <a:r>
              <a:rPr lang="en-US" dirty="0"/>
              <a:t>churn a little bit more than customers who use it .</a:t>
            </a:r>
            <a:endParaRPr lang="fr-FR" dirty="0"/>
          </a:p>
          <a:p>
            <a:pPr marL="146050" indent="0">
              <a:buNone/>
            </a:pPr>
            <a:endParaRPr lang="fr-FR" dirty="0"/>
          </a:p>
        </p:txBody>
      </p:sp>
      <p:pic>
        <p:nvPicPr>
          <p:cNvPr id="4" name="Picture 3"/>
          <p:cNvPicPr>
            <a:picLocks noChangeAspect="1"/>
          </p:cNvPicPr>
          <p:nvPr/>
        </p:nvPicPr>
        <p:blipFill>
          <a:blip r:embed="rId2"/>
          <a:stretch>
            <a:fillRect/>
          </a:stretch>
        </p:blipFill>
        <p:spPr>
          <a:xfrm>
            <a:off x="4720492" y="1545474"/>
            <a:ext cx="4082927" cy="3089675"/>
          </a:xfrm>
          <a:prstGeom prst="rect">
            <a:avLst/>
          </a:prstGeom>
        </p:spPr>
      </p:pic>
    </p:spTree>
    <p:extLst>
      <p:ext uri="{BB962C8B-B14F-4D97-AF65-F5344CB8AC3E}">
        <p14:creationId xmlns:p14="http://schemas.microsoft.com/office/powerpoint/2010/main" val="595851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927" y="2453834"/>
            <a:ext cx="7688400" cy="922412"/>
          </a:xfrm>
        </p:spPr>
        <p:txBody>
          <a:bodyPr/>
          <a:lstStyle/>
          <a:p>
            <a:pPr lvl="0"/>
            <a:r>
              <a:rPr lang="en-US" sz="2800" i="1" dirty="0">
                <a:solidFill>
                  <a:srgbClr val="666666"/>
                </a:solidFill>
                <a:latin typeface="Lato" panose="020B0604020202020204" charset="0"/>
              </a:rPr>
              <a:t>DISTRIBUTION OF CHURN BY</a:t>
            </a:r>
            <a:br>
              <a:rPr lang="en-US" sz="2800" i="1" dirty="0">
                <a:solidFill>
                  <a:srgbClr val="666666"/>
                </a:solidFill>
                <a:latin typeface="Lato" panose="020B0604020202020204" charset="0"/>
              </a:rPr>
            </a:br>
            <a:r>
              <a:rPr lang="en-US" i="1" dirty="0">
                <a:solidFill>
                  <a:srgbClr val="434343"/>
                </a:solidFill>
                <a:latin typeface="Lato" panose="020B0604020202020204" charset="0"/>
              </a:rPr>
              <a:t>BILLING INFORMATION</a:t>
            </a:r>
            <a:endParaRPr lang="fr-FR" i="1" dirty="0">
              <a:latin typeface="Lato" panose="020B0604020202020204" charset="0"/>
            </a:endParaRPr>
          </a:p>
        </p:txBody>
      </p:sp>
    </p:spTree>
    <p:extLst>
      <p:ext uri="{BB962C8B-B14F-4D97-AF65-F5344CB8AC3E}">
        <p14:creationId xmlns:p14="http://schemas.microsoft.com/office/powerpoint/2010/main" val="3480535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PaymentMethod</a:t>
            </a:r>
            <a:r>
              <a:rPr lang="en-US" dirty="0" smtClean="0"/>
              <a:t> </a:t>
            </a:r>
            <a:endParaRPr lang="en-US" dirty="0"/>
          </a:p>
        </p:txBody>
      </p:sp>
      <p:sp>
        <p:nvSpPr>
          <p:cNvPr id="3" name="Text Placeholder 2"/>
          <p:cNvSpPr>
            <a:spLocks noGrp="1"/>
          </p:cNvSpPr>
          <p:nvPr>
            <p:ph type="body" idx="1"/>
          </p:nvPr>
        </p:nvSpPr>
        <p:spPr>
          <a:xfrm>
            <a:off x="824215" y="1600183"/>
            <a:ext cx="4240153" cy="3034340"/>
          </a:xfrm>
        </p:spPr>
        <p:txBody>
          <a:bodyPr/>
          <a:lstStyle/>
          <a:p>
            <a:pPr marL="146050" indent="0">
              <a:buNone/>
            </a:pPr>
            <a:r>
              <a:rPr lang="en-US" dirty="0" smtClean="0"/>
              <a:t>Customers with electronic check churn more.</a:t>
            </a:r>
            <a:endParaRPr lang="en-US" dirty="0"/>
          </a:p>
        </p:txBody>
      </p:sp>
      <p:pic>
        <p:nvPicPr>
          <p:cNvPr id="5" name="Picture 4"/>
          <p:cNvPicPr>
            <a:picLocks noChangeAspect="1"/>
          </p:cNvPicPr>
          <p:nvPr/>
        </p:nvPicPr>
        <p:blipFill>
          <a:blip r:embed="rId2"/>
          <a:stretch>
            <a:fillRect/>
          </a:stretch>
        </p:blipFill>
        <p:spPr>
          <a:xfrm>
            <a:off x="5259754" y="1477107"/>
            <a:ext cx="3071446" cy="2746252"/>
          </a:xfrm>
          <a:prstGeom prst="rect">
            <a:avLst/>
          </a:prstGeom>
        </p:spPr>
      </p:pic>
    </p:spTree>
    <p:extLst>
      <p:ext uri="{BB962C8B-B14F-4D97-AF65-F5344CB8AC3E}">
        <p14:creationId xmlns:p14="http://schemas.microsoft.com/office/powerpoint/2010/main" val="1067114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a:t>
            </a:r>
            <a:endParaRPr/>
          </a:p>
        </p:txBody>
      </p:sp>
      <p:sp>
        <p:nvSpPr>
          <p:cNvPr id="114" name="Google Shape;114;p15"/>
          <p:cNvSpPr txBox="1"/>
          <p:nvPr/>
        </p:nvSpPr>
        <p:spPr>
          <a:xfrm>
            <a:off x="650975" y="1574425"/>
            <a:ext cx="7045500" cy="313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accent1"/>
                </a:solidFill>
                <a:latin typeface="Lato"/>
                <a:ea typeface="Lato"/>
                <a:cs typeface="Lato"/>
                <a:sym typeface="Lato"/>
              </a:rPr>
              <a:t>Describe the business problem and define the analytic approach to solving the problem.</a:t>
            </a:r>
            <a:endParaRPr sz="1600" dirty="0">
              <a:solidFill>
                <a:schemeClr val="accent1"/>
              </a:solidFill>
              <a:latin typeface="Lato"/>
              <a:ea typeface="Lato"/>
              <a:cs typeface="Lato"/>
              <a:sym typeface="Lato"/>
            </a:endParaRPr>
          </a:p>
          <a:p>
            <a:pPr marL="0" lvl="0" indent="0" algn="l" rtl="0">
              <a:spcBef>
                <a:spcPts val="0"/>
              </a:spcBef>
              <a:spcAft>
                <a:spcPts val="0"/>
              </a:spcAft>
              <a:buNone/>
            </a:pPr>
            <a:endParaRPr sz="1600" dirty="0">
              <a:solidFill>
                <a:schemeClr val="accent1"/>
              </a:solidFill>
              <a:latin typeface="Lato"/>
              <a:ea typeface="Lato"/>
              <a:cs typeface="Lato"/>
              <a:sym typeface="Lato"/>
            </a:endParaRPr>
          </a:p>
          <a:p>
            <a:pPr marL="457200" lvl="0" indent="-330200" algn="l" rtl="0">
              <a:spcBef>
                <a:spcPts val="0"/>
              </a:spcBef>
              <a:spcAft>
                <a:spcPts val="0"/>
              </a:spcAft>
              <a:buClr>
                <a:schemeClr val="accent1"/>
              </a:buClr>
              <a:buSzPts val="1600"/>
              <a:buFont typeface="Lato"/>
              <a:buChar char="❏"/>
            </a:pPr>
            <a:r>
              <a:rPr lang="en" sz="1600" dirty="0">
                <a:solidFill>
                  <a:schemeClr val="accent1"/>
                </a:solidFill>
                <a:latin typeface="Lato"/>
                <a:ea typeface="Lato"/>
                <a:cs typeface="Lato"/>
                <a:sym typeface="Lato"/>
              </a:rPr>
              <a:t>The problem of the telecom company is because of  several rivals that are constantly trying to steal customers hence they lose their customers they automatically they lose money .</a:t>
            </a:r>
            <a:endParaRPr sz="1600" dirty="0">
              <a:solidFill>
                <a:schemeClr val="accent1"/>
              </a:solidFill>
              <a:latin typeface="Lato"/>
              <a:ea typeface="Lato"/>
              <a:cs typeface="Lato"/>
              <a:sym typeface="Lato"/>
            </a:endParaRPr>
          </a:p>
          <a:p>
            <a:pPr marL="457200" lvl="0" indent="-330200" algn="l" rtl="0">
              <a:spcBef>
                <a:spcPts val="0"/>
              </a:spcBef>
              <a:spcAft>
                <a:spcPts val="0"/>
              </a:spcAft>
              <a:buClr>
                <a:schemeClr val="accent1"/>
              </a:buClr>
              <a:buSzPts val="1600"/>
              <a:buFont typeface="Lato"/>
              <a:buChar char="❏"/>
            </a:pPr>
            <a:r>
              <a:rPr lang="en" sz="1600" dirty="0">
                <a:solidFill>
                  <a:schemeClr val="accent1"/>
                </a:solidFill>
                <a:latin typeface="Lato"/>
                <a:ea typeface="Lato"/>
                <a:cs typeface="Lato"/>
                <a:sym typeface="Lato"/>
              </a:rPr>
              <a:t>The stakeholders impacted by the problem are the company executives,the marketing team and the customer service team </a:t>
            </a:r>
            <a:r>
              <a:rPr lang="en" sz="1600" dirty="0" smtClean="0">
                <a:solidFill>
                  <a:schemeClr val="accent1"/>
                </a:solidFill>
                <a:latin typeface="Lato"/>
                <a:ea typeface="Lato"/>
                <a:cs typeface="Lato"/>
                <a:sym typeface="Lato"/>
              </a:rPr>
              <a:t>and the investors.</a:t>
            </a:r>
            <a:endParaRPr sz="1600" dirty="0">
              <a:solidFill>
                <a:schemeClr val="accent1"/>
              </a:solidFill>
              <a:latin typeface="Lato"/>
              <a:ea typeface="Lato"/>
              <a:cs typeface="Lato"/>
              <a:sym typeface="Lato"/>
            </a:endParaRPr>
          </a:p>
          <a:p>
            <a:pPr marL="457200" lvl="0" indent="-330200" algn="l" rtl="0">
              <a:spcBef>
                <a:spcPts val="0"/>
              </a:spcBef>
              <a:spcAft>
                <a:spcPts val="0"/>
              </a:spcAft>
              <a:buClr>
                <a:schemeClr val="accent1"/>
              </a:buClr>
              <a:buSzPts val="1600"/>
              <a:buFont typeface="Lato"/>
              <a:buChar char="❏"/>
            </a:pPr>
            <a:r>
              <a:rPr lang="en" sz="1600" dirty="0">
                <a:solidFill>
                  <a:schemeClr val="accent1"/>
                </a:solidFill>
                <a:latin typeface="Lato"/>
                <a:ea typeface="Lato"/>
                <a:cs typeface="Lato"/>
                <a:sym typeface="Lato"/>
              </a:rPr>
              <a:t>This is a huge problem for the company  because losing customers is costly for any </a:t>
            </a:r>
            <a:r>
              <a:rPr lang="en" sz="1600" dirty="0" smtClean="0">
                <a:solidFill>
                  <a:schemeClr val="accent1"/>
                </a:solidFill>
                <a:latin typeface="Lato"/>
                <a:ea typeface="Lato"/>
                <a:cs typeface="Lato"/>
                <a:sym typeface="Lato"/>
              </a:rPr>
              <a:t>business,</a:t>
            </a:r>
            <a:r>
              <a:rPr lang="en" sz="1200" dirty="0" smtClean="0">
                <a:solidFill>
                  <a:srgbClr val="454545"/>
                </a:solidFill>
                <a:highlight>
                  <a:srgbClr val="FFFFFF"/>
                </a:highlight>
              </a:rPr>
              <a:t> </a:t>
            </a:r>
            <a:r>
              <a:rPr lang="en" sz="1600" dirty="0">
                <a:solidFill>
                  <a:schemeClr val="accent1"/>
                </a:solidFill>
                <a:latin typeface="Lato"/>
                <a:ea typeface="Lato"/>
                <a:cs typeface="Lato"/>
                <a:sym typeface="Lato"/>
              </a:rPr>
              <a:t>as it can directly affect the profitability of the company.</a:t>
            </a:r>
            <a:endParaRPr sz="1600" b="1" dirty="0">
              <a:solidFill>
                <a:schemeClr val="accent1"/>
              </a:solidFill>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a:t>
            </a:r>
            <a:endParaRPr lang="fr-FR" dirty="0"/>
          </a:p>
        </p:txBody>
      </p:sp>
      <p:sp>
        <p:nvSpPr>
          <p:cNvPr id="3" name="Text Placeholder 2"/>
          <p:cNvSpPr>
            <a:spLocks noGrp="1"/>
          </p:cNvSpPr>
          <p:nvPr>
            <p:ph type="body" idx="1"/>
          </p:nvPr>
        </p:nvSpPr>
        <p:spPr>
          <a:xfrm>
            <a:off x="664308" y="1607998"/>
            <a:ext cx="3860800" cy="2261100"/>
          </a:xfrm>
        </p:spPr>
        <p:txBody>
          <a:bodyPr/>
          <a:lstStyle/>
          <a:p>
            <a:pPr marL="146050" indent="0">
              <a:buNone/>
            </a:pPr>
            <a:r>
              <a:rPr lang="en-US" dirty="0" smtClean="0"/>
              <a:t>Customers with a month to month contract are those who churn more and we can see customers with one year contract churn a little bit more than the two years contract .</a:t>
            </a:r>
            <a:endParaRPr lang="fr-FR" dirty="0"/>
          </a:p>
        </p:txBody>
      </p:sp>
      <p:pic>
        <p:nvPicPr>
          <p:cNvPr id="4" name="Picture 3"/>
          <p:cNvPicPr>
            <a:picLocks noChangeAspect="1"/>
          </p:cNvPicPr>
          <p:nvPr/>
        </p:nvPicPr>
        <p:blipFill>
          <a:blip r:embed="rId2"/>
          <a:stretch>
            <a:fillRect/>
          </a:stretch>
        </p:blipFill>
        <p:spPr>
          <a:xfrm>
            <a:off x="4587630" y="1607997"/>
            <a:ext cx="3830520" cy="2261101"/>
          </a:xfrm>
          <a:prstGeom prst="rect">
            <a:avLst/>
          </a:prstGeom>
        </p:spPr>
      </p:pic>
    </p:spTree>
    <p:extLst>
      <p:ext uri="{BB962C8B-B14F-4D97-AF65-F5344CB8AC3E}">
        <p14:creationId xmlns:p14="http://schemas.microsoft.com/office/powerpoint/2010/main" val="371195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PaperlessBillinng</a:t>
            </a:r>
            <a:endParaRPr lang="fr-FR" dirty="0"/>
          </a:p>
        </p:txBody>
      </p:sp>
      <p:sp>
        <p:nvSpPr>
          <p:cNvPr id="3" name="Text Placeholder 2"/>
          <p:cNvSpPr>
            <a:spLocks noGrp="1"/>
          </p:cNvSpPr>
          <p:nvPr>
            <p:ph type="body" idx="1"/>
          </p:nvPr>
        </p:nvSpPr>
        <p:spPr>
          <a:xfrm>
            <a:off x="729450" y="1506398"/>
            <a:ext cx="3576827" cy="2261100"/>
          </a:xfrm>
        </p:spPr>
        <p:txBody>
          <a:bodyPr/>
          <a:lstStyle/>
          <a:p>
            <a:pPr marL="146050" indent="0">
              <a:buNone/>
            </a:pPr>
            <a:r>
              <a:rPr lang="en-US" dirty="0" smtClean="0"/>
              <a:t>Customers who  use the paperless billing churn more than customers who do not use it.</a:t>
            </a:r>
            <a:endParaRPr lang="fr-FR" dirty="0"/>
          </a:p>
        </p:txBody>
      </p:sp>
      <p:pic>
        <p:nvPicPr>
          <p:cNvPr id="4" name="Picture 3"/>
          <p:cNvPicPr>
            <a:picLocks noChangeAspect="1"/>
          </p:cNvPicPr>
          <p:nvPr/>
        </p:nvPicPr>
        <p:blipFill>
          <a:blip r:embed="rId2"/>
          <a:stretch>
            <a:fillRect/>
          </a:stretch>
        </p:blipFill>
        <p:spPr>
          <a:xfrm>
            <a:off x="4493845" y="1506398"/>
            <a:ext cx="3924305" cy="2261100"/>
          </a:xfrm>
          <a:prstGeom prst="rect">
            <a:avLst/>
          </a:prstGeom>
        </p:spPr>
      </p:pic>
    </p:spTree>
    <p:extLst>
      <p:ext uri="{BB962C8B-B14F-4D97-AF65-F5344CB8AC3E}">
        <p14:creationId xmlns:p14="http://schemas.microsoft.com/office/powerpoint/2010/main" val="74084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573" y="63592"/>
            <a:ext cx="7688700" cy="535200"/>
          </a:xfrm>
        </p:spPr>
        <p:txBody>
          <a:bodyPr/>
          <a:lstStyle/>
          <a:p>
            <a:r>
              <a:rPr lang="en-US" dirty="0" smtClean="0"/>
              <a:t>Bonus</a:t>
            </a:r>
            <a:br>
              <a:rPr lang="en-US" dirty="0" smtClean="0"/>
            </a:br>
            <a:r>
              <a:rPr lang="en-US" dirty="0"/>
              <a:t> </a:t>
            </a:r>
          </a:p>
        </p:txBody>
      </p:sp>
      <p:sp>
        <p:nvSpPr>
          <p:cNvPr id="3" name="Text Placeholder 2"/>
          <p:cNvSpPr>
            <a:spLocks noGrp="1"/>
          </p:cNvSpPr>
          <p:nvPr>
            <p:ph type="body" idx="1"/>
          </p:nvPr>
        </p:nvSpPr>
        <p:spPr>
          <a:xfrm>
            <a:off x="819602" y="772732"/>
            <a:ext cx="8324398" cy="3992451"/>
          </a:xfrm>
        </p:spPr>
        <p:txBody>
          <a:bodyPr/>
          <a:lstStyle/>
          <a:p>
            <a:r>
              <a:rPr lang="en-US" dirty="0" smtClean="0"/>
              <a:t>The </a:t>
            </a:r>
            <a:r>
              <a:rPr lang="en-US" dirty="0"/>
              <a:t>company's </a:t>
            </a:r>
            <a:r>
              <a:rPr lang="en-US" dirty="0" smtClean="0"/>
              <a:t>going to </a:t>
            </a:r>
            <a:r>
              <a:rPr lang="en-US" dirty="0"/>
              <a:t>take about 29 </a:t>
            </a:r>
            <a:r>
              <a:rPr lang="en-US" dirty="0" smtClean="0"/>
              <a:t>months to </a:t>
            </a:r>
            <a:r>
              <a:rPr lang="en-US" dirty="0"/>
              <a:t>lose all his </a:t>
            </a:r>
            <a:r>
              <a:rPr lang="en-US" dirty="0" smtClean="0"/>
              <a:t>clients.</a:t>
            </a:r>
          </a:p>
          <a:p>
            <a:r>
              <a:rPr lang="en-US" dirty="0" smtClean="0"/>
              <a:t>They </a:t>
            </a:r>
            <a:r>
              <a:rPr lang="en-US" dirty="0"/>
              <a:t>will lose  the  demographics  independent first because they the will churn in 5 </a:t>
            </a:r>
            <a:r>
              <a:rPr lang="en-US" dirty="0" smtClean="0"/>
              <a:t>months(the codes are in the </a:t>
            </a:r>
            <a:r>
              <a:rPr lang="en-US" dirty="0" err="1" smtClean="0"/>
              <a:t>jupyter</a:t>
            </a:r>
            <a:r>
              <a:rPr lang="en-US" dirty="0" smtClean="0"/>
              <a:t> notebook).</a:t>
            </a:r>
          </a:p>
        </p:txBody>
      </p:sp>
    </p:spTree>
    <p:extLst>
      <p:ext uri="{BB962C8B-B14F-4D97-AF65-F5344CB8AC3E}">
        <p14:creationId xmlns:p14="http://schemas.microsoft.com/office/powerpoint/2010/main" val="1969746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Radar Chart</a:t>
            </a:r>
            <a:endParaRPr lang="en-US" dirty="0"/>
          </a:p>
        </p:txBody>
      </p:sp>
      <p:pic>
        <p:nvPicPr>
          <p:cNvPr id="5" name="Picture 4"/>
          <p:cNvPicPr>
            <a:picLocks noChangeAspect="1"/>
          </p:cNvPicPr>
          <p:nvPr/>
        </p:nvPicPr>
        <p:blipFill>
          <a:blip r:embed="rId2"/>
          <a:stretch>
            <a:fillRect/>
          </a:stretch>
        </p:blipFill>
        <p:spPr>
          <a:xfrm>
            <a:off x="0" y="1695938"/>
            <a:ext cx="4653521" cy="2192155"/>
          </a:xfrm>
          <a:prstGeom prst="rect">
            <a:avLst/>
          </a:prstGeom>
        </p:spPr>
      </p:pic>
      <p:pic>
        <p:nvPicPr>
          <p:cNvPr id="7" name="Picture 6"/>
          <p:cNvPicPr>
            <a:picLocks noChangeAspect="1"/>
          </p:cNvPicPr>
          <p:nvPr/>
        </p:nvPicPr>
        <p:blipFill>
          <a:blip r:embed="rId3"/>
          <a:stretch>
            <a:fillRect/>
          </a:stretch>
        </p:blipFill>
        <p:spPr>
          <a:xfrm>
            <a:off x="4306276" y="1695938"/>
            <a:ext cx="4172799" cy="2036354"/>
          </a:xfrm>
          <a:prstGeom prst="rect">
            <a:avLst/>
          </a:prstGeom>
        </p:spPr>
      </p:pic>
    </p:spTree>
    <p:extLst>
      <p:ext uri="{BB962C8B-B14F-4D97-AF65-F5344CB8AC3E}">
        <p14:creationId xmlns:p14="http://schemas.microsoft.com/office/powerpoint/2010/main" val="2075561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Discussion &amp; Recommendations</a:t>
            </a:r>
            <a:endParaRPr lang="fr-FR" dirty="0"/>
          </a:p>
        </p:txBody>
      </p:sp>
      <p:sp>
        <p:nvSpPr>
          <p:cNvPr id="3" name="Text Placeholder 2"/>
          <p:cNvSpPr>
            <a:spLocks noGrp="1"/>
          </p:cNvSpPr>
          <p:nvPr>
            <p:ph type="body" idx="1"/>
          </p:nvPr>
        </p:nvSpPr>
        <p:spPr/>
        <p:txBody>
          <a:bodyPr/>
          <a:lstStyle/>
          <a:p>
            <a:pPr lvl="0"/>
            <a:r>
              <a:rPr lang="en-US" sz="1400" dirty="0"/>
              <a:t>My proposed solution: In light of competition in the market, which is one of the main causes of the churn, after identifying other reasons why customers have left, the telecom company could innovate its services to make changes that will be much more responsive to customer requirements within the carrier to be able to satisfy them much more.</a:t>
            </a:r>
          </a:p>
          <a:p>
            <a:endParaRPr lang="fr-FR" dirty="0"/>
          </a:p>
        </p:txBody>
      </p:sp>
    </p:spTree>
    <p:extLst>
      <p:ext uri="{BB962C8B-B14F-4D97-AF65-F5344CB8AC3E}">
        <p14:creationId xmlns:p14="http://schemas.microsoft.com/office/powerpoint/2010/main" val="347435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Discussion &amp; Recommendations</a:t>
            </a:r>
            <a:endParaRPr lang="en-US" dirty="0"/>
          </a:p>
        </p:txBody>
      </p:sp>
      <p:sp>
        <p:nvSpPr>
          <p:cNvPr id="3" name="Text Placeholder 2"/>
          <p:cNvSpPr>
            <a:spLocks noGrp="1"/>
          </p:cNvSpPr>
          <p:nvPr>
            <p:ph type="body" idx="1"/>
          </p:nvPr>
        </p:nvSpPr>
        <p:spPr>
          <a:xfrm>
            <a:off x="729450" y="1320450"/>
            <a:ext cx="7688700" cy="3392227"/>
          </a:xfrm>
        </p:spPr>
        <p:txBody>
          <a:bodyPr/>
          <a:lstStyle/>
          <a:p>
            <a:pPr lvl="0" indent="-330200">
              <a:buSzPts val="1600"/>
              <a:buChar char="❏"/>
            </a:pPr>
            <a:r>
              <a:rPr lang="en-US" sz="1400" dirty="0" smtClean="0"/>
              <a:t>What </a:t>
            </a:r>
            <a:r>
              <a:rPr lang="en-US" sz="1400" dirty="0"/>
              <a:t>are strengths of the organization that you have leveraged in your solution</a:t>
            </a:r>
            <a:r>
              <a:rPr lang="en-US" sz="1400" dirty="0" smtClean="0"/>
              <a:t>?</a:t>
            </a:r>
          </a:p>
          <a:p>
            <a:pPr lvl="0" indent="-330200">
              <a:buSzPts val="1600"/>
              <a:buChar char="❏"/>
            </a:pPr>
            <a:r>
              <a:rPr lang="en-US" sz="1400" dirty="0"/>
              <a:t>The company has a certain renown in the market as it has been in existence for several years</a:t>
            </a:r>
            <a:r>
              <a:rPr lang="en-US" sz="1400" dirty="0" smtClean="0"/>
              <a:t>.  </a:t>
            </a:r>
          </a:p>
          <a:p>
            <a:pPr lvl="0" indent="-330200">
              <a:buSzPts val="1600"/>
              <a:buChar char="❏"/>
            </a:pPr>
            <a:r>
              <a:rPr lang="en-US" sz="1400" dirty="0" smtClean="0"/>
              <a:t>The company has a massive market share.</a:t>
            </a:r>
          </a:p>
          <a:p>
            <a:pPr marL="127000" lvl="0" indent="0">
              <a:buSzPts val="1600"/>
              <a:buNone/>
            </a:pPr>
            <a:endParaRPr lang="en-US" sz="1400" dirty="0" smtClean="0"/>
          </a:p>
          <a:p>
            <a:pPr lvl="0" indent="-330200">
              <a:buSzPts val="1600"/>
              <a:buChar char="❏"/>
            </a:pPr>
            <a:r>
              <a:rPr lang="en-US" sz="1400" dirty="0" smtClean="0"/>
              <a:t>What </a:t>
            </a:r>
            <a:r>
              <a:rPr lang="en-US" sz="1400" dirty="0"/>
              <a:t>are weaknesses of the organization that could undermine your solution</a:t>
            </a:r>
            <a:r>
              <a:rPr lang="en-US" sz="1400" dirty="0" smtClean="0"/>
              <a:t>?</a:t>
            </a:r>
          </a:p>
          <a:p>
            <a:pPr lvl="0" indent="-330200">
              <a:buSzPts val="1600"/>
              <a:buChar char="❏"/>
            </a:pPr>
            <a:r>
              <a:rPr lang="en-US" sz="1400" dirty="0"/>
              <a:t>I</a:t>
            </a:r>
            <a:r>
              <a:rPr lang="en-US" sz="1400" dirty="0" smtClean="0"/>
              <a:t>t's difficult </a:t>
            </a:r>
            <a:r>
              <a:rPr lang="en-US" sz="1400" dirty="0"/>
              <a:t>for the company to get new customers</a:t>
            </a:r>
            <a:r>
              <a:rPr lang="en-US" sz="1400" dirty="0" smtClean="0"/>
              <a:t>.</a:t>
            </a:r>
          </a:p>
          <a:p>
            <a:pPr marL="127000" lvl="0" indent="0">
              <a:buSzPts val="1600"/>
              <a:buNone/>
            </a:pPr>
            <a:endParaRPr lang="en-US" sz="1400" dirty="0"/>
          </a:p>
          <a:p>
            <a:pPr lvl="0" indent="-330200">
              <a:buSzPts val="1600"/>
              <a:buChar char="❏"/>
            </a:pPr>
            <a:r>
              <a:rPr lang="en-US" sz="1400" dirty="0" smtClean="0"/>
              <a:t>What </a:t>
            </a:r>
            <a:r>
              <a:rPr lang="en-US" sz="1400" dirty="0"/>
              <a:t>are challenges that you might encounter? How can you mitigate them</a:t>
            </a:r>
            <a:r>
              <a:rPr lang="en-US" sz="1400" dirty="0" smtClean="0"/>
              <a:t>?</a:t>
            </a:r>
          </a:p>
          <a:p>
            <a:pPr lvl="0" indent="-330200">
              <a:buSzPts val="1600"/>
              <a:buChar char="❏"/>
            </a:pPr>
            <a:r>
              <a:rPr lang="en-US" sz="1400" dirty="0"/>
              <a:t>the customers can be a little reluctant despite we have proposed new services much more advantageous.</a:t>
            </a:r>
          </a:p>
          <a:p>
            <a:pPr lvl="0" indent="-330200">
              <a:buSzPts val="1600"/>
              <a:buChar char="❏"/>
            </a:pPr>
            <a:r>
              <a:rPr lang="en-US" sz="1400" dirty="0"/>
              <a:t>In this case we can generate within the marketing department to make advertising quite real and convincing.</a:t>
            </a:r>
          </a:p>
          <a:p>
            <a:endParaRPr lang="en-US" dirty="0"/>
          </a:p>
        </p:txBody>
      </p:sp>
    </p:spTree>
    <p:extLst>
      <p:ext uri="{BB962C8B-B14F-4D97-AF65-F5344CB8AC3E}">
        <p14:creationId xmlns:p14="http://schemas.microsoft.com/office/powerpoint/2010/main" val="1067296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References &amp; Appendices</a:t>
            </a:r>
            <a:endParaRPr dirty="0"/>
          </a:p>
        </p:txBody>
      </p:sp>
      <p:sp>
        <p:nvSpPr>
          <p:cNvPr id="138" name="Google Shape;138;p19"/>
          <p:cNvSpPr txBox="1">
            <a:spLocks noGrp="1"/>
          </p:cNvSpPr>
          <p:nvPr>
            <p:ph type="body" idx="1"/>
          </p:nvPr>
        </p:nvSpPr>
        <p:spPr>
          <a:xfrm>
            <a:off x="729450" y="1545475"/>
            <a:ext cx="7688700" cy="2261100"/>
          </a:xfrm>
          <a:prstGeom prst="rect">
            <a:avLst/>
          </a:prstGeom>
        </p:spPr>
        <p:txBody>
          <a:bodyPr spcFirstLastPara="1" wrap="square" lIns="91425" tIns="91425" rIns="91425" bIns="91425" anchor="t" anchorCtr="0">
            <a:noAutofit/>
          </a:bodyPr>
          <a:lstStyle/>
          <a:p>
            <a:pPr marL="0" indent="0">
              <a:spcBef>
                <a:spcPts val="1600"/>
              </a:spcBef>
              <a:buNone/>
            </a:pPr>
            <a:r>
              <a:rPr lang="fr-CA" sz="1600" dirty="0" smtClean="0">
                <a:hlinkClick r:id="rId3"/>
              </a:rPr>
              <a:t>https</a:t>
            </a:r>
            <a:r>
              <a:rPr lang="fr-CA" sz="1600" dirty="0">
                <a:hlinkClick r:id="rId3"/>
              </a:rPr>
              <a:t>://www.kaggle.com/blastchar/telco-customer-churn/data#</a:t>
            </a:r>
            <a:endParaRPr lang="fr-CA" sz="1600" dirty="0"/>
          </a:p>
          <a:p>
            <a:pPr marL="0" lvl="0" indent="0">
              <a:spcBef>
                <a:spcPts val="1600"/>
              </a:spcBef>
              <a:buNone/>
            </a:pPr>
            <a:r>
              <a:rPr lang="en-US" sz="1600" smtClean="0">
                <a:solidFill>
                  <a:srgbClr val="1155CC"/>
                </a:solidFill>
                <a:latin typeface="Arial" panose="020B0604020202020204" pitchFamily="34" charset="0"/>
                <a:cs typeface="Arial" panose="020B0604020202020204" pitchFamily="34" charset="0"/>
                <a:hlinkClick r:id="rId4"/>
              </a:rPr>
              <a:t>https</a:t>
            </a:r>
            <a:r>
              <a:rPr lang="en-US" sz="1600" dirty="0">
                <a:solidFill>
                  <a:srgbClr val="1155CC"/>
                </a:solidFill>
                <a:latin typeface="Arial" panose="020B0604020202020204" pitchFamily="34" charset="0"/>
                <a:cs typeface="Arial" panose="020B0604020202020204" pitchFamily="34" charset="0"/>
                <a:hlinkClick r:id="rId4"/>
              </a:rPr>
              <a:t>://github.com/Chvava11/Bi_project_customer_churn</a:t>
            </a:r>
            <a:r>
              <a:rPr lang="en-US" sz="1600" dirty="0">
                <a:solidFill>
                  <a:srgbClr val="222222"/>
                </a:solidFill>
                <a:latin typeface="Arial" panose="020B0604020202020204" pitchFamily="34" charset="0"/>
                <a:cs typeface="Arial" panose="020B0604020202020204" pitchFamily="34" charset="0"/>
              </a:rPr>
              <a:t> </a:t>
            </a:r>
            <a:endParaRPr sz="1600" dirty="0">
              <a:solidFill>
                <a:srgbClr val="000000"/>
              </a:solidFill>
            </a:endParaRPr>
          </a:p>
          <a:p>
            <a:pPr marL="0" lvl="0" indent="0" algn="l" rtl="0">
              <a:spcBef>
                <a:spcPts val="1600"/>
              </a:spcBef>
              <a:spcAft>
                <a:spcPts val="1600"/>
              </a:spcAft>
              <a:buNone/>
            </a:pPr>
            <a:endParaRPr sz="1600" dirty="0">
              <a:solidFill>
                <a:srgbClr val="000000"/>
              </a:solidFill>
            </a:endParaRPr>
          </a:p>
        </p:txBody>
      </p:sp>
      <p:sp>
        <p:nvSpPr>
          <p:cNvPr id="2" name="Rectangle 1"/>
          <p:cNvSpPr>
            <a:spLocks noChangeArrowheads="1"/>
          </p:cNvSpPr>
          <p:nvPr/>
        </p:nvSpPr>
        <p:spPr bwMode="auto">
          <a:xfrm>
            <a:off x="0" y="-323165"/>
            <a:ext cx="9144000"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55CC"/>
                </a:solidFill>
                <a:effectLst/>
                <a:latin typeface="Arial" panose="020B0604020202020204" pitchFamily="34" charset="0"/>
                <a:cs typeface="Arial" panose="020B0604020202020204" pitchFamily="34" charset="0"/>
                <a:hlinkClick r:id="rId4"/>
              </a:rPr>
              <a:t/>
            </a:r>
            <a:br>
              <a:rPr kumimoji="0" lang="en-US" sz="1800" b="0" i="0" u="none" strike="noStrike" cap="none" normalizeH="0" baseline="0" dirty="0" smtClean="0">
                <a:ln>
                  <a:noFill/>
                </a:ln>
                <a:solidFill>
                  <a:srgbClr val="1155CC"/>
                </a:solidFill>
                <a:effectLst/>
                <a:latin typeface="Arial" panose="020B0604020202020204" pitchFamily="34" charset="0"/>
                <a:cs typeface="Arial" panose="020B0604020202020204" pitchFamily="34" charset="0"/>
                <a:hlinkClick r:id="rId4"/>
              </a:rPr>
            </a:br>
            <a:r>
              <a:rPr kumimoji="0" lang="en-US" sz="18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a:t>
            </a:r>
            <a:r>
              <a:rPr kumimoji="0" lang="en-US" sz="1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Methodology</a:t>
            </a:r>
            <a:endParaRPr/>
          </a:p>
        </p:txBody>
      </p:sp>
      <p:sp>
        <p:nvSpPr>
          <p:cNvPr id="120" name="Google Shape;120;p16"/>
          <p:cNvSpPr txBox="1">
            <a:spLocks noGrp="1"/>
          </p:cNvSpPr>
          <p:nvPr>
            <p:ph type="body" idx="1"/>
          </p:nvPr>
        </p:nvSpPr>
        <p:spPr>
          <a:xfrm>
            <a:off x="641025" y="1438650"/>
            <a:ext cx="7688700" cy="3174300"/>
          </a:xfrm>
          <a:prstGeom prst="rect">
            <a:avLst/>
          </a:prstGeom>
        </p:spPr>
        <p:txBody>
          <a:bodyPr spcFirstLastPara="1" wrap="square" lIns="91425" tIns="91425" rIns="91425" bIns="91425" anchor="t" anchorCtr="0">
            <a:noAutofit/>
          </a:bodyPr>
          <a:lstStyle/>
          <a:p>
            <a:pPr lvl="0" indent="-330200">
              <a:buSzPts val="1600"/>
              <a:buChar char="❏"/>
            </a:pPr>
            <a:r>
              <a:rPr lang="en-US" sz="1600" dirty="0"/>
              <a:t>We work on  a file of </a:t>
            </a:r>
            <a:r>
              <a:rPr lang="en-US" sz="1600" u="sng" dirty="0"/>
              <a:t>7000 customers in Kaggle</a:t>
            </a:r>
            <a:r>
              <a:rPr lang="en-US" sz="1600" dirty="0"/>
              <a:t>,come from </a:t>
            </a:r>
            <a:r>
              <a:rPr lang="en-US" sz="1600" dirty="0" smtClean="0"/>
              <a:t>the </a:t>
            </a:r>
            <a:r>
              <a:rPr lang="en-US" sz="1600" dirty="0" err="1" smtClean="0"/>
              <a:t>Telcocompany</a:t>
            </a:r>
            <a:r>
              <a:rPr lang="en-US" sz="1600" dirty="0" smtClean="0"/>
              <a:t>. We </a:t>
            </a:r>
            <a:r>
              <a:rPr lang="en-US" sz="1600" dirty="0"/>
              <a:t>use Jupyter notebook to do the </a:t>
            </a:r>
            <a:r>
              <a:rPr lang="en-US" sz="1600" dirty="0" smtClean="0"/>
              <a:t>analysis, first </a:t>
            </a:r>
            <a:r>
              <a:rPr lang="en-US" sz="1600" dirty="0"/>
              <a:t>we import all the libraries needed and we start with Data </a:t>
            </a:r>
            <a:r>
              <a:rPr lang="en-US" sz="1600" dirty="0" smtClean="0"/>
              <a:t>preprocessing </a:t>
            </a:r>
            <a:r>
              <a:rPr lang="en-US" sz="1600" dirty="0"/>
              <a:t>which makes the information cleaner and more suitable to work. </a:t>
            </a:r>
          </a:p>
          <a:p>
            <a:pPr lvl="0" indent="-330200">
              <a:buSzPts val="1600"/>
              <a:buChar char="❏"/>
            </a:pPr>
            <a:r>
              <a:rPr lang="en-US" sz="1600" dirty="0"/>
              <a:t>And we start with the data analysis, Through data analysis, we will be able to make decisions about customer trends and behaviors, which will allow us to make effective decisions</a:t>
            </a:r>
          </a:p>
          <a:p>
            <a:pPr marL="0" lvl="0" indent="0" algn="l" rtl="0">
              <a:spcBef>
                <a:spcPts val="0"/>
              </a:spcBef>
              <a:spcAft>
                <a:spcPts val="0"/>
              </a:spcAft>
              <a:buNone/>
            </a:pPr>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755207" y="688912"/>
            <a:ext cx="7688700" cy="535200"/>
          </a:xfrm>
          <a:prstGeom prst="rect">
            <a:avLst/>
          </a:prstGeom>
        </p:spPr>
        <p:txBody>
          <a:bodyPr spcFirstLastPara="1" wrap="square" lIns="91425" tIns="91425" rIns="91425" bIns="91425" anchor="t" anchorCtr="0">
            <a:noAutofit/>
          </a:bodyPr>
          <a:lstStyle/>
          <a:p>
            <a:pPr lvl="0"/>
            <a:r>
              <a:rPr lang="en-US" i="1" dirty="0" smtClean="0"/>
              <a:t>I</a:t>
            </a:r>
            <a:r>
              <a:rPr lang="en-US" dirty="0" smtClean="0"/>
              <a:t>mpact </a:t>
            </a:r>
            <a:r>
              <a:rPr lang="en-US" dirty="0"/>
              <a:t>of the Churn</a:t>
            </a:r>
            <a:endParaRPr dirty="0"/>
          </a:p>
        </p:txBody>
      </p:sp>
      <p:pic>
        <p:nvPicPr>
          <p:cNvPr id="2" name="Picture 1"/>
          <p:cNvPicPr>
            <a:picLocks noChangeAspect="1"/>
          </p:cNvPicPr>
          <p:nvPr/>
        </p:nvPicPr>
        <p:blipFill>
          <a:blip r:embed="rId3"/>
          <a:stretch>
            <a:fillRect/>
          </a:stretch>
        </p:blipFill>
        <p:spPr>
          <a:xfrm>
            <a:off x="4868214" y="1680076"/>
            <a:ext cx="4010025" cy="2517900"/>
          </a:xfrm>
          <a:prstGeom prst="rect">
            <a:avLst/>
          </a:prstGeom>
        </p:spPr>
      </p:pic>
      <p:sp>
        <p:nvSpPr>
          <p:cNvPr id="126" name="Google Shape;126;p17"/>
          <p:cNvSpPr txBox="1">
            <a:spLocks noGrp="1"/>
          </p:cNvSpPr>
          <p:nvPr>
            <p:ph type="body" idx="1"/>
          </p:nvPr>
        </p:nvSpPr>
        <p:spPr>
          <a:xfrm>
            <a:off x="361650" y="1144876"/>
            <a:ext cx="7783200" cy="3324900"/>
          </a:xfrm>
          <a:prstGeom prst="rect">
            <a:avLst/>
          </a:prstGeom>
        </p:spPr>
        <p:txBody>
          <a:bodyPr spcFirstLastPara="1" wrap="square" lIns="91425" tIns="91425" rIns="91425" bIns="91425" anchor="t" anchorCtr="0">
            <a:noAutofit/>
          </a:bodyPr>
          <a:lstStyle/>
          <a:p>
            <a:pPr marL="0" lvl="0" indent="0">
              <a:spcAft>
                <a:spcPts val="1600"/>
              </a:spcAft>
              <a:buNone/>
            </a:pPr>
            <a:r>
              <a:rPr lang="en-US" sz="1600" dirty="0" smtClean="0">
                <a:latin typeface="Lato" panose="020B0604020202020204" charset="0"/>
              </a:rPr>
              <a:t>The telecompany</a:t>
            </a:r>
            <a:r>
              <a:rPr lang="en-US" sz="1600" dirty="0" smtClean="0">
                <a:latin typeface="Lato" panose="020B0604020202020204" charset="0"/>
                <a:cs typeface="Times New Roman" pitchFamily="18" charset="0"/>
              </a:rPr>
              <a:t> </a:t>
            </a:r>
            <a:r>
              <a:rPr lang="en-US" sz="1600" dirty="0">
                <a:latin typeface="Lato" panose="020B0604020202020204" charset="0"/>
                <a:cs typeface="Times New Roman" pitchFamily="18" charset="0"/>
              </a:rPr>
              <a:t>has had </a:t>
            </a:r>
            <a:r>
              <a:rPr lang="en-US" sz="1600" dirty="0" smtClean="0">
                <a:latin typeface="Lato" panose="020B0604020202020204" charset="0"/>
                <a:cs typeface="Times New Roman" pitchFamily="18" charset="0"/>
              </a:rPr>
              <a:t> a total of 7043 </a:t>
            </a:r>
          </a:p>
          <a:p>
            <a:pPr marL="0" lvl="0" indent="0">
              <a:spcAft>
                <a:spcPts val="1600"/>
              </a:spcAft>
              <a:buNone/>
            </a:pPr>
            <a:r>
              <a:rPr lang="en-US" sz="1600" dirty="0" smtClean="0">
                <a:latin typeface="Lato" panose="020B0604020202020204" charset="0"/>
                <a:cs typeface="Times New Roman" pitchFamily="18" charset="0"/>
              </a:rPr>
              <a:t>customers in </a:t>
            </a:r>
            <a:r>
              <a:rPr lang="en-US" sz="1600" dirty="0">
                <a:latin typeface="Lato" panose="020B0604020202020204" charset="0"/>
                <a:cs typeface="Times New Roman" pitchFamily="18" charset="0"/>
              </a:rPr>
              <a:t>the past month but </a:t>
            </a:r>
            <a:r>
              <a:rPr lang="en-US" sz="1600" dirty="0" smtClean="0">
                <a:latin typeface="Lato" panose="020B0604020202020204" charset="0"/>
                <a:cs typeface="Times New Roman" pitchFamily="18" charset="0"/>
              </a:rPr>
              <a:t>has  lost about 1869 customers</a:t>
            </a:r>
          </a:p>
          <a:p>
            <a:pPr marL="0" lvl="0" indent="0">
              <a:spcAft>
                <a:spcPts val="1600"/>
              </a:spcAft>
              <a:buNone/>
            </a:pPr>
            <a:r>
              <a:rPr lang="en-US" sz="1600" dirty="0" smtClean="0">
                <a:latin typeface="Lato" panose="020B0604020202020204" charset="0"/>
              </a:rPr>
              <a:t>(26.54%) any category combined and now the company</a:t>
            </a:r>
          </a:p>
          <a:p>
            <a:pPr marL="0" lvl="0" indent="0">
              <a:spcAft>
                <a:spcPts val="1600"/>
              </a:spcAft>
              <a:buNone/>
            </a:pPr>
            <a:r>
              <a:rPr lang="en-US" sz="1600" dirty="0" smtClean="0">
                <a:latin typeface="Lato" panose="020B0604020202020204" charset="0"/>
                <a:cs typeface="Times New Roman" pitchFamily="18" charset="0"/>
              </a:rPr>
              <a:t>have 5174 </a:t>
            </a:r>
            <a:r>
              <a:rPr lang="en-US" sz="1600" dirty="0">
                <a:latin typeface="Lato" panose="020B0604020202020204" charset="0"/>
                <a:cs typeface="Times New Roman" pitchFamily="18" charset="0"/>
              </a:rPr>
              <a:t>customer </a:t>
            </a:r>
            <a:r>
              <a:rPr lang="en-US" sz="1600" dirty="0" smtClean="0">
                <a:latin typeface="Lato" panose="020B0604020202020204" charset="0"/>
                <a:cs typeface="Times New Roman" pitchFamily="18" charset="0"/>
              </a:rPr>
              <a:t>(73.46%)</a:t>
            </a:r>
            <a:r>
              <a:rPr lang="fr-CA" sz="1600" dirty="0" smtClean="0">
                <a:solidFill>
                  <a:schemeClr val="dk2"/>
                </a:solidFill>
                <a:latin typeface="Lato" panose="020B0604020202020204" charset="0"/>
                <a:ea typeface="Raleway"/>
                <a:cs typeface="Times New Roman" pitchFamily="18" charset="0"/>
                <a:sym typeface="Raleway"/>
              </a:rPr>
              <a:t>.</a:t>
            </a:r>
            <a:endParaRPr lang="fr-CA" sz="1600" dirty="0">
              <a:solidFill>
                <a:schemeClr val="dk2"/>
              </a:solidFill>
              <a:latin typeface="Lato" panose="020B0604020202020204" charset="0"/>
              <a:ea typeface="Raleway"/>
              <a:cs typeface="Times New Roman" pitchFamily="18" charset="0"/>
              <a:sym typeface="Raleway"/>
            </a:endParaRPr>
          </a:p>
          <a:p>
            <a:pPr marL="0" lvl="0" indent="0">
              <a:spcAft>
                <a:spcPts val="1600"/>
              </a:spcAft>
              <a:buNone/>
            </a:pPr>
            <a:endParaRPr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 is churn affecting the company</a:t>
            </a:r>
            <a:endParaRPr lang="fr-FR" dirty="0"/>
          </a:p>
        </p:txBody>
      </p:sp>
      <p:sp>
        <p:nvSpPr>
          <p:cNvPr id="3" name="Text Placeholder 2"/>
          <p:cNvSpPr>
            <a:spLocks noGrp="1"/>
          </p:cNvSpPr>
          <p:nvPr>
            <p:ph type="body" idx="1"/>
          </p:nvPr>
        </p:nvSpPr>
        <p:spPr/>
        <p:txBody>
          <a:bodyPr/>
          <a:lstStyle/>
          <a:p>
            <a:pPr marL="146050" indent="0">
              <a:buNone/>
            </a:pPr>
            <a:r>
              <a:rPr lang="en-US" sz="1400" dirty="0" smtClean="0">
                <a:solidFill>
                  <a:schemeClr val="bg2"/>
                </a:solidFill>
                <a:latin typeface="Times New Roman" pitchFamily="18" charset="0"/>
                <a:cs typeface="Times New Roman" pitchFamily="18" charset="0"/>
              </a:rPr>
              <a:t>Monthly the company </a:t>
            </a:r>
            <a:r>
              <a:rPr lang="en-US" sz="1400" dirty="0">
                <a:solidFill>
                  <a:schemeClr val="bg2"/>
                </a:solidFill>
                <a:latin typeface="Times New Roman" pitchFamily="18" charset="0"/>
                <a:cs typeface="Times New Roman" pitchFamily="18" charset="0"/>
              </a:rPr>
              <a:t>lost </a:t>
            </a:r>
            <a:r>
              <a:rPr lang="en-US" sz="1400" dirty="0" smtClean="0">
                <a:solidFill>
                  <a:schemeClr val="bg2"/>
                </a:solidFill>
                <a:latin typeface="Times New Roman" pitchFamily="18" charset="0"/>
                <a:cs typeface="Times New Roman" pitchFamily="18" charset="0"/>
              </a:rPr>
              <a:t>30.5% of </a:t>
            </a:r>
            <a:r>
              <a:rPr lang="en-US" sz="1400" dirty="0">
                <a:solidFill>
                  <a:schemeClr val="bg2"/>
                </a:solidFill>
                <a:latin typeface="Times New Roman" pitchFamily="18" charset="0"/>
                <a:cs typeface="Times New Roman" pitchFamily="18" charset="0"/>
              </a:rPr>
              <a:t>the </a:t>
            </a:r>
            <a:r>
              <a:rPr lang="en-US" sz="1400" dirty="0" smtClean="0">
                <a:solidFill>
                  <a:schemeClr val="bg2"/>
                </a:solidFill>
                <a:latin typeface="Times New Roman" pitchFamily="18" charset="0"/>
                <a:cs typeface="Times New Roman" pitchFamily="18" charset="0"/>
              </a:rPr>
              <a:t>revenue.</a:t>
            </a:r>
            <a:endParaRPr lang="en-US" sz="1400" dirty="0">
              <a:solidFill>
                <a:schemeClr val="bg2"/>
              </a:solidFill>
              <a:latin typeface="Times New Roman" pitchFamily="18" charset="0"/>
              <a:cs typeface="Times New Roman" pitchFamily="18" charset="0"/>
            </a:endParaRPr>
          </a:p>
          <a:p>
            <a:pPr marL="146050" indent="0">
              <a:buNone/>
            </a:pPr>
            <a:endParaRPr lang="fr-FR" dirty="0"/>
          </a:p>
        </p:txBody>
      </p:sp>
      <p:pic>
        <p:nvPicPr>
          <p:cNvPr id="4" name="Image 6" descr="churn impact1.png"/>
          <p:cNvPicPr>
            <a:picLocks noChangeAspect="1"/>
          </p:cNvPicPr>
          <p:nvPr/>
        </p:nvPicPr>
        <p:blipFill>
          <a:blip r:embed="rId2"/>
          <a:stretch>
            <a:fillRect/>
          </a:stretch>
        </p:blipFill>
        <p:spPr>
          <a:xfrm>
            <a:off x="5717433" y="1514312"/>
            <a:ext cx="2476520" cy="1161713"/>
          </a:xfrm>
          <a:prstGeom prst="rect">
            <a:avLst/>
          </a:prstGeom>
        </p:spPr>
      </p:pic>
    </p:spTree>
    <p:extLst>
      <p:ext uri="{BB962C8B-B14F-4D97-AF65-F5344CB8AC3E}">
        <p14:creationId xmlns:p14="http://schemas.microsoft.com/office/powerpoint/2010/main" val="2522611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307" y="637509"/>
            <a:ext cx="7688700" cy="535200"/>
          </a:xfrm>
        </p:spPr>
        <p:txBody>
          <a:bodyPr/>
          <a:lstStyle/>
          <a:p>
            <a:r>
              <a:rPr lang="en-US" dirty="0"/>
              <a:t>Customer demographics </a:t>
            </a:r>
            <a:r>
              <a:rPr lang="en-US" dirty="0" smtClean="0"/>
              <a:t>: Gender</a:t>
            </a:r>
            <a:endParaRPr lang="en-US" dirty="0"/>
          </a:p>
        </p:txBody>
      </p:sp>
      <p:sp>
        <p:nvSpPr>
          <p:cNvPr id="3" name="Text Placeholder 2"/>
          <p:cNvSpPr>
            <a:spLocks noGrp="1"/>
          </p:cNvSpPr>
          <p:nvPr>
            <p:ph type="body" idx="1"/>
          </p:nvPr>
        </p:nvSpPr>
        <p:spPr>
          <a:xfrm>
            <a:off x="605307" y="1320450"/>
            <a:ext cx="8538693" cy="3380339"/>
          </a:xfrm>
        </p:spPr>
        <p:txBody>
          <a:bodyPr/>
          <a:lstStyle/>
          <a:p>
            <a:pPr marL="146050" indent="0">
              <a:buNone/>
            </a:pPr>
            <a:r>
              <a:rPr lang="en-US" dirty="0"/>
              <a:t>From the plot, it looks like gender does not play a role in customer churn Almost as many</a:t>
            </a:r>
          </a:p>
          <a:p>
            <a:pPr marL="146050" indent="0">
              <a:buNone/>
            </a:pPr>
            <a:r>
              <a:rPr lang="en-US" dirty="0"/>
              <a:t>women as men have churned during the past</a:t>
            </a:r>
          </a:p>
          <a:p>
            <a:pPr marL="146050" indent="0">
              <a:buNone/>
            </a:pPr>
            <a:r>
              <a:rPr lang="en-US" dirty="0"/>
              <a:t>month.</a:t>
            </a:r>
          </a:p>
          <a:p>
            <a:pPr marL="146050" indent="0">
              <a:buNone/>
            </a:pPr>
            <a:endParaRPr lang="en-US" dirty="0"/>
          </a:p>
          <a:p>
            <a:pPr marL="146050" indent="0">
              <a:buNone/>
            </a:pPr>
            <a:endParaRPr lang="en-US" dirty="0"/>
          </a:p>
        </p:txBody>
      </p:sp>
      <p:pic>
        <p:nvPicPr>
          <p:cNvPr id="7" name="Picture 6"/>
          <p:cNvPicPr>
            <a:picLocks noChangeAspect="1"/>
          </p:cNvPicPr>
          <p:nvPr/>
        </p:nvPicPr>
        <p:blipFill>
          <a:blip r:embed="rId2"/>
          <a:stretch>
            <a:fillRect/>
          </a:stretch>
        </p:blipFill>
        <p:spPr>
          <a:xfrm>
            <a:off x="3005138" y="1914769"/>
            <a:ext cx="5568340" cy="2786020"/>
          </a:xfrm>
          <a:prstGeom prst="rect">
            <a:avLst/>
          </a:prstGeom>
        </p:spPr>
      </p:pic>
    </p:spTree>
    <p:extLst>
      <p:ext uri="{BB962C8B-B14F-4D97-AF65-F5344CB8AC3E}">
        <p14:creationId xmlns:p14="http://schemas.microsoft.com/office/powerpoint/2010/main" val="2460761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49" y="180304"/>
            <a:ext cx="7688700" cy="522474"/>
          </a:xfrm>
        </p:spPr>
        <p:txBody>
          <a:bodyPr/>
          <a:lstStyle/>
          <a:p>
            <a:r>
              <a:rPr lang="en-US" dirty="0"/>
              <a:t>Customer </a:t>
            </a:r>
            <a:r>
              <a:rPr lang="en-US" dirty="0" smtClean="0"/>
              <a:t>demographics: Age </a:t>
            </a:r>
            <a:endParaRPr lang="en-US" dirty="0"/>
          </a:p>
        </p:txBody>
      </p:sp>
      <p:sp>
        <p:nvSpPr>
          <p:cNvPr id="3" name="Text Placeholder 2"/>
          <p:cNvSpPr>
            <a:spLocks noGrp="1"/>
          </p:cNvSpPr>
          <p:nvPr>
            <p:ph type="body" idx="1"/>
          </p:nvPr>
        </p:nvSpPr>
        <p:spPr>
          <a:xfrm>
            <a:off x="703690" y="824248"/>
            <a:ext cx="8384145" cy="3943137"/>
          </a:xfrm>
        </p:spPr>
        <p:txBody>
          <a:bodyPr/>
          <a:lstStyle/>
          <a:p>
            <a:pPr marL="146050" indent="0">
              <a:buNone/>
            </a:pPr>
            <a:r>
              <a:rPr lang="en-US" dirty="0" smtClean="0"/>
              <a:t>As we can see </a:t>
            </a:r>
            <a:r>
              <a:rPr lang="en-US" dirty="0" err="1" smtClean="0"/>
              <a:t>youngs</a:t>
            </a:r>
            <a:r>
              <a:rPr lang="en-US" dirty="0" smtClean="0"/>
              <a:t> customers churn less than </a:t>
            </a:r>
          </a:p>
          <a:p>
            <a:pPr marL="146050" indent="0">
              <a:buNone/>
            </a:pPr>
            <a:r>
              <a:rPr lang="en-US" dirty="0" smtClean="0"/>
              <a:t>Seniors.  </a:t>
            </a:r>
            <a:endParaRPr lang="en-US" dirty="0"/>
          </a:p>
        </p:txBody>
      </p:sp>
      <p:pic>
        <p:nvPicPr>
          <p:cNvPr id="6" name="Picture 5"/>
          <p:cNvPicPr>
            <a:picLocks noChangeAspect="1"/>
          </p:cNvPicPr>
          <p:nvPr/>
        </p:nvPicPr>
        <p:blipFill>
          <a:blip r:embed="rId2"/>
          <a:stretch>
            <a:fillRect/>
          </a:stretch>
        </p:blipFill>
        <p:spPr>
          <a:xfrm>
            <a:off x="4759569" y="1306984"/>
            <a:ext cx="4384431" cy="3196493"/>
          </a:xfrm>
          <a:prstGeom prst="rect">
            <a:avLst/>
          </a:prstGeom>
        </p:spPr>
      </p:pic>
    </p:spTree>
    <p:extLst>
      <p:ext uri="{BB962C8B-B14F-4D97-AF65-F5344CB8AC3E}">
        <p14:creationId xmlns:p14="http://schemas.microsoft.com/office/powerpoint/2010/main" val="1041775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29565" y="2149231"/>
            <a:ext cx="7697400" cy="839389"/>
          </a:xfrm>
        </p:spPr>
        <p:txBody>
          <a:bodyPr/>
          <a:lstStyle/>
          <a:p>
            <a:pPr marL="0" lvl="0" indent="0" algn="ctr">
              <a:buSzPts val="2600"/>
            </a:pPr>
            <a:r>
              <a:rPr lang="en-US" sz="2400" b="1" i="1" dirty="0">
                <a:solidFill>
                  <a:srgbClr val="666666"/>
                </a:solidFill>
              </a:rPr>
              <a:t>DISTRIBUTION OF CHURN BY</a:t>
            </a:r>
          </a:p>
          <a:p>
            <a:pPr marL="0" lvl="0" indent="0" algn="ctr">
              <a:buSzPts val="2600"/>
            </a:pPr>
            <a:r>
              <a:rPr lang="en-US" sz="2400" b="1" i="1" dirty="0" smtClean="0">
                <a:solidFill>
                  <a:srgbClr val="434343"/>
                </a:solidFill>
              </a:rPr>
              <a:t>SERVICES</a:t>
            </a:r>
            <a:endParaRPr lang="fr-FR" sz="2400" b="1" i="1" dirty="0"/>
          </a:p>
        </p:txBody>
      </p:sp>
    </p:spTree>
    <p:extLst>
      <p:ext uri="{BB962C8B-B14F-4D97-AF65-F5344CB8AC3E}">
        <p14:creationId xmlns:p14="http://schemas.microsoft.com/office/powerpoint/2010/main" val="2635783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t>
            </a:r>
            <a:r>
              <a:rPr lang="en-US" dirty="0"/>
              <a:t>INTERNET</a:t>
            </a:r>
          </a:p>
        </p:txBody>
      </p:sp>
      <p:sp>
        <p:nvSpPr>
          <p:cNvPr id="3" name="Text Placeholder 2"/>
          <p:cNvSpPr>
            <a:spLocks noGrp="1"/>
          </p:cNvSpPr>
          <p:nvPr>
            <p:ph type="body" idx="1"/>
          </p:nvPr>
        </p:nvSpPr>
        <p:spPr>
          <a:xfrm>
            <a:off x="729450" y="1320450"/>
            <a:ext cx="8414550" cy="3823049"/>
          </a:xfrm>
        </p:spPr>
        <p:txBody>
          <a:bodyPr/>
          <a:lstStyle/>
          <a:p>
            <a:r>
              <a:rPr lang="en-US" dirty="0"/>
              <a:t>The chart above is interesting, because can help us to discriminate retained and churned customers, it shows that most customers that churned had the Fiber optic internet service, and the most customers that were retained had DSL internet service. Maybe the company should only provide DSL as the internet service or stop providing Fiber optics for it’s internet service.</a:t>
            </a:r>
          </a:p>
        </p:txBody>
      </p:sp>
      <p:pic>
        <p:nvPicPr>
          <p:cNvPr id="6" name="Picture 5"/>
          <p:cNvPicPr>
            <a:picLocks noChangeAspect="1"/>
          </p:cNvPicPr>
          <p:nvPr/>
        </p:nvPicPr>
        <p:blipFill>
          <a:blip r:embed="rId2"/>
          <a:stretch>
            <a:fillRect/>
          </a:stretch>
        </p:blipFill>
        <p:spPr>
          <a:xfrm>
            <a:off x="3923323" y="2352431"/>
            <a:ext cx="5040923" cy="2352431"/>
          </a:xfrm>
          <a:prstGeom prst="rect">
            <a:avLst/>
          </a:prstGeom>
        </p:spPr>
      </p:pic>
    </p:spTree>
    <p:extLst>
      <p:ext uri="{BB962C8B-B14F-4D97-AF65-F5344CB8AC3E}">
        <p14:creationId xmlns:p14="http://schemas.microsoft.com/office/powerpoint/2010/main" val="2672019679"/>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6537</TotalTime>
  <Words>830</Words>
  <Application>Microsoft Office PowerPoint</Application>
  <PresentationFormat>On-screen Show (16:9)</PresentationFormat>
  <Paragraphs>75</Paragraphs>
  <Slides>26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Andalus</vt:lpstr>
      <vt:lpstr>Times New Roman</vt:lpstr>
      <vt:lpstr>Lato</vt:lpstr>
      <vt:lpstr>Arial</vt:lpstr>
      <vt:lpstr>Encode Sans SemiBold</vt:lpstr>
      <vt:lpstr>Raleway</vt:lpstr>
      <vt:lpstr>Streamline</vt:lpstr>
      <vt:lpstr>BI-Project Customer Churn Analysis</vt:lpstr>
      <vt:lpstr>Problem</vt:lpstr>
      <vt:lpstr>Methodology</vt:lpstr>
      <vt:lpstr>Impact of the Churn</vt:lpstr>
      <vt:lpstr>How much is churn affecting the company</vt:lpstr>
      <vt:lpstr>Customer demographics : Gender</vt:lpstr>
      <vt:lpstr>Customer demographics: Age </vt:lpstr>
      <vt:lpstr>PowerPoint Presentation</vt:lpstr>
      <vt:lpstr>Service INTERNET</vt:lpstr>
      <vt:lpstr>PhoneService  Customers who use phone services churn less than customers who not use phone services.  </vt:lpstr>
      <vt:lpstr>Service MultipleLines</vt:lpstr>
      <vt:lpstr>Service OnlineBackup </vt:lpstr>
      <vt:lpstr>Service OnlineSecurity</vt:lpstr>
      <vt:lpstr>Service TechSupport</vt:lpstr>
      <vt:lpstr>Service DeviceProtection</vt:lpstr>
      <vt:lpstr>Service Streaming TV </vt:lpstr>
      <vt:lpstr>Service Streaming Movies </vt:lpstr>
      <vt:lpstr>DISTRIBUTION OF CHURN BY BILLING INFORMATION</vt:lpstr>
      <vt:lpstr>PaymentMethod </vt:lpstr>
      <vt:lpstr>Contract</vt:lpstr>
      <vt:lpstr>PaperlessBillinng</vt:lpstr>
      <vt:lpstr>Bonus  </vt:lpstr>
      <vt:lpstr>Radar Chart</vt:lpstr>
      <vt:lpstr>Discussion &amp; Recommendations</vt:lpstr>
      <vt:lpstr>Discussion &amp; Recommendations</vt:lpstr>
      <vt:lpstr>References &amp; Appendices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Vanessa CHARLES </dc:title>
  <cp:lastModifiedBy>YMCA</cp:lastModifiedBy>
  <cp:revision>63</cp:revision>
  <dcterms:modified xsi:type="dcterms:W3CDTF">2020-07-14T02:56:43Z</dcterms:modified>
</cp:coreProperties>
</file>