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2" r:id="rId6"/>
    <p:sldId id="265" r:id="rId7"/>
    <p:sldId id="267" r:id="rId8"/>
    <p:sldId id="266" r:id="rId9"/>
    <p:sldId id="263" r:id="rId10"/>
    <p:sldId id="260" r:id="rId11"/>
    <p:sldId id="264" r:id="rId12"/>
    <p:sldId id="261"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Encode Sans SemiBold" panose="020B0604020202020204" charset="0"/>
      <p:regular r:id="rId19"/>
      <p:bold r:id="rId20"/>
    </p:embeddedFont>
    <p:embeddedFont>
      <p:font typeface="Tahoma" panose="020B0604030504040204" pitchFamily="34" charset="0"/>
      <p:regular r:id="rId21"/>
      <p:bold r:id="rId22"/>
    </p:embeddedFont>
    <p:embeddedFont>
      <p:font typeface="Raleway" panose="020B0604020202020204" charset="0"/>
      <p:regular r:id="rId23"/>
      <p:bold r:id="rId24"/>
      <p:italic r:id="rId25"/>
      <p:boldItalic r:id="rId26"/>
    </p:embeddedFont>
    <p:embeddedFont>
      <p:font typeface="Andalus" panose="02020603050405020304" pitchFamily="18" charset="-78"/>
      <p:regular r:id="rId27"/>
    </p:embeddedFont>
    <p:embeddedFont>
      <p:font typeface="Cutiv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84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332862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26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54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3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92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99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17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23879" y="1277742"/>
            <a:ext cx="4974300" cy="201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smtClean="0">
                <a:latin typeface="Andalus" panose="02020603050405020304" pitchFamily="18" charset="-78"/>
                <a:ea typeface="Tahoma" panose="020B0604030504040204" pitchFamily="34" charset="0"/>
                <a:cs typeface="Andalus" panose="02020603050405020304" pitchFamily="18" charset="-78"/>
              </a:rPr>
              <a:t>Vanessa</a:t>
            </a:r>
            <a:r>
              <a:rPr lang="en-US" dirty="0" smtClean="0">
                <a:latin typeface="Tahoma" panose="020B0604030504040204" pitchFamily="34" charset="0"/>
                <a:ea typeface="Tahoma" panose="020B0604030504040204" pitchFamily="34" charset="0"/>
                <a:cs typeface="Tahoma" panose="020B0604030504040204" pitchFamily="34" charset="0"/>
              </a:rPr>
              <a:t/>
            </a:r>
            <a:br>
              <a:rPr lang="en-US" dirty="0" smtClean="0">
                <a:latin typeface="Tahoma" panose="020B0604030504040204" pitchFamily="34" charset="0"/>
                <a:ea typeface="Tahoma" panose="020B0604030504040204" pitchFamily="34" charset="0"/>
                <a:cs typeface="Tahoma" panose="020B0604030504040204" pitchFamily="34" charset="0"/>
              </a:rPr>
            </a:br>
            <a:r>
              <a:rPr lang="en-US" dirty="0" smtClean="0">
                <a:latin typeface="Andalus" panose="02020603050405020304" pitchFamily="18" charset="-78"/>
                <a:ea typeface="Tahoma" panose="020B0604030504040204" pitchFamily="34" charset="0"/>
                <a:cs typeface="Andalus" panose="02020603050405020304" pitchFamily="18" charset="-78"/>
              </a:rPr>
              <a:t>CHARLES</a:t>
            </a:r>
            <a:endParaRPr dirty="0" smtClean="0">
              <a:latin typeface="Andalus" panose="02020603050405020304" pitchFamily="18" charset="-78"/>
              <a:ea typeface="Tahoma" panose="020B0604030504040204" pitchFamily="34" charset="0"/>
              <a:cs typeface="Andalus" panose="02020603050405020304" pitchFamily="18" charset="-78"/>
            </a:endParaRPr>
          </a:p>
          <a:p>
            <a:pPr marL="0" lvl="0" indent="0" algn="r" rtl="0">
              <a:spcBef>
                <a:spcPts val="0"/>
              </a:spcBef>
              <a:spcAft>
                <a:spcPts val="0"/>
              </a:spcAft>
              <a:buNone/>
            </a:pPr>
            <a:endParaRPr dirty="0">
              <a:latin typeface="Cutive"/>
              <a:ea typeface="Cutive"/>
              <a:cs typeface="Cutive"/>
              <a:sym typeface="Cutive"/>
            </a:endParaRPr>
          </a:p>
        </p:txBody>
      </p:sp>
      <p:sp>
        <p:nvSpPr>
          <p:cNvPr id="105" name="Google Shape;105;p14"/>
          <p:cNvSpPr txBox="1">
            <a:spLocks noGrp="1"/>
          </p:cNvSpPr>
          <p:nvPr>
            <p:ph type="subTitle" idx="1"/>
          </p:nvPr>
        </p:nvSpPr>
        <p:spPr>
          <a:xfrm>
            <a:off x="0" y="3625516"/>
            <a:ext cx="4950422" cy="9450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Customer churn analysis</a:t>
            </a:r>
            <a:endParaRPr dirty="0">
              <a:latin typeface="Andalus" panose="02020603050405020304" pitchFamily="18" charset="-78"/>
              <a:ea typeface="Encode Sans SemiBold"/>
              <a:cs typeface="Andalus" panose="02020603050405020304" pitchFamily="18" charset="-78"/>
              <a:sym typeface="Encode Sans SemiBold"/>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&amp; Recommendations</a:t>
            </a:r>
            <a:endParaRPr dirty="0"/>
          </a:p>
        </p:txBody>
      </p:sp>
      <p:sp>
        <p:nvSpPr>
          <p:cNvPr id="132" name="Google Shape;132;p18"/>
          <p:cNvSpPr txBox="1">
            <a:spLocks noGrp="1"/>
          </p:cNvSpPr>
          <p:nvPr>
            <p:ph type="body" idx="1"/>
          </p:nvPr>
        </p:nvSpPr>
        <p:spPr>
          <a:xfrm>
            <a:off x="530425" y="1414475"/>
            <a:ext cx="7847400" cy="3086100"/>
          </a:xfrm>
          <a:prstGeom prst="rect">
            <a:avLst/>
          </a:prstGeom>
        </p:spPr>
        <p:txBody>
          <a:bodyPr spcFirstLastPara="1" wrap="square" lIns="91425" tIns="91425" rIns="91425" bIns="91425" anchor="t" anchorCtr="0">
            <a:noAutofit/>
          </a:bodyPr>
          <a:lstStyle/>
          <a:p>
            <a:pPr lvl="0" indent="-330200">
              <a:spcBef>
                <a:spcPts val="1600"/>
              </a:spcBef>
              <a:buSzPts val="1600"/>
              <a:buChar char="❏"/>
            </a:pPr>
            <a:r>
              <a:rPr lang="en-US" sz="1600" dirty="0" smtClean="0"/>
              <a:t>My </a:t>
            </a:r>
            <a:r>
              <a:rPr lang="en-US" sz="1600" dirty="0"/>
              <a:t>proposed solution: In light of competition in the market, which is one of the main causes of the churn, after identifying other reasons why customers have left, the telecom company could innovate its services to make changes that will be much more responsive to customer requirements within the carrier to be able to satisfy them much more</a:t>
            </a:r>
            <a:r>
              <a:rPr lang="en-US" sz="1600" dirty="0" smtClean="0"/>
              <a:t>.</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en-US" dirty="0"/>
          </a:p>
        </p:txBody>
      </p:sp>
      <p:sp>
        <p:nvSpPr>
          <p:cNvPr id="3" name="Text Placeholder 2"/>
          <p:cNvSpPr>
            <a:spLocks noGrp="1"/>
          </p:cNvSpPr>
          <p:nvPr>
            <p:ph type="body" idx="1"/>
          </p:nvPr>
        </p:nvSpPr>
        <p:spPr/>
        <p:txBody>
          <a:bodyPr/>
          <a:lstStyle/>
          <a:p>
            <a:pPr lvl="0" indent="-330200">
              <a:buSzPts val="1600"/>
              <a:buChar char="❏"/>
            </a:pPr>
            <a:r>
              <a:rPr lang="en-US" sz="1400" dirty="0" smtClean="0"/>
              <a:t>What </a:t>
            </a:r>
            <a:r>
              <a:rPr lang="en-US" sz="1400" dirty="0"/>
              <a:t>are strengths of the organization that you have leveraged in your solution</a:t>
            </a:r>
            <a:r>
              <a:rPr lang="en-US" sz="1400" dirty="0" smtClean="0"/>
              <a:t>?</a:t>
            </a:r>
          </a:p>
          <a:p>
            <a:pPr lvl="0" indent="-330200">
              <a:buSzPts val="1600"/>
              <a:buChar char="❏"/>
            </a:pPr>
            <a:r>
              <a:rPr lang="en-US" sz="1400" dirty="0"/>
              <a:t>The company has a certain renown in the market as it has been in existence for several years</a:t>
            </a:r>
            <a:r>
              <a:rPr lang="en-US" sz="1400" dirty="0" smtClean="0"/>
              <a:t>.  </a:t>
            </a:r>
          </a:p>
          <a:p>
            <a:pPr lvl="0" indent="-330200">
              <a:buSzPts val="1600"/>
              <a:buChar char="❏"/>
            </a:pPr>
            <a:r>
              <a:rPr lang="en-US" sz="1400" dirty="0" smtClean="0"/>
              <a:t>The company has a massive market share.</a:t>
            </a:r>
          </a:p>
          <a:p>
            <a:pPr lvl="0" indent="-330200">
              <a:buSzPts val="1600"/>
              <a:buChar char="❏"/>
            </a:pPr>
            <a:r>
              <a:rPr lang="en-US" sz="1400" dirty="0" smtClean="0"/>
              <a:t>What </a:t>
            </a:r>
            <a:r>
              <a:rPr lang="en-US" sz="1400" dirty="0"/>
              <a:t>are weaknesses of the organization that could undermine your solution</a:t>
            </a:r>
            <a:r>
              <a:rPr lang="en-US" sz="1400" dirty="0" smtClean="0"/>
              <a:t>?</a:t>
            </a:r>
          </a:p>
          <a:p>
            <a:pPr lvl="0" indent="-330200">
              <a:buSzPts val="1600"/>
              <a:buChar char="❏"/>
            </a:pPr>
            <a:r>
              <a:rPr lang="en-US" sz="1400" dirty="0"/>
              <a:t>it's hard for the company to get new customers.</a:t>
            </a:r>
          </a:p>
          <a:p>
            <a:pPr lvl="0" indent="-330200">
              <a:buSzPts val="1600"/>
              <a:buChar char="❏"/>
            </a:pPr>
            <a:r>
              <a:rPr lang="en-US" sz="1400" dirty="0" smtClean="0"/>
              <a:t>What </a:t>
            </a:r>
            <a:r>
              <a:rPr lang="en-US" sz="1400" dirty="0"/>
              <a:t>are challenges that you might encounter? How can you mitigate them?</a:t>
            </a:r>
          </a:p>
          <a:p>
            <a:endParaRPr lang="en-US" dirty="0"/>
          </a:p>
        </p:txBody>
      </p:sp>
    </p:spTree>
    <p:extLst>
      <p:ext uri="{BB962C8B-B14F-4D97-AF65-F5344CB8AC3E}">
        <p14:creationId xmlns:p14="http://schemas.microsoft.com/office/powerpoint/2010/main" val="106729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citations for your work and provide resources for your audience to learn more about the technical aspects of your project. Share links to your GitHub repository or accompanying spreadsheets.</a:t>
            </a:r>
            <a:endParaRPr sz="1600">
              <a:solidFill>
                <a:srgbClr val="000000"/>
              </a:solidFill>
            </a:endParaRPr>
          </a:p>
          <a:p>
            <a:pPr marL="0" lvl="0" indent="0" algn="l" rtl="0">
              <a:spcBef>
                <a:spcPts val="1600"/>
              </a:spcBef>
              <a:spcAft>
                <a:spcPts val="0"/>
              </a:spcAft>
              <a:buNone/>
            </a:pPr>
            <a:endParaRPr sz="16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114" name="Google Shape;114;p15"/>
          <p:cNvSpPr txBox="1"/>
          <p:nvPr/>
        </p:nvSpPr>
        <p:spPr>
          <a:xfrm>
            <a:off x="650975" y="1574425"/>
            <a:ext cx="7045500" cy="31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1"/>
                </a:solidFill>
                <a:latin typeface="Lato"/>
                <a:ea typeface="Lato"/>
                <a:cs typeface="Lato"/>
                <a:sym typeface="Lato"/>
              </a:rPr>
              <a:t>Describe the business problem and define the analytic approach to solving the problem.</a:t>
            </a:r>
            <a:endParaRPr sz="1600" dirty="0">
              <a:solidFill>
                <a:schemeClr val="accent1"/>
              </a:solidFill>
              <a:latin typeface="Lato"/>
              <a:ea typeface="Lato"/>
              <a:cs typeface="Lato"/>
              <a:sym typeface="Lato"/>
            </a:endParaRPr>
          </a:p>
          <a:p>
            <a:pPr marL="0" lvl="0" indent="0" algn="l" rtl="0">
              <a:spcBef>
                <a:spcPts val="0"/>
              </a:spcBef>
              <a:spcAft>
                <a:spcPts val="0"/>
              </a:spcAft>
              <a:buNone/>
            </a:pP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problem of the telecom company is because of  several rivals that are constantly trying to steal customers hence they lose their customers they automatically they lose money .</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stakeholders impacted by the problem are the company executives,the marketing team and the customer service team </a:t>
            </a:r>
            <a:r>
              <a:rPr lang="en" sz="1600" dirty="0" smtClean="0">
                <a:solidFill>
                  <a:schemeClr val="accent1"/>
                </a:solidFill>
                <a:latin typeface="Lato"/>
                <a:ea typeface="Lato"/>
                <a:cs typeface="Lato"/>
                <a:sym typeface="Lato"/>
              </a:rPr>
              <a:t>and the investors.</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This is a huge problem for the company  because losing customers is costly for any </a:t>
            </a:r>
            <a:r>
              <a:rPr lang="en" sz="1600" dirty="0" smtClean="0">
                <a:solidFill>
                  <a:schemeClr val="accent1"/>
                </a:solidFill>
                <a:latin typeface="Lato"/>
                <a:ea typeface="Lato"/>
                <a:cs typeface="Lato"/>
                <a:sym typeface="Lato"/>
              </a:rPr>
              <a:t>business,</a:t>
            </a:r>
            <a:r>
              <a:rPr lang="en" sz="1200" dirty="0" smtClean="0">
                <a:solidFill>
                  <a:srgbClr val="454545"/>
                </a:solidFill>
                <a:highlight>
                  <a:srgbClr val="FFFFFF"/>
                </a:highlight>
              </a:rPr>
              <a:t> </a:t>
            </a:r>
            <a:r>
              <a:rPr lang="en" sz="1600" dirty="0">
                <a:solidFill>
                  <a:schemeClr val="accent1"/>
                </a:solidFill>
                <a:latin typeface="Lato"/>
                <a:ea typeface="Lato"/>
                <a:cs typeface="Lato"/>
                <a:sym typeface="Lato"/>
              </a:rPr>
              <a:t>as it can directly affect the profitability of the company.</a:t>
            </a:r>
            <a:endParaRPr sz="1600" b="1"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20" name="Google Shape;120;p16"/>
          <p:cNvSpPr txBox="1">
            <a:spLocks noGrp="1"/>
          </p:cNvSpPr>
          <p:nvPr>
            <p:ph type="body" idx="1"/>
          </p:nvPr>
        </p:nvSpPr>
        <p:spPr>
          <a:xfrm>
            <a:off x="641025" y="1438650"/>
            <a:ext cx="7688700" cy="31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Introduce the methods and data sources used for the analysis. Discuss your choice of variables, methods, and how they will help you address the problem.  </a:t>
            </a:r>
            <a:endParaRPr sz="1600"/>
          </a:p>
          <a:p>
            <a:pPr marL="0" lvl="0" indent="0" algn="l" rtl="0">
              <a:spcBef>
                <a:spcPts val="1600"/>
              </a:spcBef>
              <a:spcAft>
                <a:spcPts val="0"/>
              </a:spcAft>
              <a:buNone/>
            </a:pPr>
            <a:r>
              <a:rPr lang="en" sz="1600"/>
              <a:t>For running statistical models or statistical analysis:</a:t>
            </a:r>
            <a:endParaRPr sz="1600"/>
          </a:p>
          <a:p>
            <a:pPr marL="457200" lvl="0" indent="-330200" algn="l" rtl="0">
              <a:spcBef>
                <a:spcPts val="1600"/>
              </a:spcBef>
              <a:spcAft>
                <a:spcPts val="0"/>
              </a:spcAft>
              <a:buSzPts val="1600"/>
              <a:buChar char="❏"/>
            </a:pPr>
            <a:r>
              <a:rPr lang="en" sz="1600"/>
              <a:t>Document techniques </a:t>
            </a:r>
            <a:endParaRPr sz="1600"/>
          </a:p>
          <a:p>
            <a:pPr marL="457200" lvl="0" indent="-330200" algn="l" rtl="0">
              <a:spcBef>
                <a:spcPts val="0"/>
              </a:spcBef>
              <a:spcAft>
                <a:spcPts val="0"/>
              </a:spcAft>
              <a:buSzPts val="1600"/>
              <a:buChar char="❏"/>
            </a:pPr>
            <a:r>
              <a:rPr lang="en" sz="1600"/>
              <a:t>Document uncertainty</a:t>
            </a:r>
            <a:endParaRPr sz="1600"/>
          </a:p>
          <a:p>
            <a:pPr marL="457200" lvl="0" indent="-330200" algn="l" rtl="0">
              <a:spcBef>
                <a:spcPts val="0"/>
              </a:spcBef>
              <a:spcAft>
                <a:spcPts val="0"/>
              </a:spcAft>
              <a:buSzPts val="1600"/>
              <a:buChar char="❏"/>
            </a:pPr>
            <a:r>
              <a:rPr lang="en" sz="1600"/>
              <a:t>Document assumptions made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55207" y="688912"/>
            <a:ext cx="7688700" cy="535200"/>
          </a:xfrm>
          <a:prstGeom prst="rect">
            <a:avLst/>
          </a:prstGeom>
        </p:spPr>
        <p:txBody>
          <a:bodyPr spcFirstLastPara="1" wrap="square" lIns="91425" tIns="91425" rIns="91425" bIns="91425" anchor="t" anchorCtr="0">
            <a:noAutofit/>
          </a:bodyPr>
          <a:lstStyle/>
          <a:p>
            <a:pPr lvl="0"/>
            <a:r>
              <a:rPr lang="en-US" i="1" dirty="0"/>
              <a:t>I</a:t>
            </a:r>
            <a:r>
              <a:rPr lang="en-US" dirty="0" smtClean="0"/>
              <a:t>mpact </a:t>
            </a:r>
            <a:r>
              <a:rPr lang="en-US" dirty="0"/>
              <a:t>of the Churn</a:t>
            </a:r>
            <a:endParaRPr dirty="0"/>
          </a:p>
        </p:txBody>
      </p:sp>
      <p:pic>
        <p:nvPicPr>
          <p:cNvPr id="2" name="Picture 1"/>
          <p:cNvPicPr>
            <a:picLocks noChangeAspect="1"/>
          </p:cNvPicPr>
          <p:nvPr/>
        </p:nvPicPr>
        <p:blipFill>
          <a:blip r:embed="rId3"/>
          <a:stretch>
            <a:fillRect/>
          </a:stretch>
        </p:blipFill>
        <p:spPr>
          <a:xfrm>
            <a:off x="4868214" y="1680076"/>
            <a:ext cx="4010025" cy="2517900"/>
          </a:xfrm>
          <a:prstGeom prst="rect">
            <a:avLst/>
          </a:prstGeom>
        </p:spPr>
      </p:pic>
      <p:sp>
        <p:nvSpPr>
          <p:cNvPr id="126" name="Google Shape;126;p17"/>
          <p:cNvSpPr txBox="1">
            <a:spLocks noGrp="1"/>
          </p:cNvSpPr>
          <p:nvPr>
            <p:ph type="body" idx="1"/>
          </p:nvPr>
        </p:nvSpPr>
        <p:spPr>
          <a:xfrm>
            <a:off x="361650" y="1144876"/>
            <a:ext cx="7783200" cy="3324900"/>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smtClean="0"/>
              <a:t>There are about 26.54% of the customers churned</a:t>
            </a:r>
          </a:p>
          <a:p>
            <a:pPr marL="0" lvl="0" indent="0">
              <a:spcAft>
                <a:spcPts val="1600"/>
              </a:spcAft>
              <a:buNone/>
            </a:pPr>
            <a:r>
              <a:rPr lang="en-US" sz="1600" dirty="0" smtClean="0"/>
              <a:t>and </a:t>
            </a:r>
            <a:r>
              <a:rPr lang="en-US" sz="1600" dirty="0"/>
              <a:t>74.46% of the customers stayed.</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7" y="637509"/>
            <a:ext cx="7688700" cy="535200"/>
          </a:xfrm>
        </p:spPr>
        <p:txBody>
          <a:bodyPr/>
          <a:lstStyle/>
          <a:p>
            <a:r>
              <a:rPr lang="en-US" dirty="0"/>
              <a:t>Customer demographics </a:t>
            </a:r>
            <a:r>
              <a:rPr lang="en-US" dirty="0" smtClean="0"/>
              <a:t>: Gender</a:t>
            </a:r>
            <a:endParaRPr lang="en-US" dirty="0"/>
          </a:p>
        </p:txBody>
      </p:sp>
      <p:sp>
        <p:nvSpPr>
          <p:cNvPr id="3" name="Text Placeholder 2"/>
          <p:cNvSpPr>
            <a:spLocks noGrp="1"/>
          </p:cNvSpPr>
          <p:nvPr>
            <p:ph type="body" idx="1"/>
          </p:nvPr>
        </p:nvSpPr>
        <p:spPr>
          <a:xfrm>
            <a:off x="605307" y="1320450"/>
            <a:ext cx="8538693" cy="3380339"/>
          </a:xfrm>
        </p:spPr>
        <p:txBody>
          <a:bodyPr/>
          <a:lstStyle/>
          <a:p>
            <a:pPr marL="146050" indent="0">
              <a:buNone/>
            </a:pPr>
            <a:r>
              <a:rPr lang="en-US" dirty="0"/>
              <a:t>From the plot, it looks like gender does not play a role in customer churn Almost as many</a:t>
            </a:r>
          </a:p>
          <a:p>
            <a:pPr marL="146050" indent="0">
              <a:buNone/>
            </a:pPr>
            <a:r>
              <a:rPr lang="en-US" dirty="0"/>
              <a:t>women as men have churned during the past</a:t>
            </a:r>
          </a:p>
          <a:p>
            <a:pPr marL="146050" indent="0">
              <a:buNone/>
            </a:pPr>
            <a:r>
              <a:rPr lang="en-US" dirty="0"/>
              <a:t>month.</a:t>
            </a:r>
          </a:p>
          <a:p>
            <a:pPr marL="146050" indent="0">
              <a:buNone/>
            </a:pPr>
            <a:endParaRPr lang="en-US" dirty="0"/>
          </a:p>
          <a:p>
            <a:pPr marL="146050" indent="0">
              <a:buNone/>
            </a:pPr>
            <a:endParaRPr lang="en-US" dirty="0"/>
          </a:p>
        </p:txBody>
      </p:sp>
      <p:pic>
        <p:nvPicPr>
          <p:cNvPr id="4" name="Picture 3"/>
          <p:cNvPicPr>
            <a:picLocks noChangeAspect="1"/>
          </p:cNvPicPr>
          <p:nvPr/>
        </p:nvPicPr>
        <p:blipFill>
          <a:blip r:embed="rId2"/>
          <a:stretch>
            <a:fillRect/>
          </a:stretch>
        </p:blipFill>
        <p:spPr>
          <a:xfrm>
            <a:off x="5241701" y="2137893"/>
            <a:ext cx="3902299" cy="2421229"/>
          </a:xfrm>
          <a:prstGeom prst="rect">
            <a:avLst/>
          </a:prstGeom>
        </p:spPr>
      </p:pic>
    </p:spTree>
    <p:extLst>
      <p:ext uri="{BB962C8B-B14F-4D97-AF65-F5344CB8AC3E}">
        <p14:creationId xmlns:p14="http://schemas.microsoft.com/office/powerpoint/2010/main" val="246076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49" y="180304"/>
            <a:ext cx="7688700" cy="522474"/>
          </a:xfrm>
        </p:spPr>
        <p:txBody>
          <a:bodyPr/>
          <a:lstStyle/>
          <a:p>
            <a:r>
              <a:rPr lang="en-US" dirty="0"/>
              <a:t>Customer </a:t>
            </a:r>
            <a:r>
              <a:rPr lang="en-US" dirty="0" smtClean="0"/>
              <a:t>demographics: Age</a:t>
            </a:r>
            <a:endParaRPr lang="en-US" dirty="0"/>
          </a:p>
        </p:txBody>
      </p:sp>
      <p:pic>
        <p:nvPicPr>
          <p:cNvPr id="4" name="Picture 3"/>
          <p:cNvPicPr>
            <a:picLocks noChangeAspect="1"/>
          </p:cNvPicPr>
          <p:nvPr/>
        </p:nvPicPr>
        <p:blipFill>
          <a:blip r:embed="rId2"/>
          <a:stretch>
            <a:fillRect/>
          </a:stretch>
        </p:blipFill>
        <p:spPr>
          <a:xfrm>
            <a:off x="4971245" y="2498512"/>
            <a:ext cx="4172755" cy="2196706"/>
          </a:xfrm>
          <a:prstGeom prst="rect">
            <a:avLst/>
          </a:prstGeom>
        </p:spPr>
      </p:pic>
      <p:sp>
        <p:nvSpPr>
          <p:cNvPr id="3" name="Text Placeholder 2"/>
          <p:cNvSpPr>
            <a:spLocks noGrp="1"/>
          </p:cNvSpPr>
          <p:nvPr>
            <p:ph type="body" idx="1"/>
          </p:nvPr>
        </p:nvSpPr>
        <p:spPr>
          <a:xfrm>
            <a:off x="631065" y="824248"/>
            <a:ext cx="8384145" cy="3870970"/>
          </a:xfrm>
        </p:spPr>
        <p:txBody>
          <a:bodyPr/>
          <a:lstStyle/>
          <a:p>
            <a:pPr marL="146050" indent="0">
              <a:buNone/>
            </a:pPr>
            <a:endParaRPr lang="en-US" dirty="0"/>
          </a:p>
        </p:txBody>
      </p:sp>
    </p:spTree>
    <p:extLst>
      <p:ext uri="{BB962C8B-B14F-4D97-AF65-F5344CB8AC3E}">
        <p14:creationId xmlns:p14="http://schemas.microsoft.com/office/powerpoint/2010/main" val="104177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a:t>
            </a:r>
            <a:r>
              <a:rPr lang="en-US" dirty="0"/>
              <a:t>used : INTERNET</a:t>
            </a:r>
          </a:p>
        </p:txBody>
      </p:sp>
      <p:pic>
        <p:nvPicPr>
          <p:cNvPr id="4" name="Picture 3"/>
          <p:cNvPicPr>
            <a:picLocks noChangeAspect="1"/>
          </p:cNvPicPr>
          <p:nvPr/>
        </p:nvPicPr>
        <p:blipFill>
          <a:blip r:embed="rId2"/>
          <a:stretch>
            <a:fillRect/>
          </a:stretch>
        </p:blipFill>
        <p:spPr>
          <a:xfrm>
            <a:off x="5087155" y="1828799"/>
            <a:ext cx="4056845" cy="2730321"/>
          </a:xfrm>
          <a:prstGeom prst="rect">
            <a:avLst/>
          </a:prstGeom>
        </p:spPr>
      </p:pic>
      <p:sp>
        <p:nvSpPr>
          <p:cNvPr id="3" name="Text Placeholder 2"/>
          <p:cNvSpPr>
            <a:spLocks noGrp="1"/>
          </p:cNvSpPr>
          <p:nvPr>
            <p:ph type="body" idx="1"/>
          </p:nvPr>
        </p:nvSpPr>
        <p:spPr>
          <a:xfrm>
            <a:off x="729450" y="1545474"/>
            <a:ext cx="8414550" cy="3168193"/>
          </a:xfrm>
        </p:spPr>
        <p:txBody>
          <a:bodyPr/>
          <a:lstStyle/>
          <a:p>
            <a:endParaRPr lang="en-US" dirty="0"/>
          </a:p>
        </p:txBody>
      </p:sp>
    </p:spTree>
    <p:extLst>
      <p:ext uri="{BB962C8B-B14F-4D97-AF65-F5344CB8AC3E}">
        <p14:creationId xmlns:p14="http://schemas.microsoft.com/office/powerpoint/2010/main" val="267201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288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a:t>
            </a:r>
            <a:br>
              <a:rPr lang="en-US" dirty="0" smtClean="0"/>
            </a:br>
            <a:r>
              <a:rPr lang="en-US" dirty="0"/>
              <a:t> </a:t>
            </a:r>
          </a:p>
        </p:txBody>
      </p:sp>
      <p:sp>
        <p:nvSpPr>
          <p:cNvPr id="3" name="Text Placeholder 2"/>
          <p:cNvSpPr>
            <a:spLocks noGrp="1"/>
          </p:cNvSpPr>
          <p:nvPr>
            <p:ph type="body" idx="1"/>
          </p:nvPr>
        </p:nvSpPr>
        <p:spPr>
          <a:xfrm>
            <a:off x="819602" y="1320450"/>
            <a:ext cx="7688700" cy="3212913"/>
          </a:xfrm>
        </p:spPr>
        <p:txBody>
          <a:bodyPr/>
          <a:lstStyle/>
          <a:p>
            <a:pPr marL="146050" indent="0">
              <a:buNone/>
            </a:pPr>
            <a:r>
              <a:rPr lang="en-US" dirty="0"/>
              <a:t>After running these codes, we can see that the company's </a:t>
            </a:r>
            <a:r>
              <a:rPr lang="en-US" dirty="0" err="1"/>
              <a:t>gonna</a:t>
            </a:r>
            <a:r>
              <a:rPr lang="en-US" dirty="0"/>
              <a:t> take about 29 days to lose all his clients.</a:t>
            </a:r>
            <a:endParaRPr lang="en-US" dirty="0" smtClean="0"/>
          </a:p>
        </p:txBody>
      </p:sp>
    </p:spTree>
    <p:extLst>
      <p:ext uri="{BB962C8B-B14F-4D97-AF65-F5344CB8AC3E}">
        <p14:creationId xmlns:p14="http://schemas.microsoft.com/office/powerpoint/2010/main" val="196974665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2144</TotalTime>
  <Words>408</Words>
  <Application>Microsoft Office PowerPoint</Application>
  <PresentationFormat>On-screen Show (16:9)</PresentationFormat>
  <Paragraphs>36</Paragraphs>
  <Slides>12</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Lato</vt:lpstr>
      <vt:lpstr>Encode Sans SemiBold</vt:lpstr>
      <vt:lpstr>Arial</vt:lpstr>
      <vt:lpstr>Tahoma</vt:lpstr>
      <vt:lpstr>Raleway</vt:lpstr>
      <vt:lpstr>Andalus</vt:lpstr>
      <vt:lpstr>Cutive</vt:lpstr>
      <vt:lpstr>Streamline</vt:lpstr>
      <vt:lpstr>Vanessa CHARLES </vt:lpstr>
      <vt:lpstr>Problem</vt:lpstr>
      <vt:lpstr>Methodology</vt:lpstr>
      <vt:lpstr>Impact of the Churn</vt:lpstr>
      <vt:lpstr>Customer demographics : Gender</vt:lpstr>
      <vt:lpstr>Customer demographics: Age</vt:lpstr>
      <vt:lpstr>Services used : INTERNET</vt:lpstr>
      <vt:lpstr>PowerPoint Presentation</vt:lpstr>
      <vt:lpstr>Bonus  </vt:lpstr>
      <vt:lpstr>Discussion &amp; Recommendations</vt:lpstr>
      <vt:lpstr>Discussion &amp; Recommendations</vt:lpstr>
      <vt:lpstr>References &amp; Appendices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Vanessa CHARLES </dc:title>
  <cp:lastModifiedBy>YMCA</cp:lastModifiedBy>
  <cp:revision>17</cp:revision>
  <dcterms:modified xsi:type="dcterms:W3CDTF">2020-06-23T03:50:39Z</dcterms:modified>
</cp:coreProperties>
</file>