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52"/>
  </p:notesMasterIdLst>
  <p:sldIdLst>
    <p:sldId id="270" r:id="rId3"/>
    <p:sldId id="261" r:id="rId4"/>
    <p:sldId id="474" r:id="rId5"/>
    <p:sldId id="475" r:id="rId6"/>
    <p:sldId id="477" r:id="rId7"/>
    <p:sldId id="476" r:id="rId8"/>
    <p:sldId id="413" r:id="rId9"/>
    <p:sldId id="424" r:id="rId10"/>
    <p:sldId id="410" r:id="rId11"/>
    <p:sldId id="488" r:id="rId12"/>
    <p:sldId id="411" r:id="rId13"/>
    <p:sldId id="449" r:id="rId14"/>
    <p:sldId id="437" r:id="rId15"/>
    <p:sldId id="423" r:id="rId16"/>
    <p:sldId id="425" r:id="rId17"/>
    <p:sldId id="454" r:id="rId18"/>
    <p:sldId id="426" r:id="rId19"/>
    <p:sldId id="427" r:id="rId20"/>
    <p:sldId id="450" r:id="rId21"/>
    <p:sldId id="452" r:id="rId22"/>
    <p:sldId id="428" r:id="rId23"/>
    <p:sldId id="487" r:id="rId24"/>
    <p:sldId id="502" r:id="rId25"/>
    <p:sldId id="503" r:id="rId26"/>
    <p:sldId id="434" r:id="rId27"/>
    <p:sldId id="489" r:id="rId28"/>
    <p:sldId id="490" r:id="rId29"/>
    <p:sldId id="491" r:id="rId30"/>
    <p:sldId id="416" r:id="rId31"/>
    <p:sldId id="451" r:id="rId32"/>
    <p:sldId id="492" r:id="rId33"/>
    <p:sldId id="493" r:id="rId34"/>
    <p:sldId id="494" r:id="rId35"/>
    <p:sldId id="495" r:id="rId36"/>
    <p:sldId id="496" r:id="rId37"/>
    <p:sldId id="497" r:id="rId38"/>
    <p:sldId id="498" r:id="rId39"/>
    <p:sldId id="439" r:id="rId40"/>
    <p:sldId id="481" r:id="rId41"/>
    <p:sldId id="440" r:id="rId42"/>
    <p:sldId id="441" r:id="rId43"/>
    <p:sldId id="442" r:id="rId44"/>
    <p:sldId id="482" r:id="rId45"/>
    <p:sldId id="443" r:id="rId46"/>
    <p:sldId id="444" r:id="rId47"/>
    <p:sldId id="483" r:id="rId48"/>
    <p:sldId id="484" r:id="rId49"/>
    <p:sldId id="485" r:id="rId50"/>
    <p:sldId id="486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8C99245-CD3C-48D3-8C86-664CC2D43091}">
          <p14:sldIdLst>
            <p14:sldId id="270"/>
            <p14:sldId id="261"/>
          </p14:sldIdLst>
        </p14:section>
        <p14:section name="서비스정책" id="{65F54180-8E78-4374-AEE8-2207F77BDA11}">
          <p14:sldIdLst>
            <p14:sldId id="474"/>
            <p14:sldId id="475"/>
            <p14:sldId id="477"/>
            <p14:sldId id="476"/>
          </p14:sldIdLst>
        </p14:section>
        <p14:section name="가이드" id="{077F620D-2C90-44CE-80A9-3E3E7FC1797B}">
          <p14:sldIdLst>
            <p14:sldId id="413"/>
            <p14:sldId id="424"/>
          </p14:sldIdLst>
        </p14:section>
        <p14:section name="공통영역(헤더/푸터/툴바/플레이어)" id="{6DF2EFFF-72DD-4728-8578-5CDF35D8FED9}">
          <p14:sldIdLst>
            <p14:sldId id="410"/>
            <p14:sldId id="488"/>
          </p14:sldIdLst>
        </p14:section>
        <p14:section name="Header" id="{614AF148-4F37-4D10-83A4-3107527AC043}">
          <p14:sldIdLst>
            <p14:sldId id="411"/>
            <p14:sldId id="449"/>
            <p14:sldId id="437"/>
            <p14:sldId id="423"/>
            <p14:sldId id="425"/>
            <p14:sldId id="454"/>
            <p14:sldId id="426"/>
          </p14:sldIdLst>
        </p14:section>
        <p14:section name="Footer" id="{B9C25CDF-B98F-4091-9EDE-821DD822AEE6}">
          <p14:sldIdLst>
            <p14:sldId id="427"/>
            <p14:sldId id="450"/>
          </p14:sldIdLst>
        </p14:section>
        <p14:section name="툴바" id="{31C149E9-75D9-40C7-A529-D27920CEAC93}">
          <p14:sldIdLst>
            <p14:sldId id="452"/>
            <p14:sldId id="428"/>
            <p14:sldId id="487"/>
          </p14:sldIdLst>
        </p14:section>
        <p14:section name="영상 플레이어" id="{0B93077C-0334-49B6-80D8-60F527BD85DA}">
          <p14:sldIdLst>
            <p14:sldId id="502"/>
            <p14:sldId id="503"/>
          </p14:sldIdLst>
        </p14:section>
        <p14:section name="메인" id="{0B5C4481-B53F-4DD8-83DB-16DD7BF34368}">
          <p14:sldIdLst>
            <p14:sldId id="434"/>
            <p14:sldId id="489"/>
            <p14:sldId id="490"/>
            <p14:sldId id="491"/>
            <p14:sldId id="416"/>
            <p14:sldId id="451"/>
            <p14:sldId id="492"/>
            <p14:sldId id="493"/>
            <p14:sldId id="494"/>
            <p14:sldId id="495"/>
            <p14:sldId id="496"/>
            <p14:sldId id="497"/>
            <p14:sldId id="498"/>
          </p14:sldIdLst>
        </p14:section>
        <p14:section name="기사View 화면" id="{FC6F1B05-EEE7-4E57-9F4D-B7C3421EE223}">
          <p14:sldIdLst>
            <p14:sldId id="439"/>
            <p14:sldId id="481"/>
            <p14:sldId id="440"/>
            <p14:sldId id="441"/>
            <p14:sldId id="442"/>
            <p14:sldId id="482"/>
            <p14:sldId id="443"/>
            <p14:sldId id="444"/>
            <p14:sldId id="483"/>
            <p14:sldId id="484"/>
            <p14:sldId id="485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12" userDrawn="1">
          <p15:clr>
            <a:srgbClr val="A4A3A4"/>
          </p15:clr>
        </p15:guide>
        <p15:guide id="2" pos="2774" userDrawn="1">
          <p15:clr>
            <a:srgbClr val="A4A3A4"/>
          </p15:clr>
        </p15:guide>
        <p15:guide id="5" pos="5087" userDrawn="1">
          <p15:clr>
            <a:srgbClr val="A4A3A4"/>
          </p15:clr>
        </p15:guide>
        <p15:guide id="6" orient="horz" pos="3543" userDrawn="1">
          <p15:clr>
            <a:srgbClr val="A4A3A4"/>
          </p15:clr>
        </p15:guide>
        <p15:guide id="7" orient="horz" pos="2001" userDrawn="1">
          <p15:clr>
            <a:srgbClr val="A4A3A4"/>
          </p15:clr>
        </p15:guide>
        <p15:guide id="8" orient="horz" pos="2319" userDrawn="1">
          <p15:clr>
            <a:srgbClr val="A4A3A4"/>
          </p15:clr>
        </p15:guide>
        <p15:guide id="9" orient="horz" pos="981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1617" userDrawn="1">
          <p15:clr>
            <a:srgbClr val="A4A3A4"/>
          </p15:clr>
        </p15:guide>
        <p15:guide id="13" pos="3795" userDrawn="1">
          <p15:clr>
            <a:srgbClr val="A4A3A4"/>
          </p15:clr>
        </p15:guide>
        <p15:guide id="14" orient="horz" pos="2092" userDrawn="1">
          <p15:clr>
            <a:srgbClr val="A4A3A4"/>
          </p15:clr>
        </p15:guide>
        <p15:guide id="15" pos="2411" userDrawn="1">
          <p15:clr>
            <a:srgbClr val="A4A3A4"/>
          </p15:clr>
        </p15:guide>
        <p15:guide id="16" pos="574" userDrawn="1">
          <p15:clr>
            <a:srgbClr val="A4A3A4"/>
          </p15:clr>
        </p15:guide>
        <p15:guide id="17" pos="3001" userDrawn="1">
          <p15:clr>
            <a:srgbClr val="A4A3A4"/>
          </p15:clr>
        </p15:guide>
        <p15:guide id="18" pos="62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en Song" initials="OS" lastIdx="7" clrIdx="0">
    <p:extLst>
      <p:ext uri="{19B8F6BF-5375-455C-9EA6-DF929625EA0E}">
        <p15:presenceInfo xmlns:p15="http://schemas.microsoft.com/office/powerpoint/2012/main" userId="c0372010e1707d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DDD"/>
    <a:srgbClr val="FFFFFF"/>
    <a:srgbClr val="404040"/>
    <a:srgbClr val="262626"/>
    <a:srgbClr val="BFBFBF"/>
    <a:srgbClr val="E6E5E5"/>
    <a:srgbClr val="44B8C8"/>
    <a:srgbClr val="70C9D5"/>
    <a:srgbClr val="82B3B0"/>
    <a:srgbClr val="AAD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1608" autoAdjust="0"/>
  </p:normalViewPr>
  <p:slideViewPr>
    <p:cSldViewPr snapToGrid="0">
      <p:cViewPr varScale="1">
        <p:scale>
          <a:sx n="100" d="100"/>
          <a:sy n="100" d="100"/>
        </p:scale>
        <p:origin x="1122" y="84"/>
      </p:cViewPr>
      <p:guideLst>
        <p:guide orient="horz" pos="1412"/>
        <p:guide pos="2774"/>
        <p:guide pos="5087"/>
        <p:guide orient="horz" pos="3543"/>
        <p:guide orient="horz" pos="2001"/>
        <p:guide orient="horz" pos="2319"/>
        <p:guide orient="horz" pos="981"/>
        <p:guide pos="2819"/>
        <p:guide pos="1617"/>
        <p:guide pos="3795"/>
        <p:guide orient="horz" pos="2092"/>
        <p:guide pos="2411"/>
        <p:guide pos="574"/>
        <p:guide pos="3001"/>
        <p:guide pos="62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-38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D3AC4-3B19-48B4-BB84-A1B0B0145F21}" type="datetimeFigureOut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12967-0047-4224-B374-1AF1C39647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9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12967-0047-4224-B374-1AF1C39647A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549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12967-0047-4224-B374-1AF1C39647AC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877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12967-0047-4224-B374-1AF1C39647AC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660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12967-0047-4224-B374-1AF1C39647AC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7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12967-0047-4224-B374-1AF1C39647AC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71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12967-0047-4224-B374-1AF1C39647AC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47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12967-0047-4224-B374-1AF1C39647AC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439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12967-0047-4224-B374-1AF1C39647AC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03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12967-0047-4224-B374-1AF1C39647AC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179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12967-0047-4224-B374-1AF1C39647AC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377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12967-0047-4224-B374-1AF1C39647AC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79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2A3E2-99EE-4DCE-B0A2-3229F9C3C4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2822" y="2138947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ko-KR" altLang="en-US" sz="3600" b="1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문서명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7D66B-2E43-4C1A-93D1-97294456AA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2822" y="1677282"/>
            <a:ext cx="202536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>
              <a:buFontTx/>
              <a:buNone/>
              <a:defRPr lang="ko-KR" altLang="en-US" sz="2400" b="0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Project name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003C17-E5C8-4914-8DAD-9CC6847D80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997" y="5914210"/>
            <a:ext cx="1602006" cy="345086"/>
          </a:xfrm>
          <a:prstGeom prst="rect">
            <a:avLst/>
          </a:prstGeom>
        </p:spPr>
      </p:pic>
      <p:sp>
        <p:nvSpPr>
          <p:cNvPr id="12" name="Text Box 108">
            <a:extLst>
              <a:ext uri="{FF2B5EF4-FFF2-40B4-BE49-F238E27FC236}">
                <a16:creationId xmlns:a16="http://schemas.microsoft.com/office/drawing/2014/main" id="{B980861D-2104-4FA4-AC86-FD7285B676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68563" y="6340069"/>
            <a:ext cx="7232998" cy="349250"/>
          </a:xfrm>
          <a:prstGeom prst="rect">
            <a:avLst/>
          </a:prstGeom>
        </p:spPr>
        <p:txBody>
          <a:bodyPr/>
          <a:lstStyle/>
          <a:p>
            <a:pPr algn="ctr"/>
            <a:r>
              <a:rPr kumimoji="1" lang="ko-KR" altLang="en-US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rPr>
              <a:t>에스제이테크놀로지의 사전 승인 없이 본 내용의 전부 또는 일부에 대한 복사</a:t>
            </a:r>
            <a:r>
              <a:rPr kumimoji="1" lang="en-US" altLang="ko-KR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ko-KR" altLang="en-US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rPr>
              <a:t>전재</a:t>
            </a:r>
            <a:r>
              <a:rPr kumimoji="1" lang="en-US" altLang="ko-KR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ko-KR" altLang="en-US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rPr>
              <a:t>배포</a:t>
            </a:r>
            <a:r>
              <a:rPr kumimoji="1" lang="en-US" altLang="ko-KR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ko-KR" altLang="en-US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rPr>
              <a:t>사용을 금합니다</a:t>
            </a:r>
            <a:r>
              <a:rPr kumimoji="1" lang="en-US" altLang="ko-KR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F082564-0C18-4FC2-91BA-C717F30BDC74}"/>
              </a:ext>
            </a:extLst>
          </p:cNvPr>
          <p:cNvCxnSpPr/>
          <p:nvPr userDrawn="1"/>
        </p:nvCxnSpPr>
        <p:spPr bwMode="auto">
          <a:xfrm>
            <a:off x="1767385" y="1653164"/>
            <a:ext cx="0" cy="1142952"/>
          </a:xfrm>
          <a:prstGeom prst="line">
            <a:avLst/>
          </a:prstGeom>
          <a:noFill/>
          <a:ln w="57150" cap="flat" cmpd="sng" algn="ctr">
            <a:solidFill>
              <a:srgbClr val="E6E5E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0588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Header_표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 bwMode="auto">
          <a:xfrm rot="5400000">
            <a:off x="-1936865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 userDrawn="1"/>
        </p:nvCxnSpPr>
        <p:spPr bwMode="auto">
          <a:xfrm rot="5400000">
            <a:off x="5132791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sp>
        <p:nvSpPr>
          <p:cNvPr id="11" name="Rectangle 42">
            <a:extLst>
              <a:ext uri="{FF2B5EF4-FFF2-40B4-BE49-F238E27FC236}">
                <a16:creationId xmlns:a16="http://schemas.microsoft.com/office/drawing/2014/main" id="{A952CA4D-C2E0-490C-A895-1B522189B5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963987"/>
            <a:ext cx="8743288" cy="272630"/>
          </a:xfrm>
          <a:prstGeom prst="rect">
            <a:avLst/>
          </a:prstGeom>
          <a:solidFill>
            <a:schemeClr val="bg2"/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en-US" altLang="ko-KR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Header</a:t>
            </a:r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C342022E-A83A-42FA-82A4-595DF41A91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28026" y="567974"/>
            <a:ext cx="73930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919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Footer_표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 bwMode="auto">
          <a:xfrm rot="5400000">
            <a:off x="-1936865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 userDrawn="1"/>
        </p:nvCxnSpPr>
        <p:spPr bwMode="auto">
          <a:xfrm rot="5400000">
            <a:off x="5132791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sp>
        <p:nvSpPr>
          <p:cNvPr id="11" name="Rectangle 42">
            <a:extLst>
              <a:ext uri="{FF2B5EF4-FFF2-40B4-BE49-F238E27FC236}">
                <a16:creationId xmlns:a16="http://schemas.microsoft.com/office/drawing/2014/main" id="{A952CA4D-C2E0-490C-A895-1B522189B5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6503829"/>
            <a:ext cx="8743288" cy="272630"/>
          </a:xfrm>
          <a:prstGeom prst="rect">
            <a:avLst/>
          </a:prstGeom>
          <a:solidFill>
            <a:schemeClr val="bg2"/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en-US" altLang="ko-KR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Footer</a:t>
            </a:r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F945B7CD-26FE-4638-965D-8CE3DC82C7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28026" y="567974"/>
            <a:ext cx="73930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017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_한개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5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34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35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grpSp>
        <p:nvGrpSpPr>
          <p:cNvPr id="39" name="그룹 38"/>
          <p:cNvGrpSpPr/>
          <p:nvPr userDrawn="1"/>
        </p:nvGrpSpPr>
        <p:grpSpPr>
          <a:xfrm>
            <a:off x="3167147" y="1130530"/>
            <a:ext cx="2768139" cy="5517884"/>
            <a:chOff x="1479664" y="1130530"/>
            <a:chExt cx="2768139" cy="5517884"/>
          </a:xfrm>
        </p:grpSpPr>
        <p:pic>
          <p:nvPicPr>
            <p:cNvPr id="40" name="Picture 5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30321" t="10816" r="30275" b="10639"/>
            <a:stretch>
              <a:fillRect/>
            </a:stretch>
          </p:blipFill>
          <p:spPr bwMode="auto">
            <a:xfrm>
              <a:off x="1479664" y="1130530"/>
              <a:ext cx="2768139" cy="5517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85131" b="7759"/>
            <a:stretch>
              <a:fillRect/>
            </a:stretch>
          </p:blipFill>
          <p:spPr bwMode="auto">
            <a:xfrm>
              <a:off x="1790779" y="1265344"/>
              <a:ext cx="342821" cy="15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2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66896" t="10057"/>
            <a:stretch>
              <a:fillRect/>
            </a:stretch>
          </p:blipFill>
          <p:spPr bwMode="auto">
            <a:xfrm>
              <a:off x="3276600" y="1295401"/>
              <a:ext cx="722066" cy="13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3175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_두개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5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34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35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1180406" y="1130530"/>
            <a:ext cx="2768139" cy="5517884"/>
            <a:chOff x="1479664" y="1130530"/>
            <a:chExt cx="2768139" cy="5517884"/>
          </a:xfrm>
        </p:grpSpPr>
        <p:pic>
          <p:nvPicPr>
            <p:cNvPr id="3077" name="Picture 5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30321" t="10816" r="30275" b="10639"/>
            <a:stretch>
              <a:fillRect/>
            </a:stretch>
          </p:blipFill>
          <p:spPr bwMode="auto">
            <a:xfrm>
              <a:off x="1479664" y="1130530"/>
              <a:ext cx="2768139" cy="5517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85131" b="7759"/>
            <a:stretch>
              <a:fillRect/>
            </a:stretch>
          </p:blipFill>
          <p:spPr bwMode="auto">
            <a:xfrm>
              <a:off x="1790779" y="1265344"/>
              <a:ext cx="342821" cy="15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66896" t="10057"/>
            <a:stretch>
              <a:fillRect/>
            </a:stretch>
          </p:blipFill>
          <p:spPr bwMode="auto">
            <a:xfrm>
              <a:off x="3276600" y="1295401"/>
              <a:ext cx="722066" cy="13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9" name="그룹 38"/>
          <p:cNvGrpSpPr/>
          <p:nvPr userDrawn="1"/>
        </p:nvGrpSpPr>
        <p:grpSpPr>
          <a:xfrm>
            <a:off x="4653203" y="1130530"/>
            <a:ext cx="2768139" cy="5517884"/>
            <a:chOff x="1479664" y="1130530"/>
            <a:chExt cx="2768139" cy="5517884"/>
          </a:xfrm>
        </p:grpSpPr>
        <p:pic>
          <p:nvPicPr>
            <p:cNvPr id="40" name="Picture 5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30321" t="10816" r="30275" b="10639"/>
            <a:stretch>
              <a:fillRect/>
            </a:stretch>
          </p:blipFill>
          <p:spPr bwMode="auto">
            <a:xfrm>
              <a:off x="1479664" y="1130530"/>
              <a:ext cx="2768139" cy="5517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85131" b="7759"/>
            <a:stretch>
              <a:fillRect/>
            </a:stretch>
          </p:blipFill>
          <p:spPr bwMode="auto">
            <a:xfrm>
              <a:off x="1790779" y="1265344"/>
              <a:ext cx="342821" cy="15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2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66896" t="10057"/>
            <a:stretch>
              <a:fillRect/>
            </a:stretch>
          </p:blipFill>
          <p:spPr bwMode="auto">
            <a:xfrm>
              <a:off x="3276600" y="1295401"/>
              <a:ext cx="722066" cy="13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317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_두개화면_이전다음연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5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34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35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36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1180406" y="1130530"/>
            <a:ext cx="2768139" cy="5517884"/>
            <a:chOff x="1479664" y="1130530"/>
            <a:chExt cx="2768139" cy="5517884"/>
          </a:xfrm>
        </p:grpSpPr>
        <p:pic>
          <p:nvPicPr>
            <p:cNvPr id="3077" name="Picture 5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30321" t="10816" r="30275" b="10639"/>
            <a:stretch>
              <a:fillRect/>
            </a:stretch>
          </p:blipFill>
          <p:spPr bwMode="auto">
            <a:xfrm>
              <a:off x="1479664" y="1130530"/>
              <a:ext cx="2768139" cy="5517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85131" b="7759"/>
            <a:stretch>
              <a:fillRect/>
            </a:stretch>
          </p:blipFill>
          <p:spPr bwMode="auto">
            <a:xfrm>
              <a:off x="1790779" y="1265344"/>
              <a:ext cx="342821" cy="15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66896" t="10057"/>
            <a:stretch>
              <a:fillRect/>
            </a:stretch>
          </p:blipFill>
          <p:spPr bwMode="auto">
            <a:xfrm>
              <a:off x="3276600" y="1295401"/>
              <a:ext cx="722066" cy="13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9" name="그룹 38"/>
          <p:cNvGrpSpPr/>
          <p:nvPr userDrawn="1"/>
        </p:nvGrpSpPr>
        <p:grpSpPr>
          <a:xfrm>
            <a:off x="4653203" y="1130530"/>
            <a:ext cx="2768139" cy="5517884"/>
            <a:chOff x="1479664" y="1130530"/>
            <a:chExt cx="2768139" cy="5517884"/>
          </a:xfrm>
        </p:grpSpPr>
        <p:pic>
          <p:nvPicPr>
            <p:cNvPr id="40" name="Picture 5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30321" t="10816" r="30275" b="10639"/>
            <a:stretch>
              <a:fillRect/>
            </a:stretch>
          </p:blipFill>
          <p:spPr bwMode="auto">
            <a:xfrm>
              <a:off x="1479664" y="1130530"/>
              <a:ext cx="2768139" cy="5517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85131" b="7759"/>
            <a:stretch>
              <a:fillRect/>
            </a:stretch>
          </p:blipFill>
          <p:spPr bwMode="auto">
            <a:xfrm>
              <a:off x="1790779" y="1265344"/>
              <a:ext cx="342821" cy="15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2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66896" t="10057"/>
            <a:stretch>
              <a:fillRect/>
            </a:stretch>
          </p:blipFill>
          <p:spPr bwMode="auto">
            <a:xfrm>
              <a:off x="3276600" y="1295401"/>
              <a:ext cx="722066" cy="13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8" name="Rectangle 42">
            <a:extLst>
              <a:ext uri="{FF2B5EF4-FFF2-40B4-BE49-F238E27FC236}">
                <a16:creationId xmlns:a16="http://schemas.microsoft.com/office/drawing/2014/main" id="{337F89CB-64BE-4A8F-A042-37AE9258F3A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6613264"/>
            <a:ext cx="8743288" cy="166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ko-KR" altLang="en-US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페이지 이어짐</a:t>
            </a:r>
            <a:endParaRPr lang="en-US" altLang="ko-KR" sz="800" kern="1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70C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Rectangle 42">
            <a:extLst>
              <a:ext uri="{FF2B5EF4-FFF2-40B4-BE49-F238E27FC236}">
                <a16:creationId xmlns:a16="http://schemas.microsoft.com/office/drawing/2014/main" id="{769614FC-8683-420E-A119-AD6C4F7CAB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963987"/>
            <a:ext cx="8743288" cy="166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ko-KR" altLang="en-US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이전 페이지 이어짐</a:t>
            </a:r>
            <a:endParaRPr lang="en-US" altLang="ko-KR" sz="800" kern="1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70C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" name="텍스트 개체 틀 12">
            <a:extLst>
              <a:ext uri="{FF2B5EF4-FFF2-40B4-BE49-F238E27FC236}">
                <a16:creationId xmlns:a16="http://schemas.microsoft.com/office/drawing/2014/main" id="{AF1E23B3-0E8C-4D23-B550-96D3699045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28026" y="567974"/>
            <a:ext cx="73930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40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_두개화면_다음연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5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34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35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36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1180406" y="1130530"/>
            <a:ext cx="2768139" cy="5517884"/>
            <a:chOff x="1479664" y="1130530"/>
            <a:chExt cx="2768139" cy="5517884"/>
          </a:xfrm>
        </p:grpSpPr>
        <p:pic>
          <p:nvPicPr>
            <p:cNvPr id="3077" name="Picture 5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30321" t="10816" r="30275" b="10639"/>
            <a:stretch>
              <a:fillRect/>
            </a:stretch>
          </p:blipFill>
          <p:spPr bwMode="auto">
            <a:xfrm>
              <a:off x="1479664" y="1130530"/>
              <a:ext cx="2768139" cy="5517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85131" b="7759"/>
            <a:stretch>
              <a:fillRect/>
            </a:stretch>
          </p:blipFill>
          <p:spPr bwMode="auto">
            <a:xfrm>
              <a:off x="1790779" y="1265344"/>
              <a:ext cx="342821" cy="15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66896" t="10057"/>
            <a:stretch>
              <a:fillRect/>
            </a:stretch>
          </p:blipFill>
          <p:spPr bwMode="auto">
            <a:xfrm>
              <a:off x="3276600" y="1295401"/>
              <a:ext cx="722066" cy="13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9" name="그룹 38"/>
          <p:cNvGrpSpPr/>
          <p:nvPr userDrawn="1"/>
        </p:nvGrpSpPr>
        <p:grpSpPr>
          <a:xfrm>
            <a:off x="4653203" y="1130530"/>
            <a:ext cx="2768139" cy="5517884"/>
            <a:chOff x="1479664" y="1130530"/>
            <a:chExt cx="2768139" cy="5517884"/>
          </a:xfrm>
        </p:grpSpPr>
        <p:pic>
          <p:nvPicPr>
            <p:cNvPr id="40" name="Picture 5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30321" t="10816" r="30275" b="10639"/>
            <a:stretch>
              <a:fillRect/>
            </a:stretch>
          </p:blipFill>
          <p:spPr bwMode="auto">
            <a:xfrm>
              <a:off x="1479664" y="1130530"/>
              <a:ext cx="2768139" cy="5517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85131" b="7759"/>
            <a:stretch>
              <a:fillRect/>
            </a:stretch>
          </p:blipFill>
          <p:spPr bwMode="auto">
            <a:xfrm>
              <a:off x="1790779" y="1265344"/>
              <a:ext cx="342821" cy="15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2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66896" t="10057"/>
            <a:stretch>
              <a:fillRect/>
            </a:stretch>
          </p:blipFill>
          <p:spPr bwMode="auto">
            <a:xfrm>
              <a:off x="3276600" y="1295401"/>
              <a:ext cx="722066" cy="13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8" name="Rectangle 42">
            <a:extLst>
              <a:ext uri="{FF2B5EF4-FFF2-40B4-BE49-F238E27FC236}">
                <a16:creationId xmlns:a16="http://schemas.microsoft.com/office/drawing/2014/main" id="{337F89CB-64BE-4A8F-A042-37AE9258F3A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6613264"/>
            <a:ext cx="8743288" cy="166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ko-KR" altLang="en-US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페이지 이어짐</a:t>
            </a:r>
            <a:endParaRPr lang="en-US" altLang="ko-KR" sz="800" kern="1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70C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FC3A7A0B-0A51-479A-819E-8C037DFE9C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28026" y="567974"/>
            <a:ext cx="73930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45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_두개화면_이전연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5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34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35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36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1180406" y="1130530"/>
            <a:ext cx="2768139" cy="5517884"/>
            <a:chOff x="1479664" y="1130530"/>
            <a:chExt cx="2768139" cy="5517884"/>
          </a:xfrm>
        </p:grpSpPr>
        <p:pic>
          <p:nvPicPr>
            <p:cNvPr id="3077" name="Picture 5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30321" t="10816" r="30275" b="10639"/>
            <a:stretch>
              <a:fillRect/>
            </a:stretch>
          </p:blipFill>
          <p:spPr bwMode="auto">
            <a:xfrm>
              <a:off x="1479664" y="1130530"/>
              <a:ext cx="2768139" cy="5517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85131" b="7759"/>
            <a:stretch>
              <a:fillRect/>
            </a:stretch>
          </p:blipFill>
          <p:spPr bwMode="auto">
            <a:xfrm>
              <a:off x="1790779" y="1265344"/>
              <a:ext cx="342821" cy="15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66896" t="10057"/>
            <a:stretch>
              <a:fillRect/>
            </a:stretch>
          </p:blipFill>
          <p:spPr bwMode="auto">
            <a:xfrm>
              <a:off x="3276600" y="1295401"/>
              <a:ext cx="722066" cy="13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9" name="그룹 38"/>
          <p:cNvGrpSpPr/>
          <p:nvPr userDrawn="1"/>
        </p:nvGrpSpPr>
        <p:grpSpPr>
          <a:xfrm>
            <a:off x="4653203" y="1130530"/>
            <a:ext cx="2768139" cy="5517884"/>
            <a:chOff x="1479664" y="1130530"/>
            <a:chExt cx="2768139" cy="5517884"/>
          </a:xfrm>
        </p:grpSpPr>
        <p:pic>
          <p:nvPicPr>
            <p:cNvPr id="40" name="Picture 5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30321" t="10816" r="30275" b="10639"/>
            <a:stretch>
              <a:fillRect/>
            </a:stretch>
          </p:blipFill>
          <p:spPr bwMode="auto">
            <a:xfrm>
              <a:off x="1479664" y="1130530"/>
              <a:ext cx="2768139" cy="5517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85131" b="7759"/>
            <a:stretch>
              <a:fillRect/>
            </a:stretch>
          </p:blipFill>
          <p:spPr bwMode="auto">
            <a:xfrm>
              <a:off x="1790779" y="1265344"/>
              <a:ext cx="342821" cy="15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2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66896" t="10057"/>
            <a:stretch>
              <a:fillRect/>
            </a:stretch>
          </p:blipFill>
          <p:spPr bwMode="auto">
            <a:xfrm>
              <a:off x="3276600" y="1295401"/>
              <a:ext cx="722066" cy="13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9" name="Rectangle 42">
            <a:extLst>
              <a:ext uri="{FF2B5EF4-FFF2-40B4-BE49-F238E27FC236}">
                <a16:creationId xmlns:a16="http://schemas.microsoft.com/office/drawing/2014/main" id="{769614FC-8683-420E-A119-AD6C4F7CAB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963987"/>
            <a:ext cx="8743288" cy="166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ko-KR" altLang="en-US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이전 페이지 이어짐</a:t>
            </a:r>
            <a:endParaRPr lang="en-US" altLang="ko-KR" sz="800" kern="1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70C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" name="텍스트 개체 틀 12">
            <a:extLst>
              <a:ext uri="{FF2B5EF4-FFF2-40B4-BE49-F238E27FC236}">
                <a16:creationId xmlns:a16="http://schemas.microsoft.com/office/drawing/2014/main" id="{D9FEE1D2-DC22-4FB9-BF36-3585479DBC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28026" y="567974"/>
            <a:ext cx="73930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104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C_Mai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5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30647" y="567973"/>
            <a:ext cx="319318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75014" y="567972"/>
            <a:ext cx="678391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2022.11.09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0A6581-958B-29C9-3003-04C6D0ED005F}"/>
              </a:ext>
            </a:extLst>
          </p:cNvPr>
          <p:cNvSpPr txBox="1"/>
          <p:nvPr userDrawn="1"/>
        </p:nvSpPr>
        <p:spPr>
          <a:xfrm>
            <a:off x="9445211" y="592534"/>
            <a:ext cx="49244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</p:spTree>
    <p:extLst>
      <p:ext uri="{BB962C8B-B14F-4D97-AF65-F5344CB8AC3E}">
        <p14:creationId xmlns:p14="http://schemas.microsoft.com/office/powerpoint/2010/main" val="2489956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925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108266" y="886593"/>
            <a:ext cx="119802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3" name="Text Box 409">
            <a:extLst>
              <a:ext uri="{FF2B5EF4-FFF2-40B4-BE49-F238E27FC236}">
                <a16:creationId xmlns:a16="http://schemas.microsoft.com/office/drawing/2014/main" id="{6AB7A9BA-6728-4047-8410-3483465233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24192" y="53339"/>
            <a:ext cx="42535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10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편성제작정보시스템 기능개선</a:t>
            </a:r>
            <a:endParaRPr lang="en-US" altLang="ko-KR" sz="1000" kern="1200" spc="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1F5623-AA3C-4609-A250-DB9A66E516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4" y="57626"/>
            <a:ext cx="1087173" cy="237649"/>
          </a:xfrm>
          <a:prstGeom prst="rect">
            <a:avLst/>
          </a:prstGeom>
        </p:spPr>
      </p:pic>
      <p:graphicFrame>
        <p:nvGraphicFramePr>
          <p:cNvPr id="5" name="Group 91">
            <a:extLst>
              <a:ext uri="{FF2B5EF4-FFF2-40B4-BE49-F238E27FC236}">
                <a16:creationId xmlns:a16="http://schemas.microsoft.com/office/drawing/2014/main" id="{BACBEFEC-DE63-424C-81A2-8BD49B5DB08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40503938"/>
              </p:ext>
            </p:extLst>
          </p:nvPr>
        </p:nvGraphicFramePr>
        <p:xfrm>
          <a:off x="108264" y="317784"/>
          <a:ext cx="11969451" cy="473167"/>
        </p:xfrm>
        <a:graphic>
          <a:graphicData uri="http://schemas.openxmlformats.org/drawingml/2006/table">
            <a:tbl>
              <a:tblPr/>
              <a:tblGrid>
                <a:gridCol w="5528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2257">
                  <a:extLst>
                    <a:ext uri="{9D8B030D-6E8A-4147-A177-3AD203B41FA5}">
                      <a16:colId xmlns:a16="http://schemas.microsoft.com/office/drawing/2014/main" val="3279441897"/>
                    </a:ext>
                  </a:extLst>
                </a:gridCol>
                <a:gridCol w="1009934">
                  <a:extLst>
                    <a:ext uri="{9D8B030D-6E8A-4147-A177-3AD203B41FA5}">
                      <a16:colId xmlns:a16="http://schemas.microsoft.com/office/drawing/2014/main" val="1757977927"/>
                    </a:ext>
                  </a:extLst>
                </a:gridCol>
                <a:gridCol w="661917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593677">
                  <a:extLst>
                    <a:ext uri="{9D8B030D-6E8A-4147-A177-3AD203B41FA5}">
                      <a16:colId xmlns:a16="http://schemas.microsoft.com/office/drawing/2014/main" val="1224293613"/>
                    </a:ext>
                  </a:extLst>
                </a:gridCol>
                <a:gridCol w="1015804">
                  <a:extLst>
                    <a:ext uri="{9D8B030D-6E8A-4147-A177-3AD203B41FA5}">
                      <a16:colId xmlns:a16="http://schemas.microsoft.com/office/drawing/2014/main" val="1314106338"/>
                    </a:ext>
                  </a:extLst>
                </a:gridCol>
                <a:gridCol w="457601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Title(Location)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 Name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Screen ID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Writer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Version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Revised Date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송영훈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AAB3FF-1F08-4485-878A-99C9021CA045}"/>
              </a:ext>
            </a:extLst>
          </p:cNvPr>
          <p:cNvSpPr txBox="1"/>
          <p:nvPr userDrawn="1"/>
        </p:nvSpPr>
        <p:spPr>
          <a:xfrm>
            <a:off x="11542759" y="569778"/>
            <a:ext cx="622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8ABCD43-E3D5-45B9-91C1-DA36BA2FFA14}" type="slidenum">
              <a:rPr lang="ko-KR" altLang="en-US" sz="900" kern="1200" spc="-10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pPr algn="ctr"/>
              <a:t>‹#›</a:t>
            </a:fld>
            <a:endParaRPr lang="ko-KR" altLang="en-US" sz="900" kern="1200" spc="-10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1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12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13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12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2A3E2-99EE-4DCE-B0A2-3229F9C3C4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9417" y="2844225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ko-KR" altLang="en-US" sz="3200" b="0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간지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FC54E0B-3DDA-4AFB-B20E-31BEC3FDC20D}"/>
              </a:ext>
            </a:extLst>
          </p:cNvPr>
          <p:cNvCxnSpPr/>
          <p:nvPr userDrawn="1"/>
        </p:nvCxnSpPr>
        <p:spPr bwMode="auto">
          <a:xfrm>
            <a:off x="862593" y="3442648"/>
            <a:ext cx="5595582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2302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>
            <a:extLst>
              <a:ext uri="{FF2B5EF4-FFF2-40B4-BE49-F238E27FC236}">
                <a16:creationId xmlns:a16="http://schemas.microsoft.com/office/drawing/2014/main" id="{E7498498-DDC6-4623-AAD7-B7D8B4619CF3}"/>
              </a:ext>
            </a:extLst>
          </p:cNvPr>
          <p:cNvSpPr txBox="1">
            <a:spLocks/>
          </p:cNvSpPr>
          <p:nvPr userDrawn="1"/>
        </p:nvSpPr>
        <p:spPr>
          <a:xfrm>
            <a:off x="2562145" y="449419"/>
            <a:ext cx="95436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429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685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0287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200" kern="1200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문서 개정 이력</a:t>
            </a:r>
          </a:p>
        </p:txBody>
      </p:sp>
      <p:sp>
        <p:nvSpPr>
          <p:cNvPr id="6" name="Line 83">
            <a:extLst>
              <a:ext uri="{FF2B5EF4-FFF2-40B4-BE49-F238E27FC236}">
                <a16:creationId xmlns:a16="http://schemas.microsoft.com/office/drawing/2014/main" id="{7252A646-17F6-4A03-94E5-CA28297128F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  <p:sp>
        <p:nvSpPr>
          <p:cNvPr id="7" name="Text Box 243">
            <a:extLst>
              <a:ext uri="{FF2B5EF4-FFF2-40B4-BE49-F238E27FC236}">
                <a16:creationId xmlns:a16="http://schemas.microsoft.com/office/drawing/2014/main" id="{03BEF19F-973F-4079-BFAF-82478E5A8D7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1570" y="6259719"/>
            <a:ext cx="6177576" cy="4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685800" eaLnBrk="1" hangingPunct="1"/>
            <a:r>
              <a:rPr lang="ko-KR" altLang="en-US" sz="825" b="1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문서 버전 관리를 위한 고지 </a:t>
            </a:r>
          </a:p>
          <a:p>
            <a:pPr defTabSz="685800" eaLnBrk="1" hangingPunct="1"/>
            <a:endParaRPr lang="en-US" altLang="ko-KR" sz="225" spc="-76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685800" eaLnBrk="1" hangingPunct="1"/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 문서는 프로젝트의 원활한 진행을 위한 주요한 문서이므로 작성 후 변경되어져야 할 사항 발생으로 인하여 버전 업그레이드가 되어질 경우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defTabSz="685800" eaLnBrk="1" hangingPunct="1"/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변경 이력서를 작성하여 관리하도록 하고 있습니다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 문서의 관련자 모든 분께서는 이를 준수하여 진행하도록 하여 주시기 바랍니다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FFD95E-9F18-48FC-B70D-580F650F817C}"/>
              </a:ext>
            </a:extLst>
          </p:cNvPr>
          <p:cNvSpPr txBox="1"/>
          <p:nvPr userDrawn="1"/>
        </p:nvSpPr>
        <p:spPr>
          <a:xfrm>
            <a:off x="466635" y="313126"/>
            <a:ext cx="20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Document History</a:t>
            </a:r>
            <a:endParaRPr lang="ko-KR" altLang="en-US" sz="1800" b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Rectangle 42">
            <a:extLst>
              <a:ext uri="{FF2B5EF4-FFF2-40B4-BE49-F238E27FC236}">
                <a16:creationId xmlns:a16="http://schemas.microsoft.com/office/drawing/2014/main" id="{9DC959A0-70CE-4261-A0FB-EC96FBED83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6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97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83">
            <a:extLst>
              <a:ext uri="{FF2B5EF4-FFF2-40B4-BE49-F238E27FC236}">
                <a16:creationId xmlns:a16="http://schemas.microsoft.com/office/drawing/2014/main" id="{7252A646-17F6-4A03-94E5-CA28297128F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  <p:sp>
        <p:nvSpPr>
          <p:cNvPr id="8" name="Rectangle 42">
            <a:extLst>
              <a:ext uri="{FF2B5EF4-FFF2-40B4-BE49-F238E27FC236}">
                <a16:creationId xmlns:a16="http://schemas.microsoft.com/office/drawing/2014/main" id="{9DC959A0-70CE-4261-A0FB-EC96FBED83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6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710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bile_두개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5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34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35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36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37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1180406" y="1130530"/>
            <a:ext cx="2768139" cy="5517884"/>
            <a:chOff x="1479664" y="1130530"/>
            <a:chExt cx="2768139" cy="5517884"/>
          </a:xfrm>
        </p:grpSpPr>
        <p:pic>
          <p:nvPicPr>
            <p:cNvPr id="3077" name="Picture 5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30321" t="10816" r="30275" b="10639"/>
            <a:stretch>
              <a:fillRect/>
            </a:stretch>
          </p:blipFill>
          <p:spPr bwMode="auto">
            <a:xfrm>
              <a:off x="1479664" y="1130530"/>
              <a:ext cx="2768139" cy="5517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85131" b="7759"/>
            <a:stretch>
              <a:fillRect/>
            </a:stretch>
          </p:blipFill>
          <p:spPr bwMode="auto">
            <a:xfrm>
              <a:off x="1790779" y="1265344"/>
              <a:ext cx="342821" cy="15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66896" t="10057"/>
            <a:stretch>
              <a:fillRect/>
            </a:stretch>
          </p:blipFill>
          <p:spPr bwMode="auto">
            <a:xfrm>
              <a:off x="3276600" y="1295401"/>
              <a:ext cx="722066" cy="13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9" name="그룹 38"/>
          <p:cNvGrpSpPr/>
          <p:nvPr userDrawn="1"/>
        </p:nvGrpSpPr>
        <p:grpSpPr>
          <a:xfrm>
            <a:off x="4653203" y="1130530"/>
            <a:ext cx="2768139" cy="5517884"/>
            <a:chOff x="1479664" y="1130530"/>
            <a:chExt cx="2768139" cy="5517884"/>
          </a:xfrm>
        </p:grpSpPr>
        <p:pic>
          <p:nvPicPr>
            <p:cNvPr id="40" name="Picture 5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30321" t="10816" r="30275" b="10639"/>
            <a:stretch>
              <a:fillRect/>
            </a:stretch>
          </p:blipFill>
          <p:spPr bwMode="auto">
            <a:xfrm>
              <a:off x="1479664" y="1130530"/>
              <a:ext cx="2768139" cy="5517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85131" b="7759"/>
            <a:stretch>
              <a:fillRect/>
            </a:stretch>
          </p:blipFill>
          <p:spPr bwMode="auto">
            <a:xfrm>
              <a:off x="1790779" y="1265344"/>
              <a:ext cx="342821" cy="15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2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66896" t="10057"/>
            <a:stretch>
              <a:fillRect/>
            </a:stretch>
          </p:blipFill>
          <p:spPr bwMode="auto">
            <a:xfrm>
              <a:off x="3276600" y="1295401"/>
              <a:ext cx="722066" cy="13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99717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0678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cxnSp>
        <p:nvCxnSpPr>
          <p:cNvPr id="19" name="직선 연결선 18"/>
          <p:cNvCxnSpPr/>
          <p:nvPr userDrawn="1"/>
        </p:nvCxnSpPr>
        <p:spPr bwMode="auto">
          <a:xfrm rot="5400000">
            <a:off x="-1936865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/>
          <p:nvPr userDrawn="1"/>
        </p:nvCxnSpPr>
        <p:spPr bwMode="auto">
          <a:xfrm rot="5400000">
            <a:off x="5132791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6360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이전페이지연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 userDrawn="1"/>
        </p:nvCxnSpPr>
        <p:spPr bwMode="auto">
          <a:xfrm rot="5400000">
            <a:off x="-1936865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/>
          <p:nvPr userDrawn="1"/>
        </p:nvCxnSpPr>
        <p:spPr bwMode="auto">
          <a:xfrm rot="5400000">
            <a:off x="5132791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sp>
        <p:nvSpPr>
          <p:cNvPr id="27" name="Rectangle 42">
            <a:extLst>
              <a:ext uri="{FF2B5EF4-FFF2-40B4-BE49-F238E27FC236}">
                <a16:creationId xmlns:a16="http://schemas.microsoft.com/office/drawing/2014/main" id="{A952CA4D-C2E0-490C-A895-1B522189B5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963987"/>
            <a:ext cx="8743288" cy="283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ko-KR" altLang="en-US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이전 페이지 이어짐</a:t>
            </a:r>
            <a:endParaRPr lang="en-US" altLang="ko-KR" sz="800" kern="1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70C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991C0E-7A46-4FD6-A04A-5D3193B8CD5E}"/>
              </a:ext>
            </a:extLst>
          </p:cNvPr>
          <p:cNvSpPr txBox="1"/>
          <p:nvPr userDrawn="1"/>
        </p:nvSpPr>
        <p:spPr>
          <a:xfrm>
            <a:off x="10698693" y="567973"/>
            <a:ext cx="844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sdkksdkskds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54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다음페이지연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 bwMode="auto">
          <a:xfrm rot="5400000">
            <a:off x="-1936865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/>
          <p:nvPr userDrawn="1"/>
        </p:nvCxnSpPr>
        <p:spPr bwMode="auto">
          <a:xfrm rot="5400000">
            <a:off x="5132791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sp>
        <p:nvSpPr>
          <p:cNvPr id="27" name="Rectangle 42">
            <a:extLst>
              <a:ext uri="{FF2B5EF4-FFF2-40B4-BE49-F238E27FC236}">
                <a16:creationId xmlns:a16="http://schemas.microsoft.com/office/drawing/2014/main" id="{A952CA4D-C2E0-490C-A895-1B522189B5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6491952"/>
            <a:ext cx="8743288" cy="283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ko-KR" altLang="en-US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페이지 이어짐</a:t>
            </a:r>
            <a:endParaRPr lang="en-US" altLang="ko-KR" sz="800" kern="1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70C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242A4E7-3143-4DE4-B921-A249570829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28026" y="567974"/>
            <a:ext cx="73930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54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이전다음연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 bwMode="auto">
          <a:xfrm rot="5400000">
            <a:off x="-1936865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 userDrawn="1"/>
        </p:nvCxnSpPr>
        <p:spPr bwMode="auto">
          <a:xfrm rot="5400000">
            <a:off x="5132791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sp>
        <p:nvSpPr>
          <p:cNvPr id="27" name="Rectangle 42">
            <a:extLst>
              <a:ext uri="{FF2B5EF4-FFF2-40B4-BE49-F238E27FC236}">
                <a16:creationId xmlns:a16="http://schemas.microsoft.com/office/drawing/2014/main" id="{A952CA4D-C2E0-490C-A895-1B522189B5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6491952"/>
            <a:ext cx="8743288" cy="283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ko-KR" altLang="en-US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페이지 이어짐</a:t>
            </a:r>
            <a:endParaRPr lang="en-US" altLang="ko-KR" sz="800" kern="1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70C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Rectangle 42">
            <a:extLst>
              <a:ext uri="{FF2B5EF4-FFF2-40B4-BE49-F238E27FC236}">
                <a16:creationId xmlns:a16="http://schemas.microsoft.com/office/drawing/2014/main" id="{A952CA4D-C2E0-490C-A895-1B522189B5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963987"/>
            <a:ext cx="8743288" cy="283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ko-KR" altLang="en-US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이전 페이지 이어짐</a:t>
            </a:r>
            <a:endParaRPr lang="en-US" altLang="ko-KR" sz="800" kern="1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70C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DF4148E7-5302-4E3B-84C0-BB3CFCA703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28026" y="567974"/>
            <a:ext cx="73930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54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81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2" r:id="rId3"/>
    <p:sldLayoutId id="2147483724" r:id="rId4"/>
    <p:sldLayoutId id="2147483733" r:id="rId5"/>
    <p:sldLayoutId id="2147483709" r:id="rId6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429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858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0287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3716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57175" indent="-25717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08266" y="886593"/>
            <a:ext cx="119802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1" name="Text Box 409">
            <a:extLst>
              <a:ext uri="{FF2B5EF4-FFF2-40B4-BE49-F238E27FC236}">
                <a16:creationId xmlns:a16="http://schemas.microsoft.com/office/drawing/2014/main" id="{6AB7A9BA-6728-4047-8410-348346523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192" y="53339"/>
            <a:ext cx="42535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ko-KR" sz="10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KBS </a:t>
            </a:r>
            <a:r>
              <a:rPr lang="ko-KR" altLang="en-US" sz="10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뉴스홈페이지 전면 </a:t>
            </a:r>
            <a:r>
              <a:rPr lang="ko-KR" altLang="en-US" sz="1000" kern="1200" spc="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리뉴얼</a:t>
            </a:r>
            <a:endParaRPr lang="en-US" altLang="ko-KR" sz="1000" kern="1200" spc="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2" name="Group 91">
            <a:extLst>
              <a:ext uri="{FF2B5EF4-FFF2-40B4-BE49-F238E27FC236}">
                <a16:creationId xmlns:a16="http://schemas.microsoft.com/office/drawing/2014/main" id="{BACBEFEC-DE63-424C-81A2-8BD49B5DB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53592"/>
              </p:ext>
            </p:extLst>
          </p:nvPr>
        </p:nvGraphicFramePr>
        <p:xfrm>
          <a:off x="108264" y="317784"/>
          <a:ext cx="11969451" cy="473167"/>
        </p:xfrm>
        <a:graphic>
          <a:graphicData uri="http://schemas.openxmlformats.org/drawingml/2006/table">
            <a:tbl>
              <a:tblPr/>
              <a:tblGrid>
                <a:gridCol w="5528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2257">
                  <a:extLst>
                    <a:ext uri="{9D8B030D-6E8A-4147-A177-3AD203B41FA5}">
                      <a16:colId xmlns:a16="http://schemas.microsoft.com/office/drawing/2014/main" val="3279441897"/>
                    </a:ext>
                  </a:extLst>
                </a:gridCol>
                <a:gridCol w="1009934">
                  <a:extLst>
                    <a:ext uri="{9D8B030D-6E8A-4147-A177-3AD203B41FA5}">
                      <a16:colId xmlns:a16="http://schemas.microsoft.com/office/drawing/2014/main" val="1757977927"/>
                    </a:ext>
                  </a:extLst>
                </a:gridCol>
                <a:gridCol w="661917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593677">
                  <a:extLst>
                    <a:ext uri="{9D8B030D-6E8A-4147-A177-3AD203B41FA5}">
                      <a16:colId xmlns:a16="http://schemas.microsoft.com/office/drawing/2014/main" val="1224293613"/>
                    </a:ext>
                  </a:extLst>
                </a:gridCol>
                <a:gridCol w="1015804">
                  <a:extLst>
                    <a:ext uri="{9D8B030D-6E8A-4147-A177-3AD203B41FA5}">
                      <a16:colId xmlns:a16="http://schemas.microsoft.com/office/drawing/2014/main" val="1314106338"/>
                    </a:ext>
                  </a:extLst>
                </a:gridCol>
                <a:gridCol w="457601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Title(Location)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 Name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Screen ID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Writer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Version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Revised Date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BAAB3FF-1F08-4485-878A-99C9021CA045}"/>
              </a:ext>
            </a:extLst>
          </p:cNvPr>
          <p:cNvSpPr txBox="1"/>
          <p:nvPr/>
        </p:nvSpPr>
        <p:spPr>
          <a:xfrm>
            <a:off x="11542759" y="569778"/>
            <a:ext cx="622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8ABCD43-E3D5-45B9-91C1-DA36BA2FFA14}" type="slidenum">
              <a:rPr lang="ko-KR" altLang="en-US" sz="900" kern="1200" spc="-10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pPr algn="ctr"/>
              <a:t>‹#›</a:t>
            </a:fld>
            <a:endParaRPr lang="ko-KR" altLang="en-US" sz="900" kern="1200" spc="-10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45243" y="123867"/>
            <a:ext cx="835660" cy="13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2EC0D497-B5B5-4B5F-9A06-8023E758F0D4}"/>
              </a:ext>
            </a:extLst>
          </p:cNvPr>
          <p:cNvSpPr txBox="1">
            <a:spLocks/>
          </p:cNvSpPr>
          <p:nvPr userDrawn="1"/>
        </p:nvSpPr>
        <p:spPr>
          <a:xfrm>
            <a:off x="10110656" y="567973"/>
            <a:ext cx="39786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257175" indent="-257175" algn="ctr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8572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2001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1.2.1</a:t>
            </a:r>
            <a:endParaRPr lang="en-US" dirty="0"/>
          </a:p>
        </p:txBody>
      </p:sp>
      <p:sp>
        <p:nvSpPr>
          <p:cNvPr id="16" name="텍스트 개체 틀 12">
            <a:extLst>
              <a:ext uri="{FF2B5EF4-FFF2-40B4-BE49-F238E27FC236}">
                <a16:creationId xmlns:a16="http://schemas.microsoft.com/office/drawing/2014/main" id="{79419444-F682-4EC0-9E97-184D47A9C713}"/>
              </a:ext>
            </a:extLst>
          </p:cNvPr>
          <p:cNvSpPr txBox="1">
            <a:spLocks/>
          </p:cNvSpPr>
          <p:nvPr userDrawn="1"/>
        </p:nvSpPr>
        <p:spPr>
          <a:xfrm>
            <a:off x="10758485" y="567974"/>
            <a:ext cx="678391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2023.08.17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2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5" r:id="rId2"/>
    <p:sldLayoutId id="2147483726" r:id="rId3"/>
    <p:sldLayoutId id="2147483728" r:id="rId4"/>
    <p:sldLayoutId id="2147483729" r:id="rId5"/>
    <p:sldLayoutId id="2147483716" r:id="rId6"/>
    <p:sldLayoutId id="2147483727" r:id="rId7"/>
    <p:sldLayoutId id="2147483730" r:id="rId8"/>
    <p:sldLayoutId id="2147483732" r:id="rId9"/>
    <p:sldLayoutId id="2147483731" r:id="rId10"/>
    <p:sldLayoutId id="2147483723" r:id="rId11"/>
    <p:sldLayoutId id="2147483675" r:id="rId12"/>
    <p:sldLayoutId id="2147483718" r:id="rId13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429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858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0287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3716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57175" indent="-25717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7.png"/><Relationship Id="rId7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8.png"/><Relationship Id="rId7" Type="http://schemas.openxmlformats.org/officeDocument/2006/relationships/image" Target="../media/image1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25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11" Type="http://schemas.openxmlformats.org/officeDocument/2006/relationships/image" Target="../media/image20.png"/><Relationship Id="rId5" Type="http://schemas.openxmlformats.org/officeDocument/2006/relationships/image" Target="../media/image40.png"/><Relationship Id="rId10" Type="http://schemas.openxmlformats.org/officeDocument/2006/relationships/image" Target="../media/image4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5.png"/><Relationship Id="rId7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18.png"/><Relationship Id="rId10" Type="http://schemas.openxmlformats.org/officeDocument/2006/relationships/image" Target="../media/image48.png"/><Relationship Id="rId4" Type="http://schemas.openxmlformats.org/officeDocument/2006/relationships/image" Target="../media/image17.png"/><Relationship Id="rId9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7.png"/><Relationship Id="rId7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18.png"/><Relationship Id="rId9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31.png"/><Relationship Id="rId10" Type="http://schemas.openxmlformats.org/officeDocument/2006/relationships/image" Target="../media/image41.png"/><Relationship Id="rId4" Type="http://schemas.openxmlformats.org/officeDocument/2006/relationships/image" Target="../media/image18.png"/><Relationship Id="rId9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microsoft.com/office/2007/relationships/hdphoto" Target="../media/hdphoto1.wdp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microsoft.com/office/2007/relationships/hdphoto" Target="../media/hdphoto1.wdp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6CF07-60B5-4703-9C99-AA41B1FA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822" y="2138947"/>
            <a:ext cx="4546437" cy="646331"/>
          </a:xfrm>
        </p:spPr>
        <p:txBody>
          <a:bodyPr/>
          <a:lstStyle/>
          <a:p>
            <a:r>
              <a:rPr lang="en-US" altLang="ko-KR" dirty="0"/>
              <a:t>UIUX</a:t>
            </a:r>
            <a:r>
              <a:rPr lang="ko-KR" altLang="en-US" dirty="0"/>
              <a:t>설계서</a:t>
            </a:r>
            <a:r>
              <a:rPr lang="en-US" altLang="ko-KR" dirty="0"/>
              <a:t>(Mobile)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FA595-C26D-4C4C-9ED0-BC4316F02D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2822" y="1677282"/>
            <a:ext cx="4424609" cy="461665"/>
          </a:xfrm>
        </p:spPr>
        <p:txBody>
          <a:bodyPr/>
          <a:lstStyle/>
          <a:p>
            <a:r>
              <a:rPr lang="en-US" altLang="ko-KR" dirty="0"/>
              <a:t>KBS </a:t>
            </a:r>
            <a:r>
              <a:t>뉴스홈페이지 전면 리뉴얼</a:t>
            </a:r>
            <a:endParaRPr lang="ko-KR" altLang="en-US" dirty="0"/>
          </a:p>
        </p:txBody>
      </p:sp>
      <p:graphicFrame>
        <p:nvGraphicFramePr>
          <p:cNvPr id="11" name="표 26">
            <a:extLst>
              <a:ext uri="{FF2B5EF4-FFF2-40B4-BE49-F238E27FC236}">
                <a16:creationId xmlns:a16="http://schemas.microsoft.com/office/drawing/2014/main" id="{FA3476D5-C46B-4259-929C-46CF3B6C7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237865"/>
              </p:ext>
            </p:extLst>
          </p:nvPr>
        </p:nvGraphicFramePr>
        <p:xfrm>
          <a:off x="9665121" y="295751"/>
          <a:ext cx="2114504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079">
                  <a:extLst>
                    <a:ext uri="{9D8B030D-6E8A-4147-A177-3AD203B41FA5}">
                      <a16:colId xmlns:a16="http://schemas.microsoft.com/office/drawing/2014/main" val="2823409595"/>
                    </a:ext>
                  </a:extLst>
                </a:gridCol>
                <a:gridCol w="1416425">
                  <a:extLst>
                    <a:ext uri="{9D8B030D-6E8A-4147-A177-3AD203B41FA5}">
                      <a16:colId xmlns:a16="http://schemas.microsoft.com/office/drawing/2014/main" val="1975935921"/>
                    </a:ext>
                  </a:extLst>
                </a:gridCol>
              </a:tblGrid>
              <a:tr h="1281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Version.</a:t>
                      </a:r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 1.2.1</a:t>
                      </a:r>
                      <a:endParaRPr kumimoji="1"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39928"/>
                  </a:ext>
                </a:extLst>
              </a:tr>
              <a:tr h="1281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Date.</a:t>
                      </a:r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2023.08.17</a:t>
                      </a:r>
                      <a:endParaRPr kumimoji="1"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762426"/>
                  </a:ext>
                </a:extLst>
              </a:tr>
              <a:tr h="1281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송영훈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17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06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99F0B4-439C-4773-8372-0E86FEE7700D}"/>
              </a:ext>
            </a:extLst>
          </p:cNvPr>
          <p:cNvSpPr txBox="1"/>
          <p:nvPr/>
        </p:nvSpPr>
        <p:spPr>
          <a:xfrm>
            <a:off x="466635" y="292501"/>
            <a:ext cx="3953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Layout_ Header / Footer / Toolbar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294B1D2-E102-4C7B-90EB-D67ABD29DFD9}"/>
              </a:ext>
            </a:extLst>
          </p:cNvPr>
          <p:cNvSpPr/>
          <p:nvPr/>
        </p:nvSpPr>
        <p:spPr bwMode="auto">
          <a:xfrm>
            <a:off x="644434" y="1081278"/>
            <a:ext cx="1815385" cy="53385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4E2C20-749D-40E3-B145-08986DDBDCAB}"/>
              </a:ext>
            </a:extLst>
          </p:cNvPr>
          <p:cNvSpPr/>
          <p:nvPr/>
        </p:nvSpPr>
        <p:spPr bwMode="auto">
          <a:xfrm>
            <a:off x="644434" y="1086293"/>
            <a:ext cx="1815385" cy="236710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속보 띠 영역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45B2B8-57DB-46B0-93D6-01373650667B}"/>
              </a:ext>
            </a:extLst>
          </p:cNvPr>
          <p:cNvSpPr txBox="1"/>
          <p:nvPr/>
        </p:nvSpPr>
        <p:spPr>
          <a:xfrm>
            <a:off x="4909457" y="4162124"/>
            <a:ext cx="35846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툴바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영역 항목 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서브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/View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제공기능에 차이가 있음</a:t>
            </a:r>
          </a:p>
        </p:txBody>
      </p:sp>
      <p:graphicFrame>
        <p:nvGraphicFramePr>
          <p:cNvPr id="58" name="표 4">
            <a:extLst>
              <a:ext uri="{FF2B5EF4-FFF2-40B4-BE49-F238E27FC236}">
                <a16:creationId xmlns:a16="http://schemas.microsoft.com/office/drawing/2014/main" id="{B2727AA8-DA94-40BB-BBF4-F67F48F94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783717"/>
              </p:ext>
            </p:extLst>
          </p:nvPr>
        </p:nvGraphicFramePr>
        <p:xfrm>
          <a:off x="5008517" y="4412174"/>
          <a:ext cx="6478089" cy="1376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화면으로 이동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8482899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작성 화면으로 이동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708507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 카운트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 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349114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 팝업 오픈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확대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글자 크기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확대하기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축소하기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00637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모드변경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모드 변경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9846862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E05B08-E2A9-4B73-9853-1B0FA120A334}"/>
              </a:ext>
            </a:extLst>
          </p:cNvPr>
          <p:cNvSpPr/>
          <p:nvPr/>
        </p:nvSpPr>
        <p:spPr bwMode="auto">
          <a:xfrm>
            <a:off x="655332" y="864204"/>
            <a:ext cx="80566" cy="80566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B330B0-EAE1-4187-8E6B-748A8971FBA1}"/>
              </a:ext>
            </a:extLst>
          </p:cNvPr>
          <p:cNvSpPr txBox="1"/>
          <p:nvPr/>
        </p:nvSpPr>
        <p:spPr>
          <a:xfrm>
            <a:off x="697798" y="740903"/>
            <a:ext cx="1762021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상황인 경우 노출되는 영역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3A3F67-8DD5-4CC9-A982-63D10C099F47}"/>
              </a:ext>
            </a:extLst>
          </p:cNvPr>
          <p:cNvSpPr txBox="1"/>
          <p:nvPr/>
        </p:nvSpPr>
        <p:spPr>
          <a:xfrm>
            <a:off x="4909457" y="825864"/>
            <a:ext cx="888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항목</a:t>
            </a:r>
          </a:p>
        </p:txBody>
      </p:sp>
      <p:graphicFrame>
        <p:nvGraphicFramePr>
          <p:cNvPr id="30" name="표 4">
            <a:extLst>
              <a:ext uri="{FF2B5EF4-FFF2-40B4-BE49-F238E27FC236}">
                <a16:creationId xmlns:a16="http://schemas.microsoft.com/office/drawing/2014/main" id="{0ADE2755-EDAE-4AFF-AF3A-0FBC8BB13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56018"/>
              </p:ext>
            </p:extLst>
          </p:nvPr>
        </p:nvGraphicFramePr>
        <p:xfrm>
          <a:off x="5008517" y="1075914"/>
          <a:ext cx="6478089" cy="1182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속보 띠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최상단에 노출되는 속보 띠로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단일건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다수건으로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구분하여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8482899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 영역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 로고와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재난포털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ON AIR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바로가기를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8280780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메뉴 영역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뉴스의 주요 메뉴 제공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8694830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재난 메시지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재난과 관련된 메시지를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20068420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정보를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094705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CA1D83C-2691-4C2A-B0B2-F49F97A3B3B9}"/>
              </a:ext>
            </a:extLst>
          </p:cNvPr>
          <p:cNvSpPr txBox="1"/>
          <p:nvPr/>
        </p:nvSpPr>
        <p:spPr>
          <a:xfrm>
            <a:off x="4909457" y="2496746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항목</a:t>
            </a:r>
          </a:p>
        </p:txBody>
      </p:sp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82771BFB-C5D5-4B51-A92C-C9EBF4DF9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557032"/>
              </p:ext>
            </p:extLst>
          </p:nvPr>
        </p:nvGraphicFramePr>
        <p:xfrm>
          <a:off x="5008517" y="2746796"/>
          <a:ext cx="6478089" cy="1182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정보를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알립니다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알립니다 정보를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8280780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어플리케이션 다운로드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어플리케이션 다운로드 링크를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20410248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 사이트 링크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관련한 정보 확인을 위한 링크를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8694830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카피라이트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 카피라이트 정보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2006842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418E08DF-811C-47F1-8435-90A53FD5E9D1}"/>
              </a:ext>
            </a:extLst>
          </p:cNvPr>
          <p:cNvSpPr txBox="1"/>
          <p:nvPr/>
        </p:nvSpPr>
        <p:spPr>
          <a:xfrm>
            <a:off x="655332" y="3279492"/>
            <a:ext cx="1787274" cy="275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본문 영역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AD410FD-842D-43C7-9517-C9516D090B95}"/>
              </a:ext>
            </a:extLst>
          </p:cNvPr>
          <p:cNvSpPr/>
          <p:nvPr/>
        </p:nvSpPr>
        <p:spPr bwMode="auto">
          <a:xfrm>
            <a:off x="644434" y="1314893"/>
            <a:ext cx="1815385" cy="23671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로고 영역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AB68C68-36BC-4807-8794-CC4A3A89C269}"/>
              </a:ext>
            </a:extLst>
          </p:cNvPr>
          <p:cNvSpPr/>
          <p:nvPr/>
        </p:nvSpPr>
        <p:spPr bwMode="auto">
          <a:xfrm>
            <a:off x="644434" y="1553018"/>
            <a:ext cx="1815385" cy="23671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메인 메뉴 영역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3BB1861-7851-4B64-A63C-80A4E255389F}"/>
              </a:ext>
            </a:extLst>
          </p:cNvPr>
          <p:cNvSpPr/>
          <p:nvPr/>
        </p:nvSpPr>
        <p:spPr bwMode="auto">
          <a:xfrm>
            <a:off x="644434" y="1781618"/>
            <a:ext cx="1815385" cy="236710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재난 메시지 영역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9F1A4A3-9C50-48DC-A0C6-DD553947CED3}"/>
              </a:ext>
            </a:extLst>
          </p:cNvPr>
          <p:cNvSpPr/>
          <p:nvPr/>
        </p:nvSpPr>
        <p:spPr bwMode="auto">
          <a:xfrm>
            <a:off x="644434" y="5095144"/>
            <a:ext cx="1815385" cy="236710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영역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752F771-DCCC-430C-B3A9-F59C7D32BF69}"/>
              </a:ext>
            </a:extLst>
          </p:cNvPr>
          <p:cNvSpPr/>
          <p:nvPr/>
        </p:nvSpPr>
        <p:spPr bwMode="auto">
          <a:xfrm>
            <a:off x="644434" y="5333269"/>
            <a:ext cx="1815385" cy="236710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알립니다 영역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ED8DFDD-B82A-41C9-A5AD-B7E854D32479}"/>
              </a:ext>
            </a:extLst>
          </p:cNvPr>
          <p:cNvSpPr/>
          <p:nvPr/>
        </p:nvSpPr>
        <p:spPr bwMode="auto">
          <a:xfrm>
            <a:off x="644434" y="5552344"/>
            <a:ext cx="1815385" cy="23671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어를리케이션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다운로드 영역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64BD1F5-A668-4258-9A94-D6FB92C2D082}"/>
              </a:ext>
            </a:extLst>
          </p:cNvPr>
          <p:cNvSpPr/>
          <p:nvPr/>
        </p:nvSpPr>
        <p:spPr bwMode="auto">
          <a:xfrm>
            <a:off x="644434" y="5790469"/>
            <a:ext cx="1815385" cy="23671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KBS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관련 바로가기 영역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8A8F8A5-F76E-48EE-93FC-C798AFA2CDE6}"/>
              </a:ext>
            </a:extLst>
          </p:cNvPr>
          <p:cNvSpPr/>
          <p:nvPr/>
        </p:nvSpPr>
        <p:spPr bwMode="auto">
          <a:xfrm>
            <a:off x="644434" y="6019069"/>
            <a:ext cx="1815385" cy="23671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카피라이트 영역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6395D07-C0FB-4688-B33E-95C7925CB42F}"/>
              </a:ext>
            </a:extLst>
          </p:cNvPr>
          <p:cNvSpPr/>
          <p:nvPr/>
        </p:nvSpPr>
        <p:spPr bwMode="auto">
          <a:xfrm>
            <a:off x="644434" y="2010218"/>
            <a:ext cx="1815385" cy="236710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영역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7B11D3C-2947-49F4-9436-34A3A76040E3}"/>
              </a:ext>
            </a:extLst>
          </p:cNvPr>
          <p:cNvSpPr/>
          <p:nvPr/>
        </p:nvSpPr>
        <p:spPr bwMode="auto">
          <a:xfrm>
            <a:off x="644434" y="6247669"/>
            <a:ext cx="1815385" cy="23671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툴바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63595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SB_KNM_01_01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524039"/>
              </p:ext>
            </p:extLst>
          </p:nvPr>
        </p:nvGraphicFramePr>
        <p:xfrm>
          <a:off x="8939284" y="973008"/>
          <a:ext cx="3152632" cy="431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로고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‘KBS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로고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메인화면으로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재난포털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재난포털은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해당 사이트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 아이콘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검색 창 활성화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전체메뉴 아이콘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전체메뉴 창 활성화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로고 클릭 시 항시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메인화면으로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메뉴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메뉴 구성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현행 기준에 따라 적용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좌우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LIVE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ON AIR)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메뉴의 화면이 존재하는 경우 해당 화면으로 이동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    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메뉴의 화면이 존재하지 않는 경우 해당 카테고리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    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 활성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영역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단일 건 인 경우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활성 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노출 기준선을 넘어가는 경우 최대 두줄까지 표시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두줄 이상인 경우 말 줄임 처리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텍스트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 보기 버튼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및 알림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화면으로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C35B486F-BD40-4710-BFC9-12FB5144300A}"/>
              </a:ext>
            </a:extLst>
          </p:cNvPr>
          <p:cNvSpPr/>
          <p:nvPr/>
        </p:nvSpPr>
        <p:spPr bwMode="auto">
          <a:xfrm>
            <a:off x="1287561" y="3321050"/>
            <a:ext cx="1513638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 01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기본 화면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메인화면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서브화면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스코롤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 포함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67C5EED-137F-4A4C-9031-1A3A129B58E1}"/>
              </a:ext>
            </a:extLst>
          </p:cNvPr>
          <p:cNvSpPr/>
          <p:nvPr/>
        </p:nvSpPr>
        <p:spPr bwMode="auto">
          <a:xfrm>
            <a:off x="4785953" y="1531503"/>
            <a:ext cx="2529247" cy="3913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D93FA1CC-DE8A-4A03-8F9D-34082B83FB98}"/>
              </a:ext>
            </a:extLst>
          </p:cNvPr>
          <p:cNvSpPr/>
          <p:nvPr/>
        </p:nvSpPr>
        <p:spPr bwMode="auto">
          <a:xfrm>
            <a:off x="4785954" y="1531503"/>
            <a:ext cx="432592" cy="384753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속보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1E178A9-A049-49CE-842E-1AA1208AAF74}"/>
              </a:ext>
            </a:extLst>
          </p:cNvPr>
          <p:cNvSpPr txBox="1"/>
          <p:nvPr/>
        </p:nvSpPr>
        <p:spPr>
          <a:xfrm>
            <a:off x="5242648" y="1577625"/>
            <a:ext cx="187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이스타항공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횡령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배임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이상직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징역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 확정 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010B662-6A74-4995-843E-EC9441103777}"/>
              </a:ext>
            </a:extLst>
          </p:cNvPr>
          <p:cNvSpPr/>
          <p:nvPr/>
        </p:nvSpPr>
        <p:spPr bwMode="auto">
          <a:xfrm>
            <a:off x="4760433" y="3321050"/>
            <a:ext cx="1513638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 02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상단 속보 노출 시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단일 건 인 경우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3A2B75D0-454A-4A96-B95B-2652D5A804DE}"/>
              </a:ext>
            </a:extLst>
          </p:cNvPr>
          <p:cNvSpPr/>
          <p:nvPr/>
        </p:nvSpPr>
        <p:spPr bwMode="auto">
          <a:xfrm>
            <a:off x="995469" y="157020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3E6E55DC-165E-4F9E-A395-67809AE58974}"/>
              </a:ext>
            </a:extLst>
          </p:cNvPr>
          <p:cNvSpPr/>
          <p:nvPr/>
        </p:nvSpPr>
        <p:spPr bwMode="auto">
          <a:xfrm>
            <a:off x="4460759" y="158867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08245F9-32BE-4E7F-BAF6-A94C61ECF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987" y="1916257"/>
            <a:ext cx="479136" cy="47913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CBE0C42-73E7-43DE-8160-C753C1199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93" y="3584404"/>
            <a:ext cx="493331" cy="49333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EF8D73A9-5788-4785-897A-2241A08FB245}"/>
              </a:ext>
            </a:extLst>
          </p:cNvPr>
          <p:cNvGrpSpPr/>
          <p:nvPr/>
        </p:nvGrpSpPr>
        <p:grpSpPr>
          <a:xfrm>
            <a:off x="1313080" y="1595059"/>
            <a:ext cx="2529247" cy="547777"/>
            <a:chOff x="1313080" y="1595059"/>
            <a:chExt cx="2529247" cy="547777"/>
          </a:xfrm>
        </p:grpSpPr>
        <p:pic>
          <p:nvPicPr>
            <p:cNvPr id="83" name="Picture 2">
              <a:extLst>
                <a:ext uri="{FF2B5EF4-FFF2-40B4-BE49-F238E27FC236}">
                  <a16:creationId xmlns:a16="http://schemas.microsoft.com/office/drawing/2014/main" id="{AA0FBF22-7D36-4361-9324-26F58B034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AA417C1A-FB23-4865-BC90-B0352E21A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482BC71E-F5D0-490C-A805-30764E386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6DA9DF4-2830-4601-A6D1-67DEE9455107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C32C33C-93AE-4A9E-9D17-44F893C5488C}"/>
                </a:ext>
              </a:extLst>
            </p:cNvPr>
            <p:cNvSpPr txBox="1"/>
            <p:nvPr/>
          </p:nvSpPr>
          <p:spPr>
            <a:xfrm>
              <a:off x="1724579" y="1882714"/>
              <a:ext cx="16962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AA72EC7-1B15-4260-84FB-AC5057734730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3A414CA0-63B3-43B5-A7CA-1B4DCF373216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28DAF774-8915-48D2-A860-974F9F5F3BC5}"/>
                </a:ext>
              </a:extLst>
            </p:cNvPr>
            <p:cNvSpPr/>
            <p:nvPr/>
          </p:nvSpPr>
          <p:spPr bwMode="auto">
            <a:xfrm>
              <a:off x="1438446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00739D0-D62B-4122-BC37-886BAF0FB2BB}"/>
              </a:ext>
            </a:extLst>
          </p:cNvPr>
          <p:cNvGrpSpPr/>
          <p:nvPr/>
        </p:nvGrpSpPr>
        <p:grpSpPr>
          <a:xfrm>
            <a:off x="4776717" y="1967661"/>
            <a:ext cx="2529247" cy="547777"/>
            <a:chOff x="1313080" y="1595059"/>
            <a:chExt cx="2529247" cy="547777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C7E4EE10-AB5E-4E73-934D-832AF27034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3A8AE0FC-0B00-43E3-91DC-00540DCD2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65A34AAE-4401-470B-BC08-67E00DE7F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BDC04C-F0BA-4DD7-AA19-281FF26BB9EF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D912121-6C3E-46F7-AB0C-4B5471F9DF58}"/>
                </a:ext>
              </a:extLst>
            </p:cNvPr>
            <p:cNvSpPr txBox="1"/>
            <p:nvPr/>
          </p:nvSpPr>
          <p:spPr>
            <a:xfrm>
              <a:off x="1371341" y="1882714"/>
              <a:ext cx="20281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4CDEBDE-9489-4514-ADBD-087EF7022E48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3DC2D4B-384A-4167-8140-23E760859E06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91CBA62-2633-479E-9826-997C61ACDAAB}"/>
                </a:ext>
              </a:extLst>
            </p:cNvPr>
            <p:cNvSpPr/>
            <p:nvPr/>
          </p:nvSpPr>
          <p:spPr bwMode="auto">
            <a:xfrm>
              <a:off x="1430522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7" name="타원 126">
            <a:extLst>
              <a:ext uri="{FF2B5EF4-FFF2-40B4-BE49-F238E27FC236}">
                <a16:creationId xmlns:a16="http://schemas.microsoft.com/office/drawing/2014/main" id="{3B34D4F7-A34B-412C-B381-CA9D7ADAD872}"/>
              </a:ext>
            </a:extLst>
          </p:cNvPr>
          <p:cNvSpPr/>
          <p:nvPr/>
        </p:nvSpPr>
        <p:spPr bwMode="auto">
          <a:xfrm>
            <a:off x="988413" y="188424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810A65-579A-44BE-A1E8-498A0819969B}"/>
              </a:ext>
            </a:extLst>
          </p:cNvPr>
          <p:cNvSpPr/>
          <p:nvPr/>
        </p:nvSpPr>
        <p:spPr bwMode="auto">
          <a:xfrm>
            <a:off x="7075651" y="1644029"/>
            <a:ext cx="159700" cy="1597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931CA63-B6D3-4E36-B37B-EABA9F168CCE}"/>
              </a:ext>
            </a:extLst>
          </p:cNvPr>
          <p:cNvGrpSpPr/>
          <p:nvPr/>
        </p:nvGrpSpPr>
        <p:grpSpPr>
          <a:xfrm>
            <a:off x="6835749" y="1127112"/>
            <a:ext cx="695503" cy="628363"/>
            <a:chOff x="6715304" y="1158803"/>
            <a:chExt cx="695503" cy="628363"/>
          </a:xfrm>
        </p:grpSpPr>
        <p:sp>
          <p:nvSpPr>
            <p:cNvPr id="44" name="말풍선: 사각형 43">
              <a:extLst>
                <a:ext uri="{FF2B5EF4-FFF2-40B4-BE49-F238E27FC236}">
                  <a16:creationId xmlns:a16="http://schemas.microsoft.com/office/drawing/2014/main" id="{CC811BF0-82BB-446D-8427-D7286C837D7F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E792473-E206-4295-B869-5EA6292F44D5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19829" y="1621944"/>
              <a:ext cx="3485" cy="1652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B96DAAF-42A6-4D6A-8DE9-7DC2260F1EFA}"/>
              </a:ext>
            </a:extLst>
          </p:cNvPr>
          <p:cNvSpPr/>
          <p:nvPr/>
        </p:nvSpPr>
        <p:spPr bwMode="auto">
          <a:xfrm>
            <a:off x="1372648" y="144019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517F048-BD9E-4EEC-807D-ADF97509EC9C}"/>
              </a:ext>
            </a:extLst>
          </p:cNvPr>
          <p:cNvSpPr/>
          <p:nvPr/>
        </p:nvSpPr>
        <p:spPr bwMode="auto">
          <a:xfrm>
            <a:off x="1763173" y="144019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A56C86F-F844-4B99-B7FA-5AD7579A1C58}"/>
              </a:ext>
            </a:extLst>
          </p:cNvPr>
          <p:cNvSpPr/>
          <p:nvPr/>
        </p:nvSpPr>
        <p:spPr bwMode="auto">
          <a:xfrm>
            <a:off x="2401348" y="144019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5C7E414-FB40-47AE-BB2E-7ED200EF3BFD}"/>
              </a:ext>
            </a:extLst>
          </p:cNvPr>
          <p:cNvSpPr/>
          <p:nvPr/>
        </p:nvSpPr>
        <p:spPr bwMode="auto">
          <a:xfrm>
            <a:off x="3163348" y="144019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DF7F8A0-2B43-42B6-8672-0DC6CAABF458}"/>
              </a:ext>
            </a:extLst>
          </p:cNvPr>
          <p:cNvSpPr/>
          <p:nvPr/>
        </p:nvSpPr>
        <p:spPr bwMode="auto">
          <a:xfrm>
            <a:off x="3572923" y="144019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1-5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40E3117-7BD2-4FCD-B5A1-3672537690A5}"/>
              </a:ext>
            </a:extLst>
          </p:cNvPr>
          <p:cNvSpPr/>
          <p:nvPr/>
        </p:nvSpPr>
        <p:spPr bwMode="auto">
          <a:xfrm>
            <a:off x="1372648" y="213551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76FAE9E-2109-480B-8401-EFD06852F067}"/>
              </a:ext>
            </a:extLst>
          </p:cNvPr>
          <p:cNvSpPr/>
          <p:nvPr/>
        </p:nvSpPr>
        <p:spPr bwMode="auto">
          <a:xfrm>
            <a:off x="2306098" y="213551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768286E-B7B2-4EA3-B0EC-2D763BAAEB34}"/>
              </a:ext>
            </a:extLst>
          </p:cNvPr>
          <p:cNvSpPr/>
          <p:nvPr/>
        </p:nvSpPr>
        <p:spPr bwMode="auto">
          <a:xfrm>
            <a:off x="5877973" y="144971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24DCD8A-E777-4E55-B043-96ABBCA7FB4C}"/>
              </a:ext>
            </a:extLst>
          </p:cNvPr>
          <p:cNvSpPr/>
          <p:nvPr/>
        </p:nvSpPr>
        <p:spPr bwMode="auto">
          <a:xfrm>
            <a:off x="7154323" y="152591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57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70758A2-9698-4B6E-8DC5-6958B020E9AA}"/>
              </a:ext>
            </a:extLst>
          </p:cNvPr>
          <p:cNvGrpSpPr/>
          <p:nvPr/>
        </p:nvGrpSpPr>
        <p:grpSpPr>
          <a:xfrm>
            <a:off x="1298216" y="1531503"/>
            <a:ext cx="2529247" cy="391363"/>
            <a:chOff x="-2255846" y="1531503"/>
            <a:chExt cx="2529247" cy="391363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DEB9A14-DDB8-4173-9786-CDE319A884FD}"/>
                </a:ext>
              </a:extLst>
            </p:cNvPr>
            <p:cNvSpPr/>
            <p:nvPr/>
          </p:nvSpPr>
          <p:spPr bwMode="auto">
            <a:xfrm>
              <a:off x="-2255846" y="1531503"/>
              <a:ext cx="2529247" cy="391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CC88091-79DA-4EF3-9DD8-F0BF5D0D9BF3}"/>
                </a:ext>
              </a:extLst>
            </p:cNvPr>
            <p:cNvSpPr/>
            <p:nvPr/>
          </p:nvSpPr>
          <p:spPr bwMode="auto">
            <a:xfrm>
              <a:off x="-2255845" y="1531503"/>
              <a:ext cx="432592" cy="384753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E519009-C591-45B9-BA58-45979F937F30}"/>
                </a:ext>
              </a:extLst>
            </p:cNvPr>
            <p:cNvSpPr txBox="1"/>
            <p:nvPr/>
          </p:nvSpPr>
          <p:spPr>
            <a:xfrm>
              <a:off x="-1799151" y="1577625"/>
              <a:ext cx="18758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이스타항공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횡령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배임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‘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이상직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징역 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년 확정 </a:t>
              </a: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SB_KNM_01_02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10294"/>
              </p:ext>
            </p:extLst>
          </p:nvPr>
        </p:nvGraphicFramePr>
        <p:xfrm>
          <a:off x="8939284" y="973008"/>
          <a:ext cx="3152632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영역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다수 건 인 경우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활성 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노출 기준선을 넘어가는 경우 최대 두줄까지 표시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두줄 이상인 경우 말 줄임 처리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텍스트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더보기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아이콘 클릭 시 하단으로 창 열림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전체 리스트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날짜에 올라온 속보 리스트 전체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타임라인 방식으로 최신 내용이 맨 아래 위치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수는 노출 기준선을 넘지 않으며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기준선 이상 넘어가는 경우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줄바꿈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수가 두줄 이상 넘어가는 경우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말줄임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및 알림 전체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알림 전체 화면으로 바로가기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67C5EED-137F-4A4C-9031-1A3A129B58E1}"/>
              </a:ext>
            </a:extLst>
          </p:cNvPr>
          <p:cNvSpPr/>
          <p:nvPr/>
        </p:nvSpPr>
        <p:spPr bwMode="auto">
          <a:xfrm>
            <a:off x="4785953" y="1531503"/>
            <a:ext cx="2529247" cy="1493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D93FA1CC-DE8A-4A03-8F9D-34082B83FB98}"/>
              </a:ext>
            </a:extLst>
          </p:cNvPr>
          <p:cNvSpPr/>
          <p:nvPr/>
        </p:nvSpPr>
        <p:spPr bwMode="auto">
          <a:xfrm>
            <a:off x="4785954" y="1531503"/>
            <a:ext cx="432592" cy="384675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속보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1E178A9-A049-49CE-842E-1AA1208AAF74}"/>
              </a:ext>
            </a:extLst>
          </p:cNvPr>
          <p:cNvSpPr txBox="1"/>
          <p:nvPr/>
        </p:nvSpPr>
        <p:spPr>
          <a:xfrm>
            <a:off x="5242648" y="1577625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이스타항공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횡령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배임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이상직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징역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 확정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010B662-6A74-4995-843E-EC9441103777}"/>
              </a:ext>
            </a:extLst>
          </p:cNvPr>
          <p:cNvSpPr/>
          <p:nvPr/>
        </p:nvSpPr>
        <p:spPr bwMode="auto">
          <a:xfrm>
            <a:off x="1303800" y="3321050"/>
            <a:ext cx="1513638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 03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상단 속보 노출 시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다수 건 인 경우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3E6E55DC-165E-4F9E-A395-67809AE58974}"/>
              </a:ext>
            </a:extLst>
          </p:cNvPr>
          <p:cNvSpPr/>
          <p:nvPr/>
        </p:nvSpPr>
        <p:spPr bwMode="auto">
          <a:xfrm>
            <a:off x="4487999" y="158867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00739D0-D62B-4122-BC37-886BAF0FB2BB}"/>
              </a:ext>
            </a:extLst>
          </p:cNvPr>
          <p:cNvGrpSpPr/>
          <p:nvPr/>
        </p:nvGrpSpPr>
        <p:grpSpPr>
          <a:xfrm>
            <a:off x="4776717" y="3126299"/>
            <a:ext cx="2529247" cy="547777"/>
            <a:chOff x="1313080" y="1595059"/>
            <a:chExt cx="2529247" cy="547777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C7E4EE10-AB5E-4E73-934D-832AF27034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3A8AE0FC-0B00-43E3-91DC-00540DCD2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65A34AAE-4401-470B-BC08-67E00DE7F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BDC04C-F0BA-4DD7-AA19-281FF26BB9EF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D912121-6C3E-46F7-AB0C-4B5471F9DF58}"/>
                </a:ext>
              </a:extLst>
            </p:cNvPr>
            <p:cNvSpPr txBox="1"/>
            <p:nvPr/>
          </p:nvSpPr>
          <p:spPr>
            <a:xfrm>
              <a:off x="1371341" y="1882714"/>
              <a:ext cx="20649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4CDEBDE-9489-4514-ADBD-087EF7022E48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3DC2D4B-384A-4167-8140-23E760859E06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91CBA62-2633-479E-9826-997C61ACDAAB}"/>
                </a:ext>
              </a:extLst>
            </p:cNvPr>
            <p:cNvSpPr/>
            <p:nvPr/>
          </p:nvSpPr>
          <p:spPr bwMode="auto">
            <a:xfrm>
              <a:off x="1434616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B793584-B47F-40D9-AE83-D4FF160373CA}"/>
              </a:ext>
            </a:extLst>
          </p:cNvPr>
          <p:cNvGrpSpPr/>
          <p:nvPr/>
        </p:nvGrpSpPr>
        <p:grpSpPr>
          <a:xfrm>
            <a:off x="1285372" y="2030295"/>
            <a:ext cx="2529247" cy="547777"/>
            <a:chOff x="1313080" y="1595059"/>
            <a:chExt cx="2529247" cy="547777"/>
          </a:xfrm>
        </p:grpSpPr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C4CF492E-F038-4ACD-8B26-509D0B3666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FC7DC726-B50B-475E-8D51-6AF4CFC96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FC8EE348-473F-43C5-8015-0455B5EFB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4EB48D5-F635-48E4-80ED-2B423EB27144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1524095-5549-4BB9-9651-2EBC8E35A635}"/>
                </a:ext>
              </a:extLst>
            </p:cNvPr>
            <p:cNvSpPr txBox="1"/>
            <p:nvPr/>
          </p:nvSpPr>
          <p:spPr>
            <a:xfrm>
              <a:off x="1371341" y="1882714"/>
              <a:ext cx="20649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  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7D77872-7794-4735-BBE3-86159EFFFB6B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ABCACC87-4811-476B-94D7-B97BB8D1F870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E1D59D2-7992-443B-92C8-D411F2A2754F}"/>
                </a:ext>
              </a:extLst>
            </p:cNvPr>
            <p:cNvSpPr/>
            <p:nvPr/>
          </p:nvSpPr>
          <p:spPr bwMode="auto">
            <a:xfrm>
              <a:off x="1427949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6588D0A6-71E3-45C1-B097-AE0BBC5B7008}"/>
              </a:ext>
            </a:extLst>
          </p:cNvPr>
          <p:cNvSpPr txBox="1"/>
          <p:nvPr/>
        </p:nvSpPr>
        <p:spPr>
          <a:xfrm>
            <a:off x="3533738" y="162380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71FABB-6D66-4E27-9F59-FF3808014353}"/>
              </a:ext>
            </a:extLst>
          </p:cNvPr>
          <p:cNvSpPr txBox="1"/>
          <p:nvPr/>
        </p:nvSpPr>
        <p:spPr>
          <a:xfrm>
            <a:off x="7025084" y="162380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31558F1-7DC4-4974-B25F-743C2CBFED9B}"/>
              </a:ext>
            </a:extLst>
          </p:cNvPr>
          <p:cNvSpPr/>
          <p:nvPr/>
        </p:nvSpPr>
        <p:spPr bwMode="auto">
          <a:xfrm>
            <a:off x="3943927" y="3540375"/>
            <a:ext cx="567748" cy="532861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43BCA9-D256-4481-90C6-B8B9C61D3FCD}"/>
              </a:ext>
            </a:extLst>
          </p:cNvPr>
          <p:cNvSpPr txBox="1"/>
          <p:nvPr/>
        </p:nvSpPr>
        <p:spPr>
          <a:xfrm>
            <a:off x="5242648" y="1965553"/>
            <a:ext cx="18389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이스타항공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횡령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배임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이상직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징역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783764-BAF8-4448-B181-13D8C3E69F87}"/>
              </a:ext>
            </a:extLst>
          </p:cNvPr>
          <p:cNvSpPr txBox="1"/>
          <p:nvPr/>
        </p:nvSpPr>
        <p:spPr>
          <a:xfrm>
            <a:off x="5242648" y="2196462"/>
            <a:ext cx="18389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이스타항공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횡령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배임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이상직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징역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C12141-A2C0-4B49-88EE-33579A126B42}"/>
              </a:ext>
            </a:extLst>
          </p:cNvPr>
          <p:cNvSpPr txBox="1"/>
          <p:nvPr/>
        </p:nvSpPr>
        <p:spPr>
          <a:xfrm>
            <a:off x="5242648" y="2436608"/>
            <a:ext cx="18389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이스타항공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횡령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배임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이상직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징역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2CDD4E-D9CE-43A5-AB54-CCE37F07C700}"/>
              </a:ext>
            </a:extLst>
          </p:cNvPr>
          <p:cNvSpPr txBox="1"/>
          <p:nvPr/>
        </p:nvSpPr>
        <p:spPr>
          <a:xfrm>
            <a:off x="4817775" y="1965553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12:23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C6AC9C-F213-4A5B-A02C-8A62ABFCA6D2}"/>
              </a:ext>
            </a:extLst>
          </p:cNvPr>
          <p:cNvSpPr txBox="1"/>
          <p:nvPr/>
        </p:nvSpPr>
        <p:spPr>
          <a:xfrm>
            <a:off x="4817775" y="2196462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14:15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D0A344-9512-4534-87A8-B61918E80196}"/>
              </a:ext>
            </a:extLst>
          </p:cNvPr>
          <p:cNvSpPr txBox="1"/>
          <p:nvPr/>
        </p:nvSpPr>
        <p:spPr>
          <a:xfrm>
            <a:off x="4817775" y="2436608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17:24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50ED055-C062-4196-B308-678D82BB22EC}"/>
              </a:ext>
            </a:extLst>
          </p:cNvPr>
          <p:cNvSpPr txBox="1"/>
          <p:nvPr/>
        </p:nvSpPr>
        <p:spPr>
          <a:xfrm>
            <a:off x="5551964" y="2778028"/>
            <a:ext cx="9092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속보 및 알림 전체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5FD85B2-3376-4CB4-BEA8-BF95F4E3418D}"/>
              </a:ext>
            </a:extLst>
          </p:cNvPr>
          <p:cNvSpPr/>
          <p:nvPr/>
        </p:nvSpPr>
        <p:spPr bwMode="auto">
          <a:xfrm>
            <a:off x="1025712" y="158867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80C2260-26B6-4432-985C-C6E17BB6A14B}"/>
              </a:ext>
            </a:extLst>
          </p:cNvPr>
          <p:cNvGrpSpPr/>
          <p:nvPr/>
        </p:nvGrpSpPr>
        <p:grpSpPr>
          <a:xfrm>
            <a:off x="3362876" y="1127112"/>
            <a:ext cx="695503" cy="628363"/>
            <a:chOff x="6715304" y="1158803"/>
            <a:chExt cx="695503" cy="628363"/>
          </a:xfrm>
        </p:grpSpPr>
        <p:sp>
          <p:nvSpPr>
            <p:cNvPr id="71" name="말풍선: 사각형 70">
              <a:extLst>
                <a:ext uri="{FF2B5EF4-FFF2-40B4-BE49-F238E27FC236}">
                  <a16:creationId xmlns:a16="http://schemas.microsoft.com/office/drawing/2014/main" id="{DB8AAF7F-2780-41E2-AA2F-37BB96A864C8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65F4900F-ED5E-41D5-9C88-85D2AB1CA7C8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19829" y="1621944"/>
              <a:ext cx="3485" cy="1652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54B057C-71EA-4A5A-AF3E-F7B29E30EF46}"/>
              </a:ext>
            </a:extLst>
          </p:cNvPr>
          <p:cNvGrpSpPr/>
          <p:nvPr/>
        </p:nvGrpSpPr>
        <p:grpSpPr>
          <a:xfrm>
            <a:off x="6835749" y="1127112"/>
            <a:ext cx="695503" cy="628363"/>
            <a:chOff x="6715304" y="1158803"/>
            <a:chExt cx="695503" cy="628363"/>
          </a:xfrm>
        </p:grpSpPr>
        <p:sp>
          <p:nvSpPr>
            <p:cNvPr id="74" name="말풍선: 사각형 73">
              <a:extLst>
                <a:ext uri="{FF2B5EF4-FFF2-40B4-BE49-F238E27FC236}">
                  <a16:creationId xmlns:a16="http://schemas.microsoft.com/office/drawing/2014/main" id="{41B970FE-D46D-4D4B-AA80-AF16F259F675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C2D60D93-33D2-4061-BBFB-7C99C18197B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19829" y="1621944"/>
              <a:ext cx="3485" cy="1652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A53C481-B08F-4BE6-8C0B-D8A5B1B5F895}"/>
              </a:ext>
            </a:extLst>
          </p:cNvPr>
          <p:cNvSpPr/>
          <p:nvPr/>
        </p:nvSpPr>
        <p:spPr bwMode="auto">
          <a:xfrm>
            <a:off x="2394654" y="144019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C705E99-758E-4CBB-8D88-E698A76EFE1A}"/>
              </a:ext>
            </a:extLst>
          </p:cNvPr>
          <p:cNvSpPr/>
          <p:nvPr/>
        </p:nvSpPr>
        <p:spPr bwMode="auto">
          <a:xfrm>
            <a:off x="3594804" y="144019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EAD58A8-71C9-4D5B-ACA8-50DFD3641D17}"/>
              </a:ext>
            </a:extLst>
          </p:cNvPr>
          <p:cNvSpPr/>
          <p:nvPr/>
        </p:nvSpPr>
        <p:spPr bwMode="auto">
          <a:xfrm>
            <a:off x="5861754" y="184976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B1F282D-6AD0-44CB-8A06-97CA0787657A}"/>
              </a:ext>
            </a:extLst>
          </p:cNvPr>
          <p:cNvSpPr/>
          <p:nvPr/>
        </p:nvSpPr>
        <p:spPr bwMode="auto">
          <a:xfrm>
            <a:off x="7128579" y="153544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9361E77-4367-401D-85AC-7BB1E4850202}"/>
              </a:ext>
            </a:extLst>
          </p:cNvPr>
          <p:cNvSpPr/>
          <p:nvPr/>
        </p:nvSpPr>
        <p:spPr bwMode="auto">
          <a:xfrm>
            <a:off x="5852229" y="267844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529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SB_KNM_01_03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69791"/>
              </p:ext>
            </p:extLst>
          </p:nvPr>
        </p:nvGraphicFramePr>
        <p:xfrm>
          <a:off x="8939284" y="973008"/>
          <a:ext cx="3152632" cy="420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charset="0"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메시지 노출 시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펼치기 전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메시지 활성 시 노출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메시지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내용 롤링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텍스트에 대한 링크는 없음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수는 노출 기준선을 넘지 않으며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기준선 이상 넘어가는 경우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줄 바꿈 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메시지 열기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우측 하단 화살표 클릭 시 아래로 펼침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메시지가 하나인 경우 펼침 화살표는 노출되지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메시지 노출 시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펼친 후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메시지 리스트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리스트는 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개까지 노출되며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이하는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스코롤를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통해 확인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미만인 경우 해당 영역은 개수에 맞추어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줄어듬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펼침 상태에서는 기존 롤링 텍스트는 미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수가 두줄 이상 넘어가는 경우 말 줄임 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텍스트에 대한 링크는 없음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 닫기 버튼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펼침 상태에서 우측 닫기 버튼 클릭 시 닫힘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C35B486F-BD40-4710-BFC9-12FB5144300A}"/>
              </a:ext>
            </a:extLst>
          </p:cNvPr>
          <p:cNvSpPr/>
          <p:nvPr/>
        </p:nvSpPr>
        <p:spPr bwMode="auto">
          <a:xfrm>
            <a:off x="1287561" y="3321050"/>
            <a:ext cx="1513638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 04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재난 메시지 노출 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CBE0C42-73E7-43DE-8160-C753C119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93" y="3584404"/>
            <a:ext cx="493331" cy="49333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2B49CFF-CFC7-493A-89EC-985D7E81C1A8}"/>
              </a:ext>
            </a:extLst>
          </p:cNvPr>
          <p:cNvSpPr/>
          <p:nvPr/>
        </p:nvSpPr>
        <p:spPr bwMode="auto">
          <a:xfrm>
            <a:off x="1313080" y="2142836"/>
            <a:ext cx="2514383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8039EE-737B-489C-9081-0892E5655D67}"/>
              </a:ext>
            </a:extLst>
          </p:cNvPr>
          <p:cNvSpPr txBox="1"/>
          <p:nvPr/>
        </p:nvSpPr>
        <p:spPr>
          <a:xfrm>
            <a:off x="1301750" y="2187514"/>
            <a:ext cx="2355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미세먼지 농도 높은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바랍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371698-BE0F-4627-B5A6-22D2CC179EE0}"/>
              </a:ext>
            </a:extLst>
          </p:cNvPr>
          <p:cNvSpPr/>
          <p:nvPr/>
        </p:nvSpPr>
        <p:spPr bwMode="auto">
          <a:xfrm>
            <a:off x="4795189" y="2142836"/>
            <a:ext cx="2514383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3A2B75D0-454A-4A96-B95B-2652D5A804DE}"/>
              </a:ext>
            </a:extLst>
          </p:cNvPr>
          <p:cNvSpPr/>
          <p:nvPr/>
        </p:nvSpPr>
        <p:spPr bwMode="auto">
          <a:xfrm>
            <a:off x="995071" y="218751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7CF4F9-4C63-4F39-A54D-0772EB40F35B}"/>
              </a:ext>
            </a:extLst>
          </p:cNvPr>
          <p:cNvSpPr txBox="1"/>
          <p:nvPr/>
        </p:nvSpPr>
        <p:spPr>
          <a:xfrm>
            <a:off x="3501223" y="21875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D2DD5BF-3032-4F41-B9E0-E710CA38F9E5}"/>
              </a:ext>
            </a:extLst>
          </p:cNvPr>
          <p:cNvGrpSpPr/>
          <p:nvPr/>
        </p:nvGrpSpPr>
        <p:grpSpPr>
          <a:xfrm>
            <a:off x="1313080" y="1595059"/>
            <a:ext cx="2529247" cy="547777"/>
            <a:chOff x="1313080" y="1595059"/>
            <a:chExt cx="2529247" cy="547777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F0D8162A-B9BD-4D1B-958A-CDC2D636D4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2E394540-FDBB-44A6-9E45-47EACA891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C015D3D2-2A67-480F-9070-454B92F03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9BDD719-2AB9-4805-8459-3686AA300C9B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1933A8B-726C-44FF-973D-BEA20ED80080}"/>
                </a:ext>
              </a:extLst>
            </p:cNvPr>
            <p:cNvSpPr txBox="1"/>
            <p:nvPr/>
          </p:nvSpPr>
          <p:spPr>
            <a:xfrm>
              <a:off x="1371341" y="1882714"/>
              <a:ext cx="20281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A698570C-7FE7-4EFB-A368-8ABC44E26CAC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15FB9EB1-5A5A-4857-99CA-DC0D8C3B453A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48B23247-F096-4A6B-B836-8E7BE8829992}"/>
                </a:ext>
              </a:extLst>
            </p:cNvPr>
            <p:cNvSpPr/>
            <p:nvPr/>
          </p:nvSpPr>
          <p:spPr bwMode="auto">
            <a:xfrm>
              <a:off x="1418412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DFDB7A3-1F09-4ABD-8A53-A4CC2351D40F}"/>
              </a:ext>
            </a:extLst>
          </p:cNvPr>
          <p:cNvGrpSpPr/>
          <p:nvPr/>
        </p:nvGrpSpPr>
        <p:grpSpPr>
          <a:xfrm>
            <a:off x="4776716" y="1595059"/>
            <a:ext cx="2529247" cy="547777"/>
            <a:chOff x="1313080" y="1595059"/>
            <a:chExt cx="2529247" cy="547777"/>
          </a:xfrm>
        </p:grpSpPr>
        <p:pic>
          <p:nvPicPr>
            <p:cNvPr id="60" name="Picture 2">
              <a:extLst>
                <a:ext uri="{FF2B5EF4-FFF2-40B4-BE49-F238E27FC236}">
                  <a16:creationId xmlns:a16="http://schemas.microsoft.com/office/drawing/2014/main" id="{1E513640-77DB-41DD-B6A6-EB8A932ED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F9808ABC-6D17-4BC8-8838-B7B66CABB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1A330DB8-269D-4044-B342-0423EF6FE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F6DB857-8FD1-47F4-A8BA-559C6667F025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367A8E0-9B4F-4DF0-A66E-F7BCFD5854B7}"/>
                </a:ext>
              </a:extLst>
            </p:cNvPr>
            <p:cNvSpPr txBox="1"/>
            <p:nvPr/>
          </p:nvSpPr>
          <p:spPr>
            <a:xfrm>
              <a:off x="1371341" y="1882714"/>
              <a:ext cx="20281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F1823EA4-7150-49CD-B249-0B790CC602D8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5B7EF08-00B1-4CD4-A157-5928E07A9701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993BFC98-E262-41BD-BE4A-A6E61FE62B01}"/>
                </a:ext>
              </a:extLst>
            </p:cNvPr>
            <p:cNvSpPr/>
            <p:nvPr/>
          </p:nvSpPr>
          <p:spPr bwMode="auto">
            <a:xfrm>
              <a:off x="1411002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1215B7A-EAD7-473B-8698-5424F67A6C09}"/>
              </a:ext>
            </a:extLst>
          </p:cNvPr>
          <p:cNvSpPr/>
          <p:nvPr/>
        </p:nvSpPr>
        <p:spPr bwMode="auto">
          <a:xfrm>
            <a:off x="4795190" y="2142835"/>
            <a:ext cx="2514383" cy="257233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205601-7AD0-492A-8C3D-28585C2701ED}"/>
              </a:ext>
            </a:extLst>
          </p:cNvPr>
          <p:cNvSpPr txBox="1"/>
          <p:nvPr/>
        </p:nvSpPr>
        <p:spPr>
          <a:xfrm>
            <a:off x="4802332" y="2187514"/>
            <a:ext cx="2355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미세먼지 농도 높은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바랍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B34D4F7-A34B-412C-B381-CA9D7ADAD872}"/>
              </a:ext>
            </a:extLst>
          </p:cNvPr>
          <p:cNvSpPr/>
          <p:nvPr/>
        </p:nvSpPr>
        <p:spPr bwMode="auto">
          <a:xfrm>
            <a:off x="4486932" y="221617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AE0385-D323-4B4D-9D2F-CF9CFA45ECCE}"/>
              </a:ext>
            </a:extLst>
          </p:cNvPr>
          <p:cNvSpPr txBox="1"/>
          <p:nvPr/>
        </p:nvSpPr>
        <p:spPr>
          <a:xfrm>
            <a:off x="4802332" y="2405788"/>
            <a:ext cx="2355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미세먼지 농도 높은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바랍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00B66E-FDAE-40BC-A83A-CB70D2ED70A3}"/>
              </a:ext>
            </a:extLst>
          </p:cNvPr>
          <p:cNvSpPr txBox="1"/>
          <p:nvPr/>
        </p:nvSpPr>
        <p:spPr>
          <a:xfrm>
            <a:off x="4802332" y="2618223"/>
            <a:ext cx="2355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미세먼지 농도 높은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바랍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235790-BED0-4326-9AD2-697F2EDD7E25}"/>
              </a:ext>
            </a:extLst>
          </p:cNvPr>
          <p:cNvSpPr txBox="1"/>
          <p:nvPr/>
        </p:nvSpPr>
        <p:spPr>
          <a:xfrm>
            <a:off x="4802332" y="2830660"/>
            <a:ext cx="2355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미세먼지 농도 높은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바랍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2ED0027-5137-48F0-A3B6-49FD63630006}"/>
              </a:ext>
            </a:extLst>
          </p:cNvPr>
          <p:cNvSpPr txBox="1"/>
          <p:nvPr/>
        </p:nvSpPr>
        <p:spPr>
          <a:xfrm>
            <a:off x="4802332" y="3043095"/>
            <a:ext cx="2355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미세먼지 농도 높은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바랍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8FA402D2-1C96-4C5B-B2D3-C8D02C009F50}"/>
              </a:ext>
            </a:extLst>
          </p:cNvPr>
          <p:cNvSpPr/>
          <p:nvPr/>
        </p:nvSpPr>
        <p:spPr bwMode="auto">
          <a:xfrm>
            <a:off x="3943927" y="3540375"/>
            <a:ext cx="567748" cy="532861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C1260A-5479-4A42-B3BD-20D4CEF7935B}"/>
              </a:ext>
            </a:extLst>
          </p:cNvPr>
          <p:cNvSpPr txBox="1"/>
          <p:nvPr/>
        </p:nvSpPr>
        <p:spPr>
          <a:xfrm>
            <a:off x="4802332" y="3277405"/>
            <a:ext cx="2355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미세먼지 농도 높은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바랍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D68546-B076-4EFA-926D-B489DE780FF7}"/>
              </a:ext>
            </a:extLst>
          </p:cNvPr>
          <p:cNvSpPr txBox="1"/>
          <p:nvPr/>
        </p:nvSpPr>
        <p:spPr>
          <a:xfrm>
            <a:off x="4802332" y="3495679"/>
            <a:ext cx="2355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미세먼지 농도 높은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바랍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48B982-4C40-4CC9-B1C3-1238E41598E6}"/>
              </a:ext>
            </a:extLst>
          </p:cNvPr>
          <p:cNvSpPr txBox="1"/>
          <p:nvPr/>
        </p:nvSpPr>
        <p:spPr>
          <a:xfrm>
            <a:off x="4802332" y="3708114"/>
            <a:ext cx="2355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미세먼지 농도 높은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바랍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5976D5-8C26-4B51-A809-FDAA4E79AA12}"/>
              </a:ext>
            </a:extLst>
          </p:cNvPr>
          <p:cNvSpPr txBox="1"/>
          <p:nvPr/>
        </p:nvSpPr>
        <p:spPr>
          <a:xfrm>
            <a:off x="4802332" y="3920551"/>
            <a:ext cx="2355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미세먼지 농도 높은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바랍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14BF5E-E6CB-4EB9-9812-833F5C2AE376}"/>
              </a:ext>
            </a:extLst>
          </p:cNvPr>
          <p:cNvSpPr txBox="1"/>
          <p:nvPr/>
        </p:nvSpPr>
        <p:spPr>
          <a:xfrm>
            <a:off x="4802332" y="4132986"/>
            <a:ext cx="2355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미세먼지 농도 높은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바랍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D44DC1-9DD9-473B-846F-A575681F9F9E}"/>
              </a:ext>
            </a:extLst>
          </p:cNvPr>
          <p:cNvCxnSpPr>
            <a:cxnSpLocks/>
          </p:cNvCxnSpPr>
          <p:nvPr/>
        </p:nvCxnSpPr>
        <p:spPr bwMode="auto">
          <a:xfrm>
            <a:off x="7157464" y="2268460"/>
            <a:ext cx="0" cy="20799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1C3D5F0-C30A-48B0-94FB-269C2B90FB84}"/>
              </a:ext>
            </a:extLst>
          </p:cNvPr>
          <p:cNvSpPr txBox="1"/>
          <p:nvPr/>
        </p:nvSpPr>
        <p:spPr>
          <a:xfrm>
            <a:off x="7005881" y="443195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▲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B228D7B-D2C9-4187-B82B-36A4B7470A89}"/>
              </a:ext>
            </a:extLst>
          </p:cNvPr>
          <p:cNvGrpSpPr/>
          <p:nvPr/>
        </p:nvGrpSpPr>
        <p:grpSpPr>
          <a:xfrm>
            <a:off x="3362876" y="1660388"/>
            <a:ext cx="695503" cy="628363"/>
            <a:chOff x="6715304" y="1158803"/>
            <a:chExt cx="695503" cy="628363"/>
          </a:xfrm>
        </p:grpSpPr>
        <p:sp>
          <p:nvSpPr>
            <p:cNvPr id="70" name="말풍선: 사각형 69">
              <a:extLst>
                <a:ext uri="{FF2B5EF4-FFF2-40B4-BE49-F238E27FC236}">
                  <a16:creationId xmlns:a16="http://schemas.microsoft.com/office/drawing/2014/main" id="{6F4E4B15-482D-46EA-AA2C-00D543DFB206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8E5FBF06-F555-4EF6-A9DB-A8005D37805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19829" y="1621944"/>
              <a:ext cx="3485" cy="1652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AC64EA7-5E9C-4D6A-AF20-9448AF70626B}"/>
              </a:ext>
            </a:extLst>
          </p:cNvPr>
          <p:cNvGrpSpPr/>
          <p:nvPr/>
        </p:nvGrpSpPr>
        <p:grpSpPr>
          <a:xfrm>
            <a:off x="6854222" y="1660388"/>
            <a:ext cx="695503" cy="628363"/>
            <a:chOff x="6715304" y="1158803"/>
            <a:chExt cx="695503" cy="628363"/>
          </a:xfrm>
        </p:grpSpPr>
        <p:sp>
          <p:nvSpPr>
            <p:cNvPr id="73" name="말풍선: 사각형 72">
              <a:extLst>
                <a:ext uri="{FF2B5EF4-FFF2-40B4-BE49-F238E27FC236}">
                  <a16:creationId xmlns:a16="http://schemas.microsoft.com/office/drawing/2014/main" id="{C7912564-F349-4E3F-9E60-81F223D02B6A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454FD40-2E58-4746-ADA7-3A23C9E6076D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19829" y="1621944"/>
              <a:ext cx="3485" cy="1652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EEA727F-FF93-42EF-B047-9B4AEE98B884}"/>
              </a:ext>
            </a:extLst>
          </p:cNvPr>
          <p:cNvSpPr/>
          <p:nvPr/>
        </p:nvSpPr>
        <p:spPr bwMode="auto">
          <a:xfrm>
            <a:off x="2394654" y="208853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2EE087D-2C91-4D9D-BCF8-D3DC909FC34A}"/>
              </a:ext>
            </a:extLst>
          </p:cNvPr>
          <p:cNvSpPr/>
          <p:nvPr/>
        </p:nvSpPr>
        <p:spPr bwMode="auto">
          <a:xfrm>
            <a:off x="3623379" y="208853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694E28E-7114-42E9-B2A9-B8F785FCD309}"/>
              </a:ext>
            </a:extLst>
          </p:cNvPr>
          <p:cNvSpPr/>
          <p:nvPr/>
        </p:nvSpPr>
        <p:spPr bwMode="auto">
          <a:xfrm>
            <a:off x="5823654" y="216473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922854E-E0A8-482D-84E6-A4322A938629}"/>
              </a:ext>
            </a:extLst>
          </p:cNvPr>
          <p:cNvSpPr/>
          <p:nvPr/>
        </p:nvSpPr>
        <p:spPr bwMode="auto">
          <a:xfrm>
            <a:off x="6995229" y="431738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46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5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SB_KNM_01_04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142649"/>
              </p:ext>
            </p:extLst>
          </p:nvPr>
        </p:nvGraphicFramePr>
        <p:xfrm>
          <a:off x="8939284" y="973008"/>
          <a:ext cx="3152632" cy="2712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헤더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메뉴 영역 제외된 헤더만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로드바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시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로드바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움직임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C35B486F-BD40-4710-BFC9-12FB5144300A}"/>
              </a:ext>
            </a:extLst>
          </p:cNvPr>
          <p:cNvSpPr/>
          <p:nvPr/>
        </p:nvSpPr>
        <p:spPr bwMode="auto">
          <a:xfrm>
            <a:off x="1287561" y="3321050"/>
            <a:ext cx="1513638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 05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기사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View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화면 기본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CEE86B7-1569-4192-AFEA-F4A78079503C}"/>
              </a:ext>
            </a:extLst>
          </p:cNvPr>
          <p:cNvSpPr/>
          <p:nvPr/>
        </p:nvSpPr>
        <p:spPr bwMode="auto">
          <a:xfrm>
            <a:off x="1158413" y="157020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C110B67-5913-4845-BE51-BBACDC232FD6}"/>
              </a:ext>
            </a:extLst>
          </p:cNvPr>
          <p:cNvGrpSpPr/>
          <p:nvPr/>
        </p:nvGrpSpPr>
        <p:grpSpPr>
          <a:xfrm>
            <a:off x="1306033" y="1595059"/>
            <a:ext cx="2508585" cy="242977"/>
            <a:chOff x="1306033" y="1595059"/>
            <a:chExt cx="2508585" cy="24297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5ECED7A-BAF7-4E2B-9669-3F5E9A43480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306033" y="1838036"/>
              <a:ext cx="2508585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0654BE80-799C-45A5-B908-95E77AFF51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DE9B3169-A9FD-4A4A-9306-067087CC2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0264CA7-B190-4817-A8B9-5108B5902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7C05BE52-5C9F-4F6F-911E-7B7176D3EDAA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EE22234E-3311-49D8-803D-C55F22D44608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60D7F76-B2F7-4F4B-9372-2B5764FF8F10}"/>
              </a:ext>
            </a:extLst>
          </p:cNvPr>
          <p:cNvCxnSpPr>
            <a:cxnSpLocks/>
          </p:cNvCxnSpPr>
          <p:nvPr/>
        </p:nvCxnSpPr>
        <p:spPr bwMode="auto">
          <a:xfrm>
            <a:off x="1306033" y="1860787"/>
            <a:ext cx="782294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362E352-B473-4DC0-85AC-964C25CD36F5}"/>
              </a:ext>
            </a:extLst>
          </p:cNvPr>
          <p:cNvSpPr/>
          <p:nvPr/>
        </p:nvSpPr>
        <p:spPr bwMode="auto">
          <a:xfrm>
            <a:off x="1738268" y="188353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C522BC-DBD0-4A01-A5EF-1695C2DAC4C1}"/>
              </a:ext>
            </a:extLst>
          </p:cNvPr>
          <p:cNvSpPr/>
          <p:nvPr/>
        </p:nvSpPr>
        <p:spPr bwMode="auto">
          <a:xfrm>
            <a:off x="4564970" y="0"/>
            <a:ext cx="2162175" cy="200025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UPDATE / 2023.08.17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611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D7C65C5F-7A20-4365-8ADF-4887B6004333}"/>
              </a:ext>
            </a:extLst>
          </p:cNvPr>
          <p:cNvGrpSpPr/>
          <p:nvPr/>
        </p:nvGrpSpPr>
        <p:grpSpPr>
          <a:xfrm>
            <a:off x="1313080" y="1595059"/>
            <a:ext cx="2529247" cy="547777"/>
            <a:chOff x="1313080" y="1595059"/>
            <a:chExt cx="2529247" cy="547777"/>
          </a:xfrm>
        </p:grpSpPr>
        <p:pic>
          <p:nvPicPr>
            <p:cNvPr id="146" name="Picture 2">
              <a:extLst>
                <a:ext uri="{FF2B5EF4-FFF2-40B4-BE49-F238E27FC236}">
                  <a16:creationId xmlns:a16="http://schemas.microsoft.com/office/drawing/2014/main" id="{92602175-3404-48BC-A6E8-AD7270C7C8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7" name="그림 146">
              <a:extLst>
                <a:ext uri="{FF2B5EF4-FFF2-40B4-BE49-F238E27FC236}">
                  <a16:creationId xmlns:a16="http://schemas.microsoft.com/office/drawing/2014/main" id="{0B4E2CD1-B36A-4F26-B8E9-CD46B21B3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5862379D-C584-4902-BA3B-3A012B6FB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FFFF9CF7-FB47-41B4-9F8E-E091804D73BC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93A9166-AF5E-4CF4-9F9F-60C538816598}"/>
                </a:ext>
              </a:extLst>
            </p:cNvPr>
            <p:cNvSpPr txBox="1"/>
            <p:nvPr/>
          </p:nvSpPr>
          <p:spPr>
            <a:xfrm>
              <a:off x="1371341" y="1882714"/>
              <a:ext cx="20281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FA10DF20-9AD1-4062-B864-755B0C2872BC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3DE20529-16D1-45E3-B55E-2AD58D9C5007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F25ABAAE-F766-4BA9-81A5-86606C5065E5}"/>
                </a:ext>
              </a:extLst>
            </p:cNvPr>
            <p:cNvSpPr/>
            <p:nvPr/>
          </p:nvSpPr>
          <p:spPr bwMode="auto">
            <a:xfrm>
              <a:off x="1420132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55" name="Picture 2">
            <a:extLst>
              <a:ext uri="{FF2B5EF4-FFF2-40B4-BE49-F238E27FC236}">
                <a16:creationId xmlns:a16="http://schemas.microsoft.com/office/drawing/2014/main" id="{C5D9AAF0-BE71-44FA-99D7-E8ADCE20A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6892" y="1642531"/>
            <a:ext cx="671312" cy="11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7AFD57B6-D391-4903-9D03-13017BB800C7}"/>
              </a:ext>
            </a:extLst>
          </p:cNvPr>
          <p:cNvSpPr/>
          <p:nvPr/>
        </p:nvSpPr>
        <p:spPr bwMode="auto">
          <a:xfrm>
            <a:off x="4873546" y="1633392"/>
            <a:ext cx="272757" cy="13704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제보</a:t>
            </a: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C537CCD9-B45C-4ED7-B81C-2166D43FA2AC}"/>
              </a:ext>
            </a:extLst>
          </p:cNvPr>
          <p:cNvSpPr/>
          <p:nvPr/>
        </p:nvSpPr>
        <p:spPr bwMode="auto">
          <a:xfrm>
            <a:off x="5188215" y="1633392"/>
            <a:ext cx="363748" cy="13704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재난포털</a:t>
            </a:r>
            <a:endParaRPr lang="ko-KR" altLang="en-US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3C3CA03C-F383-4704-8588-CAFE26E926E6}"/>
              </a:ext>
            </a:extLst>
          </p:cNvPr>
          <p:cNvSpPr/>
          <p:nvPr/>
        </p:nvSpPr>
        <p:spPr bwMode="auto">
          <a:xfrm>
            <a:off x="4972181" y="2436509"/>
            <a:ext cx="550149" cy="21894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LIVE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6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SB_KNM_01_05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012106"/>
              </p:ext>
            </p:extLst>
          </p:nvPr>
        </p:nvGraphicFramePr>
        <p:xfrm>
          <a:off x="8939284" y="973008"/>
          <a:ext cx="3152632" cy="409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메뉴 구성은 현행 기준에 맞춤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메뉴 아이콘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전체메뉴 창 활성화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메뉴 창 닫기 버튼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전체 메뉴 창 닫힘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20218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메뉴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주요 메뉴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현행 기준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화면으로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메뉴 선택 활성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하위 메뉴 닫힘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메뉴 선택 비 활성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하위 메뉴 열림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 이동 메뉴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페이지로 이동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 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로그아웃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마이페이지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현행 기준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소셜 이동 메뉴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앱 열기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카카오스토리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페이스북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트위터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인스타그램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라이트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다크모드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전환 버튼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라이트 모드 시 버튼 명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다크모드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다크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모드 시 버튼 명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라이트 모드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모드 전환 시 화면 스타일 변경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 버튼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설정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APP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에서만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C35B486F-BD40-4710-BFC9-12FB5144300A}"/>
              </a:ext>
            </a:extLst>
          </p:cNvPr>
          <p:cNvSpPr/>
          <p:nvPr/>
        </p:nvSpPr>
        <p:spPr bwMode="auto">
          <a:xfrm>
            <a:off x="1287561" y="3321050"/>
            <a:ext cx="1513638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 06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전체 메뉴 창 열기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36E58B4-04B0-4F7E-8066-B2061519B1FA}"/>
              </a:ext>
            </a:extLst>
          </p:cNvPr>
          <p:cNvSpPr/>
          <p:nvPr/>
        </p:nvSpPr>
        <p:spPr bwMode="auto">
          <a:xfrm>
            <a:off x="3757048" y="139993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915ECF-A1AA-42E1-9857-747DACF0F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29827">
            <a:off x="3538116" y="1516783"/>
            <a:ext cx="571500" cy="4762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C52E002-489F-4512-A374-BC7199D900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531" y="1614512"/>
            <a:ext cx="153942" cy="153942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B8D87AE-CBF9-452B-AE3F-E89F6E99E464}"/>
              </a:ext>
            </a:extLst>
          </p:cNvPr>
          <p:cNvSpPr/>
          <p:nvPr/>
        </p:nvSpPr>
        <p:spPr bwMode="auto">
          <a:xfrm>
            <a:off x="4100945" y="1642531"/>
            <a:ext cx="427988" cy="240183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06633A-9249-45D7-8965-72B762498C0E}"/>
              </a:ext>
            </a:extLst>
          </p:cNvPr>
          <p:cNvSpPr txBox="1"/>
          <p:nvPr/>
        </p:nvSpPr>
        <p:spPr>
          <a:xfrm>
            <a:off x="4882430" y="2804523"/>
            <a:ext cx="2315338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분야별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76F411-46C5-4DB3-9BB0-15E6C080DD9E}"/>
              </a:ext>
            </a:extLst>
          </p:cNvPr>
          <p:cNvSpPr txBox="1"/>
          <p:nvPr/>
        </p:nvSpPr>
        <p:spPr>
          <a:xfrm rot="10800000">
            <a:off x="6884862" y="281258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B791680-D974-4D8E-84A9-3D5BF6158AA1}"/>
              </a:ext>
            </a:extLst>
          </p:cNvPr>
          <p:cNvGrpSpPr/>
          <p:nvPr/>
        </p:nvGrpSpPr>
        <p:grpSpPr>
          <a:xfrm>
            <a:off x="4931758" y="3103750"/>
            <a:ext cx="2266010" cy="991875"/>
            <a:chOff x="4931758" y="3302577"/>
            <a:chExt cx="2266010" cy="99187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FA0537F-650D-45A5-BDB4-DC7A348E631B}"/>
                </a:ext>
              </a:extLst>
            </p:cNvPr>
            <p:cNvSpPr txBox="1"/>
            <p:nvPr/>
          </p:nvSpPr>
          <p:spPr>
            <a:xfrm>
              <a:off x="4931758" y="3302577"/>
              <a:ext cx="714300" cy="80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전체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정치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경제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사회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C362EC6-EC79-4999-A83C-A826F9C4CCDF}"/>
                </a:ext>
              </a:extLst>
            </p:cNvPr>
            <p:cNvSpPr txBox="1"/>
            <p:nvPr/>
          </p:nvSpPr>
          <p:spPr>
            <a:xfrm>
              <a:off x="5693426" y="3302577"/>
              <a:ext cx="714300" cy="80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문화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IT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과학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국제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재난 환경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134F52A-C562-4D8E-96C7-6E3CD4EB9852}"/>
                </a:ext>
              </a:extLst>
            </p:cNvPr>
            <p:cNvSpPr txBox="1"/>
            <p:nvPr/>
          </p:nvSpPr>
          <p:spPr>
            <a:xfrm>
              <a:off x="6483468" y="3302577"/>
              <a:ext cx="714300" cy="991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생활 건강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스포츠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연예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날씨 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이슈 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B3AF564-78C8-4723-B036-A3CA131145A6}"/>
              </a:ext>
            </a:extLst>
          </p:cNvPr>
          <p:cNvSpPr txBox="1"/>
          <p:nvPr/>
        </p:nvSpPr>
        <p:spPr>
          <a:xfrm>
            <a:off x="4882430" y="4162268"/>
            <a:ext cx="2315338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TV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5A948B-38F4-4B44-8D72-FCC874F115D1}"/>
              </a:ext>
            </a:extLst>
          </p:cNvPr>
          <p:cNvSpPr txBox="1"/>
          <p:nvPr/>
        </p:nvSpPr>
        <p:spPr>
          <a:xfrm>
            <a:off x="6884862" y="415185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279D713-4D85-4DFC-A12C-D20EB7EF1045}"/>
              </a:ext>
            </a:extLst>
          </p:cNvPr>
          <p:cNvSpPr txBox="1"/>
          <p:nvPr/>
        </p:nvSpPr>
        <p:spPr>
          <a:xfrm>
            <a:off x="4882430" y="4485541"/>
            <a:ext cx="2315338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프리미엄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</a:t>
            </a:r>
            <a:endParaRPr lang="ko-KR" altLang="en-US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86C4E9-CFCB-4FF8-9363-EA736B4A9D2A}"/>
              </a:ext>
            </a:extLst>
          </p:cNvPr>
          <p:cNvSpPr txBox="1"/>
          <p:nvPr/>
        </p:nvSpPr>
        <p:spPr>
          <a:xfrm>
            <a:off x="6884862" y="447513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AD7E89-4634-4B98-9A5F-0C4C9F883425}"/>
              </a:ext>
            </a:extLst>
          </p:cNvPr>
          <p:cNvSpPr txBox="1"/>
          <p:nvPr/>
        </p:nvSpPr>
        <p:spPr>
          <a:xfrm>
            <a:off x="4882430" y="4799578"/>
            <a:ext cx="2315338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시사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FDD904-6F64-48BE-9AC3-C6410567572A}"/>
              </a:ext>
            </a:extLst>
          </p:cNvPr>
          <p:cNvSpPr txBox="1"/>
          <p:nvPr/>
        </p:nvSpPr>
        <p:spPr>
          <a:xfrm>
            <a:off x="6884862" y="478916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F4A83D0-7B84-4D11-8703-90A7C21D9D8A}"/>
              </a:ext>
            </a:extLst>
          </p:cNvPr>
          <p:cNvSpPr txBox="1"/>
          <p:nvPr/>
        </p:nvSpPr>
        <p:spPr>
          <a:xfrm>
            <a:off x="4882430" y="5122850"/>
            <a:ext cx="2315338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지역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47725B7-F0C6-4029-854E-581EBC109306}"/>
              </a:ext>
            </a:extLst>
          </p:cNvPr>
          <p:cNvSpPr txBox="1"/>
          <p:nvPr/>
        </p:nvSpPr>
        <p:spPr>
          <a:xfrm>
            <a:off x="6884862" y="51124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2F6912F-77B8-438D-907D-181EC3C1602A}"/>
              </a:ext>
            </a:extLst>
          </p:cNvPr>
          <p:cNvSpPr txBox="1"/>
          <p:nvPr/>
        </p:nvSpPr>
        <p:spPr>
          <a:xfrm>
            <a:off x="4882430" y="5436885"/>
            <a:ext cx="2315338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바로가기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86AF12-6DE2-49E2-9588-A84F18C70E25}"/>
              </a:ext>
            </a:extLst>
          </p:cNvPr>
          <p:cNvSpPr txBox="1"/>
          <p:nvPr/>
        </p:nvSpPr>
        <p:spPr>
          <a:xfrm>
            <a:off x="6884862" y="542647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C03A16-B797-49AB-AEC6-C15FF8378347}"/>
              </a:ext>
            </a:extLst>
          </p:cNvPr>
          <p:cNvSpPr txBox="1"/>
          <p:nvPr/>
        </p:nvSpPr>
        <p:spPr>
          <a:xfrm>
            <a:off x="5154714" y="2047272"/>
            <a:ext cx="17363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  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  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다크모드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E1E7B59-DFB7-4D92-9FC6-9D1DAC6CCD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0614" y="5919766"/>
            <a:ext cx="2228096" cy="209268"/>
          </a:xfrm>
          <a:prstGeom prst="rect">
            <a:avLst/>
          </a:prstGeom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8F9BE81D-D520-4023-9B26-EC83C673CBA6}"/>
              </a:ext>
            </a:extLst>
          </p:cNvPr>
          <p:cNvSpPr/>
          <p:nvPr/>
        </p:nvSpPr>
        <p:spPr bwMode="auto">
          <a:xfrm>
            <a:off x="7128320" y="143687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3E56405F-58A7-4C50-88D7-31570CF00673}"/>
              </a:ext>
            </a:extLst>
          </p:cNvPr>
          <p:cNvSpPr/>
          <p:nvPr/>
        </p:nvSpPr>
        <p:spPr bwMode="auto">
          <a:xfrm>
            <a:off x="4643738" y="243650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6CA5ECF-7720-4FB0-A059-1159718F6EA2}"/>
              </a:ext>
            </a:extLst>
          </p:cNvPr>
          <p:cNvSpPr/>
          <p:nvPr/>
        </p:nvSpPr>
        <p:spPr bwMode="auto">
          <a:xfrm>
            <a:off x="4643738" y="281811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608D37D3-776E-4B0D-9500-A0EA27568513}"/>
              </a:ext>
            </a:extLst>
          </p:cNvPr>
          <p:cNvSpPr/>
          <p:nvPr/>
        </p:nvSpPr>
        <p:spPr bwMode="auto">
          <a:xfrm>
            <a:off x="4643738" y="420356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D344AA9-C949-47E3-A125-B660D4A05DE1}"/>
              </a:ext>
            </a:extLst>
          </p:cNvPr>
          <p:cNvCxnSpPr/>
          <p:nvPr/>
        </p:nvCxnSpPr>
        <p:spPr bwMode="auto">
          <a:xfrm>
            <a:off x="7424732" y="2165092"/>
            <a:ext cx="2876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862C92A-CEFE-409B-9BAF-BE3AFC57D1C6}"/>
              </a:ext>
            </a:extLst>
          </p:cNvPr>
          <p:cNvCxnSpPr/>
          <p:nvPr/>
        </p:nvCxnSpPr>
        <p:spPr bwMode="auto">
          <a:xfrm>
            <a:off x="7424732" y="6515419"/>
            <a:ext cx="2876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0FB6364-5395-46C1-A173-2429B54C2847}"/>
              </a:ext>
            </a:extLst>
          </p:cNvPr>
          <p:cNvCxnSpPr>
            <a:cxnSpLocks/>
          </p:cNvCxnSpPr>
          <p:nvPr/>
        </p:nvCxnSpPr>
        <p:spPr bwMode="auto">
          <a:xfrm>
            <a:off x="7573819" y="2165092"/>
            <a:ext cx="0" cy="4350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7" name="그림 96">
            <a:extLst>
              <a:ext uri="{FF2B5EF4-FFF2-40B4-BE49-F238E27FC236}">
                <a16:creationId xmlns:a16="http://schemas.microsoft.com/office/drawing/2014/main" id="{AF4CF834-5948-414E-8EDD-7D2106CE9F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731" y="3603050"/>
            <a:ext cx="495882" cy="495882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EC6FE18-CE86-4ABF-B4CE-BD57990B7E9F}"/>
              </a:ext>
            </a:extLst>
          </p:cNvPr>
          <p:cNvSpPr txBox="1"/>
          <p:nvPr/>
        </p:nvSpPr>
        <p:spPr>
          <a:xfrm>
            <a:off x="7511587" y="4098932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스코롤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영역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FB02A0B-F8E3-4FD5-B3CA-BD37916430AF}"/>
              </a:ext>
            </a:extLst>
          </p:cNvPr>
          <p:cNvSpPr/>
          <p:nvPr/>
        </p:nvSpPr>
        <p:spPr bwMode="auto">
          <a:xfrm>
            <a:off x="5522335" y="192362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38C8F72-631F-4FE4-A238-E9C1E2282227}"/>
              </a:ext>
            </a:extLst>
          </p:cNvPr>
          <p:cNvSpPr/>
          <p:nvPr/>
        </p:nvSpPr>
        <p:spPr bwMode="auto">
          <a:xfrm>
            <a:off x="6398647" y="613216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E5E3B84-B174-48E4-AB0A-897818A1DB8A}"/>
              </a:ext>
            </a:extLst>
          </p:cNvPr>
          <p:cNvSpPr/>
          <p:nvPr/>
        </p:nvSpPr>
        <p:spPr bwMode="auto">
          <a:xfrm>
            <a:off x="6483238" y="188600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E2CBDF-90A4-451E-9489-C8C919AF62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768" y="1611276"/>
            <a:ext cx="152565" cy="152565"/>
          </a:xfrm>
          <a:prstGeom prst="rect">
            <a:avLst/>
          </a:prstGeom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E8D87F0F-967A-4789-B33E-F55E964BA4E7}"/>
              </a:ext>
            </a:extLst>
          </p:cNvPr>
          <p:cNvSpPr/>
          <p:nvPr/>
        </p:nvSpPr>
        <p:spPr bwMode="auto">
          <a:xfrm>
            <a:off x="6592610" y="142162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A8C020B-F0EA-4E4C-8032-C6D1DE7BB21F}"/>
              </a:ext>
            </a:extLst>
          </p:cNvPr>
          <p:cNvCxnSpPr/>
          <p:nvPr/>
        </p:nvCxnSpPr>
        <p:spPr bwMode="auto">
          <a:xfrm>
            <a:off x="4756728" y="1873478"/>
            <a:ext cx="255559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23B9F93-06D0-4423-946F-ADE9A7CB1DFA}"/>
              </a:ext>
            </a:extLst>
          </p:cNvPr>
          <p:cNvSpPr/>
          <p:nvPr/>
        </p:nvSpPr>
        <p:spPr bwMode="auto">
          <a:xfrm>
            <a:off x="5591018" y="2436509"/>
            <a:ext cx="550149" cy="21894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55B8151-EA53-48C9-A756-4148A21F64DD}"/>
              </a:ext>
            </a:extLst>
          </p:cNvPr>
          <p:cNvSpPr/>
          <p:nvPr/>
        </p:nvSpPr>
        <p:spPr bwMode="auto">
          <a:xfrm>
            <a:off x="6200618" y="2436509"/>
            <a:ext cx="550149" cy="21894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속보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3ADB30E4-B503-43DB-B6F7-021E2B244DB1}"/>
              </a:ext>
            </a:extLst>
          </p:cNvPr>
          <p:cNvSpPr/>
          <p:nvPr/>
        </p:nvSpPr>
        <p:spPr bwMode="auto">
          <a:xfrm>
            <a:off x="6810218" y="2436509"/>
            <a:ext cx="550149" cy="21894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취재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K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002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1930337" cy="215444"/>
          </a:xfrm>
        </p:spPr>
        <p:txBody>
          <a:bodyPr/>
          <a:lstStyle/>
          <a:p>
            <a:r>
              <a:rPr lang="en-US" altLang="en-US" dirty="0"/>
              <a:t>Header (</a:t>
            </a:r>
            <a:r>
              <a:rPr lang="ko-KR" altLang="en-US" dirty="0"/>
              <a:t>알림 설정 </a:t>
            </a:r>
            <a:r>
              <a:rPr lang="en-US" altLang="ko-KR" dirty="0"/>
              <a:t>– APP</a:t>
            </a:r>
            <a:r>
              <a:rPr lang="ko-KR" altLang="en-US" dirty="0"/>
              <a:t>에서만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5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SB_KNM_01_06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6052"/>
              </p:ext>
            </p:extLst>
          </p:nvPr>
        </p:nvGraphicFramePr>
        <p:xfrm>
          <a:off x="8939284" y="973008"/>
          <a:ext cx="3152632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알림 설정은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APP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에서만 사용 됨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 아이콘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알림 설정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알림 설정 변경 안내 및 이동 버튼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휴대폰 시스템 설정이 꺼져 있는 경우에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시스템 설정이 켜져 있는 경우 나타나지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시스템 설정 화면으로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20218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알림 항목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알림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주요뉴스 알림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 알림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ON/OFF (Default : ON)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속보알림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설정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OFF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 확인 알림 오픈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APP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버전 정보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설치된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APP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버전 정보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안내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모달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알림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OFF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시에만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알림 유지하기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창 닫고 설정은 변경되지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알림 끄기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창 닫고 설정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OFF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변경 됨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C8915ECF-A1AA-42E1-9857-747DACF0F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29827">
            <a:off x="3235419" y="1548700"/>
            <a:ext cx="571500" cy="476250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B8D87AE-CBF9-452B-AE3F-E89F6E99E464}"/>
              </a:ext>
            </a:extLst>
          </p:cNvPr>
          <p:cNvSpPr/>
          <p:nvPr/>
        </p:nvSpPr>
        <p:spPr bwMode="auto">
          <a:xfrm>
            <a:off x="4100945" y="1642531"/>
            <a:ext cx="427988" cy="240183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06633A-9249-45D7-8965-72B762498C0E}"/>
              </a:ext>
            </a:extLst>
          </p:cNvPr>
          <p:cNvSpPr txBox="1"/>
          <p:nvPr/>
        </p:nvSpPr>
        <p:spPr>
          <a:xfrm>
            <a:off x="4882430" y="3079894"/>
            <a:ext cx="2315338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알람 설정 변경하러 가기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C03A16-B797-49AB-AEC6-C15FF8378347}"/>
              </a:ext>
            </a:extLst>
          </p:cNvPr>
          <p:cNvSpPr txBox="1"/>
          <p:nvPr/>
        </p:nvSpPr>
        <p:spPr>
          <a:xfrm>
            <a:off x="5190726" y="2553019"/>
            <a:ext cx="1659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 알람이 꺼져 있습니다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알림 설정을 변경해 주세요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8F9BE81D-D520-4023-9B26-EC83C673CBA6}"/>
              </a:ext>
            </a:extLst>
          </p:cNvPr>
          <p:cNvSpPr/>
          <p:nvPr/>
        </p:nvSpPr>
        <p:spPr bwMode="auto">
          <a:xfrm>
            <a:off x="5938862" y="284806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E5E3B84-B174-48E4-AB0A-897818A1DB8A}"/>
              </a:ext>
            </a:extLst>
          </p:cNvPr>
          <p:cNvSpPr/>
          <p:nvPr/>
        </p:nvSpPr>
        <p:spPr bwMode="auto">
          <a:xfrm>
            <a:off x="5893526" y="413090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335BD2D-BA3A-4B44-86CD-5B22D1FE7180}"/>
              </a:ext>
            </a:extLst>
          </p:cNvPr>
          <p:cNvGrpSpPr/>
          <p:nvPr/>
        </p:nvGrpSpPr>
        <p:grpSpPr>
          <a:xfrm>
            <a:off x="1294607" y="1633392"/>
            <a:ext cx="2529247" cy="509444"/>
            <a:chOff x="1313080" y="1633392"/>
            <a:chExt cx="2529247" cy="509444"/>
          </a:xfrm>
        </p:grpSpPr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0A218CEF-252A-4216-983C-4E873C5BE5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16BC97D-E304-4FED-97C3-31B1BEA856DA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AB76C49-0128-4064-9D5E-BA831681EC4D}"/>
                </a:ext>
              </a:extLst>
            </p:cNvPr>
            <p:cNvSpPr txBox="1"/>
            <p:nvPr/>
          </p:nvSpPr>
          <p:spPr>
            <a:xfrm>
              <a:off x="1371341" y="1882714"/>
              <a:ext cx="20281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CAD458D7-2AD5-458A-8686-7A1395151B53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2E0C3147-9775-4BC1-A27F-C5ABC067E6D7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F06390A6-57B4-4E1E-B4B3-67948BF35EDB}"/>
                </a:ext>
              </a:extLst>
            </p:cNvPr>
            <p:cNvSpPr/>
            <p:nvPr/>
          </p:nvSpPr>
          <p:spPr bwMode="auto">
            <a:xfrm>
              <a:off x="1430441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83" name="그림 82">
            <a:extLst>
              <a:ext uri="{FF2B5EF4-FFF2-40B4-BE49-F238E27FC236}">
                <a16:creationId xmlns:a16="http://schemas.microsoft.com/office/drawing/2014/main" id="{96EB5696-E9A2-4E42-97A2-F4E2021E6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422" y="1614512"/>
            <a:ext cx="153942" cy="153942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35A5A0F7-A9EE-4CC6-8A48-90DBA65B6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659" y="1611276"/>
            <a:ext cx="152565" cy="152565"/>
          </a:xfrm>
          <a:prstGeom prst="rect">
            <a:avLst/>
          </a:prstGeom>
        </p:spPr>
      </p:pic>
      <p:sp>
        <p:nvSpPr>
          <p:cNvPr id="90" name="타원 89">
            <a:extLst>
              <a:ext uri="{FF2B5EF4-FFF2-40B4-BE49-F238E27FC236}">
                <a16:creationId xmlns:a16="http://schemas.microsoft.com/office/drawing/2014/main" id="{7644B162-44FB-4593-A8CE-C5F4123428E1}"/>
              </a:ext>
            </a:extLst>
          </p:cNvPr>
          <p:cNvSpPr/>
          <p:nvPr/>
        </p:nvSpPr>
        <p:spPr bwMode="auto">
          <a:xfrm>
            <a:off x="3110501" y="142162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6B8D52-C95E-459E-9A8B-10B361A37519}"/>
              </a:ext>
            </a:extLst>
          </p:cNvPr>
          <p:cNvSpPr txBox="1"/>
          <p:nvPr/>
        </p:nvSpPr>
        <p:spPr>
          <a:xfrm>
            <a:off x="4812035" y="1602673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 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F0D27C-CCDD-4C75-9DF6-75F4E527CE76}"/>
              </a:ext>
            </a:extLst>
          </p:cNvPr>
          <p:cNvSpPr txBox="1"/>
          <p:nvPr/>
        </p:nvSpPr>
        <p:spPr>
          <a:xfrm>
            <a:off x="5682718" y="1595827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알림 설정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5923CDC-4282-4F4C-B12F-12E8A58551E8}"/>
              </a:ext>
            </a:extLst>
          </p:cNvPr>
          <p:cNvCxnSpPr>
            <a:cxnSpLocks/>
          </p:cNvCxnSpPr>
          <p:nvPr/>
        </p:nvCxnSpPr>
        <p:spPr bwMode="auto">
          <a:xfrm>
            <a:off x="4812035" y="1838036"/>
            <a:ext cx="246947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1D21708-BDBE-4519-A91B-788D2C20DC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172" y="2056473"/>
            <a:ext cx="457200" cy="4572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98D8DAD-02FD-41F8-B21E-69466900C4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14" y="3514436"/>
            <a:ext cx="457200" cy="45720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418E55FE-C9E0-4AD8-AF53-BA4BB4F3DF50}"/>
              </a:ext>
            </a:extLst>
          </p:cNvPr>
          <p:cNvSpPr txBox="1"/>
          <p:nvPr/>
        </p:nvSpPr>
        <p:spPr>
          <a:xfrm>
            <a:off x="4876689" y="3606555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속보 알림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빠르고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정확하게 속보를 알려드립니다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A199D2CB-6917-4359-A74A-A0584BD013A1}"/>
              </a:ext>
            </a:extLst>
          </p:cNvPr>
          <p:cNvCxnSpPr>
            <a:cxnSpLocks/>
          </p:cNvCxnSpPr>
          <p:nvPr/>
        </p:nvCxnSpPr>
        <p:spPr bwMode="auto">
          <a:xfrm>
            <a:off x="4812035" y="4073236"/>
            <a:ext cx="2469475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1" name="그림 100">
            <a:extLst>
              <a:ext uri="{FF2B5EF4-FFF2-40B4-BE49-F238E27FC236}">
                <a16:creationId xmlns:a16="http://schemas.microsoft.com/office/drawing/2014/main" id="{5C3C6B43-6B74-422A-8B69-787C4EEA7D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14" y="4188691"/>
            <a:ext cx="457200" cy="457200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15640380-9F33-492D-9BDB-2B70799279C2}"/>
              </a:ext>
            </a:extLst>
          </p:cNvPr>
          <p:cNvSpPr txBox="1"/>
          <p:nvPr/>
        </p:nvSpPr>
        <p:spPr>
          <a:xfrm>
            <a:off x="4876689" y="4280810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주요뉴스 알림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놓치면 안 될 주요뉴스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챙겨드립니다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6297744-BE53-47E7-998C-0D924F66D938}"/>
              </a:ext>
            </a:extLst>
          </p:cNvPr>
          <p:cNvCxnSpPr>
            <a:cxnSpLocks/>
          </p:cNvCxnSpPr>
          <p:nvPr/>
        </p:nvCxnSpPr>
        <p:spPr bwMode="auto">
          <a:xfrm>
            <a:off x="4812035" y="4747491"/>
            <a:ext cx="2469475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4" name="그림 103">
            <a:extLst>
              <a:ext uri="{FF2B5EF4-FFF2-40B4-BE49-F238E27FC236}">
                <a16:creationId xmlns:a16="http://schemas.microsoft.com/office/drawing/2014/main" id="{418DAB91-5C8C-476C-9F39-8EF0BF3148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14" y="4826000"/>
            <a:ext cx="457200" cy="45720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E01B6992-B163-46C7-83B7-7C056DEB1041}"/>
              </a:ext>
            </a:extLst>
          </p:cNvPr>
          <p:cNvSpPr txBox="1"/>
          <p:nvPr/>
        </p:nvSpPr>
        <p:spPr>
          <a:xfrm>
            <a:off x="4876689" y="4918119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방송 알림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이렇게 방송됩니다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D4D7806-F333-489F-B856-05C48AE2530F}"/>
              </a:ext>
            </a:extLst>
          </p:cNvPr>
          <p:cNvCxnSpPr>
            <a:cxnSpLocks/>
          </p:cNvCxnSpPr>
          <p:nvPr/>
        </p:nvCxnSpPr>
        <p:spPr bwMode="auto">
          <a:xfrm>
            <a:off x="4812035" y="5384800"/>
            <a:ext cx="2469475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A154D95-7BC5-48EC-9F97-DFDA27DBAAA5}"/>
              </a:ext>
            </a:extLst>
          </p:cNvPr>
          <p:cNvSpPr txBox="1"/>
          <p:nvPr/>
        </p:nvSpPr>
        <p:spPr>
          <a:xfrm>
            <a:off x="4830508" y="5453238"/>
            <a:ext cx="119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설치된 앱 버전 정보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BA74F6-58B7-47E5-8148-E2C731741C1E}"/>
              </a:ext>
            </a:extLst>
          </p:cNvPr>
          <p:cNvSpPr txBox="1"/>
          <p:nvPr/>
        </p:nvSpPr>
        <p:spPr>
          <a:xfrm>
            <a:off x="6058945" y="5453238"/>
            <a:ext cx="119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10.1.12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B990DA5A-5471-4592-B4B6-A6403D0558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0614" y="5997567"/>
            <a:ext cx="2228096" cy="20926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A11C7313-11EF-4D40-91D5-C4A2664C43DB}"/>
              </a:ext>
            </a:extLst>
          </p:cNvPr>
          <p:cNvSpPr txBox="1"/>
          <p:nvPr/>
        </p:nvSpPr>
        <p:spPr>
          <a:xfrm>
            <a:off x="6718414" y="3643352"/>
            <a:ext cx="338301" cy="203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ON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CAA793E-0F8A-4D56-A055-CC411EB1513D}"/>
              </a:ext>
            </a:extLst>
          </p:cNvPr>
          <p:cNvSpPr txBox="1"/>
          <p:nvPr/>
        </p:nvSpPr>
        <p:spPr>
          <a:xfrm>
            <a:off x="6718414" y="4326843"/>
            <a:ext cx="338301" cy="203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ON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C27AD62-6491-41A6-978C-C41B3E539EF8}"/>
              </a:ext>
            </a:extLst>
          </p:cNvPr>
          <p:cNvSpPr txBox="1"/>
          <p:nvPr/>
        </p:nvSpPr>
        <p:spPr>
          <a:xfrm>
            <a:off x="6718414" y="4964152"/>
            <a:ext cx="338301" cy="203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ON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4A61CA7-4716-430D-A6D0-578595D146D1}"/>
              </a:ext>
            </a:extLst>
          </p:cNvPr>
          <p:cNvGrpSpPr/>
          <p:nvPr/>
        </p:nvGrpSpPr>
        <p:grpSpPr>
          <a:xfrm>
            <a:off x="1400287" y="2323109"/>
            <a:ext cx="2315338" cy="3805925"/>
            <a:chOff x="1400287" y="2323109"/>
            <a:chExt cx="2315338" cy="3805925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9F072D7-B804-4471-B9AE-07CE748C18B8}"/>
                </a:ext>
              </a:extLst>
            </p:cNvPr>
            <p:cNvSpPr txBox="1"/>
            <p:nvPr/>
          </p:nvSpPr>
          <p:spPr>
            <a:xfrm>
              <a:off x="1400287" y="2804523"/>
              <a:ext cx="2315338" cy="24622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분야별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34D2FF3-68CB-43A1-B0E2-9C1BBEDD95A4}"/>
                </a:ext>
              </a:extLst>
            </p:cNvPr>
            <p:cNvSpPr txBox="1"/>
            <p:nvPr/>
          </p:nvSpPr>
          <p:spPr>
            <a:xfrm rot="10800000">
              <a:off x="3402719" y="2812585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0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00F0D8FE-E25C-4185-BE1C-3885A132816F}"/>
                </a:ext>
              </a:extLst>
            </p:cNvPr>
            <p:cNvGrpSpPr/>
            <p:nvPr/>
          </p:nvGrpSpPr>
          <p:grpSpPr>
            <a:xfrm>
              <a:off x="1449615" y="3103750"/>
              <a:ext cx="2266010" cy="991875"/>
              <a:chOff x="4931758" y="3302577"/>
              <a:chExt cx="2266010" cy="991875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8C6B617-9CF1-46D4-BA00-20E15D34B824}"/>
                  </a:ext>
                </a:extLst>
              </p:cNvPr>
              <p:cNvSpPr txBox="1"/>
              <p:nvPr/>
            </p:nvSpPr>
            <p:spPr>
              <a:xfrm>
                <a:off x="4931758" y="3302577"/>
                <a:ext cx="714300" cy="807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전체</a:t>
                </a:r>
                <a:endPara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정치</a:t>
                </a:r>
                <a:endPara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경제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사회</a:t>
                </a:r>
                <a:endPara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3AD92E-0186-4760-8DAA-A0006ACD173D}"/>
                  </a:ext>
                </a:extLst>
              </p:cNvPr>
              <p:cNvSpPr txBox="1"/>
              <p:nvPr/>
            </p:nvSpPr>
            <p:spPr>
              <a:xfrm>
                <a:off x="5693426" y="3302577"/>
                <a:ext cx="714300" cy="807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문화</a:t>
                </a:r>
                <a:endPara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IT </a:t>
                </a: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과학</a:t>
                </a:r>
                <a:endPara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국제</a:t>
                </a:r>
                <a:endPara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재난 환경</a:t>
                </a:r>
                <a:endPara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80A0FB0-2DE8-463B-9ADF-6E2CB88E7E30}"/>
                  </a:ext>
                </a:extLst>
              </p:cNvPr>
              <p:cNvSpPr txBox="1"/>
              <p:nvPr/>
            </p:nvSpPr>
            <p:spPr>
              <a:xfrm>
                <a:off x="6483468" y="3302577"/>
                <a:ext cx="714300" cy="9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생활 건강</a:t>
                </a:r>
                <a:endPara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스포츠</a:t>
                </a:r>
                <a:endPara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연예</a:t>
                </a:r>
                <a:endPara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날씨 </a:t>
                </a:r>
                <a:endPara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이슈 </a:t>
                </a:r>
                <a:endPara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2A8BBDE-468D-4A2E-B77E-411E2A1E9D3F}"/>
                </a:ext>
              </a:extLst>
            </p:cNvPr>
            <p:cNvSpPr txBox="1"/>
            <p:nvPr/>
          </p:nvSpPr>
          <p:spPr>
            <a:xfrm>
              <a:off x="1400287" y="4162268"/>
              <a:ext cx="2315338" cy="246221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TV</a:t>
              </a:r>
              <a:r>
                <a:rPr lang="ko-KR" altLang="en-US" sz="10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4F9835C-A247-4FE1-96CD-9E9C74F3A4E4}"/>
                </a:ext>
              </a:extLst>
            </p:cNvPr>
            <p:cNvSpPr txBox="1"/>
            <p:nvPr/>
          </p:nvSpPr>
          <p:spPr>
            <a:xfrm>
              <a:off x="3402719" y="4151859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0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3030F7D-360C-426C-9D48-6C15FFBDBDB2}"/>
                </a:ext>
              </a:extLst>
            </p:cNvPr>
            <p:cNvSpPr txBox="1"/>
            <p:nvPr/>
          </p:nvSpPr>
          <p:spPr>
            <a:xfrm>
              <a:off x="1400287" y="4485541"/>
              <a:ext cx="2315338" cy="246221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프리미엄</a:t>
              </a:r>
              <a:r>
                <a:rPr lang="en-US" altLang="ko-KR" sz="10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K</a:t>
              </a:r>
              <a:endPara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0ACAFCF-71DE-429F-A93D-D90BACCE3F94}"/>
                </a:ext>
              </a:extLst>
            </p:cNvPr>
            <p:cNvSpPr txBox="1"/>
            <p:nvPr/>
          </p:nvSpPr>
          <p:spPr>
            <a:xfrm>
              <a:off x="3402719" y="4475132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0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0EC547A-630E-4DE6-86DD-861C4C2C1D44}"/>
                </a:ext>
              </a:extLst>
            </p:cNvPr>
            <p:cNvSpPr txBox="1"/>
            <p:nvPr/>
          </p:nvSpPr>
          <p:spPr>
            <a:xfrm>
              <a:off x="1400287" y="4799578"/>
              <a:ext cx="2315338" cy="246221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시사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F5045CA-E8DB-4B1E-A582-ADA364D9CAF9}"/>
                </a:ext>
              </a:extLst>
            </p:cNvPr>
            <p:cNvSpPr txBox="1"/>
            <p:nvPr/>
          </p:nvSpPr>
          <p:spPr>
            <a:xfrm>
              <a:off x="3402719" y="4789169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0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AA17BA4-4B8B-4E27-9798-B31561C248B2}"/>
                </a:ext>
              </a:extLst>
            </p:cNvPr>
            <p:cNvSpPr txBox="1"/>
            <p:nvPr/>
          </p:nvSpPr>
          <p:spPr>
            <a:xfrm>
              <a:off x="1400287" y="5122850"/>
              <a:ext cx="2315338" cy="246221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지역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16DD43D-1CF0-4B58-86E4-E9619D536761}"/>
                </a:ext>
              </a:extLst>
            </p:cNvPr>
            <p:cNvSpPr txBox="1"/>
            <p:nvPr/>
          </p:nvSpPr>
          <p:spPr>
            <a:xfrm>
              <a:off x="3402719" y="5112441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0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6CE0CC0-416E-4CF9-AB9E-CDB1F517D204}"/>
                </a:ext>
              </a:extLst>
            </p:cNvPr>
            <p:cNvSpPr txBox="1"/>
            <p:nvPr/>
          </p:nvSpPr>
          <p:spPr>
            <a:xfrm>
              <a:off x="1400287" y="5436885"/>
              <a:ext cx="2315338" cy="246221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바로가기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11FCC2A-6CF3-484D-82E8-3F0CBE7B4832}"/>
                </a:ext>
              </a:extLst>
            </p:cNvPr>
            <p:cNvSpPr txBox="1"/>
            <p:nvPr/>
          </p:nvSpPr>
          <p:spPr>
            <a:xfrm>
              <a:off x="3402719" y="5426476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0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06C9B52-16A6-436D-A6D6-D55F53835801}"/>
                </a:ext>
              </a:extLst>
            </p:cNvPr>
            <p:cNvSpPr txBox="1"/>
            <p:nvPr/>
          </p:nvSpPr>
          <p:spPr>
            <a:xfrm>
              <a:off x="1708583" y="2323109"/>
              <a:ext cx="183896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로그인 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I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마이페이지 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I  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다크모드</a:t>
              </a: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id="{52493844-557F-4544-A3DD-F6611FF14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58471" y="5919766"/>
              <a:ext cx="2228096" cy="209268"/>
            </a:xfrm>
            <a:prstGeom prst="rect">
              <a:avLst/>
            </a:prstGeom>
          </p:spPr>
        </p:pic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35B486F-BD40-4710-BFC9-12FB5144300A}"/>
              </a:ext>
            </a:extLst>
          </p:cNvPr>
          <p:cNvSpPr/>
          <p:nvPr/>
        </p:nvSpPr>
        <p:spPr bwMode="auto">
          <a:xfrm>
            <a:off x="1306716" y="3321050"/>
            <a:ext cx="1513638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 07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알림 설정 </a:t>
            </a: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AB56A26D-B3E5-4FCA-A0F7-127FACC14EDB}"/>
              </a:ext>
            </a:extLst>
          </p:cNvPr>
          <p:cNvSpPr/>
          <p:nvPr/>
        </p:nvSpPr>
        <p:spPr bwMode="auto">
          <a:xfrm>
            <a:off x="5893526" y="543323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44FC5CB-2B82-4CC5-9813-3A5FCFD9B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9040" y="4544799"/>
            <a:ext cx="2383739" cy="18994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37" name="타원 136">
            <a:extLst>
              <a:ext uri="{FF2B5EF4-FFF2-40B4-BE49-F238E27FC236}">
                <a16:creationId xmlns:a16="http://schemas.microsoft.com/office/drawing/2014/main" id="{662C3342-B3B8-4BA6-AC0D-F2A403809704}"/>
              </a:ext>
            </a:extLst>
          </p:cNvPr>
          <p:cNvSpPr/>
          <p:nvPr/>
        </p:nvSpPr>
        <p:spPr bwMode="auto">
          <a:xfrm>
            <a:off x="8359635" y="443570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5CA10578-D33D-436D-BED0-08923D1C9C65}"/>
              </a:ext>
            </a:extLst>
          </p:cNvPr>
          <p:cNvCxnSpPr>
            <a:stCxn id="19" idx="3"/>
            <a:endCxn id="24" idx="0"/>
          </p:cNvCxnSpPr>
          <p:nvPr/>
        </p:nvCxnSpPr>
        <p:spPr bwMode="auto">
          <a:xfrm>
            <a:off x="7175614" y="3743036"/>
            <a:ext cx="1775296" cy="80176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2453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44B64F42-C5A5-45FE-9573-BEFF60102194}"/>
              </a:ext>
            </a:extLst>
          </p:cNvPr>
          <p:cNvGrpSpPr/>
          <p:nvPr/>
        </p:nvGrpSpPr>
        <p:grpSpPr>
          <a:xfrm>
            <a:off x="1313080" y="1595059"/>
            <a:ext cx="2529247" cy="547777"/>
            <a:chOff x="1313080" y="1595059"/>
            <a:chExt cx="2529247" cy="547777"/>
          </a:xfrm>
        </p:grpSpPr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DC140314-2DE3-4F15-8B42-F410E5C5D3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A994AEA3-E9D0-4043-B354-E1CF48CEF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8D6FBE9-885B-4D39-AC63-DA1DD6386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44822B0-31BA-4DC6-A909-21728B6C163D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304C286-8198-4B5F-AC97-87A385F28E11}"/>
                </a:ext>
              </a:extLst>
            </p:cNvPr>
            <p:cNvSpPr txBox="1"/>
            <p:nvPr/>
          </p:nvSpPr>
          <p:spPr>
            <a:xfrm>
              <a:off x="1371341" y="1882714"/>
              <a:ext cx="20281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4419BB12-C4FC-4CBE-B415-3AD572D48B6B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80362063-F528-4C01-A576-ED3FEE99F359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356F51F9-4E9C-453F-9BBF-37E3D81F709A}"/>
                </a:ext>
              </a:extLst>
            </p:cNvPr>
            <p:cNvSpPr/>
            <p:nvPr/>
          </p:nvSpPr>
          <p:spPr bwMode="auto">
            <a:xfrm>
              <a:off x="1409910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2B4DA0-786F-4D5F-BE06-58A3DD408C91}"/>
              </a:ext>
            </a:extLst>
          </p:cNvPr>
          <p:cNvSpPr/>
          <p:nvPr/>
        </p:nvSpPr>
        <p:spPr bwMode="auto">
          <a:xfrm>
            <a:off x="4785953" y="1520830"/>
            <a:ext cx="2529247" cy="1476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SB_KNM_01_07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854436"/>
              </p:ext>
            </p:extLst>
          </p:nvPr>
        </p:nvGraphicFramePr>
        <p:xfrm>
          <a:off x="8939284" y="973008"/>
          <a:ext cx="3152632" cy="5166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 아이콘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검색 창 활성화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메뉴 창 닫기 버튼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검색 창 닫힘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20218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 영역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[3-1] </a:t>
                      </a:r>
                      <a:r>
                        <a:rPr kumimoji="1" lang="ko-KR" altLang="en-US" sz="7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검색창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검색어 입력 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검색어 입력 후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검색창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초기화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검색어 입력 시 연관 검색어 함께 표시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연관 검색어 클릭 시 검색어 입력 박스에 반영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 버튼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 버튼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검색 결과 페이지로 이동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검색어를 입력하지 않고 검색 버튼을 클릭한 경우 알림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검색어를 입력해 주세요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연관 검색어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검색어 입력 시 해당 검색어와 연관되어 검색했던 내역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연관 검색어 클릭 시 검색어 입력 박스에 반영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 초기 버튼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검색어가 없는 경우 노출하지 않음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추천 검색어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 횟수가 높은 추천 검색어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개수 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검색결과 페이지로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뉴스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뉴스 목록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조회수 높은 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Tag 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길이는 두줄 제한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영상인 경우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표시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연관 검색어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검색어 입력 시 해당 검색어와 연관되어 검색했던 내역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연관 검색어 선택 시 검색결과 화면으로 이동 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C35B486F-BD40-4710-BFC9-12FB5144300A}"/>
              </a:ext>
            </a:extLst>
          </p:cNvPr>
          <p:cNvSpPr/>
          <p:nvPr/>
        </p:nvSpPr>
        <p:spPr bwMode="auto">
          <a:xfrm>
            <a:off x="1287561" y="3321050"/>
            <a:ext cx="1513638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 08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검색 창 열기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2B2FF34F-11B1-4783-A223-11D67F635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854" y="1595059"/>
            <a:ext cx="152768" cy="152768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36E58B4-04B0-4F7E-8066-B2061519B1FA}"/>
              </a:ext>
            </a:extLst>
          </p:cNvPr>
          <p:cNvSpPr/>
          <p:nvPr/>
        </p:nvSpPr>
        <p:spPr bwMode="auto">
          <a:xfrm>
            <a:off x="3325818" y="139993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915ECF-A1AA-42E1-9857-747DACF0F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29827">
            <a:off x="3278096" y="1516783"/>
            <a:ext cx="571500" cy="4762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C52E002-489F-4512-A374-BC7199D9005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768" y="1614512"/>
            <a:ext cx="153942" cy="153942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CF6A06B3-6E9C-4856-BD7A-3B9569C67079}"/>
              </a:ext>
            </a:extLst>
          </p:cNvPr>
          <p:cNvSpPr/>
          <p:nvPr/>
        </p:nvSpPr>
        <p:spPr bwMode="auto">
          <a:xfrm>
            <a:off x="4990449" y="2038753"/>
            <a:ext cx="1873855" cy="2749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검색어를 입력해 주세요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B8D87AE-CBF9-452B-AE3F-E89F6E99E464}"/>
              </a:ext>
            </a:extLst>
          </p:cNvPr>
          <p:cNvSpPr/>
          <p:nvPr/>
        </p:nvSpPr>
        <p:spPr bwMode="auto">
          <a:xfrm>
            <a:off x="3838837" y="1642531"/>
            <a:ext cx="690096" cy="240183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F24799F8-9A6C-4532-8760-6B8FB11C87A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085" y="2048787"/>
            <a:ext cx="237186" cy="23718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1645848-5384-418D-B6FF-AF79551CFE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795" y="2109778"/>
            <a:ext cx="115204" cy="115204"/>
          </a:xfrm>
          <a:prstGeom prst="rect">
            <a:avLst/>
          </a:prstGeom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8F9BE81D-D520-4023-9B26-EC83C673CBA6}"/>
              </a:ext>
            </a:extLst>
          </p:cNvPr>
          <p:cNvSpPr/>
          <p:nvPr/>
        </p:nvSpPr>
        <p:spPr bwMode="auto">
          <a:xfrm>
            <a:off x="7128320" y="143687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DA4DC-7C35-4976-8725-969D0D773C8F}"/>
              </a:ext>
            </a:extLst>
          </p:cNvPr>
          <p:cNvSpPr txBox="1"/>
          <p:nvPr/>
        </p:nvSpPr>
        <p:spPr>
          <a:xfrm>
            <a:off x="4893389" y="1807921"/>
            <a:ext cx="14718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어떤 기사를 찾으시나요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9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50CF8C-E20E-4C4D-AE91-33F6AF5A8498}"/>
              </a:ext>
            </a:extLst>
          </p:cNvPr>
          <p:cNvSpPr txBox="1"/>
          <p:nvPr/>
        </p:nvSpPr>
        <p:spPr>
          <a:xfrm>
            <a:off x="5004225" y="2389812"/>
            <a:ext cx="1973617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7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김남국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마약검거 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7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노시니어존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태영호 </a:t>
            </a:r>
            <a:endParaRPr lang="en-US" altLang="ko-KR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날씨 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5B9D230-FDDE-4C5B-B0DF-8F11C3A7F39B}"/>
              </a:ext>
            </a:extLst>
          </p:cNvPr>
          <p:cNvSpPr txBox="1"/>
          <p:nvPr/>
        </p:nvSpPr>
        <p:spPr>
          <a:xfrm>
            <a:off x="4893389" y="4001959"/>
            <a:ext cx="1137995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E4B3F20-87B7-48D0-86AA-BC7B83AAEE5F}"/>
              </a:ext>
            </a:extLst>
          </p:cNvPr>
          <p:cNvSpPr/>
          <p:nvPr/>
        </p:nvSpPr>
        <p:spPr bwMode="auto">
          <a:xfrm>
            <a:off x="6070290" y="3382419"/>
            <a:ext cx="1094737" cy="5943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D0BA00E-9A2A-4E15-B55A-833F40E76451}"/>
              </a:ext>
            </a:extLst>
          </p:cNvPr>
          <p:cNvSpPr/>
          <p:nvPr/>
        </p:nvSpPr>
        <p:spPr bwMode="auto">
          <a:xfrm>
            <a:off x="4896825" y="3382419"/>
            <a:ext cx="1094737" cy="5943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956FB94-FF0C-4541-A4CD-885DB3F185D0}"/>
              </a:ext>
            </a:extLst>
          </p:cNvPr>
          <p:cNvSpPr txBox="1"/>
          <p:nvPr/>
        </p:nvSpPr>
        <p:spPr>
          <a:xfrm>
            <a:off x="6047935" y="4001959"/>
            <a:ext cx="1137995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15FD87-870B-4649-A022-DF7D16EBF65F}"/>
              </a:ext>
            </a:extLst>
          </p:cNvPr>
          <p:cNvSpPr txBox="1"/>
          <p:nvPr/>
        </p:nvSpPr>
        <p:spPr>
          <a:xfrm>
            <a:off x="4893389" y="3110248"/>
            <a:ext cx="841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많이 본 뉴스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DB4132E-94F0-492A-83F2-C0DC81F57870}"/>
              </a:ext>
            </a:extLst>
          </p:cNvPr>
          <p:cNvSpPr txBox="1"/>
          <p:nvPr/>
        </p:nvSpPr>
        <p:spPr>
          <a:xfrm>
            <a:off x="4893389" y="4999486"/>
            <a:ext cx="1137995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2B87310-BAA2-4136-9BFE-967A337E33F2}"/>
              </a:ext>
            </a:extLst>
          </p:cNvPr>
          <p:cNvSpPr/>
          <p:nvPr/>
        </p:nvSpPr>
        <p:spPr bwMode="auto">
          <a:xfrm>
            <a:off x="6070290" y="4379946"/>
            <a:ext cx="1094737" cy="5943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CEE5409-FBC0-405D-8D3F-F2E23910956D}"/>
              </a:ext>
            </a:extLst>
          </p:cNvPr>
          <p:cNvSpPr/>
          <p:nvPr/>
        </p:nvSpPr>
        <p:spPr bwMode="auto">
          <a:xfrm>
            <a:off x="4896825" y="4379946"/>
            <a:ext cx="1094737" cy="5943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5071E1-36CC-48D6-9624-C1FFFF78DE27}"/>
              </a:ext>
            </a:extLst>
          </p:cNvPr>
          <p:cNvSpPr txBox="1"/>
          <p:nvPr/>
        </p:nvSpPr>
        <p:spPr>
          <a:xfrm>
            <a:off x="6047935" y="4999486"/>
            <a:ext cx="1137995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36F473C-4AA5-408D-948D-8856814FC167}"/>
              </a:ext>
            </a:extLst>
          </p:cNvPr>
          <p:cNvSpPr txBox="1"/>
          <p:nvPr/>
        </p:nvSpPr>
        <p:spPr>
          <a:xfrm>
            <a:off x="4893389" y="5997014"/>
            <a:ext cx="1137995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33DF179-9C1B-48C9-9C65-6687D2BBD120}"/>
              </a:ext>
            </a:extLst>
          </p:cNvPr>
          <p:cNvSpPr/>
          <p:nvPr/>
        </p:nvSpPr>
        <p:spPr bwMode="auto">
          <a:xfrm>
            <a:off x="6070290" y="5377474"/>
            <a:ext cx="1094737" cy="5943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0E8788A-6FB0-4C72-B057-8526871B29B6}"/>
              </a:ext>
            </a:extLst>
          </p:cNvPr>
          <p:cNvSpPr/>
          <p:nvPr/>
        </p:nvSpPr>
        <p:spPr bwMode="auto">
          <a:xfrm>
            <a:off x="4896825" y="5377474"/>
            <a:ext cx="1094737" cy="5943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D0902AD-8B42-43AA-9559-4A2519AC7676}"/>
              </a:ext>
            </a:extLst>
          </p:cNvPr>
          <p:cNvSpPr txBox="1"/>
          <p:nvPr/>
        </p:nvSpPr>
        <p:spPr>
          <a:xfrm>
            <a:off x="6047935" y="5997014"/>
            <a:ext cx="1137995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47660C02-3336-4A5A-97EA-D733C762D5BA}"/>
              </a:ext>
            </a:extLst>
          </p:cNvPr>
          <p:cNvSpPr/>
          <p:nvPr/>
        </p:nvSpPr>
        <p:spPr bwMode="auto">
          <a:xfrm>
            <a:off x="4680684" y="204647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DA4E3009-DC0A-40AA-8C51-AE8A4EF1B185}"/>
              </a:ext>
            </a:extLst>
          </p:cNvPr>
          <p:cNvSpPr/>
          <p:nvPr/>
        </p:nvSpPr>
        <p:spPr bwMode="auto">
          <a:xfrm>
            <a:off x="4694311" y="245287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7430A1BB-AE4C-47A7-9BD2-7F444E5F3339}"/>
              </a:ext>
            </a:extLst>
          </p:cNvPr>
          <p:cNvSpPr/>
          <p:nvPr/>
        </p:nvSpPr>
        <p:spPr bwMode="auto">
          <a:xfrm>
            <a:off x="4560422" y="438629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418669F-9BF6-49A4-9C34-541C79CAF222}"/>
              </a:ext>
            </a:extLst>
          </p:cNvPr>
          <p:cNvSpPr/>
          <p:nvPr/>
        </p:nvSpPr>
        <p:spPr bwMode="auto">
          <a:xfrm>
            <a:off x="1702303" y="4689590"/>
            <a:ext cx="1873855" cy="2749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강원도 산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DCB0E4C-2627-40F4-AA0E-3F3B59C20BF7}"/>
              </a:ext>
            </a:extLst>
          </p:cNvPr>
          <p:cNvSpPr/>
          <p:nvPr/>
        </p:nvSpPr>
        <p:spPr bwMode="auto">
          <a:xfrm>
            <a:off x="1702303" y="4966681"/>
            <a:ext cx="1873855" cy="8891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강원도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강원도 물놀이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산불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강원도 강릉 </a:t>
            </a: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75AEC22F-057F-436C-9FD6-28CCE48FA5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413" y="4769851"/>
            <a:ext cx="115204" cy="115204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B154110-F951-4F65-AF1E-DC92861D0782}"/>
              </a:ext>
            </a:extLst>
          </p:cNvPr>
          <p:cNvCxnSpPr>
            <a:stCxn id="103" idx="2"/>
            <a:endCxn id="106" idx="3"/>
          </p:cNvCxnSpPr>
          <p:nvPr/>
        </p:nvCxnSpPr>
        <p:spPr bwMode="auto">
          <a:xfrm rot="10800000" flipV="1">
            <a:off x="3576158" y="2147716"/>
            <a:ext cx="1104526" cy="2679338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C6D810E2-C1DD-42DB-8A08-70E4213B9550}"/>
              </a:ext>
            </a:extLst>
          </p:cNvPr>
          <p:cNvSpPr/>
          <p:nvPr/>
        </p:nvSpPr>
        <p:spPr bwMode="auto">
          <a:xfrm>
            <a:off x="100084" y="4510362"/>
            <a:ext cx="1212996" cy="687884"/>
          </a:xfrm>
          <a:prstGeom prst="wedgeRectCallout">
            <a:avLst>
              <a:gd name="adj1" fmla="val 89086"/>
              <a:gd name="adj2" fmla="val 2856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검색어 입력 시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연관 검색어 표시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예시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06360BF-9614-49C5-AA69-44E17F72B7E7}"/>
              </a:ext>
            </a:extLst>
          </p:cNvPr>
          <p:cNvSpPr txBox="1"/>
          <p:nvPr/>
        </p:nvSpPr>
        <p:spPr>
          <a:xfrm>
            <a:off x="4896051" y="3385975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18D551-93BA-469E-941C-69D5143AF906}"/>
              </a:ext>
            </a:extLst>
          </p:cNvPr>
          <p:cNvSpPr txBox="1"/>
          <p:nvPr/>
        </p:nvSpPr>
        <p:spPr>
          <a:xfrm>
            <a:off x="6078306" y="3385975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9BFC8ED-630C-4510-ADA8-9A4BC2983BC7}"/>
              </a:ext>
            </a:extLst>
          </p:cNvPr>
          <p:cNvSpPr txBox="1"/>
          <p:nvPr/>
        </p:nvSpPr>
        <p:spPr>
          <a:xfrm>
            <a:off x="4896051" y="4383502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BC7728-3AEA-46D1-BBEE-F990FEB925E2}"/>
              </a:ext>
            </a:extLst>
          </p:cNvPr>
          <p:cNvSpPr txBox="1"/>
          <p:nvPr/>
        </p:nvSpPr>
        <p:spPr>
          <a:xfrm>
            <a:off x="6078306" y="4383502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E69F9E5-4A6D-4468-8CDE-7F196E8E56A5}"/>
              </a:ext>
            </a:extLst>
          </p:cNvPr>
          <p:cNvSpPr txBox="1"/>
          <p:nvPr/>
        </p:nvSpPr>
        <p:spPr>
          <a:xfrm>
            <a:off x="4896051" y="5381030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9BE031-5A4D-44E3-9C73-C63C7FAF1252}"/>
              </a:ext>
            </a:extLst>
          </p:cNvPr>
          <p:cNvSpPr txBox="1"/>
          <p:nvPr/>
        </p:nvSpPr>
        <p:spPr>
          <a:xfrm>
            <a:off x="6078306" y="5381030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FC26D57-C2CD-411E-934E-68F3F30F1E52}"/>
              </a:ext>
            </a:extLst>
          </p:cNvPr>
          <p:cNvSpPr/>
          <p:nvPr/>
        </p:nvSpPr>
        <p:spPr bwMode="auto">
          <a:xfrm>
            <a:off x="5676977" y="209343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E4DC459-A775-4328-8B72-86BC17E69E1C}"/>
              </a:ext>
            </a:extLst>
          </p:cNvPr>
          <p:cNvSpPr/>
          <p:nvPr/>
        </p:nvSpPr>
        <p:spPr bwMode="auto">
          <a:xfrm>
            <a:off x="6896177" y="191246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7D29AE7-EAFF-43D1-BAA3-5686B3A5971E}"/>
              </a:ext>
            </a:extLst>
          </p:cNvPr>
          <p:cNvSpPr/>
          <p:nvPr/>
        </p:nvSpPr>
        <p:spPr bwMode="auto">
          <a:xfrm>
            <a:off x="2486102" y="457946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B38C127-F7F2-4047-BE30-E33161F7777D}"/>
              </a:ext>
            </a:extLst>
          </p:cNvPr>
          <p:cNvSpPr/>
          <p:nvPr/>
        </p:nvSpPr>
        <p:spPr bwMode="auto">
          <a:xfrm>
            <a:off x="6562802" y="219821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648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4799B254-FA03-4163-8543-69DE285932D6}"/>
              </a:ext>
            </a:extLst>
          </p:cNvPr>
          <p:cNvGrpSpPr/>
          <p:nvPr/>
        </p:nvGrpSpPr>
        <p:grpSpPr>
          <a:xfrm>
            <a:off x="4812213" y="3953651"/>
            <a:ext cx="2450624" cy="2412233"/>
            <a:chOff x="4812213" y="3953651"/>
            <a:chExt cx="2450624" cy="2412233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F9C85689-8B09-4990-A7CE-57A5F6D9B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2213" y="3953651"/>
              <a:ext cx="2450624" cy="2412233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3A2E679E-0BF6-47EC-BFDB-702C49D8B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2783" y="5627884"/>
              <a:ext cx="2300003" cy="360651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86911E7-DE9B-4BC6-ACA8-1886480862D3}"/>
              </a:ext>
            </a:extLst>
          </p:cNvPr>
          <p:cNvGrpSpPr/>
          <p:nvPr/>
        </p:nvGrpSpPr>
        <p:grpSpPr>
          <a:xfrm>
            <a:off x="1342979" y="4672725"/>
            <a:ext cx="2450624" cy="1693159"/>
            <a:chOff x="1342979" y="4672725"/>
            <a:chExt cx="2450624" cy="169315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9F808ED-AF15-4781-9208-991C04698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2979" y="4672725"/>
              <a:ext cx="2450624" cy="169315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A609099-3A85-4810-ADC6-C0523C1CE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9910" y="5627884"/>
              <a:ext cx="2300003" cy="360651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484428" cy="215444"/>
          </a:xfrm>
        </p:spPr>
        <p:txBody>
          <a:bodyPr/>
          <a:lstStyle/>
          <a:p>
            <a:r>
              <a:rPr lang="en-US" altLang="en-US" dirty="0"/>
              <a:t>Footer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5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SB_KNM_01_08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241401"/>
              </p:ext>
            </p:extLst>
          </p:nvPr>
        </p:nvGraphicFramePr>
        <p:xfrm>
          <a:off x="8939284" y="973008"/>
          <a:ext cx="3152632" cy="3032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KBS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어플리케이션 다운로드 열기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다운로드 영역 활성화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KBS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애플리케이션 다운로드 항목 아이콘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다운로드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항몫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my K / KBS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NEWS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라디오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Kong / World TV</a:t>
                      </a: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앱 스토어로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안드로이드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구글 플레이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iOS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App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Store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20218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KBS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어플리케이션 다운로드 닫기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다운로드 영역 닫힘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C35B486F-BD40-4710-BFC9-12FB5144300A}"/>
              </a:ext>
            </a:extLst>
          </p:cNvPr>
          <p:cNvSpPr/>
          <p:nvPr/>
        </p:nvSpPr>
        <p:spPr bwMode="auto">
          <a:xfrm>
            <a:off x="1287561" y="3321050"/>
            <a:ext cx="1513638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 01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어플리케이션 다운로드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모든 화면 하단 상시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 노출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8977F68-2E63-4B0C-92B3-EA32B4B773E5}"/>
              </a:ext>
            </a:extLst>
          </p:cNvPr>
          <p:cNvSpPr/>
          <p:nvPr/>
        </p:nvSpPr>
        <p:spPr bwMode="auto">
          <a:xfrm>
            <a:off x="4735611" y="2559050"/>
            <a:ext cx="1513638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 02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애플리케이션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다운로드 영역 활성 시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B2444BF5-9539-4869-AC82-BCA0BBE7E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524" y="4772000"/>
            <a:ext cx="574243" cy="478536"/>
          </a:xfrm>
          <a:prstGeom prst="rect">
            <a:avLst/>
          </a:prstGeom>
        </p:spPr>
      </p:pic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B0AC4C84-A6F8-4D2A-8AF1-239DF52E630D}"/>
              </a:ext>
            </a:extLst>
          </p:cNvPr>
          <p:cNvSpPr/>
          <p:nvPr/>
        </p:nvSpPr>
        <p:spPr bwMode="auto">
          <a:xfrm>
            <a:off x="3942623" y="5010353"/>
            <a:ext cx="574242" cy="240183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0BA27FE-34C2-47E1-9CE2-D9145AB3E08A}"/>
              </a:ext>
            </a:extLst>
          </p:cNvPr>
          <p:cNvSpPr/>
          <p:nvPr/>
        </p:nvSpPr>
        <p:spPr bwMode="auto">
          <a:xfrm>
            <a:off x="4656198" y="454458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6D712D6-4989-455E-B098-FA4B608BEEDC}"/>
              </a:ext>
            </a:extLst>
          </p:cNvPr>
          <p:cNvGrpSpPr/>
          <p:nvPr/>
        </p:nvGrpSpPr>
        <p:grpSpPr>
          <a:xfrm>
            <a:off x="1313080" y="1595059"/>
            <a:ext cx="2529247" cy="547777"/>
            <a:chOff x="1313080" y="1595059"/>
            <a:chExt cx="2529247" cy="547777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22F81C43-6567-4AAF-837B-30042E3F09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4812365-F100-4752-8C11-041FB650C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4EC11DA-42A5-4BC7-A31E-619CE9E4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0354F5D-23AA-48B2-AACC-BE03B44665D4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CF578B-BE6E-4ACC-9DBB-24A9438E4E06}"/>
                </a:ext>
              </a:extLst>
            </p:cNvPr>
            <p:cNvSpPr txBox="1"/>
            <p:nvPr/>
          </p:nvSpPr>
          <p:spPr>
            <a:xfrm>
              <a:off x="1371341" y="1882714"/>
              <a:ext cx="20281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A7E1D416-7772-4835-8A57-3050BCC3CEF5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C93674B-62A9-4D55-8FA8-FDB13D94BE6F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C5F7CD83-6ABB-4EB4-B6DA-CC8232E63962}"/>
                </a:ext>
              </a:extLst>
            </p:cNvPr>
            <p:cNvSpPr/>
            <p:nvPr/>
          </p:nvSpPr>
          <p:spPr bwMode="auto">
            <a:xfrm>
              <a:off x="1411002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3" name="타원 42">
            <a:extLst>
              <a:ext uri="{FF2B5EF4-FFF2-40B4-BE49-F238E27FC236}">
                <a16:creationId xmlns:a16="http://schemas.microsoft.com/office/drawing/2014/main" id="{636E58B4-04B0-4F7E-8066-B2061519B1FA}"/>
              </a:ext>
            </a:extLst>
          </p:cNvPr>
          <p:cNvSpPr/>
          <p:nvPr/>
        </p:nvSpPr>
        <p:spPr bwMode="auto">
          <a:xfrm>
            <a:off x="3499193" y="450494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FFFAC0C-F731-4914-95FB-93EC07C24EFA}"/>
              </a:ext>
            </a:extLst>
          </p:cNvPr>
          <p:cNvSpPr/>
          <p:nvPr/>
        </p:nvSpPr>
        <p:spPr bwMode="auto">
          <a:xfrm>
            <a:off x="6992998" y="385186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ACAD600-7276-4B94-A730-2DB733649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986" y="5624513"/>
            <a:ext cx="2300003" cy="36065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60A0D15-E48B-43DE-8647-F7AF4BFB8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671" y="5624513"/>
            <a:ext cx="2300003" cy="3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22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484428" cy="215444"/>
          </a:xfrm>
        </p:spPr>
        <p:txBody>
          <a:bodyPr/>
          <a:lstStyle/>
          <a:p>
            <a:r>
              <a:rPr lang="en-US" altLang="en-US" dirty="0"/>
              <a:t>Footer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SB_KNM_01_09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032554"/>
              </p:ext>
            </p:extLst>
          </p:nvPr>
        </p:nvGraphicFramePr>
        <p:xfrm>
          <a:off x="8939284" y="973008"/>
          <a:ext cx="3152632" cy="377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</a:t>
                      </a:r>
                      <a:r>
                        <a:rPr kumimoji="1" lang="ko-KR" altLang="en-US" sz="7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활성시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노출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공지사항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개의 제목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수는 노출 기준을 넘지 않으며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기준선 이상 넘어가는 경우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 줄임 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클릭 시 상세 내용 화면으로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알립니다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알립니다 활성 시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알립니다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제목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수는 노출 기준을 넘지 않으며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기준선 이상 넘어가는 경우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일립니다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텍스트 클릭 상세 페이지로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26826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소셜 이동 메뉴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앱 열기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카카오스토리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페이스북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트위터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인스타그램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KBS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안내 사이트 바로가기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화면으로 이동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C35B486F-BD40-4710-BFC9-12FB5144300A}"/>
              </a:ext>
            </a:extLst>
          </p:cNvPr>
          <p:cNvSpPr/>
          <p:nvPr/>
        </p:nvSpPr>
        <p:spPr bwMode="auto">
          <a:xfrm>
            <a:off x="1287561" y="2365541"/>
            <a:ext cx="1513638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 03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모든 화면 하단 상시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 노출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9F808ED-AF15-4781-9208-991C04698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979" y="4672725"/>
            <a:ext cx="2450624" cy="1693159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26D712D6-4989-455E-B098-FA4B608BEEDC}"/>
              </a:ext>
            </a:extLst>
          </p:cNvPr>
          <p:cNvGrpSpPr/>
          <p:nvPr/>
        </p:nvGrpSpPr>
        <p:grpSpPr>
          <a:xfrm>
            <a:off x="1313080" y="1595059"/>
            <a:ext cx="2529247" cy="547777"/>
            <a:chOff x="1313080" y="1595059"/>
            <a:chExt cx="2529247" cy="547777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22F81C43-6567-4AAF-837B-30042E3F09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4812365-F100-4752-8C11-041FB650C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4EC11DA-42A5-4BC7-A31E-619CE9E4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0354F5D-23AA-48B2-AACC-BE03B44665D4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CF578B-BE6E-4ACC-9DBB-24A9438E4E06}"/>
                </a:ext>
              </a:extLst>
            </p:cNvPr>
            <p:cNvSpPr txBox="1"/>
            <p:nvPr/>
          </p:nvSpPr>
          <p:spPr>
            <a:xfrm>
              <a:off x="1371341" y="1882714"/>
              <a:ext cx="20281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A7E1D416-7772-4835-8A57-3050BCC3CEF5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C93674B-62A9-4D55-8FA8-FDB13D94BE6F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C5F7CD83-6ABB-4EB4-B6DA-CC8232E63962}"/>
                </a:ext>
              </a:extLst>
            </p:cNvPr>
            <p:cNvSpPr/>
            <p:nvPr/>
          </p:nvSpPr>
          <p:spPr bwMode="auto">
            <a:xfrm>
              <a:off x="1411002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3" name="타원 42">
            <a:extLst>
              <a:ext uri="{FF2B5EF4-FFF2-40B4-BE49-F238E27FC236}">
                <a16:creationId xmlns:a16="http://schemas.microsoft.com/office/drawing/2014/main" id="{636E58B4-04B0-4F7E-8066-B2061519B1FA}"/>
              </a:ext>
            </a:extLst>
          </p:cNvPr>
          <p:cNvSpPr/>
          <p:nvPr/>
        </p:nvSpPr>
        <p:spPr bwMode="auto">
          <a:xfrm>
            <a:off x="996976" y="416804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40D5CD-8BF8-4EBB-80A0-D5FFE93CD6A6}"/>
              </a:ext>
            </a:extLst>
          </p:cNvPr>
          <p:cNvSpPr/>
          <p:nvPr/>
        </p:nvSpPr>
        <p:spPr bwMode="auto">
          <a:xfrm>
            <a:off x="1301750" y="4153861"/>
            <a:ext cx="2512889" cy="2024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AAB03FF-6E62-4260-A12C-E9166550476C}"/>
              </a:ext>
            </a:extLst>
          </p:cNvPr>
          <p:cNvCxnSpPr/>
          <p:nvPr/>
        </p:nvCxnSpPr>
        <p:spPr bwMode="auto">
          <a:xfrm>
            <a:off x="1313080" y="4572000"/>
            <a:ext cx="2501559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BDABBB-4000-4F73-8089-B62A6FFAE187}"/>
              </a:ext>
            </a:extLst>
          </p:cNvPr>
          <p:cNvSpPr txBox="1"/>
          <p:nvPr/>
        </p:nvSpPr>
        <p:spPr>
          <a:xfrm>
            <a:off x="1389340" y="4395726"/>
            <a:ext cx="21545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KBS, 2TV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프로그램 조정 안내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24A3E1-4F97-4AC8-B223-EA743D8FA9C3}"/>
              </a:ext>
            </a:extLst>
          </p:cNvPr>
          <p:cNvSpPr txBox="1"/>
          <p:nvPr/>
        </p:nvSpPr>
        <p:spPr>
          <a:xfrm>
            <a:off x="1377506" y="4139682"/>
            <a:ext cx="710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공지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B59852-88B9-42CC-B8B2-94299A6C8F64}"/>
              </a:ext>
            </a:extLst>
          </p:cNvPr>
          <p:cNvSpPr/>
          <p:nvPr/>
        </p:nvSpPr>
        <p:spPr bwMode="auto">
          <a:xfrm>
            <a:off x="4760565" y="2365541"/>
            <a:ext cx="1513638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 04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알립니다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모든 화면 하단 상시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 노출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D44616F-5174-4EDF-A4C5-7ADE41FEA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983" y="4672725"/>
            <a:ext cx="2450624" cy="1693159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B4501029-CE86-4465-A3C1-D5F4D6E6D8B3}"/>
              </a:ext>
            </a:extLst>
          </p:cNvPr>
          <p:cNvGrpSpPr/>
          <p:nvPr/>
        </p:nvGrpSpPr>
        <p:grpSpPr>
          <a:xfrm>
            <a:off x="4786084" y="1595059"/>
            <a:ext cx="2529247" cy="547777"/>
            <a:chOff x="1313080" y="1595059"/>
            <a:chExt cx="2529247" cy="547777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20F73603-0750-440C-8719-C20BB36D82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EAAD4752-B10C-465E-8F00-405D5EAF4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4DB57AB-0597-4222-A35A-4F838BF96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7B63EDA-51E5-4FDA-8A32-0BA1034DF531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3CF839-7F9E-4241-A210-EBAA48EE24B3}"/>
                </a:ext>
              </a:extLst>
            </p:cNvPr>
            <p:cNvSpPr txBox="1"/>
            <p:nvPr/>
          </p:nvSpPr>
          <p:spPr>
            <a:xfrm>
              <a:off x="1371341" y="1882714"/>
              <a:ext cx="20649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E0CA893-2935-46EF-BBA1-A3CB4159A0A7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5EC8CCA-DF67-4637-868F-749E383EA689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7514C873-A5A9-4FE0-8987-1C3BB4E4D982}"/>
                </a:ext>
              </a:extLst>
            </p:cNvPr>
            <p:cNvSpPr/>
            <p:nvPr/>
          </p:nvSpPr>
          <p:spPr bwMode="auto">
            <a:xfrm>
              <a:off x="1425543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546AECD-52AE-4938-9875-CB48F2E72333}"/>
              </a:ext>
            </a:extLst>
          </p:cNvPr>
          <p:cNvSpPr/>
          <p:nvPr/>
        </p:nvSpPr>
        <p:spPr bwMode="auto">
          <a:xfrm>
            <a:off x="4774754" y="4153861"/>
            <a:ext cx="2512889" cy="2024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13E2D12-DD99-4B8D-B2A1-D289D3D35A9F}"/>
              </a:ext>
            </a:extLst>
          </p:cNvPr>
          <p:cNvCxnSpPr/>
          <p:nvPr/>
        </p:nvCxnSpPr>
        <p:spPr bwMode="auto">
          <a:xfrm>
            <a:off x="4786084" y="4572000"/>
            <a:ext cx="2501559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85CBC4B-A43D-4188-B99A-2B26D3DE1E63}"/>
              </a:ext>
            </a:extLst>
          </p:cNvPr>
          <p:cNvSpPr txBox="1"/>
          <p:nvPr/>
        </p:nvSpPr>
        <p:spPr>
          <a:xfrm>
            <a:off x="4862344" y="4395726"/>
            <a:ext cx="21545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KBS, 2TV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프로그램 조정 안내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39245C-7953-4148-8E3C-CB452F62DD8E}"/>
              </a:ext>
            </a:extLst>
          </p:cNvPr>
          <p:cNvSpPr txBox="1"/>
          <p:nvPr/>
        </p:nvSpPr>
        <p:spPr>
          <a:xfrm>
            <a:off x="4850510" y="4139682"/>
            <a:ext cx="710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알림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7644F08-E236-41CA-A893-5498AACFA3C8}"/>
              </a:ext>
            </a:extLst>
          </p:cNvPr>
          <p:cNvGrpSpPr/>
          <p:nvPr/>
        </p:nvGrpSpPr>
        <p:grpSpPr>
          <a:xfrm>
            <a:off x="3558864" y="3902642"/>
            <a:ext cx="695503" cy="628363"/>
            <a:chOff x="6715304" y="1158803"/>
            <a:chExt cx="695503" cy="628363"/>
          </a:xfrm>
        </p:grpSpPr>
        <p:sp>
          <p:nvSpPr>
            <p:cNvPr id="56" name="말풍선: 사각형 55">
              <a:extLst>
                <a:ext uri="{FF2B5EF4-FFF2-40B4-BE49-F238E27FC236}">
                  <a16:creationId xmlns:a16="http://schemas.microsoft.com/office/drawing/2014/main" id="{1C004791-5E5F-421A-B039-E52669313CEF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BD00F5A-0FCE-4B3F-89D1-777906B458E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19829" y="1621944"/>
              <a:ext cx="3485" cy="1652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5BD4A01-9D87-42C9-A2F1-2904A3B301EE}"/>
              </a:ext>
            </a:extLst>
          </p:cNvPr>
          <p:cNvGrpSpPr/>
          <p:nvPr/>
        </p:nvGrpSpPr>
        <p:grpSpPr>
          <a:xfrm>
            <a:off x="7022501" y="3902642"/>
            <a:ext cx="695503" cy="628363"/>
            <a:chOff x="6715304" y="1158803"/>
            <a:chExt cx="695503" cy="628363"/>
          </a:xfrm>
        </p:grpSpPr>
        <p:sp>
          <p:nvSpPr>
            <p:cNvPr id="59" name="말풍선: 사각형 58">
              <a:extLst>
                <a:ext uri="{FF2B5EF4-FFF2-40B4-BE49-F238E27FC236}">
                  <a16:creationId xmlns:a16="http://schemas.microsoft.com/office/drawing/2014/main" id="{5D03DD33-3BA1-428A-872C-A432CAC67612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89E4EDB-9F90-4FF9-BE63-C92E838CB283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19829" y="1621944"/>
              <a:ext cx="3485" cy="1652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DAF794C7-FD5A-4F99-BBD6-5B1F110D5DF1}"/>
              </a:ext>
            </a:extLst>
          </p:cNvPr>
          <p:cNvSpPr/>
          <p:nvPr/>
        </p:nvSpPr>
        <p:spPr bwMode="auto">
          <a:xfrm>
            <a:off x="4469980" y="416804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A47C9B0-A80B-4A6D-9C77-647FC0629BAC}"/>
              </a:ext>
            </a:extLst>
          </p:cNvPr>
          <p:cNvSpPr/>
          <p:nvPr/>
        </p:nvSpPr>
        <p:spPr bwMode="auto">
          <a:xfrm>
            <a:off x="5199653" y="523945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6DD4A7FB-3371-497C-AD98-21DAA49FDA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986" y="5624513"/>
            <a:ext cx="2300003" cy="360651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0AC2A6F2-843D-4DA5-8812-79D390CD8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2671" y="5624513"/>
            <a:ext cx="2300003" cy="360651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32529B6A-C758-4924-AD5E-663B6006EA47}"/>
              </a:ext>
            </a:extLst>
          </p:cNvPr>
          <p:cNvSpPr/>
          <p:nvPr/>
        </p:nvSpPr>
        <p:spPr bwMode="auto">
          <a:xfrm>
            <a:off x="5892380" y="578440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577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91">
            <a:extLst>
              <a:ext uri="{FF2B5EF4-FFF2-40B4-BE49-F238E27FC236}">
                <a16:creationId xmlns:a16="http://schemas.microsoft.com/office/drawing/2014/main" id="{6F79A2A1-DE04-4B35-B476-BFA513386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7719"/>
              </p:ext>
            </p:extLst>
          </p:nvPr>
        </p:nvGraphicFramePr>
        <p:xfrm>
          <a:off x="620785" y="1069513"/>
          <a:ext cx="10813411" cy="473167"/>
        </p:xfrm>
        <a:graphic>
          <a:graphicData uri="http://schemas.openxmlformats.org/drawingml/2006/table">
            <a:tbl>
              <a:tblPr/>
              <a:tblGrid>
                <a:gridCol w="655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463">
                  <a:extLst>
                    <a:ext uri="{9D8B030D-6E8A-4147-A177-3AD203B41FA5}">
                      <a16:colId xmlns:a16="http://schemas.microsoft.com/office/drawing/2014/main" val="3279441897"/>
                    </a:ext>
                  </a:extLst>
                </a:gridCol>
                <a:gridCol w="918787">
                  <a:extLst>
                    <a:ext uri="{9D8B030D-6E8A-4147-A177-3AD203B41FA5}">
                      <a16:colId xmlns:a16="http://schemas.microsoft.com/office/drawing/2014/main" val="1757977927"/>
                    </a:ext>
                  </a:extLst>
                </a:gridCol>
                <a:gridCol w="7279614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970016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Version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Writer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1.0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2023.04.28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All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초안작성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송영훈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8CB51B5-27C4-4FCB-A35B-BBB9E4738D7D}"/>
              </a:ext>
            </a:extLst>
          </p:cNvPr>
          <p:cNvSpPr txBox="1"/>
          <p:nvPr/>
        </p:nvSpPr>
        <p:spPr>
          <a:xfrm>
            <a:off x="531570" y="755009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화면정의서 생성 내역</a:t>
            </a:r>
          </a:p>
        </p:txBody>
      </p:sp>
      <p:graphicFrame>
        <p:nvGraphicFramePr>
          <p:cNvPr id="4" name="Group 91">
            <a:extLst>
              <a:ext uri="{FF2B5EF4-FFF2-40B4-BE49-F238E27FC236}">
                <a16:creationId xmlns:a16="http://schemas.microsoft.com/office/drawing/2014/main" id="{ABBFB6A7-F311-4D94-901D-E5A8CCCD1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629253"/>
              </p:ext>
            </p:extLst>
          </p:nvPr>
        </p:nvGraphicFramePr>
        <p:xfrm>
          <a:off x="620785" y="2042636"/>
          <a:ext cx="10813411" cy="2021336"/>
        </p:xfrm>
        <a:graphic>
          <a:graphicData uri="http://schemas.openxmlformats.org/drawingml/2006/table">
            <a:tbl>
              <a:tblPr/>
              <a:tblGrid>
                <a:gridCol w="655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463">
                  <a:extLst>
                    <a:ext uri="{9D8B030D-6E8A-4147-A177-3AD203B41FA5}">
                      <a16:colId xmlns:a16="http://schemas.microsoft.com/office/drawing/2014/main" val="3279441897"/>
                    </a:ext>
                  </a:extLst>
                </a:gridCol>
                <a:gridCol w="918787">
                  <a:extLst>
                    <a:ext uri="{9D8B030D-6E8A-4147-A177-3AD203B41FA5}">
                      <a16:colId xmlns:a16="http://schemas.microsoft.com/office/drawing/2014/main" val="1757977927"/>
                    </a:ext>
                  </a:extLst>
                </a:gridCol>
                <a:gridCol w="7279614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970016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Version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변경사유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Writer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1.0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추가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K-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추천뉴스 등 일부 항목 추가 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송영훈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1.1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추가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알림설정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 추가 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송영훈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724156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1.2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07/19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추가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서비스 정책 추가 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송영훈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24569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1.2.1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08/16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기사평가 외 변경 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송영훈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617151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1.2.2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08/18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추가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플레이어 화면 추가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(23 ~ 24 Page)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송영훈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499782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79743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465862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0155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3C5C38A-2717-45D7-9564-5AF3FCB0B552}"/>
              </a:ext>
            </a:extLst>
          </p:cNvPr>
          <p:cNvSpPr txBox="1"/>
          <p:nvPr/>
        </p:nvSpPr>
        <p:spPr>
          <a:xfrm>
            <a:off x="531570" y="1728132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변경이력</a:t>
            </a:r>
          </a:p>
        </p:txBody>
      </p:sp>
    </p:spTree>
    <p:extLst>
      <p:ext uri="{BB962C8B-B14F-4D97-AF65-F5344CB8AC3E}">
        <p14:creationId xmlns:p14="http://schemas.microsoft.com/office/powerpoint/2010/main" val="151078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484428" cy="215444"/>
          </a:xfrm>
        </p:spPr>
        <p:txBody>
          <a:bodyPr/>
          <a:lstStyle/>
          <a:p>
            <a:r>
              <a:rPr lang="en-US" altLang="en-US" dirty="0"/>
              <a:t>Footer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SB_KNM_01_10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62008"/>
              </p:ext>
            </p:extLst>
          </p:nvPr>
        </p:nvGraphicFramePr>
        <p:xfrm>
          <a:off x="8939284" y="973008"/>
          <a:ext cx="3152632" cy="3996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68064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유형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툴바는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메인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제공하는 기능의 종류에 차이가 있음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화면 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 종류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축소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모드변경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 화면 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 종류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이전화면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축소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 종류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이전화면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댓글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기사평가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축소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모드변경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이전화면 이동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댓글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댓글 작성 위치로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기사평가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좋아요 처리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공유 팝업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(Modal)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[2-5]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확대 축소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확대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축소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된 항목 컬러 다르게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[2-6]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다크모드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라이트모드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20218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:a16="http://schemas.microsoft.com/office/drawing/2014/main" id="{DB4DAD21-7BE6-459B-9C6C-6C1D25669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68" y="3670746"/>
            <a:ext cx="185972" cy="18597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D159AC0-9523-4F83-A051-B120B02B0F8A}"/>
              </a:ext>
            </a:extLst>
          </p:cNvPr>
          <p:cNvSpPr txBox="1"/>
          <p:nvPr/>
        </p:nvSpPr>
        <p:spPr>
          <a:xfrm>
            <a:off x="2933942" y="3583673"/>
            <a:ext cx="518810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5AD5C67-7983-421C-A4A6-C72BE1C474BE}"/>
              </a:ext>
            </a:extLst>
          </p:cNvPr>
          <p:cNvCxnSpPr/>
          <p:nvPr/>
        </p:nvCxnSpPr>
        <p:spPr bwMode="auto">
          <a:xfrm>
            <a:off x="1313080" y="3617960"/>
            <a:ext cx="251438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0F41749E-A24D-4F9F-8904-1B64B4D39E11}"/>
              </a:ext>
            </a:extLst>
          </p:cNvPr>
          <p:cNvSpPr/>
          <p:nvPr/>
        </p:nvSpPr>
        <p:spPr bwMode="auto">
          <a:xfrm>
            <a:off x="2483805" y="205418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38649AE-A532-4B0D-92E5-8293512DE105}"/>
              </a:ext>
            </a:extLst>
          </p:cNvPr>
          <p:cNvSpPr/>
          <p:nvPr/>
        </p:nvSpPr>
        <p:spPr bwMode="auto">
          <a:xfrm>
            <a:off x="2028619" y="1779003"/>
            <a:ext cx="1130071" cy="2154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유형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5655CE7-A89A-4097-9629-9B7EFF181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124" y="4337496"/>
            <a:ext cx="185972" cy="18597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BDB0BC7-5C25-47CA-94AD-80FDECBE4FFF}"/>
              </a:ext>
            </a:extLst>
          </p:cNvPr>
          <p:cNvSpPr txBox="1"/>
          <p:nvPr/>
        </p:nvSpPr>
        <p:spPr>
          <a:xfrm>
            <a:off x="3371527" y="4250423"/>
            <a:ext cx="44090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7F7CF00-7509-4A2B-96FF-0F45407F74DB}"/>
              </a:ext>
            </a:extLst>
          </p:cNvPr>
          <p:cNvCxnSpPr/>
          <p:nvPr/>
        </p:nvCxnSpPr>
        <p:spPr bwMode="auto">
          <a:xfrm>
            <a:off x="1280464" y="4284710"/>
            <a:ext cx="251438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061FDFB0-0CD9-4C21-A1BD-FAD5D52B0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532" y="4337496"/>
            <a:ext cx="174760" cy="17476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B0B2EE46-9AA7-4E7D-AAE0-DEEFB21B6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951" y="5028185"/>
            <a:ext cx="215444" cy="21544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755E2919-5E39-40D8-8E50-8751DEFB40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80" y="5023928"/>
            <a:ext cx="209550" cy="20955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F136EAC-7C8D-49E6-B6D8-AAA8C973B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446" y="5032052"/>
            <a:ext cx="185972" cy="18597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CB8B7E0-B004-4AC6-B764-2C651866CD89}"/>
              </a:ext>
            </a:extLst>
          </p:cNvPr>
          <p:cNvSpPr txBox="1"/>
          <p:nvPr/>
        </p:nvSpPr>
        <p:spPr>
          <a:xfrm>
            <a:off x="2989426" y="4944979"/>
            <a:ext cx="38548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24FA026-7680-4F30-B4BF-EB673024BCCF}"/>
              </a:ext>
            </a:extLst>
          </p:cNvPr>
          <p:cNvCxnSpPr>
            <a:cxnSpLocks/>
          </p:cNvCxnSpPr>
          <p:nvPr/>
        </p:nvCxnSpPr>
        <p:spPr bwMode="auto">
          <a:xfrm>
            <a:off x="1288520" y="4979266"/>
            <a:ext cx="251438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60B36B7D-49C5-46F4-9E48-F3BB2A0E0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597" y="5032052"/>
            <a:ext cx="174760" cy="17476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C68165ED-53D2-4827-A630-7B8D47471D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5617" y="5042699"/>
            <a:ext cx="206892" cy="184725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D1B1F4-D26C-4EE8-959E-DB2204EA3378}"/>
              </a:ext>
            </a:extLst>
          </p:cNvPr>
          <p:cNvSpPr/>
          <p:nvPr/>
        </p:nvSpPr>
        <p:spPr bwMode="auto">
          <a:xfrm>
            <a:off x="976711" y="376931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08C4EC5-5151-4087-8A4F-1BAA9B8A1529}"/>
              </a:ext>
            </a:extLst>
          </p:cNvPr>
          <p:cNvSpPr/>
          <p:nvPr/>
        </p:nvSpPr>
        <p:spPr bwMode="auto">
          <a:xfrm>
            <a:off x="976711" y="435986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8F5FEF5-7920-4E2C-B4F6-DABB8ADEE65A}"/>
              </a:ext>
            </a:extLst>
          </p:cNvPr>
          <p:cNvSpPr/>
          <p:nvPr/>
        </p:nvSpPr>
        <p:spPr bwMode="auto">
          <a:xfrm>
            <a:off x="976711" y="502661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41AC076E-4876-440D-A413-D06FE0F770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5617" y="3671007"/>
            <a:ext cx="206892" cy="184725"/>
          </a:xfrm>
          <a:prstGeom prst="rect">
            <a:avLst/>
          </a:prstGeom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B75578F2-C178-46F5-904B-A08FB57C11C1}"/>
              </a:ext>
            </a:extLst>
          </p:cNvPr>
          <p:cNvSpPr/>
          <p:nvPr/>
        </p:nvSpPr>
        <p:spPr bwMode="auto">
          <a:xfrm>
            <a:off x="5960430" y="205418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B05A947-8AA9-4869-B46B-16A27E228C33}"/>
              </a:ext>
            </a:extLst>
          </p:cNvPr>
          <p:cNvSpPr/>
          <p:nvPr/>
        </p:nvSpPr>
        <p:spPr bwMode="auto">
          <a:xfrm>
            <a:off x="5505244" y="1779003"/>
            <a:ext cx="1130071" cy="2154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기능설명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95F3A15-0F07-4289-8B02-1EE83BC51A79}"/>
              </a:ext>
            </a:extLst>
          </p:cNvPr>
          <p:cNvCxnSpPr>
            <a:cxnSpLocks/>
          </p:cNvCxnSpPr>
          <p:nvPr/>
        </p:nvCxnSpPr>
        <p:spPr bwMode="auto">
          <a:xfrm>
            <a:off x="4793720" y="3817216"/>
            <a:ext cx="251438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59BCA11-CC28-414F-8007-306E221616C2}"/>
              </a:ext>
            </a:extLst>
          </p:cNvPr>
          <p:cNvSpPr txBox="1"/>
          <p:nvPr/>
        </p:nvSpPr>
        <p:spPr>
          <a:xfrm>
            <a:off x="7343983" y="2686032"/>
            <a:ext cx="1811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 작성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기사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View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 하단 댓글 작성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영역으로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 이동된다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B7D1AC4-8B24-4365-84C3-9121AD607498}"/>
              </a:ext>
            </a:extLst>
          </p:cNvPr>
          <p:cNvSpPr txBox="1"/>
          <p:nvPr/>
        </p:nvSpPr>
        <p:spPr>
          <a:xfrm>
            <a:off x="7356471" y="3229341"/>
            <a:ext cx="1382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기사 평가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기사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View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 하단 기사 평가 영역으로 화면 이동된다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DFAA34-23C3-4EC5-BC72-2C561A14E080}"/>
              </a:ext>
            </a:extLst>
          </p:cNvPr>
          <p:cNvSpPr txBox="1"/>
          <p:nvPr/>
        </p:nvSpPr>
        <p:spPr>
          <a:xfrm>
            <a:off x="7356471" y="5455723"/>
            <a:ext cx="13827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공유하기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현재 보고 있는 화면에 대해서 공유하기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위한 팝업이 오픈 된다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9964293-ABEA-44F4-8534-1B3A1B47E8AC}"/>
              </a:ext>
            </a:extLst>
          </p:cNvPr>
          <p:cNvSpPr txBox="1"/>
          <p:nvPr/>
        </p:nvSpPr>
        <p:spPr>
          <a:xfrm>
            <a:off x="7356471" y="4866930"/>
            <a:ext cx="1811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텍스트 확대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축소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화면내 텍스트를 확대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축소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단계로 변경할 수 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4439BF6-72C6-40DA-A015-7E80C33713C2}"/>
              </a:ext>
            </a:extLst>
          </p:cNvPr>
          <p:cNvSpPr txBox="1"/>
          <p:nvPr/>
        </p:nvSpPr>
        <p:spPr>
          <a:xfrm>
            <a:off x="7356471" y="4281851"/>
            <a:ext cx="1811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 모드 변경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화면의 모드를 </a:t>
            </a: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다크모드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라이트 모드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가지로 변경할 수 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CE3856-7EAD-4940-8D84-37ECD20A7510}"/>
              </a:ext>
            </a:extLst>
          </p:cNvPr>
          <p:cNvSpPr txBox="1"/>
          <p:nvPr/>
        </p:nvSpPr>
        <p:spPr>
          <a:xfrm>
            <a:off x="7343983" y="2250557"/>
            <a:ext cx="1811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이전화면 이동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이전화면으로 이동할 수 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7B92D4C-5DE4-4C0F-9BBA-E9FB4FEE111C}"/>
              </a:ext>
            </a:extLst>
          </p:cNvPr>
          <p:cNvCxnSpPr>
            <a:cxnSpLocks/>
            <a:stCxn id="82" idx="0"/>
            <a:endCxn id="99" idx="1"/>
          </p:cNvCxnSpPr>
          <p:nvPr/>
        </p:nvCxnSpPr>
        <p:spPr bwMode="auto">
          <a:xfrm rot="5400000" flipH="1" flipV="1">
            <a:off x="5427837" y="1944331"/>
            <a:ext cx="1448337" cy="2383956"/>
          </a:xfrm>
          <a:prstGeom prst="bentConnector2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0C24D45-0D82-4794-9E81-62C6E4E2BB2D}"/>
              </a:ext>
            </a:extLst>
          </p:cNvPr>
          <p:cNvCxnSpPr>
            <a:cxnSpLocks/>
            <a:stCxn id="76" idx="0"/>
            <a:endCxn id="84" idx="1"/>
          </p:cNvCxnSpPr>
          <p:nvPr/>
        </p:nvCxnSpPr>
        <p:spPr bwMode="auto">
          <a:xfrm rot="5400000" flipH="1" flipV="1">
            <a:off x="5859756" y="2368126"/>
            <a:ext cx="950877" cy="2017578"/>
          </a:xfrm>
          <a:prstGeom prst="bentConnector2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DE3F792-D0ED-49F3-8B5A-90231149C562}"/>
              </a:ext>
            </a:extLst>
          </p:cNvPr>
          <p:cNvCxnSpPr>
            <a:cxnSpLocks/>
            <a:stCxn id="75" idx="0"/>
            <a:endCxn id="85" idx="1"/>
          </p:cNvCxnSpPr>
          <p:nvPr/>
        </p:nvCxnSpPr>
        <p:spPr bwMode="auto">
          <a:xfrm rot="5400000" flipH="1" flipV="1">
            <a:off x="6344185" y="2844324"/>
            <a:ext cx="411825" cy="1612748"/>
          </a:xfrm>
          <a:prstGeom prst="bentConnector2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212332B-8391-4B66-8A22-17CF9C9B26CC}"/>
              </a:ext>
            </a:extLst>
          </p:cNvPr>
          <p:cNvCxnSpPr>
            <a:cxnSpLocks/>
            <a:stCxn id="83" idx="2"/>
            <a:endCxn id="91" idx="1"/>
          </p:cNvCxnSpPr>
          <p:nvPr/>
        </p:nvCxnSpPr>
        <p:spPr bwMode="auto">
          <a:xfrm rot="16200000" flipH="1">
            <a:off x="6991069" y="4131893"/>
            <a:ext cx="441446" cy="289358"/>
          </a:xfrm>
          <a:prstGeom prst="bentConnector2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B02341E-6629-4886-9697-662AE56393C9}"/>
              </a:ext>
            </a:extLst>
          </p:cNvPr>
          <p:cNvCxnSpPr>
            <a:cxnSpLocks/>
            <a:stCxn id="81" idx="2"/>
            <a:endCxn id="88" idx="1"/>
          </p:cNvCxnSpPr>
          <p:nvPr/>
        </p:nvCxnSpPr>
        <p:spPr bwMode="auto">
          <a:xfrm rot="16200000" flipH="1">
            <a:off x="6495634" y="4221536"/>
            <a:ext cx="995423" cy="726252"/>
          </a:xfrm>
          <a:prstGeom prst="bentConnector2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8ED26A3-86A4-4CD0-BA38-9414C8939C07}"/>
              </a:ext>
            </a:extLst>
          </p:cNvPr>
          <p:cNvCxnSpPr>
            <a:cxnSpLocks/>
            <a:stCxn id="79" idx="2"/>
            <a:endCxn id="86" idx="1"/>
          </p:cNvCxnSpPr>
          <p:nvPr/>
        </p:nvCxnSpPr>
        <p:spPr bwMode="auto">
          <a:xfrm rot="16200000" flipH="1">
            <a:off x="5949187" y="4317743"/>
            <a:ext cx="1678579" cy="1135989"/>
          </a:xfrm>
          <a:prstGeom prst="bentConnector2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8049CD7-ECA0-4FEF-A7C1-D7B940794EC7}"/>
              </a:ext>
            </a:extLst>
          </p:cNvPr>
          <p:cNvSpPr/>
          <p:nvPr/>
        </p:nvSpPr>
        <p:spPr bwMode="auto">
          <a:xfrm>
            <a:off x="8139511" y="226436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2011163-94B3-411F-A934-964CE4D6731C}"/>
              </a:ext>
            </a:extLst>
          </p:cNvPr>
          <p:cNvSpPr/>
          <p:nvPr/>
        </p:nvSpPr>
        <p:spPr bwMode="auto">
          <a:xfrm>
            <a:off x="7958536" y="270251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7F820DB-6FC1-408B-9FE4-DA02C529F0E9}"/>
              </a:ext>
            </a:extLst>
          </p:cNvPr>
          <p:cNvSpPr/>
          <p:nvPr/>
        </p:nvSpPr>
        <p:spPr bwMode="auto">
          <a:xfrm>
            <a:off x="7958536" y="322638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BDEEDF2-5367-416C-B24B-E8AC3F57FF7F}"/>
              </a:ext>
            </a:extLst>
          </p:cNvPr>
          <p:cNvSpPr/>
          <p:nvPr/>
        </p:nvSpPr>
        <p:spPr bwMode="auto">
          <a:xfrm>
            <a:off x="8177611" y="430271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BE2D01D-A6EC-4068-918A-5D24F50CC96F}"/>
              </a:ext>
            </a:extLst>
          </p:cNvPr>
          <p:cNvSpPr/>
          <p:nvPr/>
        </p:nvSpPr>
        <p:spPr bwMode="auto">
          <a:xfrm>
            <a:off x="8301436" y="485516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2-5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29F58F4-8E7D-4194-B110-912D8C2C608C}"/>
              </a:ext>
            </a:extLst>
          </p:cNvPr>
          <p:cNvSpPr/>
          <p:nvPr/>
        </p:nvSpPr>
        <p:spPr bwMode="auto">
          <a:xfrm>
            <a:off x="7949011" y="546476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2-6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B1C556-3821-4612-B30D-1F341D17F541}"/>
              </a:ext>
            </a:extLst>
          </p:cNvPr>
          <p:cNvSpPr txBox="1"/>
          <p:nvPr/>
        </p:nvSpPr>
        <p:spPr>
          <a:xfrm>
            <a:off x="390733" y="3565007"/>
            <a:ext cx="1062569" cy="215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메인 화면 용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C5F38B-3BD2-46DC-975D-74CE862C412C}"/>
              </a:ext>
            </a:extLst>
          </p:cNvPr>
          <p:cNvSpPr txBox="1"/>
          <p:nvPr/>
        </p:nvSpPr>
        <p:spPr>
          <a:xfrm>
            <a:off x="390733" y="4117457"/>
            <a:ext cx="1062569" cy="215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서브 화면 용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DB2F07-9CCD-4366-A063-BC8FC719E34A}"/>
              </a:ext>
            </a:extLst>
          </p:cNvPr>
          <p:cNvSpPr txBox="1"/>
          <p:nvPr/>
        </p:nvSpPr>
        <p:spPr>
          <a:xfrm>
            <a:off x="390733" y="4803257"/>
            <a:ext cx="1062569" cy="215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화면 용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ACE22D9D-CDAE-4931-BB98-198ABD6AE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001" y="3856610"/>
            <a:ext cx="215444" cy="215444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4A0403CB-0182-4E32-A73C-B829C57A77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630" y="3852353"/>
            <a:ext cx="209550" cy="20955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9077621F-9B2C-40C2-87C5-6BB5DF4AB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96" y="3860477"/>
            <a:ext cx="185972" cy="18597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41DE7AE-7123-416A-9369-4CBB1C3E84DC}"/>
              </a:ext>
            </a:extLst>
          </p:cNvPr>
          <p:cNvSpPr txBox="1"/>
          <p:nvPr/>
        </p:nvSpPr>
        <p:spPr>
          <a:xfrm>
            <a:off x="6437476" y="3773404"/>
            <a:ext cx="38548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557B62F3-AA24-4969-BEC1-7B2E1C140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47" y="3860477"/>
            <a:ext cx="174760" cy="17476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F04FF2F6-015A-4DE0-B27E-9813EE51F0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3667" y="3871124"/>
            <a:ext cx="206892" cy="184725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4B5B90-942E-47F4-9529-80F449084E7B}"/>
              </a:ext>
            </a:extLst>
          </p:cNvPr>
          <p:cNvSpPr/>
          <p:nvPr/>
        </p:nvSpPr>
        <p:spPr bwMode="auto">
          <a:xfrm>
            <a:off x="4564970" y="0"/>
            <a:ext cx="2162175" cy="200025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UPDATE / 2023.08.17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123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484428" cy="215444"/>
          </a:xfrm>
        </p:spPr>
        <p:txBody>
          <a:bodyPr/>
          <a:lstStyle/>
          <a:p>
            <a:r>
              <a:rPr lang="en-US" altLang="en-US" dirty="0"/>
              <a:t>Footer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SB_KNM_01_11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89138"/>
              </p:ext>
            </p:extLst>
          </p:nvPr>
        </p:nvGraphicFramePr>
        <p:xfrm>
          <a:off x="8939284" y="973008"/>
          <a:ext cx="3152632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68064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툴바는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메인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화면에서 공통적으로 사용하되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기능적인 요소는 차이가 있음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평가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평가 아이콘 클릭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화면 내 기사 평가 부분으로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공유하기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공유하기 버튼 클릭 시 공유 팝업 열림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공유팝업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페이스북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트위터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카카오톡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카카오스토리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네이버 블로그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밴드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복사 버튼 클릭 시 알림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복사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되어었습니다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“)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20218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모드 변경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모드 변경 버튼 클릭 시 아이콘 상태 변경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다크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모드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라이트 모드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라이트 모드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다크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모드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ECBF4617-7BA0-4502-AE8E-B13555694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610" y="6029079"/>
            <a:ext cx="215444" cy="21544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52DC9FE-BF7B-4F9D-806B-2AED6A0B3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843" y="6024822"/>
            <a:ext cx="209550" cy="209550"/>
          </a:xfrm>
          <a:prstGeom prst="rect">
            <a:avLst/>
          </a:prstGeom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7F98A6DB-9453-4857-9CAA-63E2D6FD7400}"/>
              </a:ext>
            </a:extLst>
          </p:cNvPr>
          <p:cNvSpPr/>
          <p:nvPr/>
        </p:nvSpPr>
        <p:spPr bwMode="auto">
          <a:xfrm>
            <a:off x="4497464" y="600937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BD43933B-DF19-4E36-95AA-C31180223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271" y="6032946"/>
            <a:ext cx="185972" cy="18597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1F50F8D6-8D5A-456E-A158-7FE8CB14FF70}"/>
              </a:ext>
            </a:extLst>
          </p:cNvPr>
          <p:cNvSpPr txBox="1"/>
          <p:nvPr/>
        </p:nvSpPr>
        <p:spPr>
          <a:xfrm>
            <a:off x="6430088" y="5945873"/>
            <a:ext cx="4413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D650F5E-EF7E-49E7-9440-A9DC4ADEBD0E}"/>
              </a:ext>
            </a:extLst>
          </p:cNvPr>
          <p:cNvCxnSpPr/>
          <p:nvPr/>
        </p:nvCxnSpPr>
        <p:spPr bwMode="auto">
          <a:xfrm>
            <a:off x="4780180" y="5980160"/>
            <a:ext cx="251438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1" name="그림 90">
            <a:extLst>
              <a:ext uri="{FF2B5EF4-FFF2-40B4-BE49-F238E27FC236}">
                <a16:creationId xmlns:a16="http://schemas.microsoft.com/office/drawing/2014/main" id="{5A8C7E64-E27D-416A-B55C-C4B1F819DD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307" y="6032946"/>
            <a:ext cx="174760" cy="17476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92AEEFD-7A21-42D3-AE3B-DEB8760D0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8787" y="2769144"/>
            <a:ext cx="1976171" cy="16661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77EC333-B0DE-4051-9654-08D1A6673B5B}"/>
              </a:ext>
            </a:extLst>
          </p:cNvPr>
          <p:cNvCxnSpPr>
            <a:stCxn id="84" idx="0"/>
            <a:endCxn id="57" idx="2"/>
          </p:cNvCxnSpPr>
          <p:nvPr/>
        </p:nvCxnSpPr>
        <p:spPr bwMode="auto">
          <a:xfrm rot="16200000" flipV="1">
            <a:off x="3616756" y="3385445"/>
            <a:ext cx="1597619" cy="3697384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47E0D0C8-4A55-4197-A01C-9C1B08F0F439}"/>
              </a:ext>
            </a:extLst>
          </p:cNvPr>
          <p:cNvGrpSpPr/>
          <p:nvPr/>
        </p:nvGrpSpPr>
        <p:grpSpPr>
          <a:xfrm>
            <a:off x="4776716" y="1595059"/>
            <a:ext cx="2529247" cy="547777"/>
            <a:chOff x="1313080" y="1595059"/>
            <a:chExt cx="2529247" cy="547777"/>
          </a:xfrm>
        </p:grpSpPr>
        <p:pic>
          <p:nvPicPr>
            <p:cNvPr id="100" name="Picture 2">
              <a:extLst>
                <a:ext uri="{FF2B5EF4-FFF2-40B4-BE49-F238E27FC236}">
                  <a16:creationId xmlns:a16="http://schemas.microsoft.com/office/drawing/2014/main" id="{A1EE5C5B-3D8E-4C8C-99E5-C2416E328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540884E3-1070-4000-BDC9-07E869D67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A0AFD01D-6A41-4D0B-A4DB-41B05131A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D9290C9-9253-4785-9EAC-4179A8DCCC5E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D992696-1863-4546-A97E-9CF397781FC9}"/>
                </a:ext>
              </a:extLst>
            </p:cNvPr>
            <p:cNvSpPr txBox="1"/>
            <p:nvPr/>
          </p:nvSpPr>
          <p:spPr>
            <a:xfrm>
              <a:off x="1371341" y="1882714"/>
              <a:ext cx="20281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C9A1571-145F-4F98-B00A-D7307B9CAFE5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A7F4AF4F-7C9A-4E02-92D1-2CD8A3FAB8A6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ED3196CE-C329-46FD-9139-FD4AD472A666}"/>
                </a:ext>
              </a:extLst>
            </p:cNvPr>
            <p:cNvSpPr/>
            <p:nvPr/>
          </p:nvSpPr>
          <p:spPr bwMode="auto">
            <a:xfrm>
              <a:off x="1412096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D9BB91E8-A82A-4342-A6B1-0AE8A2FB2A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7277" y="6043593"/>
            <a:ext cx="206892" cy="184725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B380330E-3071-4B07-AE12-D7D3EBFF6047}"/>
              </a:ext>
            </a:extLst>
          </p:cNvPr>
          <p:cNvSpPr/>
          <p:nvPr/>
        </p:nvSpPr>
        <p:spPr bwMode="auto">
          <a:xfrm>
            <a:off x="5612172" y="585752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F79C972F-2D7A-4559-96AF-423A9F59A455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21" y="5994953"/>
            <a:ext cx="282004" cy="282004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54AC9F1-6BED-42DB-A2C0-5F377D6E695E}"/>
              </a:ext>
            </a:extLst>
          </p:cNvPr>
          <p:cNvCxnSpPr>
            <a:stCxn id="15" idx="3"/>
            <a:endCxn id="87" idx="1"/>
          </p:cNvCxnSpPr>
          <p:nvPr/>
        </p:nvCxnSpPr>
        <p:spPr bwMode="auto">
          <a:xfrm flipV="1">
            <a:off x="7214169" y="6135955"/>
            <a:ext cx="367052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CBA154D5-A1B6-4394-BD52-1CF5D124B460}"/>
              </a:ext>
            </a:extLst>
          </p:cNvPr>
          <p:cNvSpPr/>
          <p:nvPr/>
        </p:nvSpPr>
        <p:spPr bwMode="auto">
          <a:xfrm>
            <a:off x="5666537" y="5987167"/>
            <a:ext cx="282004" cy="282004"/>
          </a:xfrm>
          <a:prstGeom prst="ellipse">
            <a:avLst/>
          </a:prstGeom>
          <a:solidFill>
            <a:srgbClr val="595959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D0CEB108-96DC-41F1-AC58-B5487BD1511A}"/>
              </a:ext>
            </a:extLst>
          </p:cNvPr>
          <p:cNvSpPr/>
          <p:nvPr/>
        </p:nvSpPr>
        <p:spPr bwMode="auto">
          <a:xfrm>
            <a:off x="6942887" y="5987167"/>
            <a:ext cx="282004" cy="282004"/>
          </a:xfrm>
          <a:prstGeom prst="ellipse">
            <a:avLst/>
          </a:prstGeom>
          <a:solidFill>
            <a:srgbClr val="595959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0137F09C-039A-4BB5-9191-8CA8212BE907}"/>
              </a:ext>
            </a:extLst>
          </p:cNvPr>
          <p:cNvSpPr/>
          <p:nvPr/>
        </p:nvSpPr>
        <p:spPr bwMode="auto">
          <a:xfrm>
            <a:off x="2451911" y="223297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60E4EEA-5003-4718-9035-532A80B01648}"/>
              </a:ext>
            </a:extLst>
          </p:cNvPr>
          <p:cNvSpPr/>
          <p:nvPr/>
        </p:nvSpPr>
        <p:spPr bwMode="auto">
          <a:xfrm>
            <a:off x="1988113" y="1990436"/>
            <a:ext cx="1130071" cy="2154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공유 하기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370BAC83-F9A5-4578-8456-EAE507CF6E41}"/>
              </a:ext>
            </a:extLst>
          </p:cNvPr>
          <p:cNvSpPr/>
          <p:nvPr/>
        </p:nvSpPr>
        <p:spPr bwMode="auto">
          <a:xfrm>
            <a:off x="8064909" y="557402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407F4A1-6518-4C1E-B171-BC87767E439A}"/>
              </a:ext>
            </a:extLst>
          </p:cNvPr>
          <p:cNvSpPr/>
          <p:nvPr/>
        </p:nvSpPr>
        <p:spPr bwMode="auto">
          <a:xfrm>
            <a:off x="7601111" y="5331483"/>
            <a:ext cx="1130071" cy="2154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모드 변경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C657847-9333-4B31-B07E-3DFDE7AEA2EA}"/>
              </a:ext>
            </a:extLst>
          </p:cNvPr>
          <p:cNvSpPr/>
          <p:nvPr/>
        </p:nvSpPr>
        <p:spPr bwMode="auto">
          <a:xfrm>
            <a:off x="2386371" y="261532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A8434F1F-9119-4D8A-86AC-0B2826179D69}"/>
              </a:ext>
            </a:extLst>
          </p:cNvPr>
          <p:cNvSpPr/>
          <p:nvPr/>
        </p:nvSpPr>
        <p:spPr bwMode="auto">
          <a:xfrm>
            <a:off x="6133262" y="5987167"/>
            <a:ext cx="282004" cy="282004"/>
          </a:xfrm>
          <a:prstGeom prst="ellipse">
            <a:avLst/>
          </a:prstGeom>
          <a:solidFill>
            <a:srgbClr val="595959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CC475BB-1E7E-4DF5-B622-9F21C9CF66A8}"/>
              </a:ext>
            </a:extLst>
          </p:cNvPr>
          <p:cNvSpPr/>
          <p:nvPr/>
        </p:nvSpPr>
        <p:spPr bwMode="auto">
          <a:xfrm>
            <a:off x="7553823" y="579924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7982B9D-D295-41F3-92D2-42E8007E9AF9}"/>
              </a:ext>
            </a:extLst>
          </p:cNvPr>
          <p:cNvSpPr/>
          <p:nvPr/>
        </p:nvSpPr>
        <p:spPr bwMode="auto">
          <a:xfrm>
            <a:off x="4564970" y="0"/>
            <a:ext cx="2162175" cy="200025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UPDATE / 2023.08.17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359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136E0D9-FB83-4B39-8FB8-36B4665F37A6}"/>
              </a:ext>
            </a:extLst>
          </p:cNvPr>
          <p:cNvSpPr/>
          <p:nvPr/>
        </p:nvSpPr>
        <p:spPr bwMode="auto">
          <a:xfrm>
            <a:off x="1878355" y="2428991"/>
            <a:ext cx="1433738" cy="226474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484428" cy="215444"/>
          </a:xfrm>
        </p:spPr>
        <p:txBody>
          <a:bodyPr/>
          <a:lstStyle/>
          <a:p>
            <a:r>
              <a:rPr lang="en-US" altLang="en-US" dirty="0"/>
              <a:t>Footer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5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SB_KNM_01_12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163729"/>
              </p:ext>
            </p:extLst>
          </p:nvPr>
        </p:nvGraphicFramePr>
        <p:xfrm>
          <a:off x="8939284" y="973008"/>
          <a:ext cx="3152632" cy="34635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68064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툴바는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메인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화면에서 공통적으로 사용하되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기능적인 요소는 차이가 있음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확대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축소 </a:t>
                      </a:r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인터렉션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확대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축소 아이콘 클릭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아이콘 좌측 영역이 펼쳐지면서 확대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축소 기능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축소 클릭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후 기본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형태로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돌아감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축소 기능 닫힘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인터렉션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위 방향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감추어져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있다가 위로 올라옴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아래 방향으로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 아래방향으로 사라짐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20218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62" name="타원 61">
            <a:extLst>
              <a:ext uri="{FF2B5EF4-FFF2-40B4-BE49-F238E27FC236}">
                <a16:creationId xmlns:a16="http://schemas.microsoft.com/office/drawing/2014/main" id="{159FC826-22D4-48E7-8750-B7ED1FB278EC}"/>
              </a:ext>
            </a:extLst>
          </p:cNvPr>
          <p:cNvSpPr/>
          <p:nvPr/>
        </p:nvSpPr>
        <p:spPr bwMode="auto">
          <a:xfrm>
            <a:off x="4249270" y="448867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495202B-C7A8-4DBC-AAAC-88B20BA86BE2}"/>
              </a:ext>
            </a:extLst>
          </p:cNvPr>
          <p:cNvSpPr/>
          <p:nvPr/>
        </p:nvSpPr>
        <p:spPr bwMode="auto">
          <a:xfrm>
            <a:off x="3252718" y="4246141"/>
            <a:ext cx="2393340" cy="2154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인터렉션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930CE8CE-4F2A-4ECB-99BB-D15A6AA1C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445" y="4498246"/>
            <a:ext cx="493331" cy="493331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F958D187-9410-4A48-AB5C-73DA49563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833370" y="4498246"/>
            <a:ext cx="493331" cy="493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EAF014-74E1-4E6F-9821-41562C26D7CD}"/>
              </a:ext>
            </a:extLst>
          </p:cNvPr>
          <p:cNvSpPr txBox="1"/>
          <p:nvPr/>
        </p:nvSpPr>
        <p:spPr>
          <a:xfrm>
            <a:off x="1811808" y="4991577"/>
            <a:ext cx="1460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 위 방향으로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스코롤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시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E2BC72-9E4B-45B9-9C48-DA117C20A6F2}"/>
              </a:ext>
            </a:extLst>
          </p:cNvPr>
          <p:cNvSpPr txBox="1"/>
          <p:nvPr/>
        </p:nvSpPr>
        <p:spPr>
          <a:xfrm>
            <a:off x="5336058" y="4991577"/>
            <a:ext cx="15632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 아래 방향으로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스코롤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시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5DF77D5A-B6E1-4553-BCC6-6E8EFA084EC7}"/>
              </a:ext>
            </a:extLst>
          </p:cNvPr>
          <p:cNvSpPr/>
          <p:nvPr/>
        </p:nvSpPr>
        <p:spPr bwMode="auto">
          <a:xfrm>
            <a:off x="5833370" y="6220911"/>
            <a:ext cx="367682" cy="35973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화살표: 아래쪽 112">
            <a:extLst>
              <a:ext uri="{FF2B5EF4-FFF2-40B4-BE49-F238E27FC236}">
                <a16:creationId xmlns:a16="http://schemas.microsoft.com/office/drawing/2014/main" id="{6672EBA6-DA28-4F8B-A775-EBB5540D80AD}"/>
              </a:ext>
            </a:extLst>
          </p:cNvPr>
          <p:cNvSpPr/>
          <p:nvPr/>
        </p:nvSpPr>
        <p:spPr bwMode="auto">
          <a:xfrm rot="10800000">
            <a:off x="2404370" y="5493798"/>
            <a:ext cx="367682" cy="35973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F5E6357-6835-4A69-B45A-81822DE8493A}"/>
              </a:ext>
            </a:extLst>
          </p:cNvPr>
          <p:cNvSpPr txBox="1"/>
          <p:nvPr/>
        </p:nvSpPr>
        <p:spPr>
          <a:xfrm>
            <a:off x="2053863" y="5874579"/>
            <a:ext cx="976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위로 올라옴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D16F184-D980-4A3E-9EC0-2BBEA61F341D}"/>
              </a:ext>
            </a:extLst>
          </p:cNvPr>
          <p:cNvSpPr txBox="1"/>
          <p:nvPr/>
        </p:nvSpPr>
        <p:spPr>
          <a:xfrm>
            <a:off x="5498245" y="5963121"/>
            <a:ext cx="10791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아래로 사라짐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42E6A85-C02E-45A9-8DEB-99FCC0C6880E}"/>
              </a:ext>
            </a:extLst>
          </p:cNvPr>
          <p:cNvSpPr/>
          <p:nvPr/>
        </p:nvSpPr>
        <p:spPr bwMode="auto">
          <a:xfrm>
            <a:off x="2399407" y="532044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8D5B84B-5B09-4D25-B52C-321B647F3F09}"/>
              </a:ext>
            </a:extLst>
          </p:cNvPr>
          <p:cNvSpPr/>
          <p:nvPr/>
        </p:nvSpPr>
        <p:spPr bwMode="auto">
          <a:xfrm>
            <a:off x="5866507" y="556870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C7FFF00-C103-4D8F-85A4-71C17CDCE90B}"/>
              </a:ext>
            </a:extLst>
          </p:cNvPr>
          <p:cNvSpPr/>
          <p:nvPr/>
        </p:nvSpPr>
        <p:spPr bwMode="auto">
          <a:xfrm>
            <a:off x="1363255" y="4689793"/>
            <a:ext cx="897106" cy="21544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UP SCROLL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6D5687A-FFB0-4D34-AAE9-6D95DFAF25A5}"/>
              </a:ext>
            </a:extLst>
          </p:cNvPr>
          <p:cNvSpPr/>
          <p:nvPr/>
        </p:nvSpPr>
        <p:spPr bwMode="auto">
          <a:xfrm>
            <a:off x="6326701" y="4673972"/>
            <a:ext cx="897106" cy="21544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DOWN SCROLL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E03CEDE-0B93-41F4-820B-63CC7F7E0E26}"/>
              </a:ext>
            </a:extLst>
          </p:cNvPr>
          <p:cNvSpPr/>
          <p:nvPr/>
        </p:nvSpPr>
        <p:spPr bwMode="auto">
          <a:xfrm>
            <a:off x="4249270" y="173480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8647272-2D2C-4A99-AF84-2CD3EE5D834E}"/>
              </a:ext>
            </a:extLst>
          </p:cNvPr>
          <p:cNvSpPr/>
          <p:nvPr/>
        </p:nvSpPr>
        <p:spPr bwMode="auto">
          <a:xfrm>
            <a:off x="3252718" y="1492265"/>
            <a:ext cx="2393340" cy="2154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글자 확대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축소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인터렉션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0026AA-3CE5-4623-83A4-8E51A8A40E81}"/>
              </a:ext>
            </a:extLst>
          </p:cNvPr>
          <p:cNvGrpSpPr/>
          <p:nvPr/>
        </p:nvGrpSpPr>
        <p:grpSpPr>
          <a:xfrm>
            <a:off x="1288520" y="6130708"/>
            <a:ext cx="2514383" cy="313547"/>
            <a:chOff x="1288520" y="6130708"/>
            <a:chExt cx="2514383" cy="313547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919112AA-C67B-426C-A991-AC31A9034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951" y="6213914"/>
              <a:ext cx="215444" cy="215444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7B2B5E0E-11E3-4FE7-86A2-4A51BA5D8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3580" y="6209657"/>
              <a:ext cx="209550" cy="209550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1EDFFA1D-12E7-4EC4-9028-7729D9C39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9446" y="6217781"/>
              <a:ext cx="185972" cy="185972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7D38DF-BC93-44DE-8283-393D168DD64B}"/>
                </a:ext>
              </a:extLst>
            </p:cNvPr>
            <p:cNvSpPr txBox="1"/>
            <p:nvPr/>
          </p:nvSpPr>
          <p:spPr>
            <a:xfrm>
              <a:off x="2989426" y="6130708"/>
              <a:ext cx="385485" cy="313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36F6BF7-3638-4BFE-A196-F0096DA190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88520" y="6164995"/>
              <a:ext cx="2514383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9F12148-4143-4D2F-817B-112979EF0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4597" y="6217781"/>
              <a:ext cx="174760" cy="17476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CB6B23C0-935A-4DFA-A1E1-509292127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15617" y="6228428"/>
              <a:ext cx="206892" cy="184725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738CAC0-27D6-4DEE-A6E7-88A21A67DD44}"/>
              </a:ext>
            </a:extLst>
          </p:cNvPr>
          <p:cNvGrpSpPr/>
          <p:nvPr/>
        </p:nvGrpSpPr>
        <p:grpSpPr>
          <a:xfrm>
            <a:off x="4812770" y="6626008"/>
            <a:ext cx="2514383" cy="313547"/>
            <a:chOff x="1288520" y="6130708"/>
            <a:chExt cx="2514383" cy="313547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167EC71E-E020-4263-8EC2-335B93114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951" y="6213914"/>
              <a:ext cx="215444" cy="21544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FD51096C-62C6-49D2-B125-5B7A6E647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3580" y="6209657"/>
              <a:ext cx="209550" cy="20955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2D0348CB-5B7D-4C70-BCCB-01111A432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9446" y="6217781"/>
              <a:ext cx="185972" cy="185972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D0C50E6-5E84-4505-948E-4165CE9120BC}"/>
                </a:ext>
              </a:extLst>
            </p:cNvPr>
            <p:cNvSpPr txBox="1"/>
            <p:nvPr/>
          </p:nvSpPr>
          <p:spPr>
            <a:xfrm>
              <a:off x="2989426" y="6130708"/>
              <a:ext cx="385485" cy="313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9FC59C7-2F9C-4E41-A026-28DA6DDFFF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88520" y="6164995"/>
              <a:ext cx="2514383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2DD00A60-59E6-492F-B25B-332583ABD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4597" y="6217781"/>
              <a:ext cx="174760" cy="17476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570E1BBD-B24D-4B40-AF20-D176BEABC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15617" y="6228428"/>
              <a:ext cx="206892" cy="184725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5931A6A-0D01-4D83-94F6-750996072FE0}"/>
              </a:ext>
            </a:extLst>
          </p:cNvPr>
          <p:cNvGrpSpPr/>
          <p:nvPr/>
        </p:nvGrpSpPr>
        <p:grpSpPr>
          <a:xfrm>
            <a:off x="4777499" y="2008501"/>
            <a:ext cx="2514383" cy="313547"/>
            <a:chOff x="1288520" y="6130708"/>
            <a:chExt cx="2514383" cy="313547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6CAB823B-71DF-4301-BD8E-A42262EED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951" y="6213914"/>
              <a:ext cx="215444" cy="215444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5A447FE8-0FB5-42EF-A2DA-CBC5329C8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3580" y="6209657"/>
              <a:ext cx="209550" cy="209550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0CA61FEE-63B7-4D11-B59A-15F54F05E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9446" y="6217781"/>
              <a:ext cx="185972" cy="185972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832695C-0212-407A-BE14-206A2E3FB5D6}"/>
                </a:ext>
              </a:extLst>
            </p:cNvPr>
            <p:cNvSpPr txBox="1"/>
            <p:nvPr/>
          </p:nvSpPr>
          <p:spPr>
            <a:xfrm>
              <a:off x="2989426" y="6130708"/>
              <a:ext cx="385485" cy="313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86EA30D6-611B-4642-8780-196BD4F3D9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88520" y="6164995"/>
              <a:ext cx="2514383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A05BE0A6-873C-491A-B524-E4586DF6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4597" y="6217781"/>
              <a:ext cx="174760" cy="174760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2B224EAF-0709-4A4C-BB3A-6B47352DF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15617" y="6228428"/>
              <a:ext cx="206892" cy="184725"/>
            </a:xfrm>
            <a:prstGeom prst="rect">
              <a:avLst/>
            </a:prstGeom>
          </p:spPr>
        </p:pic>
      </p:grpSp>
      <p:pic>
        <p:nvPicPr>
          <p:cNvPr id="85" name="그림 84">
            <a:extLst>
              <a:ext uri="{FF2B5EF4-FFF2-40B4-BE49-F238E27FC236}">
                <a16:creationId xmlns:a16="http://schemas.microsoft.com/office/drawing/2014/main" id="{A4184A77-2B63-4970-8AA1-EBC6D45721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18" y="2449172"/>
            <a:ext cx="185972" cy="185972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0E7BA12E-506D-49B5-878A-79C26FA63BE8}"/>
              </a:ext>
            </a:extLst>
          </p:cNvPr>
          <p:cNvSpPr txBox="1"/>
          <p:nvPr/>
        </p:nvSpPr>
        <p:spPr>
          <a:xfrm>
            <a:off x="2912089" y="2362099"/>
            <a:ext cx="518810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0375AF6B-307D-4F8E-B53E-7F427C0530C7}"/>
              </a:ext>
            </a:extLst>
          </p:cNvPr>
          <p:cNvCxnSpPr/>
          <p:nvPr/>
        </p:nvCxnSpPr>
        <p:spPr bwMode="auto">
          <a:xfrm>
            <a:off x="1291227" y="2396386"/>
            <a:ext cx="251438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0" name="그림 89">
            <a:extLst>
              <a:ext uri="{FF2B5EF4-FFF2-40B4-BE49-F238E27FC236}">
                <a16:creationId xmlns:a16="http://schemas.microsoft.com/office/drawing/2014/main" id="{D0481780-BA88-47C7-9863-F535E0BDF3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130" y="3568147"/>
            <a:ext cx="185972" cy="18597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61C3E1D1-D7BC-4037-A7E9-FD17920192FB}"/>
              </a:ext>
            </a:extLst>
          </p:cNvPr>
          <p:cNvSpPr txBox="1"/>
          <p:nvPr/>
        </p:nvSpPr>
        <p:spPr>
          <a:xfrm>
            <a:off x="3349674" y="3481074"/>
            <a:ext cx="44090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E87EDE30-28F9-479A-A444-F4E6EB70B762}"/>
              </a:ext>
            </a:extLst>
          </p:cNvPr>
          <p:cNvCxnSpPr/>
          <p:nvPr/>
        </p:nvCxnSpPr>
        <p:spPr bwMode="auto">
          <a:xfrm>
            <a:off x="1258611" y="3515361"/>
            <a:ext cx="251438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3" name="그림 92">
            <a:extLst>
              <a:ext uri="{FF2B5EF4-FFF2-40B4-BE49-F238E27FC236}">
                <a16:creationId xmlns:a16="http://schemas.microsoft.com/office/drawing/2014/main" id="{60B82389-B5E1-4F08-999A-6BD3B9779B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79" y="3568147"/>
            <a:ext cx="174760" cy="17476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32965C56-AD57-4F58-B62B-B098873222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3764" y="2449433"/>
            <a:ext cx="206892" cy="18472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8FDB61BE-AFE1-4EAA-863B-0150C3130818}"/>
              </a:ext>
            </a:extLst>
          </p:cNvPr>
          <p:cNvSpPr txBox="1"/>
          <p:nvPr/>
        </p:nvSpPr>
        <p:spPr>
          <a:xfrm>
            <a:off x="1945350" y="2440945"/>
            <a:ext cx="10214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확대   기본   축소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055E5D02-1B83-4462-A33F-EF775A05CE7B}"/>
              </a:ext>
            </a:extLst>
          </p:cNvPr>
          <p:cNvSpPr/>
          <p:nvPr/>
        </p:nvSpPr>
        <p:spPr bwMode="auto">
          <a:xfrm>
            <a:off x="2297455" y="3543905"/>
            <a:ext cx="1433738" cy="226474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9219158-C562-40DC-9631-15178EC10DA9}"/>
              </a:ext>
            </a:extLst>
          </p:cNvPr>
          <p:cNvSpPr txBox="1"/>
          <p:nvPr/>
        </p:nvSpPr>
        <p:spPr>
          <a:xfrm>
            <a:off x="2364450" y="3555859"/>
            <a:ext cx="10214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확대   기본   축소</a:t>
            </a: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7EF6BB3F-5CFB-493F-87EF-05D46AC320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42" y="2011022"/>
            <a:ext cx="185972" cy="185972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CF4A95E0-3497-4228-90D7-42A2A279F301}"/>
              </a:ext>
            </a:extLst>
          </p:cNvPr>
          <p:cNvSpPr txBox="1"/>
          <p:nvPr/>
        </p:nvSpPr>
        <p:spPr>
          <a:xfrm>
            <a:off x="2912089" y="1923949"/>
            <a:ext cx="518810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E988147-8515-4CD3-8D21-89B4AA75C8B5}"/>
              </a:ext>
            </a:extLst>
          </p:cNvPr>
          <p:cNvCxnSpPr/>
          <p:nvPr/>
        </p:nvCxnSpPr>
        <p:spPr bwMode="auto">
          <a:xfrm>
            <a:off x="1291227" y="1958236"/>
            <a:ext cx="251438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3" name="그림 102">
            <a:extLst>
              <a:ext uri="{FF2B5EF4-FFF2-40B4-BE49-F238E27FC236}">
                <a16:creationId xmlns:a16="http://schemas.microsoft.com/office/drawing/2014/main" id="{674A2D7E-59C9-473F-AEEE-6FD1F8C757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3764" y="2011283"/>
            <a:ext cx="206892" cy="184725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FF9AFC39-12AB-4C9D-B208-A3F7FB4D79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746" y="3110668"/>
            <a:ext cx="185972" cy="185972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919FE104-DCE4-496C-B971-047EA855D307}"/>
              </a:ext>
            </a:extLst>
          </p:cNvPr>
          <p:cNvSpPr txBox="1"/>
          <p:nvPr/>
        </p:nvSpPr>
        <p:spPr>
          <a:xfrm>
            <a:off x="3349674" y="3023595"/>
            <a:ext cx="44090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9C283EC-F7B8-489A-88ED-2CDEC3B37DB6}"/>
              </a:ext>
            </a:extLst>
          </p:cNvPr>
          <p:cNvCxnSpPr/>
          <p:nvPr/>
        </p:nvCxnSpPr>
        <p:spPr bwMode="auto">
          <a:xfrm>
            <a:off x="1258611" y="3057882"/>
            <a:ext cx="251438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8" name="그림 107">
            <a:extLst>
              <a:ext uri="{FF2B5EF4-FFF2-40B4-BE49-F238E27FC236}">
                <a16:creationId xmlns:a16="http://schemas.microsoft.com/office/drawing/2014/main" id="{0AF498A1-0755-4D7C-8D14-DA360BCC6A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79" y="3110668"/>
            <a:ext cx="174760" cy="174760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9A279669-6BD7-4E61-A952-849EEDFB0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137" y="2691782"/>
            <a:ext cx="215444" cy="215444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C826EE81-6012-420E-9384-2CBE79436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824" y="2695649"/>
            <a:ext cx="185972" cy="185972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A46FD8A3-B0EA-4BB1-9C50-05FDF1A9E90A}"/>
              </a:ext>
            </a:extLst>
          </p:cNvPr>
          <p:cNvSpPr txBox="1"/>
          <p:nvPr/>
        </p:nvSpPr>
        <p:spPr>
          <a:xfrm>
            <a:off x="6478405" y="2608576"/>
            <a:ext cx="38548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5F06350D-926B-47E3-A424-C497EF9CC61D}"/>
              </a:ext>
            </a:extLst>
          </p:cNvPr>
          <p:cNvCxnSpPr>
            <a:cxnSpLocks/>
          </p:cNvCxnSpPr>
          <p:nvPr/>
        </p:nvCxnSpPr>
        <p:spPr bwMode="auto">
          <a:xfrm>
            <a:off x="4777499" y="2642863"/>
            <a:ext cx="251438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3" name="그림 122">
            <a:extLst>
              <a:ext uri="{FF2B5EF4-FFF2-40B4-BE49-F238E27FC236}">
                <a16:creationId xmlns:a16="http://schemas.microsoft.com/office/drawing/2014/main" id="{007D53B7-D68B-4E16-980A-8C5500AF96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4596" y="2706296"/>
            <a:ext cx="206892" cy="184725"/>
          </a:xfrm>
          <a:prstGeom prst="rect">
            <a:avLst/>
          </a:prstGeom>
        </p:spPr>
      </p:pic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632BB440-5460-452F-97D4-0415EC60B835}"/>
              </a:ext>
            </a:extLst>
          </p:cNvPr>
          <p:cNvSpPr/>
          <p:nvPr/>
        </p:nvSpPr>
        <p:spPr bwMode="auto">
          <a:xfrm>
            <a:off x="5412130" y="2676641"/>
            <a:ext cx="1433738" cy="226474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21B83D2-45E7-453E-9EAF-234BE02A3C5C}"/>
              </a:ext>
            </a:extLst>
          </p:cNvPr>
          <p:cNvSpPr txBox="1"/>
          <p:nvPr/>
        </p:nvSpPr>
        <p:spPr>
          <a:xfrm>
            <a:off x="5479125" y="2688595"/>
            <a:ext cx="10214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확대   기본   축소</a:t>
            </a: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25659E-2240-4779-AD54-4CB1FE29117E}"/>
              </a:ext>
            </a:extLst>
          </p:cNvPr>
          <p:cNvSpPr/>
          <p:nvPr/>
        </p:nvSpPr>
        <p:spPr bwMode="auto">
          <a:xfrm>
            <a:off x="3018730" y="1976125"/>
            <a:ext cx="282004" cy="282004"/>
          </a:xfrm>
          <a:prstGeom prst="ellipse">
            <a:avLst/>
          </a:prstGeom>
          <a:solidFill>
            <a:srgbClr val="595959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BFDAE147-A94E-4F32-B737-D521D7577938}"/>
              </a:ext>
            </a:extLst>
          </p:cNvPr>
          <p:cNvSpPr/>
          <p:nvPr/>
        </p:nvSpPr>
        <p:spPr bwMode="auto">
          <a:xfrm>
            <a:off x="3428305" y="3062464"/>
            <a:ext cx="282004" cy="282004"/>
          </a:xfrm>
          <a:prstGeom prst="ellipse">
            <a:avLst/>
          </a:prstGeom>
          <a:solidFill>
            <a:srgbClr val="595959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4E12FBA8-BB07-4133-A568-09AFF222EF70}"/>
              </a:ext>
            </a:extLst>
          </p:cNvPr>
          <p:cNvSpPr/>
          <p:nvPr/>
        </p:nvSpPr>
        <p:spPr bwMode="auto">
          <a:xfrm>
            <a:off x="6523930" y="2052325"/>
            <a:ext cx="282004" cy="282004"/>
          </a:xfrm>
          <a:prstGeom prst="ellipse">
            <a:avLst/>
          </a:prstGeom>
          <a:solidFill>
            <a:srgbClr val="595959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화살표: 아래쪽 128">
            <a:extLst>
              <a:ext uri="{FF2B5EF4-FFF2-40B4-BE49-F238E27FC236}">
                <a16:creationId xmlns:a16="http://schemas.microsoft.com/office/drawing/2014/main" id="{2346B299-5882-42E6-81C9-A5CCC2C0E80B}"/>
              </a:ext>
            </a:extLst>
          </p:cNvPr>
          <p:cNvSpPr/>
          <p:nvPr/>
        </p:nvSpPr>
        <p:spPr bwMode="auto">
          <a:xfrm>
            <a:off x="3040779" y="2250641"/>
            <a:ext cx="248969" cy="14281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화살표: 아래쪽 129">
            <a:extLst>
              <a:ext uri="{FF2B5EF4-FFF2-40B4-BE49-F238E27FC236}">
                <a16:creationId xmlns:a16="http://schemas.microsoft.com/office/drawing/2014/main" id="{E861EF44-2967-4D63-84ED-A0BE7ABDC82E}"/>
              </a:ext>
            </a:extLst>
          </p:cNvPr>
          <p:cNvSpPr/>
          <p:nvPr/>
        </p:nvSpPr>
        <p:spPr bwMode="auto">
          <a:xfrm>
            <a:off x="3450354" y="3346505"/>
            <a:ext cx="248969" cy="14281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화살표: 아래쪽 130">
            <a:extLst>
              <a:ext uri="{FF2B5EF4-FFF2-40B4-BE49-F238E27FC236}">
                <a16:creationId xmlns:a16="http://schemas.microsoft.com/office/drawing/2014/main" id="{572D3145-A4DF-47A8-B4C2-97E09F44C2A1}"/>
              </a:ext>
            </a:extLst>
          </p:cNvPr>
          <p:cNvSpPr/>
          <p:nvPr/>
        </p:nvSpPr>
        <p:spPr bwMode="auto">
          <a:xfrm>
            <a:off x="6556965" y="2346033"/>
            <a:ext cx="248969" cy="250262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1EB553C4-CE74-4882-9FF4-F9BE378EF315}"/>
              </a:ext>
            </a:extLst>
          </p:cNvPr>
          <p:cNvSpPr/>
          <p:nvPr/>
        </p:nvSpPr>
        <p:spPr bwMode="auto">
          <a:xfrm>
            <a:off x="1999555" y="2395225"/>
            <a:ext cx="282004" cy="282004"/>
          </a:xfrm>
          <a:prstGeom prst="ellipse">
            <a:avLst/>
          </a:prstGeom>
          <a:solidFill>
            <a:srgbClr val="595959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B60C260C-3FA8-4357-A3F4-1B805157BB4F}"/>
              </a:ext>
            </a:extLst>
          </p:cNvPr>
          <p:cNvSpPr/>
          <p:nvPr/>
        </p:nvSpPr>
        <p:spPr bwMode="auto">
          <a:xfrm>
            <a:off x="2418655" y="3529189"/>
            <a:ext cx="282004" cy="282004"/>
          </a:xfrm>
          <a:prstGeom prst="ellipse">
            <a:avLst/>
          </a:prstGeom>
          <a:solidFill>
            <a:srgbClr val="595959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75F16759-9036-44F1-94BB-C5B9728C85F7}"/>
              </a:ext>
            </a:extLst>
          </p:cNvPr>
          <p:cNvSpPr/>
          <p:nvPr/>
        </p:nvSpPr>
        <p:spPr bwMode="auto">
          <a:xfrm>
            <a:off x="5533330" y="2633350"/>
            <a:ext cx="282004" cy="282004"/>
          </a:xfrm>
          <a:prstGeom prst="ellipse">
            <a:avLst/>
          </a:prstGeom>
          <a:solidFill>
            <a:srgbClr val="595959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화살표: 아래쪽 134">
            <a:extLst>
              <a:ext uri="{FF2B5EF4-FFF2-40B4-BE49-F238E27FC236}">
                <a16:creationId xmlns:a16="http://schemas.microsoft.com/office/drawing/2014/main" id="{CE710967-A87C-4602-A7C2-CFD20B6C3B09}"/>
              </a:ext>
            </a:extLst>
          </p:cNvPr>
          <p:cNvSpPr/>
          <p:nvPr/>
        </p:nvSpPr>
        <p:spPr bwMode="auto">
          <a:xfrm rot="10800000">
            <a:off x="2031129" y="2250641"/>
            <a:ext cx="248969" cy="14281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화살표: 아래쪽 135">
            <a:extLst>
              <a:ext uri="{FF2B5EF4-FFF2-40B4-BE49-F238E27FC236}">
                <a16:creationId xmlns:a16="http://schemas.microsoft.com/office/drawing/2014/main" id="{C64D102C-8FA5-43DC-994A-6AF85836727B}"/>
              </a:ext>
            </a:extLst>
          </p:cNvPr>
          <p:cNvSpPr/>
          <p:nvPr/>
        </p:nvSpPr>
        <p:spPr bwMode="auto">
          <a:xfrm rot="10800000">
            <a:off x="2459754" y="3365555"/>
            <a:ext cx="248969" cy="14281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화살표: 아래쪽 136">
            <a:extLst>
              <a:ext uri="{FF2B5EF4-FFF2-40B4-BE49-F238E27FC236}">
                <a16:creationId xmlns:a16="http://schemas.microsoft.com/office/drawing/2014/main" id="{8CE7DA7C-E149-4724-98DE-3352330368AD}"/>
              </a:ext>
            </a:extLst>
          </p:cNvPr>
          <p:cNvSpPr/>
          <p:nvPr/>
        </p:nvSpPr>
        <p:spPr bwMode="auto">
          <a:xfrm rot="10800000">
            <a:off x="5557953" y="2346033"/>
            <a:ext cx="248969" cy="250262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4A7FCEF7-0A35-4053-94DC-8E06CA646123}"/>
              </a:ext>
            </a:extLst>
          </p:cNvPr>
          <p:cNvSpPr/>
          <p:nvPr/>
        </p:nvSpPr>
        <p:spPr bwMode="auto">
          <a:xfrm>
            <a:off x="5260267" y="2511363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F6EB718-42C4-42EB-BFB8-09527E74FA5C}"/>
              </a:ext>
            </a:extLst>
          </p:cNvPr>
          <p:cNvSpPr/>
          <p:nvPr/>
        </p:nvSpPr>
        <p:spPr bwMode="auto">
          <a:xfrm>
            <a:off x="6778712" y="231140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DC1EE5F-9550-427E-A7A5-D88CDB69B5F6}"/>
              </a:ext>
            </a:extLst>
          </p:cNvPr>
          <p:cNvSpPr/>
          <p:nvPr/>
        </p:nvSpPr>
        <p:spPr bwMode="auto">
          <a:xfrm>
            <a:off x="4564970" y="0"/>
            <a:ext cx="2162175" cy="200025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UPDATE / 2023.08.17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8721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6C9247A4-C974-4801-9072-7EEF6B11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873957" cy="215444"/>
          </a:xfrm>
        </p:spPr>
        <p:txBody>
          <a:bodyPr/>
          <a:lstStyle/>
          <a:p>
            <a:r>
              <a:rPr lang="ko-KR" altLang="en-US" dirty="0"/>
              <a:t>영상 플레이어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E94CED1-5474-41F0-BFB8-C19D14B31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SB_KNM_01_13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E5921B3-4766-484A-A01E-3834992425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486030" cy="215444"/>
          </a:xfrm>
        </p:spPr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410FD0E-FAE7-4570-A66F-003B01E3B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33351"/>
              </p:ext>
            </p:extLst>
          </p:nvPr>
        </p:nvGraphicFramePr>
        <p:xfrm>
          <a:off x="8939284" y="973008"/>
          <a:ext cx="3152632" cy="3143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68064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플레이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플레이 아이콘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플레이 시 일시 멈춤 아이콘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 이동 버튼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영역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진행 재생 바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타이머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공유하기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전체화면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공유하기 버튼 클릭 시 공유하기 팝업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 버튼 클릭 시 설정 팝업 오픈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전체화면 클릭 시 전체 화면으로 보기 실행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재생 진행 바를 움직여서 동영상 시점 변경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20218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5FFEE5FA-83C6-4118-9D5D-46AFE48761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34567" y="1845118"/>
            <a:ext cx="2447108" cy="137649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56E02F4-3D8D-44DF-8EB1-C6ACCED2F1B1}"/>
              </a:ext>
            </a:extLst>
          </p:cNvPr>
          <p:cNvGrpSpPr/>
          <p:nvPr/>
        </p:nvGrpSpPr>
        <p:grpSpPr>
          <a:xfrm>
            <a:off x="3305992" y="1595059"/>
            <a:ext cx="2508585" cy="265728"/>
            <a:chOff x="3305992" y="1595059"/>
            <a:chExt cx="2508585" cy="26572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FF27E9A-F373-4E64-8F73-7F21F9DABF1A}"/>
                </a:ext>
              </a:extLst>
            </p:cNvPr>
            <p:cNvGrpSpPr/>
            <p:nvPr/>
          </p:nvGrpSpPr>
          <p:grpSpPr>
            <a:xfrm>
              <a:off x="3305992" y="1595059"/>
              <a:ext cx="2508585" cy="242977"/>
              <a:chOff x="1306033" y="1595059"/>
              <a:chExt cx="2508585" cy="242977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2FC910F4-8A09-4C09-A915-F2C5D23AF8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306033" y="1838036"/>
                <a:ext cx="2508585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634A2842-3F98-4AE9-9965-CAF6E1637A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263256" y="1642531"/>
                <a:ext cx="671312" cy="112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A5801418-E7CD-4E49-BB6F-8C460EB1C8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5524" y="1607464"/>
                <a:ext cx="152768" cy="152768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71B56EDB-8EB2-4835-A735-46F5032E87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3854" y="1595059"/>
                <a:ext cx="152768" cy="152768"/>
              </a:xfrm>
              <a:prstGeom prst="rect">
                <a:avLst/>
              </a:prstGeom>
            </p:spPr>
          </p:pic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DA508525-E378-41E7-B58E-AB906D451903}"/>
                  </a:ext>
                </a:extLst>
              </p:cNvPr>
              <p:cNvSpPr/>
              <p:nvPr/>
            </p:nvSpPr>
            <p:spPr bwMode="auto">
              <a:xfrm>
                <a:off x="1409910" y="1633392"/>
                <a:ext cx="272757" cy="137042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6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제보</a:t>
                </a: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91376EE0-2790-4C5E-B16D-B48CCD6CD737}"/>
                  </a:ext>
                </a:extLst>
              </p:cNvPr>
              <p:cNvSpPr/>
              <p:nvPr/>
            </p:nvSpPr>
            <p:spPr bwMode="auto">
              <a:xfrm>
                <a:off x="1724579" y="1633392"/>
                <a:ext cx="363748" cy="137042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600" dirty="0" err="1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재난포털</a:t>
                </a:r>
                <a:endPara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8B2DD93-3D33-41B5-A4E7-E020DD709D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05992" y="1860787"/>
              <a:ext cx="782294" cy="0"/>
            </a:xfrm>
            <a:prstGeom prst="lin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EBA005-0995-4B31-B53A-7AD186240C65}"/>
              </a:ext>
            </a:extLst>
          </p:cNvPr>
          <p:cNvSpPr/>
          <p:nvPr/>
        </p:nvSpPr>
        <p:spPr bwMode="auto">
          <a:xfrm>
            <a:off x="3334568" y="1860644"/>
            <a:ext cx="2447108" cy="1339746"/>
          </a:xfrm>
          <a:prstGeom prst="rect">
            <a:avLst/>
          </a:prstGeom>
          <a:solidFill>
            <a:srgbClr val="0D0D0D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F86A2825-85C9-44F7-9118-AE2360A373F4}"/>
              </a:ext>
            </a:extLst>
          </p:cNvPr>
          <p:cNvSpPr/>
          <p:nvPr/>
        </p:nvSpPr>
        <p:spPr bwMode="auto">
          <a:xfrm rot="5400000">
            <a:off x="4514162" y="2353775"/>
            <a:ext cx="169418" cy="146050"/>
          </a:xfrm>
          <a:prstGeom prst="triangl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773BE8-F41C-48C9-9942-94C2E593E984}"/>
              </a:ext>
            </a:extLst>
          </p:cNvPr>
          <p:cNvCxnSpPr/>
          <p:nvPr/>
        </p:nvCxnSpPr>
        <p:spPr bwMode="auto">
          <a:xfrm>
            <a:off x="3460750" y="2927350"/>
            <a:ext cx="2235831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AFBBF33-647F-4147-A613-677ACE5E58AD}"/>
              </a:ext>
            </a:extLst>
          </p:cNvPr>
          <p:cNvCxnSpPr>
            <a:cxnSpLocks/>
          </p:cNvCxnSpPr>
          <p:nvPr/>
        </p:nvCxnSpPr>
        <p:spPr bwMode="auto">
          <a:xfrm>
            <a:off x="3460750" y="2927350"/>
            <a:ext cx="38735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55584D6-53F2-42AA-8448-13C9F75A2D91}"/>
              </a:ext>
            </a:extLst>
          </p:cNvPr>
          <p:cNvSpPr txBox="1"/>
          <p:nvPr/>
        </p:nvSpPr>
        <p:spPr>
          <a:xfrm>
            <a:off x="3373538" y="2949227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01:23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49409C-6FB7-41B7-8D9F-56C3F4185B82}"/>
              </a:ext>
            </a:extLst>
          </p:cNvPr>
          <p:cNvGrpSpPr/>
          <p:nvPr/>
        </p:nvGrpSpPr>
        <p:grpSpPr>
          <a:xfrm>
            <a:off x="9048549" y="1003727"/>
            <a:ext cx="317752" cy="149253"/>
            <a:chOff x="5008822" y="2981609"/>
            <a:chExt cx="317752" cy="149253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0A17713-2E3C-44FE-8B40-C9A1BAB1B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574" y="2986862"/>
              <a:ext cx="144000" cy="144000"/>
            </a:xfrm>
            <a:prstGeom prst="rect">
              <a:avLst/>
            </a:prstGeom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143A9D3-D2D4-4770-9402-95A6620913EC}"/>
                </a:ext>
              </a:extLst>
            </p:cNvPr>
            <p:cNvSpPr/>
            <p:nvPr/>
          </p:nvSpPr>
          <p:spPr bwMode="auto">
            <a:xfrm>
              <a:off x="5008822" y="2981609"/>
              <a:ext cx="316464" cy="144000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09EAE3C0-95CA-4284-AAAD-C98DF58D82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581" y="2991870"/>
            <a:ext cx="144000" cy="144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16E9E20-0A4C-4DB4-8460-A46977B5B7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416" y="2991870"/>
            <a:ext cx="144000" cy="144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0CCF088-8F8E-484D-B812-D1FBC883D7F3}"/>
              </a:ext>
            </a:extLst>
          </p:cNvPr>
          <p:cNvSpPr txBox="1"/>
          <p:nvPr/>
        </p:nvSpPr>
        <p:spPr>
          <a:xfrm>
            <a:off x="3348832" y="3343192"/>
            <a:ext cx="2399527" cy="2519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미국의 기밀 문건 유출과 관련해 우리 정부 고위 당국자는 미국이 한국 정부 관계자들을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도감청했다는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의혹에 대해 부인했습니다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도감청이 없었다고 한미 양국이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결론내린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것이냐는 질문에는 양국 모두 조사가 진행 중인 사안이다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협정에는 한미 간 안보 범위를 우주까지 확장하고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정보의 생산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활용 과정에서 신뢰를 공유하자는</a:t>
            </a: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내용이 담길 것으로 보입니다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워싱턴에서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뉴스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김양순입니다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영상편집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한미희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그래픽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강민수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자료조사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서호정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0A90ABF-6CE9-4C96-B002-9DF47BA6F3CE}"/>
              </a:ext>
            </a:extLst>
          </p:cNvPr>
          <p:cNvSpPr/>
          <p:nvPr/>
        </p:nvSpPr>
        <p:spPr bwMode="auto">
          <a:xfrm>
            <a:off x="1183003" y="1468508"/>
            <a:ext cx="1130071" cy="2154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플레이어 기능 설명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895F4A-06AF-446C-ABD7-6ED8D2B43A07}"/>
              </a:ext>
            </a:extLst>
          </p:cNvPr>
          <p:cNvSpPr txBox="1"/>
          <p:nvPr/>
        </p:nvSpPr>
        <p:spPr>
          <a:xfrm>
            <a:off x="6633686" y="1995913"/>
            <a:ext cx="1453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플레이 버튼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동영상을 플레이 또는 일시정시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시킬 수 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85A8F1-CB4F-46EA-9B4A-149EA1F94821}"/>
              </a:ext>
            </a:extLst>
          </p:cNvPr>
          <p:cNvSpPr txBox="1"/>
          <p:nvPr/>
        </p:nvSpPr>
        <p:spPr>
          <a:xfrm>
            <a:off x="6633686" y="3719291"/>
            <a:ext cx="1453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재생 진행 바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동영상 진행 상태를 확인 및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시간대를 이동할 수 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7B790E-7F0D-4FBF-A635-41BC1B7C8BC8}"/>
              </a:ext>
            </a:extLst>
          </p:cNvPr>
          <p:cNvSpPr txBox="1"/>
          <p:nvPr/>
        </p:nvSpPr>
        <p:spPr>
          <a:xfrm>
            <a:off x="6633686" y="4364072"/>
            <a:ext cx="1453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전체화면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여상을 전체 화면으로 볼 수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0D1BA7-21FA-4569-9F36-727AD0C01C4A}"/>
              </a:ext>
            </a:extLst>
          </p:cNvPr>
          <p:cNvSpPr txBox="1"/>
          <p:nvPr/>
        </p:nvSpPr>
        <p:spPr>
          <a:xfrm>
            <a:off x="6633686" y="4921413"/>
            <a:ext cx="14535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설정 팝업을 열 수 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4E5598-973D-4168-85CB-E794648BEFAD}"/>
              </a:ext>
            </a:extLst>
          </p:cNvPr>
          <p:cNvSpPr txBox="1"/>
          <p:nvPr/>
        </p:nvSpPr>
        <p:spPr>
          <a:xfrm>
            <a:off x="6633686" y="5431900"/>
            <a:ext cx="1453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공유하기 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클릭하여 설정 팝업을 열어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공유를 할 수 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17FE462B-9468-4F7C-ABD2-E123F2A51FFE}"/>
              </a:ext>
            </a:extLst>
          </p:cNvPr>
          <p:cNvCxnSpPr>
            <a:cxnSpLocks/>
            <a:endCxn id="46" idx="1"/>
          </p:cNvCxnSpPr>
          <p:nvPr/>
        </p:nvCxnSpPr>
        <p:spPr bwMode="auto">
          <a:xfrm>
            <a:off x="5552581" y="2910163"/>
            <a:ext cx="1081105" cy="1024572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4B2D187-CBC8-4782-A53E-516C18E9D775}"/>
              </a:ext>
            </a:extLst>
          </p:cNvPr>
          <p:cNvCxnSpPr>
            <a:stCxn id="28" idx="2"/>
            <a:endCxn id="47" idx="1"/>
          </p:cNvCxnSpPr>
          <p:nvPr/>
        </p:nvCxnSpPr>
        <p:spPr bwMode="auto">
          <a:xfrm rot="16200000" flipH="1">
            <a:off x="5407310" y="3353140"/>
            <a:ext cx="1443646" cy="100910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5C7AE3F7-EEBD-4404-ADB3-DA47983CEE0A}"/>
              </a:ext>
            </a:extLst>
          </p:cNvPr>
          <p:cNvCxnSpPr>
            <a:stCxn id="29" idx="2"/>
            <a:endCxn id="48" idx="1"/>
          </p:cNvCxnSpPr>
          <p:nvPr/>
        </p:nvCxnSpPr>
        <p:spPr bwMode="auto">
          <a:xfrm rot="16200000" flipH="1">
            <a:off x="5020488" y="3469798"/>
            <a:ext cx="1947126" cy="127927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5B1A91A3-7CA8-46C0-A925-51AD7E5DC601}"/>
              </a:ext>
            </a:extLst>
          </p:cNvPr>
          <p:cNvCxnSpPr>
            <a:cxnSpLocks/>
            <a:stCxn id="113" idx="2"/>
            <a:endCxn id="49" idx="1"/>
          </p:cNvCxnSpPr>
          <p:nvPr/>
        </p:nvCxnSpPr>
        <p:spPr bwMode="auto">
          <a:xfrm rot="16200000" flipH="1">
            <a:off x="4579816" y="3593473"/>
            <a:ext cx="2526417" cy="158132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19C7EA8-833F-4C29-B2F5-FCE8581DB3CF}"/>
              </a:ext>
            </a:extLst>
          </p:cNvPr>
          <p:cNvSpPr txBox="1"/>
          <p:nvPr/>
        </p:nvSpPr>
        <p:spPr>
          <a:xfrm>
            <a:off x="973713" y="2632983"/>
            <a:ext cx="1453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타이머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플레이 되고 있는 영상의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현재 시간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위치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표시한다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D82132A1-FE88-4559-A529-3CAF02499306}"/>
              </a:ext>
            </a:extLst>
          </p:cNvPr>
          <p:cNvCxnSpPr>
            <a:cxnSpLocks/>
            <a:stCxn id="24" idx="1"/>
            <a:endCxn id="64" idx="3"/>
          </p:cNvCxnSpPr>
          <p:nvPr/>
        </p:nvCxnSpPr>
        <p:spPr bwMode="auto">
          <a:xfrm rot="10800000">
            <a:off x="2427298" y="2848427"/>
            <a:ext cx="946240" cy="20852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EA349F77-C992-4701-97E5-910B16AB890A}"/>
              </a:ext>
            </a:extLst>
          </p:cNvPr>
          <p:cNvCxnSpPr>
            <a:cxnSpLocks/>
            <a:stCxn id="3" idx="1"/>
            <a:endCxn id="44" idx="1"/>
          </p:cNvCxnSpPr>
          <p:nvPr/>
        </p:nvCxnSpPr>
        <p:spPr bwMode="auto">
          <a:xfrm rot="5400000" flipH="1" flipV="1">
            <a:off x="5529734" y="1280495"/>
            <a:ext cx="173089" cy="203481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1" name="그림 80">
            <a:extLst>
              <a:ext uri="{FF2B5EF4-FFF2-40B4-BE49-F238E27FC236}">
                <a16:creationId xmlns:a16="http://schemas.microsoft.com/office/drawing/2014/main" id="{8CC765E3-9599-42C7-A2D6-001858F89F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71" y="2306220"/>
            <a:ext cx="288000" cy="288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FD26324E-EDE0-44F3-8043-0E4EB8C853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684" y="2295509"/>
            <a:ext cx="288000" cy="28800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032426F4-7937-419B-A38D-D298110B0B10}"/>
              </a:ext>
            </a:extLst>
          </p:cNvPr>
          <p:cNvSpPr txBox="1"/>
          <p:nvPr/>
        </p:nvSpPr>
        <p:spPr>
          <a:xfrm>
            <a:off x="6633686" y="2579810"/>
            <a:ext cx="14535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초 이동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영상 다음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초 이동할 수 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CF1DB35-9714-46DE-A3F6-EBAAFEAEF634}"/>
              </a:ext>
            </a:extLst>
          </p:cNvPr>
          <p:cNvSpPr txBox="1"/>
          <p:nvPr/>
        </p:nvSpPr>
        <p:spPr>
          <a:xfrm>
            <a:off x="979920" y="2049773"/>
            <a:ext cx="14535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초 이동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영상 이전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초 이동할 수 있다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DCB9130F-C14D-45BC-8AC8-7B2A65098712}"/>
              </a:ext>
            </a:extLst>
          </p:cNvPr>
          <p:cNvCxnSpPr>
            <a:stCxn id="81" idx="3"/>
            <a:endCxn id="87" idx="1"/>
          </p:cNvCxnSpPr>
          <p:nvPr/>
        </p:nvCxnSpPr>
        <p:spPr bwMode="auto">
          <a:xfrm>
            <a:off x="5401471" y="2450220"/>
            <a:ext cx="1232215" cy="291173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752F94F6-7D80-4C82-B834-82114EEF05A7}"/>
              </a:ext>
            </a:extLst>
          </p:cNvPr>
          <p:cNvCxnSpPr>
            <a:stCxn id="82" idx="1"/>
            <a:endCxn id="94" idx="3"/>
          </p:cNvCxnSpPr>
          <p:nvPr/>
        </p:nvCxnSpPr>
        <p:spPr bwMode="auto">
          <a:xfrm rot="10800000">
            <a:off x="2433506" y="2211357"/>
            <a:ext cx="1371179" cy="228153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3" name="그림 112">
            <a:extLst>
              <a:ext uri="{FF2B5EF4-FFF2-40B4-BE49-F238E27FC236}">
                <a16:creationId xmlns:a16="http://schemas.microsoft.com/office/drawing/2014/main" id="{127C1887-D2F8-46C6-9D8B-B3D23CA3A0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362" y="2976927"/>
            <a:ext cx="144000" cy="144000"/>
          </a:xfrm>
          <a:prstGeom prst="rect">
            <a:avLst/>
          </a:prstGeom>
        </p:spPr>
      </p:pic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AE59F2E-0C2B-4B64-95DF-0529E5448E23}"/>
              </a:ext>
            </a:extLst>
          </p:cNvPr>
          <p:cNvSpPr/>
          <p:nvPr/>
        </p:nvSpPr>
        <p:spPr bwMode="auto">
          <a:xfrm>
            <a:off x="1183003" y="4173609"/>
            <a:ext cx="1453585" cy="20852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플레이어 </a:t>
            </a:r>
            <a:r>
              <a:rPr lang="ko-KR" altLang="en-US" sz="800" b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기능 노출 기준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51C7B18-9921-41FA-A928-D9488B9F42CB}"/>
              </a:ext>
            </a:extLst>
          </p:cNvPr>
          <p:cNvSpPr txBox="1"/>
          <p:nvPr/>
        </p:nvSpPr>
        <p:spPr>
          <a:xfrm>
            <a:off x="1100290" y="4456405"/>
            <a:ext cx="1881035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동영상 플레이어 영역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TAP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할 때 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일시 중지 중일 때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D0A843B-A6BE-488F-8870-D19BC1915C58}"/>
              </a:ext>
            </a:extLst>
          </p:cNvPr>
          <p:cNvSpPr/>
          <p:nvPr/>
        </p:nvSpPr>
        <p:spPr bwMode="auto">
          <a:xfrm>
            <a:off x="4469422" y="190899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BCBED0D7-2624-4D63-9C63-0234535C187A}"/>
              </a:ext>
            </a:extLst>
          </p:cNvPr>
          <p:cNvSpPr/>
          <p:nvPr/>
        </p:nvSpPr>
        <p:spPr bwMode="auto">
          <a:xfrm>
            <a:off x="4469422" y="295674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9E37CD9-839F-4432-8909-8628AF019535}"/>
              </a:ext>
            </a:extLst>
          </p:cNvPr>
          <p:cNvSpPr/>
          <p:nvPr/>
        </p:nvSpPr>
        <p:spPr bwMode="auto">
          <a:xfrm>
            <a:off x="4564970" y="0"/>
            <a:ext cx="2162175" cy="20002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UPDATE / 2023.08.18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76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6C9247A4-C974-4801-9072-7EEF6B11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873957" cy="215444"/>
          </a:xfrm>
        </p:spPr>
        <p:txBody>
          <a:bodyPr/>
          <a:lstStyle/>
          <a:p>
            <a:r>
              <a:rPr lang="ko-KR" altLang="en-US" dirty="0"/>
              <a:t>영상 플레이어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E94CED1-5474-41F0-BFB8-C19D14B31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SB_KNM_01_13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E5921B3-4766-484A-A01E-3834992425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486030" cy="215444"/>
          </a:xfrm>
        </p:spPr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410FD0E-FAE7-4570-A66F-003B01E3B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12026"/>
              </p:ext>
            </p:extLst>
          </p:nvPr>
        </p:nvGraphicFramePr>
        <p:xfrm>
          <a:off x="8939284" y="973008"/>
          <a:ext cx="3152632" cy="27167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68064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자막 설정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모바일에서는 자막에 대한 세부 설정은 미 제공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팝업 닫기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버튼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TAP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팝업 외 화면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TAP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20218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956E02F4-3D8D-44DF-8EB1-C6ACCED2F1B1}"/>
              </a:ext>
            </a:extLst>
          </p:cNvPr>
          <p:cNvGrpSpPr/>
          <p:nvPr/>
        </p:nvGrpSpPr>
        <p:grpSpPr>
          <a:xfrm>
            <a:off x="3305992" y="1595059"/>
            <a:ext cx="2508585" cy="265728"/>
            <a:chOff x="3305992" y="1595059"/>
            <a:chExt cx="2508585" cy="26572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FF27E9A-F373-4E64-8F73-7F21F9DABF1A}"/>
                </a:ext>
              </a:extLst>
            </p:cNvPr>
            <p:cNvGrpSpPr/>
            <p:nvPr/>
          </p:nvGrpSpPr>
          <p:grpSpPr>
            <a:xfrm>
              <a:off x="3305992" y="1595059"/>
              <a:ext cx="2508585" cy="242977"/>
              <a:chOff x="1306033" y="1595059"/>
              <a:chExt cx="2508585" cy="242977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2FC910F4-8A09-4C09-A915-F2C5D23AF8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306033" y="1838036"/>
                <a:ext cx="2508585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634A2842-3F98-4AE9-9965-CAF6E1637A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263256" y="1642531"/>
                <a:ext cx="671312" cy="112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A5801418-E7CD-4E49-BB6F-8C460EB1C8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5524" y="1607464"/>
                <a:ext cx="152768" cy="152768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71B56EDB-8EB2-4835-A735-46F5032E87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3854" y="1595059"/>
                <a:ext cx="152768" cy="152768"/>
              </a:xfrm>
              <a:prstGeom prst="rect">
                <a:avLst/>
              </a:prstGeom>
            </p:spPr>
          </p:pic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DA508525-E378-41E7-B58E-AB906D451903}"/>
                  </a:ext>
                </a:extLst>
              </p:cNvPr>
              <p:cNvSpPr/>
              <p:nvPr/>
            </p:nvSpPr>
            <p:spPr bwMode="auto">
              <a:xfrm>
                <a:off x="1409910" y="1633392"/>
                <a:ext cx="272757" cy="137042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6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제보</a:t>
                </a: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91376EE0-2790-4C5E-B16D-B48CCD6CD737}"/>
                  </a:ext>
                </a:extLst>
              </p:cNvPr>
              <p:cNvSpPr/>
              <p:nvPr/>
            </p:nvSpPr>
            <p:spPr bwMode="auto">
              <a:xfrm>
                <a:off x="1724579" y="1633392"/>
                <a:ext cx="363748" cy="137042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600" dirty="0" err="1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재난포털</a:t>
                </a:r>
                <a:endPara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8B2DD93-3D33-41B5-A4E7-E020DD709D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05992" y="1860787"/>
              <a:ext cx="782294" cy="0"/>
            </a:xfrm>
            <a:prstGeom prst="lin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768D16A-CB13-4A25-BB07-49E7A07528D0}"/>
              </a:ext>
            </a:extLst>
          </p:cNvPr>
          <p:cNvGrpSpPr/>
          <p:nvPr/>
        </p:nvGrpSpPr>
        <p:grpSpPr>
          <a:xfrm>
            <a:off x="3334567" y="1845118"/>
            <a:ext cx="2447109" cy="4017290"/>
            <a:chOff x="3334567" y="1845118"/>
            <a:chExt cx="2447109" cy="401729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FFEE5FA-83C6-4118-9D5D-46AFE487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334567" y="1845118"/>
              <a:ext cx="2447108" cy="1376498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DEBA005-0995-4B31-B53A-7AD186240C65}"/>
                </a:ext>
              </a:extLst>
            </p:cNvPr>
            <p:cNvSpPr/>
            <p:nvPr/>
          </p:nvSpPr>
          <p:spPr bwMode="auto">
            <a:xfrm>
              <a:off x="3334568" y="1860644"/>
              <a:ext cx="2447108" cy="1339746"/>
            </a:xfrm>
            <a:prstGeom prst="rect">
              <a:avLst/>
            </a:prstGeom>
            <a:solidFill>
              <a:srgbClr val="0D0D0D">
                <a:alpha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F86A2825-85C9-44F7-9118-AE2360A373F4}"/>
                </a:ext>
              </a:extLst>
            </p:cNvPr>
            <p:cNvSpPr/>
            <p:nvPr/>
          </p:nvSpPr>
          <p:spPr bwMode="auto">
            <a:xfrm rot="5400000">
              <a:off x="4514162" y="2353775"/>
              <a:ext cx="169418" cy="14605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7773BE8-F41C-48C9-9942-94C2E593E984}"/>
                </a:ext>
              </a:extLst>
            </p:cNvPr>
            <p:cNvCxnSpPr/>
            <p:nvPr/>
          </p:nvCxnSpPr>
          <p:spPr bwMode="auto">
            <a:xfrm>
              <a:off x="3460750" y="2927350"/>
              <a:ext cx="2235831" cy="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AFBBF33-647F-4147-A613-677ACE5E58A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60750" y="2927350"/>
              <a:ext cx="387350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5584D6-53F2-42AA-8448-13C9F75A2D91}"/>
                </a:ext>
              </a:extLst>
            </p:cNvPr>
            <p:cNvSpPr txBox="1"/>
            <p:nvPr/>
          </p:nvSpPr>
          <p:spPr>
            <a:xfrm>
              <a:off x="3373538" y="2949227"/>
              <a:ext cx="4491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01:23</a:t>
              </a:r>
              <a:endPara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249409C-6FB7-41B7-8D9F-56C3F4185B82}"/>
                </a:ext>
              </a:extLst>
            </p:cNvPr>
            <p:cNvGrpSpPr/>
            <p:nvPr/>
          </p:nvGrpSpPr>
          <p:grpSpPr>
            <a:xfrm>
              <a:off x="4838499" y="2981609"/>
              <a:ext cx="317752" cy="149253"/>
              <a:chOff x="5008822" y="2981609"/>
              <a:chExt cx="317752" cy="149253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60A17713-2E3C-44FE-8B40-C9A1BAB1B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2574" y="2986862"/>
                <a:ext cx="144000" cy="144000"/>
              </a:xfrm>
              <a:prstGeom prst="rect">
                <a:avLst/>
              </a:prstGeom>
            </p:spPr>
          </p:pic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F143A9D3-D2D4-4770-9402-95A6620913EC}"/>
                  </a:ext>
                </a:extLst>
              </p:cNvPr>
              <p:cNvSpPr/>
              <p:nvPr/>
            </p:nvSpPr>
            <p:spPr bwMode="auto">
              <a:xfrm>
                <a:off x="5008822" y="2981609"/>
                <a:ext cx="316464" cy="144000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9EAE3C0-95CA-4284-AAAD-C98DF58D8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2581" y="2991870"/>
              <a:ext cx="144000" cy="14400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16E9E20-0A4C-4DB4-8460-A46977B5B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416" y="2991870"/>
              <a:ext cx="144000" cy="144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0CCF088-8F8E-484D-B812-D1FBC883D7F3}"/>
                </a:ext>
              </a:extLst>
            </p:cNvPr>
            <p:cNvSpPr txBox="1"/>
            <p:nvPr/>
          </p:nvSpPr>
          <p:spPr>
            <a:xfrm>
              <a:off x="3348832" y="3343192"/>
              <a:ext cx="2399527" cy="2519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미국의 기밀 문건 유출과 관련해 우리 정부 고위 당국자는 미국이 한국 정부 관계자들을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도감청했다는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의혹에 대해 부인했습니다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l">
                <a:lnSpc>
                  <a:spcPts val="1000"/>
                </a:lnSpc>
              </a:pP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도감청이 없었다고 한미 양국이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결론내린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것이냐는 질문에는 양국 모두 조사가 진행 중인 사안이다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l">
                <a:lnSpc>
                  <a:spcPts val="1000"/>
                </a:lnSpc>
              </a:pP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l">
                <a:lnSpc>
                  <a:spcPts val="1000"/>
                </a:lnSpc>
              </a:pP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l">
                <a:lnSpc>
                  <a:spcPts val="1000"/>
                </a:lnSpc>
              </a:pP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l">
                <a:lnSpc>
                  <a:spcPts val="1000"/>
                </a:lnSpc>
              </a:pP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협정에는 한미 간 안보 범위를 우주까지 확장하고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정보의 생산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활용 과정에서 신뢰를 공유하자는</a:t>
              </a:r>
            </a:p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내용이 담길 것으로 보입니다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l">
                <a:lnSpc>
                  <a:spcPts val="1000"/>
                </a:lnSpc>
              </a:pP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워싱턴에서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KBS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뉴스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김양순입니다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l">
                <a:lnSpc>
                  <a:spcPts val="1000"/>
                </a:lnSpc>
              </a:pP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영상편집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: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한미희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그래픽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: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강민수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자료조사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: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서호정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8CC765E3-9599-42C7-A2D6-001858F89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3471" y="2306220"/>
              <a:ext cx="288000" cy="288000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FD26324E-EDE0-44F3-8043-0E4EB8C85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4684" y="2295509"/>
              <a:ext cx="288000" cy="288000"/>
            </a:xfrm>
            <a:prstGeom prst="rect">
              <a:avLst/>
            </a:prstGeom>
          </p:spPr>
        </p:pic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18CB4A9-3633-4686-9B0F-71D43295AD28}"/>
              </a:ext>
            </a:extLst>
          </p:cNvPr>
          <p:cNvSpPr/>
          <p:nvPr/>
        </p:nvSpPr>
        <p:spPr bwMode="auto">
          <a:xfrm>
            <a:off x="1183003" y="1468508"/>
            <a:ext cx="1130071" cy="2154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팝업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F7694A0-9E77-45A9-94D3-DECE494243E8}"/>
              </a:ext>
            </a:extLst>
          </p:cNvPr>
          <p:cNvSpPr/>
          <p:nvPr/>
        </p:nvSpPr>
        <p:spPr bwMode="auto">
          <a:xfrm>
            <a:off x="3387073" y="2439508"/>
            <a:ext cx="2323043" cy="3422893"/>
          </a:xfrm>
          <a:prstGeom prst="roundRect">
            <a:avLst>
              <a:gd name="adj" fmla="val 559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9D36F4-1B03-4C54-B964-BF4117B44B87}"/>
              </a:ext>
            </a:extLst>
          </p:cNvPr>
          <p:cNvSpPr txBox="1"/>
          <p:nvPr/>
        </p:nvSpPr>
        <p:spPr>
          <a:xfrm>
            <a:off x="3962536" y="255127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동영상 재생 설정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A28C804-DD23-42DA-A178-AD8F812BDAA5}"/>
              </a:ext>
            </a:extLst>
          </p:cNvPr>
          <p:cNvSpPr/>
          <p:nvPr/>
        </p:nvSpPr>
        <p:spPr bwMode="auto">
          <a:xfrm>
            <a:off x="3533775" y="3193560"/>
            <a:ext cx="2018805" cy="272900"/>
          </a:xfrm>
          <a:prstGeom prst="roundRect">
            <a:avLst>
              <a:gd name="adj" fmla="val 22675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28EF79-DF5B-4ECB-9EB9-5B1C4060CD01}"/>
              </a:ext>
            </a:extLst>
          </p:cNvPr>
          <p:cNvSpPr txBox="1"/>
          <p:nvPr/>
        </p:nvSpPr>
        <p:spPr>
          <a:xfrm>
            <a:off x="3522499" y="295291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화질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E202FB-AE11-4A9A-8C2E-D6DCB3CBE5A8}"/>
              </a:ext>
            </a:extLst>
          </p:cNvPr>
          <p:cNvSpPr txBox="1"/>
          <p:nvPr/>
        </p:nvSpPr>
        <p:spPr>
          <a:xfrm>
            <a:off x="3580954" y="3222266"/>
            <a:ext cx="19287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표준화질                             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1E6FF11-35D9-4B93-9617-BA42EB12E86A}"/>
              </a:ext>
            </a:extLst>
          </p:cNvPr>
          <p:cNvSpPr/>
          <p:nvPr/>
        </p:nvSpPr>
        <p:spPr bwMode="auto">
          <a:xfrm>
            <a:off x="3533775" y="3774585"/>
            <a:ext cx="2018805" cy="272900"/>
          </a:xfrm>
          <a:prstGeom prst="roundRect">
            <a:avLst>
              <a:gd name="adj" fmla="val 22675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9EFE23-3038-42F8-BD82-D63313B268FA}"/>
              </a:ext>
            </a:extLst>
          </p:cNvPr>
          <p:cNvSpPr txBox="1"/>
          <p:nvPr/>
        </p:nvSpPr>
        <p:spPr>
          <a:xfrm>
            <a:off x="3522499" y="353394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재생 속도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329DAD-8410-4D23-9887-9355CCA0A7D2}"/>
              </a:ext>
            </a:extLst>
          </p:cNvPr>
          <p:cNvSpPr txBox="1"/>
          <p:nvPr/>
        </p:nvSpPr>
        <p:spPr>
          <a:xfrm>
            <a:off x="3580954" y="3803291"/>
            <a:ext cx="19447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1x        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                       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41EF55A-4034-4921-8B95-611AD453BEF2}"/>
              </a:ext>
            </a:extLst>
          </p:cNvPr>
          <p:cNvSpPr/>
          <p:nvPr/>
        </p:nvSpPr>
        <p:spPr bwMode="auto">
          <a:xfrm>
            <a:off x="3533775" y="4355610"/>
            <a:ext cx="2018805" cy="272900"/>
          </a:xfrm>
          <a:prstGeom prst="roundRect">
            <a:avLst>
              <a:gd name="adj" fmla="val 22675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2B9905A-8212-4B2D-8545-167550F248A4}"/>
              </a:ext>
            </a:extLst>
          </p:cNvPr>
          <p:cNvSpPr txBox="1"/>
          <p:nvPr/>
        </p:nvSpPr>
        <p:spPr>
          <a:xfrm>
            <a:off x="3522499" y="411496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자막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A9D8D72-95F2-4607-99FD-03E662E95D8B}"/>
              </a:ext>
            </a:extLst>
          </p:cNvPr>
          <p:cNvSpPr txBox="1"/>
          <p:nvPr/>
        </p:nvSpPr>
        <p:spPr>
          <a:xfrm>
            <a:off x="3580954" y="4384316"/>
            <a:ext cx="19688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자막 끄기                             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FDF0F75-A0DA-4F6E-AA2B-33CAA4457AFB}"/>
              </a:ext>
            </a:extLst>
          </p:cNvPr>
          <p:cNvSpPr/>
          <p:nvPr/>
        </p:nvSpPr>
        <p:spPr bwMode="auto">
          <a:xfrm>
            <a:off x="3533775" y="4984260"/>
            <a:ext cx="2018805" cy="272900"/>
          </a:xfrm>
          <a:prstGeom prst="roundRect">
            <a:avLst>
              <a:gd name="adj" fmla="val 22675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3B7B05-727F-44DC-AD29-847EE9202BB9}"/>
              </a:ext>
            </a:extLst>
          </p:cNvPr>
          <p:cNvSpPr txBox="1"/>
          <p:nvPr/>
        </p:nvSpPr>
        <p:spPr>
          <a:xfrm>
            <a:off x="3522499" y="474361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자동재생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B55C60-2309-45C1-A5C9-445FF3FE2A9B}"/>
              </a:ext>
            </a:extLst>
          </p:cNvPr>
          <p:cNvSpPr txBox="1"/>
          <p:nvPr/>
        </p:nvSpPr>
        <p:spPr>
          <a:xfrm>
            <a:off x="3580954" y="5012966"/>
            <a:ext cx="19527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                              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47BA8F-D20E-42F5-9D80-2B94D56917BB}"/>
              </a:ext>
            </a:extLst>
          </p:cNvPr>
          <p:cNvSpPr txBox="1"/>
          <p:nvPr/>
        </p:nvSpPr>
        <p:spPr>
          <a:xfrm>
            <a:off x="5172352" y="54849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412630D-31CF-4370-8824-D1FE09680C1E}"/>
              </a:ext>
            </a:extLst>
          </p:cNvPr>
          <p:cNvSpPr/>
          <p:nvPr/>
        </p:nvSpPr>
        <p:spPr bwMode="auto">
          <a:xfrm>
            <a:off x="771525" y="2393460"/>
            <a:ext cx="2018805" cy="555768"/>
          </a:xfrm>
          <a:prstGeom prst="roundRect">
            <a:avLst>
              <a:gd name="adj" fmla="val 9526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94BC0A4-925D-4CB9-BB7F-C13BB8BE6FF0}"/>
              </a:ext>
            </a:extLst>
          </p:cNvPr>
          <p:cNvSpPr txBox="1"/>
          <p:nvPr/>
        </p:nvSpPr>
        <p:spPr>
          <a:xfrm>
            <a:off x="818704" y="2422166"/>
            <a:ext cx="19287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표준화질                             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552459-37CC-414E-9006-2962DAFE0599}"/>
              </a:ext>
            </a:extLst>
          </p:cNvPr>
          <p:cNvSpPr txBox="1"/>
          <p:nvPr/>
        </p:nvSpPr>
        <p:spPr>
          <a:xfrm>
            <a:off x="818704" y="2669816"/>
            <a:ext cx="19335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고화질                                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238CD35-5144-4E31-BBA2-7CDAB36F487C}"/>
              </a:ext>
            </a:extLst>
          </p:cNvPr>
          <p:cNvSpPr/>
          <p:nvPr/>
        </p:nvSpPr>
        <p:spPr bwMode="auto">
          <a:xfrm>
            <a:off x="771525" y="3536459"/>
            <a:ext cx="2018805" cy="1078689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C1F6FA-8CBD-4F74-A0A9-DA7F35D85144}"/>
              </a:ext>
            </a:extLst>
          </p:cNvPr>
          <p:cNvSpPr txBox="1"/>
          <p:nvPr/>
        </p:nvSpPr>
        <p:spPr>
          <a:xfrm>
            <a:off x="818704" y="3593741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0.5x</a:t>
            </a:r>
            <a:endParaRPr lang="ko-KR" altLang="en-US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6A21302-5E8E-4289-ACC7-5676F39D55DA}"/>
              </a:ext>
            </a:extLst>
          </p:cNvPr>
          <p:cNvSpPr txBox="1"/>
          <p:nvPr/>
        </p:nvSpPr>
        <p:spPr>
          <a:xfrm>
            <a:off x="2485579" y="3593741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E5C32B-B592-45C9-9FC3-882A2D7C9AFF}"/>
              </a:ext>
            </a:extLst>
          </p:cNvPr>
          <p:cNvSpPr txBox="1"/>
          <p:nvPr/>
        </p:nvSpPr>
        <p:spPr>
          <a:xfrm>
            <a:off x="818704" y="3822341"/>
            <a:ext cx="301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1x</a:t>
            </a:r>
            <a:endParaRPr lang="ko-KR" altLang="en-US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F3829C9-3764-40E2-BD0A-8A1F7B23D289}"/>
              </a:ext>
            </a:extLst>
          </p:cNvPr>
          <p:cNvSpPr txBox="1"/>
          <p:nvPr/>
        </p:nvSpPr>
        <p:spPr>
          <a:xfrm>
            <a:off x="2485579" y="3822341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2C0A652-9A71-4BA0-9042-3779A679B0A8}"/>
              </a:ext>
            </a:extLst>
          </p:cNvPr>
          <p:cNvSpPr txBox="1"/>
          <p:nvPr/>
        </p:nvSpPr>
        <p:spPr>
          <a:xfrm>
            <a:off x="818704" y="4060466"/>
            <a:ext cx="301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2x</a:t>
            </a:r>
            <a:endParaRPr lang="ko-KR" altLang="en-US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0F3DACC-4E04-4872-BFD8-37E007D58239}"/>
              </a:ext>
            </a:extLst>
          </p:cNvPr>
          <p:cNvSpPr txBox="1"/>
          <p:nvPr/>
        </p:nvSpPr>
        <p:spPr>
          <a:xfrm>
            <a:off x="2485579" y="4060466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06B556A-05FD-4E08-BA2A-34AC44EB6982}"/>
              </a:ext>
            </a:extLst>
          </p:cNvPr>
          <p:cNvSpPr txBox="1"/>
          <p:nvPr/>
        </p:nvSpPr>
        <p:spPr>
          <a:xfrm>
            <a:off x="818704" y="4317641"/>
            <a:ext cx="301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3x</a:t>
            </a:r>
            <a:endParaRPr lang="ko-KR" altLang="en-US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6145FF3-17C5-4249-ADE1-EB1E8B2C9036}"/>
              </a:ext>
            </a:extLst>
          </p:cNvPr>
          <p:cNvSpPr txBox="1"/>
          <p:nvPr/>
        </p:nvSpPr>
        <p:spPr>
          <a:xfrm>
            <a:off x="2485579" y="4317641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3827430F-EA32-49C9-B8B3-0EB198A8DD7D}"/>
              </a:ext>
            </a:extLst>
          </p:cNvPr>
          <p:cNvSpPr/>
          <p:nvPr/>
        </p:nvSpPr>
        <p:spPr bwMode="auto">
          <a:xfrm>
            <a:off x="6276975" y="2355359"/>
            <a:ext cx="2018805" cy="1078689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448AC84-C8EB-492F-BA3D-4CB7A8BF7039}"/>
              </a:ext>
            </a:extLst>
          </p:cNvPr>
          <p:cNvSpPr txBox="1"/>
          <p:nvPr/>
        </p:nvSpPr>
        <p:spPr>
          <a:xfrm>
            <a:off x="6324154" y="241264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자막 끄기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2539FDB-DD83-4199-81F0-0495B0068BFF}"/>
              </a:ext>
            </a:extLst>
          </p:cNvPr>
          <p:cNvSpPr txBox="1"/>
          <p:nvPr/>
        </p:nvSpPr>
        <p:spPr>
          <a:xfrm>
            <a:off x="7991029" y="2412641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A6E44FE-48FD-4430-AA87-252A0080D59D}"/>
              </a:ext>
            </a:extLst>
          </p:cNvPr>
          <p:cNvSpPr txBox="1"/>
          <p:nvPr/>
        </p:nvSpPr>
        <p:spPr>
          <a:xfrm>
            <a:off x="6324154" y="2641241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한국어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5AD9884-DF00-45C1-88D6-1B7DD5FDE2A7}"/>
              </a:ext>
            </a:extLst>
          </p:cNvPr>
          <p:cNvSpPr txBox="1"/>
          <p:nvPr/>
        </p:nvSpPr>
        <p:spPr>
          <a:xfrm>
            <a:off x="7991029" y="2641241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8CEE8C-4E22-4705-811E-7E0635946434}"/>
              </a:ext>
            </a:extLst>
          </p:cNvPr>
          <p:cNvSpPr txBox="1"/>
          <p:nvPr/>
        </p:nvSpPr>
        <p:spPr>
          <a:xfrm>
            <a:off x="6324154" y="287936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영어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8E594AE-0ACD-41FF-B1AA-6678618815A4}"/>
              </a:ext>
            </a:extLst>
          </p:cNvPr>
          <p:cNvSpPr txBox="1"/>
          <p:nvPr/>
        </p:nvSpPr>
        <p:spPr>
          <a:xfrm>
            <a:off x="7991029" y="2879366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30426B7-F558-47C7-B042-921620BB540F}"/>
              </a:ext>
            </a:extLst>
          </p:cNvPr>
          <p:cNvSpPr txBox="1"/>
          <p:nvPr/>
        </p:nvSpPr>
        <p:spPr>
          <a:xfrm>
            <a:off x="6324154" y="313654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일본어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EE41CE-8B55-4C33-AD1E-61BE8EC31E07}"/>
              </a:ext>
            </a:extLst>
          </p:cNvPr>
          <p:cNvSpPr txBox="1"/>
          <p:nvPr/>
        </p:nvSpPr>
        <p:spPr>
          <a:xfrm>
            <a:off x="7991029" y="3136541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39E46965-193A-4665-B516-28CDDEBA4067}"/>
              </a:ext>
            </a:extLst>
          </p:cNvPr>
          <p:cNvSpPr/>
          <p:nvPr/>
        </p:nvSpPr>
        <p:spPr bwMode="auto">
          <a:xfrm>
            <a:off x="6276975" y="4447159"/>
            <a:ext cx="2018805" cy="592914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9216E5B-C986-4FB6-8858-1515FF308F37}"/>
              </a:ext>
            </a:extLst>
          </p:cNvPr>
          <p:cNvSpPr txBox="1"/>
          <p:nvPr/>
        </p:nvSpPr>
        <p:spPr>
          <a:xfrm>
            <a:off x="6324154" y="4504440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ON</a:t>
            </a:r>
            <a:endParaRPr lang="ko-KR" altLang="en-US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E60DCE2-9331-4846-9F07-05BA995B660A}"/>
              </a:ext>
            </a:extLst>
          </p:cNvPr>
          <p:cNvSpPr txBox="1"/>
          <p:nvPr/>
        </p:nvSpPr>
        <p:spPr>
          <a:xfrm>
            <a:off x="7991029" y="4504440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04E6B99-6929-4AE9-A456-3EBF8DFDB958}"/>
              </a:ext>
            </a:extLst>
          </p:cNvPr>
          <p:cNvSpPr txBox="1"/>
          <p:nvPr/>
        </p:nvSpPr>
        <p:spPr>
          <a:xfrm>
            <a:off x="6324154" y="4733040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</a:t>
            </a:r>
            <a:endParaRPr lang="ko-KR" altLang="en-US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48FC6D1-F3C9-4C23-8A65-C1D65C2CF822}"/>
              </a:ext>
            </a:extLst>
          </p:cNvPr>
          <p:cNvSpPr txBox="1"/>
          <p:nvPr/>
        </p:nvSpPr>
        <p:spPr>
          <a:xfrm>
            <a:off x="7991029" y="4733040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71C4719E-5B9A-4981-801B-FE23942296A1}"/>
              </a:ext>
            </a:extLst>
          </p:cNvPr>
          <p:cNvCxnSpPr>
            <a:endCxn id="75" idx="3"/>
          </p:cNvCxnSpPr>
          <p:nvPr/>
        </p:nvCxnSpPr>
        <p:spPr bwMode="auto">
          <a:xfrm rot="10800000">
            <a:off x="2790331" y="2671344"/>
            <a:ext cx="732169" cy="671848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B8362FF-3B6C-4F1B-A850-DE7FC5382378}"/>
              </a:ext>
            </a:extLst>
          </p:cNvPr>
          <p:cNvCxnSpPr>
            <a:stCxn id="63" idx="1"/>
            <a:endCxn id="78" idx="3"/>
          </p:cNvCxnSpPr>
          <p:nvPr/>
        </p:nvCxnSpPr>
        <p:spPr bwMode="auto">
          <a:xfrm rot="10800000" flipV="1">
            <a:off x="2790331" y="3911034"/>
            <a:ext cx="743445" cy="164769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83C97A9-CF2C-4BB8-A83D-493726FF4F56}"/>
              </a:ext>
            </a:extLst>
          </p:cNvPr>
          <p:cNvCxnSpPr>
            <a:stCxn id="67" idx="3"/>
            <a:endCxn id="93" idx="1"/>
          </p:cNvCxnSpPr>
          <p:nvPr/>
        </p:nvCxnSpPr>
        <p:spPr bwMode="auto">
          <a:xfrm flipV="1">
            <a:off x="5552580" y="2894704"/>
            <a:ext cx="724395" cy="1597356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9488CD5-1C34-439B-80DF-9BA75D238F96}"/>
              </a:ext>
            </a:extLst>
          </p:cNvPr>
          <p:cNvCxnSpPr>
            <a:stCxn id="71" idx="3"/>
            <a:endCxn id="106" idx="1"/>
          </p:cNvCxnSpPr>
          <p:nvPr/>
        </p:nvCxnSpPr>
        <p:spPr bwMode="auto">
          <a:xfrm flipV="1">
            <a:off x="5552580" y="4743616"/>
            <a:ext cx="724395" cy="37709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F7EE45-48F9-4500-8C9B-15EBB5436A78}"/>
              </a:ext>
            </a:extLst>
          </p:cNvPr>
          <p:cNvSpPr txBox="1"/>
          <p:nvPr/>
        </p:nvSpPr>
        <p:spPr>
          <a:xfrm>
            <a:off x="6276975" y="1965409"/>
            <a:ext cx="2018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모바일에서는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자막에 대한 옵션 설정은 제공하지 않음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44FED7B8-29A1-4604-9B96-C37D506C3D4A}"/>
              </a:ext>
            </a:extLst>
          </p:cNvPr>
          <p:cNvSpPr/>
          <p:nvPr/>
        </p:nvSpPr>
        <p:spPr bwMode="auto">
          <a:xfrm>
            <a:off x="5198695" y="5431236"/>
            <a:ext cx="353695" cy="353695"/>
          </a:xfrm>
          <a:prstGeom prst="ellipse">
            <a:avLst/>
          </a:prstGeom>
          <a:solidFill>
            <a:srgbClr val="595959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03629FF5-3B2D-4AC8-9BE1-C07AADE2FD07}"/>
              </a:ext>
            </a:extLst>
          </p:cNvPr>
          <p:cNvSpPr/>
          <p:nvPr/>
        </p:nvSpPr>
        <p:spPr bwMode="auto">
          <a:xfrm>
            <a:off x="5216077" y="6050361"/>
            <a:ext cx="353695" cy="353695"/>
          </a:xfrm>
          <a:prstGeom prst="ellipse">
            <a:avLst/>
          </a:prstGeom>
          <a:solidFill>
            <a:srgbClr val="595959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E3461D0-2803-4FC3-AC9E-89098A3BC684}"/>
              </a:ext>
            </a:extLst>
          </p:cNvPr>
          <p:cNvCxnSpPr>
            <a:stCxn id="118" idx="6"/>
            <a:endCxn id="119" idx="6"/>
          </p:cNvCxnSpPr>
          <p:nvPr/>
        </p:nvCxnSpPr>
        <p:spPr bwMode="auto">
          <a:xfrm>
            <a:off x="5552390" y="5608084"/>
            <a:ext cx="17382" cy="619125"/>
          </a:xfrm>
          <a:prstGeom prst="bentConnector3">
            <a:avLst>
              <a:gd name="adj1" fmla="val 316869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6E2F848-E9AD-4EC6-8B09-05290ACEADC0}"/>
              </a:ext>
            </a:extLst>
          </p:cNvPr>
          <p:cNvSpPr txBox="1"/>
          <p:nvPr/>
        </p:nvSpPr>
        <p:spPr>
          <a:xfrm>
            <a:off x="6105525" y="5737309"/>
            <a:ext cx="2018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or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팝업 외 지역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TAP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팝업 닫힘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FB662B69-9C97-4C14-95C4-5858555E4536}"/>
              </a:ext>
            </a:extLst>
          </p:cNvPr>
          <p:cNvSpPr/>
          <p:nvPr/>
        </p:nvSpPr>
        <p:spPr bwMode="auto">
          <a:xfrm>
            <a:off x="5470180" y="579342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24EB3720-ED8C-45E9-A29B-C0E83D22C1EC}"/>
              </a:ext>
            </a:extLst>
          </p:cNvPr>
          <p:cNvSpPr/>
          <p:nvPr/>
        </p:nvSpPr>
        <p:spPr bwMode="auto">
          <a:xfrm>
            <a:off x="6041680" y="204057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7163F7E-8C5C-4D6D-AB13-FE6F4183BC9A}"/>
              </a:ext>
            </a:extLst>
          </p:cNvPr>
          <p:cNvSpPr/>
          <p:nvPr/>
        </p:nvSpPr>
        <p:spPr bwMode="auto">
          <a:xfrm>
            <a:off x="4564970" y="0"/>
            <a:ext cx="2162175" cy="20002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UPDATE / 2023.08.18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683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534A-97F4-448F-9D95-BC36B20F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417" y="2844225"/>
            <a:ext cx="1826141" cy="584775"/>
          </a:xfrm>
        </p:spPr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E4C87-8AFE-4650-8DE6-5C5DE6D92E21}"/>
              </a:ext>
            </a:extLst>
          </p:cNvPr>
          <p:cNvSpPr txBox="1"/>
          <p:nvPr/>
        </p:nvSpPr>
        <p:spPr>
          <a:xfrm>
            <a:off x="869417" y="3579223"/>
            <a:ext cx="5235729" cy="483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메인화면은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KBS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뉴스 홈페이지를 대표하는 화면으로 헤드라인을 비롯하여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주요 뉴스 및 최신 뉴스를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제공한다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일부 영역은 필요한 상황에 따라서 노출되어 지는 것으로 상시 노출되지는 않는다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8215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99F0B4-439C-4773-8372-0E86FEE7700D}"/>
              </a:ext>
            </a:extLst>
          </p:cNvPr>
          <p:cNvSpPr txBox="1"/>
          <p:nvPr/>
        </p:nvSpPr>
        <p:spPr>
          <a:xfrm>
            <a:off x="466635" y="292501"/>
            <a:ext cx="202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Layout_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메인화면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294B1D2-E102-4C7B-90EB-D67ABD29DFD9}"/>
              </a:ext>
            </a:extLst>
          </p:cNvPr>
          <p:cNvSpPr/>
          <p:nvPr/>
        </p:nvSpPr>
        <p:spPr bwMode="auto">
          <a:xfrm>
            <a:off x="644434" y="1081278"/>
            <a:ext cx="1815385" cy="53195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454654-8761-4088-B25E-A6D89D6B3DC3}"/>
              </a:ext>
            </a:extLst>
          </p:cNvPr>
          <p:cNvSpPr/>
          <p:nvPr/>
        </p:nvSpPr>
        <p:spPr bwMode="auto">
          <a:xfrm>
            <a:off x="644434" y="1075914"/>
            <a:ext cx="1815385" cy="236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Header(</a:t>
            </a:r>
            <a:r>
              <a:rPr kumimoji="1"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공통영역</a:t>
            </a: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E05B08-E2A9-4B73-9853-1B0FA120A334}"/>
              </a:ext>
            </a:extLst>
          </p:cNvPr>
          <p:cNvSpPr/>
          <p:nvPr/>
        </p:nvSpPr>
        <p:spPr bwMode="auto">
          <a:xfrm>
            <a:off x="655332" y="864204"/>
            <a:ext cx="80566" cy="80566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B330B0-EAE1-4187-8E6B-748A8971FBA1}"/>
              </a:ext>
            </a:extLst>
          </p:cNvPr>
          <p:cNvSpPr txBox="1"/>
          <p:nvPr/>
        </p:nvSpPr>
        <p:spPr>
          <a:xfrm>
            <a:off x="697798" y="740903"/>
            <a:ext cx="1762021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상황인 경우 노출되는 영역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EA8E16-2258-43EA-A698-C9821C2A3707}"/>
              </a:ext>
            </a:extLst>
          </p:cNvPr>
          <p:cNvSpPr/>
          <p:nvPr/>
        </p:nvSpPr>
        <p:spPr bwMode="auto">
          <a:xfrm>
            <a:off x="2619538" y="1081278"/>
            <a:ext cx="1815385" cy="50499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D314887-823B-457E-B57F-1239EAF682A3}"/>
              </a:ext>
            </a:extLst>
          </p:cNvPr>
          <p:cNvSpPr/>
          <p:nvPr/>
        </p:nvSpPr>
        <p:spPr bwMode="auto">
          <a:xfrm>
            <a:off x="2619538" y="5639189"/>
            <a:ext cx="1815385" cy="2367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Footer(</a:t>
            </a:r>
            <a:r>
              <a:rPr kumimoji="1"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공통영역</a:t>
            </a: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50D1489-B798-4D81-B060-5A1E44E0FDA3}"/>
              </a:ext>
            </a:extLst>
          </p:cNvPr>
          <p:cNvSpPr/>
          <p:nvPr/>
        </p:nvSpPr>
        <p:spPr bwMode="auto">
          <a:xfrm>
            <a:off x="644433" y="1323337"/>
            <a:ext cx="1815385" cy="236710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영역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317029-2E6B-4B3D-9806-18C824FCE27C}"/>
              </a:ext>
            </a:extLst>
          </p:cNvPr>
          <p:cNvSpPr/>
          <p:nvPr/>
        </p:nvSpPr>
        <p:spPr bwMode="auto">
          <a:xfrm>
            <a:off x="2619538" y="1077116"/>
            <a:ext cx="1815385" cy="246221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배너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1FCD30-A04E-4892-B926-C0FAFFC2A684}"/>
              </a:ext>
            </a:extLst>
          </p:cNvPr>
          <p:cNvSpPr/>
          <p:nvPr/>
        </p:nvSpPr>
        <p:spPr bwMode="auto">
          <a:xfrm>
            <a:off x="2619538" y="1312317"/>
            <a:ext cx="1815385" cy="56880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주요영상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53867D8-D0CA-4A8D-94A2-B9E278E1D067}"/>
              </a:ext>
            </a:extLst>
          </p:cNvPr>
          <p:cNvSpPr/>
          <p:nvPr/>
        </p:nvSpPr>
        <p:spPr bwMode="auto">
          <a:xfrm>
            <a:off x="2619538" y="5884989"/>
            <a:ext cx="1815385" cy="246221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툴바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6BE8EBAC-ADD8-458C-B591-07D131556C8B}"/>
              </a:ext>
            </a:extLst>
          </p:cNvPr>
          <p:cNvCxnSpPr>
            <a:cxnSpLocks/>
            <a:stCxn id="46" idx="2"/>
            <a:endCxn id="61" idx="0"/>
          </p:cNvCxnSpPr>
          <p:nvPr/>
        </p:nvCxnSpPr>
        <p:spPr bwMode="auto">
          <a:xfrm rot="5400000" flipH="1" flipV="1">
            <a:off x="-122513" y="2751756"/>
            <a:ext cx="5324383" cy="1975104"/>
          </a:xfrm>
          <a:prstGeom prst="bentConnector5">
            <a:avLst>
              <a:gd name="adj1" fmla="val -4293"/>
              <a:gd name="adj2" fmla="val 50000"/>
              <a:gd name="adj3" fmla="val 10429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9F22CD-558A-40B8-8EB4-3CBE63805E77}"/>
              </a:ext>
            </a:extLst>
          </p:cNvPr>
          <p:cNvSpPr/>
          <p:nvPr/>
        </p:nvSpPr>
        <p:spPr bwMode="auto">
          <a:xfrm>
            <a:off x="3794905" y="7283118"/>
            <a:ext cx="1815385" cy="568804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연관 기사 영역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F8E3AD-E292-455F-9542-AA1E07CBFD7D}"/>
              </a:ext>
            </a:extLst>
          </p:cNvPr>
          <p:cNvGrpSpPr/>
          <p:nvPr/>
        </p:nvGrpSpPr>
        <p:grpSpPr>
          <a:xfrm>
            <a:off x="644434" y="2026772"/>
            <a:ext cx="1815385" cy="4374727"/>
            <a:chOff x="644434" y="1305716"/>
            <a:chExt cx="1815385" cy="509578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60554D2-B436-4D92-99DC-6A4F89973606}"/>
                </a:ext>
              </a:extLst>
            </p:cNvPr>
            <p:cNvSpPr/>
            <p:nvPr/>
          </p:nvSpPr>
          <p:spPr bwMode="auto">
            <a:xfrm>
              <a:off x="644434" y="1305716"/>
              <a:ext cx="1815385" cy="74717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헤드라인 영역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4B0E67F-5540-4E1E-B961-0840162223B7}"/>
                </a:ext>
              </a:extLst>
            </p:cNvPr>
            <p:cNvSpPr/>
            <p:nvPr/>
          </p:nvSpPr>
          <p:spPr bwMode="auto">
            <a:xfrm>
              <a:off x="644434" y="2052894"/>
              <a:ext cx="1815385" cy="747178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K-</a:t>
              </a:r>
              <a:r>
                <a: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추천뉴스 영역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B1D53D-82D4-44BF-9BFF-74C59A1C4252}"/>
                </a:ext>
              </a:extLst>
            </p:cNvPr>
            <p:cNvSpPr/>
            <p:nvPr/>
          </p:nvSpPr>
          <p:spPr bwMode="auto">
            <a:xfrm>
              <a:off x="644434" y="2795844"/>
              <a:ext cx="1815385" cy="233106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이슈 키워드 영역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BBBEF06-981A-46CA-83BC-8B0623A75F8C}"/>
                </a:ext>
              </a:extLst>
            </p:cNvPr>
            <p:cNvSpPr/>
            <p:nvPr/>
          </p:nvSpPr>
          <p:spPr bwMode="auto">
            <a:xfrm>
              <a:off x="644434" y="3024444"/>
              <a:ext cx="1815385" cy="747178"/>
            </a:xfrm>
            <a:prstGeom prst="rect">
              <a:avLst/>
            </a:prstGeom>
            <a:solidFill>
              <a:srgbClr val="93CDDD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방송 </a:t>
              </a:r>
              <a:r>
                <a:rPr kumimoji="1" lang="ko-KR" altLang="en-US" sz="7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다시보기</a:t>
              </a:r>
              <a:r>
                <a: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영역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98BB4EA-D9F6-4AF6-88E9-6F67C7D642E7}"/>
                </a:ext>
              </a:extLst>
            </p:cNvPr>
            <p:cNvSpPr/>
            <p:nvPr/>
          </p:nvSpPr>
          <p:spPr bwMode="auto">
            <a:xfrm>
              <a:off x="644434" y="3767394"/>
              <a:ext cx="1815385" cy="233106"/>
            </a:xfrm>
            <a:prstGeom prst="rect">
              <a:avLst/>
            </a:prstGeom>
            <a:solidFill>
              <a:srgbClr val="93CDDD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재난 알림 영역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8730DEA-976F-4F4A-B43A-69245DC61E8B}"/>
                </a:ext>
              </a:extLst>
            </p:cNvPr>
            <p:cNvSpPr/>
            <p:nvPr/>
          </p:nvSpPr>
          <p:spPr bwMode="auto">
            <a:xfrm>
              <a:off x="644434" y="3995994"/>
              <a:ext cx="1815385" cy="56880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K-Shorts </a:t>
              </a:r>
              <a:r>
                <a: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영역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3B63300-00BD-4D74-900F-F04A97E6D234}"/>
                </a:ext>
              </a:extLst>
            </p:cNvPr>
            <p:cNvSpPr/>
            <p:nvPr/>
          </p:nvSpPr>
          <p:spPr bwMode="auto">
            <a:xfrm>
              <a:off x="644434" y="4548444"/>
              <a:ext cx="1815385" cy="56880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유튜브 </a:t>
              </a:r>
              <a:r>
                <a:rPr kumimoji="1" lang="en-US" altLang="ko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LIVE </a:t>
              </a:r>
              <a:r>
                <a: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뉴스 영역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47F26FB-EB81-4775-A49C-5E3686444501}"/>
                </a:ext>
              </a:extLst>
            </p:cNvPr>
            <p:cNvSpPr/>
            <p:nvPr/>
          </p:nvSpPr>
          <p:spPr bwMode="auto">
            <a:xfrm>
              <a:off x="644434" y="5110419"/>
              <a:ext cx="1815385" cy="233106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ON AIR </a:t>
              </a:r>
              <a:r>
                <a:rPr kumimoji="1" lang="ko-KR" altLang="en-US" sz="7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방송알림</a:t>
              </a:r>
              <a:r>
                <a: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영역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BC32EE5-CCC1-49DF-8806-9470E1DE2CA7}"/>
                </a:ext>
              </a:extLst>
            </p:cNvPr>
            <p:cNvSpPr/>
            <p:nvPr/>
          </p:nvSpPr>
          <p:spPr bwMode="auto">
            <a:xfrm>
              <a:off x="644434" y="5329494"/>
              <a:ext cx="1815385" cy="56880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TO DAY </a:t>
              </a:r>
              <a:r>
                <a: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키워드 영역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69CDA8B-BABD-4B87-969E-FF988A514D38}"/>
                </a:ext>
              </a:extLst>
            </p:cNvPr>
            <p:cNvSpPr/>
            <p:nvPr/>
          </p:nvSpPr>
          <p:spPr bwMode="auto">
            <a:xfrm>
              <a:off x="644434" y="5832695"/>
              <a:ext cx="1815385" cy="56880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ISSUE </a:t>
              </a:r>
              <a:r>
                <a: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영역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548A28B-BD04-4D3D-ABCA-59FDCA0AEDDB}"/>
              </a:ext>
            </a:extLst>
          </p:cNvPr>
          <p:cNvSpPr/>
          <p:nvPr/>
        </p:nvSpPr>
        <p:spPr bwMode="auto">
          <a:xfrm>
            <a:off x="2616109" y="1859225"/>
            <a:ext cx="1818814" cy="23310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배너 영역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CEB03EB-97AD-48C2-B43E-E111F3DA906E}"/>
              </a:ext>
            </a:extLst>
          </p:cNvPr>
          <p:cNvSpPr/>
          <p:nvPr/>
        </p:nvSpPr>
        <p:spPr bwMode="auto">
          <a:xfrm>
            <a:off x="2619538" y="2083842"/>
            <a:ext cx="1815385" cy="56880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최신뉴스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84A4281-36EB-4D81-BAC7-28801BB16542}"/>
              </a:ext>
            </a:extLst>
          </p:cNvPr>
          <p:cNvSpPr/>
          <p:nvPr/>
        </p:nvSpPr>
        <p:spPr bwMode="auto">
          <a:xfrm>
            <a:off x="2619538" y="2636292"/>
            <a:ext cx="1815385" cy="56880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많이 본 뉴스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F776FA-0538-4F32-BCEF-A823DA9D12FC}"/>
              </a:ext>
            </a:extLst>
          </p:cNvPr>
          <p:cNvSpPr/>
          <p:nvPr/>
        </p:nvSpPr>
        <p:spPr bwMode="auto">
          <a:xfrm>
            <a:off x="2616109" y="3192725"/>
            <a:ext cx="1818814" cy="23310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분야별 바로가기 영역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179E41D-0662-4925-8965-1361493364F5}"/>
              </a:ext>
            </a:extLst>
          </p:cNvPr>
          <p:cNvSpPr/>
          <p:nvPr/>
        </p:nvSpPr>
        <p:spPr bwMode="auto">
          <a:xfrm>
            <a:off x="2619538" y="3426867"/>
            <a:ext cx="1815385" cy="56880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프리미엄</a:t>
            </a:r>
            <a:r>
              <a:rPr kumimoji="1"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 </a:t>
            </a: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317B101-B73C-417D-81C0-53F09BDCF9C8}"/>
              </a:ext>
            </a:extLst>
          </p:cNvPr>
          <p:cNvSpPr/>
          <p:nvPr/>
        </p:nvSpPr>
        <p:spPr bwMode="auto">
          <a:xfrm>
            <a:off x="2619538" y="3982264"/>
            <a:ext cx="1815385" cy="56880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스포츠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1A59556-0555-432F-BB07-BBCA5A16D6C6}"/>
              </a:ext>
            </a:extLst>
          </p:cNvPr>
          <p:cNvSpPr/>
          <p:nvPr/>
        </p:nvSpPr>
        <p:spPr bwMode="auto">
          <a:xfrm>
            <a:off x="2619538" y="4534714"/>
            <a:ext cx="1815385" cy="56880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연예 영역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DEA72B9-059C-4A76-9351-B074EFD0D5B1}"/>
              </a:ext>
            </a:extLst>
          </p:cNvPr>
          <p:cNvSpPr/>
          <p:nvPr/>
        </p:nvSpPr>
        <p:spPr bwMode="auto">
          <a:xfrm>
            <a:off x="2619538" y="5087164"/>
            <a:ext cx="1815385" cy="56880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전국뉴스 영역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C4A83C4-7271-4135-AE0F-91D533EB3E63}"/>
              </a:ext>
            </a:extLst>
          </p:cNvPr>
          <p:cNvSpPr/>
          <p:nvPr/>
        </p:nvSpPr>
        <p:spPr bwMode="auto">
          <a:xfrm>
            <a:off x="644433" y="1561462"/>
            <a:ext cx="1815385" cy="236710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LIVE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속보 영역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2D6CC3E-EA34-48DF-A11F-5E5D2411B016}"/>
              </a:ext>
            </a:extLst>
          </p:cNvPr>
          <p:cNvSpPr/>
          <p:nvPr/>
        </p:nvSpPr>
        <p:spPr bwMode="auto">
          <a:xfrm>
            <a:off x="644433" y="1790062"/>
            <a:ext cx="1815385" cy="236710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재난 레이어 영역</a:t>
            </a:r>
          </a:p>
        </p:txBody>
      </p:sp>
      <p:graphicFrame>
        <p:nvGraphicFramePr>
          <p:cNvPr id="76" name="표 4">
            <a:extLst>
              <a:ext uri="{FF2B5EF4-FFF2-40B4-BE49-F238E27FC236}">
                <a16:creationId xmlns:a16="http://schemas.microsoft.com/office/drawing/2014/main" id="{C825086D-B1A3-4362-9BD5-B4281DDD8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01927"/>
              </p:ext>
            </p:extLst>
          </p:nvPr>
        </p:nvGraphicFramePr>
        <p:xfrm>
          <a:off x="5008517" y="1079509"/>
          <a:ext cx="6478089" cy="4479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정보를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26233435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LIVE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속보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LIVE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속보를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9985378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재난 레이어 영역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재난 발생 시 재난 포털 컨텐츠로 바로가기를 제공해 주는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3673965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헤드라인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뉴스의 최신 헤드라인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8482899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K-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추천뉴스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뉴스가 추천하는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이슈 키워드 영역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이슈 키워드를 통해 이슈 화면으로 바로가기를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9869747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방송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다시보기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 방송 종료 후 일정 시간 뒤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다시보기를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00637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재난 알림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재난 단문 메시지를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0457945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K-Shorts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유튜브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인스타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등의 채널에서 제공하는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Shorts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영상을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7825257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유튜브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LIVE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유튜브 채널을 통해 방송되고 있는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LIVE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9666131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 AIR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방송 알림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 방송 전 알림을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0068318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TODAY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키워드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오늘 가장 인기 높은 키워드를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6686790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ISSUE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멀티탭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단일 형식 등 다양한 스타일의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ISSUE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및 다른 용도로 활용 가능한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3999563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주요영상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영상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94643215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최신뉴스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최신뉴스를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4399956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많이 본 뉴스 영역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포털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유튜브 채널에서 가장 많이 본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1520417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분야별 바로가기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분야별 화면으로 바로가기를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97490897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프리미엄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프리미엄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하위 프로그램의 최신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9620405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스포츠 뉴스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스포츠 뉴스 중 최신 헤드라인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4700952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연예 뉴스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연예 뉴스 중 최신 헤드라인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60431025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전국뉴스 영역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전국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총국의 최신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3245426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배너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뉴스와 관련된 배너를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96856508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337FBCE5-0546-464C-9FA2-D472E5171619}"/>
              </a:ext>
            </a:extLst>
          </p:cNvPr>
          <p:cNvSpPr txBox="1"/>
          <p:nvPr/>
        </p:nvSpPr>
        <p:spPr>
          <a:xfrm>
            <a:off x="4909457" y="833288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본문 항목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B30E3E-1C2C-4846-A18F-139F39E8CF61}"/>
              </a:ext>
            </a:extLst>
          </p:cNvPr>
          <p:cNvSpPr txBox="1"/>
          <p:nvPr/>
        </p:nvSpPr>
        <p:spPr>
          <a:xfrm>
            <a:off x="4909457" y="5618910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툴바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영역 항목</a:t>
            </a:r>
          </a:p>
        </p:txBody>
      </p:sp>
      <p:graphicFrame>
        <p:nvGraphicFramePr>
          <p:cNvPr id="79" name="표 4">
            <a:extLst>
              <a:ext uri="{FF2B5EF4-FFF2-40B4-BE49-F238E27FC236}">
                <a16:creationId xmlns:a16="http://schemas.microsoft.com/office/drawing/2014/main" id="{05156FF2-3069-4DC2-AD34-6D9DBD0AC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734546"/>
              </p:ext>
            </p:extLst>
          </p:nvPr>
        </p:nvGraphicFramePr>
        <p:xfrm>
          <a:off x="5008517" y="5868960"/>
          <a:ext cx="6478089" cy="795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 팝업 오픈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확대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글자 크기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확대하기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축소하기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00637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다크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라이트 모드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모드 변경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9666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614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873957" cy="215444"/>
          </a:xfrm>
        </p:spPr>
        <p:txBody>
          <a:bodyPr/>
          <a:lstStyle/>
          <a:p>
            <a:r>
              <a:rPr lang="ko-KR" altLang="en-US" dirty="0" err="1"/>
              <a:t>메인화면</a:t>
            </a:r>
            <a:r>
              <a:rPr lang="ko-KR" altLang="en-US" dirty="0"/>
              <a:t> 공통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SB_KNM_02_01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303587"/>
              </p:ext>
            </p:extLst>
          </p:nvPr>
        </p:nvGraphicFramePr>
        <p:xfrm>
          <a:off x="8939284" y="973008"/>
          <a:ext cx="3152632" cy="3032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 화면의 영역은 노출 설정에 따라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메인화면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상단에 노출되는 영역임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영역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</a:t>
                      </a:r>
                      <a:r>
                        <a:rPr kumimoji="1" lang="ko-KR" altLang="en-US" sz="7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활성시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노출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공지사항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개의 제목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수는 노출 기준을 넘지 않으며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기준선 이상 넘어가는 경우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 줄임 처리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마우스 오버 시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효과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클릭 시 상세 내용 화면으로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66E465B1-184A-4AEB-88EC-7AA88749F032}"/>
              </a:ext>
            </a:extLst>
          </p:cNvPr>
          <p:cNvSpPr/>
          <p:nvPr/>
        </p:nvSpPr>
        <p:spPr bwMode="auto">
          <a:xfrm>
            <a:off x="1294728" y="3321050"/>
            <a:ext cx="1513638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 01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상단 공지사항 노출 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B9AB63-96B6-4ED6-BBB6-8CAFD14A9362}"/>
              </a:ext>
            </a:extLst>
          </p:cNvPr>
          <p:cNvSpPr/>
          <p:nvPr/>
        </p:nvSpPr>
        <p:spPr bwMode="auto">
          <a:xfrm>
            <a:off x="1329484" y="2142836"/>
            <a:ext cx="2514383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2FBD1-78C5-40C8-BEDB-885EC4996A76}"/>
              </a:ext>
            </a:extLst>
          </p:cNvPr>
          <p:cNvSpPr txBox="1"/>
          <p:nvPr/>
        </p:nvSpPr>
        <p:spPr>
          <a:xfrm>
            <a:off x="1318154" y="2187514"/>
            <a:ext cx="22926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공지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KBS1, 2TV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프로그램 조정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50D954C-3A96-4128-AD15-CD0710CC2E4D}"/>
              </a:ext>
            </a:extLst>
          </p:cNvPr>
          <p:cNvSpPr/>
          <p:nvPr/>
        </p:nvSpPr>
        <p:spPr bwMode="auto">
          <a:xfrm>
            <a:off x="1038687" y="221617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F09CCB0-397D-472F-B481-849E69BE813F}"/>
              </a:ext>
            </a:extLst>
          </p:cNvPr>
          <p:cNvGrpSpPr/>
          <p:nvPr/>
        </p:nvGrpSpPr>
        <p:grpSpPr>
          <a:xfrm>
            <a:off x="1311011" y="1595059"/>
            <a:ext cx="2529247" cy="547777"/>
            <a:chOff x="1313080" y="1595059"/>
            <a:chExt cx="2529247" cy="547777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C2A2584A-1CC6-43CF-BC40-8075B518A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59A75B15-97C9-438D-9A17-F5B340C6B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6274D253-D417-4FB3-BE0F-ECF51C56F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E449047-2A1E-4399-875F-EE7637C22A02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DB3224A-049C-4C8A-BA6B-1B8AAAC58D99}"/>
                </a:ext>
              </a:extLst>
            </p:cNvPr>
            <p:cNvSpPr txBox="1"/>
            <p:nvPr/>
          </p:nvSpPr>
          <p:spPr>
            <a:xfrm>
              <a:off x="1371341" y="1882714"/>
              <a:ext cx="20281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AFB2A9C1-0FD7-4C21-B99F-846194655086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EE2835B2-F9B9-4D47-9561-935B25784DA8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73427B3-5B7F-4723-B434-EB4782B2B760}"/>
                </a:ext>
              </a:extLst>
            </p:cNvPr>
            <p:cNvSpPr/>
            <p:nvPr/>
          </p:nvSpPr>
          <p:spPr bwMode="auto">
            <a:xfrm>
              <a:off x="1409910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4C367B4-B056-4885-B2B8-F43C3CC1EAE1}"/>
              </a:ext>
            </a:extLst>
          </p:cNvPr>
          <p:cNvGrpSpPr/>
          <p:nvPr/>
        </p:nvGrpSpPr>
        <p:grpSpPr>
          <a:xfrm>
            <a:off x="3558864" y="1701005"/>
            <a:ext cx="695503" cy="628363"/>
            <a:chOff x="6715304" y="1158803"/>
            <a:chExt cx="695503" cy="628363"/>
          </a:xfrm>
        </p:grpSpPr>
        <p:sp>
          <p:nvSpPr>
            <p:cNvPr id="22" name="말풍선: 사각형 21">
              <a:extLst>
                <a:ext uri="{FF2B5EF4-FFF2-40B4-BE49-F238E27FC236}">
                  <a16:creationId xmlns:a16="http://schemas.microsoft.com/office/drawing/2014/main" id="{61C461B0-8C15-44C3-836C-ED91EE9E1266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D4B7D7C-7DE6-4A6A-B7EE-A318C27A5AA4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19829" y="1621944"/>
              <a:ext cx="3485" cy="1652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7242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837089" cy="215444"/>
          </a:xfrm>
        </p:spPr>
        <p:txBody>
          <a:bodyPr/>
          <a:lstStyle/>
          <a:p>
            <a:r>
              <a:rPr lang="ko-KR" altLang="en-US" dirty="0" err="1"/>
              <a:t>메인화면</a:t>
            </a:r>
            <a:r>
              <a:rPr lang="ko-KR" altLang="en-US" dirty="0"/>
              <a:t> 공통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SB_KNM_02_02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9027"/>
              </p:ext>
            </p:extLst>
          </p:nvPr>
        </p:nvGraphicFramePr>
        <p:xfrm>
          <a:off x="8939284" y="973008"/>
          <a:ext cx="3152632" cy="313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 화면의 영역은 노출 설정에 따라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메인화면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상단에 노출되는 영역임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영역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LIVE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띠 활성 시 노출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LIVE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수는 노출 기준선을 넘지 않으며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기준선 이상 넘어가는 경우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말 줄임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라이브 화면으로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재난상황 콘텐츠 노출 시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관련 배너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 제작된 별도의 배너를 불러옴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C35B486F-BD40-4710-BFC9-12FB5144300A}"/>
              </a:ext>
            </a:extLst>
          </p:cNvPr>
          <p:cNvSpPr/>
          <p:nvPr/>
        </p:nvSpPr>
        <p:spPr bwMode="auto">
          <a:xfrm>
            <a:off x="1287561" y="3321050"/>
            <a:ext cx="1513638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 02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LIVE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노출 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CBE0C42-73E7-43DE-8160-C753C119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93" y="3584404"/>
            <a:ext cx="493331" cy="49333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2B49CFF-CFC7-493A-89EC-985D7E81C1A8}"/>
              </a:ext>
            </a:extLst>
          </p:cNvPr>
          <p:cNvSpPr/>
          <p:nvPr/>
        </p:nvSpPr>
        <p:spPr bwMode="auto">
          <a:xfrm>
            <a:off x="1313080" y="2152361"/>
            <a:ext cx="2514383" cy="4077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3A2B75D0-454A-4A96-B95B-2652D5A804DE}"/>
              </a:ext>
            </a:extLst>
          </p:cNvPr>
          <p:cNvSpPr/>
          <p:nvPr/>
        </p:nvSpPr>
        <p:spPr bwMode="auto">
          <a:xfrm>
            <a:off x="1118380" y="223478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7EAF43-575B-4F4C-BFFB-296E78843B53}"/>
              </a:ext>
            </a:extLst>
          </p:cNvPr>
          <p:cNvSpPr txBox="1"/>
          <p:nvPr/>
        </p:nvSpPr>
        <p:spPr>
          <a:xfrm>
            <a:off x="1490720" y="221291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LIVE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95B43B-7023-4AAD-9716-1AEF5B36CFC0}"/>
              </a:ext>
            </a:extLst>
          </p:cNvPr>
          <p:cNvSpPr txBox="1"/>
          <p:nvPr/>
        </p:nvSpPr>
        <p:spPr>
          <a:xfrm>
            <a:off x="1943736" y="2239476"/>
            <a:ext cx="16001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 특보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연평도에 공습경보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6F246A-F608-42FC-904D-A47699B2C6A5}"/>
              </a:ext>
            </a:extLst>
          </p:cNvPr>
          <p:cNvSpPr/>
          <p:nvPr/>
        </p:nvSpPr>
        <p:spPr bwMode="auto">
          <a:xfrm>
            <a:off x="4760433" y="3321050"/>
            <a:ext cx="1513638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 03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재난 상황 콘텐츠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노출 시 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B42A7D5-E54C-4963-B7BF-FD399CEE1904}"/>
              </a:ext>
            </a:extLst>
          </p:cNvPr>
          <p:cNvSpPr/>
          <p:nvPr/>
        </p:nvSpPr>
        <p:spPr bwMode="auto">
          <a:xfrm>
            <a:off x="4795189" y="2142836"/>
            <a:ext cx="2514383" cy="5300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01C963-7F96-4BC6-8DD9-0BF0C259C8F4}"/>
              </a:ext>
            </a:extLst>
          </p:cNvPr>
          <p:cNvSpPr txBox="1"/>
          <p:nvPr/>
        </p:nvSpPr>
        <p:spPr>
          <a:xfrm>
            <a:off x="5419182" y="2233045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재난 상황 발생 시 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관련 콘텐츠 노출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0D3F40C-FBAF-410C-9AC8-B0E1A5E291EB}"/>
              </a:ext>
            </a:extLst>
          </p:cNvPr>
          <p:cNvSpPr/>
          <p:nvPr/>
        </p:nvSpPr>
        <p:spPr bwMode="auto">
          <a:xfrm>
            <a:off x="4646841" y="221617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761F42A-EC09-4178-AE61-B5DC70F93CFF}"/>
              </a:ext>
            </a:extLst>
          </p:cNvPr>
          <p:cNvGrpSpPr/>
          <p:nvPr/>
        </p:nvGrpSpPr>
        <p:grpSpPr>
          <a:xfrm>
            <a:off x="1313080" y="1595059"/>
            <a:ext cx="2529247" cy="547777"/>
            <a:chOff x="1313080" y="1595059"/>
            <a:chExt cx="2529247" cy="547777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3369EBA1-6125-4BD9-A7E8-FD85A3673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C22ECAA-7527-4646-AF01-81662FCAA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FEC7576-C07E-4B49-9B51-BB4570B37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C15B8BB-DF7E-4B94-92D9-D686DC0C458B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54249FD-061F-4687-B9E8-DA3ADF0E4178}"/>
                </a:ext>
              </a:extLst>
            </p:cNvPr>
            <p:cNvSpPr txBox="1"/>
            <p:nvPr/>
          </p:nvSpPr>
          <p:spPr>
            <a:xfrm>
              <a:off x="1371341" y="1882714"/>
              <a:ext cx="20281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08EEC55-696E-41A7-9BDC-DD9C6E63FD1B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7D0547B-EB5F-4A47-8AFC-2137FC7D9FC5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0CE451F-0574-43D4-A99C-D083B34A8DAA}"/>
                </a:ext>
              </a:extLst>
            </p:cNvPr>
            <p:cNvSpPr/>
            <p:nvPr/>
          </p:nvSpPr>
          <p:spPr bwMode="auto">
            <a:xfrm>
              <a:off x="1437102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24B778E-841F-4256-A09F-CD8FB95BAC54}"/>
              </a:ext>
            </a:extLst>
          </p:cNvPr>
          <p:cNvGrpSpPr/>
          <p:nvPr/>
        </p:nvGrpSpPr>
        <p:grpSpPr>
          <a:xfrm>
            <a:off x="4776716" y="1595059"/>
            <a:ext cx="2529247" cy="547777"/>
            <a:chOff x="1313080" y="1595059"/>
            <a:chExt cx="2529247" cy="547777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3BA4499C-5A61-496E-864D-FB91F3C7DC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1D9C2485-1D80-488F-B3B2-CCDC0F637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C695E0F8-D2AA-4100-8C06-22A656230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E22DE69-D836-42DE-913D-FBB2E0499AF7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F33E855-D423-4F5D-8CE2-3DAD4479D201}"/>
                </a:ext>
              </a:extLst>
            </p:cNvPr>
            <p:cNvSpPr txBox="1"/>
            <p:nvPr/>
          </p:nvSpPr>
          <p:spPr>
            <a:xfrm>
              <a:off x="1371341" y="1882714"/>
              <a:ext cx="20281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7A53EFF-1EAD-48FE-B157-FD6EA81FF124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8E80A571-3675-41B8-BB50-B198E3B1CADF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032554BF-06B9-4869-A990-F30ED807E6B4}"/>
                </a:ext>
              </a:extLst>
            </p:cNvPr>
            <p:cNvSpPr/>
            <p:nvPr/>
          </p:nvSpPr>
          <p:spPr bwMode="auto">
            <a:xfrm>
              <a:off x="1432144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9E322D5-4670-41B0-896B-0D17CFB24EC2}"/>
              </a:ext>
            </a:extLst>
          </p:cNvPr>
          <p:cNvGrpSpPr/>
          <p:nvPr/>
        </p:nvGrpSpPr>
        <p:grpSpPr>
          <a:xfrm>
            <a:off x="3558864" y="1701005"/>
            <a:ext cx="695503" cy="628363"/>
            <a:chOff x="6715304" y="1158803"/>
            <a:chExt cx="695503" cy="628363"/>
          </a:xfrm>
        </p:grpSpPr>
        <p:sp>
          <p:nvSpPr>
            <p:cNvPr id="59" name="말풍선: 사각형 58">
              <a:extLst>
                <a:ext uri="{FF2B5EF4-FFF2-40B4-BE49-F238E27FC236}">
                  <a16:creationId xmlns:a16="http://schemas.microsoft.com/office/drawing/2014/main" id="{EA2E11FA-92E5-4053-A7CF-CDCB351B4BA6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48E0583-4769-4E70-A165-05FC4C2FA695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19829" y="1621944"/>
              <a:ext cx="3485" cy="1652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9207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A144D7F7-269C-4991-8737-8E4B176BD4C5}"/>
              </a:ext>
            </a:extLst>
          </p:cNvPr>
          <p:cNvSpPr/>
          <p:nvPr/>
        </p:nvSpPr>
        <p:spPr bwMode="auto">
          <a:xfrm>
            <a:off x="4861305" y="2242043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87BEB410-5F00-4249-81EF-07090C39AB7B}"/>
              </a:ext>
            </a:extLst>
          </p:cNvPr>
          <p:cNvSpPr/>
          <p:nvPr/>
        </p:nvSpPr>
        <p:spPr bwMode="auto">
          <a:xfrm>
            <a:off x="4861305" y="2242043"/>
            <a:ext cx="2355552" cy="587371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BD4D4904-762B-4CFE-A42C-F3CBF19DA003}"/>
              </a:ext>
            </a:extLst>
          </p:cNvPr>
          <p:cNvSpPr/>
          <p:nvPr/>
        </p:nvSpPr>
        <p:spPr bwMode="auto">
          <a:xfrm>
            <a:off x="1394205" y="3975593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9D20962D-7B62-4394-BC58-0006398FF5CB}"/>
              </a:ext>
            </a:extLst>
          </p:cNvPr>
          <p:cNvSpPr/>
          <p:nvPr/>
        </p:nvSpPr>
        <p:spPr bwMode="auto">
          <a:xfrm>
            <a:off x="2594212" y="3975593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C0C97B9-36F1-4794-85DF-31F4E97F0D03}"/>
              </a:ext>
            </a:extLst>
          </p:cNvPr>
          <p:cNvSpPr/>
          <p:nvPr/>
        </p:nvSpPr>
        <p:spPr bwMode="auto">
          <a:xfrm>
            <a:off x="1376779" y="2664466"/>
            <a:ext cx="2364356" cy="1236377"/>
          </a:xfrm>
          <a:prstGeom prst="roundRect">
            <a:avLst>
              <a:gd name="adj" fmla="val 838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5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SB_KNM_02_03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413530"/>
              </p:ext>
            </p:extLst>
          </p:nvPr>
        </p:nvGraphicFramePr>
        <p:xfrm>
          <a:off x="8939284" y="973008"/>
          <a:ext cx="3152632" cy="492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해당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섹션을 노출하지 않음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헤드라인 뉴스 영역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헤드라인 뉴스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뉴스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중간 헤드라인 뉴스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뉴스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헤드라인 뉴스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- 4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뉴스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K-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추천 뉴스 영역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기사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기사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기본 노출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SWIP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포인트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en-US" altLang="ko-KR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Swip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따른 페이지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보여지는 화면 개수 기준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키워드 영역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키워드 노출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개수 최대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이슈 서브 화면으로 이동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플레이 아이콘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이미지와 텍스트 겹친 경우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아이콘 위치 우측 상단에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</a:tbl>
          </a:graphicData>
        </a:graphic>
      </p:graphicFrame>
      <p:sp>
        <p:nvSpPr>
          <p:cNvPr id="101" name="TextBox 100">
            <a:extLst>
              <a:ext uri="{FF2B5EF4-FFF2-40B4-BE49-F238E27FC236}">
                <a16:creationId xmlns:a16="http://schemas.microsoft.com/office/drawing/2014/main" id="{E11BA4FB-2492-4D83-A13D-362DB2B174D4}"/>
              </a:ext>
            </a:extLst>
          </p:cNvPr>
          <p:cNvSpPr txBox="1"/>
          <p:nvPr/>
        </p:nvSpPr>
        <p:spPr>
          <a:xfrm>
            <a:off x="1341660" y="4623650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69FCE6-6AC3-4C03-9EB0-1E6606B7337A}"/>
              </a:ext>
            </a:extLst>
          </p:cNvPr>
          <p:cNvSpPr txBox="1"/>
          <p:nvPr/>
        </p:nvSpPr>
        <p:spPr>
          <a:xfrm>
            <a:off x="2583720" y="4623650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854A0EAF-027C-4515-9BAF-DC3D8E68C3E9}"/>
              </a:ext>
            </a:extLst>
          </p:cNvPr>
          <p:cNvCxnSpPr>
            <a:cxnSpLocks/>
          </p:cNvCxnSpPr>
          <p:nvPr/>
        </p:nvCxnSpPr>
        <p:spPr bwMode="auto">
          <a:xfrm flipV="1">
            <a:off x="3822008" y="1838036"/>
            <a:ext cx="1029626" cy="4291770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86998E-E7DC-43B0-9E41-264BFE699AE8}"/>
              </a:ext>
            </a:extLst>
          </p:cNvPr>
          <p:cNvSpPr/>
          <p:nvPr/>
        </p:nvSpPr>
        <p:spPr bwMode="auto">
          <a:xfrm>
            <a:off x="4008582" y="3449667"/>
            <a:ext cx="666810" cy="1600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연속화면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7DA5E9B-D442-412F-893A-B808875A0E19}"/>
              </a:ext>
            </a:extLst>
          </p:cNvPr>
          <p:cNvSpPr/>
          <p:nvPr/>
        </p:nvSpPr>
        <p:spPr bwMode="auto">
          <a:xfrm>
            <a:off x="934744" y="373014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9F5455A0-F6E1-4795-A4EA-5AF755EFE96A}"/>
              </a:ext>
            </a:extLst>
          </p:cNvPr>
          <p:cNvSpPr/>
          <p:nvPr/>
        </p:nvSpPr>
        <p:spPr bwMode="auto">
          <a:xfrm>
            <a:off x="4469764" y="374771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B08277E-A241-40DE-A3C0-071DF4BAD382}"/>
              </a:ext>
            </a:extLst>
          </p:cNvPr>
          <p:cNvSpPr txBox="1"/>
          <p:nvPr/>
        </p:nvSpPr>
        <p:spPr>
          <a:xfrm>
            <a:off x="1368251" y="5107218"/>
            <a:ext cx="24191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8CCABC9D-C70D-4294-8C52-FDA8D960E6F5}"/>
              </a:ext>
            </a:extLst>
          </p:cNvPr>
          <p:cNvGrpSpPr/>
          <p:nvPr/>
        </p:nvGrpSpPr>
        <p:grpSpPr>
          <a:xfrm>
            <a:off x="1313080" y="1595059"/>
            <a:ext cx="2529247" cy="547777"/>
            <a:chOff x="1313080" y="1595059"/>
            <a:chExt cx="2529247" cy="547777"/>
          </a:xfrm>
        </p:grpSpPr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C3B4B56D-81A8-4F63-9256-F56E997D2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9F99F719-DC97-48E3-9572-0806B1B0D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FB75C3DA-49A3-47D9-B198-803CB651E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A082CB7-6528-44BC-B344-3B42C3BDA9C7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B14E6EC-F3D5-40AC-AD3B-E8B097B68875}"/>
                </a:ext>
              </a:extLst>
            </p:cNvPr>
            <p:cNvSpPr txBox="1"/>
            <p:nvPr/>
          </p:nvSpPr>
          <p:spPr>
            <a:xfrm>
              <a:off x="1371341" y="1882714"/>
              <a:ext cx="20649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799FC9F9-5A2D-4B98-9865-56C1CA94E1CB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70D9D52-EF35-4C65-9A18-FD8DEE7C074E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D45DA021-0192-4C24-8255-32AFD3A6362B}"/>
                </a:ext>
              </a:extLst>
            </p:cNvPr>
            <p:cNvSpPr/>
            <p:nvPr/>
          </p:nvSpPr>
          <p:spPr bwMode="auto">
            <a:xfrm>
              <a:off x="1411002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3E4BFDCE-9A91-4F55-AB53-DC5E538AF4C3}"/>
              </a:ext>
            </a:extLst>
          </p:cNvPr>
          <p:cNvSpPr txBox="1"/>
          <p:nvPr/>
        </p:nvSpPr>
        <p:spPr>
          <a:xfrm>
            <a:off x="1380578" y="2222384"/>
            <a:ext cx="7911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헤드라인 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1F4EF4A-0747-44D5-B48A-4FA6B6E28A29}"/>
              </a:ext>
            </a:extLst>
          </p:cNvPr>
          <p:cNvSpPr txBox="1"/>
          <p:nvPr/>
        </p:nvSpPr>
        <p:spPr>
          <a:xfrm>
            <a:off x="1313080" y="2414520"/>
            <a:ext cx="17246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KBS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뉴스의 빠르고 정확한 헤드라인 뉴스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7BE7516-227F-46CF-AD36-9E6825766333}"/>
              </a:ext>
            </a:extLst>
          </p:cNvPr>
          <p:cNvSpPr txBox="1"/>
          <p:nvPr/>
        </p:nvSpPr>
        <p:spPr>
          <a:xfrm>
            <a:off x="1368251" y="5391493"/>
            <a:ext cx="24191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75406B-D58C-464B-8219-91919DE0AA95}"/>
              </a:ext>
            </a:extLst>
          </p:cNvPr>
          <p:cNvSpPr txBox="1"/>
          <p:nvPr/>
        </p:nvSpPr>
        <p:spPr>
          <a:xfrm>
            <a:off x="6019082" y="2307495"/>
            <a:ext cx="1146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3CE5DC6-1817-46E1-B6EA-A5D2A2AC827B}"/>
              </a:ext>
            </a:extLst>
          </p:cNvPr>
          <p:cNvSpPr txBox="1"/>
          <p:nvPr/>
        </p:nvSpPr>
        <p:spPr>
          <a:xfrm>
            <a:off x="1368251" y="5667833"/>
            <a:ext cx="24191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2037EB7-9993-451A-A5D6-A8FD4F803636}"/>
              </a:ext>
            </a:extLst>
          </p:cNvPr>
          <p:cNvSpPr txBox="1"/>
          <p:nvPr/>
        </p:nvSpPr>
        <p:spPr>
          <a:xfrm>
            <a:off x="1368251" y="5939955"/>
            <a:ext cx="24191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079155-FF16-47C7-A38D-CBBB36A74342}"/>
              </a:ext>
            </a:extLst>
          </p:cNvPr>
          <p:cNvSpPr txBox="1"/>
          <p:nvPr/>
        </p:nvSpPr>
        <p:spPr>
          <a:xfrm>
            <a:off x="4844215" y="1640493"/>
            <a:ext cx="10051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K-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추천 뉴스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D9784E-D9E0-43F9-9E6A-272D58FEE08A}"/>
              </a:ext>
            </a:extLst>
          </p:cNvPr>
          <p:cNvSpPr txBox="1"/>
          <p:nvPr/>
        </p:nvSpPr>
        <p:spPr>
          <a:xfrm>
            <a:off x="5849332" y="5469368"/>
            <a:ext cx="37382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● ● ●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FB1FCC1-6D9A-4DAE-9F16-1273016025F5}"/>
              </a:ext>
            </a:extLst>
          </p:cNvPr>
          <p:cNvCxnSpPr/>
          <p:nvPr/>
        </p:nvCxnSpPr>
        <p:spPr bwMode="auto">
          <a:xfrm>
            <a:off x="4764088" y="5763721"/>
            <a:ext cx="2506665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9A3B560-C976-40B7-B0B8-AB3995247FD9}"/>
              </a:ext>
            </a:extLst>
          </p:cNvPr>
          <p:cNvCxnSpPr/>
          <p:nvPr/>
        </p:nvCxnSpPr>
        <p:spPr bwMode="auto">
          <a:xfrm>
            <a:off x="4764088" y="6086994"/>
            <a:ext cx="2506665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4DC1049-81C7-4791-A2E4-20C1436B8814}"/>
              </a:ext>
            </a:extLst>
          </p:cNvPr>
          <p:cNvSpPr/>
          <p:nvPr/>
        </p:nvSpPr>
        <p:spPr bwMode="auto">
          <a:xfrm>
            <a:off x="4922004" y="5815492"/>
            <a:ext cx="1029626" cy="21557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공영방송수신료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F49805A-8905-417A-B841-AE5AD8C897F2}"/>
              </a:ext>
            </a:extLst>
          </p:cNvPr>
          <p:cNvSpPr/>
          <p:nvPr/>
        </p:nvSpPr>
        <p:spPr bwMode="auto">
          <a:xfrm>
            <a:off x="6058076" y="5815492"/>
            <a:ext cx="1029626" cy="21557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공영방송수신료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30CF6EC-1D79-4094-AB5D-673CB3B451C8}"/>
              </a:ext>
            </a:extLst>
          </p:cNvPr>
          <p:cNvSpPr/>
          <p:nvPr/>
        </p:nvSpPr>
        <p:spPr bwMode="auto">
          <a:xfrm>
            <a:off x="7166440" y="5815492"/>
            <a:ext cx="1029626" cy="21557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공영방송수신료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7622FBD-B051-40DE-86AC-8F2698EC6844}"/>
              </a:ext>
            </a:extLst>
          </p:cNvPr>
          <p:cNvSpPr/>
          <p:nvPr/>
        </p:nvSpPr>
        <p:spPr bwMode="auto">
          <a:xfrm>
            <a:off x="4497536" y="573802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6B35E10-DFC3-44D2-AD64-7D3E2F74425E}"/>
              </a:ext>
            </a:extLst>
          </p:cNvPr>
          <p:cNvSpPr/>
          <p:nvPr/>
        </p:nvSpPr>
        <p:spPr bwMode="auto">
          <a:xfrm>
            <a:off x="2371703" y="307863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EC712A0-3591-405B-9A69-D13DC866303E}"/>
              </a:ext>
            </a:extLst>
          </p:cNvPr>
          <p:cNvSpPr/>
          <p:nvPr/>
        </p:nvSpPr>
        <p:spPr bwMode="auto">
          <a:xfrm>
            <a:off x="5543528" y="547820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FBA2D28-F710-499C-B6C0-1E1BBA2F849E}"/>
              </a:ext>
            </a:extLst>
          </p:cNvPr>
          <p:cNvSpPr/>
          <p:nvPr/>
        </p:nvSpPr>
        <p:spPr bwMode="auto">
          <a:xfrm>
            <a:off x="3468394" y="237923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3F9E2E7-DA99-4B24-B475-B24F7585DFC9}"/>
              </a:ext>
            </a:extLst>
          </p:cNvPr>
          <p:cNvGrpSpPr/>
          <p:nvPr/>
        </p:nvGrpSpPr>
        <p:grpSpPr>
          <a:xfrm>
            <a:off x="1390638" y="3400885"/>
            <a:ext cx="2350497" cy="499958"/>
            <a:chOff x="1031016" y="2935909"/>
            <a:chExt cx="3358105" cy="431074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F4A27E68-B7AB-449C-AD2B-75E36384ED3A}"/>
                </a:ext>
              </a:extLst>
            </p:cNvPr>
            <p:cNvSpPr/>
            <p:nvPr/>
          </p:nvSpPr>
          <p:spPr bwMode="auto">
            <a:xfrm>
              <a:off x="1031017" y="2978763"/>
              <a:ext cx="3358104" cy="388220"/>
            </a:xfrm>
            <a:prstGeom prst="roundRect">
              <a:avLst>
                <a:gd name="adj" fmla="val 18367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8EA5EA7-CE4C-47CF-8354-C3E51F29FEEF}"/>
                </a:ext>
              </a:extLst>
            </p:cNvPr>
            <p:cNvSpPr/>
            <p:nvPr/>
          </p:nvSpPr>
          <p:spPr bwMode="auto">
            <a:xfrm>
              <a:off x="1031016" y="2935909"/>
              <a:ext cx="3358105" cy="2026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A694B147-4DD0-4C83-A23F-DC4A097C7BC9}"/>
              </a:ext>
            </a:extLst>
          </p:cNvPr>
          <p:cNvSpPr txBox="1"/>
          <p:nvPr/>
        </p:nvSpPr>
        <p:spPr>
          <a:xfrm>
            <a:off x="1444213" y="3484725"/>
            <a:ext cx="193131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6BE02A75-9217-4DC9-8CAC-7A0C1CCB6105}"/>
              </a:ext>
            </a:extLst>
          </p:cNvPr>
          <p:cNvSpPr/>
          <p:nvPr/>
        </p:nvSpPr>
        <p:spPr bwMode="auto">
          <a:xfrm>
            <a:off x="3402404" y="3543143"/>
            <a:ext cx="246322" cy="246322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A8582C3F-DEB6-419F-8CA0-5FF5BA4F0AC8}"/>
              </a:ext>
            </a:extLst>
          </p:cNvPr>
          <p:cNvSpPr/>
          <p:nvPr/>
        </p:nvSpPr>
        <p:spPr bwMode="auto">
          <a:xfrm>
            <a:off x="1394205" y="3975593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DEF265F6-F871-4E08-BC19-9D4CEC5A7588}"/>
              </a:ext>
            </a:extLst>
          </p:cNvPr>
          <p:cNvSpPr/>
          <p:nvPr/>
        </p:nvSpPr>
        <p:spPr bwMode="auto">
          <a:xfrm>
            <a:off x="2594212" y="3975593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7828404-8AF8-4BEB-ADB9-202776DEE12B}"/>
              </a:ext>
            </a:extLst>
          </p:cNvPr>
          <p:cNvCxnSpPr>
            <a:cxnSpLocks/>
          </p:cNvCxnSpPr>
          <p:nvPr/>
        </p:nvCxnSpPr>
        <p:spPr bwMode="auto">
          <a:xfrm>
            <a:off x="1368251" y="5345646"/>
            <a:ext cx="237288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628F18A-CA2F-47ED-85EC-D47BC147ED2E}"/>
              </a:ext>
            </a:extLst>
          </p:cNvPr>
          <p:cNvCxnSpPr>
            <a:cxnSpLocks/>
          </p:cNvCxnSpPr>
          <p:nvPr/>
        </p:nvCxnSpPr>
        <p:spPr bwMode="auto">
          <a:xfrm>
            <a:off x="1368251" y="5631396"/>
            <a:ext cx="237288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066AF2FC-C596-49B1-9043-BAB90261E901}"/>
              </a:ext>
            </a:extLst>
          </p:cNvPr>
          <p:cNvCxnSpPr>
            <a:cxnSpLocks/>
          </p:cNvCxnSpPr>
          <p:nvPr/>
        </p:nvCxnSpPr>
        <p:spPr bwMode="auto">
          <a:xfrm>
            <a:off x="1368251" y="5898096"/>
            <a:ext cx="237288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94048AC-88E7-4B83-B6BD-F9A77A698B38}"/>
              </a:ext>
            </a:extLst>
          </p:cNvPr>
          <p:cNvSpPr/>
          <p:nvPr/>
        </p:nvSpPr>
        <p:spPr bwMode="auto">
          <a:xfrm>
            <a:off x="2371703" y="453472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68E2F9E-5493-4CC5-8606-6F391EDFD9DA}"/>
              </a:ext>
            </a:extLst>
          </p:cNvPr>
          <p:cNvSpPr/>
          <p:nvPr/>
        </p:nvSpPr>
        <p:spPr bwMode="auto">
          <a:xfrm>
            <a:off x="2371702" y="529985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C87D3B9-7C38-44FD-8293-127A2B96B8B4}"/>
              </a:ext>
            </a:extLst>
          </p:cNvPr>
          <p:cNvSpPr txBox="1"/>
          <p:nvPr/>
        </p:nvSpPr>
        <p:spPr>
          <a:xfrm>
            <a:off x="4849363" y="1851377"/>
            <a:ext cx="17246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뉴스가 추천하는 오늘의 주요 핵심 뉴스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3C89D2A9-D025-4896-9342-87065EBCC2ED}"/>
              </a:ext>
            </a:extLst>
          </p:cNvPr>
          <p:cNvSpPr/>
          <p:nvPr/>
        </p:nvSpPr>
        <p:spPr bwMode="auto">
          <a:xfrm>
            <a:off x="3560303" y="4371469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A3C37417-4678-4680-A418-99FF10DEF83F}"/>
              </a:ext>
            </a:extLst>
          </p:cNvPr>
          <p:cNvSpPr/>
          <p:nvPr/>
        </p:nvSpPr>
        <p:spPr bwMode="auto">
          <a:xfrm>
            <a:off x="4861305" y="2918318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7331778-DD5B-48CB-974C-245F0B0FDBE6}"/>
              </a:ext>
            </a:extLst>
          </p:cNvPr>
          <p:cNvSpPr/>
          <p:nvPr/>
        </p:nvSpPr>
        <p:spPr bwMode="auto">
          <a:xfrm>
            <a:off x="4861305" y="2918318"/>
            <a:ext cx="2355552" cy="587371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FAC3E30-67AF-4C15-BCDD-6B356DA0C54C}"/>
              </a:ext>
            </a:extLst>
          </p:cNvPr>
          <p:cNvSpPr txBox="1"/>
          <p:nvPr/>
        </p:nvSpPr>
        <p:spPr>
          <a:xfrm>
            <a:off x="6019082" y="2983770"/>
            <a:ext cx="1146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6AD75548-C140-46D1-B3E0-F1E66C9E9B16}"/>
              </a:ext>
            </a:extLst>
          </p:cNvPr>
          <p:cNvSpPr/>
          <p:nvPr/>
        </p:nvSpPr>
        <p:spPr bwMode="auto">
          <a:xfrm>
            <a:off x="4861305" y="3604118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1083217A-7D7C-494A-A237-3C4EA08B2FEB}"/>
              </a:ext>
            </a:extLst>
          </p:cNvPr>
          <p:cNvSpPr/>
          <p:nvPr/>
        </p:nvSpPr>
        <p:spPr bwMode="auto">
          <a:xfrm>
            <a:off x="4861305" y="3604118"/>
            <a:ext cx="2355552" cy="587371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421C8E0-7F6B-4033-8130-7A03EBDA886A}"/>
              </a:ext>
            </a:extLst>
          </p:cNvPr>
          <p:cNvSpPr txBox="1"/>
          <p:nvPr/>
        </p:nvSpPr>
        <p:spPr>
          <a:xfrm>
            <a:off x="6019082" y="3669570"/>
            <a:ext cx="1146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DEC00F64-E9CC-42C9-85A5-D8FFAF361A2B}"/>
              </a:ext>
            </a:extLst>
          </p:cNvPr>
          <p:cNvSpPr/>
          <p:nvPr/>
        </p:nvSpPr>
        <p:spPr bwMode="auto">
          <a:xfrm>
            <a:off x="5836778" y="2647444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9A728732-91B2-4CBF-8AAD-835C3FF5F82B}"/>
              </a:ext>
            </a:extLst>
          </p:cNvPr>
          <p:cNvSpPr/>
          <p:nvPr/>
        </p:nvSpPr>
        <p:spPr bwMode="auto">
          <a:xfrm>
            <a:off x="5836778" y="4009519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06332E8-D0B9-4FDB-B4C7-A552839F6339}"/>
              </a:ext>
            </a:extLst>
          </p:cNvPr>
          <p:cNvSpPr/>
          <p:nvPr/>
        </p:nvSpPr>
        <p:spPr bwMode="auto">
          <a:xfrm>
            <a:off x="5849235" y="283320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17DA923-0F91-454E-92D0-94CDBEB0F9B8}"/>
              </a:ext>
            </a:extLst>
          </p:cNvPr>
          <p:cNvSpPr txBox="1"/>
          <p:nvPr/>
        </p:nvSpPr>
        <p:spPr>
          <a:xfrm>
            <a:off x="4825826" y="4345218"/>
            <a:ext cx="24191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58A0ADF-EACC-40D6-8B3A-87869DB0F044}"/>
              </a:ext>
            </a:extLst>
          </p:cNvPr>
          <p:cNvSpPr txBox="1"/>
          <p:nvPr/>
        </p:nvSpPr>
        <p:spPr>
          <a:xfrm>
            <a:off x="4825826" y="4629493"/>
            <a:ext cx="24191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EE35F48-B240-456A-AF2F-E5AA01E7B555}"/>
              </a:ext>
            </a:extLst>
          </p:cNvPr>
          <p:cNvSpPr txBox="1"/>
          <p:nvPr/>
        </p:nvSpPr>
        <p:spPr>
          <a:xfrm>
            <a:off x="4825826" y="4905833"/>
            <a:ext cx="24191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27ADD45-3D84-4CF9-91EB-A32DAA3FE4CD}"/>
              </a:ext>
            </a:extLst>
          </p:cNvPr>
          <p:cNvSpPr txBox="1"/>
          <p:nvPr/>
        </p:nvSpPr>
        <p:spPr>
          <a:xfrm>
            <a:off x="4825826" y="5177955"/>
            <a:ext cx="24191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5B7F794-64AE-43E1-B79E-AD1526B2AEC7}"/>
              </a:ext>
            </a:extLst>
          </p:cNvPr>
          <p:cNvCxnSpPr>
            <a:cxnSpLocks/>
          </p:cNvCxnSpPr>
          <p:nvPr/>
        </p:nvCxnSpPr>
        <p:spPr bwMode="auto">
          <a:xfrm>
            <a:off x="4825826" y="4583646"/>
            <a:ext cx="237288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469A1737-81B6-4A59-A119-B3D5746BE218}"/>
              </a:ext>
            </a:extLst>
          </p:cNvPr>
          <p:cNvCxnSpPr>
            <a:cxnSpLocks/>
          </p:cNvCxnSpPr>
          <p:nvPr/>
        </p:nvCxnSpPr>
        <p:spPr bwMode="auto">
          <a:xfrm>
            <a:off x="4825826" y="4869396"/>
            <a:ext cx="237288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704B8222-7829-4B3B-A735-CDB3BFE442BB}"/>
              </a:ext>
            </a:extLst>
          </p:cNvPr>
          <p:cNvCxnSpPr>
            <a:cxnSpLocks/>
          </p:cNvCxnSpPr>
          <p:nvPr/>
        </p:nvCxnSpPr>
        <p:spPr bwMode="auto">
          <a:xfrm>
            <a:off x="4825826" y="5136096"/>
            <a:ext cx="237288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3A72670-44EE-44DA-819E-38A001AD9250}"/>
              </a:ext>
            </a:extLst>
          </p:cNvPr>
          <p:cNvSpPr/>
          <p:nvPr/>
        </p:nvSpPr>
        <p:spPr bwMode="auto">
          <a:xfrm>
            <a:off x="5840042" y="453785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16648C68-11EE-4374-8280-337279677E4C}"/>
              </a:ext>
            </a:extLst>
          </p:cNvPr>
          <p:cNvGrpSpPr/>
          <p:nvPr/>
        </p:nvGrpSpPr>
        <p:grpSpPr>
          <a:xfrm>
            <a:off x="6085004" y="4706563"/>
            <a:ext cx="912092" cy="504708"/>
            <a:chOff x="2117758" y="3123643"/>
            <a:chExt cx="912092" cy="504708"/>
          </a:xfrm>
        </p:grpSpPr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A69435D5-9BA2-4415-A595-F74CFFE9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758" y="3123643"/>
              <a:ext cx="504708" cy="504708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3059DC22-9FD2-472D-B20E-17EC29818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678" y="3131911"/>
              <a:ext cx="488172" cy="4881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34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91">
            <a:extLst>
              <a:ext uri="{FF2B5EF4-FFF2-40B4-BE49-F238E27FC236}">
                <a16:creationId xmlns:a16="http://schemas.microsoft.com/office/drawing/2014/main" id="{6F79A2A1-DE04-4B35-B476-BFA513386106}"/>
              </a:ext>
            </a:extLst>
          </p:cNvPr>
          <p:cNvGraphicFramePr>
            <a:graphicFrameLocks noGrp="1"/>
          </p:cNvGraphicFramePr>
          <p:nvPr/>
        </p:nvGraphicFramePr>
        <p:xfrm>
          <a:off x="620785" y="1696530"/>
          <a:ext cx="10996450" cy="2055600"/>
        </p:xfrm>
        <a:graphic>
          <a:graphicData uri="http://schemas.openxmlformats.org/drawingml/2006/table">
            <a:tbl>
              <a:tblPr/>
              <a:tblGrid>
                <a:gridCol w="1321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7166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5138058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PC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Mobile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해상도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 컨텐츠 영역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1280px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Toolbar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포함 컨텐츠 영역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1378px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디바이스 해상도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서비스 방식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고정된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Width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값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웹 브라우저의 사이즈에 따른 변경 제공하지 않음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유연한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Width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값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Mobile, Tablet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해상도 기준에 따른 반응형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화면방향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Portrait, Landscape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지원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698197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지원 버전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Window 10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이상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MAC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OS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이상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브라우저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크롬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사파리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엣지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익스플로러는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이상 에서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모든 정합성을 제공하지는 않지만 내용 확인은 가능한 수준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최신버전 기준으로 출시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 이내 버전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Android 10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이상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iOS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이상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 이내 출시된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Mobile/Tablet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7308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8CB51B5-27C4-4FCB-A35B-BBB9E4738D7D}"/>
              </a:ext>
            </a:extLst>
          </p:cNvPr>
          <p:cNvSpPr txBox="1"/>
          <p:nvPr/>
        </p:nvSpPr>
        <p:spPr>
          <a:xfrm>
            <a:off x="531570" y="755009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해상도 기준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B82BC-33EB-4B0A-9F0B-66301F400289}"/>
              </a:ext>
            </a:extLst>
          </p:cNvPr>
          <p:cNvSpPr txBox="1"/>
          <p:nvPr/>
        </p:nvSpPr>
        <p:spPr>
          <a:xfrm>
            <a:off x="466635" y="29250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컨텐츠 서비스 정책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67853-11C2-4AE2-A0F8-5D63F7E89F27}"/>
              </a:ext>
            </a:extLst>
          </p:cNvPr>
          <p:cNvSpPr txBox="1"/>
          <p:nvPr/>
        </p:nvSpPr>
        <p:spPr>
          <a:xfrm>
            <a:off x="687977" y="1001230"/>
            <a:ext cx="10746219" cy="48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KBS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뉴스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홈페이지의 해상도는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Mobile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구분하여 기준을 제공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이용 환경에서 최적화된 서비스를 이용할 수 있도록 하는 것을 목적으로 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환경에서는 고정된 해상도를 제공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Mobile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환경에서는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Device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따른 반응형을 제공한다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86066-1A35-4B93-908C-C41FE783A173}"/>
              </a:ext>
            </a:extLst>
          </p:cNvPr>
          <p:cNvSpPr txBox="1"/>
          <p:nvPr/>
        </p:nvSpPr>
        <p:spPr>
          <a:xfrm>
            <a:off x="531570" y="4003306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 기준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F5D6A-53A7-46B3-8D97-7681A83C863B}"/>
              </a:ext>
            </a:extLst>
          </p:cNvPr>
          <p:cNvSpPr txBox="1"/>
          <p:nvPr/>
        </p:nvSpPr>
        <p:spPr>
          <a:xfrm>
            <a:off x="687977" y="4249527"/>
            <a:ext cx="10746219" cy="48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KBS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뉴스 홈페이지에서 컨텐츠를 제공하는데 있어 통일성 있는 기준을 제공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사용자에게 공통된 경험을 통해 사용성을 높이 수 있도록 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KBS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뉴스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홈페이지에서 컨텐츠 제공에 있어 공통적으로 적용되는 기준은 다음과 같다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graphicFrame>
        <p:nvGraphicFramePr>
          <p:cNvPr id="10" name="Group 91">
            <a:extLst>
              <a:ext uri="{FF2B5EF4-FFF2-40B4-BE49-F238E27FC236}">
                <a16:creationId xmlns:a16="http://schemas.microsoft.com/office/drawing/2014/main" id="{8E9FDDCB-16A2-474B-B962-E8E53BB8DC00}"/>
              </a:ext>
            </a:extLst>
          </p:cNvPr>
          <p:cNvGraphicFramePr>
            <a:graphicFrameLocks noGrp="1"/>
          </p:cNvGraphicFramePr>
          <p:nvPr/>
        </p:nvGraphicFramePr>
        <p:xfrm>
          <a:off x="620785" y="4822907"/>
          <a:ext cx="10996451" cy="1678392"/>
        </p:xfrm>
        <a:graphic>
          <a:graphicData uri="http://schemas.openxmlformats.org/drawingml/2006/table">
            <a:tbl>
              <a:tblPr/>
              <a:tblGrid>
                <a:gridCol w="133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135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3494116">
                  <a:extLst>
                    <a:ext uri="{9D8B030D-6E8A-4147-A177-3AD203B41FA5}">
                      <a16:colId xmlns:a16="http://schemas.microsoft.com/office/drawing/2014/main" val="3278365753"/>
                    </a:ext>
                  </a:extLst>
                </a:gridCol>
                <a:gridCol w="3509556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PC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Mobile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 rowSpan="2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썸네일 이미지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기사인 경우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698197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링크 인지 효과 제공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제공하지 않음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모바일은 불필요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730858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길이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길이가 정의된 기준을 오버하는 경우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대상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내용일부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및 알립니다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 줄임 처리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 줄임 처리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106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80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F27648B-87F0-4E8F-9045-8BDEF34B66A4}"/>
              </a:ext>
            </a:extLst>
          </p:cNvPr>
          <p:cNvSpPr/>
          <p:nvPr/>
        </p:nvSpPr>
        <p:spPr bwMode="auto">
          <a:xfrm>
            <a:off x="1394205" y="1940337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3944EC9-0A1A-458D-AAD2-3EC15F9358BC}"/>
              </a:ext>
            </a:extLst>
          </p:cNvPr>
          <p:cNvSpPr/>
          <p:nvPr/>
        </p:nvSpPr>
        <p:spPr bwMode="auto">
          <a:xfrm>
            <a:off x="2594212" y="1940337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9D3CFF-19F7-44B9-BCF3-CEDFEA44782B}"/>
              </a:ext>
            </a:extLst>
          </p:cNvPr>
          <p:cNvSpPr txBox="1"/>
          <p:nvPr/>
        </p:nvSpPr>
        <p:spPr>
          <a:xfrm>
            <a:off x="2583720" y="2588394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329A4AF-C284-44AE-9E11-C2A599941F0A}"/>
              </a:ext>
            </a:extLst>
          </p:cNvPr>
          <p:cNvSpPr/>
          <p:nvPr/>
        </p:nvSpPr>
        <p:spPr bwMode="auto">
          <a:xfrm>
            <a:off x="1394205" y="194033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B58F6BC-37D7-4036-BAC8-557442BDB8B8}"/>
              </a:ext>
            </a:extLst>
          </p:cNvPr>
          <p:cNvSpPr/>
          <p:nvPr/>
        </p:nvSpPr>
        <p:spPr bwMode="auto">
          <a:xfrm>
            <a:off x="2594212" y="194033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E52B6D4-BCD5-4DAB-B512-D7BB12BC1BDE}"/>
              </a:ext>
            </a:extLst>
          </p:cNvPr>
          <p:cNvSpPr/>
          <p:nvPr/>
        </p:nvSpPr>
        <p:spPr bwMode="auto">
          <a:xfrm>
            <a:off x="3560303" y="2336213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B86C3BE-1D38-4C5A-9D17-D8A8E65D5A14}"/>
              </a:ext>
            </a:extLst>
          </p:cNvPr>
          <p:cNvSpPr/>
          <p:nvPr/>
        </p:nvSpPr>
        <p:spPr bwMode="auto">
          <a:xfrm>
            <a:off x="1394205" y="3026187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D479B54-2902-46BD-AE63-8B70BC2A85C3}"/>
              </a:ext>
            </a:extLst>
          </p:cNvPr>
          <p:cNvSpPr/>
          <p:nvPr/>
        </p:nvSpPr>
        <p:spPr bwMode="auto">
          <a:xfrm>
            <a:off x="2594212" y="3026187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BE706D-999C-46A7-B3C1-A1CFBA740371}"/>
              </a:ext>
            </a:extLst>
          </p:cNvPr>
          <p:cNvSpPr txBox="1"/>
          <p:nvPr/>
        </p:nvSpPr>
        <p:spPr>
          <a:xfrm>
            <a:off x="2583720" y="3674244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F15CA6C-6E7F-49A9-8C7F-62A5B4F5726B}"/>
              </a:ext>
            </a:extLst>
          </p:cNvPr>
          <p:cNvSpPr/>
          <p:nvPr/>
        </p:nvSpPr>
        <p:spPr bwMode="auto">
          <a:xfrm>
            <a:off x="1394205" y="302618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41951CB-1012-4D4E-BBCA-6C0867CDD8D9}"/>
              </a:ext>
            </a:extLst>
          </p:cNvPr>
          <p:cNvSpPr/>
          <p:nvPr/>
        </p:nvSpPr>
        <p:spPr bwMode="auto">
          <a:xfrm>
            <a:off x="2594212" y="302618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C463AF-3C8A-4D08-9085-C3C9DBB81BDF}"/>
              </a:ext>
            </a:extLst>
          </p:cNvPr>
          <p:cNvSpPr/>
          <p:nvPr/>
        </p:nvSpPr>
        <p:spPr bwMode="auto">
          <a:xfrm>
            <a:off x="3560303" y="3422063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5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SB_KNM_02_04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88445"/>
              </p:ext>
            </p:extLst>
          </p:nvPr>
        </p:nvGraphicFramePr>
        <p:xfrm>
          <a:off x="8939284" y="973008"/>
          <a:ext cx="3152632" cy="527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해당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섹션을 노출하지 않음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다시보기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 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타이틀 영역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방송명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데이터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 보기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더보기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버튼 클릭 시 해당 방송 서브화면으로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 목록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기본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 외 기사는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SWIP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확인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포인트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en-US" altLang="ko-KR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Swip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따른 페이지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보여지는 화면 개수 기준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알림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단문 알림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알림이 없는 경우 해당 영역 노출하지 않음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상황 알림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10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 내외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 정도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재난포털로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K-Shorts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뉴스 유튜브 채널의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Shorts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SWIP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보이는 개수 단위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유튜브 채널로 이동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인스타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틱톡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영상도 함께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포인트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en-US" altLang="ko-KR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Swip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따른 페이지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보여지는 화면 개수 기준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67" name="타원 66">
            <a:extLst>
              <a:ext uri="{FF2B5EF4-FFF2-40B4-BE49-F238E27FC236}">
                <a16:creationId xmlns:a16="http://schemas.microsoft.com/office/drawing/2014/main" id="{9F5455A0-F6E1-4795-A4EA-5AF755EFE96A}"/>
              </a:ext>
            </a:extLst>
          </p:cNvPr>
          <p:cNvSpPr/>
          <p:nvPr/>
        </p:nvSpPr>
        <p:spPr bwMode="auto">
          <a:xfrm>
            <a:off x="1018744" y="283587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3E1E15-CB0A-4936-BF74-6ED4B3EFD41B}"/>
              </a:ext>
            </a:extLst>
          </p:cNvPr>
          <p:cNvSpPr txBox="1"/>
          <p:nvPr/>
        </p:nvSpPr>
        <p:spPr>
          <a:xfrm>
            <a:off x="1364040" y="1640493"/>
            <a:ext cx="238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뉴스 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9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방송 다시보기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18985B8-826A-4448-9FA5-950A922686EF}"/>
              </a:ext>
            </a:extLst>
          </p:cNvPr>
          <p:cNvSpPr/>
          <p:nvPr/>
        </p:nvSpPr>
        <p:spPr bwMode="auto">
          <a:xfrm>
            <a:off x="1018744" y="443919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23BF09-FD76-41D0-A7B8-58C20F32EA1A}"/>
              </a:ext>
            </a:extLst>
          </p:cNvPr>
          <p:cNvSpPr txBox="1"/>
          <p:nvPr/>
        </p:nvSpPr>
        <p:spPr>
          <a:xfrm>
            <a:off x="2385695" y="4136688"/>
            <a:ext cx="37382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● ● ●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9CD2190-A173-4ADD-BE0C-9EF9294C4B5C}"/>
              </a:ext>
            </a:extLst>
          </p:cNvPr>
          <p:cNvSpPr/>
          <p:nvPr/>
        </p:nvSpPr>
        <p:spPr bwMode="auto">
          <a:xfrm>
            <a:off x="1376887" y="4421899"/>
            <a:ext cx="2380202" cy="2781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1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D150DFF-CC88-4A63-975A-6B5D92BAFF58}"/>
              </a:ext>
            </a:extLst>
          </p:cNvPr>
          <p:cNvSpPr txBox="1"/>
          <p:nvPr/>
        </p:nvSpPr>
        <p:spPr>
          <a:xfrm>
            <a:off x="1470006" y="4463111"/>
            <a:ext cx="1556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강릉 산물 확산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지역 차단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DA96352-C2F6-48BB-8779-2A2FE561B735}"/>
              </a:ext>
            </a:extLst>
          </p:cNvPr>
          <p:cNvSpPr txBox="1"/>
          <p:nvPr/>
        </p:nvSpPr>
        <p:spPr>
          <a:xfrm>
            <a:off x="2596811" y="4457003"/>
            <a:ext cx="11406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재난 포털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8B0F0AD-3537-4D8B-A8DF-4F7A0C89FB45}"/>
              </a:ext>
            </a:extLst>
          </p:cNvPr>
          <p:cNvGrpSpPr/>
          <p:nvPr/>
        </p:nvGrpSpPr>
        <p:grpSpPr>
          <a:xfrm>
            <a:off x="2130060" y="2943204"/>
            <a:ext cx="912092" cy="504708"/>
            <a:chOff x="2117758" y="3123643"/>
            <a:chExt cx="912092" cy="504708"/>
          </a:xfrm>
        </p:grpSpPr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C2E9B11C-6F15-4C2F-88CA-44E9E8AD2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758" y="3123643"/>
              <a:ext cx="504708" cy="504708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E9F20862-A0A7-4E35-AC53-D5DA75748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678" y="3131911"/>
              <a:ext cx="488172" cy="488172"/>
            </a:xfrm>
            <a:prstGeom prst="rect">
              <a:avLst/>
            </a:prstGeom>
          </p:spPr>
        </p:pic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EAF379-F288-4F94-947A-556444B0DD39}"/>
              </a:ext>
            </a:extLst>
          </p:cNvPr>
          <p:cNvSpPr/>
          <p:nvPr/>
        </p:nvSpPr>
        <p:spPr bwMode="auto">
          <a:xfrm>
            <a:off x="1934304" y="153883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F41F4D-A601-40D9-994A-FC1140303756}"/>
              </a:ext>
            </a:extLst>
          </p:cNvPr>
          <p:cNvSpPr/>
          <p:nvPr/>
        </p:nvSpPr>
        <p:spPr bwMode="auto">
          <a:xfrm>
            <a:off x="2991579" y="153883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A71C5D-AD43-436E-90B0-14BA7CF639B0}"/>
              </a:ext>
            </a:extLst>
          </p:cNvPr>
          <p:cNvSpPr/>
          <p:nvPr/>
        </p:nvSpPr>
        <p:spPr bwMode="auto">
          <a:xfrm>
            <a:off x="2415535" y="225367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C088381-B896-46D9-AEB2-1415E057F456}"/>
              </a:ext>
            </a:extLst>
          </p:cNvPr>
          <p:cNvSpPr/>
          <p:nvPr/>
        </p:nvSpPr>
        <p:spPr bwMode="auto">
          <a:xfrm>
            <a:off x="2086704" y="413908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D2E54F0-CDA6-4AD7-AA08-9B146652FBBF}"/>
              </a:ext>
            </a:extLst>
          </p:cNvPr>
          <p:cNvSpPr/>
          <p:nvPr/>
        </p:nvSpPr>
        <p:spPr bwMode="auto">
          <a:xfrm>
            <a:off x="3575392" y="1693892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DDEA62-E8AC-4C66-AB07-8E44409A3D79}"/>
              </a:ext>
            </a:extLst>
          </p:cNvPr>
          <p:cNvSpPr txBox="1"/>
          <p:nvPr/>
        </p:nvSpPr>
        <p:spPr>
          <a:xfrm>
            <a:off x="1341660" y="2588394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8520E0-FB24-41E8-A3FC-19B622B05269}"/>
              </a:ext>
            </a:extLst>
          </p:cNvPr>
          <p:cNvSpPr txBox="1"/>
          <p:nvPr/>
        </p:nvSpPr>
        <p:spPr>
          <a:xfrm>
            <a:off x="1341660" y="3674244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0567C3-0B86-412E-9034-13F51F1733D0}"/>
              </a:ext>
            </a:extLst>
          </p:cNvPr>
          <p:cNvSpPr txBox="1"/>
          <p:nvPr/>
        </p:nvSpPr>
        <p:spPr>
          <a:xfrm>
            <a:off x="4857983" y="1641762"/>
            <a:ext cx="2380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K-Shorts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B7CECF-19A3-4DAE-BB6C-266051C4F15E}"/>
              </a:ext>
            </a:extLst>
          </p:cNvPr>
          <p:cNvSpPr txBox="1"/>
          <p:nvPr/>
        </p:nvSpPr>
        <p:spPr>
          <a:xfrm>
            <a:off x="4854876" y="1851005"/>
            <a:ext cx="22634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뉴스가 전달하는 짧게 보는 뉴스입니다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C19CB92-1A50-42F1-80E3-39FDD5FBB36B}"/>
              </a:ext>
            </a:extLst>
          </p:cNvPr>
          <p:cNvGrpSpPr/>
          <p:nvPr/>
        </p:nvGrpSpPr>
        <p:grpSpPr>
          <a:xfrm>
            <a:off x="4847695" y="2127293"/>
            <a:ext cx="2371439" cy="1933194"/>
            <a:chOff x="4993067" y="2160697"/>
            <a:chExt cx="1656472" cy="1350354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7861CB10-7FB2-46EF-90E7-B7FD786C0B79}"/>
                </a:ext>
              </a:extLst>
            </p:cNvPr>
            <p:cNvSpPr/>
            <p:nvPr/>
          </p:nvSpPr>
          <p:spPr bwMode="auto">
            <a:xfrm>
              <a:off x="4993067" y="2160697"/>
              <a:ext cx="799622" cy="1350354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1832F0FD-EEF3-46EC-BCAB-56829A90B341}"/>
                </a:ext>
              </a:extLst>
            </p:cNvPr>
            <p:cNvSpPr/>
            <p:nvPr/>
          </p:nvSpPr>
          <p:spPr bwMode="auto">
            <a:xfrm>
              <a:off x="5849917" y="2160697"/>
              <a:ext cx="799622" cy="1350354"/>
            </a:xfrm>
            <a:prstGeom prst="roundRect">
              <a:avLst>
                <a:gd name="adj" fmla="val 5920"/>
              </a:avLst>
            </a:prstGeom>
            <a:solidFill>
              <a:srgbClr val="BFBFB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A7BD5D99-A885-48CB-81B3-3290376B8B44}"/>
              </a:ext>
            </a:extLst>
          </p:cNvPr>
          <p:cNvSpPr/>
          <p:nvPr/>
        </p:nvSpPr>
        <p:spPr bwMode="auto">
          <a:xfrm>
            <a:off x="5752361" y="3809774"/>
            <a:ext cx="174835" cy="174835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746EE56-2C60-4A7A-8FAE-DF806BDA1716}"/>
              </a:ext>
            </a:extLst>
          </p:cNvPr>
          <p:cNvSpPr/>
          <p:nvPr/>
        </p:nvSpPr>
        <p:spPr bwMode="auto">
          <a:xfrm>
            <a:off x="6981086" y="3809774"/>
            <a:ext cx="174835" cy="174835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06367A9-9273-4076-8E6A-CA1D132DED36}"/>
              </a:ext>
            </a:extLst>
          </p:cNvPr>
          <p:cNvSpPr txBox="1"/>
          <p:nvPr/>
        </p:nvSpPr>
        <p:spPr>
          <a:xfrm>
            <a:off x="5839778" y="4136688"/>
            <a:ext cx="37382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● ● ●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463B764-F476-4E49-8AA9-4AEA73A32ED0}"/>
              </a:ext>
            </a:extLst>
          </p:cNvPr>
          <p:cNvSpPr/>
          <p:nvPr/>
        </p:nvSpPr>
        <p:spPr bwMode="auto">
          <a:xfrm>
            <a:off x="4591666" y="289941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10EB202-B912-4497-B7B7-0E2EB7851A19}"/>
              </a:ext>
            </a:extLst>
          </p:cNvPr>
          <p:cNvSpPr/>
          <p:nvPr/>
        </p:nvSpPr>
        <p:spPr bwMode="auto">
          <a:xfrm>
            <a:off x="5890697" y="251013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6BE389E-41C2-4B22-88D2-23E20849126F}"/>
              </a:ext>
            </a:extLst>
          </p:cNvPr>
          <p:cNvSpPr/>
          <p:nvPr/>
        </p:nvSpPr>
        <p:spPr bwMode="auto">
          <a:xfrm>
            <a:off x="5506403" y="413871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D8204E6-3BB3-404A-8481-9F98A3F2AEE2}"/>
              </a:ext>
            </a:extLst>
          </p:cNvPr>
          <p:cNvSpPr txBox="1"/>
          <p:nvPr/>
        </p:nvSpPr>
        <p:spPr>
          <a:xfrm>
            <a:off x="4857983" y="4604037"/>
            <a:ext cx="2380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유튜브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LIVE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뉴스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FECC6C4-4581-42E1-AC00-CF17AB6922EF}"/>
              </a:ext>
            </a:extLst>
          </p:cNvPr>
          <p:cNvSpPr txBox="1"/>
          <p:nvPr/>
        </p:nvSpPr>
        <p:spPr>
          <a:xfrm>
            <a:off x="4854876" y="4813280"/>
            <a:ext cx="22634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실시간 뉴스를 빠르고 생생하게 전달해 드립니다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50D12EF-1A59-464A-8296-761E6D93278D}"/>
              </a:ext>
            </a:extLst>
          </p:cNvPr>
          <p:cNvGrpSpPr/>
          <p:nvPr/>
        </p:nvGrpSpPr>
        <p:grpSpPr>
          <a:xfrm>
            <a:off x="5568585" y="2885112"/>
            <a:ext cx="912092" cy="504708"/>
            <a:chOff x="2117758" y="3123643"/>
            <a:chExt cx="912092" cy="504708"/>
          </a:xfrm>
        </p:grpSpPr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A5925BA9-06DA-45A7-9676-E0DA1FED8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758" y="3123643"/>
              <a:ext cx="504708" cy="504708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7BDF467C-06BB-4C67-96DD-0E3C73957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678" y="3131911"/>
              <a:ext cx="488172" cy="488172"/>
            </a:xfrm>
            <a:prstGeom prst="rect">
              <a:avLst/>
            </a:prstGeom>
          </p:spPr>
        </p:pic>
      </p:grp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A2D3A34-7E64-43B0-8A5F-4E7E54304D03}"/>
              </a:ext>
            </a:extLst>
          </p:cNvPr>
          <p:cNvCxnSpPr>
            <a:cxnSpLocks/>
          </p:cNvCxnSpPr>
          <p:nvPr/>
        </p:nvCxnSpPr>
        <p:spPr bwMode="auto">
          <a:xfrm flipV="1">
            <a:off x="3822008" y="1838036"/>
            <a:ext cx="1029626" cy="4291770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B48AB90-8256-4C8F-8841-A6A998A6705E}"/>
              </a:ext>
            </a:extLst>
          </p:cNvPr>
          <p:cNvSpPr/>
          <p:nvPr/>
        </p:nvSpPr>
        <p:spPr bwMode="auto">
          <a:xfrm>
            <a:off x="4008582" y="3449667"/>
            <a:ext cx="666810" cy="1600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연속화면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04E827E-129B-4B4E-9AB9-D80D5D65E5E0}"/>
              </a:ext>
            </a:extLst>
          </p:cNvPr>
          <p:cNvSpPr txBox="1"/>
          <p:nvPr/>
        </p:nvSpPr>
        <p:spPr>
          <a:xfrm>
            <a:off x="5584523" y="5535295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다음 장표 참조</a:t>
            </a:r>
          </a:p>
        </p:txBody>
      </p:sp>
    </p:spTree>
    <p:extLst>
      <p:ext uri="{BB962C8B-B14F-4D97-AF65-F5344CB8AC3E}">
        <p14:creationId xmlns:p14="http://schemas.microsoft.com/office/powerpoint/2010/main" val="3820319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5A146FE0-986C-4582-B23B-EEEF2CE7A91D}"/>
              </a:ext>
            </a:extLst>
          </p:cNvPr>
          <p:cNvSpPr/>
          <p:nvPr/>
        </p:nvSpPr>
        <p:spPr bwMode="auto">
          <a:xfrm>
            <a:off x="1384680" y="2079286"/>
            <a:ext cx="2355400" cy="1730487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5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SB_KNM_02_05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805459"/>
              </p:ext>
            </p:extLst>
          </p:nvPr>
        </p:nvGraphicFramePr>
        <p:xfrm>
          <a:off x="8939284" y="973008"/>
          <a:ext cx="3152632" cy="548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해당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섹션을 노출하지 않음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유튜브 채널의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LVIE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방송중인 영상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LIVE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중 시청자 수가 가장 많은 것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유튜브 해당 영상으로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목록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나머지는 하단에 배치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SWIP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유튜브 해당 영상으로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실시간 방송 알림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실시간 방송 전 알림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10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방송시작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클릭 시 해당 방송 화면으로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오늘의 키워드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워드 클라우드 형식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9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빈도가 높은 순으로 차등 표시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키워드 클릭 시 검색 결과 페이지로 이동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멀티 탭 썸네일 형식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[4-1]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 보기 버튼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선택된 이슈 화면으로 이동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[4-2]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메뉴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개수 최대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까지 노출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순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이슈 선택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시 해당 이슈 기사 목록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목록 좌우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SWIP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806367A9-9273-4076-8E6A-CA1D132DED36}"/>
              </a:ext>
            </a:extLst>
          </p:cNvPr>
          <p:cNvSpPr txBox="1"/>
          <p:nvPr/>
        </p:nvSpPr>
        <p:spPr>
          <a:xfrm>
            <a:off x="2374528" y="5035189"/>
            <a:ext cx="37382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● ● ●</a:t>
            </a: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A2D3A34-7E64-43B0-8A5F-4E7E54304D03}"/>
              </a:ext>
            </a:extLst>
          </p:cNvPr>
          <p:cNvCxnSpPr>
            <a:cxnSpLocks/>
          </p:cNvCxnSpPr>
          <p:nvPr/>
        </p:nvCxnSpPr>
        <p:spPr bwMode="auto">
          <a:xfrm flipV="1">
            <a:off x="3822008" y="1838036"/>
            <a:ext cx="1029626" cy="4291770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B48AB90-8256-4C8F-8841-A6A998A6705E}"/>
              </a:ext>
            </a:extLst>
          </p:cNvPr>
          <p:cNvSpPr/>
          <p:nvPr/>
        </p:nvSpPr>
        <p:spPr bwMode="auto">
          <a:xfrm>
            <a:off x="4008582" y="3449667"/>
            <a:ext cx="666810" cy="1600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연속화면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BB57EDB-FE2A-480D-9FCC-5664E8CCF47F}"/>
              </a:ext>
            </a:extLst>
          </p:cNvPr>
          <p:cNvSpPr/>
          <p:nvPr/>
        </p:nvSpPr>
        <p:spPr bwMode="auto">
          <a:xfrm>
            <a:off x="1394205" y="3930253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2BE2442-309D-4B49-A2FB-EB4C02F73342}"/>
              </a:ext>
            </a:extLst>
          </p:cNvPr>
          <p:cNvSpPr/>
          <p:nvPr/>
        </p:nvSpPr>
        <p:spPr bwMode="auto">
          <a:xfrm>
            <a:off x="2594212" y="3930253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EDC90DB-CAEA-4BD0-8DBC-2FE492727DB2}"/>
              </a:ext>
            </a:extLst>
          </p:cNvPr>
          <p:cNvSpPr/>
          <p:nvPr/>
        </p:nvSpPr>
        <p:spPr bwMode="auto">
          <a:xfrm>
            <a:off x="1376779" y="2083844"/>
            <a:ext cx="2364356" cy="1236377"/>
          </a:xfrm>
          <a:prstGeom prst="roundRect">
            <a:avLst>
              <a:gd name="adj" fmla="val 838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90916C-7430-42B3-9755-8AEBF136F7F9}"/>
              </a:ext>
            </a:extLst>
          </p:cNvPr>
          <p:cNvSpPr txBox="1"/>
          <p:nvPr/>
        </p:nvSpPr>
        <p:spPr>
          <a:xfrm>
            <a:off x="1341660" y="4578310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6629BC-1233-4646-BFF9-A2B1D2540EC3}"/>
              </a:ext>
            </a:extLst>
          </p:cNvPr>
          <p:cNvSpPr txBox="1"/>
          <p:nvPr/>
        </p:nvSpPr>
        <p:spPr>
          <a:xfrm>
            <a:off x="2583720" y="4578310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05A588-FC9E-4CCC-964E-96AD4027BEEC}"/>
              </a:ext>
            </a:extLst>
          </p:cNvPr>
          <p:cNvSpPr txBox="1"/>
          <p:nvPr/>
        </p:nvSpPr>
        <p:spPr>
          <a:xfrm>
            <a:off x="1380578" y="1641762"/>
            <a:ext cx="1099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유튜브 라이브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DEE1E2-DF02-418E-9A07-05C31C62158D}"/>
              </a:ext>
            </a:extLst>
          </p:cNvPr>
          <p:cNvSpPr txBox="1"/>
          <p:nvPr/>
        </p:nvSpPr>
        <p:spPr>
          <a:xfrm>
            <a:off x="1394390" y="1833898"/>
            <a:ext cx="19228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실시간 뉴스를 빠르고 생생하게 전달해 드립니다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E3F947A-2E88-4A6A-84FA-EA7C7A64C661}"/>
              </a:ext>
            </a:extLst>
          </p:cNvPr>
          <p:cNvSpPr txBox="1"/>
          <p:nvPr/>
        </p:nvSpPr>
        <p:spPr>
          <a:xfrm>
            <a:off x="1386498" y="3389032"/>
            <a:ext cx="2311538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4D786DDB-EAE6-488C-9C6B-0913D377124C}"/>
              </a:ext>
            </a:extLst>
          </p:cNvPr>
          <p:cNvSpPr/>
          <p:nvPr/>
        </p:nvSpPr>
        <p:spPr bwMode="auto">
          <a:xfrm>
            <a:off x="3402404" y="2962521"/>
            <a:ext cx="246322" cy="246322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B8F3B9A4-C206-49EE-BEF5-90DE66521398}"/>
              </a:ext>
            </a:extLst>
          </p:cNvPr>
          <p:cNvSpPr/>
          <p:nvPr/>
        </p:nvSpPr>
        <p:spPr bwMode="auto">
          <a:xfrm>
            <a:off x="1394205" y="3930253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7BBCF4EF-F521-4EF2-A8FF-B61ABFB601FE}"/>
              </a:ext>
            </a:extLst>
          </p:cNvPr>
          <p:cNvSpPr/>
          <p:nvPr/>
        </p:nvSpPr>
        <p:spPr bwMode="auto">
          <a:xfrm>
            <a:off x="2594212" y="3930253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9BAA41D7-8884-4305-A171-DEA74989256B}"/>
              </a:ext>
            </a:extLst>
          </p:cNvPr>
          <p:cNvSpPr/>
          <p:nvPr/>
        </p:nvSpPr>
        <p:spPr bwMode="auto">
          <a:xfrm>
            <a:off x="3560303" y="4326129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00FFA442-0057-419D-B941-9D7A58A255C2}"/>
              </a:ext>
            </a:extLst>
          </p:cNvPr>
          <p:cNvSpPr/>
          <p:nvPr/>
        </p:nvSpPr>
        <p:spPr bwMode="auto">
          <a:xfrm>
            <a:off x="1394205" y="3920728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67E95A34-2BCA-4205-BC96-6C4E19574EC3}"/>
              </a:ext>
            </a:extLst>
          </p:cNvPr>
          <p:cNvSpPr/>
          <p:nvPr/>
        </p:nvSpPr>
        <p:spPr bwMode="auto">
          <a:xfrm>
            <a:off x="971654" y="354844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CDC48EA-BE5F-4891-BCD8-D81C4DF3FCCD}"/>
              </a:ext>
            </a:extLst>
          </p:cNvPr>
          <p:cNvSpPr/>
          <p:nvPr/>
        </p:nvSpPr>
        <p:spPr bwMode="auto">
          <a:xfrm>
            <a:off x="2379440" y="309698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8CD27D1-B2FF-4606-A938-885D605BDD1F}"/>
              </a:ext>
            </a:extLst>
          </p:cNvPr>
          <p:cNvSpPr/>
          <p:nvPr/>
        </p:nvSpPr>
        <p:spPr bwMode="auto">
          <a:xfrm>
            <a:off x="2379440" y="408009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688FFCF-0575-4D3F-8B52-1FE5A7B8749B}"/>
              </a:ext>
            </a:extLst>
          </p:cNvPr>
          <p:cNvSpPr/>
          <p:nvPr/>
        </p:nvSpPr>
        <p:spPr bwMode="auto">
          <a:xfrm>
            <a:off x="2046065" y="505164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20158CA-A6C9-4709-A039-3BBD097DCEAD}"/>
              </a:ext>
            </a:extLst>
          </p:cNvPr>
          <p:cNvSpPr/>
          <p:nvPr/>
        </p:nvSpPr>
        <p:spPr bwMode="auto">
          <a:xfrm>
            <a:off x="4861305" y="1650661"/>
            <a:ext cx="2355400" cy="367903"/>
          </a:xfrm>
          <a:prstGeom prst="roundRect">
            <a:avLst>
              <a:gd name="adj" fmla="val 21454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F954A00-7BEB-4F47-9DBE-3C45D5E06F9A}"/>
              </a:ext>
            </a:extLst>
          </p:cNvPr>
          <p:cNvSpPr/>
          <p:nvPr/>
        </p:nvSpPr>
        <p:spPr bwMode="auto">
          <a:xfrm>
            <a:off x="4861305" y="2203110"/>
            <a:ext cx="2355400" cy="1624003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B0E7F37-A51A-4AA4-B83F-25B1833ABC14}"/>
              </a:ext>
            </a:extLst>
          </p:cNvPr>
          <p:cNvSpPr txBox="1"/>
          <p:nvPr/>
        </p:nvSpPr>
        <p:spPr>
          <a:xfrm>
            <a:off x="4852926" y="2276463"/>
            <a:ext cx="238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TODAY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키워드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11634B9-B541-4830-874C-CA82F8A84FEE}"/>
              </a:ext>
            </a:extLst>
          </p:cNvPr>
          <p:cNvSpPr txBox="1"/>
          <p:nvPr/>
        </p:nvSpPr>
        <p:spPr>
          <a:xfrm>
            <a:off x="4860012" y="2485706"/>
            <a:ext cx="22265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뉴스애서 가장 많이 노출된 인기 키워드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C48A771-F4C1-4C10-96C2-DE56D4B4D8C9}"/>
              </a:ext>
            </a:extLst>
          </p:cNvPr>
          <p:cNvSpPr txBox="1"/>
          <p:nvPr/>
        </p:nvSpPr>
        <p:spPr>
          <a:xfrm>
            <a:off x="4852927" y="1724013"/>
            <a:ext cx="709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ON AIR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D5765F-899F-4DFE-AE0D-0E66DE854A54}"/>
              </a:ext>
            </a:extLst>
          </p:cNvPr>
          <p:cNvSpPr txBox="1"/>
          <p:nvPr/>
        </p:nvSpPr>
        <p:spPr>
          <a:xfrm>
            <a:off x="5337338" y="1732555"/>
            <a:ext cx="2016855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방송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 전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곧 뉴스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 시작됩니다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10D99053-8E6F-4C83-B16A-45F9FE724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304" y="2761814"/>
            <a:ext cx="1857122" cy="973856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9FB45D31-0985-45F4-B8DD-9EE32C2F8663}"/>
              </a:ext>
            </a:extLst>
          </p:cNvPr>
          <p:cNvSpPr txBox="1"/>
          <p:nvPr/>
        </p:nvSpPr>
        <p:spPr>
          <a:xfrm>
            <a:off x="4852926" y="4010013"/>
            <a:ext cx="238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ISSUE</a:t>
            </a: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AA44F77-5847-4FC9-9AD3-4A252D76E3F5}"/>
              </a:ext>
            </a:extLst>
          </p:cNvPr>
          <p:cNvSpPr/>
          <p:nvPr/>
        </p:nvSpPr>
        <p:spPr bwMode="auto">
          <a:xfrm>
            <a:off x="7031347" y="4056562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C32263FF-074A-44DD-8223-E6F7988336C2}"/>
              </a:ext>
            </a:extLst>
          </p:cNvPr>
          <p:cNvSpPr/>
          <p:nvPr/>
        </p:nvSpPr>
        <p:spPr bwMode="auto">
          <a:xfrm>
            <a:off x="4861305" y="4308137"/>
            <a:ext cx="929895" cy="193825"/>
          </a:xfrm>
          <a:prstGeom prst="roundRect">
            <a:avLst>
              <a:gd name="adj" fmla="val 21454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공영방송 수신료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7ABAFC2C-7CEE-43D6-A483-052E29F84813}"/>
              </a:ext>
            </a:extLst>
          </p:cNvPr>
          <p:cNvSpPr/>
          <p:nvPr/>
        </p:nvSpPr>
        <p:spPr bwMode="auto">
          <a:xfrm>
            <a:off x="5870955" y="4308137"/>
            <a:ext cx="1075471" cy="193825"/>
          </a:xfrm>
          <a:prstGeom prst="roundRect">
            <a:avLst>
              <a:gd name="adj" fmla="val 21454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후쿠시마 </a:t>
            </a: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오염수방류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D3ED5382-D6C8-4D8B-BEF7-92286055A84D}"/>
              </a:ext>
            </a:extLst>
          </p:cNvPr>
          <p:cNvSpPr/>
          <p:nvPr/>
        </p:nvSpPr>
        <p:spPr bwMode="auto">
          <a:xfrm>
            <a:off x="4861305" y="4651017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57478192-769A-4017-A108-C2158889B71C}"/>
              </a:ext>
            </a:extLst>
          </p:cNvPr>
          <p:cNvSpPr/>
          <p:nvPr/>
        </p:nvSpPr>
        <p:spPr bwMode="auto">
          <a:xfrm>
            <a:off x="6061312" y="4651017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88FD226-F5CA-4CBB-B23A-CCA1C7217462}"/>
              </a:ext>
            </a:extLst>
          </p:cNvPr>
          <p:cNvSpPr txBox="1"/>
          <p:nvPr/>
        </p:nvSpPr>
        <p:spPr>
          <a:xfrm>
            <a:off x="4808760" y="5299074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19355AE-A9FF-492C-A046-DD98CCA20874}"/>
              </a:ext>
            </a:extLst>
          </p:cNvPr>
          <p:cNvSpPr txBox="1"/>
          <p:nvPr/>
        </p:nvSpPr>
        <p:spPr>
          <a:xfrm>
            <a:off x="6050820" y="5299074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5CBFAB59-CC30-4559-AC8D-FCD092874C3E}"/>
              </a:ext>
            </a:extLst>
          </p:cNvPr>
          <p:cNvSpPr/>
          <p:nvPr/>
        </p:nvSpPr>
        <p:spPr bwMode="auto">
          <a:xfrm>
            <a:off x="4861305" y="465101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BFF9CD3D-D181-4D31-A543-BE0AC049A604}"/>
              </a:ext>
            </a:extLst>
          </p:cNvPr>
          <p:cNvSpPr/>
          <p:nvPr/>
        </p:nvSpPr>
        <p:spPr bwMode="auto">
          <a:xfrm>
            <a:off x="6061312" y="465101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D05D69AE-1908-4C4E-B39F-DA57F5212D5F}"/>
              </a:ext>
            </a:extLst>
          </p:cNvPr>
          <p:cNvSpPr/>
          <p:nvPr/>
        </p:nvSpPr>
        <p:spPr bwMode="auto">
          <a:xfrm>
            <a:off x="7027403" y="5046893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E7D3FF58-C50A-45B2-9A75-DBFB1C4A98FA}"/>
              </a:ext>
            </a:extLst>
          </p:cNvPr>
          <p:cNvSpPr/>
          <p:nvPr/>
        </p:nvSpPr>
        <p:spPr bwMode="auto">
          <a:xfrm>
            <a:off x="4861305" y="4641492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D9E6CDCE-2B70-4351-B51F-90B6F47DDB04}"/>
              </a:ext>
            </a:extLst>
          </p:cNvPr>
          <p:cNvSpPr/>
          <p:nvPr/>
        </p:nvSpPr>
        <p:spPr bwMode="auto">
          <a:xfrm>
            <a:off x="4861305" y="5813086"/>
            <a:ext cx="2355400" cy="367903"/>
          </a:xfrm>
          <a:prstGeom prst="roundRect">
            <a:avLst>
              <a:gd name="adj" fmla="val 21454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BANNER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480769B4-061F-4893-B228-57B70D31DBDC}"/>
              </a:ext>
            </a:extLst>
          </p:cNvPr>
          <p:cNvSpPr/>
          <p:nvPr/>
        </p:nvSpPr>
        <p:spPr bwMode="auto">
          <a:xfrm>
            <a:off x="7347768" y="168825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EE2CFD6B-545D-41F8-AC9E-939EB4B04F3C}"/>
              </a:ext>
            </a:extLst>
          </p:cNvPr>
          <p:cNvSpPr/>
          <p:nvPr/>
        </p:nvSpPr>
        <p:spPr bwMode="auto">
          <a:xfrm>
            <a:off x="7370412" y="284182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63DBCE59-1714-4593-B794-C128E147B70D}"/>
              </a:ext>
            </a:extLst>
          </p:cNvPr>
          <p:cNvSpPr/>
          <p:nvPr/>
        </p:nvSpPr>
        <p:spPr bwMode="auto">
          <a:xfrm>
            <a:off x="7370412" y="475634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D586FCD-E6BB-4F0C-A428-D1EB8FCECC91}"/>
              </a:ext>
            </a:extLst>
          </p:cNvPr>
          <p:cNvSpPr/>
          <p:nvPr/>
        </p:nvSpPr>
        <p:spPr bwMode="auto">
          <a:xfrm>
            <a:off x="6646640" y="405901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FD80B5A-C8E4-4276-B06D-3577C007ECDE}"/>
              </a:ext>
            </a:extLst>
          </p:cNvPr>
          <p:cNvSpPr/>
          <p:nvPr/>
        </p:nvSpPr>
        <p:spPr bwMode="auto">
          <a:xfrm>
            <a:off x="6989540" y="433523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8816A6FA-9A7A-432D-BD95-864E7E3C2962}"/>
              </a:ext>
            </a:extLst>
          </p:cNvPr>
          <p:cNvSpPr/>
          <p:nvPr/>
        </p:nvSpPr>
        <p:spPr bwMode="auto">
          <a:xfrm>
            <a:off x="5865590" y="485911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B4FE80B-B26F-40A3-9D4E-EF6F3FB14246}"/>
              </a:ext>
            </a:extLst>
          </p:cNvPr>
          <p:cNvSpPr/>
          <p:nvPr/>
        </p:nvSpPr>
        <p:spPr bwMode="auto">
          <a:xfrm>
            <a:off x="7348876" y="5191968"/>
            <a:ext cx="1471852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이슈영역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 01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멀티 탭 형식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썸네일 형식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7375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5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SB_KNM_02_06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588668"/>
              </p:ext>
            </p:extLst>
          </p:nvPr>
        </p:nvGraphicFramePr>
        <p:xfrm>
          <a:off x="8939284" y="973008"/>
          <a:ext cx="3152632" cy="388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해당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섹션을 노출하지 않음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멀티 탭  테스트 목록 형식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 보기 버튼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선택된 이슈 화면으로 이동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메뉴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개수 최대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까지 노출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순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이슈 선택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시 해당 이슈 기사 목록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단일 기사 형식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C813B25B-249D-4773-B614-DF6648EC719C}"/>
              </a:ext>
            </a:extLst>
          </p:cNvPr>
          <p:cNvGrpSpPr/>
          <p:nvPr/>
        </p:nvGrpSpPr>
        <p:grpSpPr>
          <a:xfrm>
            <a:off x="4852926" y="1650661"/>
            <a:ext cx="2501267" cy="2176452"/>
            <a:chOff x="4852926" y="1650661"/>
            <a:chExt cx="2501267" cy="2176452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F20158CA-A6C9-4709-A039-3BBD097DCEAD}"/>
                </a:ext>
              </a:extLst>
            </p:cNvPr>
            <p:cNvSpPr/>
            <p:nvPr/>
          </p:nvSpPr>
          <p:spPr bwMode="auto">
            <a:xfrm>
              <a:off x="4861305" y="1650661"/>
              <a:ext cx="2355400" cy="367903"/>
            </a:xfrm>
            <a:prstGeom prst="roundRect">
              <a:avLst>
                <a:gd name="adj" fmla="val 21454"/>
              </a:avLst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5F954A00-7BEB-4F47-9DBE-3C45D5E06F9A}"/>
                </a:ext>
              </a:extLst>
            </p:cNvPr>
            <p:cNvSpPr/>
            <p:nvPr/>
          </p:nvSpPr>
          <p:spPr bwMode="auto">
            <a:xfrm>
              <a:off x="4861305" y="2203110"/>
              <a:ext cx="2355400" cy="1624003"/>
            </a:xfrm>
            <a:prstGeom prst="roundRect">
              <a:avLst>
                <a:gd name="adj" fmla="val 5920"/>
              </a:avLst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B0E7F37-A51A-4AA4-B83F-25B1833ABC14}"/>
                </a:ext>
              </a:extLst>
            </p:cNvPr>
            <p:cNvSpPr txBox="1"/>
            <p:nvPr/>
          </p:nvSpPr>
          <p:spPr>
            <a:xfrm>
              <a:off x="4852926" y="2276463"/>
              <a:ext cx="23802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TODAY </a:t>
              </a:r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키워드</a:t>
              </a:r>
              <a:endPara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11634B9-B541-4830-874C-CA82F8A84FEE}"/>
                </a:ext>
              </a:extLst>
            </p:cNvPr>
            <p:cNvSpPr txBox="1"/>
            <p:nvPr/>
          </p:nvSpPr>
          <p:spPr>
            <a:xfrm>
              <a:off x="4860012" y="2485706"/>
              <a:ext cx="222658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뉴스애서 가장 많이 노출된 인기 키워드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C48A771-F4C1-4C10-96C2-DE56D4B4D8C9}"/>
                </a:ext>
              </a:extLst>
            </p:cNvPr>
            <p:cNvSpPr txBox="1"/>
            <p:nvPr/>
          </p:nvSpPr>
          <p:spPr>
            <a:xfrm>
              <a:off x="4852927" y="1724013"/>
              <a:ext cx="7096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ON AIR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BD5765F-899F-4DFE-AE0D-0E66DE854A54}"/>
                </a:ext>
              </a:extLst>
            </p:cNvPr>
            <p:cNvSpPr txBox="1"/>
            <p:nvPr/>
          </p:nvSpPr>
          <p:spPr>
            <a:xfrm>
              <a:off x="5337338" y="1732555"/>
              <a:ext cx="2016855" cy="210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방송 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분 전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곧 뉴스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이 시작됩니다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10D99053-8E6F-4C83-B16A-45F9FE724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9304" y="2761814"/>
              <a:ext cx="1857122" cy="973856"/>
            </a:xfrm>
            <a:prstGeom prst="rect">
              <a:avLst/>
            </a:prstGeom>
          </p:spPr>
        </p:pic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FB45D31-0985-45F4-B8DD-9EE32C2F8663}"/>
              </a:ext>
            </a:extLst>
          </p:cNvPr>
          <p:cNvSpPr txBox="1"/>
          <p:nvPr/>
        </p:nvSpPr>
        <p:spPr>
          <a:xfrm>
            <a:off x="4852926" y="4010013"/>
            <a:ext cx="238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ISSUE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D9E6CDCE-2B70-4351-B51F-90B6F47DDB04}"/>
              </a:ext>
            </a:extLst>
          </p:cNvPr>
          <p:cNvSpPr/>
          <p:nvPr/>
        </p:nvSpPr>
        <p:spPr bwMode="auto">
          <a:xfrm>
            <a:off x="4861305" y="5813086"/>
            <a:ext cx="2355400" cy="367903"/>
          </a:xfrm>
          <a:prstGeom prst="roundRect">
            <a:avLst>
              <a:gd name="adj" fmla="val 21454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BANNER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A02D42D-BE1C-436D-953D-D250CF468878}"/>
              </a:ext>
            </a:extLst>
          </p:cNvPr>
          <p:cNvGrpSpPr/>
          <p:nvPr/>
        </p:nvGrpSpPr>
        <p:grpSpPr>
          <a:xfrm>
            <a:off x="1376301" y="1650661"/>
            <a:ext cx="2501267" cy="2176452"/>
            <a:chOff x="1376301" y="1650661"/>
            <a:chExt cx="2501267" cy="2176452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3BB60903-43F4-45A3-BC63-18806E355DA1}"/>
                </a:ext>
              </a:extLst>
            </p:cNvPr>
            <p:cNvSpPr/>
            <p:nvPr/>
          </p:nvSpPr>
          <p:spPr bwMode="auto">
            <a:xfrm>
              <a:off x="1384680" y="1650661"/>
              <a:ext cx="2355400" cy="367903"/>
            </a:xfrm>
            <a:prstGeom prst="roundRect">
              <a:avLst>
                <a:gd name="adj" fmla="val 21454"/>
              </a:avLst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13A26452-E7E8-49BC-A4E1-7567ED1D89A0}"/>
                </a:ext>
              </a:extLst>
            </p:cNvPr>
            <p:cNvSpPr/>
            <p:nvPr/>
          </p:nvSpPr>
          <p:spPr bwMode="auto">
            <a:xfrm>
              <a:off x="1384680" y="2203110"/>
              <a:ext cx="2355400" cy="1624003"/>
            </a:xfrm>
            <a:prstGeom prst="roundRect">
              <a:avLst>
                <a:gd name="adj" fmla="val 5920"/>
              </a:avLst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7B3895A-C034-4B92-AF47-30ADF448D2A1}"/>
                </a:ext>
              </a:extLst>
            </p:cNvPr>
            <p:cNvSpPr txBox="1"/>
            <p:nvPr/>
          </p:nvSpPr>
          <p:spPr>
            <a:xfrm>
              <a:off x="1376301" y="2276463"/>
              <a:ext cx="23802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TODAY </a:t>
              </a:r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키워드</a:t>
              </a:r>
              <a:endPara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345B5D-BD64-4CD4-A86C-09C92C6C3B49}"/>
                </a:ext>
              </a:extLst>
            </p:cNvPr>
            <p:cNvSpPr txBox="1"/>
            <p:nvPr/>
          </p:nvSpPr>
          <p:spPr>
            <a:xfrm>
              <a:off x="1383387" y="2485706"/>
              <a:ext cx="222658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뉴스애서 가장 많이 노출된 인기 키워드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D392865-EBF1-42C9-AD42-D5DA8A1C94DC}"/>
                </a:ext>
              </a:extLst>
            </p:cNvPr>
            <p:cNvSpPr txBox="1"/>
            <p:nvPr/>
          </p:nvSpPr>
          <p:spPr>
            <a:xfrm>
              <a:off x="1376302" y="1724013"/>
              <a:ext cx="7096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ON AIR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8D4E37E-C693-4BC7-B56E-AFC60394EFB5}"/>
                </a:ext>
              </a:extLst>
            </p:cNvPr>
            <p:cNvSpPr txBox="1"/>
            <p:nvPr/>
          </p:nvSpPr>
          <p:spPr>
            <a:xfrm>
              <a:off x="1860713" y="1732555"/>
              <a:ext cx="2016855" cy="210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방송 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분 전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곧 뉴스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이 시작됩니다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2AD52E6D-5FE4-4131-80ED-DF86B0D97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2679" y="2761814"/>
              <a:ext cx="1857122" cy="973856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0AC919E-0BD2-4B4A-89EA-20BEF8722AD1}"/>
              </a:ext>
            </a:extLst>
          </p:cNvPr>
          <p:cNvSpPr txBox="1"/>
          <p:nvPr/>
        </p:nvSpPr>
        <p:spPr>
          <a:xfrm>
            <a:off x="1376301" y="4010013"/>
            <a:ext cx="238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ISSUE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D741EE51-C065-417E-A19D-FF29ACA6243A}"/>
              </a:ext>
            </a:extLst>
          </p:cNvPr>
          <p:cNvSpPr/>
          <p:nvPr/>
        </p:nvSpPr>
        <p:spPr bwMode="auto">
          <a:xfrm>
            <a:off x="3554722" y="4056562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6C32EAB1-503F-41A2-9F1C-62C5A40DD329}"/>
              </a:ext>
            </a:extLst>
          </p:cNvPr>
          <p:cNvSpPr/>
          <p:nvPr/>
        </p:nvSpPr>
        <p:spPr bwMode="auto">
          <a:xfrm>
            <a:off x="1384680" y="4308137"/>
            <a:ext cx="929895" cy="193825"/>
          </a:xfrm>
          <a:prstGeom prst="roundRect">
            <a:avLst>
              <a:gd name="adj" fmla="val 21454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공영방송 수신료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BDA06085-E26C-4416-8073-E9CCD0A4ABF4}"/>
              </a:ext>
            </a:extLst>
          </p:cNvPr>
          <p:cNvSpPr/>
          <p:nvPr/>
        </p:nvSpPr>
        <p:spPr bwMode="auto">
          <a:xfrm>
            <a:off x="2394330" y="4308137"/>
            <a:ext cx="1075471" cy="193825"/>
          </a:xfrm>
          <a:prstGeom prst="roundRect">
            <a:avLst>
              <a:gd name="adj" fmla="val 21454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후쿠시마 </a:t>
            </a: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오염수방류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54375DA7-F52B-4DBC-BB20-410B07206877}"/>
              </a:ext>
            </a:extLst>
          </p:cNvPr>
          <p:cNvSpPr/>
          <p:nvPr/>
        </p:nvSpPr>
        <p:spPr bwMode="auto">
          <a:xfrm>
            <a:off x="1384680" y="5813086"/>
            <a:ext cx="2355400" cy="367903"/>
          </a:xfrm>
          <a:prstGeom prst="roundRect">
            <a:avLst>
              <a:gd name="adj" fmla="val 21454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BANNER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748C152-108F-420C-A1A3-AEFF73C4E03C}"/>
              </a:ext>
            </a:extLst>
          </p:cNvPr>
          <p:cNvSpPr txBox="1"/>
          <p:nvPr/>
        </p:nvSpPr>
        <p:spPr>
          <a:xfrm>
            <a:off x="1368251" y="4629430"/>
            <a:ext cx="24191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DCE5C81-3379-4144-AF96-98513FD2813B}"/>
              </a:ext>
            </a:extLst>
          </p:cNvPr>
          <p:cNvSpPr txBox="1"/>
          <p:nvPr/>
        </p:nvSpPr>
        <p:spPr>
          <a:xfrm>
            <a:off x="1368251" y="4913705"/>
            <a:ext cx="24191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5E6311C-30CF-460A-88B5-643D02928AB1}"/>
              </a:ext>
            </a:extLst>
          </p:cNvPr>
          <p:cNvSpPr txBox="1"/>
          <p:nvPr/>
        </p:nvSpPr>
        <p:spPr>
          <a:xfrm>
            <a:off x="1368251" y="5190045"/>
            <a:ext cx="24191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EDF7F0-FF04-426C-BE6B-C5F7177595DF}"/>
              </a:ext>
            </a:extLst>
          </p:cNvPr>
          <p:cNvSpPr txBox="1"/>
          <p:nvPr/>
        </p:nvSpPr>
        <p:spPr>
          <a:xfrm>
            <a:off x="1368251" y="5462167"/>
            <a:ext cx="24191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CD67421-E9FB-4140-86E6-3D9E80432E92}"/>
              </a:ext>
            </a:extLst>
          </p:cNvPr>
          <p:cNvCxnSpPr>
            <a:cxnSpLocks/>
          </p:cNvCxnSpPr>
          <p:nvPr/>
        </p:nvCxnSpPr>
        <p:spPr bwMode="auto">
          <a:xfrm>
            <a:off x="1368251" y="4867858"/>
            <a:ext cx="237288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B32DDA0-0716-4591-9F6C-663F5A584593}"/>
              </a:ext>
            </a:extLst>
          </p:cNvPr>
          <p:cNvCxnSpPr>
            <a:cxnSpLocks/>
          </p:cNvCxnSpPr>
          <p:nvPr/>
        </p:nvCxnSpPr>
        <p:spPr bwMode="auto">
          <a:xfrm>
            <a:off x="1368251" y="5153608"/>
            <a:ext cx="237288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E7DE3B8-25ED-4E6B-9C95-5D432551D672}"/>
              </a:ext>
            </a:extLst>
          </p:cNvPr>
          <p:cNvCxnSpPr>
            <a:cxnSpLocks/>
          </p:cNvCxnSpPr>
          <p:nvPr/>
        </p:nvCxnSpPr>
        <p:spPr bwMode="auto">
          <a:xfrm>
            <a:off x="1368251" y="5420308"/>
            <a:ext cx="237288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BE9414D-068D-4985-B481-475A398EB3EC}"/>
              </a:ext>
            </a:extLst>
          </p:cNvPr>
          <p:cNvSpPr/>
          <p:nvPr/>
        </p:nvSpPr>
        <p:spPr bwMode="auto">
          <a:xfrm>
            <a:off x="104775" y="4868256"/>
            <a:ext cx="1196975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이슈영역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 02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멀티 탭 형식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텍스트 목록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E2E17A49-232F-431F-A043-7091F0A396B1}"/>
              </a:ext>
            </a:extLst>
          </p:cNvPr>
          <p:cNvSpPr/>
          <p:nvPr/>
        </p:nvSpPr>
        <p:spPr bwMode="auto">
          <a:xfrm>
            <a:off x="1008225" y="448923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642922E-32F0-4881-B5EE-DA082A8D7FC7}"/>
              </a:ext>
            </a:extLst>
          </p:cNvPr>
          <p:cNvSpPr/>
          <p:nvPr/>
        </p:nvSpPr>
        <p:spPr bwMode="auto">
          <a:xfrm>
            <a:off x="3136419" y="405553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7979351-91B3-4B0F-B967-7626B87959D7}"/>
              </a:ext>
            </a:extLst>
          </p:cNvPr>
          <p:cNvSpPr/>
          <p:nvPr/>
        </p:nvSpPr>
        <p:spPr bwMode="auto">
          <a:xfrm>
            <a:off x="3550064" y="433523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B462FAF-D49F-4FEE-B980-5886DEBD44F9}"/>
              </a:ext>
            </a:extLst>
          </p:cNvPr>
          <p:cNvSpPr/>
          <p:nvPr/>
        </p:nvSpPr>
        <p:spPr bwMode="auto">
          <a:xfrm>
            <a:off x="2328495" y="483620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BA6E3F3F-68A4-4DE0-B7EF-5001665AFC67}"/>
              </a:ext>
            </a:extLst>
          </p:cNvPr>
          <p:cNvSpPr/>
          <p:nvPr/>
        </p:nvSpPr>
        <p:spPr bwMode="auto">
          <a:xfrm>
            <a:off x="4860012" y="4308137"/>
            <a:ext cx="2364356" cy="1337017"/>
          </a:xfrm>
          <a:prstGeom prst="roundRect">
            <a:avLst>
              <a:gd name="adj" fmla="val 553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1620451A-90A6-4F25-9C4A-66BDED334AF9}"/>
              </a:ext>
            </a:extLst>
          </p:cNvPr>
          <p:cNvGrpSpPr/>
          <p:nvPr/>
        </p:nvGrpSpPr>
        <p:grpSpPr>
          <a:xfrm>
            <a:off x="4861010" y="5145196"/>
            <a:ext cx="2372883" cy="499958"/>
            <a:chOff x="1031016" y="2935909"/>
            <a:chExt cx="3358105" cy="431074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4884C372-1DB2-4D8F-A389-B64B85960E9B}"/>
                </a:ext>
              </a:extLst>
            </p:cNvPr>
            <p:cNvSpPr/>
            <p:nvPr/>
          </p:nvSpPr>
          <p:spPr bwMode="auto">
            <a:xfrm>
              <a:off x="1031017" y="2978763"/>
              <a:ext cx="3358104" cy="388220"/>
            </a:xfrm>
            <a:prstGeom prst="roundRect">
              <a:avLst>
                <a:gd name="adj" fmla="val 18367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94A2711-5F42-4F9D-9FFB-4BA39868AFA0}"/>
                </a:ext>
              </a:extLst>
            </p:cNvPr>
            <p:cNvSpPr/>
            <p:nvPr/>
          </p:nvSpPr>
          <p:spPr bwMode="auto">
            <a:xfrm>
              <a:off x="1031016" y="2935909"/>
              <a:ext cx="3358105" cy="2026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8570D4EE-4E6D-4C8A-B9FA-575B590CABA3}"/>
              </a:ext>
            </a:extLst>
          </p:cNvPr>
          <p:cNvSpPr txBox="1"/>
          <p:nvPr/>
        </p:nvSpPr>
        <p:spPr>
          <a:xfrm>
            <a:off x="4927446" y="5229036"/>
            <a:ext cx="193131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6ADEE574-87F2-4660-BB01-9862AE9295D3}"/>
              </a:ext>
            </a:extLst>
          </p:cNvPr>
          <p:cNvSpPr/>
          <p:nvPr/>
        </p:nvSpPr>
        <p:spPr bwMode="auto">
          <a:xfrm>
            <a:off x="6885637" y="5287454"/>
            <a:ext cx="246322" cy="246322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FBFBEB9-B950-40B5-A864-D6A05575BAAB}"/>
              </a:ext>
            </a:extLst>
          </p:cNvPr>
          <p:cNvSpPr/>
          <p:nvPr/>
        </p:nvSpPr>
        <p:spPr bwMode="auto">
          <a:xfrm>
            <a:off x="7354194" y="4858084"/>
            <a:ext cx="1496674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이슈영역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 03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단일 형식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2AF29CAC-4AAE-46E8-993D-19C380EAF51A}"/>
              </a:ext>
            </a:extLst>
          </p:cNvPr>
          <p:cNvSpPr/>
          <p:nvPr/>
        </p:nvSpPr>
        <p:spPr bwMode="auto">
          <a:xfrm>
            <a:off x="7354193" y="448923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2121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5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SB_KNM_02_07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274406"/>
              </p:ext>
            </p:extLst>
          </p:nvPr>
        </p:nvGraphicFramePr>
        <p:xfrm>
          <a:off x="8939284" y="973008"/>
          <a:ext cx="3152632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해당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섹션을 노출하지 않음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(Live Update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형식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단독보도 형식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C813B25B-249D-4773-B614-DF6648EC719C}"/>
              </a:ext>
            </a:extLst>
          </p:cNvPr>
          <p:cNvGrpSpPr/>
          <p:nvPr/>
        </p:nvGrpSpPr>
        <p:grpSpPr>
          <a:xfrm>
            <a:off x="4852926" y="1650661"/>
            <a:ext cx="2501267" cy="2176452"/>
            <a:chOff x="4852926" y="1650661"/>
            <a:chExt cx="2501267" cy="2176452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F20158CA-A6C9-4709-A039-3BBD097DCEAD}"/>
                </a:ext>
              </a:extLst>
            </p:cNvPr>
            <p:cNvSpPr/>
            <p:nvPr/>
          </p:nvSpPr>
          <p:spPr bwMode="auto">
            <a:xfrm>
              <a:off x="4861305" y="1650661"/>
              <a:ext cx="2355400" cy="367903"/>
            </a:xfrm>
            <a:prstGeom prst="roundRect">
              <a:avLst>
                <a:gd name="adj" fmla="val 21454"/>
              </a:avLst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5F954A00-7BEB-4F47-9DBE-3C45D5E06F9A}"/>
                </a:ext>
              </a:extLst>
            </p:cNvPr>
            <p:cNvSpPr/>
            <p:nvPr/>
          </p:nvSpPr>
          <p:spPr bwMode="auto">
            <a:xfrm>
              <a:off x="4861305" y="2203110"/>
              <a:ext cx="2355400" cy="1624003"/>
            </a:xfrm>
            <a:prstGeom prst="roundRect">
              <a:avLst>
                <a:gd name="adj" fmla="val 5920"/>
              </a:avLst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B0E7F37-A51A-4AA4-B83F-25B1833ABC14}"/>
                </a:ext>
              </a:extLst>
            </p:cNvPr>
            <p:cNvSpPr txBox="1"/>
            <p:nvPr/>
          </p:nvSpPr>
          <p:spPr>
            <a:xfrm>
              <a:off x="4852926" y="2276463"/>
              <a:ext cx="23802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TODAY </a:t>
              </a:r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키워드</a:t>
              </a:r>
              <a:endPara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11634B9-B541-4830-874C-CA82F8A84FEE}"/>
                </a:ext>
              </a:extLst>
            </p:cNvPr>
            <p:cNvSpPr txBox="1"/>
            <p:nvPr/>
          </p:nvSpPr>
          <p:spPr>
            <a:xfrm>
              <a:off x="4860012" y="2485706"/>
              <a:ext cx="222658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뉴스애서 가장 많이 노출된 인기 키워드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C48A771-F4C1-4C10-96C2-DE56D4B4D8C9}"/>
                </a:ext>
              </a:extLst>
            </p:cNvPr>
            <p:cNvSpPr txBox="1"/>
            <p:nvPr/>
          </p:nvSpPr>
          <p:spPr>
            <a:xfrm>
              <a:off x="4852927" y="1724013"/>
              <a:ext cx="7096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ON AIR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BD5765F-899F-4DFE-AE0D-0E66DE854A54}"/>
                </a:ext>
              </a:extLst>
            </p:cNvPr>
            <p:cNvSpPr txBox="1"/>
            <p:nvPr/>
          </p:nvSpPr>
          <p:spPr>
            <a:xfrm>
              <a:off x="5337338" y="1732555"/>
              <a:ext cx="2016855" cy="210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방송 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분 전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곧 뉴스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이 시작됩니다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10D99053-8E6F-4C83-B16A-45F9FE724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9304" y="2761814"/>
              <a:ext cx="1857122" cy="973856"/>
            </a:xfrm>
            <a:prstGeom prst="rect">
              <a:avLst/>
            </a:prstGeom>
          </p:spPr>
        </p:pic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FB45D31-0985-45F4-B8DD-9EE32C2F8663}"/>
              </a:ext>
            </a:extLst>
          </p:cNvPr>
          <p:cNvSpPr txBox="1"/>
          <p:nvPr/>
        </p:nvSpPr>
        <p:spPr>
          <a:xfrm>
            <a:off x="4852926" y="4010013"/>
            <a:ext cx="238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단독보도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D9E6CDCE-2B70-4351-B51F-90B6F47DDB04}"/>
              </a:ext>
            </a:extLst>
          </p:cNvPr>
          <p:cNvSpPr/>
          <p:nvPr/>
        </p:nvSpPr>
        <p:spPr bwMode="auto">
          <a:xfrm>
            <a:off x="4861305" y="5813086"/>
            <a:ext cx="2355400" cy="367903"/>
          </a:xfrm>
          <a:prstGeom prst="roundRect">
            <a:avLst>
              <a:gd name="adj" fmla="val 21454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BANNER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A02D42D-BE1C-436D-953D-D250CF468878}"/>
              </a:ext>
            </a:extLst>
          </p:cNvPr>
          <p:cNvGrpSpPr/>
          <p:nvPr/>
        </p:nvGrpSpPr>
        <p:grpSpPr>
          <a:xfrm>
            <a:off x="1376301" y="1650661"/>
            <a:ext cx="2501267" cy="2176452"/>
            <a:chOff x="1376301" y="1650661"/>
            <a:chExt cx="2501267" cy="2176452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3BB60903-43F4-45A3-BC63-18806E355DA1}"/>
                </a:ext>
              </a:extLst>
            </p:cNvPr>
            <p:cNvSpPr/>
            <p:nvPr/>
          </p:nvSpPr>
          <p:spPr bwMode="auto">
            <a:xfrm>
              <a:off x="1384680" y="1650661"/>
              <a:ext cx="2355400" cy="367903"/>
            </a:xfrm>
            <a:prstGeom prst="roundRect">
              <a:avLst>
                <a:gd name="adj" fmla="val 21454"/>
              </a:avLst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13A26452-E7E8-49BC-A4E1-7567ED1D89A0}"/>
                </a:ext>
              </a:extLst>
            </p:cNvPr>
            <p:cNvSpPr/>
            <p:nvPr/>
          </p:nvSpPr>
          <p:spPr bwMode="auto">
            <a:xfrm>
              <a:off x="1384680" y="2203110"/>
              <a:ext cx="2355400" cy="1624003"/>
            </a:xfrm>
            <a:prstGeom prst="roundRect">
              <a:avLst>
                <a:gd name="adj" fmla="val 5920"/>
              </a:avLst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7B3895A-C034-4B92-AF47-30ADF448D2A1}"/>
                </a:ext>
              </a:extLst>
            </p:cNvPr>
            <p:cNvSpPr txBox="1"/>
            <p:nvPr/>
          </p:nvSpPr>
          <p:spPr>
            <a:xfrm>
              <a:off x="1376301" y="2276463"/>
              <a:ext cx="23802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TODAY </a:t>
              </a:r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키워드</a:t>
              </a:r>
              <a:endPara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345B5D-BD64-4CD4-A86C-09C92C6C3B49}"/>
                </a:ext>
              </a:extLst>
            </p:cNvPr>
            <p:cNvSpPr txBox="1"/>
            <p:nvPr/>
          </p:nvSpPr>
          <p:spPr>
            <a:xfrm>
              <a:off x="1383387" y="2485706"/>
              <a:ext cx="222658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뉴스애서 가장 많이 노출된 인기 키워드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D392865-EBF1-42C9-AD42-D5DA8A1C94DC}"/>
                </a:ext>
              </a:extLst>
            </p:cNvPr>
            <p:cNvSpPr txBox="1"/>
            <p:nvPr/>
          </p:nvSpPr>
          <p:spPr>
            <a:xfrm>
              <a:off x="1376302" y="1724013"/>
              <a:ext cx="7096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ON AIR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8D4E37E-C693-4BC7-B56E-AFC60394EFB5}"/>
                </a:ext>
              </a:extLst>
            </p:cNvPr>
            <p:cNvSpPr txBox="1"/>
            <p:nvPr/>
          </p:nvSpPr>
          <p:spPr>
            <a:xfrm>
              <a:off x="1860713" y="1732555"/>
              <a:ext cx="2016855" cy="210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방송 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분 전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곧 뉴스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이 시작됩니다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2AD52E6D-5FE4-4131-80ED-DF86B0D97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2679" y="2761814"/>
              <a:ext cx="1857122" cy="973856"/>
            </a:xfrm>
            <a:prstGeom prst="rect">
              <a:avLst/>
            </a:prstGeom>
          </p:spPr>
        </p:pic>
      </p:grp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54375DA7-F52B-4DBC-BB20-410B07206877}"/>
              </a:ext>
            </a:extLst>
          </p:cNvPr>
          <p:cNvSpPr/>
          <p:nvPr/>
        </p:nvSpPr>
        <p:spPr bwMode="auto">
          <a:xfrm>
            <a:off x="1384680" y="5813086"/>
            <a:ext cx="2355400" cy="367903"/>
          </a:xfrm>
          <a:prstGeom prst="roundRect">
            <a:avLst>
              <a:gd name="adj" fmla="val 21454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BANNER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BA6E3F3F-68A4-4DE0-B7EF-5001665AFC67}"/>
              </a:ext>
            </a:extLst>
          </p:cNvPr>
          <p:cNvSpPr/>
          <p:nvPr/>
        </p:nvSpPr>
        <p:spPr bwMode="auto">
          <a:xfrm>
            <a:off x="4860012" y="4308137"/>
            <a:ext cx="2364356" cy="1337017"/>
          </a:xfrm>
          <a:prstGeom prst="roundRect">
            <a:avLst>
              <a:gd name="adj" fmla="val 553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1620451A-90A6-4F25-9C4A-66BDED334AF9}"/>
              </a:ext>
            </a:extLst>
          </p:cNvPr>
          <p:cNvGrpSpPr/>
          <p:nvPr/>
        </p:nvGrpSpPr>
        <p:grpSpPr>
          <a:xfrm>
            <a:off x="4861010" y="5145196"/>
            <a:ext cx="2372883" cy="499958"/>
            <a:chOff x="1031016" y="2935909"/>
            <a:chExt cx="3358105" cy="431074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4884C372-1DB2-4D8F-A389-B64B85960E9B}"/>
                </a:ext>
              </a:extLst>
            </p:cNvPr>
            <p:cNvSpPr/>
            <p:nvPr/>
          </p:nvSpPr>
          <p:spPr bwMode="auto">
            <a:xfrm>
              <a:off x="1031017" y="2978763"/>
              <a:ext cx="3358104" cy="388220"/>
            </a:xfrm>
            <a:prstGeom prst="roundRect">
              <a:avLst>
                <a:gd name="adj" fmla="val 18367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94A2711-5F42-4F9D-9FFB-4BA39868AFA0}"/>
                </a:ext>
              </a:extLst>
            </p:cNvPr>
            <p:cNvSpPr/>
            <p:nvPr/>
          </p:nvSpPr>
          <p:spPr bwMode="auto">
            <a:xfrm>
              <a:off x="1031016" y="2935909"/>
              <a:ext cx="3358105" cy="2026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8570D4EE-4E6D-4C8A-B9FA-575B590CABA3}"/>
              </a:ext>
            </a:extLst>
          </p:cNvPr>
          <p:cNvSpPr txBox="1"/>
          <p:nvPr/>
        </p:nvSpPr>
        <p:spPr>
          <a:xfrm>
            <a:off x="4927446" y="5229036"/>
            <a:ext cx="193131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6ADEE574-87F2-4660-BB01-9862AE9295D3}"/>
              </a:ext>
            </a:extLst>
          </p:cNvPr>
          <p:cNvSpPr/>
          <p:nvPr/>
        </p:nvSpPr>
        <p:spPr bwMode="auto">
          <a:xfrm>
            <a:off x="6885637" y="5287454"/>
            <a:ext cx="246322" cy="246322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FBFBEB9-B950-40B5-A864-D6A05575BAAB}"/>
              </a:ext>
            </a:extLst>
          </p:cNvPr>
          <p:cNvSpPr/>
          <p:nvPr/>
        </p:nvSpPr>
        <p:spPr bwMode="auto">
          <a:xfrm>
            <a:off x="7354194" y="4858084"/>
            <a:ext cx="1496674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이슈영역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 05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단독보도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2AF29CAC-4AAE-46E8-993D-19C380EAF51A}"/>
              </a:ext>
            </a:extLst>
          </p:cNvPr>
          <p:cNvSpPr/>
          <p:nvPr/>
        </p:nvSpPr>
        <p:spPr bwMode="auto">
          <a:xfrm>
            <a:off x="7354193" y="448923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55C3B1-F6E0-4B35-9744-4ECB68554E4D}"/>
              </a:ext>
            </a:extLst>
          </p:cNvPr>
          <p:cNvSpPr txBox="1"/>
          <p:nvPr/>
        </p:nvSpPr>
        <p:spPr>
          <a:xfrm>
            <a:off x="1376301" y="4010013"/>
            <a:ext cx="238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ISSUE LVIE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977D427-5D51-4457-86DE-EA686669B9AA}"/>
              </a:ext>
            </a:extLst>
          </p:cNvPr>
          <p:cNvSpPr/>
          <p:nvPr/>
        </p:nvSpPr>
        <p:spPr bwMode="auto">
          <a:xfrm>
            <a:off x="1383387" y="4308137"/>
            <a:ext cx="2364356" cy="1337017"/>
          </a:xfrm>
          <a:prstGeom prst="roundRect">
            <a:avLst>
              <a:gd name="adj" fmla="val 553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7B22952-13C0-4B1E-9FC0-E75F22D9A480}"/>
              </a:ext>
            </a:extLst>
          </p:cNvPr>
          <p:cNvGrpSpPr/>
          <p:nvPr/>
        </p:nvGrpSpPr>
        <p:grpSpPr>
          <a:xfrm>
            <a:off x="1384385" y="5145196"/>
            <a:ext cx="2372883" cy="499958"/>
            <a:chOff x="1031016" y="2935909"/>
            <a:chExt cx="3358105" cy="431074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DF6AEC9A-D4E3-419A-9981-148215C017D1}"/>
                </a:ext>
              </a:extLst>
            </p:cNvPr>
            <p:cNvSpPr/>
            <p:nvPr/>
          </p:nvSpPr>
          <p:spPr bwMode="auto">
            <a:xfrm>
              <a:off x="1031017" y="2978763"/>
              <a:ext cx="3358104" cy="388220"/>
            </a:xfrm>
            <a:prstGeom prst="roundRect">
              <a:avLst>
                <a:gd name="adj" fmla="val 18367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0D0A23C-147D-4D2B-BF69-DCFAE7309456}"/>
                </a:ext>
              </a:extLst>
            </p:cNvPr>
            <p:cNvSpPr/>
            <p:nvPr/>
          </p:nvSpPr>
          <p:spPr bwMode="auto">
            <a:xfrm>
              <a:off x="1031016" y="2935909"/>
              <a:ext cx="3358105" cy="2026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8C330F3-CBD6-4A1C-AFB9-39B0320005B2}"/>
              </a:ext>
            </a:extLst>
          </p:cNvPr>
          <p:cNvSpPr txBox="1"/>
          <p:nvPr/>
        </p:nvSpPr>
        <p:spPr>
          <a:xfrm>
            <a:off x="1450821" y="5229036"/>
            <a:ext cx="193131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436B8A7-CD5F-4C79-8C42-A57651AD5AE9}"/>
              </a:ext>
            </a:extLst>
          </p:cNvPr>
          <p:cNvSpPr/>
          <p:nvPr/>
        </p:nvSpPr>
        <p:spPr bwMode="auto">
          <a:xfrm>
            <a:off x="3409012" y="5287454"/>
            <a:ext cx="246322" cy="246322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E3590E0-9F45-4DDC-8C55-AA211DE2EB53}"/>
              </a:ext>
            </a:extLst>
          </p:cNvPr>
          <p:cNvSpPr/>
          <p:nvPr/>
        </p:nvSpPr>
        <p:spPr bwMode="auto">
          <a:xfrm>
            <a:off x="102919" y="4819810"/>
            <a:ext cx="1150644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이슈영역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 04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Live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Update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형식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89505FB-AB72-47AB-AA9E-060F96636BEA}"/>
              </a:ext>
            </a:extLst>
          </p:cNvPr>
          <p:cNvSpPr/>
          <p:nvPr/>
        </p:nvSpPr>
        <p:spPr bwMode="auto">
          <a:xfrm>
            <a:off x="1096268" y="448923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493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5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SB_KNM_02_08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67663"/>
              </p:ext>
            </p:extLst>
          </p:nvPr>
        </p:nvGraphicFramePr>
        <p:xfrm>
          <a:off x="8939284" y="973008"/>
          <a:ext cx="3152632" cy="3459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해당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섹션을 노출하지 않음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취재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(5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주요 영상 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오늘의 영상 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2A02D42D-BE1C-436D-953D-D250CF468878}"/>
              </a:ext>
            </a:extLst>
          </p:cNvPr>
          <p:cNvGrpSpPr/>
          <p:nvPr/>
        </p:nvGrpSpPr>
        <p:grpSpPr>
          <a:xfrm>
            <a:off x="1376301" y="1650661"/>
            <a:ext cx="2501267" cy="2176452"/>
            <a:chOff x="1376301" y="1650661"/>
            <a:chExt cx="2501267" cy="2176452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3BB60903-43F4-45A3-BC63-18806E355DA1}"/>
                </a:ext>
              </a:extLst>
            </p:cNvPr>
            <p:cNvSpPr/>
            <p:nvPr/>
          </p:nvSpPr>
          <p:spPr bwMode="auto">
            <a:xfrm>
              <a:off x="1384680" y="1650661"/>
              <a:ext cx="2355400" cy="367903"/>
            </a:xfrm>
            <a:prstGeom prst="roundRect">
              <a:avLst>
                <a:gd name="adj" fmla="val 21454"/>
              </a:avLst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13A26452-E7E8-49BC-A4E1-7567ED1D89A0}"/>
                </a:ext>
              </a:extLst>
            </p:cNvPr>
            <p:cNvSpPr/>
            <p:nvPr/>
          </p:nvSpPr>
          <p:spPr bwMode="auto">
            <a:xfrm>
              <a:off x="1384680" y="2203110"/>
              <a:ext cx="2355400" cy="1624003"/>
            </a:xfrm>
            <a:prstGeom prst="roundRect">
              <a:avLst>
                <a:gd name="adj" fmla="val 5920"/>
              </a:avLst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7B3895A-C034-4B92-AF47-30ADF448D2A1}"/>
                </a:ext>
              </a:extLst>
            </p:cNvPr>
            <p:cNvSpPr txBox="1"/>
            <p:nvPr/>
          </p:nvSpPr>
          <p:spPr>
            <a:xfrm>
              <a:off x="1376301" y="2276463"/>
              <a:ext cx="23802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TODAY </a:t>
              </a:r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키워드</a:t>
              </a:r>
              <a:endPara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345B5D-BD64-4CD4-A86C-09C92C6C3B49}"/>
                </a:ext>
              </a:extLst>
            </p:cNvPr>
            <p:cNvSpPr txBox="1"/>
            <p:nvPr/>
          </p:nvSpPr>
          <p:spPr>
            <a:xfrm>
              <a:off x="1383387" y="2485706"/>
              <a:ext cx="222658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뉴스애서 가장 많이 노출된 인기 키워드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D392865-EBF1-42C9-AD42-D5DA8A1C94DC}"/>
                </a:ext>
              </a:extLst>
            </p:cNvPr>
            <p:cNvSpPr txBox="1"/>
            <p:nvPr/>
          </p:nvSpPr>
          <p:spPr>
            <a:xfrm>
              <a:off x="1376302" y="1724013"/>
              <a:ext cx="7096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ON AIR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8D4E37E-C693-4BC7-B56E-AFC60394EFB5}"/>
                </a:ext>
              </a:extLst>
            </p:cNvPr>
            <p:cNvSpPr txBox="1"/>
            <p:nvPr/>
          </p:nvSpPr>
          <p:spPr>
            <a:xfrm>
              <a:off x="1860713" y="1732555"/>
              <a:ext cx="2016855" cy="210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방송 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분 전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곧 뉴스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이 시작됩니다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2AD52E6D-5FE4-4131-80ED-DF86B0D97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2679" y="2761814"/>
              <a:ext cx="1857122" cy="973856"/>
            </a:xfrm>
            <a:prstGeom prst="rect">
              <a:avLst/>
            </a:prstGeom>
          </p:spPr>
        </p:pic>
      </p:grp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54375DA7-F52B-4DBC-BB20-410B07206877}"/>
              </a:ext>
            </a:extLst>
          </p:cNvPr>
          <p:cNvSpPr/>
          <p:nvPr/>
        </p:nvSpPr>
        <p:spPr bwMode="auto">
          <a:xfrm>
            <a:off x="1384680" y="5813086"/>
            <a:ext cx="2355400" cy="367903"/>
          </a:xfrm>
          <a:prstGeom prst="roundRect">
            <a:avLst>
              <a:gd name="adj" fmla="val 21454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BANNER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55C3B1-F6E0-4B35-9744-4ECB68554E4D}"/>
              </a:ext>
            </a:extLst>
          </p:cNvPr>
          <p:cNvSpPr txBox="1"/>
          <p:nvPr/>
        </p:nvSpPr>
        <p:spPr>
          <a:xfrm>
            <a:off x="1376301" y="4010013"/>
            <a:ext cx="238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취재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K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E3590E0-9F45-4DDC-8C55-AA211DE2EB53}"/>
              </a:ext>
            </a:extLst>
          </p:cNvPr>
          <p:cNvSpPr/>
          <p:nvPr/>
        </p:nvSpPr>
        <p:spPr bwMode="auto">
          <a:xfrm>
            <a:off x="102919" y="4819810"/>
            <a:ext cx="1150644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이슈영역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 06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취재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39F11C-055D-4640-B51A-EFC16EF0A7CC}"/>
              </a:ext>
            </a:extLst>
          </p:cNvPr>
          <p:cNvSpPr txBox="1"/>
          <p:nvPr/>
        </p:nvSpPr>
        <p:spPr>
          <a:xfrm>
            <a:off x="1368251" y="4310514"/>
            <a:ext cx="24191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F6F889-65A3-431F-B251-3BFD82F2D112}"/>
              </a:ext>
            </a:extLst>
          </p:cNvPr>
          <p:cNvSpPr txBox="1"/>
          <p:nvPr/>
        </p:nvSpPr>
        <p:spPr>
          <a:xfrm>
            <a:off x="1368251" y="4594789"/>
            <a:ext cx="24191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8899B2-11CD-4C23-9DEF-D8C2F2595275}"/>
              </a:ext>
            </a:extLst>
          </p:cNvPr>
          <p:cNvSpPr txBox="1"/>
          <p:nvPr/>
        </p:nvSpPr>
        <p:spPr>
          <a:xfrm>
            <a:off x="1368251" y="4871129"/>
            <a:ext cx="24191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F18426-48F8-4D1C-8133-B459D3663D34}"/>
              </a:ext>
            </a:extLst>
          </p:cNvPr>
          <p:cNvSpPr txBox="1"/>
          <p:nvPr/>
        </p:nvSpPr>
        <p:spPr>
          <a:xfrm>
            <a:off x="1368251" y="5143251"/>
            <a:ext cx="24191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3B44E43-9F6D-4411-A712-6175B699C3F7}"/>
              </a:ext>
            </a:extLst>
          </p:cNvPr>
          <p:cNvCxnSpPr>
            <a:cxnSpLocks/>
          </p:cNvCxnSpPr>
          <p:nvPr/>
        </p:nvCxnSpPr>
        <p:spPr bwMode="auto">
          <a:xfrm>
            <a:off x="1368251" y="4548942"/>
            <a:ext cx="237288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E8C4071-9331-48F7-8CF0-A1E849DFF9EE}"/>
              </a:ext>
            </a:extLst>
          </p:cNvPr>
          <p:cNvCxnSpPr>
            <a:cxnSpLocks/>
          </p:cNvCxnSpPr>
          <p:nvPr/>
        </p:nvCxnSpPr>
        <p:spPr bwMode="auto">
          <a:xfrm>
            <a:off x="1368251" y="4834692"/>
            <a:ext cx="237288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3638003-87F5-4C10-925E-02F440E70B31}"/>
              </a:ext>
            </a:extLst>
          </p:cNvPr>
          <p:cNvCxnSpPr>
            <a:cxnSpLocks/>
          </p:cNvCxnSpPr>
          <p:nvPr/>
        </p:nvCxnSpPr>
        <p:spPr bwMode="auto">
          <a:xfrm>
            <a:off x="1368251" y="5101392"/>
            <a:ext cx="237288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98E7D80-8122-4915-BAC6-A9F74A8E41BF}"/>
              </a:ext>
            </a:extLst>
          </p:cNvPr>
          <p:cNvSpPr txBox="1"/>
          <p:nvPr/>
        </p:nvSpPr>
        <p:spPr>
          <a:xfrm>
            <a:off x="1368251" y="5400426"/>
            <a:ext cx="24191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315C1C3-1C63-4D61-A9C7-63B0C1692A08}"/>
              </a:ext>
            </a:extLst>
          </p:cNvPr>
          <p:cNvCxnSpPr>
            <a:cxnSpLocks/>
          </p:cNvCxnSpPr>
          <p:nvPr/>
        </p:nvCxnSpPr>
        <p:spPr bwMode="auto">
          <a:xfrm>
            <a:off x="1368251" y="5358567"/>
            <a:ext cx="237288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5CCFF466-70FF-4EEB-8586-F6A5020B5666}"/>
              </a:ext>
            </a:extLst>
          </p:cNvPr>
          <p:cNvSpPr/>
          <p:nvPr/>
        </p:nvSpPr>
        <p:spPr bwMode="auto">
          <a:xfrm>
            <a:off x="1096268" y="448923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97F9F6FD-1728-44E4-A224-A51DC31DF6B5}"/>
              </a:ext>
            </a:extLst>
          </p:cNvPr>
          <p:cNvCxnSpPr>
            <a:cxnSpLocks/>
          </p:cNvCxnSpPr>
          <p:nvPr/>
        </p:nvCxnSpPr>
        <p:spPr bwMode="auto">
          <a:xfrm flipV="1">
            <a:off x="3822008" y="1838036"/>
            <a:ext cx="1029626" cy="4291770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BD76F06-F1E3-4E0E-B445-8E0D9D97550F}"/>
              </a:ext>
            </a:extLst>
          </p:cNvPr>
          <p:cNvSpPr/>
          <p:nvPr/>
        </p:nvSpPr>
        <p:spPr bwMode="auto">
          <a:xfrm>
            <a:off x="4008582" y="3449667"/>
            <a:ext cx="666810" cy="1600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연속화면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8764E6-6093-42ED-95C2-6513E0E2587A}"/>
              </a:ext>
            </a:extLst>
          </p:cNvPr>
          <p:cNvSpPr txBox="1"/>
          <p:nvPr/>
        </p:nvSpPr>
        <p:spPr>
          <a:xfrm>
            <a:off x="4857983" y="1641762"/>
            <a:ext cx="2380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주요영상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4E692B1-7D18-498A-A185-444ABFC9D52D}"/>
              </a:ext>
            </a:extLst>
          </p:cNvPr>
          <p:cNvSpPr/>
          <p:nvPr/>
        </p:nvSpPr>
        <p:spPr bwMode="auto">
          <a:xfrm>
            <a:off x="4861305" y="1982777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818ACDB-D172-413E-88D4-D428190C99F7}"/>
              </a:ext>
            </a:extLst>
          </p:cNvPr>
          <p:cNvSpPr/>
          <p:nvPr/>
        </p:nvSpPr>
        <p:spPr bwMode="auto">
          <a:xfrm>
            <a:off x="6061312" y="1982777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9AFC76-C706-4B47-A38D-5D332C1E7C76}"/>
              </a:ext>
            </a:extLst>
          </p:cNvPr>
          <p:cNvSpPr txBox="1"/>
          <p:nvPr/>
        </p:nvSpPr>
        <p:spPr>
          <a:xfrm>
            <a:off x="4808760" y="2630834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30ED950-8E0F-4223-A205-C42B76EBD466}"/>
              </a:ext>
            </a:extLst>
          </p:cNvPr>
          <p:cNvSpPr txBox="1"/>
          <p:nvPr/>
        </p:nvSpPr>
        <p:spPr>
          <a:xfrm>
            <a:off x="6050820" y="2630834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F98454A-4735-4019-9587-F50C98B35D03}"/>
              </a:ext>
            </a:extLst>
          </p:cNvPr>
          <p:cNvSpPr/>
          <p:nvPr/>
        </p:nvSpPr>
        <p:spPr bwMode="auto">
          <a:xfrm>
            <a:off x="4861305" y="198277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DE687FF-49F7-48FA-8DA3-86E54C5A53B3}"/>
              </a:ext>
            </a:extLst>
          </p:cNvPr>
          <p:cNvSpPr/>
          <p:nvPr/>
        </p:nvSpPr>
        <p:spPr bwMode="auto">
          <a:xfrm>
            <a:off x="6061312" y="198277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BB13490F-F3B4-48D4-AF51-FDC8A8DE2773}"/>
              </a:ext>
            </a:extLst>
          </p:cNvPr>
          <p:cNvSpPr/>
          <p:nvPr/>
        </p:nvSpPr>
        <p:spPr bwMode="auto">
          <a:xfrm>
            <a:off x="7027403" y="2378653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02F137F-D5C4-4123-85EC-296BC8BA408E}"/>
              </a:ext>
            </a:extLst>
          </p:cNvPr>
          <p:cNvSpPr/>
          <p:nvPr/>
        </p:nvSpPr>
        <p:spPr bwMode="auto">
          <a:xfrm>
            <a:off x="4861305" y="1973252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AEE9447-8B7E-4BB9-92D6-0C559F649010}"/>
              </a:ext>
            </a:extLst>
          </p:cNvPr>
          <p:cNvSpPr/>
          <p:nvPr/>
        </p:nvSpPr>
        <p:spPr bwMode="auto">
          <a:xfrm>
            <a:off x="4861305" y="3049577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FF2A2642-362F-4340-9D7A-6AFB795E376A}"/>
              </a:ext>
            </a:extLst>
          </p:cNvPr>
          <p:cNvSpPr/>
          <p:nvPr/>
        </p:nvSpPr>
        <p:spPr bwMode="auto">
          <a:xfrm>
            <a:off x="6061312" y="3049577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20DB022-F90E-4F78-881F-B186AD2E691B}"/>
              </a:ext>
            </a:extLst>
          </p:cNvPr>
          <p:cNvSpPr txBox="1"/>
          <p:nvPr/>
        </p:nvSpPr>
        <p:spPr>
          <a:xfrm>
            <a:off x="4808760" y="3697634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C3E155-FFAC-442A-9F99-1376F9047A82}"/>
              </a:ext>
            </a:extLst>
          </p:cNvPr>
          <p:cNvSpPr txBox="1"/>
          <p:nvPr/>
        </p:nvSpPr>
        <p:spPr>
          <a:xfrm>
            <a:off x="6050820" y="3697634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A8C5230-829E-46A8-98CC-FE36A9AE671D}"/>
              </a:ext>
            </a:extLst>
          </p:cNvPr>
          <p:cNvSpPr/>
          <p:nvPr/>
        </p:nvSpPr>
        <p:spPr bwMode="auto">
          <a:xfrm>
            <a:off x="4861305" y="304957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F565347D-81ED-4F5C-96E0-211039DFB575}"/>
              </a:ext>
            </a:extLst>
          </p:cNvPr>
          <p:cNvSpPr/>
          <p:nvPr/>
        </p:nvSpPr>
        <p:spPr bwMode="auto">
          <a:xfrm>
            <a:off x="6061312" y="304957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B95C8854-B741-4E75-BEB5-C11689172422}"/>
              </a:ext>
            </a:extLst>
          </p:cNvPr>
          <p:cNvSpPr/>
          <p:nvPr/>
        </p:nvSpPr>
        <p:spPr bwMode="auto">
          <a:xfrm>
            <a:off x="7027403" y="3445453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D20B51A2-C8F6-4860-82A7-1E87D780385A}"/>
              </a:ext>
            </a:extLst>
          </p:cNvPr>
          <p:cNvSpPr/>
          <p:nvPr/>
        </p:nvSpPr>
        <p:spPr bwMode="auto">
          <a:xfrm>
            <a:off x="4861305" y="3040052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B799C93E-4BE5-484E-A578-32F855604C7B}"/>
              </a:ext>
            </a:extLst>
          </p:cNvPr>
          <p:cNvSpPr/>
          <p:nvPr/>
        </p:nvSpPr>
        <p:spPr bwMode="auto">
          <a:xfrm>
            <a:off x="7325618" y="355820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D0CCF36E-8190-4A3B-9370-D6CC1A900CCC}"/>
              </a:ext>
            </a:extLst>
          </p:cNvPr>
          <p:cNvSpPr/>
          <p:nvPr/>
        </p:nvSpPr>
        <p:spPr bwMode="auto">
          <a:xfrm>
            <a:off x="4851780" y="5746292"/>
            <a:ext cx="2355400" cy="367903"/>
          </a:xfrm>
          <a:prstGeom prst="roundRect">
            <a:avLst>
              <a:gd name="adj" fmla="val 21454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BANNER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36FA7B86-FA39-4D3F-AC75-5E76FB18BACC}"/>
              </a:ext>
            </a:extLst>
          </p:cNvPr>
          <p:cNvSpPr/>
          <p:nvPr/>
        </p:nvSpPr>
        <p:spPr bwMode="auto">
          <a:xfrm>
            <a:off x="4861305" y="4597669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EB7C9F-6895-415B-98F0-DC2A32D5923B}"/>
              </a:ext>
            </a:extLst>
          </p:cNvPr>
          <p:cNvSpPr txBox="1"/>
          <p:nvPr/>
        </p:nvSpPr>
        <p:spPr>
          <a:xfrm>
            <a:off x="4808760" y="5245726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32ADB4CD-22DE-4F4A-A0A0-44DE419500C1}"/>
              </a:ext>
            </a:extLst>
          </p:cNvPr>
          <p:cNvSpPr/>
          <p:nvPr/>
        </p:nvSpPr>
        <p:spPr bwMode="auto">
          <a:xfrm>
            <a:off x="4861305" y="4597669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018C6083-20AD-4B5C-9598-F91C1268D9AB}"/>
              </a:ext>
            </a:extLst>
          </p:cNvPr>
          <p:cNvSpPr/>
          <p:nvPr/>
        </p:nvSpPr>
        <p:spPr bwMode="auto">
          <a:xfrm>
            <a:off x="4861305" y="4588144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6D97E2B7-8B92-4D73-8663-2C3B9F38834E}"/>
              </a:ext>
            </a:extLst>
          </p:cNvPr>
          <p:cNvGrpSpPr/>
          <p:nvPr/>
        </p:nvGrpSpPr>
        <p:grpSpPr>
          <a:xfrm>
            <a:off x="4795015" y="4212019"/>
            <a:ext cx="2516922" cy="132983"/>
            <a:chOff x="1306033" y="5638315"/>
            <a:chExt cx="2516922" cy="132983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E098AB61-3977-43A0-BA84-056A89EF6E1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06033" y="5712255"/>
              <a:ext cx="2516922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FF113924-D0D5-4DDB-9BE2-DE0EE5C49339}"/>
                </a:ext>
              </a:extLst>
            </p:cNvPr>
            <p:cNvSpPr/>
            <p:nvPr/>
          </p:nvSpPr>
          <p:spPr bwMode="auto">
            <a:xfrm>
              <a:off x="2138492" y="5638315"/>
              <a:ext cx="748936" cy="132983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중간 생략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65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5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SB_KNM_02_09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931167"/>
              </p:ext>
            </p:extLst>
          </p:nvPr>
        </p:nvGraphicFramePr>
        <p:xfrm>
          <a:off x="8939284" y="973008"/>
          <a:ext cx="3152632" cy="431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해당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섹션을 노출하지 않음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최신뉴스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최신뉴스 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메뉴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KBS,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포털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구분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Default : KBS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메뉴 클릭 시 해당 채널 기사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조회수 높은 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채널에서 많이 본 뉴스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위 부터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위 까지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 수 높은 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Tag 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기사의 경우 클릭 시 유튜브 채널로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포털의 경우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KBS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A2D3A34-7E64-43B0-8A5F-4E7E54304D03}"/>
              </a:ext>
            </a:extLst>
          </p:cNvPr>
          <p:cNvCxnSpPr>
            <a:cxnSpLocks/>
          </p:cNvCxnSpPr>
          <p:nvPr/>
        </p:nvCxnSpPr>
        <p:spPr bwMode="auto">
          <a:xfrm flipV="1">
            <a:off x="3822008" y="1838036"/>
            <a:ext cx="1029626" cy="4291770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B48AB90-8256-4C8F-8841-A6A998A6705E}"/>
              </a:ext>
            </a:extLst>
          </p:cNvPr>
          <p:cNvSpPr/>
          <p:nvPr/>
        </p:nvSpPr>
        <p:spPr bwMode="auto">
          <a:xfrm>
            <a:off x="4008582" y="3449667"/>
            <a:ext cx="666810" cy="1600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연속화면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05A588-FC9E-4CCC-964E-96AD4027BEEC}"/>
              </a:ext>
            </a:extLst>
          </p:cNvPr>
          <p:cNvSpPr txBox="1"/>
          <p:nvPr/>
        </p:nvSpPr>
        <p:spPr>
          <a:xfrm>
            <a:off x="1380578" y="1641762"/>
            <a:ext cx="1099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최신뉴스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67E95A34-2BCA-4205-BC96-6C4E19574EC3}"/>
              </a:ext>
            </a:extLst>
          </p:cNvPr>
          <p:cNvSpPr/>
          <p:nvPr/>
        </p:nvSpPr>
        <p:spPr bwMode="auto">
          <a:xfrm>
            <a:off x="971654" y="354844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121882F-6373-413F-9993-99DAE25B0AAC}"/>
              </a:ext>
            </a:extLst>
          </p:cNvPr>
          <p:cNvSpPr/>
          <p:nvPr/>
        </p:nvSpPr>
        <p:spPr bwMode="auto">
          <a:xfrm>
            <a:off x="1393900" y="1982777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4727355-F4D2-438F-957D-9F17D44C1B96}"/>
              </a:ext>
            </a:extLst>
          </p:cNvPr>
          <p:cNvSpPr/>
          <p:nvPr/>
        </p:nvSpPr>
        <p:spPr bwMode="auto">
          <a:xfrm>
            <a:off x="2593907" y="1982777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160045-E887-4BB9-A7DD-FF8BC3CFB891}"/>
              </a:ext>
            </a:extLst>
          </p:cNvPr>
          <p:cNvSpPr txBox="1"/>
          <p:nvPr/>
        </p:nvSpPr>
        <p:spPr>
          <a:xfrm>
            <a:off x="1341355" y="2630834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596B024-938D-4ADF-9A95-4AD3B6B7D0E9}"/>
              </a:ext>
            </a:extLst>
          </p:cNvPr>
          <p:cNvSpPr txBox="1"/>
          <p:nvPr/>
        </p:nvSpPr>
        <p:spPr>
          <a:xfrm>
            <a:off x="2583415" y="2630834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1B3E1515-42D1-4EFA-97D7-E53416737DBE}"/>
              </a:ext>
            </a:extLst>
          </p:cNvPr>
          <p:cNvSpPr/>
          <p:nvPr/>
        </p:nvSpPr>
        <p:spPr bwMode="auto">
          <a:xfrm>
            <a:off x="1393900" y="198277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B32FBEF5-E014-4190-B318-3FDB782D1D05}"/>
              </a:ext>
            </a:extLst>
          </p:cNvPr>
          <p:cNvSpPr/>
          <p:nvPr/>
        </p:nvSpPr>
        <p:spPr bwMode="auto">
          <a:xfrm>
            <a:off x="2593907" y="198277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005679D-3A85-44C8-B995-F25B0520BDC2}"/>
              </a:ext>
            </a:extLst>
          </p:cNvPr>
          <p:cNvSpPr/>
          <p:nvPr/>
        </p:nvSpPr>
        <p:spPr bwMode="auto">
          <a:xfrm>
            <a:off x="3559998" y="2378653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6D54609B-23CB-4A4A-B76B-C7848BEE9421}"/>
              </a:ext>
            </a:extLst>
          </p:cNvPr>
          <p:cNvSpPr/>
          <p:nvPr/>
        </p:nvSpPr>
        <p:spPr bwMode="auto">
          <a:xfrm>
            <a:off x="1393900" y="1973252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80CB496-792D-41B4-83D0-7C695EC5D801}"/>
              </a:ext>
            </a:extLst>
          </p:cNvPr>
          <p:cNvSpPr/>
          <p:nvPr/>
        </p:nvSpPr>
        <p:spPr bwMode="auto">
          <a:xfrm>
            <a:off x="1393900" y="3049577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76BE8F32-4112-434D-A525-DA3C30C3576C}"/>
              </a:ext>
            </a:extLst>
          </p:cNvPr>
          <p:cNvSpPr/>
          <p:nvPr/>
        </p:nvSpPr>
        <p:spPr bwMode="auto">
          <a:xfrm>
            <a:off x="2593907" y="3049577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6C57747-28A7-4C91-B643-9FC0C914EF99}"/>
              </a:ext>
            </a:extLst>
          </p:cNvPr>
          <p:cNvSpPr txBox="1"/>
          <p:nvPr/>
        </p:nvSpPr>
        <p:spPr>
          <a:xfrm>
            <a:off x="1341355" y="3697634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70F4F2-E63B-481C-8E37-7F9525969748}"/>
              </a:ext>
            </a:extLst>
          </p:cNvPr>
          <p:cNvSpPr txBox="1"/>
          <p:nvPr/>
        </p:nvSpPr>
        <p:spPr>
          <a:xfrm>
            <a:off x="2583415" y="3697634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F33B596E-12D6-4A9B-A94A-45C3065444BC}"/>
              </a:ext>
            </a:extLst>
          </p:cNvPr>
          <p:cNvSpPr/>
          <p:nvPr/>
        </p:nvSpPr>
        <p:spPr bwMode="auto">
          <a:xfrm>
            <a:off x="1393900" y="304957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B4B144E-043C-4BC1-982A-2FF070D64B89}"/>
              </a:ext>
            </a:extLst>
          </p:cNvPr>
          <p:cNvSpPr/>
          <p:nvPr/>
        </p:nvSpPr>
        <p:spPr bwMode="auto">
          <a:xfrm>
            <a:off x="2593907" y="304957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6A55A924-7768-41BE-BD2C-807188BB9641}"/>
              </a:ext>
            </a:extLst>
          </p:cNvPr>
          <p:cNvSpPr/>
          <p:nvPr/>
        </p:nvSpPr>
        <p:spPr bwMode="auto">
          <a:xfrm>
            <a:off x="3559998" y="3445453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E3BA335-C833-4888-8D05-E3D7563A2E6B}"/>
              </a:ext>
            </a:extLst>
          </p:cNvPr>
          <p:cNvSpPr/>
          <p:nvPr/>
        </p:nvSpPr>
        <p:spPr bwMode="auto">
          <a:xfrm>
            <a:off x="1393900" y="3040052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F59B229D-E8F5-4BD3-AF55-CAC47F58945A}"/>
              </a:ext>
            </a:extLst>
          </p:cNvPr>
          <p:cNvSpPr/>
          <p:nvPr/>
        </p:nvSpPr>
        <p:spPr bwMode="auto">
          <a:xfrm>
            <a:off x="1393900" y="4116377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CE5F6EE-7712-4E32-837A-E548BD75BD3C}"/>
              </a:ext>
            </a:extLst>
          </p:cNvPr>
          <p:cNvSpPr/>
          <p:nvPr/>
        </p:nvSpPr>
        <p:spPr bwMode="auto">
          <a:xfrm>
            <a:off x="2593907" y="4116377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80839D7-12F0-4A8A-8B1B-9EB801B48B02}"/>
              </a:ext>
            </a:extLst>
          </p:cNvPr>
          <p:cNvSpPr txBox="1"/>
          <p:nvPr/>
        </p:nvSpPr>
        <p:spPr>
          <a:xfrm>
            <a:off x="1341355" y="4764434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598226B-3899-4E07-AD0A-765BD5D99316}"/>
              </a:ext>
            </a:extLst>
          </p:cNvPr>
          <p:cNvSpPr txBox="1"/>
          <p:nvPr/>
        </p:nvSpPr>
        <p:spPr>
          <a:xfrm>
            <a:off x="2583415" y="4764434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BAD2BDD6-6B52-4A5F-B004-976FAC26AACD}"/>
              </a:ext>
            </a:extLst>
          </p:cNvPr>
          <p:cNvSpPr/>
          <p:nvPr/>
        </p:nvSpPr>
        <p:spPr bwMode="auto">
          <a:xfrm>
            <a:off x="1393900" y="411637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F9729A8B-17EB-4FAE-8B02-5C79E94D2037}"/>
              </a:ext>
            </a:extLst>
          </p:cNvPr>
          <p:cNvSpPr/>
          <p:nvPr/>
        </p:nvSpPr>
        <p:spPr bwMode="auto">
          <a:xfrm>
            <a:off x="2593907" y="411637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422C62B6-4280-4800-B984-38D499E866C5}"/>
              </a:ext>
            </a:extLst>
          </p:cNvPr>
          <p:cNvSpPr/>
          <p:nvPr/>
        </p:nvSpPr>
        <p:spPr bwMode="auto">
          <a:xfrm>
            <a:off x="3559998" y="4512253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351868B-65D1-4C91-BCFC-AA2FEEC7B603}"/>
              </a:ext>
            </a:extLst>
          </p:cNvPr>
          <p:cNvSpPr/>
          <p:nvPr/>
        </p:nvSpPr>
        <p:spPr bwMode="auto">
          <a:xfrm>
            <a:off x="1393900" y="4106852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2C55E94-4DBE-4F34-857B-90B781E6C811}"/>
              </a:ext>
            </a:extLst>
          </p:cNvPr>
          <p:cNvSpPr/>
          <p:nvPr/>
        </p:nvSpPr>
        <p:spPr bwMode="auto">
          <a:xfrm>
            <a:off x="1393900" y="5183177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552B5E16-4609-464E-804B-14D24F602351}"/>
              </a:ext>
            </a:extLst>
          </p:cNvPr>
          <p:cNvSpPr/>
          <p:nvPr/>
        </p:nvSpPr>
        <p:spPr bwMode="auto">
          <a:xfrm>
            <a:off x="2593907" y="5183177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D290AAA-7BB7-492D-BE78-299E7120653D}"/>
              </a:ext>
            </a:extLst>
          </p:cNvPr>
          <p:cNvSpPr txBox="1"/>
          <p:nvPr/>
        </p:nvSpPr>
        <p:spPr>
          <a:xfrm>
            <a:off x="1341355" y="5831234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1D3EA58-A114-4BD3-9F0F-7F71F7A12211}"/>
              </a:ext>
            </a:extLst>
          </p:cNvPr>
          <p:cNvSpPr txBox="1"/>
          <p:nvPr/>
        </p:nvSpPr>
        <p:spPr>
          <a:xfrm>
            <a:off x="2583415" y="5831234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4D68D4F1-7470-42A8-927B-22D5BA2CB1BF}"/>
              </a:ext>
            </a:extLst>
          </p:cNvPr>
          <p:cNvSpPr/>
          <p:nvPr/>
        </p:nvSpPr>
        <p:spPr bwMode="auto">
          <a:xfrm>
            <a:off x="1393900" y="518317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6137D63-185F-4B43-820C-3B6E639F5237}"/>
              </a:ext>
            </a:extLst>
          </p:cNvPr>
          <p:cNvSpPr/>
          <p:nvPr/>
        </p:nvSpPr>
        <p:spPr bwMode="auto">
          <a:xfrm>
            <a:off x="2593907" y="518317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6EB7084-EE2D-42BB-9EEB-CC0A85C8265F}"/>
              </a:ext>
            </a:extLst>
          </p:cNvPr>
          <p:cNvSpPr/>
          <p:nvPr/>
        </p:nvSpPr>
        <p:spPr bwMode="auto">
          <a:xfrm>
            <a:off x="3559998" y="5579053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F1861B17-215A-4F4D-A780-1737FE0E6185}"/>
              </a:ext>
            </a:extLst>
          </p:cNvPr>
          <p:cNvSpPr/>
          <p:nvPr/>
        </p:nvSpPr>
        <p:spPr bwMode="auto">
          <a:xfrm>
            <a:off x="1393900" y="5173652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3B1645E-6F16-48E3-8D5D-4447EEC7944E}"/>
              </a:ext>
            </a:extLst>
          </p:cNvPr>
          <p:cNvSpPr txBox="1"/>
          <p:nvPr/>
        </p:nvSpPr>
        <p:spPr>
          <a:xfrm>
            <a:off x="4857983" y="1641762"/>
            <a:ext cx="2380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많이 본 뉴스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8B32147-CC24-4203-B3D7-23CB21BBA94B}"/>
              </a:ext>
            </a:extLst>
          </p:cNvPr>
          <p:cNvSpPr txBox="1"/>
          <p:nvPr/>
        </p:nvSpPr>
        <p:spPr>
          <a:xfrm>
            <a:off x="4854876" y="1851005"/>
            <a:ext cx="22634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뉴스 채널에서 관심 급상승 중인 뉴스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D9FD8009-21E9-476D-B504-B955189D83E2}"/>
              </a:ext>
            </a:extLst>
          </p:cNvPr>
          <p:cNvSpPr/>
          <p:nvPr/>
        </p:nvSpPr>
        <p:spPr bwMode="auto">
          <a:xfrm>
            <a:off x="4932813" y="2148001"/>
            <a:ext cx="548825" cy="193825"/>
          </a:xfrm>
          <a:prstGeom prst="roundRect">
            <a:avLst>
              <a:gd name="adj" fmla="val 21454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KBS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E07EC428-9418-4F71-B00C-05C3EC50F095}"/>
              </a:ext>
            </a:extLst>
          </p:cNvPr>
          <p:cNvSpPr/>
          <p:nvPr/>
        </p:nvSpPr>
        <p:spPr bwMode="auto">
          <a:xfrm>
            <a:off x="5552535" y="2148001"/>
            <a:ext cx="543465" cy="193825"/>
          </a:xfrm>
          <a:prstGeom prst="roundRect">
            <a:avLst>
              <a:gd name="adj" fmla="val 21454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포털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3A64BEA9-517D-43B2-BEA4-B2E4CE9C9E9F}"/>
              </a:ext>
            </a:extLst>
          </p:cNvPr>
          <p:cNvSpPr/>
          <p:nvPr/>
        </p:nvSpPr>
        <p:spPr bwMode="auto">
          <a:xfrm>
            <a:off x="6176423" y="2148001"/>
            <a:ext cx="543465" cy="193825"/>
          </a:xfrm>
          <a:prstGeom prst="roundRect">
            <a:avLst>
              <a:gd name="adj" fmla="val 21454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유튜브</a:t>
            </a: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E60F725E-FE3E-4E61-A08B-9B3E22A60806}"/>
              </a:ext>
            </a:extLst>
          </p:cNvPr>
          <p:cNvSpPr/>
          <p:nvPr/>
        </p:nvSpPr>
        <p:spPr bwMode="auto">
          <a:xfrm>
            <a:off x="4861305" y="2462206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B3F66F9B-167E-44E8-8EB3-B197AE170FC2}"/>
              </a:ext>
            </a:extLst>
          </p:cNvPr>
          <p:cNvSpPr/>
          <p:nvPr/>
        </p:nvSpPr>
        <p:spPr bwMode="auto">
          <a:xfrm>
            <a:off x="4861305" y="2462206"/>
            <a:ext cx="2355552" cy="587371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DA96BC5-B3A6-40DD-8CAD-2A889D30E7C9}"/>
              </a:ext>
            </a:extLst>
          </p:cNvPr>
          <p:cNvSpPr txBox="1"/>
          <p:nvPr/>
        </p:nvSpPr>
        <p:spPr>
          <a:xfrm>
            <a:off x="6019082" y="2527658"/>
            <a:ext cx="1146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285096B7-D33D-4173-9DB7-9BBA1E4A6F1A}"/>
              </a:ext>
            </a:extLst>
          </p:cNvPr>
          <p:cNvSpPr/>
          <p:nvPr/>
        </p:nvSpPr>
        <p:spPr bwMode="auto">
          <a:xfrm>
            <a:off x="4861305" y="3138481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486615E-4F7A-4030-9E76-BFC3EA976662}"/>
              </a:ext>
            </a:extLst>
          </p:cNvPr>
          <p:cNvSpPr/>
          <p:nvPr/>
        </p:nvSpPr>
        <p:spPr bwMode="auto">
          <a:xfrm>
            <a:off x="4861305" y="3138481"/>
            <a:ext cx="2355552" cy="587371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AA091F5-772A-4F6F-8D34-B9E871C6EEE1}"/>
              </a:ext>
            </a:extLst>
          </p:cNvPr>
          <p:cNvSpPr txBox="1"/>
          <p:nvPr/>
        </p:nvSpPr>
        <p:spPr>
          <a:xfrm>
            <a:off x="6019082" y="3203933"/>
            <a:ext cx="1146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03888059-3C61-4494-9007-A8FB26223585}"/>
              </a:ext>
            </a:extLst>
          </p:cNvPr>
          <p:cNvSpPr/>
          <p:nvPr/>
        </p:nvSpPr>
        <p:spPr bwMode="auto">
          <a:xfrm>
            <a:off x="4861305" y="3824281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9455A1BF-1E1A-4F18-86A3-0E40BF8AF9CB}"/>
              </a:ext>
            </a:extLst>
          </p:cNvPr>
          <p:cNvSpPr/>
          <p:nvPr/>
        </p:nvSpPr>
        <p:spPr bwMode="auto">
          <a:xfrm>
            <a:off x="4861305" y="3824281"/>
            <a:ext cx="2355552" cy="587371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28C9584-0059-4E19-814D-FAF7FE7825F2}"/>
              </a:ext>
            </a:extLst>
          </p:cNvPr>
          <p:cNvSpPr txBox="1"/>
          <p:nvPr/>
        </p:nvSpPr>
        <p:spPr>
          <a:xfrm>
            <a:off x="6019082" y="3889733"/>
            <a:ext cx="1146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D683E2DE-6584-4A4F-A238-20F2CA2F18E6}"/>
              </a:ext>
            </a:extLst>
          </p:cNvPr>
          <p:cNvSpPr/>
          <p:nvPr/>
        </p:nvSpPr>
        <p:spPr bwMode="auto">
          <a:xfrm>
            <a:off x="5836778" y="2867607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C66D0251-3A68-49F5-82F5-3952F4CDF1DF}"/>
              </a:ext>
            </a:extLst>
          </p:cNvPr>
          <p:cNvSpPr/>
          <p:nvPr/>
        </p:nvSpPr>
        <p:spPr bwMode="auto">
          <a:xfrm>
            <a:off x="5836778" y="4229682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13C530FB-5D1D-405D-88C8-927D6D15EE1E}"/>
              </a:ext>
            </a:extLst>
          </p:cNvPr>
          <p:cNvSpPr/>
          <p:nvPr/>
        </p:nvSpPr>
        <p:spPr bwMode="auto">
          <a:xfrm>
            <a:off x="4861305" y="4491031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26310F64-E53C-489C-AD75-2B5D5AC95A0A}"/>
              </a:ext>
            </a:extLst>
          </p:cNvPr>
          <p:cNvSpPr/>
          <p:nvPr/>
        </p:nvSpPr>
        <p:spPr bwMode="auto">
          <a:xfrm>
            <a:off x="4861305" y="4491031"/>
            <a:ext cx="2355552" cy="587371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92BB0A6-CDDC-4D3A-A971-CB404A0C3D88}"/>
              </a:ext>
            </a:extLst>
          </p:cNvPr>
          <p:cNvSpPr txBox="1"/>
          <p:nvPr/>
        </p:nvSpPr>
        <p:spPr>
          <a:xfrm>
            <a:off x="6019082" y="4556483"/>
            <a:ext cx="1146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911A8893-2426-41A8-95A8-4CE84D15A749}"/>
              </a:ext>
            </a:extLst>
          </p:cNvPr>
          <p:cNvSpPr/>
          <p:nvPr/>
        </p:nvSpPr>
        <p:spPr bwMode="auto">
          <a:xfrm>
            <a:off x="4861305" y="5167306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29F11253-071E-49E6-85C2-20E661617026}"/>
              </a:ext>
            </a:extLst>
          </p:cNvPr>
          <p:cNvSpPr/>
          <p:nvPr/>
        </p:nvSpPr>
        <p:spPr bwMode="auto">
          <a:xfrm>
            <a:off x="4861305" y="5167306"/>
            <a:ext cx="2355552" cy="587371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3802CA6-2403-4D29-B21E-B38E6E3076A2}"/>
              </a:ext>
            </a:extLst>
          </p:cNvPr>
          <p:cNvSpPr txBox="1"/>
          <p:nvPr/>
        </p:nvSpPr>
        <p:spPr>
          <a:xfrm>
            <a:off x="6019082" y="5232758"/>
            <a:ext cx="1146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DB80810E-1828-4D88-B0F8-BCEBC8C86028}"/>
              </a:ext>
            </a:extLst>
          </p:cNvPr>
          <p:cNvSpPr/>
          <p:nvPr/>
        </p:nvSpPr>
        <p:spPr bwMode="auto">
          <a:xfrm>
            <a:off x="4861305" y="5853106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E689E68D-9E3A-41AB-B256-73F0D45BE668}"/>
              </a:ext>
            </a:extLst>
          </p:cNvPr>
          <p:cNvSpPr/>
          <p:nvPr/>
        </p:nvSpPr>
        <p:spPr bwMode="auto">
          <a:xfrm>
            <a:off x="4861305" y="5853106"/>
            <a:ext cx="2355552" cy="587371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D629456-30FF-446F-90A2-065AEF504242}"/>
              </a:ext>
            </a:extLst>
          </p:cNvPr>
          <p:cNvSpPr txBox="1"/>
          <p:nvPr/>
        </p:nvSpPr>
        <p:spPr>
          <a:xfrm>
            <a:off x="6019082" y="5918558"/>
            <a:ext cx="1146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6573BFA4-AD10-4F3A-83FD-0C6F844DF601}"/>
              </a:ext>
            </a:extLst>
          </p:cNvPr>
          <p:cNvSpPr/>
          <p:nvPr/>
        </p:nvSpPr>
        <p:spPr bwMode="auto">
          <a:xfrm>
            <a:off x="5836778" y="4896432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DAF0443D-1ADB-4F06-ACA6-9D09F26E55F5}"/>
              </a:ext>
            </a:extLst>
          </p:cNvPr>
          <p:cNvSpPr/>
          <p:nvPr/>
        </p:nvSpPr>
        <p:spPr bwMode="auto">
          <a:xfrm>
            <a:off x="5836778" y="6258507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1C90137-3EBD-442B-B7F7-573F1C09AA2C}"/>
              </a:ext>
            </a:extLst>
          </p:cNvPr>
          <p:cNvSpPr txBox="1"/>
          <p:nvPr/>
        </p:nvSpPr>
        <p:spPr>
          <a:xfrm>
            <a:off x="4890892" y="2462206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E1B8B77-F17F-48BB-AD50-C829D6022433}"/>
              </a:ext>
            </a:extLst>
          </p:cNvPr>
          <p:cNvSpPr txBox="1"/>
          <p:nvPr/>
        </p:nvSpPr>
        <p:spPr>
          <a:xfrm>
            <a:off x="4890892" y="3148006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4D97963-7A22-4211-8F49-850C9E35976E}"/>
              </a:ext>
            </a:extLst>
          </p:cNvPr>
          <p:cNvSpPr txBox="1"/>
          <p:nvPr/>
        </p:nvSpPr>
        <p:spPr>
          <a:xfrm>
            <a:off x="4890892" y="3833806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00CE4A5-212B-45E5-A46C-8D835E1C1431}"/>
              </a:ext>
            </a:extLst>
          </p:cNvPr>
          <p:cNvSpPr txBox="1"/>
          <p:nvPr/>
        </p:nvSpPr>
        <p:spPr>
          <a:xfrm>
            <a:off x="4890892" y="4500556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BCA1B6D-3F22-4E2B-9C17-583A9084FBA4}"/>
              </a:ext>
            </a:extLst>
          </p:cNvPr>
          <p:cNvSpPr txBox="1"/>
          <p:nvPr/>
        </p:nvSpPr>
        <p:spPr>
          <a:xfrm>
            <a:off x="4890892" y="5176831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6798871-A237-41C5-840B-E2BF903C87D0}"/>
              </a:ext>
            </a:extLst>
          </p:cNvPr>
          <p:cNvSpPr txBox="1"/>
          <p:nvPr/>
        </p:nvSpPr>
        <p:spPr>
          <a:xfrm>
            <a:off x="4890892" y="5862631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A69D1C47-EF0F-45F7-8E7E-0619AD517D28}"/>
              </a:ext>
            </a:extLst>
          </p:cNvPr>
          <p:cNvSpPr/>
          <p:nvPr/>
        </p:nvSpPr>
        <p:spPr bwMode="auto">
          <a:xfrm>
            <a:off x="4500192" y="393445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B4515D6C-196F-4434-ACC3-7DCEC41B5E7C}"/>
              </a:ext>
            </a:extLst>
          </p:cNvPr>
          <p:cNvSpPr/>
          <p:nvPr/>
        </p:nvSpPr>
        <p:spPr bwMode="auto">
          <a:xfrm>
            <a:off x="6800311" y="217619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3C2151D6-22BF-4F51-AF5D-AE9654810001}"/>
              </a:ext>
            </a:extLst>
          </p:cNvPr>
          <p:cNvSpPr/>
          <p:nvPr/>
        </p:nvSpPr>
        <p:spPr bwMode="auto">
          <a:xfrm>
            <a:off x="5870896" y="362499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956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6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SB_KNM_02_10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46302"/>
              </p:ext>
            </p:extLst>
          </p:nvPr>
        </p:nvGraphicFramePr>
        <p:xfrm>
          <a:off x="8939284" y="973008"/>
          <a:ext cx="3152632" cy="537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해당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섹션을 노출하지 않음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분류 바로가기 메뉴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분류 구분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시회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문화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IT〮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과학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국제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재난〮환경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생활〮건강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연예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분야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SWIP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분류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프리미엄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</a:t>
                      </a: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탭 메뉴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크랩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글로벌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기준은 현행 기준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방송 최신 뉴스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Default 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첫 번째 방송 탭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프리미엄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하위 프로그램 최신 뉴스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 보기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프리미엄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섹션에서 선택한 탭 메뉴의 방송 더 보기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선택된 프로그램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화면으로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[4-1]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이미지 기사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 섹션 헤드라인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두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[4-2]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더보기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 섹션 방송 더 보기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방송의 서브 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A2D3A34-7E64-43B0-8A5F-4E7E54304D03}"/>
              </a:ext>
            </a:extLst>
          </p:cNvPr>
          <p:cNvCxnSpPr>
            <a:cxnSpLocks/>
          </p:cNvCxnSpPr>
          <p:nvPr/>
        </p:nvCxnSpPr>
        <p:spPr bwMode="auto">
          <a:xfrm flipV="1">
            <a:off x="3822008" y="1838036"/>
            <a:ext cx="1029626" cy="4291770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B48AB90-8256-4C8F-8841-A6A998A6705E}"/>
              </a:ext>
            </a:extLst>
          </p:cNvPr>
          <p:cNvSpPr/>
          <p:nvPr/>
        </p:nvSpPr>
        <p:spPr bwMode="auto">
          <a:xfrm>
            <a:off x="4008582" y="3449667"/>
            <a:ext cx="666810" cy="1600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연속화면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5485A58-9699-4403-B2A6-5425A1A2428E}"/>
              </a:ext>
            </a:extLst>
          </p:cNvPr>
          <p:cNvSpPr/>
          <p:nvPr/>
        </p:nvSpPr>
        <p:spPr bwMode="auto">
          <a:xfrm>
            <a:off x="1320226" y="1648691"/>
            <a:ext cx="2501782" cy="8602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59CEE1-F536-410B-A905-5FD4FD69225A}"/>
              </a:ext>
            </a:extLst>
          </p:cNvPr>
          <p:cNvSpPr txBox="1"/>
          <p:nvPr/>
        </p:nvSpPr>
        <p:spPr>
          <a:xfrm>
            <a:off x="1684812" y="1718601"/>
            <a:ext cx="17803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세상을 보는 창 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E399319-A9C6-49A8-BC7D-444BC6D43A01}"/>
              </a:ext>
            </a:extLst>
          </p:cNvPr>
          <p:cNvGrpSpPr/>
          <p:nvPr/>
        </p:nvGrpSpPr>
        <p:grpSpPr>
          <a:xfrm>
            <a:off x="1399625" y="1986169"/>
            <a:ext cx="389850" cy="446521"/>
            <a:chOff x="2463305" y="4419639"/>
            <a:chExt cx="389850" cy="446521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625C875F-FF3D-40A2-B056-FDEF420EEAAA}"/>
                </a:ext>
              </a:extLst>
            </p:cNvPr>
            <p:cNvSpPr/>
            <p:nvPr/>
          </p:nvSpPr>
          <p:spPr bwMode="auto">
            <a:xfrm>
              <a:off x="2548983" y="4419639"/>
              <a:ext cx="218494" cy="21849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04D2175-D3EB-4697-8C04-F9196766DA8B}"/>
                </a:ext>
              </a:extLst>
            </p:cNvPr>
            <p:cNvSpPr txBox="1"/>
            <p:nvPr/>
          </p:nvSpPr>
          <p:spPr>
            <a:xfrm>
              <a:off x="2463305" y="465071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정치</a:t>
              </a: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72818115-38E2-4A39-833C-DCE145094FA1}"/>
              </a:ext>
            </a:extLst>
          </p:cNvPr>
          <p:cNvGrpSpPr/>
          <p:nvPr/>
        </p:nvGrpSpPr>
        <p:grpSpPr>
          <a:xfrm>
            <a:off x="1795510" y="1986169"/>
            <a:ext cx="389850" cy="446521"/>
            <a:chOff x="2463305" y="4419639"/>
            <a:chExt cx="389850" cy="446521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41915D04-21F0-4DF7-9137-F0A994A27E17}"/>
                </a:ext>
              </a:extLst>
            </p:cNvPr>
            <p:cNvSpPr/>
            <p:nvPr/>
          </p:nvSpPr>
          <p:spPr bwMode="auto">
            <a:xfrm>
              <a:off x="2548983" y="4419639"/>
              <a:ext cx="218494" cy="21849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054E8E7-2D7E-4CEE-BB45-1BE89368A924}"/>
                </a:ext>
              </a:extLst>
            </p:cNvPr>
            <p:cNvSpPr txBox="1"/>
            <p:nvPr/>
          </p:nvSpPr>
          <p:spPr>
            <a:xfrm>
              <a:off x="2463305" y="465071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경제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FCD0EB4-B88C-4F2B-B524-D1D8325DD2AA}"/>
              </a:ext>
            </a:extLst>
          </p:cNvPr>
          <p:cNvGrpSpPr/>
          <p:nvPr/>
        </p:nvGrpSpPr>
        <p:grpSpPr>
          <a:xfrm>
            <a:off x="2198035" y="1986169"/>
            <a:ext cx="389851" cy="446521"/>
            <a:chOff x="2463305" y="4419639"/>
            <a:chExt cx="389851" cy="446521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C8692F36-D77F-42E5-AE4A-AB1926FA0C29}"/>
                </a:ext>
              </a:extLst>
            </p:cNvPr>
            <p:cNvSpPr/>
            <p:nvPr/>
          </p:nvSpPr>
          <p:spPr bwMode="auto">
            <a:xfrm>
              <a:off x="2548983" y="4419639"/>
              <a:ext cx="218494" cy="21849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39DCCBF-65B3-48B1-ADB7-CC6E84F8C9AC}"/>
                </a:ext>
              </a:extLst>
            </p:cNvPr>
            <p:cNvSpPr txBox="1"/>
            <p:nvPr/>
          </p:nvSpPr>
          <p:spPr>
            <a:xfrm>
              <a:off x="2463305" y="4650716"/>
              <a:ext cx="3898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사회</a:t>
              </a: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C35D0A3E-9DD6-4994-8887-5A4E59543C7C}"/>
              </a:ext>
            </a:extLst>
          </p:cNvPr>
          <p:cNvGrpSpPr/>
          <p:nvPr/>
        </p:nvGrpSpPr>
        <p:grpSpPr>
          <a:xfrm>
            <a:off x="2621375" y="1986169"/>
            <a:ext cx="389851" cy="446521"/>
            <a:chOff x="2463305" y="4419639"/>
            <a:chExt cx="389851" cy="446521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E4E82DF5-F579-4A8E-8C8E-7FFE758ADAFE}"/>
                </a:ext>
              </a:extLst>
            </p:cNvPr>
            <p:cNvSpPr/>
            <p:nvPr/>
          </p:nvSpPr>
          <p:spPr bwMode="auto">
            <a:xfrm>
              <a:off x="2548983" y="4419639"/>
              <a:ext cx="218494" cy="21849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A8CA056-6475-4349-BCB6-2901CE5542C5}"/>
                </a:ext>
              </a:extLst>
            </p:cNvPr>
            <p:cNvSpPr txBox="1"/>
            <p:nvPr/>
          </p:nvSpPr>
          <p:spPr>
            <a:xfrm>
              <a:off x="2463305" y="4650716"/>
              <a:ext cx="3898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문화</a:t>
              </a: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13B805F-6E68-4971-8EB9-25B3764ED467}"/>
              </a:ext>
            </a:extLst>
          </p:cNvPr>
          <p:cNvGrpSpPr/>
          <p:nvPr/>
        </p:nvGrpSpPr>
        <p:grpSpPr>
          <a:xfrm>
            <a:off x="3003768" y="1986169"/>
            <a:ext cx="505268" cy="446521"/>
            <a:chOff x="2405597" y="4419639"/>
            <a:chExt cx="505268" cy="446521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E089E59-CF39-4251-A5E2-EE54212A25B7}"/>
                </a:ext>
              </a:extLst>
            </p:cNvPr>
            <p:cNvSpPr/>
            <p:nvPr/>
          </p:nvSpPr>
          <p:spPr bwMode="auto">
            <a:xfrm>
              <a:off x="2548983" y="4419639"/>
              <a:ext cx="218494" cy="21849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06EEFA4-D278-496C-8208-ACF73D81232C}"/>
                </a:ext>
              </a:extLst>
            </p:cNvPr>
            <p:cNvSpPr txBox="1"/>
            <p:nvPr/>
          </p:nvSpPr>
          <p:spPr>
            <a:xfrm>
              <a:off x="2405597" y="4650716"/>
              <a:ext cx="5052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IT〮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과학</a:t>
              </a: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64EEFA1-A4DE-45FE-B3A6-AD30D95756F1}"/>
              </a:ext>
            </a:extLst>
          </p:cNvPr>
          <p:cNvGrpSpPr/>
          <p:nvPr/>
        </p:nvGrpSpPr>
        <p:grpSpPr>
          <a:xfrm>
            <a:off x="3528202" y="1986169"/>
            <a:ext cx="389851" cy="446521"/>
            <a:chOff x="2463306" y="4419639"/>
            <a:chExt cx="389851" cy="446521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647F3588-19C7-4B7D-AB92-DB942F621578}"/>
                </a:ext>
              </a:extLst>
            </p:cNvPr>
            <p:cNvSpPr/>
            <p:nvPr/>
          </p:nvSpPr>
          <p:spPr bwMode="auto">
            <a:xfrm>
              <a:off x="2548983" y="4419639"/>
              <a:ext cx="218494" cy="21849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EA77D21-66BB-4335-AF03-8D25A95FB0F7}"/>
                </a:ext>
              </a:extLst>
            </p:cNvPr>
            <p:cNvSpPr txBox="1"/>
            <p:nvPr/>
          </p:nvSpPr>
          <p:spPr>
            <a:xfrm>
              <a:off x="2463306" y="4650716"/>
              <a:ext cx="3898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국제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7C7DE2A-0E47-48AF-BC38-90A5C6AD5EFD}"/>
              </a:ext>
            </a:extLst>
          </p:cNvPr>
          <p:cNvGrpSpPr/>
          <p:nvPr/>
        </p:nvGrpSpPr>
        <p:grpSpPr>
          <a:xfrm>
            <a:off x="2158391" y="2305684"/>
            <a:ext cx="912092" cy="504708"/>
            <a:chOff x="2117758" y="3123643"/>
            <a:chExt cx="912092" cy="504708"/>
          </a:xfrm>
        </p:grpSpPr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09C8BBD1-6579-4498-A699-68FB0B85B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758" y="3123643"/>
              <a:ext cx="504708" cy="504708"/>
            </a:xfrm>
            <a:prstGeom prst="rect">
              <a:avLst/>
            </a:prstGeom>
          </p:spPr>
        </p:pic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D21F1B78-F0F6-4CDF-A3B1-D218196CF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678" y="3131911"/>
              <a:ext cx="488172" cy="488172"/>
            </a:xfrm>
            <a:prstGeom prst="rect">
              <a:avLst/>
            </a:prstGeom>
          </p:spPr>
        </p:pic>
      </p:grpSp>
      <p:sp>
        <p:nvSpPr>
          <p:cNvPr id="119" name="타원 118">
            <a:extLst>
              <a:ext uri="{FF2B5EF4-FFF2-40B4-BE49-F238E27FC236}">
                <a16:creationId xmlns:a16="http://schemas.microsoft.com/office/drawing/2014/main" id="{99AC8C81-DE3A-477A-8092-B1953E59018D}"/>
              </a:ext>
            </a:extLst>
          </p:cNvPr>
          <p:cNvSpPr/>
          <p:nvPr/>
        </p:nvSpPr>
        <p:spPr bwMode="auto">
          <a:xfrm>
            <a:off x="1014761" y="198616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828BD03-BF82-4A1F-8E32-130109EE8287}"/>
              </a:ext>
            </a:extLst>
          </p:cNvPr>
          <p:cNvSpPr txBox="1"/>
          <p:nvPr/>
        </p:nvSpPr>
        <p:spPr>
          <a:xfrm>
            <a:off x="1380578" y="2730979"/>
            <a:ext cx="1099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프리미엄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93CCBAF-4C2D-4882-93B4-6D9915581FC9}"/>
              </a:ext>
            </a:extLst>
          </p:cNvPr>
          <p:cNvSpPr txBox="1"/>
          <p:nvPr/>
        </p:nvSpPr>
        <p:spPr>
          <a:xfrm>
            <a:off x="1394390" y="2923115"/>
            <a:ext cx="19228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KBS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뉴스가 선별한 특별한 뉴스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24143E1D-4A9B-4FE7-B0F3-F623DE5AC0CE}"/>
              </a:ext>
            </a:extLst>
          </p:cNvPr>
          <p:cNvSpPr/>
          <p:nvPr/>
        </p:nvSpPr>
        <p:spPr bwMode="auto">
          <a:xfrm>
            <a:off x="3554722" y="2761501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515F9E4B-4756-44C9-A75D-E328E238F3B7}"/>
              </a:ext>
            </a:extLst>
          </p:cNvPr>
          <p:cNvSpPr/>
          <p:nvPr/>
        </p:nvSpPr>
        <p:spPr bwMode="auto">
          <a:xfrm>
            <a:off x="1485303" y="3203004"/>
            <a:ext cx="548825" cy="193825"/>
          </a:xfrm>
          <a:prstGeom prst="roundRect">
            <a:avLst>
              <a:gd name="adj" fmla="val 21454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크랩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70650232-8C26-4DD5-8207-870C714CAB21}"/>
              </a:ext>
            </a:extLst>
          </p:cNvPr>
          <p:cNvSpPr/>
          <p:nvPr/>
        </p:nvSpPr>
        <p:spPr bwMode="auto">
          <a:xfrm>
            <a:off x="2105025" y="3203004"/>
            <a:ext cx="543465" cy="193825"/>
          </a:xfrm>
          <a:prstGeom prst="roundRect">
            <a:avLst>
              <a:gd name="adj" fmla="val 21454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영상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38B3B151-FAE6-4C90-BD07-2AB54EAD389F}"/>
              </a:ext>
            </a:extLst>
          </p:cNvPr>
          <p:cNvSpPr/>
          <p:nvPr/>
        </p:nvSpPr>
        <p:spPr bwMode="auto">
          <a:xfrm>
            <a:off x="2728913" y="3203004"/>
            <a:ext cx="543465" cy="193825"/>
          </a:xfrm>
          <a:prstGeom prst="roundRect">
            <a:avLst>
              <a:gd name="adj" fmla="val 21454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글로벌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3DF1205-2B29-4A9B-9FB6-E865FD1CE06F}"/>
              </a:ext>
            </a:extLst>
          </p:cNvPr>
          <p:cNvSpPr/>
          <p:nvPr/>
        </p:nvSpPr>
        <p:spPr bwMode="auto">
          <a:xfrm>
            <a:off x="1393900" y="3525212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476623D8-7A9B-4CEC-BE38-01F67555E3AC}"/>
              </a:ext>
            </a:extLst>
          </p:cNvPr>
          <p:cNvSpPr/>
          <p:nvPr/>
        </p:nvSpPr>
        <p:spPr bwMode="auto">
          <a:xfrm>
            <a:off x="2593907" y="3525212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4CAC86B-B8FD-46C6-A558-E27E643EACD4}"/>
              </a:ext>
            </a:extLst>
          </p:cNvPr>
          <p:cNvSpPr txBox="1"/>
          <p:nvPr/>
        </p:nvSpPr>
        <p:spPr>
          <a:xfrm>
            <a:off x="1341355" y="4173269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5AA506F-4B18-4B33-918E-1962DF260F44}"/>
              </a:ext>
            </a:extLst>
          </p:cNvPr>
          <p:cNvSpPr txBox="1"/>
          <p:nvPr/>
        </p:nvSpPr>
        <p:spPr>
          <a:xfrm>
            <a:off x="2583415" y="4173269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C31FE24A-DD6C-4948-B18C-1CACC71B6DBC}"/>
              </a:ext>
            </a:extLst>
          </p:cNvPr>
          <p:cNvSpPr/>
          <p:nvPr/>
        </p:nvSpPr>
        <p:spPr bwMode="auto">
          <a:xfrm>
            <a:off x="1393900" y="3525212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A9DE33B-F29A-46A8-B9B4-5862223846C9}"/>
              </a:ext>
            </a:extLst>
          </p:cNvPr>
          <p:cNvSpPr/>
          <p:nvPr/>
        </p:nvSpPr>
        <p:spPr bwMode="auto">
          <a:xfrm>
            <a:off x="2593907" y="3525212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AE6FC83-DEB6-4593-9910-4F20233EE85F}"/>
              </a:ext>
            </a:extLst>
          </p:cNvPr>
          <p:cNvSpPr/>
          <p:nvPr/>
        </p:nvSpPr>
        <p:spPr bwMode="auto">
          <a:xfrm>
            <a:off x="3559998" y="3921088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5F0804BA-088E-4F49-BB0E-77B6B59F3C30}"/>
              </a:ext>
            </a:extLst>
          </p:cNvPr>
          <p:cNvSpPr/>
          <p:nvPr/>
        </p:nvSpPr>
        <p:spPr bwMode="auto">
          <a:xfrm>
            <a:off x="1393900" y="351568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D934B58A-B60A-4143-858B-84A0FEDA1EEC}"/>
              </a:ext>
            </a:extLst>
          </p:cNvPr>
          <p:cNvSpPr/>
          <p:nvPr/>
        </p:nvSpPr>
        <p:spPr bwMode="auto">
          <a:xfrm>
            <a:off x="1393900" y="4592012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7F4BBDF1-0708-45A1-86DC-50F6A97C0637}"/>
              </a:ext>
            </a:extLst>
          </p:cNvPr>
          <p:cNvSpPr/>
          <p:nvPr/>
        </p:nvSpPr>
        <p:spPr bwMode="auto">
          <a:xfrm>
            <a:off x="2593907" y="4592012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84AD064-9555-458E-8A99-D0227140A222}"/>
              </a:ext>
            </a:extLst>
          </p:cNvPr>
          <p:cNvSpPr txBox="1"/>
          <p:nvPr/>
        </p:nvSpPr>
        <p:spPr>
          <a:xfrm>
            <a:off x="1341355" y="5240069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E6FDA66-2611-4FE6-BC84-5568F564EC25}"/>
              </a:ext>
            </a:extLst>
          </p:cNvPr>
          <p:cNvSpPr txBox="1"/>
          <p:nvPr/>
        </p:nvSpPr>
        <p:spPr>
          <a:xfrm>
            <a:off x="2583415" y="5240069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8E74512B-AB35-4B34-A622-F6CD24C0C90B}"/>
              </a:ext>
            </a:extLst>
          </p:cNvPr>
          <p:cNvSpPr/>
          <p:nvPr/>
        </p:nvSpPr>
        <p:spPr bwMode="auto">
          <a:xfrm>
            <a:off x="1393900" y="4592012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A441A75-47BE-43ED-8AB5-07C32BA0F10C}"/>
              </a:ext>
            </a:extLst>
          </p:cNvPr>
          <p:cNvSpPr/>
          <p:nvPr/>
        </p:nvSpPr>
        <p:spPr bwMode="auto">
          <a:xfrm>
            <a:off x="2593907" y="4592012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5D0E25C9-BCAC-48B7-BA16-31DD33431198}"/>
              </a:ext>
            </a:extLst>
          </p:cNvPr>
          <p:cNvSpPr/>
          <p:nvPr/>
        </p:nvSpPr>
        <p:spPr bwMode="auto">
          <a:xfrm>
            <a:off x="3559998" y="4987888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97AEE1A1-8145-4C61-8297-64AE3A07EA8C}"/>
              </a:ext>
            </a:extLst>
          </p:cNvPr>
          <p:cNvSpPr/>
          <p:nvPr/>
        </p:nvSpPr>
        <p:spPr bwMode="auto">
          <a:xfrm>
            <a:off x="1393900" y="458248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CF94A622-B00D-4A32-9CE4-777BAEFA40B7}"/>
              </a:ext>
            </a:extLst>
          </p:cNvPr>
          <p:cNvSpPr/>
          <p:nvPr/>
        </p:nvSpPr>
        <p:spPr bwMode="auto">
          <a:xfrm>
            <a:off x="1393900" y="5658812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BA42B4F4-31C8-4FF9-BFF3-5B207FF06C9E}"/>
              </a:ext>
            </a:extLst>
          </p:cNvPr>
          <p:cNvSpPr/>
          <p:nvPr/>
        </p:nvSpPr>
        <p:spPr bwMode="auto">
          <a:xfrm>
            <a:off x="2593907" y="5658812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B72552B-5427-47E1-B790-997E363C6D69}"/>
              </a:ext>
            </a:extLst>
          </p:cNvPr>
          <p:cNvSpPr txBox="1"/>
          <p:nvPr/>
        </p:nvSpPr>
        <p:spPr>
          <a:xfrm>
            <a:off x="1341355" y="6306869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9504762-84BF-4F96-8DF0-2ADEEB0C0983}"/>
              </a:ext>
            </a:extLst>
          </p:cNvPr>
          <p:cNvSpPr txBox="1"/>
          <p:nvPr/>
        </p:nvSpPr>
        <p:spPr>
          <a:xfrm>
            <a:off x="2583415" y="6306869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844A0C16-B0FE-4B00-9793-3E71307A12FA}"/>
              </a:ext>
            </a:extLst>
          </p:cNvPr>
          <p:cNvSpPr/>
          <p:nvPr/>
        </p:nvSpPr>
        <p:spPr bwMode="auto">
          <a:xfrm>
            <a:off x="1393900" y="5658812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DAE54354-DC03-4A3C-A5B7-5FC9E237F2BD}"/>
              </a:ext>
            </a:extLst>
          </p:cNvPr>
          <p:cNvSpPr/>
          <p:nvPr/>
        </p:nvSpPr>
        <p:spPr bwMode="auto">
          <a:xfrm>
            <a:off x="2593907" y="5658812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7C68E5BB-D5D1-4535-AF48-7DDC34A59121}"/>
              </a:ext>
            </a:extLst>
          </p:cNvPr>
          <p:cNvSpPr/>
          <p:nvPr/>
        </p:nvSpPr>
        <p:spPr bwMode="auto">
          <a:xfrm>
            <a:off x="3559998" y="6054688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B6871E2C-103E-4282-B482-5C28FEC098E5}"/>
              </a:ext>
            </a:extLst>
          </p:cNvPr>
          <p:cNvSpPr/>
          <p:nvPr/>
        </p:nvSpPr>
        <p:spPr bwMode="auto">
          <a:xfrm>
            <a:off x="1393900" y="564928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AEC17298-C85E-457D-A6F9-72C3481C2BF5}"/>
              </a:ext>
            </a:extLst>
          </p:cNvPr>
          <p:cNvSpPr/>
          <p:nvPr/>
        </p:nvSpPr>
        <p:spPr bwMode="auto">
          <a:xfrm>
            <a:off x="4870525" y="1639262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15712F2E-4864-45D9-8B35-64F91643F91B}"/>
              </a:ext>
            </a:extLst>
          </p:cNvPr>
          <p:cNvSpPr/>
          <p:nvPr/>
        </p:nvSpPr>
        <p:spPr bwMode="auto">
          <a:xfrm>
            <a:off x="6070532" y="1639262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56F26D3-8351-402E-B7EA-26F9A835A45C}"/>
              </a:ext>
            </a:extLst>
          </p:cNvPr>
          <p:cNvSpPr txBox="1"/>
          <p:nvPr/>
        </p:nvSpPr>
        <p:spPr>
          <a:xfrm>
            <a:off x="4817980" y="2287319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CFE75A6-DEE0-4FF5-8B27-A34D169B93D5}"/>
              </a:ext>
            </a:extLst>
          </p:cNvPr>
          <p:cNvSpPr txBox="1"/>
          <p:nvPr/>
        </p:nvSpPr>
        <p:spPr>
          <a:xfrm>
            <a:off x="6060040" y="2287319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6F7F89DF-B58E-4813-8419-DD204B5C16F1}"/>
              </a:ext>
            </a:extLst>
          </p:cNvPr>
          <p:cNvSpPr/>
          <p:nvPr/>
        </p:nvSpPr>
        <p:spPr bwMode="auto">
          <a:xfrm>
            <a:off x="4870525" y="1639262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49A1F9DB-A035-4BA4-AAE3-92F59AB7E75E}"/>
              </a:ext>
            </a:extLst>
          </p:cNvPr>
          <p:cNvSpPr/>
          <p:nvPr/>
        </p:nvSpPr>
        <p:spPr bwMode="auto">
          <a:xfrm>
            <a:off x="6070532" y="1639262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CDF0D31C-8C0C-4063-AE68-F65AEE83C154}"/>
              </a:ext>
            </a:extLst>
          </p:cNvPr>
          <p:cNvSpPr/>
          <p:nvPr/>
        </p:nvSpPr>
        <p:spPr bwMode="auto">
          <a:xfrm>
            <a:off x="7036623" y="2035138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104A7946-845B-42A7-8F3A-2DF57BF9EF2C}"/>
              </a:ext>
            </a:extLst>
          </p:cNvPr>
          <p:cNvSpPr/>
          <p:nvPr/>
        </p:nvSpPr>
        <p:spPr bwMode="auto">
          <a:xfrm>
            <a:off x="4870525" y="162973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43FB53CC-ECB2-44E3-B98C-B403D089A885}"/>
              </a:ext>
            </a:extLst>
          </p:cNvPr>
          <p:cNvSpPr/>
          <p:nvPr/>
        </p:nvSpPr>
        <p:spPr bwMode="auto">
          <a:xfrm>
            <a:off x="1008256" y="495866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8CF29C28-2771-4D27-8E06-93283A540566}"/>
              </a:ext>
            </a:extLst>
          </p:cNvPr>
          <p:cNvSpPr/>
          <p:nvPr/>
        </p:nvSpPr>
        <p:spPr bwMode="auto">
          <a:xfrm>
            <a:off x="3373353" y="323013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31F5EE4-706B-4659-A515-71018E55ABF3}"/>
              </a:ext>
            </a:extLst>
          </p:cNvPr>
          <p:cNvSpPr/>
          <p:nvPr/>
        </p:nvSpPr>
        <p:spPr bwMode="auto">
          <a:xfrm>
            <a:off x="2420477" y="464114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F3716C01-B4C6-4600-B11D-71667544A673}"/>
              </a:ext>
            </a:extLst>
          </p:cNvPr>
          <p:cNvSpPr/>
          <p:nvPr/>
        </p:nvSpPr>
        <p:spPr bwMode="auto">
          <a:xfrm>
            <a:off x="3132203" y="277293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9" name="사각형: 둥근 모서리 198">
            <a:extLst>
              <a:ext uri="{FF2B5EF4-FFF2-40B4-BE49-F238E27FC236}">
                <a16:creationId xmlns:a16="http://schemas.microsoft.com/office/drawing/2014/main" id="{49C5CA33-00E1-4D3A-94FC-876E06229933}"/>
              </a:ext>
            </a:extLst>
          </p:cNvPr>
          <p:cNvSpPr/>
          <p:nvPr/>
        </p:nvSpPr>
        <p:spPr bwMode="auto">
          <a:xfrm>
            <a:off x="4851780" y="2820928"/>
            <a:ext cx="2355400" cy="367903"/>
          </a:xfrm>
          <a:prstGeom prst="roundRect">
            <a:avLst>
              <a:gd name="adj" fmla="val 21454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BANNER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99FB710-E0BE-4FCF-A764-892EA948B99D}"/>
              </a:ext>
            </a:extLst>
          </p:cNvPr>
          <p:cNvSpPr txBox="1"/>
          <p:nvPr/>
        </p:nvSpPr>
        <p:spPr>
          <a:xfrm>
            <a:off x="4866728" y="3369154"/>
            <a:ext cx="1099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스포츠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D1A51AE9-6770-4B6D-AA22-A6AC900598F1}"/>
              </a:ext>
            </a:extLst>
          </p:cNvPr>
          <p:cNvSpPr/>
          <p:nvPr/>
        </p:nvSpPr>
        <p:spPr bwMode="auto">
          <a:xfrm>
            <a:off x="7040872" y="3399676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ED1A8D44-34F1-456A-AD06-BF4970D20D30}"/>
              </a:ext>
            </a:extLst>
          </p:cNvPr>
          <p:cNvSpPr/>
          <p:nvPr/>
        </p:nvSpPr>
        <p:spPr bwMode="auto">
          <a:xfrm>
            <a:off x="7343008" y="288221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FB536E72-B083-4FFB-9CF3-A192ACD98A67}"/>
              </a:ext>
            </a:extLst>
          </p:cNvPr>
          <p:cNvSpPr/>
          <p:nvPr/>
        </p:nvSpPr>
        <p:spPr bwMode="auto">
          <a:xfrm>
            <a:off x="4860999" y="3631958"/>
            <a:ext cx="2355400" cy="1730487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320C6A50-BB8A-4809-8264-D1D5D1754597}"/>
              </a:ext>
            </a:extLst>
          </p:cNvPr>
          <p:cNvSpPr/>
          <p:nvPr/>
        </p:nvSpPr>
        <p:spPr bwMode="auto">
          <a:xfrm>
            <a:off x="4870524" y="5482925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0" name="사각형: 둥근 모서리 219">
            <a:extLst>
              <a:ext uri="{FF2B5EF4-FFF2-40B4-BE49-F238E27FC236}">
                <a16:creationId xmlns:a16="http://schemas.microsoft.com/office/drawing/2014/main" id="{71A367B4-542A-443C-8A94-CAEE5F6CFA29}"/>
              </a:ext>
            </a:extLst>
          </p:cNvPr>
          <p:cNvSpPr/>
          <p:nvPr/>
        </p:nvSpPr>
        <p:spPr bwMode="auto">
          <a:xfrm>
            <a:off x="6070531" y="5482925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1" name="사각형: 둥근 모서리 220">
            <a:extLst>
              <a:ext uri="{FF2B5EF4-FFF2-40B4-BE49-F238E27FC236}">
                <a16:creationId xmlns:a16="http://schemas.microsoft.com/office/drawing/2014/main" id="{F05076F6-4203-4204-9C6E-E21BD4926A94}"/>
              </a:ext>
            </a:extLst>
          </p:cNvPr>
          <p:cNvSpPr/>
          <p:nvPr/>
        </p:nvSpPr>
        <p:spPr bwMode="auto">
          <a:xfrm>
            <a:off x="4853098" y="3636516"/>
            <a:ext cx="2364356" cy="1236377"/>
          </a:xfrm>
          <a:prstGeom prst="roundRect">
            <a:avLst>
              <a:gd name="adj" fmla="val 838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89A8F33-F0C6-41DE-8123-E2F3A00400A3}"/>
              </a:ext>
            </a:extLst>
          </p:cNvPr>
          <p:cNvSpPr txBox="1"/>
          <p:nvPr/>
        </p:nvSpPr>
        <p:spPr>
          <a:xfrm>
            <a:off x="4817979" y="6130982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3B05ADE-34E8-4C83-AA8F-613C02FD2285}"/>
              </a:ext>
            </a:extLst>
          </p:cNvPr>
          <p:cNvSpPr txBox="1"/>
          <p:nvPr/>
        </p:nvSpPr>
        <p:spPr>
          <a:xfrm>
            <a:off x="6060039" y="6130982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C15B652-0B08-4D77-9E25-304E6A7B59C3}"/>
              </a:ext>
            </a:extLst>
          </p:cNvPr>
          <p:cNvSpPr txBox="1"/>
          <p:nvPr/>
        </p:nvSpPr>
        <p:spPr>
          <a:xfrm>
            <a:off x="4862817" y="4941704"/>
            <a:ext cx="2311538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12E23EF7-43E7-43ED-89A3-08B809995838}"/>
              </a:ext>
            </a:extLst>
          </p:cNvPr>
          <p:cNvSpPr/>
          <p:nvPr/>
        </p:nvSpPr>
        <p:spPr bwMode="auto">
          <a:xfrm>
            <a:off x="6878723" y="4515193"/>
            <a:ext cx="246322" cy="246322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F891D4B7-6F9D-4B4E-A903-43909B2E1E33}"/>
              </a:ext>
            </a:extLst>
          </p:cNvPr>
          <p:cNvSpPr/>
          <p:nvPr/>
        </p:nvSpPr>
        <p:spPr bwMode="auto">
          <a:xfrm>
            <a:off x="4870524" y="5482925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7" name="사각형: 둥근 모서리 226">
            <a:extLst>
              <a:ext uri="{FF2B5EF4-FFF2-40B4-BE49-F238E27FC236}">
                <a16:creationId xmlns:a16="http://schemas.microsoft.com/office/drawing/2014/main" id="{0D850240-F9C2-46DC-BA6A-5ED3E4EAD9BB}"/>
              </a:ext>
            </a:extLst>
          </p:cNvPr>
          <p:cNvSpPr/>
          <p:nvPr/>
        </p:nvSpPr>
        <p:spPr bwMode="auto">
          <a:xfrm>
            <a:off x="6070531" y="5482925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4C182A24-BA7F-4632-B73C-78DBD357EF31}"/>
              </a:ext>
            </a:extLst>
          </p:cNvPr>
          <p:cNvSpPr/>
          <p:nvPr/>
        </p:nvSpPr>
        <p:spPr bwMode="auto">
          <a:xfrm>
            <a:off x="7036622" y="5878801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9" name="사각형: 둥근 모서리 228">
            <a:extLst>
              <a:ext uri="{FF2B5EF4-FFF2-40B4-BE49-F238E27FC236}">
                <a16:creationId xmlns:a16="http://schemas.microsoft.com/office/drawing/2014/main" id="{14A064F1-DE83-4613-BEBD-B6144640A3C9}"/>
              </a:ext>
            </a:extLst>
          </p:cNvPr>
          <p:cNvSpPr/>
          <p:nvPr/>
        </p:nvSpPr>
        <p:spPr bwMode="auto">
          <a:xfrm>
            <a:off x="4870524" y="5473400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3D18FD14-6DE1-4141-BA75-58EA32C7F181}"/>
              </a:ext>
            </a:extLst>
          </p:cNvPr>
          <p:cNvSpPr/>
          <p:nvPr/>
        </p:nvSpPr>
        <p:spPr bwMode="auto">
          <a:xfrm>
            <a:off x="7343008" y="481579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00EB8881-0454-4925-9EF5-7C0DA6417896}"/>
              </a:ext>
            </a:extLst>
          </p:cNvPr>
          <p:cNvSpPr/>
          <p:nvPr/>
        </p:nvSpPr>
        <p:spPr bwMode="auto">
          <a:xfrm>
            <a:off x="6628472" y="339682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96349AB8-D91C-4003-A432-B4ECAAF77B45}"/>
              </a:ext>
            </a:extLst>
          </p:cNvPr>
          <p:cNvSpPr/>
          <p:nvPr/>
        </p:nvSpPr>
        <p:spPr bwMode="auto">
          <a:xfrm>
            <a:off x="5856967" y="526434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301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6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SB_KNM_02_11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714837"/>
              </p:ext>
            </p:extLst>
          </p:nvPr>
        </p:nvGraphicFramePr>
        <p:xfrm>
          <a:off x="8939284" y="973008"/>
          <a:ext cx="3152632" cy="4526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해당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섹션을 노출하지 않음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연예 뉴스 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이미지 기사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 섹션 헤드라인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두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더보기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 섹션 방송 더 보기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방송의 서브 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 뉴스 바로가기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- 9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지역 바로가기 메뉴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창원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광주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전주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청주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춘천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제주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Tag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시 해당 지역 서브 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- 9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지역의 헤드라인 대표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개씩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Tag 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A2D3A34-7E64-43B0-8A5F-4E7E54304D03}"/>
              </a:ext>
            </a:extLst>
          </p:cNvPr>
          <p:cNvCxnSpPr>
            <a:cxnSpLocks/>
          </p:cNvCxnSpPr>
          <p:nvPr/>
        </p:nvCxnSpPr>
        <p:spPr bwMode="auto">
          <a:xfrm flipV="1">
            <a:off x="3822008" y="1838036"/>
            <a:ext cx="1029626" cy="4291770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B48AB90-8256-4C8F-8841-A6A998A6705E}"/>
              </a:ext>
            </a:extLst>
          </p:cNvPr>
          <p:cNvSpPr/>
          <p:nvPr/>
        </p:nvSpPr>
        <p:spPr bwMode="auto">
          <a:xfrm>
            <a:off x="4008582" y="3449667"/>
            <a:ext cx="666810" cy="1600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연속화면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99FB710-E0BE-4FCF-A764-892EA948B99D}"/>
              </a:ext>
            </a:extLst>
          </p:cNvPr>
          <p:cNvSpPr txBox="1"/>
          <p:nvPr/>
        </p:nvSpPr>
        <p:spPr>
          <a:xfrm>
            <a:off x="1392521" y="1664179"/>
            <a:ext cx="1099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연예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D1A51AE9-6770-4B6D-AA22-A6AC900598F1}"/>
              </a:ext>
            </a:extLst>
          </p:cNvPr>
          <p:cNvSpPr/>
          <p:nvPr/>
        </p:nvSpPr>
        <p:spPr bwMode="auto">
          <a:xfrm>
            <a:off x="3566665" y="1694701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FB536E72-B083-4FFB-9CF3-A192ACD98A67}"/>
              </a:ext>
            </a:extLst>
          </p:cNvPr>
          <p:cNvSpPr/>
          <p:nvPr/>
        </p:nvSpPr>
        <p:spPr bwMode="auto">
          <a:xfrm>
            <a:off x="1386792" y="1926983"/>
            <a:ext cx="2355400" cy="1730487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320C6A50-BB8A-4809-8264-D1D5D1754597}"/>
              </a:ext>
            </a:extLst>
          </p:cNvPr>
          <p:cNvSpPr/>
          <p:nvPr/>
        </p:nvSpPr>
        <p:spPr bwMode="auto">
          <a:xfrm>
            <a:off x="1396317" y="3777950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0" name="사각형: 둥근 모서리 219">
            <a:extLst>
              <a:ext uri="{FF2B5EF4-FFF2-40B4-BE49-F238E27FC236}">
                <a16:creationId xmlns:a16="http://schemas.microsoft.com/office/drawing/2014/main" id="{71A367B4-542A-443C-8A94-CAEE5F6CFA29}"/>
              </a:ext>
            </a:extLst>
          </p:cNvPr>
          <p:cNvSpPr/>
          <p:nvPr/>
        </p:nvSpPr>
        <p:spPr bwMode="auto">
          <a:xfrm>
            <a:off x="2596324" y="3777950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1" name="사각형: 둥근 모서리 220">
            <a:extLst>
              <a:ext uri="{FF2B5EF4-FFF2-40B4-BE49-F238E27FC236}">
                <a16:creationId xmlns:a16="http://schemas.microsoft.com/office/drawing/2014/main" id="{F05076F6-4203-4204-9C6E-E21BD4926A94}"/>
              </a:ext>
            </a:extLst>
          </p:cNvPr>
          <p:cNvSpPr/>
          <p:nvPr/>
        </p:nvSpPr>
        <p:spPr bwMode="auto">
          <a:xfrm>
            <a:off x="1378891" y="1931541"/>
            <a:ext cx="2364356" cy="1236377"/>
          </a:xfrm>
          <a:prstGeom prst="roundRect">
            <a:avLst>
              <a:gd name="adj" fmla="val 838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89A8F33-F0C6-41DE-8123-E2F3A00400A3}"/>
              </a:ext>
            </a:extLst>
          </p:cNvPr>
          <p:cNvSpPr txBox="1"/>
          <p:nvPr/>
        </p:nvSpPr>
        <p:spPr>
          <a:xfrm>
            <a:off x="1343772" y="4426007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3B05ADE-34E8-4C83-AA8F-613C02FD2285}"/>
              </a:ext>
            </a:extLst>
          </p:cNvPr>
          <p:cNvSpPr txBox="1"/>
          <p:nvPr/>
        </p:nvSpPr>
        <p:spPr>
          <a:xfrm>
            <a:off x="2585832" y="4426007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C15B652-0B08-4D77-9E25-304E6A7B59C3}"/>
              </a:ext>
            </a:extLst>
          </p:cNvPr>
          <p:cNvSpPr txBox="1"/>
          <p:nvPr/>
        </p:nvSpPr>
        <p:spPr>
          <a:xfrm>
            <a:off x="1388610" y="3236729"/>
            <a:ext cx="2311538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12E23EF7-43E7-43ED-89A3-08B809995838}"/>
              </a:ext>
            </a:extLst>
          </p:cNvPr>
          <p:cNvSpPr/>
          <p:nvPr/>
        </p:nvSpPr>
        <p:spPr bwMode="auto">
          <a:xfrm>
            <a:off x="3404516" y="2810218"/>
            <a:ext cx="246322" cy="246322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F891D4B7-6F9D-4B4E-A903-43909B2E1E33}"/>
              </a:ext>
            </a:extLst>
          </p:cNvPr>
          <p:cNvSpPr/>
          <p:nvPr/>
        </p:nvSpPr>
        <p:spPr bwMode="auto">
          <a:xfrm>
            <a:off x="1396317" y="3777950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7" name="사각형: 둥근 모서리 226">
            <a:extLst>
              <a:ext uri="{FF2B5EF4-FFF2-40B4-BE49-F238E27FC236}">
                <a16:creationId xmlns:a16="http://schemas.microsoft.com/office/drawing/2014/main" id="{0D850240-F9C2-46DC-BA6A-5ED3E4EAD9BB}"/>
              </a:ext>
            </a:extLst>
          </p:cNvPr>
          <p:cNvSpPr/>
          <p:nvPr/>
        </p:nvSpPr>
        <p:spPr bwMode="auto">
          <a:xfrm>
            <a:off x="2596324" y="3777950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4C182A24-BA7F-4632-B73C-78DBD357EF31}"/>
              </a:ext>
            </a:extLst>
          </p:cNvPr>
          <p:cNvSpPr/>
          <p:nvPr/>
        </p:nvSpPr>
        <p:spPr bwMode="auto">
          <a:xfrm>
            <a:off x="3562415" y="4173826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9" name="사각형: 둥근 모서리 228">
            <a:extLst>
              <a:ext uri="{FF2B5EF4-FFF2-40B4-BE49-F238E27FC236}">
                <a16:creationId xmlns:a16="http://schemas.microsoft.com/office/drawing/2014/main" id="{14A064F1-DE83-4613-BEBD-B6144640A3C9}"/>
              </a:ext>
            </a:extLst>
          </p:cNvPr>
          <p:cNvSpPr/>
          <p:nvPr/>
        </p:nvSpPr>
        <p:spPr bwMode="auto">
          <a:xfrm>
            <a:off x="1396317" y="3768425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3D18FD14-6DE1-4141-BA75-58EA32C7F181}"/>
              </a:ext>
            </a:extLst>
          </p:cNvPr>
          <p:cNvSpPr/>
          <p:nvPr/>
        </p:nvSpPr>
        <p:spPr bwMode="auto">
          <a:xfrm>
            <a:off x="1001209" y="305654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00EB8881-0454-4925-9EF5-7C0DA6417896}"/>
              </a:ext>
            </a:extLst>
          </p:cNvPr>
          <p:cNvSpPr/>
          <p:nvPr/>
        </p:nvSpPr>
        <p:spPr bwMode="auto">
          <a:xfrm>
            <a:off x="3154265" y="169185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96349AB8-D91C-4003-A432-B4ECAAF77B45}"/>
              </a:ext>
            </a:extLst>
          </p:cNvPr>
          <p:cNvSpPr/>
          <p:nvPr/>
        </p:nvSpPr>
        <p:spPr bwMode="auto">
          <a:xfrm>
            <a:off x="2382760" y="3559373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C5E0BE1-C8E5-4620-A7D3-D2B71D9ED784}"/>
              </a:ext>
            </a:extLst>
          </p:cNvPr>
          <p:cNvSpPr txBox="1"/>
          <p:nvPr/>
        </p:nvSpPr>
        <p:spPr>
          <a:xfrm>
            <a:off x="1392521" y="5093179"/>
            <a:ext cx="1099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전국뉴스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1462D75F-3DC8-47E4-93B3-515CEF4EC989}"/>
              </a:ext>
            </a:extLst>
          </p:cNvPr>
          <p:cNvSpPr/>
          <p:nvPr/>
        </p:nvSpPr>
        <p:spPr bwMode="auto">
          <a:xfrm>
            <a:off x="1396317" y="5387675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506B5B81-2629-418D-9A5B-B1F0DDCFCBAA}"/>
              </a:ext>
            </a:extLst>
          </p:cNvPr>
          <p:cNvSpPr/>
          <p:nvPr/>
        </p:nvSpPr>
        <p:spPr bwMode="auto">
          <a:xfrm>
            <a:off x="2596324" y="5387675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1EB0E20-A2F3-4C48-A583-BAED0FA61B23}"/>
              </a:ext>
            </a:extLst>
          </p:cNvPr>
          <p:cNvSpPr txBox="1"/>
          <p:nvPr/>
        </p:nvSpPr>
        <p:spPr>
          <a:xfrm>
            <a:off x="1343772" y="6035732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29544D5-143A-47FB-A977-CBB9EDCC4386}"/>
              </a:ext>
            </a:extLst>
          </p:cNvPr>
          <p:cNvSpPr txBox="1"/>
          <p:nvPr/>
        </p:nvSpPr>
        <p:spPr>
          <a:xfrm>
            <a:off x="2585832" y="6035732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DAF0AFE4-0B74-4AD1-B41C-CB57DD950D70}"/>
              </a:ext>
            </a:extLst>
          </p:cNvPr>
          <p:cNvSpPr/>
          <p:nvPr/>
        </p:nvSpPr>
        <p:spPr bwMode="auto">
          <a:xfrm>
            <a:off x="1396317" y="5387675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34A3A2AB-9B3A-410C-A2C8-C1D76403D0DC}"/>
              </a:ext>
            </a:extLst>
          </p:cNvPr>
          <p:cNvSpPr/>
          <p:nvPr/>
        </p:nvSpPr>
        <p:spPr bwMode="auto">
          <a:xfrm>
            <a:off x="2596324" y="5387675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67968B45-6E40-4E44-A045-186D9705BEE3}"/>
              </a:ext>
            </a:extLst>
          </p:cNvPr>
          <p:cNvSpPr/>
          <p:nvPr/>
        </p:nvSpPr>
        <p:spPr bwMode="auto">
          <a:xfrm>
            <a:off x="3562415" y="5783551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1CD10DD4-3415-486B-A2CB-5385E6B12C17}"/>
              </a:ext>
            </a:extLst>
          </p:cNvPr>
          <p:cNvSpPr/>
          <p:nvPr/>
        </p:nvSpPr>
        <p:spPr bwMode="auto">
          <a:xfrm>
            <a:off x="1396317" y="5378150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9FEBD5B-C7D1-4C62-95A5-17031FB33D83}"/>
              </a:ext>
            </a:extLst>
          </p:cNvPr>
          <p:cNvSpPr txBox="1"/>
          <p:nvPr/>
        </p:nvSpPr>
        <p:spPr>
          <a:xfrm>
            <a:off x="1448278" y="5386701"/>
            <a:ext cx="339108" cy="2053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부산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4562045-0A73-49E5-8D7F-EBCE958F60EF}"/>
              </a:ext>
            </a:extLst>
          </p:cNvPr>
          <p:cNvSpPr txBox="1"/>
          <p:nvPr/>
        </p:nvSpPr>
        <p:spPr>
          <a:xfrm>
            <a:off x="2648428" y="5386701"/>
            <a:ext cx="339108" cy="2053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창원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5860EF45-B9AE-49FC-B803-30867A8F2E64}"/>
              </a:ext>
            </a:extLst>
          </p:cNvPr>
          <p:cNvSpPr/>
          <p:nvPr/>
        </p:nvSpPr>
        <p:spPr bwMode="auto">
          <a:xfrm>
            <a:off x="4863417" y="1711025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01F78921-7755-4034-8847-4BA345B6A8B8}"/>
              </a:ext>
            </a:extLst>
          </p:cNvPr>
          <p:cNvSpPr/>
          <p:nvPr/>
        </p:nvSpPr>
        <p:spPr bwMode="auto">
          <a:xfrm>
            <a:off x="6063424" y="1711025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FF2C95C-C12C-4A88-82A3-EDFE5662C91E}"/>
              </a:ext>
            </a:extLst>
          </p:cNvPr>
          <p:cNvSpPr txBox="1"/>
          <p:nvPr/>
        </p:nvSpPr>
        <p:spPr>
          <a:xfrm>
            <a:off x="4810872" y="2359082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75F1602-61B2-4E44-9C51-4FCD6BCAB634}"/>
              </a:ext>
            </a:extLst>
          </p:cNvPr>
          <p:cNvSpPr txBox="1"/>
          <p:nvPr/>
        </p:nvSpPr>
        <p:spPr>
          <a:xfrm>
            <a:off x="6052932" y="2359082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C65C5CBB-508E-4ED9-AC56-126FBD8CC1E8}"/>
              </a:ext>
            </a:extLst>
          </p:cNvPr>
          <p:cNvSpPr/>
          <p:nvPr/>
        </p:nvSpPr>
        <p:spPr bwMode="auto">
          <a:xfrm>
            <a:off x="4863417" y="1711025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2D537885-50D9-4F93-B9FC-97C68ABBA6AA}"/>
              </a:ext>
            </a:extLst>
          </p:cNvPr>
          <p:cNvSpPr/>
          <p:nvPr/>
        </p:nvSpPr>
        <p:spPr bwMode="auto">
          <a:xfrm>
            <a:off x="6063424" y="1711025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0E310680-00C0-4BCE-A9F2-0A59BDEEA626}"/>
              </a:ext>
            </a:extLst>
          </p:cNvPr>
          <p:cNvSpPr/>
          <p:nvPr/>
        </p:nvSpPr>
        <p:spPr bwMode="auto">
          <a:xfrm>
            <a:off x="7029515" y="2106901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65684920-CE9E-4C3A-A72D-A366086435EC}"/>
              </a:ext>
            </a:extLst>
          </p:cNvPr>
          <p:cNvSpPr/>
          <p:nvPr/>
        </p:nvSpPr>
        <p:spPr bwMode="auto">
          <a:xfrm>
            <a:off x="4863417" y="1701500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7282379-F85F-478C-B54D-5D40B3CA5CB2}"/>
              </a:ext>
            </a:extLst>
          </p:cNvPr>
          <p:cNvSpPr txBox="1"/>
          <p:nvPr/>
        </p:nvSpPr>
        <p:spPr>
          <a:xfrm>
            <a:off x="4915378" y="1710051"/>
            <a:ext cx="339108" cy="2053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대구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E77DAAF-B89B-412E-AF7F-1BBD4F8281AB}"/>
              </a:ext>
            </a:extLst>
          </p:cNvPr>
          <p:cNvSpPr txBox="1"/>
          <p:nvPr/>
        </p:nvSpPr>
        <p:spPr>
          <a:xfrm>
            <a:off x="6115528" y="1710051"/>
            <a:ext cx="339108" cy="2053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광주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2638CB33-413E-443F-BCC0-BC8E4BAE6314}"/>
              </a:ext>
            </a:extLst>
          </p:cNvPr>
          <p:cNvSpPr/>
          <p:nvPr/>
        </p:nvSpPr>
        <p:spPr bwMode="auto">
          <a:xfrm>
            <a:off x="4863417" y="2787350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E3B3F917-D932-40E4-91ED-DC09A1F4947D}"/>
              </a:ext>
            </a:extLst>
          </p:cNvPr>
          <p:cNvSpPr/>
          <p:nvPr/>
        </p:nvSpPr>
        <p:spPr bwMode="auto">
          <a:xfrm>
            <a:off x="6063424" y="2787350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8F0FBBC-DFB3-48EB-82DB-4EB7A2C9B65F}"/>
              </a:ext>
            </a:extLst>
          </p:cNvPr>
          <p:cNvSpPr txBox="1"/>
          <p:nvPr/>
        </p:nvSpPr>
        <p:spPr>
          <a:xfrm>
            <a:off x="4810872" y="3435407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9E7A36B-17C8-4E0C-92D3-DA0575A2B3F8}"/>
              </a:ext>
            </a:extLst>
          </p:cNvPr>
          <p:cNvSpPr txBox="1"/>
          <p:nvPr/>
        </p:nvSpPr>
        <p:spPr>
          <a:xfrm>
            <a:off x="6052932" y="3435407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6ADE4999-CDFD-4CA9-91EE-6CDD73B1972F}"/>
              </a:ext>
            </a:extLst>
          </p:cNvPr>
          <p:cNvSpPr/>
          <p:nvPr/>
        </p:nvSpPr>
        <p:spPr bwMode="auto">
          <a:xfrm>
            <a:off x="4863417" y="2787350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CA33F6E5-8247-4701-921B-A79E182B7D07}"/>
              </a:ext>
            </a:extLst>
          </p:cNvPr>
          <p:cNvSpPr/>
          <p:nvPr/>
        </p:nvSpPr>
        <p:spPr bwMode="auto">
          <a:xfrm>
            <a:off x="6063424" y="2787350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D16A07B7-F4E3-4BD8-AD83-5DDD7A66E00E}"/>
              </a:ext>
            </a:extLst>
          </p:cNvPr>
          <p:cNvSpPr/>
          <p:nvPr/>
        </p:nvSpPr>
        <p:spPr bwMode="auto">
          <a:xfrm>
            <a:off x="7029515" y="3183226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FCC8AC7A-F449-4FAF-AF5C-9104A9164F38}"/>
              </a:ext>
            </a:extLst>
          </p:cNvPr>
          <p:cNvSpPr/>
          <p:nvPr/>
        </p:nvSpPr>
        <p:spPr bwMode="auto">
          <a:xfrm>
            <a:off x="4863417" y="2777825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81AFE3C-F67B-406D-9C48-99C176036C8E}"/>
              </a:ext>
            </a:extLst>
          </p:cNvPr>
          <p:cNvSpPr txBox="1"/>
          <p:nvPr/>
        </p:nvSpPr>
        <p:spPr>
          <a:xfrm>
            <a:off x="4915378" y="2786376"/>
            <a:ext cx="339108" cy="2053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전주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B4095DF-09E8-40D6-95D8-60C21BBBDFFB}"/>
              </a:ext>
            </a:extLst>
          </p:cNvPr>
          <p:cNvSpPr txBox="1"/>
          <p:nvPr/>
        </p:nvSpPr>
        <p:spPr>
          <a:xfrm>
            <a:off x="6115528" y="2786376"/>
            <a:ext cx="339108" cy="2053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대전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83276368-967E-4E19-BBB9-F4358A8E0ECC}"/>
              </a:ext>
            </a:extLst>
          </p:cNvPr>
          <p:cNvSpPr/>
          <p:nvPr/>
        </p:nvSpPr>
        <p:spPr bwMode="auto">
          <a:xfrm>
            <a:off x="4863417" y="3844625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8A2A68D7-C583-4083-B484-C3D8A2162B49}"/>
              </a:ext>
            </a:extLst>
          </p:cNvPr>
          <p:cNvSpPr/>
          <p:nvPr/>
        </p:nvSpPr>
        <p:spPr bwMode="auto">
          <a:xfrm>
            <a:off x="6063424" y="3844625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140B75B-7ED0-494D-BC17-6E682198CCA0}"/>
              </a:ext>
            </a:extLst>
          </p:cNvPr>
          <p:cNvSpPr txBox="1"/>
          <p:nvPr/>
        </p:nvSpPr>
        <p:spPr>
          <a:xfrm>
            <a:off x="4810872" y="4492682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B75E4B5-46D2-4313-BDD1-E6099D99B5BD}"/>
              </a:ext>
            </a:extLst>
          </p:cNvPr>
          <p:cNvSpPr txBox="1"/>
          <p:nvPr/>
        </p:nvSpPr>
        <p:spPr>
          <a:xfrm>
            <a:off x="6052932" y="4492682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03AEC9E4-F875-461C-AFA5-82E294E879F4}"/>
              </a:ext>
            </a:extLst>
          </p:cNvPr>
          <p:cNvSpPr/>
          <p:nvPr/>
        </p:nvSpPr>
        <p:spPr bwMode="auto">
          <a:xfrm>
            <a:off x="4863417" y="3844625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7FC4A326-48BA-4821-B674-9834A92A53B3}"/>
              </a:ext>
            </a:extLst>
          </p:cNvPr>
          <p:cNvSpPr/>
          <p:nvPr/>
        </p:nvSpPr>
        <p:spPr bwMode="auto">
          <a:xfrm>
            <a:off x="6063424" y="3844625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10DA38A7-1CFD-4E32-BFF3-C9AF5E4CE548}"/>
              </a:ext>
            </a:extLst>
          </p:cNvPr>
          <p:cNvSpPr/>
          <p:nvPr/>
        </p:nvSpPr>
        <p:spPr bwMode="auto">
          <a:xfrm>
            <a:off x="7029515" y="4240501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D724F180-142B-4255-ABD9-E570C9645700}"/>
              </a:ext>
            </a:extLst>
          </p:cNvPr>
          <p:cNvSpPr/>
          <p:nvPr/>
        </p:nvSpPr>
        <p:spPr bwMode="auto">
          <a:xfrm>
            <a:off x="4863417" y="3835100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86D1BE7-878D-4CAF-AA19-98C72CCD692D}"/>
              </a:ext>
            </a:extLst>
          </p:cNvPr>
          <p:cNvSpPr txBox="1"/>
          <p:nvPr/>
        </p:nvSpPr>
        <p:spPr>
          <a:xfrm>
            <a:off x="4915378" y="3843651"/>
            <a:ext cx="339108" cy="2053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청주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1AB71FE-799C-4709-8F61-FFA2081A36E6}"/>
              </a:ext>
            </a:extLst>
          </p:cNvPr>
          <p:cNvSpPr txBox="1"/>
          <p:nvPr/>
        </p:nvSpPr>
        <p:spPr>
          <a:xfrm>
            <a:off x="6115528" y="3843651"/>
            <a:ext cx="339108" cy="2053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춘천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2114F9BA-F343-412C-A57D-7A67E22C9B4D}"/>
              </a:ext>
            </a:extLst>
          </p:cNvPr>
          <p:cNvSpPr/>
          <p:nvPr/>
        </p:nvSpPr>
        <p:spPr bwMode="auto">
          <a:xfrm>
            <a:off x="4863417" y="4911425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BE202DC-2784-4069-8C6B-6C58FD8B3A94}"/>
              </a:ext>
            </a:extLst>
          </p:cNvPr>
          <p:cNvSpPr txBox="1"/>
          <p:nvPr/>
        </p:nvSpPr>
        <p:spPr>
          <a:xfrm>
            <a:off x="4810872" y="5559482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F480947E-7038-4067-9CE4-6622BE66A3E8}"/>
              </a:ext>
            </a:extLst>
          </p:cNvPr>
          <p:cNvSpPr/>
          <p:nvPr/>
        </p:nvSpPr>
        <p:spPr bwMode="auto">
          <a:xfrm>
            <a:off x="4863417" y="4911425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6199233D-C558-439E-9361-AF8FA6E696F9}"/>
              </a:ext>
            </a:extLst>
          </p:cNvPr>
          <p:cNvSpPr/>
          <p:nvPr/>
        </p:nvSpPr>
        <p:spPr bwMode="auto">
          <a:xfrm>
            <a:off x="4863417" y="4901900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8DF7532-1C9A-450F-AB86-1FC956B314A3}"/>
              </a:ext>
            </a:extLst>
          </p:cNvPr>
          <p:cNvSpPr txBox="1"/>
          <p:nvPr/>
        </p:nvSpPr>
        <p:spPr>
          <a:xfrm>
            <a:off x="4915378" y="4910451"/>
            <a:ext cx="339108" cy="2053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제주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0444A81F-8D33-4A9E-8C95-E1BD629CD3C7}"/>
              </a:ext>
            </a:extLst>
          </p:cNvPr>
          <p:cNvSpPr/>
          <p:nvPr/>
        </p:nvSpPr>
        <p:spPr bwMode="auto">
          <a:xfrm>
            <a:off x="7341234" y="369212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89889939-C218-40F2-AF0B-26B8111377F5}"/>
              </a:ext>
            </a:extLst>
          </p:cNvPr>
          <p:cNvSpPr/>
          <p:nvPr/>
        </p:nvSpPr>
        <p:spPr bwMode="auto">
          <a:xfrm>
            <a:off x="6130403" y="265832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E891C4E9-732F-4CFE-BD89-0B37E9102A36}"/>
              </a:ext>
            </a:extLst>
          </p:cNvPr>
          <p:cNvSpPr/>
          <p:nvPr/>
        </p:nvSpPr>
        <p:spPr bwMode="auto">
          <a:xfrm>
            <a:off x="5870586" y="314651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657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534A-97F4-448F-9D95-BC36B20F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417" y="2844225"/>
            <a:ext cx="2997937" cy="584775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7F06AA-8D49-4644-9ECE-391F8C3CAD26}"/>
              </a:ext>
            </a:extLst>
          </p:cNvPr>
          <p:cNvSpPr txBox="1"/>
          <p:nvPr/>
        </p:nvSpPr>
        <p:spPr>
          <a:xfrm>
            <a:off x="869417" y="3579223"/>
            <a:ext cx="4966424" cy="899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기사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화면은 모든 기사를 선택 했을 때 전체 내용을 확인하는 화면으로 공통적으로 사용한다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기사가 포함된 카테고리에 따라서 기사 외의 추가적인 정보를 제공한다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추가적인 정보는 조건이 충족되는 경우 제공한다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일부 영역은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CMS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위치를 변경할 수 있다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08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99F0B4-439C-4773-8372-0E86FEE7700D}"/>
              </a:ext>
            </a:extLst>
          </p:cNvPr>
          <p:cNvSpPr txBox="1"/>
          <p:nvPr/>
        </p:nvSpPr>
        <p:spPr>
          <a:xfrm>
            <a:off x="466635" y="292501"/>
            <a:ext cx="217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Layout_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기사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View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294B1D2-E102-4C7B-90EB-D67ABD29DFD9}"/>
              </a:ext>
            </a:extLst>
          </p:cNvPr>
          <p:cNvSpPr/>
          <p:nvPr/>
        </p:nvSpPr>
        <p:spPr bwMode="auto">
          <a:xfrm>
            <a:off x="644434" y="1081279"/>
            <a:ext cx="1815385" cy="47008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454654-8761-4088-B25E-A6D89D6B3DC3}"/>
              </a:ext>
            </a:extLst>
          </p:cNvPr>
          <p:cNvSpPr/>
          <p:nvPr/>
        </p:nvSpPr>
        <p:spPr bwMode="auto">
          <a:xfrm>
            <a:off x="644434" y="1075914"/>
            <a:ext cx="1815385" cy="236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Header(</a:t>
            </a:r>
            <a:r>
              <a:rPr kumimoji="1"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공통영역</a:t>
            </a: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4E2C20-749D-40E3-B145-08986DDBDCAB}"/>
              </a:ext>
            </a:extLst>
          </p:cNvPr>
          <p:cNvSpPr/>
          <p:nvPr/>
        </p:nvSpPr>
        <p:spPr bwMode="auto">
          <a:xfrm>
            <a:off x="644434" y="1324005"/>
            <a:ext cx="1815385" cy="23671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제목 영역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EEEE42-CBEE-4850-A5E0-75F554B98628}"/>
              </a:ext>
            </a:extLst>
          </p:cNvPr>
          <p:cNvSpPr txBox="1"/>
          <p:nvPr/>
        </p:nvSpPr>
        <p:spPr>
          <a:xfrm>
            <a:off x="4909457" y="825864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기사 항목</a:t>
            </a:r>
          </a:p>
        </p:txBody>
      </p:sp>
      <p:graphicFrame>
        <p:nvGraphicFramePr>
          <p:cNvPr id="54" name="표 4">
            <a:extLst>
              <a:ext uri="{FF2B5EF4-FFF2-40B4-BE49-F238E27FC236}">
                <a16:creationId xmlns:a16="http://schemas.microsoft.com/office/drawing/2014/main" id="{8E401EDF-23A3-4E1E-9870-0A38A8C6C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431310"/>
              </p:ext>
            </p:extLst>
          </p:nvPr>
        </p:nvGraphicFramePr>
        <p:xfrm>
          <a:off x="5008517" y="1075914"/>
          <a:ext cx="6478089" cy="2734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제목영역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기사의 제목과 입력 및 수정 일시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 네임을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8482899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기사영역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기사내용을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연관기사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기사와 관련 된 뉴스를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27028241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연관 키워드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기사가 선택 및 등록한 키워드를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96407551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기자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바이라인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기사를 작성한 기자에 대한 정보를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8280780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기사평가 참여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기사에 대한 평가를 할 수 있는 기능을 제공하는 영역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이슈 카테고리에 포함된 경우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8694830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시리즈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기사와 관련된 시리즈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80352501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이슈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더 보기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이슈에 대한 기사와 정보를 제공하는 영역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이슈 카테고리에 포함된 경우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20068420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지역 주요뉴스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지역 주요 뉴스를 제공하는 영역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지역 카테고리에 포함된 경우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172877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오늘의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HOT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기사와 연관성 있는 키워드와 관련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0114166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많이 본 뉴스 영역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포털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유튜브 채널에서 가장 많이 본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64514876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AI PICK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AI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선정한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9603477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작성 기능을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35133855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FB45B2B8-57DB-46B0-93D6-01373650667B}"/>
              </a:ext>
            </a:extLst>
          </p:cNvPr>
          <p:cNvSpPr txBox="1"/>
          <p:nvPr/>
        </p:nvSpPr>
        <p:spPr>
          <a:xfrm>
            <a:off x="4909457" y="4243518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툴바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영역 항목</a:t>
            </a:r>
          </a:p>
        </p:txBody>
      </p:sp>
      <p:graphicFrame>
        <p:nvGraphicFramePr>
          <p:cNvPr id="58" name="표 4">
            <a:extLst>
              <a:ext uri="{FF2B5EF4-FFF2-40B4-BE49-F238E27FC236}">
                <a16:creationId xmlns:a16="http://schemas.microsoft.com/office/drawing/2014/main" id="{B2727AA8-DA94-40BB-BBF4-F67F48F94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74935"/>
              </p:ext>
            </p:extLst>
          </p:nvPr>
        </p:nvGraphicFramePr>
        <p:xfrm>
          <a:off x="5008517" y="4493568"/>
          <a:ext cx="6478089" cy="1376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화면으로 이동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8482899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작성 화면으로 이동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708507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 카운트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 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349114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 팝업 오픈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확대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글자 크기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확대하기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축소하기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00637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모드변경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모드 변경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9846862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E05B08-E2A9-4B73-9853-1B0FA120A334}"/>
              </a:ext>
            </a:extLst>
          </p:cNvPr>
          <p:cNvSpPr/>
          <p:nvPr/>
        </p:nvSpPr>
        <p:spPr bwMode="auto">
          <a:xfrm>
            <a:off x="655332" y="864204"/>
            <a:ext cx="80566" cy="80566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B330B0-EAE1-4187-8E6B-748A8971FBA1}"/>
              </a:ext>
            </a:extLst>
          </p:cNvPr>
          <p:cNvSpPr txBox="1"/>
          <p:nvPr/>
        </p:nvSpPr>
        <p:spPr>
          <a:xfrm>
            <a:off x="697798" y="740903"/>
            <a:ext cx="1762021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상황인 경우 노출되는 영역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EA8E16-2258-43EA-A698-C9821C2A3707}"/>
              </a:ext>
            </a:extLst>
          </p:cNvPr>
          <p:cNvSpPr/>
          <p:nvPr/>
        </p:nvSpPr>
        <p:spPr bwMode="auto">
          <a:xfrm>
            <a:off x="2619538" y="1081278"/>
            <a:ext cx="1815385" cy="27227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D314887-823B-457E-B57F-1239EAF682A3}"/>
              </a:ext>
            </a:extLst>
          </p:cNvPr>
          <p:cNvSpPr/>
          <p:nvPr/>
        </p:nvSpPr>
        <p:spPr bwMode="auto">
          <a:xfrm>
            <a:off x="2619538" y="3332566"/>
            <a:ext cx="1815385" cy="2367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Footer(</a:t>
            </a:r>
            <a:r>
              <a:rPr kumimoji="1"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공통영역</a:t>
            </a: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0554D2-B436-4D92-99DC-6A4F89973606}"/>
              </a:ext>
            </a:extLst>
          </p:cNvPr>
          <p:cNvSpPr/>
          <p:nvPr/>
        </p:nvSpPr>
        <p:spPr bwMode="auto">
          <a:xfrm>
            <a:off x="644434" y="1552604"/>
            <a:ext cx="1815385" cy="198907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기사 영역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3D9848-F489-408E-9F92-E57456D9938E}"/>
              </a:ext>
            </a:extLst>
          </p:cNvPr>
          <p:cNvSpPr/>
          <p:nvPr/>
        </p:nvSpPr>
        <p:spPr bwMode="auto">
          <a:xfrm>
            <a:off x="717587" y="3222422"/>
            <a:ext cx="1696430" cy="23671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키워드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D3D1AEB-D092-4587-BA60-E7CCD4645117}"/>
              </a:ext>
            </a:extLst>
          </p:cNvPr>
          <p:cNvSpPr/>
          <p:nvPr/>
        </p:nvSpPr>
        <p:spPr bwMode="auto">
          <a:xfrm>
            <a:off x="644434" y="3541677"/>
            <a:ext cx="1815385" cy="321915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기자 </a:t>
            </a:r>
            <a:r>
              <a:rPr kumimoji="1" lang="ko-KR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바이라인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CE88447-BCE5-4FF3-BB8E-53A413E07AD3}"/>
              </a:ext>
            </a:extLst>
          </p:cNvPr>
          <p:cNvSpPr/>
          <p:nvPr/>
        </p:nvSpPr>
        <p:spPr bwMode="auto">
          <a:xfrm>
            <a:off x="644434" y="3861717"/>
            <a:ext cx="1815385" cy="321915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기사 평가 영역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C90BF96-36D2-4DDC-9F32-44B3B21E184D}"/>
              </a:ext>
            </a:extLst>
          </p:cNvPr>
          <p:cNvSpPr/>
          <p:nvPr/>
        </p:nvSpPr>
        <p:spPr bwMode="auto">
          <a:xfrm>
            <a:off x="644434" y="4176932"/>
            <a:ext cx="1815385" cy="568804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시리즈 영역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50D1489-B798-4D81-B060-5A1E44E0FDA3}"/>
              </a:ext>
            </a:extLst>
          </p:cNvPr>
          <p:cNvSpPr/>
          <p:nvPr/>
        </p:nvSpPr>
        <p:spPr bwMode="auto">
          <a:xfrm>
            <a:off x="644434" y="4743860"/>
            <a:ext cx="1815385" cy="568804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이슈 더 보기 영역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A6F9837-465D-4CFF-B21E-84013FBCC4B7}"/>
              </a:ext>
            </a:extLst>
          </p:cNvPr>
          <p:cNvSpPr/>
          <p:nvPr/>
        </p:nvSpPr>
        <p:spPr bwMode="auto">
          <a:xfrm>
            <a:off x="644434" y="5301644"/>
            <a:ext cx="1815385" cy="568804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지역 주요뉴스 영역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317029-2E6B-4B3D-9806-18C824FCE27C}"/>
              </a:ext>
            </a:extLst>
          </p:cNvPr>
          <p:cNvSpPr/>
          <p:nvPr/>
        </p:nvSpPr>
        <p:spPr bwMode="auto">
          <a:xfrm>
            <a:off x="2619538" y="1077116"/>
            <a:ext cx="1815385" cy="56880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오늘의 </a:t>
            </a:r>
            <a:r>
              <a:rPr kumimoji="1"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HOT</a:t>
            </a: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1FCD30-A04E-4892-B926-C0FAFFC2A684}"/>
              </a:ext>
            </a:extLst>
          </p:cNvPr>
          <p:cNvSpPr/>
          <p:nvPr/>
        </p:nvSpPr>
        <p:spPr bwMode="auto">
          <a:xfrm>
            <a:off x="2619538" y="1634900"/>
            <a:ext cx="1815385" cy="56880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많이 본 뉴스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46DB880-8858-4276-A650-7925757AE1F8}"/>
              </a:ext>
            </a:extLst>
          </p:cNvPr>
          <p:cNvSpPr/>
          <p:nvPr/>
        </p:nvSpPr>
        <p:spPr bwMode="auto">
          <a:xfrm>
            <a:off x="2619538" y="2192684"/>
            <a:ext cx="1815385" cy="56880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 PICK</a:t>
            </a: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75578AB-9EDB-4A1D-9765-3874A6CC0724}"/>
              </a:ext>
            </a:extLst>
          </p:cNvPr>
          <p:cNvSpPr/>
          <p:nvPr/>
        </p:nvSpPr>
        <p:spPr bwMode="auto">
          <a:xfrm>
            <a:off x="2619538" y="2750468"/>
            <a:ext cx="1815385" cy="56880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댓글 영역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53867D8-D0CA-4A8D-94A2-B9E278E1D067}"/>
              </a:ext>
            </a:extLst>
          </p:cNvPr>
          <p:cNvSpPr/>
          <p:nvPr/>
        </p:nvSpPr>
        <p:spPr bwMode="auto">
          <a:xfrm>
            <a:off x="2619538" y="3578366"/>
            <a:ext cx="1815385" cy="246221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툴바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6BE8EBAC-ADD8-458C-B591-07D131556C8B}"/>
              </a:ext>
            </a:extLst>
          </p:cNvPr>
          <p:cNvCxnSpPr>
            <a:stCxn id="60" idx="2"/>
            <a:endCxn id="61" idx="0"/>
          </p:cNvCxnSpPr>
          <p:nvPr/>
        </p:nvCxnSpPr>
        <p:spPr bwMode="auto">
          <a:xfrm rot="5400000" flipH="1" flipV="1">
            <a:off x="143013" y="2486230"/>
            <a:ext cx="4793332" cy="1975104"/>
          </a:xfrm>
          <a:prstGeom prst="bentConnector5">
            <a:avLst>
              <a:gd name="adj1" fmla="val -4769"/>
              <a:gd name="adj2" fmla="val 50000"/>
              <a:gd name="adj3" fmla="val 10476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DAB494C-B994-4057-BC1F-DD581A3FDA97}"/>
              </a:ext>
            </a:extLst>
          </p:cNvPr>
          <p:cNvSpPr txBox="1"/>
          <p:nvPr/>
        </p:nvSpPr>
        <p:spPr>
          <a:xfrm>
            <a:off x="4909457" y="3843468"/>
            <a:ext cx="6577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모바일에서는 헤드라인 컨텐츠 제외 </a:t>
            </a:r>
            <a:r>
              <a:rPr lang="en-US" altLang="ko-KR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기사와 연관된 컨텐츠만 제공</a:t>
            </a:r>
            <a:r>
              <a:rPr lang="en-US" altLang="ko-KR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00DA49-ED53-4995-B842-02DCF1C20537}"/>
              </a:ext>
            </a:extLst>
          </p:cNvPr>
          <p:cNvSpPr/>
          <p:nvPr/>
        </p:nvSpPr>
        <p:spPr bwMode="auto">
          <a:xfrm>
            <a:off x="717587" y="2946197"/>
            <a:ext cx="1696430" cy="236710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연관기사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173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4B82BC-33EB-4B0A-9F0B-66301F400289}"/>
              </a:ext>
            </a:extLst>
          </p:cNvPr>
          <p:cNvSpPr txBox="1"/>
          <p:nvPr/>
        </p:nvSpPr>
        <p:spPr>
          <a:xfrm>
            <a:off x="466635" y="29250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컨텐츠 서비스 정책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0" name="Group 91">
            <a:extLst>
              <a:ext uri="{FF2B5EF4-FFF2-40B4-BE49-F238E27FC236}">
                <a16:creationId xmlns:a16="http://schemas.microsoft.com/office/drawing/2014/main" id="{8E9FDDCB-16A2-474B-B962-E8E53BB8D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474723"/>
              </p:ext>
            </p:extLst>
          </p:nvPr>
        </p:nvGraphicFramePr>
        <p:xfrm>
          <a:off x="597774" y="1073283"/>
          <a:ext cx="10996451" cy="5621616"/>
        </p:xfrm>
        <a:graphic>
          <a:graphicData uri="http://schemas.openxmlformats.org/drawingml/2006/table">
            <a:tbl>
              <a:tblPr/>
              <a:tblGrid>
                <a:gridCol w="133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135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3494116">
                  <a:extLst>
                    <a:ext uri="{9D8B030D-6E8A-4147-A177-3AD203B41FA5}">
                      <a16:colId xmlns:a16="http://schemas.microsoft.com/office/drawing/2014/main" val="3278365753"/>
                    </a:ext>
                  </a:extLst>
                </a:gridCol>
                <a:gridCol w="3509556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PC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Mobile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 rowSpan="6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 상단 높이 위치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헤더영역 아래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메인에서 재난 레이어 위치 제외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댓글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730858"/>
                  </a:ext>
                </a:extLst>
              </a:tr>
              <a:tr h="266862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좋아요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106967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888899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확대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축소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279685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다크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라이트 모드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975664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TOP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이동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3806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롤링 타임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날씨 컨텐츠 롤링 타임 간격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2.5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2.5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660479"/>
                  </a:ext>
                </a:extLst>
              </a:tr>
              <a:tr h="221167">
                <a:tc rowSpan="4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스와이프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 페이지 이동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사항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스와이프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이동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버튼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Hold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이동이 없는 경우 이동버튼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 하되 선택 비활성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페이지 노출 개수가 부족한 경우 좌측 정렬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스와이프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이동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손가락 이용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스와이프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이동이 없는 경우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페이징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표시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페이지 노출 개수가 부족한 경우 좌측 정렬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91650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스와이프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컨텐츠 노출 및 이동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컨텐츠 개수에서 한 화면에 보여지는 개수로 나누어지는 개수만큼 노출 및 이동 나누어 지지 않는 컨텐츠는 미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화면 노출 개수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노출 개수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이동은 한 화면에 보여지는 개수 기준으로 이동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순서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CMS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등록한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컨텐츠 개수에서 한 화면에 보여지는 개수로 나누어지는 개수만큼 노출 및 이동 나누어 지지 않는 컨텐츠는 미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화면 노출 개수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노출 개수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이동은 한 화면에 보여지는 개수 기준으로 이동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순서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CMS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등록한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782264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스와이프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컨텐츠 노출 및 이동 예외 항목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대상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메인화면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뉴스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다시보기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컨텐츠 개수 모두를 노출 및 이동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마지막 페이지에 컨텐츠가 부족한 경우 발생할 수 있음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순서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다시보기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생성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시청자 많은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컨텐츠 개수 모두를 노출 및 이동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마지막 페이지에 컨텐츠가 부족한 경우 발생할 수 있음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순서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다시보기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생성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시청자 많은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230400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스와이프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컨텐츠 노출 및 이동 예외 항목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대상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메인화면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많이 본 뉴스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프리미엄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K)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고정된 컨텐츠 개수 노출 및 이동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뉴스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위 부터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위까지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화면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프리미엄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: 8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화면에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순서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뉴스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조회수가 높은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프리미엄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등록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해당사항 없음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모바일에서는 모든 컨텐츠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스와이프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 제공하지 않음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순서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뉴스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조회수가 높은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프리미엄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등록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4744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E0750E4-57A0-4105-94F9-2F13B554ACE9}"/>
              </a:ext>
            </a:extLst>
          </p:cNvPr>
          <p:cNvSpPr txBox="1"/>
          <p:nvPr/>
        </p:nvSpPr>
        <p:spPr>
          <a:xfrm>
            <a:off x="531570" y="744446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 기준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25361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416896A-7A2E-4107-AC0F-13A3404081A6}"/>
              </a:ext>
            </a:extLst>
          </p:cNvPr>
          <p:cNvSpPr/>
          <p:nvPr/>
        </p:nvSpPr>
        <p:spPr bwMode="auto">
          <a:xfrm>
            <a:off x="1378891" y="2923056"/>
            <a:ext cx="2364356" cy="1236377"/>
          </a:xfrm>
          <a:prstGeom prst="roundRect">
            <a:avLst>
              <a:gd name="adj" fmla="val 838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E3023AC-24F4-4715-A4B5-6AABA79F2915}"/>
              </a:ext>
            </a:extLst>
          </p:cNvPr>
          <p:cNvSpPr/>
          <p:nvPr/>
        </p:nvSpPr>
        <p:spPr bwMode="auto">
          <a:xfrm>
            <a:off x="2433376" y="3438781"/>
            <a:ext cx="246322" cy="246322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64375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영상 기사 유형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SB_KNM_03_01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213005"/>
              </p:ext>
            </p:extLst>
          </p:nvPr>
        </p:nvGraphicFramePr>
        <p:xfrm>
          <a:off x="8939284" y="973008"/>
          <a:ext cx="3152632" cy="5989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카테고리 네임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기사가 포함된 카테고리 네임 표시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카테고리 네임이 없는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경우 표시되지 않음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카테고리 네임 클릭 시 해당 방송 화면으로 이동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제목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기사가 특정 이슈에 포함된 경우 해당 이슈 제목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이슈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제목이 없는 경우 영역을 노출하지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 전체 텍스트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수에 따른 높이 값 유동적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노출 기준선을 넘어가는 경우 자동 줄 바꿈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입력 및 수정 일시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입력 일자 및 시간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없는 경우 노출되지 않음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수정 일자 및 시간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없는 경우 노출되지 않음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[1-5] TTS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TTS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 실행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[1-6]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요약내용 보기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요약내용 확인 팝업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장 참조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요약 내용이 있는 경우에만 노출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없는 경우 노출되지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[1-7]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요약 팝업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 상단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썸네일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뉴스인 경우 이미지 영역 클릭 시 영상 플레이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영상 컨트롤 기능 활성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기사인 경우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플레이 아이콘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기사가 동영상인 경우에만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기사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기사가 존재하는 기사인 경우만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 이상인 경우 말 줄임 처리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기사 노출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기사 없는 경우 노출되지 않음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텍스트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연관 기사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기사와 관련된 연관 기사 노출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높이 값 기사 개수에 따라 유동적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글자 수는 </a:t>
                      </a:r>
                      <a:r>
                        <a:rPr kumimoji="1" lang="ko-KR" altLang="en-US" sz="700" b="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이상인 경우 말 줄임 처리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클릭 시 기사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키워드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기자가 선택 및 등록한 키워드 노출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까지 노출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키워드 클릭 시 검색 결과 화면으로 이동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키워드 없는 경우 해당 영역 노출하지 않음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D063EC30-6DC6-4DA8-BF35-0B07188C32B8}"/>
              </a:ext>
            </a:extLst>
          </p:cNvPr>
          <p:cNvGrpSpPr/>
          <p:nvPr/>
        </p:nvGrpSpPr>
        <p:grpSpPr>
          <a:xfrm>
            <a:off x="1306033" y="1595059"/>
            <a:ext cx="2508585" cy="242977"/>
            <a:chOff x="1306033" y="1595059"/>
            <a:chExt cx="2508585" cy="242977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B6E8755-2A7A-4561-B639-F959F8495F8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306033" y="1838036"/>
              <a:ext cx="2508585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7BF661B7-4795-4CE8-A710-D2DBC0BAF0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7942D24A-C528-4B06-910B-B83B4FB90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FCC82BAA-868F-470B-883D-95A86B8A8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1EC5B69-A026-4BAF-BA6F-40C1C2FDC775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A3887638-5E60-4718-84CE-F315EE1737F0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8B12AA-90F3-4582-B897-EDE57CDEF097}"/>
              </a:ext>
            </a:extLst>
          </p:cNvPr>
          <p:cNvSpPr txBox="1"/>
          <p:nvPr/>
        </p:nvSpPr>
        <p:spPr>
          <a:xfrm>
            <a:off x="1329085" y="2012418"/>
            <a:ext cx="2473860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500"/>
              </a:lnSpc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고위 당국자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美 </a:t>
            </a:r>
            <a:r>
              <a:rPr lang="ko-KR" altLang="en-US" sz="10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도감청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단서 없어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</a:p>
          <a:p>
            <a:pPr algn="l">
              <a:lnSpc>
                <a:spcPts val="1500"/>
              </a:lnSpc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미국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동맹에 누 범해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곤혹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65D7D9D-F3DB-42A9-9D13-BD8818EB7D98}"/>
              </a:ext>
            </a:extLst>
          </p:cNvPr>
          <p:cNvSpPr txBox="1"/>
          <p:nvPr/>
        </p:nvSpPr>
        <p:spPr>
          <a:xfrm>
            <a:off x="1306380" y="2597237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2023.04.14(09:00)</a:t>
            </a:r>
          </a:p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2023.04.14((09:14)＂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15B0B7F-1F30-4C63-8C47-F49560A80A39}"/>
              </a:ext>
            </a:extLst>
          </p:cNvPr>
          <p:cNvSpPr/>
          <p:nvPr/>
        </p:nvSpPr>
        <p:spPr bwMode="auto">
          <a:xfrm>
            <a:off x="1389291" y="1907291"/>
            <a:ext cx="450286" cy="116244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아침뉴스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B1E4A3-C76B-4519-9412-D2B8EB4CB516}"/>
              </a:ext>
            </a:extLst>
          </p:cNvPr>
          <p:cNvSpPr/>
          <p:nvPr/>
        </p:nvSpPr>
        <p:spPr bwMode="auto">
          <a:xfrm>
            <a:off x="1306033" y="4276202"/>
            <a:ext cx="1139167" cy="4154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EC55AD0-1026-4D9A-B63C-F65CE86BFAED}"/>
              </a:ext>
            </a:extLst>
          </p:cNvPr>
          <p:cNvSpPr/>
          <p:nvPr/>
        </p:nvSpPr>
        <p:spPr bwMode="auto">
          <a:xfrm>
            <a:off x="2663778" y="4276202"/>
            <a:ext cx="1139167" cy="4154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A97495-F2D4-4422-A5CF-DB69014A1685}"/>
              </a:ext>
            </a:extLst>
          </p:cNvPr>
          <p:cNvSpPr txBox="1"/>
          <p:nvPr/>
        </p:nvSpPr>
        <p:spPr>
          <a:xfrm>
            <a:off x="1306033" y="4282189"/>
            <a:ext cx="113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기사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기밀 유포 용의자 체포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바이든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내용이 아닌 유출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3309EB-A5BB-4A87-A8B2-00E6F21D4151}"/>
              </a:ext>
            </a:extLst>
          </p:cNvPr>
          <p:cNvSpPr txBox="1"/>
          <p:nvPr/>
        </p:nvSpPr>
        <p:spPr>
          <a:xfrm>
            <a:off x="2688296" y="4282189"/>
            <a:ext cx="113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기사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권도형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테라 폭락 때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김앤장에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억 송금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02B815-17B3-4EFD-883A-DAE6FD6842CC}"/>
              </a:ext>
            </a:extLst>
          </p:cNvPr>
          <p:cNvSpPr/>
          <p:nvPr/>
        </p:nvSpPr>
        <p:spPr bwMode="auto">
          <a:xfrm>
            <a:off x="1380251" y="4854495"/>
            <a:ext cx="702399" cy="1888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앵커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17086F-7F5C-4D71-9833-4542AB5300BD}"/>
              </a:ext>
            </a:extLst>
          </p:cNvPr>
          <p:cNvSpPr txBox="1"/>
          <p:nvPr/>
        </p:nvSpPr>
        <p:spPr>
          <a:xfrm>
            <a:off x="1378146" y="5129027"/>
            <a:ext cx="2399527" cy="123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미국의 기밀 문건 유출과 관련해 우리 정부 고위 당국자는 미국이 한국 정부 관계자들을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도감청했다는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의혹에 대해 부인했습니다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워싱턴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김양순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특파원의 보도입니다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B95018D-669C-4334-9B7C-DC134AC5E7EB}"/>
              </a:ext>
            </a:extLst>
          </p:cNvPr>
          <p:cNvGrpSpPr/>
          <p:nvPr/>
        </p:nvGrpSpPr>
        <p:grpSpPr>
          <a:xfrm>
            <a:off x="3822955" y="1751757"/>
            <a:ext cx="1029626" cy="4291770"/>
            <a:chOff x="3822955" y="1751757"/>
            <a:chExt cx="1029626" cy="4291770"/>
          </a:xfrm>
        </p:grpSpPr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DA2F8227-5323-42E5-8C4D-56FB344FDD2B}"/>
                </a:ext>
              </a:extLst>
            </p:cNvPr>
            <p:cNvCxnSpPr/>
            <p:nvPr/>
          </p:nvCxnSpPr>
          <p:spPr bwMode="auto">
            <a:xfrm flipV="1">
              <a:off x="3822955" y="1751757"/>
              <a:ext cx="1029626" cy="4291770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04C08BA-EA55-4ABF-955B-C7C17218EB8B}"/>
                </a:ext>
              </a:extLst>
            </p:cNvPr>
            <p:cNvSpPr/>
            <p:nvPr/>
          </p:nvSpPr>
          <p:spPr bwMode="auto">
            <a:xfrm>
              <a:off x="4008582" y="3449667"/>
              <a:ext cx="666810" cy="1600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연속화면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3E370AE-9BE0-480E-9081-D0E98E383B66}"/>
              </a:ext>
            </a:extLst>
          </p:cNvPr>
          <p:cNvGrpSpPr/>
          <p:nvPr/>
        </p:nvGrpSpPr>
        <p:grpSpPr>
          <a:xfrm>
            <a:off x="1306033" y="5758153"/>
            <a:ext cx="2516922" cy="132983"/>
            <a:chOff x="1306033" y="5638315"/>
            <a:chExt cx="2516922" cy="132983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7DF1CF3E-94EF-4C56-A1CB-372AB81C9E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06033" y="5712255"/>
              <a:ext cx="2516922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EA3207B-5705-4E32-8C46-7DF236094D4D}"/>
                </a:ext>
              </a:extLst>
            </p:cNvPr>
            <p:cNvSpPr/>
            <p:nvPr/>
          </p:nvSpPr>
          <p:spPr bwMode="auto">
            <a:xfrm>
              <a:off x="2138492" y="5638315"/>
              <a:ext cx="748936" cy="132983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중간 생략</a:t>
              </a: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7E6E994-052A-4F12-9BF9-1F72AFAE03E3}"/>
              </a:ext>
            </a:extLst>
          </p:cNvPr>
          <p:cNvSpPr/>
          <p:nvPr/>
        </p:nvSpPr>
        <p:spPr bwMode="auto">
          <a:xfrm>
            <a:off x="4890069" y="1705129"/>
            <a:ext cx="702399" cy="1888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리포트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09853EB-89EA-4259-8628-B037A0895E05}"/>
              </a:ext>
            </a:extLst>
          </p:cNvPr>
          <p:cNvSpPr txBox="1"/>
          <p:nvPr/>
        </p:nvSpPr>
        <p:spPr>
          <a:xfrm>
            <a:off x="4841782" y="2012418"/>
            <a:ext cx="2399527" cy="2519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미국의 기밀 문건 유출과 관련해 우리 정부 고위 당국자는 미국이 한국 정부 관계자들을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도감청했다는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의혹에 대해 부인했습니다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도감청이 없었다고 한미 양국이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결론내린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것이냐는 질문에는 양국 모두 조사가 진행 중인 사안이다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협정에는 한미 간 안보 범위를 우주까지 확장하고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정보의 생산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활용 과정에서 신뢰를 공유하자는</a:t>
            </a: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내용이 담길 것으로 보입니다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워싱턴에서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김양순입니다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영상편집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한미희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그래픽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강민수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자료조사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서호정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9C8DCB2-2717-4765-8AD2-E215CE5375E7}"/>
              </a:ext>
            </a:extLst>
          </p:cNvPr>
          <p:cNvGrpSpPr/>
          <p:nvPr/>
        </p:nvGrpSpPr>
        <p:grpSpPr>
          <a:xfrm>
            <a:off x="4832590" y="3079528"/>
            <a:ext cx="2516922" cy="132983"/>
            <a:chOff x="1306033" y="5638315"/>
            <a:chExt cx="2516922" cy="132983"/>
          </a:xfrm>
        </p:grpSpPr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25A5F47-FD0D-4D07-A967-D8369F2897E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06033" y="5712255"/>
              <a:ext cx="2516922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EACAB50-9897-44B5-8DBB-9216980EE602}"/>
                </a:ext>
              </a:extLst>
            </p:cNvPr>
            <p:cNvSpPr/>
            <p:nvPr/>
          </p:nvSpPr>
          <p:spPr bwMode="auto">
            <a:xfrm>
              <a:off x="2138492" y="5638315"/>
              <a:ext cx="748936" cy="132983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중간 생략</a:t>
              </a:r>
            </a:p>
          </p:txBody>
        </p:sp>
      </p:grpSp>
      <p:sp>
        <p:nvSpPr>
          <p:cNvPr id="76" name="타원 75">
            <a:extLst>
              <a:ext uri="{FF2B5EF4-FFF2-40B4-BE49-F238E27FC236}">
                <a16:creationId xmlns:a16="http://schemas.microsoft.com/office/drawing/2014/main" id="{C372B000-82A5-4192-B4E7-7893B4232948}"/>
              </a:ext>
            </a:extLst>
          </p:cNvPr>
          <p:cNvSpPr/>
          <p:nvPr/>
        </p:nvSpPr>
        <p:spPr bwMode="auto">
          <a:xfrm>
            <a:off x="1062752" y="212506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60A8E55F-5402-41FB-8A0D-AFAE771E7639}"/>
              </a:ext>
            </a:extLst>
          </p:cNvPr>
          <p:cNvSpPr/>
          <p:nvPr/>
        </p:nvSpPr>
        <p:spPr bwMode="auto">
          <a:xfrm>
            <a:off x="1061457" y="354345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A4E75C7-4C2B-4FCC-8B96-511F9A832D02}"/>
              </a:ext>
            </a:extLst>
          </p:cNvPr>
          <p:cNvSpPr/>
          <p:nvPr/>
        </p:nvSpPr>
        <p:spPr bwMode="auto">
          <a:xfrm>
            <a:off x="4553158" y="300688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4A0053-3844-4317-A53F-C364E9A6B90E}"/>
              </a:ext>
            </a:extLst>
          </p:cNvPr>
          <p:cNvSpPr txBox="1"/>
          <p:nvPr/>
        </p:nvSpPr>
        <p:spPr>
          <a:xfrm>
            <a:off x="1811786" y="1872052"/>
            <a:ext cx="16069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충북 구제역 확산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‘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위기단계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심각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95E3EA-16CD-4196-9E60-F268328B7FA9}"/>
              </a:ext>
            </a:extLst>
          </p:cNvPr>
          <p:cNvSpPr/>
          <p:nvPr/>
        </p:nvSpPr>
        <p:spPr bwMode="auto">
          <a:xfrm>
            <a:off x="1444832" y="177645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876507D-57B1-4E15-9A96-AAE69501F5C1}"/>
              </a:ext>
            </a:extLst>
          </p:cNvPr>
          <p:cNvSpPr/>
          <p:nvPr/>
        </p:nvSpPr>
        <p:spPr bwMode="auto">
          <a:xfrm>
            <a:off x="3476226" y="212657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89150F-7F72-4A06-BF2E-EA8722D34490}"/>
              </a:ext>
            </a:extLst>
          </p:cNvPr>
          <p:cNvSpPr/>
          <p:nvPr/>
        </p:nvSpPr>
        <p:spPr bwMode="auto">
          <a:xfrm>
            <a:off x="1653484" y="248785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DCC8232-4C85-410C-BB9B-93235F4E86D0}"/>
              </a:ext>
            </a:extLst>
          </p:cNvPr>
          <p:cNvSpPr/>
          <p:nvPr/>
        </p:nvSpPr>
        <p:spPr bwMode="auto">
          <a:xfrm>
            <a:off x="3394005" y="248785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1-6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97FEA42-7A74-4123-A1E8-056DE7BD8CA3}"/>
              </a:ext>
            </a:extLst>
          </p:cNvPr>
          <p:cNvSpPr/>
          <p:nvPr/>
        </p:nvSpPr>
        <p:spPr bwMode="auto">
          <a:xfrm>
            <a:off x="2348428" y="298163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2565F51-0261-4BCC-82B7-359304423111}"/>
              </a:ext>
            </a:extLst>
          </p:cNvPr>
          <p:cNvSpPr/>
          <p:nvPr/>
        </p:nvSpPr>
        <p:spPr bwMode="auto">
          <a:xfrm>
            <a:off x="2138116" y="347540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89A6548-2818-4A9A-80F6-06571F58CBFF}"/>
              </a:ext>
            </a:extLst>
          </p:cNvPr>
          <p:cNvSpPr/>
          <p:nvPr/>
        </p:nvSpPr>
        <p:spPr bwMode="auto">
          <a:xfrm>
            <a:off x="2375860" y="440809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79BBEA2-C8DF-403E-AAE2-386A531F8A0A}"/>
              </a:ext>
            </a:extLst>
          </p:cNvPr>
          <p:cNvSpPr/>
          <p:nvPr/>
        </p:nvSpPr>
        <p:spPr bwMode="auto">
          <a:xfrm>
            <a:off x="4920594" y="5910574"/>
            <a:ext cx="766354" cy="202474"/>
          </a:xfrm>
          <a:prstGeom prst="roundRect">
            <a:avLst/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간호법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065D85E8-859C-4F7E-B8FC-EEBD637E4257}"/>
              </a:ext>
            </a:extLst>
          </p:cNvPr>
          <p:cNvSpPr/>
          <p:nvPr/>
        </p:nvSpPr>
        <p:spPr bwMode="auto">
          <a:xfrm>
            <a:off x="5728139" y="5910574"/>
            <a:ext cx="948555" cy="2024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한미정상회담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0883FD92-B0B3-482C-BCFA-4D3D916C896E}"/>
              </a:ext>
            </a:extLst>
          </p:cNvPr>
          <p:cNvSpPr/>
          <p:nvPr/>
        </p:nvSpPr>
        <p:spPr bwMode="auto">
          <a:xfrm>
            <a:off x="4929640" y="6165345"/>
            <a:ext cx="611643" cy="2024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손흥민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0AE9D4A9-5D5E-407A-9669-251A34E1542E}"/>
              </a:ext>
            </a:extLst>
          </p:cNvPr>
          <p:cNvSpPr/>
          <p:nvPr/>
        </p:nvSpPr>
        <p:spPr bwMode="auto">
          <a:xfrm>
            <a:off x="5564309" y="6156201"/>
            <a:ext cx="611643" cy="2024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사흘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2220BBA8-EA0B-4BE5-B912-80AC2DC1EAEC}"/>
              </a:ext>
            </a:extLst>
          </p:cNvPr>
          <p:cNvSpPr/>
          <p:nvPr/>
        </p:nvSpPr>
        <p:spPr bwMode="auto">
          <a:xfrm>
            <a:off x="6197015" y="6151876"/>
            <a:ext cx="611643" cy="2024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송영길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C87B275D-C83B-4DCE-BEEE-D6C4F80075DF}"/>
              </a:ext>
            </a:extLst>
          </p:cNvPr>
          <p:cNvSpPr/>
          <p:nvPr/>
        </p:nvSpPr>
        <p:spPr bwMode="auto">
          <a:xfrm>
            <a:off x="4553158" y="604631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969103-9B77-4F74-93E2-E04D87714355}"/>
              </a:ext>
            </a:extLst>
          </p:cNvPr>
          <p:cNvSpPr txBox="1"/>
          <p:nvPr/>
        </p:nvSpPr>
        <p:spPr>
          <a:xfrm>
            <a:off x="4839504" y="4626775"/>
            <a:ext cx="1885472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연관기사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3FF2722-8AE4-47B0-A9B4-649815E74201}"/>
              </a:ext>
            </a:extLst>
          </p:cNvPr>
          <p:cNvSpPr/>
          <p:nvPr/>
        </p:nvSpPr>
        <p:spPr bwMode="auto">
          <a:xfrm>
            <a:off x="4867564" y="4884291"/>
            <a:ext cx="2352925" cy="788393"/>
          </a:xfrm>
          <a:prstGeom prst="roundRect">
            <a:avLst>
              <a:gd name="adj" fmla="val 6588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2E3C0D6-E725-4038-BDD4-08590A15782F}"/>
              </a:ext>
            </a:extLst>
          </p:cNvPr>
          <p:cNvSpPr txBox="1"/>
          <p:nvPr/>
        </p:nvSpPr>
        <p:spPr>
          <a:xfrm>
            <a:off x="4920594" y="4972317"/>
            <a:ext cx="220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전세 계약 후엔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OOO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확인해야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전세사기 예방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]③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5D3E05B-24FE-43B3-9C67-25D2019498A0}"/>
              </a:ext>
            </a:extLst>
          </p:cNvPr>
          <p:cNvSpPr txBox="1"/>
          <p:nvPr/>
        </p:nvSpPr>
        <p:spPr>
          <a:xfrm>
            <a:off x="4920594" y="5305692"/>
            <a:ext cx="220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 전셋집 사기일까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?”…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당신이 알아야 할 전세사기 유형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전세사기 예방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]①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208A2EB-090D-4DF2-9746-B3E6C0888B2C}"/>
              </a:ext>
            </a:extLst>
          </p:cNvPr>
          <p:cNvSpPr/>
          <p:nvPr/>
        </p:nvSpPr>
        <p:spPr bwMode="auto">
          <a:xfrm>
            <a:off x="4553158" y="512238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F79DBF8-2C42-4603-8E3D-61EB10EA5DEA}"/>
              </a:ext>
            </a:extLst>
          </p:cNvPr>
          <p:cNvSpPr/>
          <p:nvPr/>
        </p:nvSpPr>
        <p:spPr bwMode="auto">
          <a:xfrm>
            <a:off x="3378902" y="2656240"/>
            <a:ext cx="350530" cy="1888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요약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43A64AB-FFD8-415E-97C8-62CD97FDA7F5}"/>
              </a:ext>
            </a:extLst>
          </p:cNvPr>
          <p:cNvSpPr/>
          <p:nvPr/>
        </p:nvSpPr>
        <p:spPr bwMode="auto">
          <a:xfrm>
            <a:off x="2917755" y="248785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1-5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EC3CEF99-117F-4834-8E7E-C1FF23D6BAAB}"/>
              </a:ext>
            </a:extLst>
          </p:cNvPr>
          <p:cNvGrpSpPr/>
          <p:nvPr/>
        </p:nvGrpSpPr>
        <p:grpSpPr>
          <a:xfrm>
            <a:off x="6641921" y="2556569"/>
            <a:ext cx="1947983" cy="2519215"/>
            <a:chOff x="2593612" y="2303321"/>
            <a:chExt cx="2841928" cy="160474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0FD2237-4268-4537-9703-76B081164F11}"/>
                </a:ext>
              </a:extLst>
            </p:cNvPr>
            <p:cNvSpPr/>
            <p:nvPr/>
          </p:nvSpPr>
          <p:spPr bwMode="auto">
            <a:xfrm>
              <a:off x="2593612" y="2303321"/>
              <a:ext cx="2841928" cy="16047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179460E1-C71E-4BC4-ACBC-25BBAF3743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14459" y="2564071"/>
              <a:ext cx="2632604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08A43B0-6838-4DEF-BB4C-9D92B4258427}"/>
                </a:ext>
              </a:extLst>
            </p:cNvPr>
            <p:cNvSpPr txBox="1"/>
            <p:nvPr/>
          </p:nvSpPr>
          <p:spPr>
            <a:xfrm>
              <a:off x="2639315" y="2372949"/>
              <a:ext cx="6864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요약 내용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10FC1A2-B2D8-4320-A032-C5F1D0C43F07}"/>
                </a:ext>
              </a:extLst>
            </p:cNvPr>
            <p:cNvSpPr txBox="1"/>
            <p:nvPr/>
          </p:nvSpPr>
          <p:spPr>
            <a:xfrm>
              <a:off x="5117663" y="2372949"/>
              <a:ext cx="2535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X</a:t>
              </a:r>
              <a:endPara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C4FCA8E-63A6-4F4D-8AD3-443E920145F3}"/>
                </a:ext>
              </a:extLst>
            </p:cNvPr>
            <p:cNvSpPr txBox="1"/>
            <p:nvPr/>
          </p:nvSpPr>
          <p:spPr>
            <a:xfrm>
              <a:off x="2714461" y="2708112"/>
              <a:ext cx="2656800" cy="683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3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교수 아빠 논문에 공저자로 이름 올린 미성년 자녀들</a:t>
              </a:r>
            </a:p>
            <a:p>
              <a:pPr algn="l">
                <a:lnSpc>
                  <a:spcPts val="13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대학은 ‘입학 취소’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·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경찰은 ‘기소 의견’ 송치했는데</a:t>
              </a:r>
            </a:p>
            <a:p>
              <a:pPr algn="l">
                <a:lnSpc>
                  <a:spcPts val="13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검찰은 “처벌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어렵다”며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기소 안 해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왜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ADD949C-0EBB-42CA-91FA-7E7F16254A0B}"/>
                </a:ext>
              </a:extLst>
            </p:cNvPr>
            <p:cNvSpPr txBox="1"/>
            <p:nvPr/>
          </p:nvSpPr>
          <p:spPr>
            <a:xfrm>
              <a:off x="2714460" y="3626768"/>
              <a:ext cx="2656800" cy="234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3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요약 내용은 네이버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파파고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기사 요약을 통해 제공하고 있습니다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FD6B184-E66B-4556-B360-A51A4570F6AC}"/>
              </a:ext>
            </a:extLst>
          </p:cNvPr>
          <p:cNvSpPr/>
          <p:nvPr/>
        </p:nvSpPr>
        <p:spPr bwMode="auto">
          <a:xfrm>
            <a:off x="7420086" y="246880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1-7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AF99DF65-2C54-4378-9AE5-03F76BFA0E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857" y="2619056"/>
            <a:ext cx="259842" cy="259842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5216713-E653-414D-9110-623D7616D761}"/>
              </a:ext>
            </a:extLst>
          </p:cNvPr>
          <p:cNvSpPr/>
          <p:nvPr/>
        </p:nvSpPr>
        <p:spPr bwMode="auto">
          <a:xfrm>
            <a:off x="2372050" y="177741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ADFE541-C262-4B32-AECD-AD411EDE9910}"/>
              </a:ext>
            </a:extLst>
          </p:cNvPr>
          <p:cNvSpPr/>
          <p:nvPr/>
        </p:nvSpPr>
        <p:spPr bwMode="auto">
          <a:xfrm>
            <a:off x="4564970" y="0"/>
            <a:ext cx="2162175" cy="200025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UPDATE / 2023.08.17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345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A18F8F7-B416-41EA-8912-FFD27C0F0DAD}"/>
              </a:ext>
            </a:extLst>
          </p:cNvPr>
          <p:cNvSpPr/>
          <p:nvPr/>
        </p:nvSpPr>
        <p:spPr bwMode="auto">
          <a:xfrm>
            <a:off x="4869193" y="3513249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D5B15522-4540-4485-8334-CAD8AC19F1B7}"/>
              </a:ext>
            </a:extLst>
          </p:cNvPr>
          <p:cNvSpPr/>
          <p:nvPr/>
        </p:nvSpPr>
        <p:spPr bwMode="auto">
          <a:xfrm>
            <a:off x="6069200" y="3513249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EBF93E9-7ACD-4915-A952-CA1BD2C95732}"/>
              </a:ext>
            </a:extLst>
          </p:cNvPr>
          <p:cNvSpPr txBox="1"/>
          <p:nvPr/>
        </p:nvSpPr>
        <p:spPr>
          <a:xfrm>
            <a:off x="4816648" y="4161306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8DE9916-3940-450B-A482-D03E96C75B3A}"/>
              </a:ext>
            </a:extLst>
          </p:cNvPr>
          <p:cNvSpPr txBox="1"/>
          <p:nvPr/>
        </p:nvSpPr>
        <p:spPr>
          <a:xfrm>
            <a:off x="6058708" y="4161306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8ACD4924-3CAF-46D8-9917-FA2F24D6E80D}"/>
              </a:ext>
            </a:extLst>
          </p:cNvPr>
          <p:cNvSpPr/>
          <p:nvPr/>
        </p:nvSpPr>
        <p:spPr bwMode="auto">
          <a:xfrm>
            <a:off x="4869193" y="3513249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110270FA-4394-4465-AB23-DB26584885E1}"/>
              </a:ext>
            </a:extLst>
          </p:cNvPr>
          <p:cNvSpPr/>
          <p:nvPr/>
        </p:nvSpPr>
        <p:spPr bwMode="auto">
          <a:xfrm>
            <a:off x="6069200" y="3513249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E537B5BE-DC9F-4EF5-A0E3-F109D0317671}"/>
              </a:ext>
            </a:extLst>
          </p:cNvPr>
          <p:cNvSpPr/>
          <p:nvPr/>
        </p:nvSpPr>
        <p:spPr bwMode="auto">
          <a:xfrm>
            <a:off x="7035291" y="3909125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9DB4ADBB-8BD2-4279-9E5B-0E2B108A2277}"/>
              </a:ext>
            </a:extLst>
          </p:cNvPr>
          <p:cNvSpPr/>
          <p:nvPr/>
        </p:nvSpPr>
        <p:spPr bwMode="auto">
          <a:xfrm>
            <a:off x="4869193" y="3503724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6AA3A84F-7311-4496-8D7C-F83B15A0882C}"/>
              </a:ext>
            </a:extLst>
          </p:cNvPr>
          <p:cNvSpPr/>
          <p:nvPr/>
        </p:nvSpPr>
        <p:spPr bwMode="auto">
          <a:xfrm>
            <a:off x="4869193" y="4580049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86461314-B0DD-4107-83D2-C04D9F307D8F}"/>
              </a:ext>
            </a:extLst>
          </p:cNvPr>
          <p:cNvSpPr/>
          <p:nvPr/>
        </p:nvSpPr>
        <p:spPr bwMode="auto">
          <a:xfrm>
            <a:off x="6069200" y="4580049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1D373DD-6F1F-4BC7-8924-45073DA1C3BF}"/>
              </a:ext>
            </a:extLst>
          </p:cNvPr>
          <p:cNvSpPr txBox="1"/>
          <p:nvPr/>
        </p:nvSpPr>
        <p:spPr>
          <a:xfrm>
            <a:off x="4816648" y="5228106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03BBD13-2CE2-4EE7-A26D-51810E60DC3D}"/>
              </a:ext>
            </a:extLst>
          </p:cNvPr>
          <p:cNvSpPr txBox="1"/>
          <p:nvPr/>
        </p:nvSpPr>
        <p:spPr>
          <a:xfrm>
            <a:off x="6058708" y="5228106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CE359E91-FA98-4044-86B5-94C001C164F6}"/>
              </a:ext>
            </a:extLst>
          </p:cNvPr>
          <p:cNvSpPr/>
          <p:nvPr/>
        </p:nvSpPr>
        <p:spPr bwMode="auto">
          <a:xfrm>
            <a:off x="4869193" y="4580049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CAF04C78-99D3-4414-B44E-A5B9245FFF07}"/>
              </a:ext>
            </a:extLst>
          </p:cNvPr>
          <p:cNvSpPr/>
          <p:nvPr/>
        </p:nvSpPr>
        <p:spPr bwMode="auto">
          <a:xfrm>
            <a:off x="6069200" y="4580049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172700D0-B599-4714-AB87-1901BCC281D2}"/>
              </a:ext>
            </a:extLst>
          </p:cNvPr>
          <p:cNvSpPr/>
          <p:nvPr/>
        </p:nvSpPr>
        <p:spPr bwMode="auto">
          <a:xfrm>
            <a:off x="7035291" y="4975925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FD867417-A91D-468D-AA32-D5115157DDE0}"/>
              </a:ext>
            </a:extLst>
          </p:cNvPr>
          <p:cNvSpPr/>
          <p:nvPr/>
        </p:nvSpPr>
        <p:spPr bwMode="auto">
          <a:xfrm>
            <a:off x="4869193" y="4570524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FB1996A7-36C1-497D-9CBE-FD1B749ECB9D}"/>
              </a:ext>
            </a:extLst>
          </p:cNvPr>
          <p:cNvGrpSpPr/>
          <p:nvPr/>
        </p:nvGrpSpPr>
        <p:grpSpPr>
          <a:xfrm>
            <a:off x="3822955" y="1751757"/>
            <a:ext cx="1029626" cy="4291770"/>
            <a:chOff x="3822955" y="1751757"/>
            <a:chExt cx="1029626" cy="4291770"/>
          </a:xfrm>
        </p:grpSpPr>
        <p:cxnSp>
          <p:nvCxnSpPr>
            <p:cNvPr id="183" name="연결선: 꺾임 182">
              <a:extLst>
                <a:ext uri="{FF2B5EF4-FFF2-40B4-BE49-F238E27FC236}">
                  <a16:creationId xmlns:a16="http://schemas.microsoft.com/office/drawing/2014/main" id="{FC755CE3-3D89-449F-BAD9-D6ACC3FBDD1D}"/>
                </a:ext>
              </a:extLst>
            </p:cNvPr>
            <p:cNvCxnSpPr/>
            <p:nvPr/>
          </p:nvCxnSpPr>
          <p:spPr bwMode="auto">
            <a:xfrm flipV="1">
              <a:off x="3822955" y="1751757"/>
              <a:ext cx="1029626" cy="4291770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605C0785-BE73-48A8-A427-69EEA165D19C}"/>
                </a:ext>
              </a:extLst>
            </p:cNvPr>
            <p:cNvSpPr/>
            <p:nvPr/>
          </p:nvSpPr>
          <p:spPr bwMode="auto">
            <a:xfrm>
              <a:off x="4008582" y="3449667"/>
              <a:ext cx="666810" cy="1600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연속화면</a:t>
              </a:r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64375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영상 기사 유형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SB_KNM_03_02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647105"/>
              </p:ext>
            </p:extLst>
          </p:nvPr>
        </p:nvGraphicFramePr>
        <p:xfrm>
          <a:off x="8939284" y="973008"/>
          <a:ext cx="3152632" cy="472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</a:t>
                      </a:r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바이라인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기자가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인 경우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정보가 없는 경우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바이라인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노출 하지 않음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기자정보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기자사진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이름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사진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없는 경우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Default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이름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전용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 클릭 시 </a:t>
                      </a:r>
                      <a:r>
                        <a:rPr kumimoji="1" lang="en-US" altLang="ko-KR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mailto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</a:t>
                      </a:r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바이라인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기자가 다수인 경우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기자가 없는 경우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바이라인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노출 하지 않음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기자정보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이름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수에 따라 높이 값 유동적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이름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전용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 클릭 시 </a:t>
                      </a:r>
                      <a:r>
                        <a:rPr kumimoji="1" lang="en-US" altLang="ko-KR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mailto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평가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기사평가 항목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좋아요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응원해요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후속 원해요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카운트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Up,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다른 평가 항목에 대해서는 중복 선택 가능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동일 평가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중북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불가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평가 후 다시 선택 시 취소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평가 후 상태 변경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평가 후 아이콘 상태 변경 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별도의 알림은 제공하지 않음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취소 시 컬러 원래 컬러로 변경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시리즈 영역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운영에서 시리즈 영역을 설정한 경우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시리즈 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수는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[4-3]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페이징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(SWIP)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 우측 이동 가능 페이지가 없는 경우 비활성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화면 기준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으로 페이지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다음 페이지가 없는 경우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포인트만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이하인 경우 상단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부터 정렬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32F0597-6ACE-4164-994F-D29813CAAA52}"/>
              </a:ext>
            </a:extLst>
          </p:cNvPr>
          <p:cNvCxnSpPr/>
          <p:nvPr/>
        </p:nvCxnSpPr>
        <p:spPr bwMode="auto">
          <a:xfrm>
            <a:off x="1301750" y="1570206"/>
            <a:ext cx="2532062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E2AAE77-FCAF-4094-82F6-E053DEC99F5D}"/>
              </a:ext>
            </a:extLst>
          </p:cNvPr>
          <p:cNvSpPr txBox="1"/>
          <p:nvPr/>
        </p:nvSpPr>
        <p:spPr>
          <a:xfrm>
            <a:off x="4839504" y="1618720"/>
            <a:ext cx="1885472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 기사가 좋으셨다면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E68D6DC-4B3C-411D-BC45-496F0C62A997}"/>
              </a:ext>
            </a:extLst>
          </p:cNvPr>
          <p:cNvSpPr/>
          <p:nvPr/>
        </p:nvSpPr>
        <p:spPr bwMode="auto">
          <a:xfrm>
            <a:off x="4867564" y="1876236"/>
            <a:ext cx="2352925" cy="725757"/>
          </a:xfrm>
          <a:prstGeom prst="roundRect">
            <a:avLst>
              <a:gd name="adj" fmla="val 6588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B2B3AB8-7117-4D69-AE39-3A8AB0AD274A}"/>
              </a:ext>
            </a:extLst>
          </p:cNvPr>
          <p:cNvSpPr/>
          <p:nvPr/>
        </p:nvSpPr>
        <p:spPr bwMode="auto">
          <a:xfrm>
            <a:off x="5225659" y="1987231"/>
            <a:ext cx="233032" cy="23303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4F8A380-64D3-4421-9FDD-396CD415F6F7}"/>
              </a:ext>
            </a:extLst>
          </p:cNvPr>
          <p:cNvSpPr txBox="1"/>
          <p:nvPr/>
        </p:nvSpPr>
        <p:spPr>
          <a:xfrm>
            <a:off x="4999368" y="2228732"/>
            <a:ext cx="685614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좋아요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1,234</a:t>
            </a: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15DB69BD-D13E-4F32-84CB-C773DC77C016}"/>
              </a:ext>
            </a:extLst>
          </p:cNvPr>
          <p:cNvSpPr/>
          <p:nvPr/>
        </p:nvSpPr>
        <p:spPr bwMode="auto">
          <a:xfrm>
            <a:off x="5927624" y="1987231"/>
            <a:ext cx="233032" cy="23303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7135D6-6B44-499E-869D-48D2170A7625}"/>
              </a:ext>
            </a:extLst>
          </p:cNvPr>
          <p:cNvSpPr txBox="1"/>
          <p:nvPr/>
        </p:nvSpPr>
        <p:spPr>
          <a:xfrm>
            <a:off x="5701333" y="2228732"/>
            <a:ext cx="685614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응원해요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1,234</a:t>
            </a: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F49B2575-2F78-4265-B587-E8FB7C110340}"/>
              </a:ext>
            </a:extLst>
          </p:cNvPr>
          <p:cNvSpPr/>
          <p:nvPr/>
        </p:nvSpPr>
        <p:spPr bwMode="auto">
          <a:xfrm>
            <a:off x="6574170" y="1987231"/>
            <a:ext cx="233032" cy="2330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B7E772-9CCC-4280-AD12-A80E53ACE8F6}"/>
              </a:ext>
            </a:extLst>
          </p:cNvPr>
          <p:cNvSpPr txBox="1"/>
          <p:nvPr/>
        </p:nvSpPr>
        <p:spPr>
          <a:xfrm>
            <a:off x="6347879" y="2228732"/>
            <a:ext cx="685614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후속 원해요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1,234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2F08D2E9-B934-4B1A-B8E8-47241A88DC43}"/>
              </a:ext>
            </a:extLst>
          </p:cNvPr>
          <p:cNvSpPr/>
          <p:nvPr/>
        </p:nvSpPr>
        <p:spPr bwMode="auto">
          <a:xfrm>
            <a:off x="104774" y="1575399"/>
            <a:ext cx="1055597" cy="204640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기자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바이 라인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기자 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21B15FA4-E025-43B0-9408-8008D563FE6E}"/>
              </a:ext>
            </a:extLst>
          </p:cNvPr>
          <p:cNvSpPr/>
          <p:nvPr/>
        </p:nvSpPr>
        <p:spPr bwMode="auto">
          <a:xfrm>
            <a:off x="1376495" y="1710469"/>
            <a:ext cx="2363401" cy="807180"/>
          </a:xfrm>
          <a:prstGeom prst="roundRect">
            <a:avLst>
              <a:gd name="adj" fmla="val 6898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FFF61FD-28D7-4869-98B6-2A6643D0C00A}"/>
              </a:ext>
            </a:extLst>
          </p:cNvPr>
          <p:cNvSpPr/>
          <p:nvPr/>
        </p:nvSpPr>
        <p:spPr bwMode="auto">
          <a:xfrm>
            <a:off x="104774" y="3845538"/>
            <a:ext cx="1055597" cy="213630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기자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바이 라인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기자 다수 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86DF6EF0-2F0A-4F91-8720-9F002F58BB92}"/>
              </a:ext>
            </a:extLst>
          </p:cNvPr>
          <p:cNvSpPr/>
          <p:nvPr/>
        </p:nvSpPr>
        <p:spPr bwMode="auto">
          <a:xfrm>
            <a:off x="1376495" y="3853404"/>
            <a:ext cx="2363401" cy="889142"/>
          </a:xfrm>
          <a:prstGeom prst="roundRect">
            <a:avLst>
              <a:gd name="adj" fmla="val 4438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372B000-82A5-4192-B4E7-7893B4232948}"/>
              </a:ext>
            </a:extLst>
          </p:cNvPr>
          <p:cNvSpPr/>
          <p:nvPr/>
        </p:nvSpPr>
        <p:spPr bwMode="auto">
          <a:xfrm>
            <a:off x="1086870" y="199702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B85994ED-9585-421F-9858-17AC173D5D8D}"/>
              </a:ext>
            </a:extLst>
          </p:cNvPr>
          <p:cNvSpPr/>
          <p:nvPr/>
        </p:nvSpPr>
        <p:spPr bwMode="auto">
          <a:xfrm>
            <a:off x="1086870" y="429534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F0228E1C-C6A9-4187-8EC6-523F5F9FFB4A}"/>
              </a:ext>
            </a:extLst>
          </p:cNvPr>
          <p:cNvSpPr/>
          <p:nvPr/>
        </p:nvSpPr>
        <p:spPr bwMode="auto">
          <a:xfrm>
            <a:off x="4543302" y="208973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45F90626-55E5-465A-A68E-68917837A9AE}"/>
              </a:ext>
            </a:extLst>
          </p:cNvPr>
          <p:cNvSpPr/>
          <p:nvPr/>
        </p:nvSpPr>
        <p:spPr bwMode="auto">
          <a:xfrm>
            <a:off x="3485988" y="209825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94B3418B-127A-4976-AA1B-32A387A83FEC}"/>
              </a:ext>
            </a:extLst>
          </p:cNvPr>
          <p:cNvSpPr/>
          <p:nvPr/>
        </p:nvSpPr>
        <p:spPr bwMode="auto">
          <a:xfrm>
            <a:off x="3473127" y="423349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361704B5-AD7C-4B98-B8BE-B602983FE48B}"/>
              </a:ext>
            </a:extLst>
          </p:cNvPr>
          <p:cNvSpPr/>
          <p:nvPr/>
        </p:nvSpPr>
        <p:spPr bwMode="auto">
          <a:xfrm>
            <a:off x="5548815" y="184694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C15CA01-346B-45CB-8455-630A1DFD82D6}"/>
              </a:ext>
            </a:extLst>
          </p:cNvPr>
          <p:cNvSpPr/>
          <p:nvPr/>
        </p:nvSpPr>
        <p:spPr bwMode="auto">
          <a:xfrm>
            <a:off x="6783255" y="203896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1A7F9A0-70D2-4BDE-BBB1-B5A1C544B6B1}"/>
              </a:ext>
            </a:extLst>
          </p:cNvPr>
          <p:cNvSpPr txBox="1"/>
          <p:nvPr/>
        </p:nvSpPr>
        <p:spPr>
          <a:xfrm>
            <a:off x="2163341" y="1752027"/>
            <a:ext cx="123267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홍길동 기자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hong@kbs.co.kr</a:t>
            </a: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011FD41D-7479-48F1-983C-EAB2A7CB23C7}"/>
              </a:ext>
            </a:extLst>
          </p:cNvPr>
          <p:cNvSpPr/>
          <p:nvPr/>
        </p:nvSpPr>
        <p:spPr bwMode="auto">
          <a:xfrm>
            <a:off x="1863848" y="1784141"/>
            <a:ext cx="299493" cy="2994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D33223F-2A5E-446E-ACBB-0C0137870814}"/>
              </a:ext>
            </a:extLst>
          </p:cNvPr>
          <p:cNvSpPr txBox="1"/>
          <p:nvPr/>
        </p:nvSpPr>
        <p:spPr>
          <a:xfrm>
            <a:off x="1743365" y="2141951"/>
            <a:ext cx="1579173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올바른 시선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편중되지 않는 기사</a:t>
            </a:r>
            <a:endParaRPr lang="en-US" altLang="ko-KR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ts val="1000"/>
              </a:lnSpc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올바른 시선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편중되지 않는 기사</a:t>
            </a:r>
            <a:endParaRPr lang="en-US" altLang="ko-KR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97FF7BC-2894-4FB4-BA32-FA7D16DEDB64}"/>
              </a:ext>
            </a:extLst>
          </p:cNvPr>
          <p:cNvSpPr txBox="1"/>
          <p:nvPr/>
        </p:nvSpPr>
        <p:spPr>
          <a:xfrm>
            <a:off x="1413533" y="3939470"/>
            <a:ext cx="123267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홍길동 기자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hong@kbs.co.kr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8FC5266-883A-4E0F-9560-65197065D736}"/>
              </a:ext>
            </a:extLst>
          </p:cNvPr>
          <p:cNvSpPr txBox="1"/>
          <p:nvPr/>
        </p:nvSpPr>
        <p:spPr>
          <a:xfrm>
            <a:off x="2565677" y="3939470"/>
            <a:ext cx="123267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홍길동 기자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hong@kbs.co.kr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80BE649-E5A9-4684-8B7C-E8DE24D83916}"/>
              </a:ext>
            </a:extLst>
          </p:cNvPr>
          <p:cNvSpPr txBox="1"/>
          <p:nvPr/>
        </p:nvSpPr>
        <p:spPr>
          <a:xfrm>
            <a:off x="1413533" y="4314374"/>
            <a:ext cx="123267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홍길동 기자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hong@kbs.co.kr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42BE366-F410-4DB9-A4B7-826E5F2573B7}"/>
              </a:ext>
            </a:extLst>
          </p:cNvPr>
          <p:cNvSpPr txBox="1"/>
          <p:nvPr/>
        </p:nvSpPr>
        <p:spPr>
          <a:xfrm>
            <a:off x="2565677" y="4314374"/>
            <a:ext cx="123267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홍길동 기자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hong@kbs.co.kr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B2BD168-35EA-4EF9-942F-24782647580F}"/>
              </a:ext>
            </a:extLst>
          </p:cNvPr>
          <p:cNvSpPr txBox="1"/>
          <p:nvPr/>
        </p:nvSpPr>
        <p:spPr>
          <a:xfrm>
            <a:off x="4883370" y="3239994"/>
            <a:ext cx="1885472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지진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우리는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C79E9ED5-5D16-486A-8638-467320022413}"/>
              </a:ext>
            </a:extLst>
          </p:cNvPr>
          <p:cNvGrpSpPr/>
          <p:nvPr/>
        </p:nvGrpSpPr>
        <p:grpSpPr>
          <a:xfrm>
            <a:off x="5926795" y="5724260"/>
            <a:ext cx="201198" cy="71658"/>
            <a:chOff x="5867038" y="3609755"/>
            <a:chExt cx="201198" cy="71658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3565D2D5-BFDA-40F3-8652-98A1D961B185}"/>
                </a:ext>
              </a:extLst>
            </p:cNvPr>
            <p:cNvSpPr/>
            <p:nvPr/>
          </p:nvSpPr>
          <p:spPr bwMode="auto">
            <a:xfrm>
              <a:off x="5867038" y="3609755"/>
              <a:ext cx="71658" cy="7165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B7BE713C-C421-4183-A3D0-E508F1F530D5}"/>
                </a:ext>
              </a:extLst>
            </p:cNvPr>
            <p:cNvSpPr/>
            <p:nvPr/>
          </p:nvSpPr>
          <p:spPr bwMode="auto">
            <a:xfrm>
              <a:off x="5996578" y="3609755"/>
              <a:ext cx="71658" cy="716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1633290-B930-4FF7-90D5-999DA12C5E34}"/>
              </a:ext>
            </a:extLst>
          </p:cNvPr>
          <p:cNvSpPr/>
          <p:nvPr/>
        </p:nvSpPr>
        <p:spPr bwMode="auto">
          <a:xfrm>
            <a:off x="5681881" y="325829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970921A-CC51-46A2-B16A-B1B9E3CA6D9B}"/>
              </a:ext>
            </a:extLst>
          </p:cNvPr>
          <p:cNvSpPr/>
          <p:nvPr/>
        </p:nvSpPr>
        <p:spPr bwMode="auto">
          <a:xfrm>
            <a:off x="5864761" y="380693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BBF5CE5-0DDD-4D6F-B565-14738121B015}"/>
              </a:ext>
            </a:extLst>
          </p:cNvPr>
          <p:cNvSpPr/>
          <p:nvPr/>
        </p:nvSpPr>
        <p:spPr bwMode="auto">
          <a:xfrm>
            <a:off x="5855617" y="552443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7D67E86-0537-4122-8657-FDFB97DF49F0}"/>
              </a:ext>
            </a:extLst>
          </p:cNvPr>
          <p:cNvSpPr/>
          <p:nvPr/>
        </p:nvSpPr>
        <p:spPr bwMode="auto">
          <a:xfrm>
            <a:off x="4822087" y="2900971"/>
            <a:ext cx="2418486" cy="2479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시리즈 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040D950-4597-4B74-A4FE-95198AF1AB26}"/>
              </a:ext>
            </a:extLst>
          </p:cNvPr>
          <p:cNvSpPr/>
          <p:nvPr/>
        </p:nvSpPr>
        <p:spPr bwMode="auto">
          <a:xfrm>
            <a:off x="4543302" y="410903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DCADADE-6704-438E-937D-CCC51B4E1472}"/>
              </a:ext>
            </a:extLst>
          </p:cNvPr>
          <p:cNvSpPr/>
          <p:nvPr/>
        </p:nvSpPr>
        <p:spPr bwMode="auto">
          <a:xfrm>
            <a:off x="4564970" y="0"/>
            <a:ext cx="2162175" cy="200025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UPDATE / 2023.08.17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0213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473BAAE-3B93-4ACC-AA2C-DC16CA5C6403}"/>
              </a:ext>
            </a:extLst>
          </p:cNvPr>
          <p:cNvSpPr/>
          <p:nvPr/>
        </p:nvSpPr>
        <p:spPr bwMode="auto">
          <a:xfrm>
            <a:off x="4860999" y="2010747"/>
            <a:ext cx="2355400" cy="1730487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99DBF8BA-15F9-455D-8D9E-D7884FC84A3E}"/>
              </a:ext>
            </a:extLst>
          </p:cNvPr>
          <p:cNvSpPr/>
          <p:nvPr/>
        </p:nvSpPr>
        <p:spPr bwMode="auto">
          <a:xfrm>
            <a:off x="4870524" y="3861714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74DEF9DE-1493-4AFA-9549-26203D120DAD}"/>
              </a:ext>
            </a:extLst>
          </p:cNvPr>
          <p:cNvSpPr/>
          <p:nvPr/>
        </p:nvSpPr>
        <p:spPr bwMode="auto">
          <a:xfrm>
            <a:off x="6070531" y="3861714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85C8604-CF85-416D-AA06-330ED6CEAA37}"/>
              </a:ext>
            </a:extLst>
          </p:cNvPr>
          <p:cNvSpPr/>
          <p:nvPr/>
        </p:nvSpPr>
        <p:spPr bwMode="auto">
          <a:xfrm>
            <a:off x="4853098" y="2015305"/>
            <a:ext cx="2364356" cy="1236377"/>
          </a:xfrm>
          <a:prstGeom prst="roundRect">
            <a:avLst>
              <a:gd name="adj" fmla="val 838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6F818D-3365-4431-8D12-6DE9CBBA7BCB}"/>
              </a:ext>
            </a:extLst>
          </p:cNvPr>
          <p:cNvSpPr txBox="1"/>
          <p:nvPr/>
        </p:nvSpPr>
        <p:spPr>
          <a:xfrm>
            <a:off x="4817979" y="4509771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BF13EA-0F84-4886-BC99-3C574E46B3A3}"/>
              </a:ext>
            </a:extLst>
          </p:cNvPr>
          <p:cNvSpPr txBox="1"/>
          <p:nvPr/>
        </p:nvSpPr>
        <p:spPr>
          <a:xfrm>
            <a:off x="6060039" y="4509771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53B3DD-4685-46DE-B589-DED98C89D11B}"/>
              </a:ext>
            </a:extLst>
          </p:cNvPr>
          <p:cNvSpPr txBox="1"/>
          <p:nvPr/>
        </p:nvSpPr>
        <p:spPr>
          <a:xfrm>
            <a:off x="4862817" y="3320493"/>
            <a:ext cx="2311538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1110EBC7-5837-400A-9DA1-354AB78D4B21}"/>
              </a:ext>
            </a:extLst>
          </p:cNvPr>
          <p:cNvSpPr/>
          <p:nvPr/>
        </p:nvSpPr>
        <p:spPr bwMode="auto">
          <a:xfrm>
            <a:off x="6878723" y="2893982"/>
            <a:ext cx="246322" cy="246322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981D2414-FCAA-4E6A-B549-9F5CEBF9CC62}"/>
              </a:ext>
            </a:extLst>
          </p:cNvPr>
          <p:cNvSpPr/>
          <p:nvPr/>
        </p:nvSpPr>
        <p:spPr bwMode="auto">
          <a:xfrm>
            <a:off x="4870524" y="3861714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27F93BA-7832-49EA-A288-85C29370675C}"/>
              </a:ext>
            </a:extLst>
          </p:cNvPr>
          <p:cNvSpPr/>
          <p:nvPr/>
        </p:nvSpPr>
        <p:spPr bwMode="auto">
          <a:xfrm>
            <a:off x="6070531" y="3861714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4A40E5E-E85E-4838-AC2C-0BBF34A12467}"/>
              </a:ext>
            </a:extLst>
          </p:cNvPr>
          <p:cNvSpPr/>
          <p:nvPr/>
        </p:nvSpPr>
        <p:spPr bwMode="auto">
          <a:xfrm>
            <a:off x="7036622" y="4257590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70D4BB22-89B5-4F33-92BC-5DA0B4016916}"/>
              </a:ext>
            </a:extLst>
          </p:cNvPr>
          <p:cNvSpPr/>
          <p:nvPr/>
        </p:nvSpPr>
        <p:spPr bwMode="auto">
          <a:xfrm>
            <a:off x="4870524" y="3852189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474966D-8CF4-4A91-A889-7F6E1B7C05F5}"/>
              </a:ext>
            </a:extLst>
          </p:cNvPr>
          <p:cNvSpPr/>
          <p:nvPr/>
        </p:nvSpPr>
        <p:spPr bwMode="auto">
          <a:xfrm>
            <a:off x="1395069" y="2294768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95373F8-2E81-4A15-A997-BCDFC40F33C2}"/>
              </a:ext>
            </a:extLst>
          </p:cNvPr>
          <p:cNvSpPr/>
          <p:nvPr/>
        </p:nvSpPr>
        <p:spPr bwMode="auto">
          <a:xfrm>
            <a:off x="2595076" y="2294768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3729BB-6E00-45CD-B9B5-1CACCFB983EE}"/>
              </a:ext>
            </a:extLst>
          </p:cNvPr>
          <p:cNvSpPr txBox="1"/>
          <p:nvPr/>
        </p:nvSpPr>
        <p:spPr>
          <a:xfrm>
            <a:off x="1342524" y="2942825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516FF2-D529-418A-8FD2-31DEA0CAEB85}"/>
              </a:ext>
            </a:extLst>
          </p:cNvPr>
          <p:cNvSpPr txBox="1"/>
          <p:nvPr/>
        </p:nvSpPr>
        <p:spPr>
          <a:xfrm>
            <a:off x="2584584" y="2942825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8612272-82B3-49E5-80AA-6B8523466A8B}"/>
              </a:ext>
            </a:extLst>
          </p:cNvPr>
          <p:cNvSpPr/>
          <p:nvPr/>
        </p:nvSpPr>
        <p:spPr bwMode="auto">
          <a:xfrm>
            <a:off x="1395069" y="2294768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7016CB8-D087-439F-B4CE-098A70982F51}"/>
              </a:ext>
            </a:extLst>
          </p:cNvPr>
          <p:cNvSpPr/>
          <p:nvPr/>
        </p:nvSpPr>
        <p:spPr bwMode="auto">
          <a:xfrm>
            <a:off x="2595076" y="2294768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75C65F0-4D74-452F-9047-A62E8D2D67FF}"/>
              </a:ext>
            </a:extLst>
          </p:cNvPr>
          <p:cNvSpPr/>
          <p:nvPr/>
        </p:nvSpPr>
        <p:spPr bwMode="auto">
          <a:xfrm>
            <a:off x="3561167" y="2690644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D89F2C3-3A8A-4753-8857-3E406B13C9EB}"/>
              </a:ext>
            </a:extLst>
          </p:cNvPr>
          <p:cNvSpPr/>
          <p:nvPr/>
        </p:nvSpPr>
        <p:spPr bwMode="auto">
          <a:xfrm>
            <a:off x="1395069" y="3361568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1ABB8BD-306C-4FF1-ACD5-136BF1AE0A53}"/>
              </a:ext>
            </a:extLst>
          </p:cNvPr>
          <p:cNvSpPr/>
          <p:nvPr/>
        </p:nvSpPr>
        <p:spPr bwMode="auto">
          <a:xfrm>
            <a:off x="2595076" y="3361568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73DFD6-2E8E-4BC1-95B4-62792FB3E42C}"/>
              </a:ext>
            </a:extLst>
          </p:cNvPr>
          <p:cNvSpPr txBox="1"/>
          <p:nvPr/>
        </p:nvSpPr>
        <p:spPr>
          <a:xfrm>
            <a:off x="1342524" y="4009625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6B6E95-7A35-4B48-94FB-455A6A80AF39}"/>
              </a:ext>
            </a:extLst>
          </p:cNvPr>
          <p:cNvSpPr txBox="1"/>
          <p:nvPr/>
        </p:nvSpPr>
        <p:spPr>
          <a:xfrm>
            <a:off x="2584584" y="4009625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22F9B1A-9050-428C-AF35-C8995B8606B0}"/>
              </a:ext>
            </a:extLst>
          </p:cNvPr>
          <p:cNvSpPr/>
          <p:nvPr/>
        </p:nvSpPr>
        <p:spPr bwMode="auto">
          <a:xfrm>
            <a:off x="1395069" y="3361568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3BB5A73-6C4C-4D0F-84E5-EA1696002761}"/>
              </a:ext>
            </a:extLst>
          </p:cNvPr>
          <p:cNvSpPr/>
          <p:nvPr/>
        </p:nvSpPr>
        <p:spPr bwMode="auto">
          <a:xfrm>
            <a:off x="2595076" y="3361568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0F0A078-6981-413E-BB11-2EE1D08C48A8}"/>
              </a:ext>
            </a:extLst>
          </p:cNvPr>
          <p:cNvSpPr/>
          <p:nvPr/>
        </p:nvSpPr>
        <p:spPr bwMode="auto">
          <a:xfrm>
            <a:off x="3561167" y="3757444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938CA12F-C9DF-4E25-8E5A-5AE182B22906}"/>
              </a:ext>
            </a:extLst>
          </p:cNvPr>
          <p:cNvSpPr/>
          <p:nvPr/>
        </p:nvSpPr>
        <p:spPr bwMode="auto">
          <a:xfrm>
            <a:off x="1395069" y="3352043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64375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영상 기사 유형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SB_KNM_03_03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79397"/>
              </p:ext>
            </p:extLst>
          </p:nvPr>
        </p:nvGraphicFramePr>
        <p:xfrm>
          <a:off x="8939284" y="973008"/>
          <a:ext cx="3152632" cy="376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운영에서 이슈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더보기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영역을 설정한 경우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수는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 보기 버튼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이슈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 주요뉴스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기사가 지역뉴스에 포함된 경우만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지역명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기사가 포함된 지역 타이틀 부분에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주요 뉴스 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지역 주요뉴스 중 메인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 주요뉴스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지역 주요 뉴스 중 메인 뉴스를 제외한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</a:tbl>
          </a:graphicData>
        </a:graphic>
      </p:graphicFrame>
      <p:grpSp>
        <p:nvGrpSpPr>
          <p:cNvPr id="65" name="그룹 64">
            <a:extLst>
              <a:ext uri="{FF2B5EF4-FFF2-40B4-BE49-F238E27FC236}">
                <a16:creationId xmlns:a16="http://schemas.microsoft.com/office/drawing/2014/main" id="{CB95018D-669C-4334-9B7C-DC134AC5E7EB}"/>
              </a:ext>
            </a:extLst>
          </p:cNvPr>
          <p:cNvGrpSpPr/>
          <p:nvPr/>
        </p:nvGrpSpPr>
        <p:grpSpPr>
          <a:xfrm>
            <a:off x="3822955" y="1751757"/>
            <a:ext cx="1029626" cy="4291770"/>
            <a:chOff x="3822955" y="1751757"/>
            <a:chExt cx="1029626" cy="4291770"/>
          </a:xfrm>
        </p:grpSpPr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DA2F8227-5323-42E5-8C4D-56FB344FDD2B}"/>
                </a:ext>
              </a:extLst>
            </p:cNvPr>
            <p:cNvCxnSpPr/>
            <p:nvPr/>
          </p:nvCxnSpPr>
          <p:spPr bwMode="auto">
            <a:xfrm flipV="1">
              <a:off x="3822955" y="1751757"/>
              <a:ext cx="1029626" cy="4291770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04C08BA-EA55-4ABF-955B-C7C17218EB8B}"/>
                </a:ext>
              </a:extLst>
            </p:cNvPr>
            <p:cNvSpPr/>
            <p:nvPr/>
          </p:nvSpPr>
          <p:spPr bwMode="auto">
            <a:xfrm>
              <a:off x="4008582" y="3449667"/>
              <a:ext cx="666810" cy="1600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연속화면</a:t>
              </a:r>
            </a:p>
          </p:txBody>
        </p:sp>
      </p:grp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22D0FA82-F738-41C3-A6C0-D160C0A88D45}"/>
              </a:ext>
            </a:extLst>
          </p:cNvPr>
          <p:cNvSpPr/>
          <p:nvPr/>
        </p:nvSpPr>
        <p:spPr bwMode="auto">
          <a:xfrm>
            <a:off x="4822087" y="1644816"/>
            <a:ext cx="2418486" cy="2479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전주 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주요뉴스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D64644C-F8E6-4B06-88C7-69DE6AE9365A}"/>
              </a:ext>
            </a:extLst>
          </p:cNvPr>
          <p:cNvSpPr txBox="1"/>
          <p:nvPr/>
        </p:nvSpPr>
        <p:spPr>
          <a:xfrm>
            <a:off x="1411023" y="1980154"/>
            <a:ext cx="1379999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전세 사기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피해 확산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3D611C48-2A71-4204-A7B7-013A383630EF}"/>
              </a:ext>
            </a:extLst>
          </p:cNvPr>
          <p:cNvSpPr/>
          <p:nvPr/>
        </p:nvSpPr>
        <p:spPr bwMode="auto">
          <a:xfrm>
            <a:off x="1028689" y="296834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58132A3C-FA9A-4213-B7EA-53EB671E5EDE}"/>
              </a:ext>
            </a:extLst>
          </p:cNvPr>
          <p:cNvSpPr/>
          <p:nvPr/>
        </p:nvSpPr>
        <p:spPr bwMode="auto">
          <a:xfrm>
            <a:off x="4539985" y="284465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FEEF997-F510-4255-B26B-E51C84167723}"/>
              </a:ext>
            </a:extLst>
          </p:cNvPr>
          <p:cNvSpPr/>
          <p:nvPr/>
        </p:nvSpPr>
        <p:spPr bwMode="auto">
          <a:xfrm>
            <a:off x="2657590" y="200759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3FF0983-5FB0-4C51-A8DD-8BE15D6E4FC5}"/>
              </a:ext>
            </a:extLst>
          </p:cNvPr>
          <p:cNvSpPr/>
          <p:nvPr/>
        </p:nvSpPr>
        <p:spPr bwMode="auto">
          <a:xfrm>
            <a:off x="2428990" y="258367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FC698F4-8C66-49F7-959E-5293CD478242}"/>
              </a:ext>
            </a:extLst>
          </p:cNvPr>
          <p:cNvSpPr/>
          <p:nvPr/>
        </p:nvSpPr>
        <p:spPr bwMode="auto">
          <a:xfrm>
            <a:off x="5035030" y="153643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3096650-2E50-4A40-9CD8-19737C72C5CA}"/>
              </a:ext>
            </a:extLst>
          </p:cNvPr>
          <p:cNvSpPr/>
          <p:nvPr/>
        </p:nvSpPr>
        <p:spPr bwMode="auto">
          <a:xfrm>
            <a:off x="5391646" y="231139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214EB35-2500-4188-9DEA-D52D90829424}"/>
              </a:ext>
            </a:extLst>
          </p:cNvPr>
          <p:cNvSpPr/>
          <p:nvPr/>
        </p:nvSpPr>
        <p:spPr bwMode="auto">
          <a:xfrm>
            <a:off x="5876278" y="399388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97663C3-E783-4499-A877-C18228E07C98}"/>
              </a:ext>
            </a:extLst>
          </p:cNvPr>
          <p:cNvSpPr/>
          <p:nvPr/>
        </p:nvSpPr>
        <p:spPr bwMode="auto">
          <a:xfrm>
            <a:off x="1354987" y="1644816"/>
            <a:ext cx="2418486" cy="2479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 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96D18-50E6-4C88-9CB4-463E2C6F9BC9}"/>
              </a:ext>
            </a:extLst>
          </p:cNvPr>
          <p:cNvSpPr txBox="1"/>
          <p:nvPr/>
        </p:nvSpPr>
        <p:spPr>
          <a:xfrm>
            <a:off x="3185124" y="1665829"/>
            <a:ext cx="556874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402F2A1-9175-4A8E-AE33-A4553B76D2D8}"/>
              </a:ext>
            </a:extLst>
          </p:cNvPr>
          <p:cNvSpPr/>
          <p:nvPr/>
        </p:nvSpPr>
        <p:spPr bwMode="auto">
          <a:xfrm>
            <a:off x="3416542" y="155611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7E72C94-B356-4485-93AD-6C6A991AD054}"/>
              </a:ext>
            </a:extLst>
          </p:cNvPr>
          <p:cNvSpPr/>
          <p:nvPr/>
        </p:nvSpPr>
        <p:spPr bwMode="auto">
          <a:xfrm>
            <a:off x="4564970" y="0"/>
            <a:ext cx="2162175" cy="200025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UPDATE / 2023.08.17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6039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4A83245D-B913-44CF-8CAA-744A5C271287}"/>
              </a:ext>
            </a:extLst>
          </p:cNvPr>
          <p:cNvSpPr/>
          <p:nvPr/>
        </p:nvSpPr>
        <p:spPr bwMode="auto">
          <a:xfrm>
            <a:off x="4863417" y="2628114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82C87BA9-BC93-4C15-81B9-DAB537883540}"/>
              </a:ext>
            </a:extLst>
          </p:cNvPr>
          <p:cNvSpPr/>
          <p:nvPr/>
        </p:nvSpPr>
        <p:spPr bwMode="auto">
          <a:xfrm>
            <a:off x="6063424" y="2628114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2CFF01A-10DA-439E-B245-FD1231C8910C}"/>
              </a:ext>
            </a:extLst>
          </p:cNvPr>
          <p:cNvSpPr txBox="1"/>
          <p:nvPr/>
        </p:nvSpPr>
        <p:spPr>
          <a:xfrm>
            <a:off x="4810872" y="3276171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C2CAE97-B2D9-4752-B148-E2E9E2722CA9}"/>
              </a:ext>
            </a:extLst>
          </p:cNvPr>
          <p:cNvSpPr txBox="1"/>
          <p:nvPr/>
        </p:nvSpPr>
        <p:spPr>
          <a:xfrm>
            <a:off x="6052932" y="3276171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6A71131B-43E8-4BAD-87B4-FC091648378F}"/>
              </a:ext>
            </a:extLst>
          </p:cNvPr>
          <p:cNvSpPr/>
          <p:nvPr/>
        </p:nvSpPr>
        <p:spPr bwMode="auto">
          <a:xfrm>
            <a:off x="4863417" y="2628114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A3E829BE-E6B4-4BA4-8603-33F8069C926F}"/>
              </a:ext>
            </a:extLst>
          </p:cNvPr>
          <p:cNvSpPr/>
          <p:nvPr/>
        </p:nvSpPr>
        <p:spPr bwMode="auto">
          <a:xfrm>
            <a:off x="6063424" y="2628114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C005B239-CAC6-4EE2-95C6-32AA5BF22ED5}"/>
              </a:ext>
            </a:extLst>
          </p:cNvPr>
          <p:cNvSpPr/>
          <p:nvPr/>
        </p:nvSpPr>
        <p:spPr bwMode="auto">
          <a:xfrm>
            <a:off x="7029515" y="3023990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867DBA31-B901-4029-80AC-3DB71A3A8012}"/>
              </a:ext>
            </a:extLst>
          </p:cNvPr>
          <p:cNvSpPr/>
          <p:nvPr/>
        </p:nvSpPr>
        <p:spPr bwMode="auto">
          <a:xfrm>
            <a:off x="4863417" y="2618589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1866CCB-E280-414B-9AFC-A5D5DFF091D8}"/>
              </a:ext>
            </a:extLst>
          </p:cNvPr>
          <p:cNvSpPr txBox="1"/>
          <p:nvPr/>
        </p:nvSpPr>
        <p:spPr>
          <a:xfrm>
            <a:off x="4915378" y="2627140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ABFFEA0-17E0-40CB-8F44-F455897A9E24}"/>
              </a:ext>
            </a:extLst>
          </p:cNvPr>
          <p:cNvSpPr txBox="1"/>
          <p:nvPr/>
        </p:nvSpPr>
        <p:spPr>
          <a:xfrm>
            <a:off x="6115528" y="2627140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4737AE04-82B1-42A6-9CA1-82C9BEBA8393}"/>
              </a:ext>
            </a:extLst>
          </p:cNvPr>
          <p:cNvSpPr/>
          <p:nvPr/>
        </p:nvSpPr>
        <p:spPr bwMode="auto">
          <a:xfrm>
            <a:off x="4863417" y="3704439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1E96A358-CB6D-4655-BC44-04187EBB58C9}"/>
              </a:ext>
            </a:extLst>
          </p:cNvPr>
          <p:cNvSpPr/>
          <p:nvPr/>
        </p:nvSpPr>
        <p:spPr bwMode="auto">
          <a:xfrm>
            <a:off x="6063424" y="3704439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0FF9846-A62D-4245-9AFA-E3932DFA09AD}"/>
              </a:ext>
            </a:extLst>
          </p:cNvPr>
          <p:cNvSpPr txBox="1"/>
          <p:nvPr/>
        </p:nvSpPr>
        <p:spPr>
          <a:xfrm>
            <a:off x="4810872" y="4352496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9E93498-B0DC-4667-A96A-7CCA579EC668}"/>
              </a:ext>
            </a:extLst>
          </p:cNvPr>
          <p:cNvSpPr txBox="1"/>
          <p:nvPr/>
        </p:nvSpPr>
        <p:spPr>
          <a:xfrm>
            <a:off x="6052932" y="4352496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0EC917F3-B4A1-4068-AA9C-18693E96E8D6}"/>
              </a:ext>
            </a:extLst>
          </p:cNvPr>
          <p:cNvSpPr/>
          <p:nvPr/>
        </p:nvSpPr>
        <p:spPr bwMode="auto">
          <a:xfrm>
            <a:off x="4863417" y="3704439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172B9B66-2F07-4EA2-B9FD-A6C41FCF318A}"/>
              </a:ext>
            </a:extLst>
          </p:cNvPr>
          <p:cNvSpPr/>
          <p:nvPr/>
        </p:nvSpPr>
        <p:spPr bwMode="auto">
          <a:xfrm>
            <a:off x="6063424" y="3704439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AC968D48-D403-469F-99B3-883C702D37EA}"/>
              </a:ext>
            </a:extLst>
          </p:cNvPr>
          <p:cNvSpPr/>
          <p:nvPr/>
        </p:nvSpPr>
        <p:spPr bwMode="auto">
          <a:xfrm>
            <a:off x="7029515" y="4100315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13464F9A-9A16-4133-B1C7-7101129C3F6C}"/>
              </a:ext>
            </a:extLst>
          </p:cNvPr>
          <p:cNvSpPr/>
          <p:nvPr/>
        </p:nvSpPr>
        <p:spPr bwMode="auto">
          <a:xfrm>
            <a:off x="4863417" y="3694914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E9F11C7-C14D-4D42-AEDF-5F1BB495D647}"/>
              </a:ext>
            </a:extLst>
          </p:cNvPr>
          <p:cNvSpPr txBox="1"/>
          <p:nvPr/>
        </p:nvSpPr>
        <p:spPr>
          <a:xfrm>
            <a:off x="4915378" y="3703465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0A54BA7-13B4-4A62-88DF-9FC951DB83D1}"/>
              </a:ext>
            </a:extLst>
          </p:cNvPr>
          <p:cNvSpPr txBox="1"/>
          <p:nvPr/>
        </p:nvSpPr>
        <p:spPr>
          <a:xfrm>
            <a:off x="6115528" y="3703465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12BAE5DA-96CF-4C78-A60D-2C4C0F63FA0D}"/>
              </a:ext>
            </a:extLst>
          </p:cNvPr>
          <p:cNvSpPr/>
          <p:nvPr/>
        </p:nvSpPr>
        <p:spPr bwMode="auto">
          <a:xfrm>
            <a:off x="4863417" y="4761714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86E2F13-D950-4D7F-A9ED-D484B2901E1B}"/>
              </a:ext>
            </a:extLst>
          </p:cNvPr>
          <p:cNvSpPr/>
          <p:nvPr/>
        </p:nvSpPr>
        <p:spPr bwMode="auto">
          <a:xfrm>
            <a:off x="6063424" y="4761714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4BEBDCA-CF9D-465D-8261-EF4223FBE5D9}"/>
              </a:ext>
            </a:extLst>
          </p:cNvPr>
          <p:cNvSpPr txBox="1"/>
          <p:nvPr/>
        </p:nvSpPr>
        <p:spPr>
          <a:xfrm>
            <a:off x="4810872" y="5409771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32544F7-7665-4C5A-BD7C-D52BCAE0CAD7}"/>
              </a:ext>
            </a:extLst>
          </p:cNvPr>
          <p:cNvSpPr txBox="1"/>
          <p:nvPr/>
        </p:nvSpPr>
        <p:spPr>
          <a:xfrm>
            <a:off x="6052932" y="5409771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6C5CD816-4CBE-4FF8-84DA-4C8F5DFD5C10}"/>
              </a:ext>
            </a:extLst>
          </p:cNvPr>
          <p:cNvSpPr/>
          <p:nvPr/>
        </p:nvSpPr>
        <p:spPr bwMode="auto">
          <a:xfrm>
            <a:off x="4863417" y="4761714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BE869B87-DADD-49B4-89FD-6E199A30FAD3}"/>
              </a:ext>
            </a:extLst>
          </p:cNvPr>
          <p:cNvSpPr/>
          <p:nvPr/>
        </p:nvSpPr>
        <p:spPr bwMode="auto">
          <a:xfrm>
            <a:off x="6063424" y="4761714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960C2539-ABC7-4436-A242-F32DE4E05288}"/>
              </a:ext>
            </a:extLst>
          </p:cNvPr>
          <p:cNvSpPr/>
          <p:nvPr/>
        </p:nvSpPr>
        <p:spPr bwMode="auto">
          <a:xfrm>
            <a:off x="7029515" y="5157590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27DE4C29-90CF-439A-8055-11EC175E87FF}"/>
              </a:ext>
            </a:extLst>
          </p:cNvPr>
          <p:cNvSpPr/>
          <p:nvPr/>
        </p:nvSpPr>
        <p:spPr bwMode="auto">
          <a:xfrm>
            <a:off x="4863417" y="4752189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E1393D4-5913-43C2-A60F-779166124348}"/>
              </a:ext>
            </a:extLst>
          </p:cNvPr>
          <p:cNvSpPr txBox="1"/>
          <p:nvPr/>
        </p:nvSpPr>
        <p:spPr>
          <a:xfrm>
            <a:off x="4915378" y="4760740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D392BBE-FE65-4B92-84DE-FDE7D9EA3B95}"/>
              </a:ext>
            </a:extLst>
          </p:cNvPr>
          <p:cNvSpPr txBox="1"/>
          <p:nvPr/>
        </p:nvSpPr>
        <p:spPr>
          <a:xfrm>
            <a:off x="6115528" y="4760740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64375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영상 기사 유형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SB_KNM_03_04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49071"/>
              </p:ext>
            </p:extLst>
          </p:nvPr>
        </p:nvGraphicFramePr>
        <p:xfrm>
          <a:off x="8939284" y="973008"/>
          <a:ext cx="3152632" cy="431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오늘의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HOT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노출갯수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뉴스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채널 탭 메뉴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메뉴구성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KBS /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포털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포털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탭 메뉴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채널에서 많이 본 뉴스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6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조회수 높은 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기사의 경우 클릭 시 유튜브 채널로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포털의 경우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KBS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안내 문구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 : KBS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뉴스 채널에서 관심 급상 중인 뉴스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네이버 포털에서 관심 급상승 중인 뉴스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채널에서 관심 급상승 중인 뉴스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grpSp>
        <p:nvGrpSpPr>
          <p:cNvPr id="65" name="그룹 64">
            <a:extLst>
              <a:ext uri="{FF2B5EF4-FFF2-40B4-BE49-F238E27FC236}">
                <a16:creationId xmlns:a16="http://schemas.microsoft.com/office/drawing/2014/main" id="{CB95018D-669C-4334-9B7C-DC134AC5E7EB}"/>
              </a:ext>
            </a:extLst>
          </p:cNvPr>
          <p:cNvGrpSpPr/>
          <p:nvPr/>
        </p:nvGrpSpPr>
        <p:grpSpPr>
          <a:xfrm>
            <a:off x="3822955" y="1751757"/>
            <a:ext cx="1029626" cy="4291770"/>
            <a:chOff x="3822955" y="1751757"/>
            <a:chExt cx="1029626" cy="4291770"/>
          </a:xfrm>
        </p:grpSpPr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DA2F8227-5323-42E5-8C4D-56FB344FDD2B}"/>
                </a:ext>
              </a:extLst>
            </p:cNvPr>
            <p:cNvCxnSpPr/>
            <p:nvPr/>
          </p:nvCxnSpPr>
          <p:spPr bwMode="auto">
            <a:xfrm flipV="1">
              <a:off x="3822955" y="1751757"/>
              <a:ext cx="1029626" cy="4291770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04C08BA-EA55-4ABF-955B-C7C17218EB8B}"/>
                </a:ext>
              </a:extLst>
            </p:cNvPr>
            <p:cNvSpPr/>
            <p:nvPr/>
          </p:nvSpPr>
          <p:spPr bwMode="auto">
            <a:xfrm>
              <a:off x="4008582" y="3449667"/>
              <a:ext cx="666810" cy="1600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연속화면</a:t>
              </a:r>
            </a:p>
          </p:txBody>
        </p:sp>
      </p:grpSp>
      <p:sp>
        <p:nvSpPr>
          <p:cNvPr id="151" name="타원 150">
            <a:extLst>
              <a:ext uri="{FF2B5EF4-FFF2-40B4-BE49-F238E27FC236}">
                <a16:creationId xmlns:a16="http://schemas.microsoft.com/office/drawing/2014/main" id="{E2AFBE93-A292-4148-9E28-4F96680C8668}"/>
              </a:ext>
            </a:extLst>
          </p:cNvPr>
          <p:cNvSpPr/>
          <p:nvPr/>
        </p:nvSpPr>
        <p:spPr bwMode="auto">
          <a:xfrm>
            <a:off x="4564480" y="372272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22D0FA82-F738-41C3-A6C0-D160C0A88D45}"/>
              </a:ext>
            </a:extLst>
          </p:cNvPr>
          <p:cNvSpPr/>
          <p:nvPr/>
        </p:nvSpPr>
        <p:spPr bwMode="auto">
          <a:xfrm>
            <a:off x="1350824" y="1644816"/>
            <a:ext cx="2418486" cy="2479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오늘의 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HOT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3D0EBBFB-DBC9-4658-B3FD-2A73153EC053}"/>
              </a:ext>
            </a:extLst>
          </p:cNvPr>
          <p:cNvSpPr/>
          <p:nvPr/>
        </p:nvSpPr>
        <p:spPr bwMode="auto">
          <a:xfrm>
            <a:off x="1049418" y="372272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13322AF-217A-4B04-B55A-5C32801370EF}"/>
              </a:ext>
            </a:extLst>
          </p:cNvPr>
          <p:cNvSpPr/>
          <p:nvPr/>
        </p:nvSpPr>
        <p:spPr bwMode="auto">
          <a:xfrm>
            <a:off x="4834293" y="1644816"/>
            <a:ext cx="2418486" cy="2479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많이 본 뉴스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031C913-E59E-412E-BDFE-9B96A27A67B4}"/>
              </a:ext>
            </a:extLst>
          </p:cNvPr>
          <p:cNvSpPr txBox="1"/>
          <p:nvPr/>
        </p:nvSpPr>
        <p:spPr>
          <a:xfrm>
            <a:off x="5066325" y="1982766"/>
            <a:ext cx="19727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뉴스 채널에서 관심 급상승 중인 뉴스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422CDDA-B3F6-45C1-9CC1-1F879C5E7056}"/>
              </a:ext>
            </a:extLst>
          </p:cNvPr>
          <p:cNvSpPr/>
          <p:nvPr/>
        </p:nvSpPr>
        <p:spPr bwMode="auto">
          <a:xfrm>
            <a:off x="6989143" y="228985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BC7A7CC-A6B2-4928-82E1-88E6E8B499B2}"/>
              </a:ext>
            </a:extLst>
          </p:cNvPr>
          <p:cNvSpPr/>
          <p:nvPr/>
        </p:nvSpPr>
        <p:spPr bwMode="auto">
          <a:xfrm>
            <a:off x="6873977" y="358318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036F869-01AD-49FE-A199-F0F368CE8623}"/>
              </a:ext>
            </a:extLst>
          </p:cNvPr>
          <p:cNvSpPr/>
          <p:nvPr/>
        </p:nvSpPr>
        <p:spPr bwMode="auto">
          <a:xfrm>
            <a:off x="6883587" y="198947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652D64ED-7BA7-4E13-A6A2-D515A4AD5D11}"/>
              </a:ext>
            </a:extLst>
          </p:cNvPr>
          <p:cNvSpPr/>
          <p:nvPr/>
        </p:nvSpPr>
        <p:spPr bwMode="auto">
          <a:xfrm>
            <a:off x="1393900" y="1982777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D000775B-B321-4F0D-B06A-7D31F613061F}"/>
              </a:ext>
            </a:extLst>
          </p:cNvPr>
          <p:cNvSpPr/>
          <p:nvPr/>
        </p:nvSpPr>
        <p:spPr bwMode="auto">
          <a:xfrm>
            <a:off x="2593907" y="1982777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D96483E-1D23-4627-84E4-0A6F1528A08A}"/>
              </a:ext>
            </a:extLst>
          </p:cNvPr>
          <p:cNvSpPr txBox="1"/>
          <p:nvPr/>
        </p:nvSpPr>
        <p:spPr>
          <a:xfrm>
            <a:off x="1341355" y="2630834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C95FF5D-CE2F-4230-A9C0-98C1DA1ECFAA}"/>
              </a:ext>
            </a:extLst>
          </p:cNvPr>
          <p:cNvSpPr txBox="1"/>
          <p:nvPr/>
        </p:nvSpPr>
        <p:spPr>
          <a:xfrm>
            <a:off x="2583415" y="2630834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17CCBD5E-E265-49E5-9F5D-740F843A0219}"/>
              </a:ext>
            </a:extLst>
          </p:cNvPr>
          <p:cNvSpPr/>
          <p:nvPr/>
        </p:nvSpPr>
        <p:spPr bwMode="auto">
          <a:xfrm>
            <a:off x="1393900" y="198277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3E4D9D82-DDE4-4934-8738-E4B7AD5302B7}"/>
              </a:ext>
            </a:extLst>
          </p:cNvPr>
          <p:cNvSpPr/>
          <p:nvPr/>
        </p:nvSpPr>
        <p:spPr bwMode="auto">
          <a:xfrm>
            <a:off x="2593907" y="198277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7FD5F2B0-53F7-421C-8508-202D8C868E02}"/>
              </a:ext>
            </a:extLst>
          </p:cNvPr>
          <p:cNvSpPr/>
          <p:nvPr/>
        </p:nvSpPr>
        <p:spPr bwMode="auto">
          <a:xfrm>
            <a:off x="3559998" y="2378653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D9DE87F3-C216-4B5C-A71F-140ABAF29A09}"/>
              </a:ext>
            </a:extLst>
          </p:cNvPr>
          <p:cNvSpPr/>
          <p:nvPr/>
        </p:nvSpPr>
        <p:spPr bwMode="auto">
          <a:xfrm>
            <a:off x="1393900" y="1973252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24A20792-4217-4165-BFEE-3E314FE0DC42}"/>
              </a:ext>
            </a:extLst>
          </p:cNvPr>
          <p:cNvSpPr/>
          <p:nvPr/>
        </p:nvSpPr>
        <p:spPr bwMode="auto">
          <a:xfrm>
            <a:off x="1393900" y="3049577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9AE21D8-41D4-49A3-B00A-B7499A8A3A70}"/>
              </a:ext>
            </a:extLst>
          </p:cNvPr>
          <p:cNvSpPr/>
          <p:nvPr/>
        </p:nvSpPr>
        <p:spPr bwMode="auto">
          <a:xfrm>
            <a:off x="2593907" y="3049577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5D0BF11-4981-47D3-8B62-49065A0AEA9E}"/>
              </a:ext>
            </a:extLst>
          </p:cNvPr>
          <p:cNvSpPr txBox="1"/>
          <p:nvPr/>
        </p:nvSpPr>
        <p:spPr>
          <a:xfrm>
            <a:off x="1341355" y="3697634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531601B-4267-444C-8110-3E851C477BE0}"/>
              </a:ext>
            </a:extLst>
          </p:cNvPr>
          <p:cNvSpPr txBox="1"/>
          <p:nvPr/>
        </p:nvSpPr>
        <p:spPr>
          <a:xfrm>
            <a:off x="2583415" y="3697634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C002510C-CAE2-42C7-806D-2F8917A63CF0}"/>
              </a:ext>
            </a:extLst>
          </p:cNvPr>
          <p:cNvSpPr/>
          <p:nvPr/>
        </p:nvSpPr>
        <p:spPr bwMode="auto">
          <a:xfrm>
            <a:off x="1393900" y="304957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87AB4B8C-99D0-4B3E-9BFD-BBCAC530DF0D}"/>
              </a:ext>
            </a:extLst>
          </p:cNvPr>
          <p:cNvSpPr/>
          <p:nvPr/>
        </p:nvSpPr>
        <p:spPr bwMode="auto">
          <a:xfrm>
            <a:off x="2593907" y="304957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24D5B217-8E42-4728-9496-D9A60A99F9EF}"/>
              </a:ext>
            </a:extLst>
          </p:cNvPr>
          <p:cNvSpPr/>
          <p:nvPr/>
        </p:nvSpPr>
        <p:spPr bwMode="auto">
          <a:xfrm>
            <a:off x="3559998" y="3445453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3F300DF6-99D7-4E7E-B842-2E2A80720841}"/>
              </a:ext>
            </a:extLst>
          </p:cNvPr>
          <p:cNvSpPr/>
          <p:nvPr/>
        </p:nvSpPr>
        <p:spPr bwMode="auto">
          <a:xfrm>
            <a:off x="1393900" y="3040052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B515702A-4EC4-42FE-B738-BAE15153E10F}"/>
              </a:ext>
            </a:extLst>
          </p:cNvPr>
          <p:cNvSpPr/>
          <p:nvPr/>
        </p:nvSpPr>
        <p:spPr bwMode="auto">
          <a:xfrm>
            <a:off x="1393900" y="4116377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22FD15B2-67E1-4990-83AD-C21C6F0483DC}"/>
              </a:ext>
            </a:extLst>
          </p:cNvPr>
          <p:cNvSpPr/>
          <p:nvPr/>
        </p:nvSpPr>
        <p:spPr bwMode="auto">
          <a:xfrm>
            <a:off x="2593907" y="4116377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752B45D-3598-42D1-BAD6-7459AA77A4BC}"/>
              </a:ext>
            </a:extLst>
          </p:cNvPr>
          <p:cNvSpPr txBox="1"/>
          <p:nvPr/>
        </p:nvSpPr>
        <p:spPr>
          <a:xfrm>
            <a:off x="1341355" y="4764434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F4E407C-8E46-4418-B406-F489F4D0FB3D}"/>
              </a:ext>
            </a:extLst>
          </p:cNvPr>
          <p:cNvSpPr txBox="1"/>
          <p:nvPr/>
        </p:nvSpPr>
        <p:spPr>
          <a:xfrm>
            <a:off x="2583415" y="4764434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90F0182-5802-4222-AF76-916EA509B1A6}"/>
              </a:ext>
            </a:extLst>
          </p:cNvPr>
          <p:cNvSpPr/>
          <p:nvPr/>
        </p:nvSpPr>
        <p:spPr bwMode="auto">
          <a:xfrm>
            <a:off x="1393900" y="411637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1F853EF4-E747-4B69-A0C3-949C28A3C24F}"/>
              </a:ext>
            </a:extLst>
          </p:cNvPr>
          <p:cNvSpPr/>
          <p:nvPr/>
        </p:nvSpPr>
        <p:spPr bwMode="auto">
          <a:xfrm>
            <a:off x="2593907" y="411637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44F1B798-A5A2-44BD-BBD2-0BEAD80E700A}"/>
              </a:ext>
            </a:extLst>
          </p:cNvPr>
          <p:cNvSpPr/>
          <p:nvPr/>
        </p:nvSpPr>
        <p:spPr bwMode="auto">
          <a:xfrm>
            <a:off x="3559998" y="4512253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474076EA-A78C-4B86-A4D2-E4C936BB2C0C}"/>
              </a:ext>
            </a:extLst>
          </p:cNvPr>
          <p:cNvSpPr/>
          <p:nvPr/>
        </p:nvSpPr>
        <p:spPr bwMode="auto">
          <a:xfrm>
            <a:off x="1393900" y="4106852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505241C-7120-4FE9-A8A8-F379ED9A1264}"/>
              </a:ext>
            </a:extLst>
          </p:cNvPr>
          <p:cNvSpPr/>
          <p:nvPr/>
        </p:nvSpPr>
        <p:spPr bwMode="auto">
          <a:xfrm>
            <a:off x="1393900" y="5183177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3CB6F990-4D2A-4D69-B390-A8BD19F01265}"/>
              </a:ext>
            </a:extLst>
          </p:cNvPr>
          <p:cNvSpPr/>
          <p:nvPr/>
        </p:nvSpPr>
        <p:spPr bwMode="auto">
          <a:xfrm>
            <a:off x="2593907" y="5183177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7ADDD0A-9D11-46D2-BA66-C1336EA83C34}"/>
              </a:ext>
            </a:extLst>
          </p:cNvPr>
          <p:cNvSpPr txBox="1"/>
          <p:nvPr/>
        </p:nvSpPr>
        <p:spPr>
          <a:xfrm>
            <a:off x="1341355" y="5831234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74DAAEE-48D5-4299-A664-11935A7481C6}"/>
              </a:ext>
            </a:extLst>
          </p:cNvPr>
          <p:cNvSpPr txBox="1"/>
          <p:nvPr/>
        </p:nvSpPr>
        <p:spPr>
          <a:xfrm>
            <a:off x="2583415" y="5831234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35757F0B-50A1-48DB-9529-AE184F7ECB6D}"/>
              </a:ext>
            </a:extLst>
          </p:cNvPr>
          <p:cNvSpPr/>
          <p:nvPr/>
        </p:nvSpPr>
        <p:spPr bwMode="auto">
          <a:xfrm>
            <a:off x="1393900" y="518317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583D810E-1A6A-454C-BC2A-E27E8CB578D8}"/>
              </a:ext>
            </a:extLst>
          </p:cNvPr>
          <p:cNvSpPr/>
          <p:nvPr/>
        </p:nvSpPr>
        <p:spPr bwMode="auto">
          <a:xfrm>
            <a:off x="2593907" y="518317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EAD880FD-5FEB-4698-9215-7DC0E6F8E1D7}"/>
              </a:ext>
            </a:extLst>
          </p:cNvPr>
          <p:cNvSpPr/>
          <p:nvPr/>
        </p:nvSpPr>
        <p:spPr bwMode="auto">
          <a:xfrm>
            <a:off x="3559998" y="5579053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AF21111A-D8EB-4197-99EF-0648156F9DA0}"/>
              </a:ext>
            </a:extLst>
          </p:cNvPr>
          <p:cNvSpPr/>
          <p:nvPr/>
        </p:nvSpPr>
        <p:spPr bwMode="auto">
          <a:xfrm>
            <a:off x="1393900" y="5173652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09E3845F-FFB5-4F2F-869B-9B7B527E1264}"/>
              </a:ext>
            </a:extLst>
          </p:cNvPr>
          <p:cNvSpPr/>
          <p:nvPr/>
        </p:nvSpPr>
        <p:spPr bwMode="auto">
          <a:xfrm>
            <a:off x="5121645" y="2271338"/>
            <a:ext cx="548825" cy="193825"/>
          </a:xfrm>
          <a:prstGeom prst="roundRect">
            <a:avLst>
              <a:gd name="adj" fmla="val 21454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KBS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43910EC0-A415-42AC-9312-38C1147DEEDF}"/>
              </a:ext>
            </a:extLst>
          </p:cNvPr>
          <p:cNvSpPr/>
          <p:nvPr/>
        </p:nvSpPr>
        <p:spPr bwMode="auto">
          <a:xfrm>
            <a:off x="5741367" y="2271338"/>
            <a:ext cx="543465" cy="193825"/>
          </a:xfrm>
          <a:prstGeom prst="roundRect">
            <a:avLst>
              <a:gd name="adj" fmla="val 21454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포털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60C5180D-8949-4E89-86C5-A6AFC1AFA506}"/>
              </a:ext>
            </a:extLst>
          </p:cNvPr>
          <p:cNvSpPr/>
          <p:nvPr/>
        </p:nvSpPr>
        <p:spPr bwMode="auto">
          <a:xfrm>
            <a:off x="6365255" y="2271338"/>
            <a:ext cx="543465" cy="193825"/>
          </a:xfrm>
          <a:prstGeom prst="roundRect">
            <a:avLst>
              <a:gd name="adj" fmla="val 21454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유튜브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99E3021-8A06-4DD4-A69A-E0439BBB2517}"/>
              </a:ext>
            </a:extLst>
          </p:cNvPr>
          <p:cNvSpPr/>
          <p:nvPr/>
        </p:nvSpPr>
        <p:spPr bwMode="auto">
          <a:xfrm>
            <a:off x="4564970" y="0"/>
            <a:ext cx="2162175" cy="200025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UPDATE / 2023.08.17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0284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64375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영상 기사 유형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SB_KNM_03_05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129469"/>
              </p:ext>
            </p:extLst>
          </p:nvPr>
        </p:nvGraphicFramePr>
        <p:xfrm>
          <a:off x="8939284" y="973008"/>
          <a:ext cx="3152632" cy="313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AI PICK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AI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추천 맞춤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댓글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댓글 작성 및 목록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3297DBA2-3A58-4D97-837D-CA45A213B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37" y="4325792"/>
            <a:ext cx="2378848" cy="2487970"/>
          </a:xfrm>
          <a:prstGeom prst="rect">
            <a:avLst/>
          </a:prstGeom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id="{A3E9ACC0-2585-4A50-8590-937B8EF7A3D1}"/>
              </a:ext>
            </a:extLst>
          </p:cNvPr>
          <p:cNvSpPr/>
          <p:nvPr/>
        </p:nvSpPr>
        <p:spPr bwMode="auto">
          <a:xfrm>
            <a:off x="1056926" y="497503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E8F6D99-CC40-4BA2-A688-831E817D5200}"/>
              </a:ext>
            </a:extLst>
          </p:cNvPr>
          <p:cNvSpPr/>
          <p:nvPr/>
        </p:nvSpPr>
        <p:spPr bwMode="auto">
          <a:xfrm>
            <a:off x="1350824" y="1644816"/>
            <a:ext cx="2418486" cy="2479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AI PICK</a:t>
            </a:r>
            <a:endParaRPr lang="ko-KR" altLang="en-US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3F5C930-E4CE-4C24-A608-4A011E26FD66}"/>
              </a:ext>
            </a:extLst>
          </p:cNvPr>
          <p:cNvSpPr/>
          <p:nvPr/>
        </p:nvSpPr>
        <p:spPr bwMode="auto">
          <a:xfrm>
            <a:off x="1049418" y="257414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4A65E35-ED11-4F79-9E94-89A544E91C94}"/>
              </a:ext>
            </a:extLst>
          </p:cNvPr>
          <p:cNvSpPr/>
          <p:nvPr/>
        </p:nvSpPr>
        <p:spPr bwMode="auto">
          <a:xfrm>
            <a:off x="1393900" y="1982777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27A01CA-E9D9-49C4-96C2-904CFA37C4D5}"/>
              </a:ext>
            </a:extLst>
          </p:cNvPr>
          <p:cNvSpPr/>
          <p:nvPr/>
        </p:nvSpPr>
        <p:spPr bwMode="auto">
          <a:xfrm>
            <a:off x="2593907" y="1982777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8401AE-AF47-4CA1-9C35-66DF48568C71}"/>
              </a:ext>
            </a:extLst>
          </p:cNvPr>
          <p:cNvSpPr txBox="1"/>
          <p:nvPr/>
        </p:nvSpPr>
        <p:spPr>
          <a:xfrm>
            <a:off x="1341355" y="2630834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7DCCD0-52B9-42C8-A55E-5C7DBA84BA2E}"/>
              </a:ext>
            </a:extLst>
          </p:cNvPr>
          <p:cNvSpPr txBox="1"/>
          <p:nvPr/>
        </p:nvSpPr>
        <p:spPr>
          <a:xfrm>
            <a:off x="2583415" y="2630834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47873A4-9532-4DC8-B56B-E562826B70DB}"/>
              </a:ext>
            </a:extLst>
          </p:cNvPr>
          <p:cNvSpPr/>
          <p:nvPr/>
        </p:nvSpPr>
        <p:spPr bwMode="auto">
          <a:xfrm>
            <a:off x="1393900" y="198277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A3C579F-E01C-45CB-8543-634C036E7907}"/>
              </a:ext>
            </a:extLst>
          </p:cNvPr>
          <p:cNvSpPr/>
          <p:nvPr/>
        </p:nvSpPr>
        <p:spPr bwMode="auto">
          <a:xfrm>
            <a:off x="2593907" y="198277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93D18C5-803F-4F23-B74A-F597AE0C02FF}"/>
              </a:ext>
            </a:extLst>
          </p:cNvPr>
          <p:cNvSpPr/>
          <p:nvPr/>
        </p:nvSpPr>
        <p:spPr bwMode="auto">
          <a:xfrm>
            <a:off x="3559998" y="2378653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7ACF1FA-41FE-4222-BE36-A7610B297012}"/>
              </a:ext>
            </a:extLst>
          </p:cNvPr>
          <p:cNvSpPr/>
          <p:nvPr/>
        </p:nvSpPr>
        <p:spPr bwMode="auto">
          <a:xfrm>
            <a:off x="1393900" y="1973252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3CFABFF-D82C-4E9C-815E-96A44EF99537}"/>
              </a:ext>
            </a:extLst>
          </p:cNvPr>
          <p:cNvSpPr/>
          <p:nvPr/>
        </p:nvSpPr>
        <p:spPr bwMode="auto">
          <a:xfrm>
            <a:off x="1393900" y="3049577"/>
            <a:ext cx="1146922" cy="587371"/>
          </a:xfrm>
          <a:prstGeom prst="roundRect">
            <a:avLst>
              <a:gd name="adj" fmla="val 10785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3B539CC-4D19-4888-B543-9B9F38EFE237}"/>
              </a:ext>
            </a:extLst>
          </p:cNvPr>
          <p:cNvSpPr/>
          <p:nvPr/>
        </p:nvSpPr>
        <p:spPr bwMode="auto">
          <a:xfrm>
            <a:off x="2593907" y="3049577"/>
            <a:ext cx="1146922" cy="587371"/>
          </a:xfrm>
          <a:prstGeom prst="roundRect">
            <a:avLst>
              <a:gd name="adj" fmla="val 9163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2DD49F-5AD3-4087-B766-3A91A1100504}"/>
              </a:ext>
            </a:extLst>
          </p:cNvPr>
          <p:cNvSpPr txBox="1"/>
          <p:nvPr/>
        </p:nvSpPr>
        <p:spPr>
          <a:xfrm>
            <a:off x="1341355" y="3697634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3EF151-ABDD-47FE-BC2B-5834E2D4945F}"/>
              </a:ext>
            </a:extLst>
          </p:cNvPr>
          <p:cNvSpPr txBox="1"/>
          <p:nvPr/>
        </p:nvSpPr>
        <p:spPr>
          <a:xfrm>
            <a:off x="2583415" y="3697634"/>
            <a:ext cx="12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B570DF1-7025-485B-83A1-D7EC91DF17F3}"/>
              </a:ext>
            </a:extLst>
          </p:cNvPr>
          <p:cNvSpPr/>
          <p:nvPr/>
        </p:nvSpPr>
        <p:spPr bwMode="auto">
          <a:xfrm>
            <a:off x="1393900" y="304957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EF9C530-D5D4-4A66-939D-0BC2A2952DD9}"/>
              </a:ext>
            </a:extLst>
          </p:cNvPr>
          <p:cNvSpPr/>
          <p:nvPr/>
        </p:nvSpPr>
        <p:spPr bwMode="auto">
          <a:xfrm>
            <a:off x="2593907" y="3049577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E91F4DC-0965-428C-AB06-B569CA2CA7D8}"/>
              </a:ext>
            </a:extLst>
          </p:cNvPr>
          <p:cNvSpPr/>
          <p:nvPr/>
        </p:nvSpPr>
        <p:spPr bwMode="auto">
          <a:xfrm>
            <a:off x="3559998" y="3445453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75DC8A3-0584-4E77-A17F-9A54797C86A5}"/>
              </a:ext>
            </a:extLst>
          </p:cNvPr>
          <p:cNvSpPr/>
          <p:nvPr/>
        </p:nvSpPr>
        <p:spPr bwMode="auto">
          <a:xfrm>
            <a:off x="1393900" y="3040052"/>
            <a:ext cx="1146922" cy="979178"/>
          </a:xfrm>
          <a:prstGeom prst="roundRect">
            <a:avLst>
              <a:gd name="adj" fmla="val 592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740704-557C-4155-B1CB-2D48C80AB82B}"/>
              </a:ext>
            </a:extLst>
          </p:cNvPr>
          <p:cNvSpPr txBox="1"/>
          <p:nvPr/>
        </p:nvSpPr>
        <p:spPr>
          <a:xfrm>
            <a:off x="1296902" y="4161579"/>
            <a:ext cx="2047875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 기사에 대한 의견을 남겨주세요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17D93BF-D208-4A0E-AB24-32E2FCF3B971}"/>
              </a:ext>
            </a:extLst>
          </p:cNvPr>
          <p:cNvSpPr/>
          <p:nvPr/>
        </p:nvSpPr>
        <p:spPr bwMode="auto">
          <a:xfrm>
            <a:off x="4564970" y="0"/>
            <a:ext cx="2162175" cy="200025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UPDATE / 2023.08.17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05070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0420FED-20A5-484D-BC2B-A504303DD414}"/>
              </a:ext>
            </a:extLst>
          </p:cNvPr>
          <p:cNvSpPr txBox="1"/>
          <p:nvPr/>
        </p:nvSpPr>
        <p:spPr>
          <a:xfrm>
            <a:off x="1360261" y="2876508"/>
            <a:ext cx="2399527" cy="354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미국의 기밀 문건 유출과 관련해 우리 정부 고위 당국자는 미국이 한국 정부 관계자들을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도감청했다는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의혹에 대해 부인했습니다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 당국자는 워싱턴 주미 한국 대사관에서 특파원들과 만나 현재까지 미국의 도감청이 있었다고 말할 수 있는 아무런 근거를 찾지 못했다고 밝혔습니다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도감청이 없었다고 한미 양국이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결론내린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것이냐는 질문에는 양국 모두 조사가 진행 중인 사안이다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현재까진 도감청을 포함한 미국의 첩보활동 가운데 우리가 보기에 불편한 행동들은 없다는 뜻이라고 설명했습니다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협정에는 한미 간 안보 범위를 우주까지 확장하고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정보의 생산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활용 과정에서 신뢰를 공유하자는</a:t>
            </a: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내용이 담길 것으로 보입니다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워싱턴에서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김양순입니다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영상편집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한미희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그래픽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강민수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자료조사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서호정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64375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영상 기사 유형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SB_KNM_03_06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432616"/>
              </p:ext>
            </p:extLst>
          </p:nvPr>
        </p:nvGraphicFramePr>
        <p:xfrm>
          <a:off x="8939284" y="973008"/>
          <a:ext cx="3152632" cy="281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상단 영역에 고정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영상이 플레이 중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일때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기사를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UP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스코롤할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(21 Page)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 참조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3A739B02-30C1-4A83-A207-8719353C2CEA}"/>
              </a:ext>
            </a:extLst>
          </p:cNvPr>
          <p:cNvGrpSpPr/>
          <p:nvPr/>
        </p:nvGrpSpPr>
        <p:grpSpPr>
          <a:xfrm>
            <a:off x="1306033" y="1595059"/>
            <a:ext cx="2508585" cy="242977"/>
            <a:chOff x="1306033" y="1595059"/>
            <a:chExt cx="2508585" cy="242977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DCCBF13-FFB6-4215-8486-7242F3AE45A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306033" y="1838036"/>
              <a:ext cx="2508585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F91A6866-632C-4CB9-9969-860D88AF53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1A97FF1-7AED-4A8F-B158-DFB61A5EA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7093523-00BC-4135-A758-5CBA398C2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62E1A62-3CFB-48B1-B222-7AADE6E03E9A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8E9A3AB-2F12-4709-BA3B-94C66ADB3D49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ON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AIR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E86EA2-95E7-48CB-A45F-BF95D8694938}"/>
              </a:ext>
            </a:extLst>
          </p:cNvPr>
          <p:cNvSpPr/>
          <p:nvPr/>
        </p:nvSpPr>
        <p:spPr bwMode="auto">
          <a:xfrm>
            <a:off x="1310796" y="1851407"/>
            <a:ext cx="2484000" cy="129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영상 플레이 중</a:t>
            </a: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(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영상이 아닌 경우 해당사항 없음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)</a:t>
            </a:r>
            <a:endParaRPr lang="ko-KR" altLang="en-US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7A0235F-9140-40C3-9E58-542D06BC88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8" y="3733081"/>
            <a:ext cx="702147" cy="702147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DE8E84BD-E470-45C1-A1AD-B719045564CA}"/>
              </a:ext>
            </a:extLst>
          </p:cNvPr>
          <p:cNvSpPr/>
          <p:nvPr/>
        </p:nvSpPr>
        <p:spPr bwMode="auto">
          <a:xfrm>
            <a:off x="1164288" y="250118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C57F4B6-699D-4A53-BB4D-73EB5C5C2FE1}"/>
              </a:ext>
            </a:extLst>
          </p:cNvPr>
          <p:cNvSpPr/>
          <p:nvPr/>
        </p:nvSpPr>
        <p:spPr bwMode="auto">
          <a:xfrm>
            <a:off x="323274" y="4435228"/>
            <a:ext cx="897106" cy="21544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UP SCROLL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49FA1-3737-4A34-A052-2F1FBB95E66C}"/>
              </a:ext>
            </a:extLst>
          </p:cNvPr>
          <p:cNvSpPr txBox="1"/>
          <p:nvPr/>
        </p:nvSpPr>
        <p:spPr>
          <a:xfrm>
            <a:off x="4833134" y="2876508"/>
            <a:ext cx="2399527" cy="2903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미국의 기밀 문건 유출과 관련해 우리 정부 고위 당국자는 미국이 한국 정부 관계자들을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도감청했다는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의혹에 대해 부인했습니다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 당국자는 워싱턴 주미 한국 대사관에서 특파원들과 만나 현재까지 미국의 도감청이 있었다고 말할 수 있는 아무런 근거를 찾지 못했다고 밝혔습니다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도감청이 없었다고 한미 양국이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결론내린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것이냐는 질문에는 양국 모두 조사가 진행 중인 사안이다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현재까진 도감청을 포함한 미국의 첩보활동 가운데 우리가 보기에 불편한 행동들은 없다는 뜻이라고 설명했습니다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협정에는 한미 간 안보 범위를 우주까지 확장하고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정보의 생산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활용 과정에서 신뢰를 공유하자는</a:t>
            </a: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내용이 담길 것으로 보입니다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67E8CE1-FF09-4804-80F2-2A35B1A958FB}"/>
              </a:ext>
            </a:extLst>
          </p:cNvPr>
          <p:cNvGrpSpPr/>
          <p:nvPr/>
        </p:nvGrpSpPr>
        <p:grpSpPr>
          <a:xfrm>
            <a:off x="4778906" y="1595059"/>
            <a:ext cx="2508585" cy="242977"/>
            <a:chOff x="1306033" y="1595059"/>
            <a:chExt cx="2508585" cy="242977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D43E0C2-3495-4BEF-BEE6-64181BC28B2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306033" y="1838036"/>
              <a:ext cx="2508585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DD87FFCB-1ADC-47CA-818D-AA06D504C1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E79A92E6-9C19-48B1-9FE4-15D651551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912C5C60-458D-4250-BC62-7C161DA44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A65EBBF4-6EA4-4805-B867-6A77E07144D9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1D795873-0710-44AA-BB38-7BF4376BF3F6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ON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AIR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DF25296-3B56-4EB6-90FD-A398A59E91FA}"/>
              </a:ext>
            </a:extLst>
          </p:cNvPr>
          <p:cNvSpPr/>
          <p:nvPr/>
        </p:nvSpPr>
        <p:spPr bwMode="auto">
          <a:xfrm>
            <a:off x="4783669" y="1851407"/>
            <a:ext cx="2484000" cy="129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영상 플레이 중</a:t>
            </a: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(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영상이 아닌 경우 해당사항 없음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)</a:t>
            </a:r>
            <a:endParaRPr lang="ko-KR" altLang="en-US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E547376-22A2-4732-BC68-4505134429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59359" y="3733081"/>
            <a:ext cx="702147" cy="702147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E379FAB-6AB3-49E5-A12F-5E3B7450428F}"/>
              </a:ext>
            </a:extLst>
          </p:cNvPr>
          <p:cNvSpPr/>
          <p:nvPr/>
        </p:nvSpPr>
        <p:spPr bwMode="auto">
          <a:xfrm>
            <a:off x="7370275" y="4435228"/>
            <a:ext cx="897106" cy="21544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DOWN SCROLL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416EAC1-E64B-4EBA-B10D-3700B590F7ED}"/>
              </a:ext>
            </a:extLst>
          </p:cNvPr>
          <p:cNvCxnSpPr/>
          <p:nvPr/>
        </p:nvCxnSpPr>
        <p:spPr bwMode="auto">
          <a:xfrm>
            <a:off x="4780180" y="5980160"/>
            <a:ext cx="251438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731B5DCD-27A9-4351-ABED-A1D2559E2A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18" y="6029079"/>
            <a:ext cx="215444" cy="215444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C5D6A9BE-CDF1-495F-8A38-F846730161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690" y="6024822"/>
            <a:ext cx="209550" cy="20955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57BF6FEC-8DD0-4EC2-9241-2194B8AD78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455" y="6032946"/>
            <a:ext cx="185972" cy="185972"/>
          </a:xfrm>
          <a:prstGeom prst="rect">
            <a:avLst/>
          </a:prstGeom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58546FA-870B-41EF-BD16-0169D61FFD6C}"/>
              </a:ext>
            </a:extLst>
          </p:cNvPr>
          <p:cNvCxnSpPr/>
          <p:nvPr/>
        </p:nvCxnSpPr>
        <p:spPr bwMode="auto">
          <a:xfrm>
            <a:off x="4780180" y="5980160"/>
            <a:ext cx="251438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3" name="그림 62">
            <a:extLst>
              <a:ext uri="{FF2B5EF4-FFF2-40B4-BE49-F238E27FC236}">
                <a16:creationId xmlns:a16="http://schemas.microsoft.com/office/drawing/2014/main" id="{B600516A-D28B-4133-856B-CA006D687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257" y="6032946"/>
            <a:ext cx="174760" cy="17476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FC2BF7F5-7324-4A71-9B0B-3E09B271D0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24781" y="6043593"/>
            <a:ext cx="206892" cy="18472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BEBA379C-D7B9-4327-AB25-8DE20A302F0C}"/>
              </a:ext>
            </a:extLst>
          </p:cNvPr>
          <p:cNvSpPr txBox="1"/>
          <p:nvPr/>
        </p:nvSpPr>
        <p:spPr>
          <a:xfrm>
            <a:off x="6157896" y="5945873"/>
            <a:ext cx="77766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5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A8557A8-6AC6-445B-A360-C9B1AB890F5F}"/>
              </a:ext>
            </a:extLst>
          </p:cNvPr>
          <p:cNvSpPr/>
          <p:nvPr/>
        </p:nvSpPr>
        <p:spPr bwMode="auto">
          <a:xfrm>
            <a:off x="4457118" y="603700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2824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631904" cy="215444"/>
          </a:xfrm>
        </p:spPr>
        <p:txBody>
          <a:bodyPr/>
          <a:lstStyle/>
          <a:p>
            <a:r>
              <a:rPr lang="ko-KR" altLang="en-US" dirty="0"/>
              <a:t>기사 영역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SB_KNM_03_07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48112"/>
              </p:ext>
            </p:extLst>
          </p:nvPr>
        </p:nvGraphicFramePr>
        <p:xfrm>
          <a:off x="8939284" y="973008"/>
          <a:ext cx="3152632" cy="406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 화면은 기사 부분의 각 유형에 대한 사항을 정의합니다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영상 기사 형은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화면 참조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이미지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상단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센터 정렬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가로 영역 전체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기사 본문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포토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슬라이드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상단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센터 정렬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가로 영역 전체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비율에 따라서 높이 값 유동적 조정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 텍스트 포함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 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SWIP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넘김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이전 이미지로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이동할 이미지가 없는 경우 비활성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넘김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다음 이미지로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이동할 이미지가 없는 경우 비활성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캡션이 없는 경우 노출되지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 한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[2-5]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30AE60-B18A-47C0-A37C-9E36919BC308}"/>
              </a:ext>
            </a:extLst>
          </p:cNvPr>
          <p:cNvSpPr/>
          <p:nvPr/>
        </p:nvSpPr>
        <p:spPr bwMode="auto">
          <a:xfrm>
            <a:off x="1329084" y="1599062"/>
            <a:ext cx="2484000" cy="129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16 : 9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이미지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17086F-7F5C-4D71-9833-4542AB5300BD}"/>
              </a:ext>
            </a:extLst>
          </p:cNvPr>
          <p:cNvSpPr txBox="1"/>
          <p:nvPr/>
        </p:nvSpPr>
        <p:spPr>
          <a:xfrm>
            <a:off x="1378146" y="3062669"/>
            <a:ext cx="2399527" cy="3160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미국의 기밀 문건 유출과 관련해 우리 정부 고위 당국자는 미국이 한국 정부 관계자들을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도감청했다는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의혹에 대해 부인했습니다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 당국자는 워싱턴 주미 한국 대사관에서 특파원들과 만나 현재까지 미국의 도감청이 있었다고 말할 수 있는 아무런 근거를 찾지 못했다고 밝혔습니다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도감청이 없었다고 한미 양국이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결론내린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것이냐는 질문에는 양국 모두 조사가 진행 중인 사안이다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협정에는 한미 간 안보 범위를 우주까지 확장하고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정보의 생산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활용 과정에서 신뢰를 공유하자는 내용이 담길 것으로 보입니다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워싱턴에서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김양순입니다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영상편집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한미희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그래픽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강민수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자료조사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서호정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09853EB-89EA-4259-8628-B037A0895E05}"/>
              </a:ext>
            </a:extLst>
          </p:cNvPr>
          <p:cNvSpPr txBox="1"/>
          <p:nvPr/>
        </p:nvSpPr>
        <p:spPr>
          <a:xfrm>
            <a:off x="4841782" y="4234238"/>
            <a:ext cx="239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절정기에 달한 가을 단풍을 보기 위해 몰려든 관광객들로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설악산 소공원이 붐비고 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[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사진 출처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연합뉴스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9C8DCB2-2717-4765-8AD2-E215CE5375E7}"/>
              </a:ext>
            </a:extLst>
          </p:cNvPr>
          <p:cNvGrpSpPr/>
          <p:nvPr/>
        </p:nvGrpSpPr>
        <p:grpSpPr>
          <a:xfrm>
            <a:off x="1329084" y="4714585"/>
            <a:ext cx="2516922" cy="132983"/>
            <a:chOff x="1306033" y="5638315"/>
            <a:chExt cx="2516922" cy="132983"/>
          </a:xfrm>
        </p:grpSpPr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25A5F47-FD0D-4D07-A967-D8369F2897E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06033" y="5712255"/>
              <a:ext cx="2516922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EACAB50-9897-44B5-8DBB-9216980EE602}"/>
                </a:ext>
              </a:extLst>
            </p:cNvPr>
            <p:cNvSpPr/>
            <p:nvPr/>
          </p:nvSpPr>
          <p:spPr bwMode="auto">
            <a:xfrm>
              <a:off x="2138492" y="5638315"/>
              <a:ext cx="748936" cy="132983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중간 생략</a:t>
              </a:r>
            </a:p>
          </p:txBody>
        </p:sp>
      </p:grpSp>
      <p:sp>
        <p:nvSpPr>
          <p:cNvPr id="77" name="타원 76">
            <a:extLst>
              <a:ext uri="{FF2B5EF4-FFF2-40B4-BE49-F238E27FC236}">
                <a16:creationId xmlns:a16="http://schemas.microsoft.com/office/drawing/2014/main" id="{60A8E55F-5402-41FB-8A0D-AFAE771E7639}"/>
              </a:ext>
            </a:extLst>
          </p:cNvPr>
          <p:cNvSpPr/>
          <p:nvPr/>
        </p:nvSpPr>
        <p:spPr bwMode="auto">
          <a:xfrm>
            <a:off x="1061457" y="354345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DD33C3F-4C17-4A43-96B8-FD852DC0D4E8}"/>
              </a:ext>
            </a:extLst>
          </p:cNvPr>
          <p:cNvSpPr/>
          <p:nvPr/>
        </p:nvSpPr>
        <p:spPr bwMode="auto">
          <a:xfrm>
            <a:off x="104775" y="973008"/>
            <a:ext cx="843174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대표 이미지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공통항목제외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9480266-B7F7-4179-87EB-83FB5AE0BBF7}"/>
              </a:ext>
            </a:extLst>
          </p:cNvPr>
          <p:cNvSpPr/>
          <p:nvPr/>
        </p:nvSpPr>
        <p:spPr bwMode="auto">
          <a:xfrm>
            <a:off x="4803804" y="1599062"/>
            <a:ext cx="2484000" cy="229628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이미지 비율에 따른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높이 값 유동적 조정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63DDA16-E5B0-4AB9-A765-507D38E4D6E1}"/>
              </a:ext>
            </a:extLst>
          </p:cNvPr>
          <p:cNvSpPr txBox="1"/>
          <p:nvPr/>
        </p:nvSpPr>
        <p:spPr>
          <a:xfrm>
            <a:off x="4841782" y="3937770"/>
            <a:ext cx="2287436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관광객들로 붐비는 설악산</a:t>
            </a:r>
            <a:endParaRPr lang="en-US" altLang="ko-KR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FEAA32-7ADD-4301-AF7D-93A4FA42CDD9}"/>
              </a:ext>
            </a:extLst>
          </p:cNvPr>
          <p:cNvSpPr/>
          <p:nvPr/>
        </p:nvSpPr>
        <p:spPr bwMode="auto">
          <a:xfrm>
            <a:off x="4803804" y="1606462"/>
            <a:ext cx="2484000" cy="1703666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FAF487-9E6A-4FD8-81C1-206827284A0B}"/>
              </a:ext>
            </a:extLst>
          </p:cNvPr>
          <p:cNvGrpSpPr/>
          <p:nvPr/>
        </p:nvGrpSpPr>
        <p:grpSpPr>
          <a:xfrm>
            <a:off x="5491379" y="3117187"/>
            <a:ext cx="1100332" cy="570906"/>
            <a:chOff x="5694615" y="5080086"/>
            <a:chExt cx="1100332" cy="570906"/>
          </a:xfrm>
        </p:grpSpPr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224BDAD6-37E7-45A9-B5CE-A836F7648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4615" y="5080086"/>
              <a:ext cx="570906" cy="570906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9E772682-3031-4626-8E6E-3C1343F55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4041" y="5080086"/>
              <a:ext cx="570906" cy="570906"/>
            </a:xfrm>
            <a:prstGeom prst="rect">
              <a:avLst/>
            </a:prstGeom>
          </p:spPr>
        </p:pic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B3475978-DF56-42DE-BDC2-7329957C2DC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580" y="2401437"/>
            <a:ext cx="228600" cy="2286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6F2486D8-97FB-4A6F-AE86-D3EBA94700B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10" y="2407141"/>
            <a:ext cx="228600" cy="228600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E8009A57-659E-494D-BC98-0C96517351B8}"/>
              </a:ext>
            </a:extLst>
          </p:cNvPr>
          <p:cNvSpPr/>
          <p:nvPr/>
        </p:nvSpPr>
        <p:spPr bwMode="auto">
          <a:xfrm>
            <a:off x="8007692" y="973008"/>
            <a:ext cx="843174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포토뉴스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공통항목제외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08265E5B-B0A7-4D57-9700-EB6E47F79AB8}"/>
              </a:ext>
            </a:extLst>
          </p:cNvPr>
          <p:cNvSpPr/>
          <p:nvPr/>
        </p:nvSpPr>
        <p:spPr bwMode="auto">
          <a:xfrm>
            <a:off x="4517889" y="354345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2F7E307-66E4-41F5-958F-9709FB1D0BCB}"/>
              </a:ext>
            </a:extLst>
          </p:cNvPr>
          <p:cNvSpPr/>
          <p:nvPr/>
        </p:nvSpPr>
        <p:spPr bwMode="auto">
          <a:xfrm>
            <a:off x="2402899" y="200803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52371D1-4022-40F2-B29C-298D6AA7D5E9}"/>
              </a:ext>
            </a:extLst>
          </p:cNvPr>
          <p:cNvSpPr/>
          <p:nvPr/>
        </p:nvSpPr>
        <p:spPr bwMode="auto">
          <a:xfrm>
            <a:off x="2402898" y="365994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3992DCB-996D-4E31-903E-17CA440CF2E9}"/>
              </a:ext>
            </a:extLst>
          </p:cNvPr>
          <p:cNvSpPr/>
          <p:nvPr/>
        </p:nvSpPr>
        <p:spPr bwMode="auto">
          <a:xfrm>
            <a:off x="5937143" y="223043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441D1FC-5E5F-49BF-B48E-4A5F2F4C7EBB}"/>
              </a:ext>
            </a:extLst>
          </p:cNvPr>
          <p:cNvSpPr/>
          <p:nvPr/>
        </p:nvSpPr>
        <p:spPr bwMode="auto">
          <a:xfrm>
            <a:off x="4766711" y="223087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2EEBA4D-9A18-4E2A-B953-850F7C5310B1}"/>
              </a:ext>
            </a:extLst>
          </p:cNvPr>
          <p:cNvSpPr/>
          <p:nvPr/>
        </p:nvSpPr>
        <p:spPr bwMode="auto">
          <a:xfrm>
            <a:off x="6988703" y="223087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D4E972F-0ADF-44A3-ACC8-7273C4874791}"/>
              </a:ext>
            </a:extLst>
          </p:cNvPr>
          <p:cNvSpPr/>
          <p:nvPr/>
        </p:nvSpPr>
        <p:spPr bwMode="auto">
          <a:xfrm>
            <a:off x="6234189" y="395693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04AEC41-0331-4361-8F0E-4C0889B728F9}"/>
              </a:ext>
            </a:extLst>
          </p:cNvPr>
          <p:cNvSpPr/>
          <p:nvPr/>
        </p:nvSpPr>
        <p:spPr bwMode="auto">
          <a:xfrm>
            <a:off x="6234189" y="435012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2-5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2919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631904" cy="215444"/>
          </a:xfrm>
        </p:spPr>
        <p:txBody>
          <a:bodyPr/>
          <a:lstStyle/>
          <a:p>
            <a:r>
              <a:rPr lang="ko-KR" altLang="en-US" dirty="0"/>
              <a:t>기사 영역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SB_KNM_03_08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73927"/>
              </p:ext>
            </p:extLst>
          </p:nvPr>
        </p:nvGraphicFramePr>
        <p:xfrm>
          <a:off x="8939284" y="973008"/>
          <a:ext cx="3152632" cy="470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 화면은 기사 부분의 각 유형에 대한 사항을 정의합니다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영상 기사 형은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화면 참조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카드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정사각형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상단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센터 정렬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가로 영역 전체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넘김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이전 이미지로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이동할 이미지가 없는 경우 비활성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넘김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다음 이미지로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이동할 이미지가 없는 경우 비활성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슬라이드 페이지 넘버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슬라이드 이동 시 번호 반영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[1-5]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요약문 포함 및 멀티 이미지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요약내용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- 3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 요약내용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상단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센터 정렬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가로 영역 전체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내용구분 타이틀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내용을 구분 하는 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내용을 구분하는 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 폰트 사이즈보다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단계 크고 볼드로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</a:tbl>
          </a:graphicData>
        </a:graphic>
      </p:graphicFrame>
      <p:sp>
        <p:nvSpPr>
          <p:cNvPr id="77" name="타원 76">
            <a:extLst>
              <a:ext uri="{FF2B5EF4-FFF2-40B4-BE49-F238E27FC236}">
                <a16:creationId xmlns:a16="http://schemas.microsoft.com/office/drawing/2014/main" id="{60A8E55F-5402-41FB-8A0D-AFAE771E7639}"/>
              </a:ext>
            </a:extLst>
          </p:cNvPr>
          <p:cNvSpPr/>
          <p:nvPr/>
        </p:nvSpPr>
        <p:spPr bwMode="auto">
          <a:xfrm>
            <a:off x="1061457" y="354345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DD33C3F-4C17-4A43-96B8-FD852DC0D4E8}"/>
              </a:ext>
            </a:extLst>
          </p:cNvPr>
          <p:cNvSpPr/>
          <p:nvPr/>
        </p:nvSpPr>
        <p:spPr bwMode="auto">
          <a:xfrm>
            <a:off x="104775" y="973008"/>
            <a:ext cx="843174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카드 뉴스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공통항목제외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8009A57-659E-494D-BC98-0C96517351B8}"/>
              </a:ext>
            </a:extLst>
          </p:cNvPr>
          <p:cNvSpPr/>
          <p:nvPr/>
        </p:nvSpPr>
        <p:spPr bwMode="auto">
          <a:xfrm>
            <a:off x="8007692" y="973008"/>
            <a:ext cx="843174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요약문 포함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및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멀티 이미지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공통항목제외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CCA62D-0F53-40B2-A619-A8AEBAA19527}"/>
              </a:ext>
            </a:extLst>
          </p:cNvPr>
          <p:cNvSpPr txBox="1"/>
          <p:nvPr/>
        </p:nvSpPr>
        <p:spPr>
          <a:xfrm>
            <a:off x="1367062" y="4234238"/>
            <a:ext cx="23995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유부남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유부녀들의 자유연애를 추구하는 인터넷 사이트가 있습니다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불륜 알선 사이트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 알려지면서 전 세계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천만 명이 넘는 회원이 모였는데요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지난해 한국에도 상륙했다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간통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조장한다는 이유로 접속이 차단됐습니다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하지만 지난달 헌법재판소가 간통죄를 위헌으로 판결하면서 국내 사이트가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부활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했는데요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...</a:t>
            </a:r>
          </a:p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이대로 괜찮을까요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23C639-6071-47C6-B9EC-7D29CAC45B71}"/>
              </a:ext>
            </a:extLst>
          </p:cNvPr>
          <p:cNvSpPr/>
          <p:nvPr/>
        </p:nvSpPr>
        <p:spPr bwMode="auto">
          <a:xfrm>
            <a:off x="1329084" y="1599062"/>
            <a:ext cx="2484000" cy="229628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카드형 이미지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이미지 비율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정사각형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9AB7AE-5619-4CBE-BAEB-BCEBD504F394}"/>
              </a:ext>
            </a:extLst>
          </p:cNvPr>
          <p:cNvSpPr txBox="1"/>
          <p:nvPr/>
        </p:nvSpPr>
        <p:spPr>
          <a:xfrm>
            <a:off x="1443847" y="3937770"/>
            <a:ext cx="2287436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1/12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72D789B-5B81-4997-8519-A0CBA6FF1162}"/>
              </a:ext>
            </a:extLst>
          </p:cNvPr>
          <p:cNvGrpSpPr/>
          <p:nvPr/>
        </p:nvGrpSpPr>
        <p:grpSpPr>
          <a:xfrm>
            <a:off x="2016659" y="3117187"/>
            <a:ext cx="1100332" cy="570906"/>
            <a:chOff x="5694615" y="5080086"/>
            <a:chExt cx="1100332" cy="570906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2D192D0A-DF47-4FF1-BE2D-019F05654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4615" y="5080086"/>
              <a:ext cx="570906" cy="570906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E4EF789-6E32-4E07-94AA-0A854F677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4041" y="5080086"/>
              <a:ext cx="570906" cy="570906"/>
            </a:xfrm>
            <a:prstGeom prst="rect">
              <a:avLst/>
            </a:prstGeom>
          </p:spPr>
        </p:pic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191DF799-8613-4DE6-A6AC-C03D39502E9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860" y="2633365"/>
            <a:ext cx="228600" cy="2286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DF7796C-67E0-4BA5-B3F7-2CEBE7FAA8C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90" y="2639069"/>
            <a:ext cx="228600" cy="228600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75CF0A03-24FD-4079-9FF1-57D33B2DDC5B}"/>
              </a:ext>
            </a:extLst>
          </p:cNvPr>
          <p:cNvSpPr/>
          <p:nvPr/>
        </p:nvSpPr>
        <p:spPr bwMode="auto">
          <a:xfrm>
            <a:off x="1043169" y="354345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684A0D3-D8D1-4532-B657-21283F56F3C9}"/>
              </a:ext>
            </a:extLst>
          </p:cNvPr>
          <p:cNvSpPr/>
          <p:nvPr/>
        </p:nvSpPr>
        <p:spPr bwMode="auto">
          <a:xfrm>
            <a:off x="2462423" y="228940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4386F21-18B3-4777-9674-A83E0D41202B}"/>
              </a:ext>
            </a:extLst>
          </p:cNvPr>
          <p:cNvSpPr/>
          <p:nvPr/>
        </p:nvSpPr>
        <p:spPr bwMode="auto">
          <a:xfrm>
            <a:off x="1291991" y="246280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1B2B425-8829-4795-9947-C3E9283EB4A8}"/>
              </a:ext>
            </a:extLst>
          </p:cNvPr>
          <p:cNvSpPr/>
          <p:nvPr/>
        </p:nvSpPr>
        <p:spPr bwMode="auto">
          <a:xfrm>
            <a:off x="3513983" y="246280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4F81D52-BA05-44F9-9962-3088FCCF21D8}"/>
              </a:ext>
            </a:extLst>
          </p:cNvPr>
          <p:cNvSpPr/>
          <p:nvPr/>
        </p:nvSpPr>
        <p:spPr bwMode="auto">
          <a:xfrm>
            <a:off x="2113883" y="397450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F56455B-9538-4A9F-AE93-FF77E663FE1B}"/>
              </a:ext>
            </a:extLst>
          </p:cNvPr>
          <p:cNvSpPr/>
          <p:nvPr/>
        </p:nvSpPr>
        <p:spPr bwMode="auto">
          <a:xfrm>
            <a:off x="2377900" y="482008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1-5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57F0FDD-AA2C-41A8-8E24-4C3CCB38998A}"/>
              </a:ext>
            </a:extLst>
          </p:cNvPr>
          <p:cNvSpPr/>
          <p:nvPr/>
        </p:nvSpPr>
        <p:spPr bwMode="auto">
          <a:xfrm>
            <a:off x="4834434" y="1617350"/>
            <a:ext cx="2407614" cy="1125850"/>
          </a:xfrm>
          <a:prstGeom prst="roundRect">
            <a:avLst>
              <a:gd name="adj" fmla="val 8289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7C54D2-94D4-4DE5-B4C2-00DA19BD9165}"/>
              </a:ext>
            </a:extLst>
          </p:cNvPr>
          <p:cNvSpPr txBox="1"/>
          <p:nvPr/>
        </p:nvSpPr>
        <p:spPr>
          <a:xfrm>
            <a:off x="4882376" y="1947416"/>
            <a:ext cx="2311727" cy="739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3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교수 아빠 논문에 공저자로 이름 올린 미성년 자녀들 대학은 ‘입학 취소’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경찰은 ‘기소 의견’ 송치했는데 검찰은 “처벌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어렵다”며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기소 안 해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9FB893-304A-4172-99B7-AF2B6CD9D941}"/>
              </a:ext>
            </a:extLst>
          </p:cNvPr>
          <p:cNvSpPr txBox="1"/>
          <p:nvPr/>
        </p:nvSpPr>
        <p:spPr>
          <a:xfrm>
            <a:off x="5771961" y="1690502"/>
            <a:ext cx="532559" cy="24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300"/>
              </a:lnSpc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요약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ECCEBA9-2A8F-40B3-AF3D-FD38EBABC63D}"/>
              </a:ext>
            </a:extLst>
          </p:cNvPr>
          <p:cNvSpPr/>
          <p:nvPr/>
        </p:nvSpPr>
        <p:spPr bwMode="auto">
          <a:xfrm>
            <a:off x="4800203" y="2867400"/>
            <a:ext cx="2484000" cy="129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16 : 9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이미지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DE184B-EF16-4BBA-AB14-156B70065AE4}"/>
              </a:ext>
            </a:extLst>
          </p:cNvPr>
          <p:cNvSpPr txBox="1"/>
          <p:nvPr/>
        </p:nvSpPr>
        <p:spPr>
          <a:xfrm>
            <a:off x="4841782" y="5235681"/>
            <a:ext cx="2399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고등학생 자녀들이 국립대 교수인 아버지가 쓰는 논문에 공동 저자로 이름을 올렸습니다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훗날 이 자녀들은 아버지가 근무하고 있는 대학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같은 단과대에 입학하는데요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8E7865-E03D-4163-89FA-3612F338B3A6}"/>
              </a:ext>
            </a:extLst>
          </p:cNvPr>
          <p:cNvSpPr txBox="1"/>
          <p:nvPr/>
        </p:nvSpPr>
        <p:spPr>
          <a:xfrm>
            <a:off x="4841781" y="4850419"/>
            <a:ext cx="2352321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논문에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자녀 끼워 넣기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의혹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입시 비리로 비화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F48A9E-117A-4766-8359-C6FC002D50DC}"/>
              </a:ext>
            </a:extLst>
          </p:cNvPr>
          <p:cNvSpPr txBox="1"/>
          <p:nvPr/>
        </p:nvSpPr>
        <p:spPr>
          <a:xfrm>
            <a:off x="4841782" y="4277852"/>
            <a:ext cx="239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고등학생 자녀들이 국립대 교수인 아버지가 쓰는 논문에 공동 저자로 이름을 올렸습니다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훗날 이 자녀들은 아버지가 근무하고 있는 대학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3C77FA2-D2D6-431A-A69B-6FA929FD19DB}"/>
              </a:ext>
            </a:extLst>
          </p:cNvPr>
          <p:cNvSpPr/>
          <p:nvPr/>
        </p:nvSpPr>
        <p:spPr bwMode="auto">
          <a:xfrm>
            <a:off x="4800203" y="5935484"/>
            <a:ext cx="2484000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16 : 9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이미지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724FED6-FB16-4D38-818D-0F42E7BB3453}"/>
              </a:ext>
            </a:extLst>
          </p:cNvPr>
          <p:cNvSpPr/>
          <p:nvPr/>
        </p:nvSpPr>
        <p:spPr bwMode="auto">
          <a:xfrm>
            <a:off x="4519794" y="354345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AC9BEA2-778A-4D69-AE26-A819D57ABE6F}"/>
              </a:ext>
            </a:extLst>
          </p:cNvPr>
          <p:cNvSpPr/>
          <p:nvPr/>
        </p:nvSpPr>
        <p:spPr bwMode="auto">
          <a:xfrm>
            <a:off x="5862848" y="155598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F5D06C0-5CDC-4592-90BA-0AD1B077049F}"/>
              </a:ext>
            </a:extLst>
          </p:cNvPr>
          <p:cNvSpPr/>
          <p:nvPr/>
        </p:nvSpPr>
        <p:spPr bwMode="auto">
          <a:xfrm>
            <a:off x="5862848" y="316570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EC6BB48-544F-4200-A505-DB6A1296AF5A}"/>
              </a:ext>
            </a:extLst>
          </p:cNvPr>
          <p:cNvSpPr/>
          <p:nvPr/>
        </p:nvSpPr>
        <p:spPr bwMode="auto">
          <a:xfrm>
            <a:off x="5862848" y="444205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62CAF4B-A5EC-4ED5-954A-D29B4D8108F1}"/>
              </a:ext>
            </a:extLst>
          </p:cNvPr>
          <p:cNvSpPr/>
          <p:nvPr/>
        </p:nvSpPr>
        <p:spPr bwMode="auto">
          <a:xfrm>
            <a:off x="5862848" y="487068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58139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631904" cy="215444"/>
          </a:xfrm>
        </p:spPr>
        <p:txBody>
          <a:bodyPr/>
          <a:lstStyle/>
          <a:p>
            <a:r>
              <a:rPr lang="ko-KR" altLang="en-US" dirty="0"/>
              <a:t>기사 영역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SB_KNM_03_09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835106"/>
              </p:ext>
            </p:extLst>
          </p:nvPr>
        </p:nvGraphicFramePr>
        <p:xfrm>
          <a:off x="8939284" y="973008"/>
          <a:ext cx="3152632" cy="3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 화면은 기사 부분의 각 유형에 대한 사항을 정의합니다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영상 기사 형은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화면 참조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 존재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정사각형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상단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센터 정렬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가로 영역 전체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캡션이 없는 경우 노출되지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 한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단신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</a:tbl>
          </a:graphicData>
        </a:graphic>
      </p:graphicFrame>
      <p:sp>
        <p:nvSpPr>
          <p:cNvPr id="77" name="타원 76">
            <a:extLst>
              <a:ext uri="{FF2B5EF4-FFF2-40B4-BE49-F238E27FC236}">
                <a16:creationId xmlns:a16="http://schemas.microsoft.com/office/drawing/2014/main" id="{60A8E55F-5402-41FB-8A0D-AFAE771E7639}"/>
              </a:ext>
            </a:extLst>
          </p:cNvPr>
          <p:cNvSpPr/>
          <p:nvPr/>
        </p:nvSpPr>
        <p:spPr bwMode="auto">
          <a:xfrm>
            <a:off x="1061457" y="354345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DD33C3F-4C17-4A43-96B8-FD852DC0D4E8}"/>
              </a:ext>
            </a:extLst>
          </p:cNvPr>
          <p:cNvSpPr/>
          <p:nvPr/>
        </p:nvSpPr>
        <p:spPr bwMode="auto">
          <a:xfrm>
            <a:off x="104775" y="973008"/>
            <a:ext cx="843174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이미지 캡션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존재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 유형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공통항목제외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8009A57-659E-494D-BC98-0C96517351B8}"/>
              </a:ext>
            </a:extLst>
          </p:cNvPr>
          <p:cNvSpPr/>
          <p:nvPr/>
        </p:nvSpPr>
        <p:spPr bwMode="auto">
          <a:xfrm>
            <a:off x="8007692" y="973008"/>
            <a:ext cx="843174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단신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공통항목제외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5CF0A03-24FD-4079-9FF1-57D33B2DDC5B}"/>
              </a:ext>
            </a:extLst>
          </p:cNvPr>
          <p:cNvSpPr/>
          <p:nvPr/>
        </p:nvSpPr>
        <p:spPr bwMode="auto">
          <a:xfrm>
            <a:off x="1043169" y="354345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ECCEBA9-2A8F-40B3-AF3D-FD38EBABC63D}"/>
              </a:ext>
            </a:extLst>
          </p:cNvPr>
          <p:cNvSpPr/>
          <p:nvPr/>
        </p:nvSpPr>
        <p:spPr bwMode="auto">
          <a:xfrm>
            <a:off x="1326653" y="1658057"/>
            <a:ext cx="2484000" cy="129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16 : 9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이미지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F48A9E-117A-4766-8359-C6FC002D50DC}"/>
              </a:ext>
            </a:extLst>
          </p:cNvPr>
          <p:cNvSpPr txBox="1"/>
          <p:nvPr/>
        </p:nvSpPr>
        <p:spPr>
          <a:xfrm>
            <a:off x="4841782" y="1718563"/>
            <a:ext cx="23995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태아 때 산모의 흡연에 노출됐던 아이는 상대적으로 뇌가 작고 기분장애를 겪게 될 위험이 크다는 연구결과가 나왔습니다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네덜란드 에라스무스 메디컬센터 연구 결과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임신 중 흡연에 노출됐던 어린이들은 흡연에 노출되지 않았던 어린이들에 비해 뇌의 회색질과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백질이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적어 뇌의 크기가 작은 것으로 나타났습니다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이번 연구는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살에서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살 사이 어린이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113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명과 그렇지 않은 어린이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113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명을 대상으로 실시됐습니다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연구팀은 또 임신 중 흡연에 노출된 어린이들은 기분을 관장하는 뇌부위인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상전두엽이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작아 우울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불안 같은 기분장애를 겪을 가능성이 크다는 사실도 발견했다고 밝혔습니다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 연구논문은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신경정신약리학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최신호에 발표됐습니다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724FED6-FB16-4D38-818D-0F42E7BB3453}"/>
              </a:ext>
            </a:extLst>
          </p:cNvPr>
          <p:cNvSpPr/>
          <p:nvPr/>
        </p:nvSpPr>
        <p:spPr bwMode="auto">
          <a:xfrm>
            <a:off x="4519794" y="354345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EC6BB48-544F-4200-A505-DB6A1296AF5A}"/>
              </a:ext>
            </a:extLst>
          </p:cNvPr>
          <p:cNvSpPr/>
          <p:nvPr/>
        </p:nvSpPr>
        <p:spPr bwMode="auto">
          <a:xfrm>
            <a:off x="2390312" y="197398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0EB2F5-8A41-437F-8807-1FFE70572DA0}"/>
              </a:ext>
            </a:extLst>
          </p:cNvPr>
          <p:cNvSpPr txBox="1"/>
          <p:nvPr/>
        </p:nvSpPr>
        <p:spPr>
          <a:xfrm>
            <a:off x="1336178" y="3004482"/>
            <a:ext cx="2287436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옵티머스 펀드 피해자들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[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사진 출처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연합뉴스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7291FD5-DA4F-4C17-902E-BBD91C3D22A0}"/>
              </a:ext>
            </a:extLst>
          </p:cNvPr>
          <p:cNvSpPr txBox="1"/>
          <p:nvPr/>
        </p:nvSpPr>
        <p:spPr>
          <a:xfrm>
            <a:off x="1365157" y="3353927"/>
            <a:ext cx="239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고등학생 자녀들이 국립대 교수인 아버지가 쓰는 논문에 공동 저자로 이름을 올렸습니다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훗날 이 자녀들은 아버지가 근무하고 있는 대학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F95D968-46EF-4270-9D25-C8A9393A6DF4}"/>
              </a:ext>
            </a:extLst>
          </p:cNvPr>
          <p:cNvSpPr/>
          <p:nvPr/>
        </p:nvSpPr>
        <p:spPr bwMode="auto">
          <a:xfrm>
            <a:off x="1326653" y="3982157"/>
            <a:ext cx="2484000" cy="129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16 : 9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이미지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8F99B4-5FE7-49AA-8BB8-16B53EEFB668}"/>
              </a:ext>
            </a:extLst>
          </p:cNvPr>
          <p:cNvSpPr txBox="1"/>
          <p:nvPr/>
        </p:nvSpPr>
        <p:spPr>
          <a:xfrm>
            <a:off x="1336178" y="5328582"/>
            <a:ext cx="2287436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옵티머스 펀드 피해자들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[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사진 출처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연합뉴스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E7AE2B-707A-4B1F-9364-66E31687BDEB}"/>
              </a:ext>
            </a:extLst>
          </p:cNvPr>
          <p:cNvSpPr txBox="1"/>
          <p:nvPr/>
        </p:nvSpPr>
        <p:spPr>
          <a:xfrm>
            <a:off x="1365157" y="5687552"/>
            <a:ext cx="239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고등학생 자녀들이 국립대 교수인 아버지가 쓰는 논문에 공동 저자로 이름을 올렸습니다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훗날 이 자녀들은 아버지가 근무하고 있는 대학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36A2E8-AB0C-4CDB-BBF7-FC052708D11C}"/>
              </a:ext>
            </a:extLst>
          </p:cNvPr>
          <p:cNvSpPr/>
          <p:nvPr/>
        </p:nvSpPr>
        <p:spPr bwMode="auto">
          <a:xfrm>
            <a:off x="3361862" y="304078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B4350F0-A453-4CF6-8718-E4AF3B1BB2D5}"/>
              </a:ext>
            </a:extLst>
          </p:cNvPr>
          <p:cNvSpPr/>
          <p:nvPr/>
        </p:nvSpPr>
        <p:spPr bwMode="auto">
          <a:xfrm>
            <a:off x="3438062" y="345035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AC51D6A-E372-40E9-A790-CA566DDDAAA9}"/>
              </a:ext>
            </a:extLst>
          </p:cNvPr>
          <p:cNvSpPr/>
          <p:nvPr/>
        </p:nvSpPr>
        <p:spPr bwMode="auto">
          <a:xfrm>
            <a:off x="6962312" y="279313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190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631904" cy="215444"/>
          </a:xfrm>
        </p:spPr>
        <p:txBody>
          <a:bodyPr/>
          <a:lstStyle/>
          <a:p>
            <a:r>
              <a:rPr lang="ko-KR" altLang="en-US" dirty="0"/>
              <a:t>기사 영역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5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SB_KNM_03_10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601131"/>
              </p:ext>
            </p:extLst>
          </p:nvPr>
        </p:nvGraphicFramePr>
        <p:xfrm>
          <a:off x="8939284" y="973008"/>
          <a:ext cx="3152632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 화면은 기사 부분의 각 유형에 대한 사항을 정의합니다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영상 기사 형은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화면 참조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본문 내 자체영상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썸네일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썸네일 이미지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컨텐츠 영역 전체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Width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영역에서 영상 플레이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캡션이 없는 경우 노출되지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 한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Text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형식과 차별화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단신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썸네일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썸네일 이미지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컨텐츠 영역 전체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Width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영역에서 영상 플레이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기사본문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정사각형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상단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센터 정렬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가로 영역 전체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캡션이 없는 경우 노출되지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 한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[2-5]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Text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형식과 차별화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</a:tbl>
          </a:graphicData>
        </a:graphic>
      </p:graphicFrame>
      <p:sp>
        <p:nvSpPr>
          <p:cNvPr id="77" name="타원 76">
            <a:extLst>
              <a:ext uri="{FF2B5EF4-FFF2-40B4-BE49-F238E27FC236}">
                <a16:creationId xmlns:a16="http://schemas.microsoft.com/office/drawing/2014/main" id="{60A8E55F-5402-41FB-8A0D-AFAE771E7639}"/>
              </a:ext>
            </a:extLst>
          </p:cNvPr>
          <p:cNvSpPr/>
          <p:nvPr/>
        </p:nvSpPr>
        <p:spPr bwMode="auto">
          <a:xfrm>
            <a:off x="1061457" y="354345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DD33C3F-4C17-4A43-96B8-FD852DC0D4E8}"/>
              </a:ext>
            </a:extLst>
          </p:cNvPr>
          <p:cNvSpPr/>
          <p:nvPr/>
        </p:nvSpPr>
        <p:spPr bwMode="auto">
          <a:xfrm>
            <a:off x="104775" y="973008"/>
            <a:ext cx="843174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본문 내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자체영상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공통항목제외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8009A57-659E-494D-BC98-0C96517351B8}"/>
              </a:ext>
            </a:extLst>
          </p:cNvPr>
          <p:cNvSpPr/>
          <p:nvPr/>
        </p:nvSpPr>
        <p:spPr bwMode="auto">
          <a:xfrm>
            <a:off x="8007692" y="973008"/>
            <a:ext cx="843174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본문 내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과거 기사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공통항목제외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5CF0A03-24FD-4079-9FF1-57D33B2DDC5B}"/>
              </a:ext>
            </a:extLst>
          </p:cNvPr>
          <p:cNvSpPr/>
          <p:nvPr/>
        </p:nvSpPr>
        <p:spPr bwMode="auto">
          <a:xfrm>
            <a:off x="1043169" y="354345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F48A9E-117A-4766-8359-C6FC002D50DC}"/>
              </a:ext>
            </a:extLst>
          </p:cNvPr>
          <p:cNvSpPr txBox="1"/>
          <p:nvPr/>
        </p:nvSpPr>
        <p:spPr>
          <a:xfrm>
            <a:off x="4841782" y="3081786"/>
            <a:ext cx="239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태아 때 산모의 흡연에 노출됐던 아이는 상대적으로 뇌가 작고 기분장애를 겪게 될 위험이 크다는 연구결과가 나왔습니다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724FED6-FB16-4D38-818D-0F42E7BB3453}"/>
              </a:ext>
            </a:extLst>
          </p:cNvPr>
          <p:cNvSpPr/>
          <p:nvPr/>
        </p:nvSpPr>
        <p:spPr bwMode="auto">
          <a:xfrm>
            <a:off x="4519794" y="354345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7291FD5-DA4F-4C17-902E-BBD91C3D22A0}"/>
              </a:ext>
            </a:extLst>
          </p:cNvPr>
          <p:cNvSpPr txBox="1"/>
          <p:nvPr/>
        </p:nvSpPr>
        <p:spPr>
          <a:xfrm>
            <a:off x="1365157" y="1743149"/>
            <a:ext cx="23995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태아 때 산모의 흡연에 노출됐던 아이는 상대적으로 뇌가 작고 기분장애를 겪게 될 위험이 크다는 연구결과가 나왔습니다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네덜란드 에라스무스 메디컬센터 연구 결과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임신 중 흡연에 노출됐던 어린이들은 흡연에 노출되지 않았던 어린이들에 비해 뇌의 회색질과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백질이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적어 뇌의 크기가 작은 것으로 나타났습니다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F95D968-46EF-4270-9D25-C8A9393A6DF4}"/>
              </a:ext>
            </a:extLst>
          </p:cNvPr>
          <p:cNvSpPr/>
          <p:nvPr/>
        </p:nvSpPr>
        <p:spPr bwMode="auto">
          <a:xfrm>
            <a:off x="1326653" y="3018250"/>
            <a:ext cx="2484000" cy="129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8F99B4-5FE7-49AA-8BB8-16B53EEFB668}"/>
              </a:ext>
            </a:extLst>
          </p:cNvPr>
          <p:cNvSpPr txBox="1"/>
          <p:nvPr/>
        </p:nvSpPr>
        <p:spPr>
          <a:xfrm>
            <a:off x="1336178" y="4341689"/>
            <a:ext cx="2287436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미국폭설가스</a:t>
            </a:r>
            <a:endParaRPr lang="en-US" altLang="ko-KR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E7AE2B-707A-4B1F-9364-66E31687BDEB}"/>
              </a:ext>
            </a:extLst>
          </p:cNvPr>
          <p:cNvSpPr txBox="1"/>
          <p:nvPr/>
        </p:nvSpPr>
        <p:spPr>
          <a:xfrm>
            <a:off x="1365157" y="4638320"/>
            <a:ext cx="2399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미국은 특히 동부지역을 중심으로 폭설피해가 이어졌다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연관 기사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] ☞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美 동부 기록적 폭설로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명 숨져</a:t>
            </a:r>
          </a:p>
          <a:p>
            <a:pPr algn="l"/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중국은 전역을 휩쓴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역대급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한파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절정을 맞을 것으로 보인다고 중국 중앙기상대가 전망했다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B4350F0-A453-4CF6-8718-E4AF3B1BB2D5}"/>
              </a:ext>
            </a:extLst>
          </p:cNvPr>
          <p:cNvSpPr/>
          <p:nvPr/>
        </p:nvSpPr>
        <p:spPr bwMode="auto">
          <a:xfrm>
            <a:off x="3466819" y="205704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AC51D6A-E372-40E9-A790-CA566DDDAAA9}"/>
              </a:ext>
            </a:extLst>
          </p:cNvPr>
          <p:cNvSpPr/>
          <p:nvPr/>
        </p:nvSpPr>
        <p:spPr bwMode="auto">
          <a:xfrm>
            <a:off x="6962312" y="279313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4435149-CF2E-4F2B-885C-BF404EB543C4}"/>
              </a:ext>
            </a:extLst>
          </p:cNvPr>
          <p:cNvSpPr/>
          <p:nvPr/>
        </p:nvSpPr>
        <p:spPr bwMode="auto">
          <a:xfrm>
            <a:off x="4803278" y="1646650"/>
            <a:ext cx="2484000" cy="129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200148-B4E0-43FA-8F52-8763D47C9637}"/>
              </a:ext>
            </a:extLst>
          </p:cNvPr>
          <p:cNvSpPr/>
          <p:nvPr/>
        </p:nvSpPr>
        <p:spPr bwMode="auto">
          <a:xfrm>
            <a:off x="4803278" y="3704050"/>
            <a:ext cx="2484000" cy="129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16 : 9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이미지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DF8CF8-DFE6-46CE-B382-DB149390D06C}"/>
              </a:ext>
            </a:extLst>
          </p:cNvPr>
          <p:cNvSpPr txBox="1"/>
          <p:nvPr/>
        </p:nvSpPr>
        <p:spPr>
          <a:xfrm>
            <a:off x="4908053" y="5027489"/>
            <a:ext cx="2287436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옵티머스 펀드 피해자들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[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사진 출처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연합뉴스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8E991B-2FA0-43FE-93C7-E590B21C42DB}"/>
              </a:ext>
            </a:extLst>
          </p:cNvPr>
          <p:cNvSpPr txBox="1"/>
          <p:nvPr/>
        </p:nvSpPr>
        <p:spPr>
          <a:xfrm>
            <a:off x="4841782" y="5396361"/>
            <a:ext cx="2399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☞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취재파일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K/2015.05.10] ‘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법보다 힘’ 협력업체의 눈물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중국은 전역을 휩쓴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역대급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한파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절정을 맞을 것으로 보인다고 중국 중앙기상대가 전망했다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6D1F4D2-4B97-4964-90D9-A0A174A59EA9}"/>
              </a:ext>
            </a:extLst>
          </p:cNvPr>
          <p:cNvSpPr/>
          <p:nvPr/>
        </p:nvSpPr>
        <p:spPr bwMode="auto">
          <a:xfrm>
            <a:off x="3466819" y="356199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94542BB-3847-4B05-922E-19862B237003}"/>
              </a:ext>
            </a:extLst>
          </p:cNvPr>
          <p:cNvSpPr/>
          <p:nvPr/>
        </p:nvSpPr>
        <p:spPr bwMode="auto">
          <a:xfrm>
            <a:off x="2057119" y="438114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5F5CC7D-8CFA-49DA-9D9F-B689AD6B2517}"/>
              </a:ext>
            </a:extLst>
          </p:cNvPr>
          <p:cNvSpPr/>
          <p:nvPr/>
        </p:nvSpPr>
        <p:spPr bwMode="auto">
          <a:xfrm>
            <a:off x="3476344" y="503837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3DA053-67BA-4B97-9E54-6DFD9507F536}"/>
              </a:ext>
            </a:extLst>
          </p:cNvPr>
          <p:cNvSpPr/>
          <p:nvPr/>
        </p:nvSpPr>
        <p:spPr bwMode="auto">
          <a:xfrm>
            <a:off x="5847430" y="190526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938A6A0-2BFF-4474-A76C-72137BE5D022}"/>
              </a:ext>
            </a:extLst>
          </p:cNvPr>
          <p:cNvSpPr/>
          <p:nvPr/>
        </p:nvSpPr>
        <p:spPr bwMode="auto">
          <a:xfrm>
            <a:off x="6942805" y="324829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84A84A-B97B-4544-8428-F11873861293}"/>
              </a:ext>
            </a:extLst>
          </p:cNvPr>
          <p:cNvSpPr/>
          <p:nvPr/>
        </p:nvSpPr>
        <p:spPr bwMode="auto">
          <a:xfrm>
            <a:off x="6942805" y="425794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7BA1D7-770D-47FD-974B-16416FA702B3}"/>
              </a:ext>
            </a:extLst>
          </p:cNvPr>
          <p:cNvSpPr/>
          <p:nvPr/>
        </p:nvSpPr>
        <p:spPr bwMode="auto">
          <a:xfrm>
            <a:off x="6942805" y="506756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B96DA98-B54E-455A-BD26-E7D14764D6F7}"/>
              </a:ext>
            </a:extLst>
          </p:cNvPr>
          <p:cNvSpPr/>
          <p:nvPr/>
        </p:nvSpPr>
        <p:spPr bwMode="auto">
          <a:xfrm>
            <a:off x="6942805" y="543904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2-5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85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4B82BC-33EB-4B0A-9F0B-66301F400289}"/>
              </a:ext>
            </a:extLst>
          </p:cNvPr>
          <p:cNvSpPr txBox="1"/>
          <p:nvPr/>
        </p:nvSpPr>
        <p:spPr>
          <a:xfrm>
            <a:off x="466635" y="29250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컨텐츠 서비스 정책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0" name="Group 91">
            <a:extLst>
              <a:ext uri="{FF2B5EF4-FFF2-40B4-BE49-F238E27FC236}">
                <a16:creationId xmlns:a16="http://schemas.microsoft.com/office/drawing/2014/main" id="{8E9FDDCB-16A2-474B-B962-E8E53BB8DC00}"/>
              </a:ext>
            </a:extLst>
          </p:cNvPr>
          <p:cNvGraphicFramePr>
            <a:graphicFrameLocks noGrp="1"/>
          </p:cNvGraphicFramePr>
          <p:nvPr/>
        </p:nvGraphicFramePr>
        <p:xfrm>
          <a:off x="597774" y="1073283"/>
          <a:ext cx="10996451" cy="1417824"/>
        </p:xfrm>
        <a:graphic>
          <a:graphicData uri="http://schemas.openxmlformats.org/drawingml/2006/table">
            <a:tbl>
              <a:tblPr/>
              <a:tblGrid>
                <a:gridCol w="133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135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3494116">
                  <a:extLst>
                    <a:ext uri="{9D8B030D-6E8A-4147-A177-3AD203B41FA5}">
                      <a16:colId xmlns:a16="http://schemas.microsoft.com/office/drawing/2014/main" val="3278365753"/>
                    </a:ext>
                  </a:extLst>
                </a:gridCol>
                <a:gridCol w="3509556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PC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Mobile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데이터가 존재하지 </a:t>
                      </a:r>
                      <a:endParaRPr lang="en-US" altLang="ko-KR" sz="900" b="0" kern="1200" spc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않는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경우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컨텐츠 섹션 내 데이터가 없는 경우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안내문구 노출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(“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뉴스를 준비중입니다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잠시 후 다시 확인해 주세요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“)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CMS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해당 섹션 노출을 제어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컨텐츠가 없는 경우 다른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섹션으로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대처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섹션을 노출하지 않음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730858"/>
                  </a:ext>
                </a:extLst>
              </a:tr>
              <a:tr h="266862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예외 항목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컨텐츠를 반드시 노출해야 하는 항목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헤드라인 뉴스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K-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추천뉴스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헤드라인 뉴스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K-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추천뉴스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10696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E0750E4-57A0-4105-94F9-2F13B554ACE9}"/>
              </a:ext>
            </a:extLst>
          </p:cNvPr>
          <p:cNvSpPr txBox="1"/>
          <p:nvPr/>
        </p:nvSpPr>
        <p:spPr>
          <a:xfrm>
            <a:off x="531570" y="744446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 기준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5" name="Group 91">
            <a:extLst>
              <a:ext uri="{FF2B5EF4-FFF2-40B4-BE49-F238E27FC236}">
                <a16:creationId xmlns:a16="http://schemas.microsoft.com/office/drawing/2014/main" id="{CC4711DC-246A-401D-8F8C-A7AAF1A76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193910"/>
              </p:ext>
            </p:extLst>
          </p:nvPr>
        </p:nvGraphicFramePr>
        <p:xfrm>
          <a:off x="597774" y="3633602"/>
          <a:ext cx="10996451" cy="2857968"/>
        </p:xfrm>
        <a:graphic>
          <a:graphicData uri="http://schemas.openxmlformats.org/drawingml/2006/table">
            <a:tbl>
              <a:tblPr/>
              <a:tblGrid>
                <a:gridCol w="133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135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3494116">
                  <a:extLst>
                    <a:ext uri="{9D8B030D-6E8A-4147-A177-3AD203B41FA5}">
                      <a16:colId xmlns:a16="http://schemas.microsoft.com/office/drawing/2014/main" val="3278365753"/>
                    </a:ext>
                  </a:extLst>
                </a:gridCol>
                <a:gridCol w="3509556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PC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Mobile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 rowSpan="2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단일 속보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CMS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노출을 활성화 한 경우에만 노출 됨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화면에서 최상단에 노출 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화면에서 최상단에 노출 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두줄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279685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다중 속보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일자에 여러 건의 속보가 있는 경우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CMS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노출을 활성화 한 경우에만 노출 됨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화면에서 최상단에 노출 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속보 리스트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 정렬순서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시간 부터 최근 시간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 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두줄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화면에서 최상단에 노출 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속보 리스트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 정렬순서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시간 부터 최근 시간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 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두줄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975664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단문 메시지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단문 메시지 노출을 활성화 한 경우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로고 영역 좌측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재난포털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바로가기 영역에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단문 메시지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 내외 최대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 정도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메인화면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K-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추천뉴스 하단 영역에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단문 메시지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 내외 최대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 정도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3806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속보 띠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속보띠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노출을 활성화 한 경우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로고 영역 하단에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메시지 롤링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리스트는 기본 노출 개수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이상인 경우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 영역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         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 영역 두줄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로고 영역 하단에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메시지 롤링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리스트는 기본 노출 개수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이상인 경우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 영역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         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 영역 두줄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6604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808035-ECAC-449B-839E-E38C011EFE86}"/>
              </a:ext>
            </a:extLst>
          </p:cNvPr>
          <p:cNvSpPr txBox="1"/>
          <p:nvPr/>
        </p:nvSpPr>
        <p:spPr>
          <a:xfrm>
            <a:off x="531570" y="2738708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 영역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B0244-B94E-4E04-9CFE-D9BC26C94F64}"/>
              </a:ext>
            </a:extLst>
          </p:cNvPr>
          <p:cNvSpPr txBox="1"/>
          <p:nvPr/>
        </p:nvSpPr>
        <p:spPr>
          <a:xfrm>
            <a:off x="687977" y="2984929"/>
            <a:ext cx="5956663" cy="48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KBS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뉴스 홈페이지 이용 시 고정된 영역을 통해 속보 등 신속하게 정보를 제공할 수 있도록 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KBS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뉴스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홈페이지에서 고정된 영역을 통해 정보를 전달하는 기준은 다음과 같다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701B8-4ED5-435A-9286-8C07E6BD49D4}"/>
              </a:ext>
            </a:extLst>
          </p:cNvPr>
          <p:cNvSpPr txBox="1"/>
          <p:nvPr/>
        </p:nvSpPr>
        <p:spPr>
          <a:xfrm>
            <a:off x="9819380" y="3330891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세부 기준은 화면 설계 참조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81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4B82BC-33EB-4B0A-9F0B-66301F400289}"/>
              </a:ext>
            </a:extLst>
          </p:cNvPr>
          <p:cNvSpPr txBox="1"/>
          <p:nvPr/>
        </p:nvSpPr>
        <p:spPr>
          <a:xfrm>
            <a:off x="466635" y="29250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컨텐츠 서비스 정책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0" name="Group 91">
            <a:extLst>
              <a:ext uri="{FF2B5EF4-FFF2-40B4-BE49-F238E27FC236}">
                <a16:creationId xmlns:a16="http://schemas.microsoft.com/office/drawing/2014/main" id="{8E9FDDCB-16A2-474B-B962-E8E53BB8D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89454"/>
              </p:ext>
            </p:extLst>
          </p:nvPr>
        </p:nvGraphicFramePr>
        <p:xfrm>
          <a:off x="597774" y="1073283"/>
          <a:ext cx="10996451" cy="4195224"/>
        </p:xfrm>
        <a:graphic>
          <a:graphicData uri="http://schemas.openxmlformats.org/drawingml/2006/table">
            <a:tbl>
              <a:tblPr/>
              <a:tblGrid>
                <a:gridCol w="133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135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3494116">
                  <a:extLst>
                    <a:ext uri="{9D8B030D-6E8A-4147-A177-3AD203B41FA5}">
                      <a16:colId xmlns:a16="http://schemas.microsoft.com/office/drawing/2014/main" val="3278365753"/>
                    </a:ext>
                  </a:extLst>
                </a:gridCol>
                <a:gridCol w="3509556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PC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Mobile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 rowSpan="2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상단 공지사항 노출을 활성화 한 경우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재난 속보 띠 영역 아래에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공지사항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재난 속보 띠 영역 아래에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공지사항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782264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 공지사항 노출을 활성화 한 경우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Footer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위쪽에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공지사항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Footer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위쪽에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공지사항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230400"/>
                  </a:ext>
                </a:extLst>
              </a:tr>
              <a:tr h="221167">
                <a:tc rowSpan="2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띠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띠 노출을 활성화 한 경우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펼쳐진 형태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공지사항 영역 아래에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자동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Play)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및 제목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접근 시 기본 노출 형태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해당사항 없음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422836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띠 노출을 활성화 한 경우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졉혀진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형태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공지사항 영역 아래에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공지사항 영역 아래에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120987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레이어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레이어 노출을 활성화 한 경우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화면 헤드라인 영역 위에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 제작된 컨텐츠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화면 헤드라인 영역 위에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 제작된 배너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134478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 전체 메뉴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Footer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전체 메뉴 제공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화면에서 공통적으로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해당사항 없음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474400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알립니다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알립니다 노출을 활성화 한 경우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Footer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위에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알립니다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Footer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위에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알립니다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3500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E0750E4-57A0-4105-94F9-2F13B554ACE9}"/>
              </a:ext>
            </a:extLst>
          </p:cNvPr>
          <p:cNvSpPr txBox="1"/>
          <p:nvPr/>
        </p:nvSpPr>
        <p:spPr>
          <a:xfrm>
            <a:off x="531570" y="744446"/>
            <a:ext cx="12650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 영역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0235B-67CC-45C6-AD11-100993207F3E}"/>
              </a:ext>
            </a:extLst>
          </p:cNvPr>
          <p:cNvSpPr txBox="1"/>
          <p:nvPr/>
        </p:nvSpPr>
        <p:spPr>
          <a:xfrm>
            <a:off x="9819380" y="744446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세부 기준은 화면 설계 참조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89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E1921F49-0059-473F-B166-A37F19D041D7}"/>
              </a:ext>
            </a:extLst>
          </p:cNvPr>
          <p:cNvSpPr txBox="1"/>
          <p:nvPr/>
        </p:nvSpPr>
        <p:spPr>
          <a:xfrm>
            <a:off x="466635" y="292501"/>
            <a:ext cx="190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Template Guide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3BE24EA-327F-43FD-96CF-F4EDAABC34D8}"/>
              </a:ext>
            </a:extLst>
          </p:cNvPr>
          <p:cNvSpPr/>
          <p:nvPr/>
        </p:nvSpPr>
        <p:spPr bwMode="auto">
          <a:xfrm>
            <a:off x="9135605" y="1029183"/>
            <a:ext cx="140677" cy="14067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2F386D-0003-4FDD-8AA3-0CD03CF8C80B}"/>
              </a:ext>
            </a:extLst>
          </p:cNvPr>
          <p:cNvSpPr txBox="1"/>
          <p:nvPr/>
        </p:nvSpPr>
        <p:spPr>
          <a:xfrm>
            <a:off x="10083110" y="1002806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도움말 아이콘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D629608-EB09-480B-996D-C215FCF185C5}"/>
              </a:ext>
            </a:extLst>
          </p:cNvPr>
          <p:cNvSpPr/>
          <p:nvPr/>
        </p:nvSpPr>
        <p:spPr bwMode="auto">
          <a:xfrm>
            <a:off x="669162" y="2716849"/>
            <a:ext cx="2765190" cy="2022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Input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10851DF-5BFB-4D51-8C77-1DBCF2AB1C8F}"/>
              </a:ext>
            </a:extLst>
          </p:cNvPr>
          <p:cNvSpPr/>
          <p:nvPr/>
        </p:nvSpPr>
        <p:spPr bwMode="auto">
          <a:xfrm>
            <a:off x="669162" y="3002601"/>
            <a:ext cx="2760061" cy="11210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Multiple Inputs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FB8AE33-C591-4BE8-8C9C-8D201BA46710}"/>
              </a:ext>
            </a:extLst>
          </p:cNvPr>
          <p:cNvSpPr/>
          <p:nvPr/>
        </p:nvSpPr>
        <p:spPr bwMode="auto">
          <a:xfrm>
            <a:off x="695540" y="999047"/>
            <a:ext cx="669934" cy="2022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BUTTON</a:t>
            </a:r>
            <a:endParaRPr lang="ko-KR" altLang="en-US" sz="7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CB87FBC-ED07-4C95-9E58-FA4220AC54E7}"/>
              </a:ext>
            </a:extLst>
          </p:cNvPr>
          <p:cNvSpPr/>
          <p:nvPr/>
        </p:nvSpPr>
        <p:spPr bwMode="auto">
          <a:xfrm>
            <a:off x="690050" y="1297985"/>
            <a:ext cx="669934" cy="20222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BUTTON</a:t>
            </a:r>
            <a:endParaRPr lang="ko-KR" altLang="en-US" sz="7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F93AAF-D58C-4881-8A3D-7389CA8AAFA7}"/>
              </a:ext>
            </a:extLst>
          </p:cNvPr>
          <p:cNvSpPr txBox="1"/>
          <p:nvPr/>
        </p:nvSpPr>
        <p:spPr>
          <a:xfrm>
            <a:off x="1385713" y="999038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Positive Button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154629F-067C-4436-87E4-2118614B6927}"/>
              </a:ext>
            </a:extLst>
          </p:cNvPr>
          <p:cNvSpPr txBox="1"/>
          <p:nvPr/>
        </p:nvSpPr>
        <p:spPr>
          <a:xfrm>
            <a:off x="1385713" y="1294684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Negative Button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4DE67F-58E2-4784-8801-607D3D8F79DE}"/>
              </a:ext>
            </a:extLst>
          </p:cNvPr>
          <p:cNvSpPr txBox="1"/>
          <p:nvPr/>
        </p:nvSpPr>
        <p:spPr>
          <a:xfrm>
            <a:off x="2162739" y="162439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이미지 영역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E3E611-B2B2-4259-B956-33F52DBE411B}"/>
              </a:ext>
            </a:extLst>
          </p:cNvPr>
          <p:cNvSpPr txBox="1"/>
          <p:nvPr/>
        </p:nvSpPr>
        <p:spPr>
          <a:xfrm>
            <a:off x="4505503" y="162439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동영상 영역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0697157-9E22-42D5-B12C-B8B8F217230D}"/>
              </a:ext>
            </a:extLst>
          </p:cNvPr>
          <p:cNvSpPr/>
          <p:nvPr/>
        </p:nvSpPr>
        <p:spPr bwMode="auto">
          <a:xfrm>
            <a:off x="669162" y="4213748"/>
            <a:ext cx="1151655" cy="2022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Select              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</a:rPr>
              <a:t>▼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14CF4EA-7B84-4FE6-A2FF-0516B3C85CA5}"/>
              </a:ext>
            </a:extLst>
          </p:cNvPr>
          <p:cNvSpPr txBox="1"/>
          <p:nvPr/>
        </p:nvSpPr>
        <p:spPr>
          <a:xfrm>
            <a:off x="3466207" y="2704758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단일 입력 폼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2509122-F2D2-44D8-8124-47EF8E51AC32}"/>
              </a:ext>
            </a:extLst>
          </p:cNvPr>
          <p:cNvSpPr txBox="1"/>
          <p:nvPr/>
        </p:nvSpPr>
        <p:spPr>
          <a:xfrm>
            <a:off x="3466207" y="2981718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멀티 입력 폼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ABDCDA-3696-4933-9E95-ED38B7866CBA}"/>
              </a:ext>
            </a:extLst>
          </p:cNvPr>
          <p:cNvSpPr txBox="1"/>
          <p:nvPr/>
        </p:nvSpPr>
        <p:spPr>
          <a:xfrm>
            <a:off x="1838337" y="4213748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선택 박스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3509395-9C81-4C16-A013-69CE4BD9B013}"/>
              </a:ext>
            </a:extLst>
          </p:cNvPr>
          <p:cNvSpPr/>
          <p:nvPr/>
        </p:nvSpPr>
        <p:spPr bwMode="auto">
          <a:xfrm>
            <a:off x="694815" y="4663788"/>
            <a:ext cx="114300" cy="1143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6989EED-3986-490A-B67E-6851945F2DD9}"/>
              </a:ext>
            </a:extLst>
          </p:cNvPr>
          <p:cNvSpPr txBox="1"/>
          <p:nvPr/>
        </p:nvSpPr>
        <p:spPr>
          <a:xfrm>
            <a:off x="831793" y="4626430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체크 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5A483E6-B847-4331-8F3D-1599304A3780}"/>
              </a:ext>
            </a:extLst>
          </p:cNvPr>
          <p:cNvSpPr/>
          <p:nvPr/>
        </p:nvSpPr>
        <p:spPr bwMode="auto">
          <a:xfrm>
            <a:off x="1434073" y="4663788"/>
            <a:ext cx="114300" cy="1143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∨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1BDD222-E3C9-4765-B262-14AD15D0C8C1}"/>
              </a:ext>
            </a:extLst>
          </p:cNvPr>
          <p:cNvSpPr txBox="1"/>
          <p:nvPr/>
        </p:nvSpPr>
        <p:spPr>
          <a:xfrm>
            <a:off x="1554966" y="462643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체크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EC685FC-D7A9-40E9-A2E6-311279BA4B18}"/>
              </a:ext>
            </a:extLst>
          </p:cNvPr>
          <p:cNvSpPr/>
          <p:nvPr/>
        </p:nvSpPr>
        <p:spPr bwMode="auto">
          <a:xfrm>
            <a:off x="2286223" y="4654996"/>
            <a:ext cx="123092" cy="12309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ED38400-A00A-4F86-B2CE-EA614DE8576F}"/>
              </a:ext>
            </a:extLst>
          </p:cNvPr>
          <p:cNvSpPr/>
          <p:nvPr/>
        </p:nvSpPr>
        <p:spPr bwMode="auto">
          <a:xfrm>
            <a:off x="3000207" y="4654996"/>
            <a:ext cx="123092" cy="12309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FE5F1B-9845-4D6A-82F6-CB4100BDFC62}"/>
              </a:ext>
            </a:extLst>
          </p:cNvPr>
          <p:cNvSpPr txBox="1"/>
          <p:nvPr/>
        </p:nvSpPr>
        <p:spPr>
          <a:xfrm>
            <a:off x="2368260" y="4627532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체크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D6B32E-1035-48C4-8B37-8D588F750A4E}"/>
              </a:ext>
            </a:extLst>
          </p:cNvPr>
          <p:cNvSpPr txBox="1"/>
          <p:nvPr/>
        </p:nvSpPr>
        <p:spPr>
          <a:xfrm>
            <a:off x="3091433" y="462753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체크</a:t>
            </a:r>
          </a:p>
        </p:txBody>
      </p:sp>
      <p:pic>
        <p:nvPicPr>
          <p:cNvPr id="84" name="Picture 5">
            <a:extLst>
              <a:ext uri="{FF2B5EF4-FFF2-40B4-BE49-F238E27FC236}">
                <a16:creationId xmlns:a16="http://schemas.microsoft.com/office/drawing/2014/main" id="{FB77A027-35C6-4328-9ADE-B2F45359A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0436" y="1343875"/>
            <a:ext cx="244597" cy="24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" name="Picture 6">
            <a:extLst>
              <a:ext uri="{FF2B5EF4-FFF2-40B4-BE49-F238E27FC236}">
                <a16:creationId xmlns:a16="http://schemas.microsoft.com/office/drawing/2014/main" id="{676DBB76-CC48-49FE-A96E-D0B123A7E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49632" y="1344608"/>
            <a:ext cx="190793" cy="204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" name="Picture 7">
            <a:extLst>
              <a:ext uri="{FF2B5EF4-FFF2-40B4-BE49-F238E27FC236}">
                <a16:creationId xmlns:a16="http://schemas.microsoft.com/office/drawing/2014/main" id="{98872A05-5772-438E-8B3C-055938982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7649" y="1376482"/>
            <a:ext cx="241300" cy="186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" name="Picture 8" descr="C:\Users\nexti\Downloads\favorite_FILL0_wght400_GRAD0_opsz48.png">
            <a:extLst>
              <a:ext uri="{FF2B5EF4-FFF2-40B4-BE49-F238E27FC236}">
                <a16:creationId xmlns:a16="http://schemas.microsoft.com/office/drawing/2014/main" id="{FEFF9806-4A9D-47BD-B379-B2D56F548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35605" y="2375220"/>
            <a:ext cx="220053" cy="220053"/>
          </a:xfrm>
          <a:prstGeom prst="rect">
            <a:avLst/>
          </a:prstGeom>
          <a:noFill/>
        </p:spPr>
      </p:pic>
      <p:pic>
        <p:nvPicPr>
          <p:cNvPr id="88" name="Picture 9" descr="C:\Users\nexti\Downloads\chat_bubble_FILL0_wght400_GRAD0_opsz48.png">
            <a:extLst>
              <a:ext uri="{FF2B5EF4-FFF2-40B4-BE49-F238E27FC236}">
                <a16:creationId xmlns:a16="http://schemas.microsoft.com/office/drawing/2014/main" id="{79E47F0E-B116-4F4E-B764-FB2CCA86F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33790" y="2709192"/>
            <a:ext cx="202469" cy="202469"/>
          </a:xfrm>
          <a:prstGeom prst="rect">
            <a:avLst/>
          </a:prstGeom>
          <a:noFill/>
        </p:spPr>
      </p:pic>
      <p:pic>
        <p:nvPicPr>
          <p:cNvPr id="89" name="Picture 10" descr="C:\Users\nexti\Downloads\mail_FILL0_wght400_GRAD0_opsz48.png">
            <a:extLst>
              <a:ext uri="{FF2B5EF4-FFF2-40B4-BE49-F238E27FC236}">
                <a16:creationId xmlns:a16="http://schemas.microsoft.com/office/drawing/2014/main" id="{DB3D10DF-D952-4F7C-80AF-E5FD62127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39465" y="2025419"/>
            <a:ext cx="211259" cy="211259"/>
          </a:xfrm>
          <a:prstGeom prst="rect">
            <a:avLst/>
          </a:prstGeom>
          <a:noFill/>
        </p:spPr>
      </p:pic>
      <p:pic>
        <p:nvPicPr>
          <p:cNvPr id="90" name="Picture 11" descr="C:\Users\nexti\Downloads\share_FILL0_wght400_GRAD0_opsz48.png">
            <a:extLst>
              <a:ext uri="{FF2B5EF4-FFF2-40B4-BE49-F238E27FC236}">
                <a16:creationId xmlns:a16="http://schemas.microsoft.com/office/drawing/2014/main" id="{DF7ED338-58DC-4EB2-9DDC-56DE1974B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9235" y="1720060"/>
            <a:ext cx="193675" cy="193675"/>
          </a:xfrm>
          <a:prstGeom prst="rect">
            <a:avLst/>
          </a:prstGeom>
          <a:noFill/>
        </p:spPr>
      </p:pic>
      <p:pic>
        <p:nvPicPr>
          <p:cNvPr id="92" name="Picture 12" descr="C:\Users\nexti\Downloads\date_range_FILL0_wght400_GRAD0_opsz48.png">
            <a:extLst>
              <a:ext uri="{FF2B5EF4-FFF2-40B4-BE49-F238E27FC236}">
                <a16:creationId xmlns:a16="http://schemas.microsoft.com/office/drawing/2014/main" id="{856B4E0E-95AA-426B-A31F-ADC18A458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22980" y="3038225"/>
            <a:ext cx="219930" cy="219930"/>
          </a:xfrm>
          <a:prstGeom prst="rect">
            <a:avLst/>
          </a:prstGeom>
          <a:noFill/>
        </p:spPr>
      </p:pic>
      <p:pic>
        <p:nvPicPr>
          <p:cNvPr id="93" name="Picture 13" descr="C:\Users\nexti\Downloads\toggle_on_FILL0_wght400_GRAD0_opsz48.png">
            <a:extLst>
              <a:ext uri="{FF2B5EF4-FFF2-40B4-BE49-F238E27FC236}">
                <a16:creationId xmlns:a16="http://schemas.microsoft.com/office/drawing/2014/main" id="{D01F3D8B-8226-48D4-8AF0-A60BEBEC5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35605" y="3372184"/>
            <a:ext cx="272439" cy="272439"/>
          </a:xfrm>
          <a:prstGeom prst="rect">
            <a:avLst/>
          </a:prstGeom>
          <a:noFill/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F4013C37-1E82-4B2B-8AE5-DA64EA5D2361}"/>
              </a:ext>
            </a:extLst>
          </p:cNvPr>
          <p:cNvSpPr/>
          <p:nvPr/>
        </p:nvSpPr>
        <p:spPr bwMode="auto">
          <a:xfrm>
            <a:off x="2519929" y="1297985"/>
            <a:ext cx="669934" cy="2022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BUTTON</a:t>
            </a:r>
            <a:endParaRPr lang="ko-KR" altLang="en-US" sz="7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5E0589-46BA-4D94-AEB4-4F2927511121}"/>
              </a:ext>
            </a:extLst>
          </p:cNvPr>
          <p:cNvSpPr txBox="1"/>
          <p:nvPr/>
        </p:nvSpPr>
        <p:spPr>
          <a:xfrm>
            <a:off x="3215592" y="1294684"/>
            <a:ext cx="8755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Normal Button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E5BA2A0-80BF-4CF4-8A8D-E3D2FED76C1D}"/>
              </a:ext>
            </a:extLst>
          </p:cNvPr>
          <p:cNvSpPr/>
          <p:nvPr/>
        </p:nvSpPr>
        <p:spPr bwMode="auto">
          <a:xfrm>
            <a:off x="677231" y="5073744"/>
            <a:ext cx="2760784" cy="4780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BANNER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05C35C8-2B85-494D-80F0-E94DAFFD495A}"/>
              </a:ext>
            </a:extLst>
          </p:cNvPr>
          <p:cNvSpPr/>
          <p:nvPr/>
        </p:nvSpPr>
        <p:spPr bwMode="auto">
          <a:xfrm>
            <a:off x="5731706" y="1000108"/>
            <a:ext cx="2714988" cy="12946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9026F36-488E-410F-B7AA-68FD41733620}"/>
              </a:ext>
            </a:extLst>
          </p:cNvPr>
          <p:cNvSpPr/>
          <p:nvPr/>
        </p:nvSpPr>
        <p:spPr bwMode="auto">
          <a:xfrm>
            <a:off x="6561973" y="1960677"/>
            <a:ext cx="511166" cy="2022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7F4F44F-AC44-4B90-946F-7FC4775672CA}"/>
              </a:ext>
            </a:extLst>
          </p:cNvPr>
          <p:cNvSpPr/>
          <p:nvPr/>
        </p:nvSpPr>
        <p:spPr bwMode="auto">
          <a:xfrm>
            <a:off x="7133477" y="1960677"/>
            <a:ext cx="511166" cy="2022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DBE6F2-8FE7-4018-93F7-FA83485C4FB8}"/>
              </a:ext>
            </a:extLst>
          </p:cNvPr>
          <p:cNvSpPr txBox="1"/>
          <p:nvPr/>
        </p:nvSpPr>
        <p:spPr>
          <a:xfrm>
            <a:off x="8147403" y="1063854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2872550-C496-4E44-AB93-8EE3C373A5B6}"/>
              </a:ext>
            </a:extLst>
          </p:cNvPr>
          <p:cNvSpPr txBox="1"/>
          <p:nvPr/>
        </p:nvSpPr>
        <p:spPr>
          <a:xfrm>
            <a:off x="6731837" y="142873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알림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메시지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4F081F7-BA93-4804-A18A-E31AB11B64BF}"/>
              </a:ext>
            </a:extLst>
          </p:cNvPr>
          <p:cNvSpPr/>
          <p:nvPr/>
        </p:nvSpPr>
        <p:spPr bwMode="auto">
          <a:xfrm>
            <a:off x="5731706" y="2571744"/>
            <a:ext cx="2714988" cy="16661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54E7ACE-04D4-428A-8646-52EF7D291319}"/>
              </a:ext>
            </a:extLst>
          </p:cNvPr>
          <p:cNvSpPr/>
          <p:nvPr/>
        </p:nvSpPr>
        <p:spPr bwMode="auto">
          <a:xfrm>
            <a:off x="5731704" y="2571744"/>
            <a:ext cx="2709859" cy="2022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Title</a:t>
            </a:r>
            <a:endParaRPr lang="ko-KR" altLang="en-US" sz="7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DF81328-AA4E-440A-82C4-80055BEECAF4}"/>
              </a:ext>
            </a:extLst>
          </p:cNvPr>
          <p:cNvSpPr txBox="1"/>
          <p:nvPr/>
        </p:nvSpPr>
        <p:spPr>
          <a:xfrm>
            <a:off x="8201622" y="2566250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990162A-E577-40CE-9BC2-CAADCE813B2D}"/>
              </a:ext>
            </a:extLst>
          </p:cNvPr>
          <p:cNvSpPr/>
          <p:nvPr/>
        </p:nvSpPr>
        <p:spPr bwMode="auto">
          <a:xfrm>
            <a:off x="7169035" y="3929066"/>
            <a:ext cx="511200" cy="20222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닫기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B3632E4-85EB-44F2-94F8-4FB8A6778BE0}"/>
              </a:ext>
            </a:extLst>
          </p:cNvPr>
          <p:cNvSpPr txBox="1"/>
          <p:nvPr/>
        </p:nvSpPr>
        <p:spPr>
          <a:xfrm>
            <a:off x="6713402" y="3286124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Modal Pop Up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7B4D1AE-A3D4-4818-8D88-AB6DD6869393}"/>
              </a:ext>
            </a:extLst>
          </p:cNvPr>
          <p:cNvSpPr/>
          <p:nvPr/>
        </p:nvSpPr>
        <p:spPr bwMode="auto">
          <a:xfrm>
            <a:off x="6592765" y="3930974"/>
            <a:ext cx="511200" cy="2022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D6F0DAE-FA5A-4089-BE8D-1FFD6AD5D323}"/>
              </a:ext>
            </a:extLst>
          </p:cNvPr>
          <p:cNvSpPr/>
          <p:nvPr/>
        </p:nvSpPr>
        <p:spPr bwMode="auto">
          <a:xfrm>
            <a:off x="2707512" y="4213748"/>
            <a:ext cx="1151655" cy="2022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2023-01-01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7A91BF6-2C94-4F4E-A17C-D729BE220736}"/>
              </a:ext>
            </a:extLst>
          </p:cNvPr>
          <p:cNvSpPr txBox="1"/>
          <p:nvPr/>
        </p:nvSpPr>
        <p:spPr>
          <a:xfrm>
            <a:off x="3876687" y="4213748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캘린더 선택</a:t>
            </a:r>
          </a:p>
        </p:txBody>
      </p:sp>
      <p:pic>
        <p:nvPicPr>
          <p:cNvPr id="110" name="Picture 12" descr="C:\Users\nexti\Downloads\date_range_FILL0_wght400_GRAD0_opsz48.png">
            <a:extLst>
              <a:ext uri="{FF2B5EF4-FFF2-40B4-BE49-F238E27FC236}">
                <a16:creationId xmlns:a16="http://schemas.microsoft.com/office/drawing/2014/main" id="{4DA5F798-A3EC-4C30-8C46-4C9923A60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94804" y="4255510"/>
            <a:ext cx="118697" cy="118697"/>
          </a:xfrm>
          <a:prstGeom prst="rect">
            <a:avLst/>
          </a:prstGeom>
          <a:noFill/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E4045BF1-6BFE-4A18-AD78-2AB7AB09AE5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231" y="3751990"/>
            <a:ext cx="237392" cy="237392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C76728CE-E8B4-4D59-B907-046B486EA98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436" y="4124913"/>
            <a:ext cx="227397" cy="227397"/>
          </a:xfrm>
          <a:prstGeom prst="rect">
            <a:avLst/>
          </a:prstGeom>
        </p:spPr>
      </p:pic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FC69E75-A1B3-4B13-A274-754F266D9943}"/>
              </a:ext>
            </a:extLst>
          </p:cNvPr>
          <p:cNvSpPr/>
          <p:nvPr/>
        </p:nvSpPr>
        <p:spPr bwMode="auto">
          <a:xfrm>
            <a:off x="690050" y="1644180"/>
            <a:ext cx="1481873" cy="874329"/>
          </a:xfrm>
          <a:prstGeom prst="roundRect">
            <a:avLst>
              <a:gd name="adj" fmla="val 869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89AADBC0-2576-496B-AE39-C205590347D1}"/>
              </a:ext>
            </a:extLst>
          </p:cNvPr>
          <p:cNvSpPr/>
          <p:nvPr/>
        </p:nvSpPr>
        <p:spPr bwMode="auto">
          <a:xfrm>
            <a:off x="3041364" y="1644180"/>
            <a:ext cx="1481873" cy="874329"/>
          </a:xfrm>
          <a:prstGeom prst="roundRect">
            <a:avLst>
              <a:gd name="adj" fmla="val 869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DE8F03D-1AF6-4E67-B1AA-05DF0BD28D8C}"/>
              </a:ext>
            </a:extLst>
          </p:cNvPr>
          <p:cNvSpPr/>
          <p:nvPr/>
        </p:nvSpPr>
        <p:spPr bwMode="auto">
          <a:xfrm>
            <a:off x="4243935" y="2255247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D08D0BF-37A5-41EA-AFDE-A2947457D3A2}"/>
              </a:ext>
            </a:extLst>
          </p:cNvPr>
          <p:cNvSpPr txBox="1"/>
          <p:nvPr/>
        </p:nvSpPr>
        <p:spPr>
          <a:xfrm>
            <a:off x="10095140" y="1342438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소셜 아이콘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91E9501-3EC0-4519-8F00-21A589625AE6}"/>
              </a:ext>
            </a:extLst>
          </p:cNvPr>
          <p:cNvSpPr txBox="1"/>
          <p:nvPr/>
        </p:nvSpPr>
        <p:spPr>
          <a:xfrm>
            <a:off x="10095140" y="169077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공유 아이콘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D55F27C-169C-4B48-9EF9-A5487A570223}"/>
              </a:ext>
            </a:extLst>
          </p:cNvPr>
          <p:cNvSpPr txBox="1"/>
          <p:nvPr/>
        </p:nvSpPr>
        <p:spPr>
          <a:xfrm>
            <a:off x="10095140" y="2012992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아이콘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8431BF3-CABB-4551-A62B-B238D6F419A0}"/>
              </a:ext>
            </a:extLst>
          </p:cNvPr>
          <p:cNvSpPr txBox="1"/>
          <p:nvPr/>
        </p:nvSpPr>
        <p:spPr>
          <a:xfrm>
            <a:off x="10095140" y="2343914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좋아용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아이콘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D7B0043-E680-46C1-B223-E1B31280A456}"/>
              </a:ext>
            </a:extLst>
          </p:cNvPr>
          <p:cNvSpPr txBox="1"/>
          <p:nvPr/>
        </p:nvSpPr>
        <p:spPr>
          <a:xfrm>
            <a:off x="10095140" y="266612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 아이콘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4B9E3C2-0638-449C-AD99-613016636395}"/>
              </a:ext>
            </a:extLst>
          </p:cNvPr>
          <p:cNvSpPr txBox="1"/>
          <p:nvPr/>
        </p:nvSpPr>
        <p:spPr>
          <a:xfrm>
            <a:off x="10095140" y="3040592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캘린더 아이콘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A1D574D-6363-4278-BCA5-0D216AC7EB9E}"/>
              </a:ext>
            </a:extLst>
          </p:cNvPr>
          <p:cNvSpPr txBox="1"/>
          <p:nvPr/>
        </p:nvSpPr>
        <p:spPr>
          <a:xfrm>
            <a:off x="10095140" y="3388932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스위치 버튼 아이콘 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3CC11EA-F565-4F61-9105-4AC57DDAFD7A}"/>
              </a:ext>
            </a:extLst>
          </p:cNvPr>
          <p:cNvSpPr txBox="1"/>
          <p:nvPr/>
        </p:nvSpPr>
        <p:spPr>
          <a:xfrm>
            <a:off x="10095140" y="373727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아이콘 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349B60F-8E53-436E-B823-D635D8573DA4}"/>
              </a:ext>
            </a:extLst>
          </p:cNvPr>
          <p:cNvSpPr txBox="1"/>
          <p:nvPr/>
        </p:nvSpPr>
        <p:spPr>
          <a:xfrm>
            <a:off x="10095140" y="4076901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 메뉴 아이콘</a:t>
            </a: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29D7F467-D691-42F8-8F26-2F699344B13B}"/>
              </a:ext>
            </a:extLst>
          </p:cNvPr>
          <p:cNvSpPr/>
          <p:nvPr/>
        </p:nvSpPr>
        <p:spPr bwMode="auto">
          <a:xfrm>
            <a:off x="9160847" y="4495075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1D18F45-F161-40FA-A098-79AABE1D4208}"/>
              </a:ext>
            </a:extLst>
          </p:cNvPr>
          <p:cNvSpPr txBox="1"/>
          <p:nvPr/>
        </p:nvSpPr>
        <p:spPr>
          <a:xfrm>
            <a:off x="10095140" y="4442655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동영상 플레이 아이콘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CE620BD-6712-4BDC-B545-4ECA9C9FDA11}"/>
              </a:ext>
            </a:extLst>
          </p:cNvPr>
          <p:cNvSpPr txBox="1"/>
          <p:nvPr/>
        </p:nvSpPr>
        <p:spPr>
          <a:xfrm>
            <a:off x="9119105" y="482582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▲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5BD6831-0744-408C-8357-C5B84D099730}"/>
              </a:ext>
            </a:extLst>
          </p:cNvPr>
          <p:cNvSpPr txBox="1"/>
          <p:nvPr/>
        </p:nvSpPr>
        <p:spPr>
          <a:xfrm>
            <a:off x="9119105" y="5139333"/>
            <a:ext cx="2872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53AAF1D-4DEC-41FE-82BA-134DF194DA34}"/>
              </a:ext>
            </a:extLst>
          </p:cNvPr>
          <p:cNvSpPr txBox="1"/>
          <p:nvPr/>
        </p:nvSpPr>
        <p:spPr>
          <a:xfrm>
            <a:off x="10095140" y="4799701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위로 닫기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326B84B-B2CF-40D5-A464-A1BB5742FF96}"/>
              </a:ext>
            </a:extLst>
          </p:cNvPr>
          <p:cNvSpPr txBox="1"/>
          <p:nvPr/>
        </p:nvSpPr>
        <p:spPr>
          <a:xfrm>
            <a:off x="10095140" y="5156750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아래로 열기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90DD12D-2D53-4490-B877-B068F3481FD8}"/>
              </a:ext>
            </a:extLst>
          </p:cNvPr>
          <p:cNvSpPr txBox="1"/>
          <p:nvPr/>
        </p:nvSpPr>
        <p:spPr>
          <a:xfrm>
            <a:off x="9119105" y="5494011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5547519-A606-41D5-A37A-747B8FD39C86}"/>
              </a:ext>
            </a:extLst>
          </p:cNvPr>
          <p:cNvSpPr txBox="1"/>
          <p:nvPr/>
        </p:nvSpPr>
        <p:spPr>
          <a:xfrm>
            <a:off x="10095140" y="5496384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순위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Tag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6F57F941-A831-4FD2-B516-92FA6B009D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923" y="5838770"/>
            <a:ext cx="228600" cy="228600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303E69C8-B929-4266-89E4-B168FCE69F83}"/>
              </a:ext>
            </a:extLst>
          </p:cNvPr>
          <p:cNvSpPr txBox="1"/>
          <p:nvPr/>
        </p:nvSpPr>
        <p:spPr>
          <a:xfrm>
            <a:off x="10095140" y="5836018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다크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모드</a:t>
            </a:r>
          </a:p>
        </p:txBody>
      </p:sp>
      <p:pic>
        <p:nvPicPr>
          <p:cNvPr id="135" name="그림 134">
            <a:extLst>
              <a:ext uri="{FF2B5EF4-FFF2-40B4-BE49-F238E27FC236}">
                <a16:creationId xmlns:a16="http://schemas.microsoft.com/office/drawing/2014/main" id="{4DE95301-8CD2-4668-AE8B-05C8AD68318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378" y="6183627"/>
            <a:ext cx="242711" cy="242711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36F8D70D-0599-4CE9-8404-EDC5D66DDA90}"/>
              </a:ext>
            </a:extLst>
          </p:cNvPr>
          <p:cNvSpPr txBox="1"/>
          <p:nvPr/>
        </p:nvSpPr>
        <p:spPr>
          <a:xfrm>
            <a:off x="10095140" y="621048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라이트 모드</a:t>
            </a: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BE846D9D-2149-4832-BE9B-01677933D05A}"/>
              </a:ext>
            </a:extLst>
          </p:cNvPr>
          <p:cNvGrpSpPr/>
          <p:nvPr/>
        </p:nvGrpSpPr>
        <p:grpSpPr>
          <a:xfrm>
            <a:off x="5731704" y="4578272"/>
            <a:ext cx="821683" cy="216784"/>
            <a:chOff x="5954802" y="3253613"/>
            <a:chExt cx="821683" cy="216784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AEB52257-2D71-4C7C-AC9F-30B6C3576320}"/>
                </a:ext>
              </a:extLst>
            </p:cNvPr>
            <p:cNvSpPr/>
            <p:nvPr/>
          </p:nvSpPr>
          <p:spPr bwMode="auto">
            <a:xfrm>
              <a:off x="5954802" y="3253613"/>
              <a:ext cx="216784" cy="2167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8FC8BCEA-A7DD-42E2-BCAF-559F1A59B0B5}"/>
                </a:ext>
              </a:extLst>
            </p:cNvPr>
            <p:cNvSpPr/>
            <p:nvPr/>
          </p:nvSpPr>
          <p:spPr bwMode="auto">
            <a:xfrm>
              <a:off x="6559701" y="3253613"/>
              <a:ext cx="216784" cy="2167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▶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D8B6C11-0B8B-46AC-B183-AC413FFBAA0E}"/>
                </a:ext>
              </a:extLst>
            </p:cNvPr>
            <p:cNvSpPr txBox="1"/>
            <p:nvPr/>
          </p:nvSpPr>
          <p:spPr>
            <a:xfrm>
              <a:off x="6159066" y="3256559"/>
              <a:ext cx="410080" cy="210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1/3</a:t>
              </a: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5E60EF8F-B967-46FA-92B2-9D1FE2EB1AAC}"/>
              </a:ext>
            </a:extLst>
          </p:cNvPr>
          <p:cNvSpPr txBox="1"/>
          <p:nvPr/>
        </p:nvSpPr>
        <p:spPr>
          <a:xfrm>
            <a:off x="6965441" y="4573320"/>
            <a:ext cx="8755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Swiper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페이징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F1B5E3F-1646-43FA-8FA8-37AC3899B7E1}"/>
              </a:ext>
            </a:extLst>
          </p:cNvPr>
          <p:cNvSpPr/>
          <p:nvPr/>
        </p:nvSpPr>
        <p:spPr bwMode="auto">
          <a:xfrm>
            <a:off x="5728719" y="5030342"/>
            <a:ext cx="348250" cy="1336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06:24</a:t>
            </a:r>
            <a:endParaRPr lang="ko-KR" altLang="en-US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C0CA3B2-86D5-4FD9-99EF-394D35431F70}"/>
              </a:ext>
            </a:extLst>
          </p:cNvPr>
          <p:cNvSpPr txBox="1"/>
          <p:nvPr/>
        </p:nvSpPr>
        <p:spPr>
          <a:xfrm>
            <a:off x="6965441" y="4965206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방송 시간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Tag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57F8DCB-D2FE-4416-8D9F-58A15CD4AE4C}"/>
              </a:ext>
            </a:extLst>
          </p:cNvPr>
          <p:cNvSpPr>
            <a:spLocks noChangeAspect="1"/>
          </p:cNvSpPr>
          <p:nvPr/>
        </p:nvSpPr>
        <p:spPr bwMode="auto">
          <a:xfrm>
            <a:off x="5647527" y="5336607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KBS  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포털   유튜브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3679447-D6CC-4F68-9DAC-3419E4D81375}"/>
              </a:ext>
            </a:extLst>
          </p:cNvPr>
          <p:cNvSpPr txBox="1"/>
          <p:nvPr/>
        </p:nvSpPr>
        <p:spPr>
          <a:xfrm>
            <a:off x="6965441" y="5339675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TAP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Menu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표현</a:t>
            </a: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809EB183-A290-42AE-9C03-5F8C78B24240}"/>
              </a:ext>
            </a:extLst>
          </p:cNvPr>
          <p:cNvSpPr/>
          <p:nvPr/>
        </p:nvSpPr>
        <p:spPr bwMode="auto">
          <a:xfrm>
            <a:off x="5728719" y="5734186"/>
            <a:ext cx="157942" cy="15794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05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4232283-AE23-463F-91C2-372477B34AB1}"/>
              </a:ext>
            </a:extLst>
          </p:cNvPr>
          <p:cNvSpPr txBox="1"/>
          <p:nvPr/>
        </p:nvSpPr>
        <p:spPr>
          <a:xfrm>
            <a:off x="6965441" y="5705435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더 보기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30FFD95E-9F18-48FC-B70D-580F650F817C}"/>
              </a:ext>
            </a:extLst>
          </p:cNvPr>
          <p:cNvSpPr txBox="1"/>
          <p:nvPr/>
        </p:nvSpPr>
        <p:spPr>
          <a:xfrm>
            <a:off x="466635" y="292501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모바일 제스처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Guide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2131514-BF01-45FF-94F7-2987A1479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237" y="1118466"/>
            <a:ext cx="1143000" cy="1143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A53875A-F8FE-4AE6-8483-207965F48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1037060"/>
            <a:ext cx="1143000" cy="1143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41F3427-8D05-4FDA-8768-59C2C3A706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703" y="1037060"/>
            <a:ext cx="1143000" cy="1143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71FF57B-1D46-4A36-8DF6-E2C29B369C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1118466"/>
            <a:ext cx="1143000" cy="1143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F2EE19E-6199-448C-85FC-BFA3433C6F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91" y="3166197"/>
            <a:ext cx="11430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EA5B57E5-05A1-4372-A160-F7D670F503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796" y="3166197"/>
            <a:ext cx="11430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6B0A5478-FAB4-4BE4-9ADC-D1678C7656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097" y="3166197"/>
            <a:ext cx="1143000" cy="952500"/>
          </a:xfrm>
          <a:prstGeom prst="rect">
            <a:avLst/>
          </a:prstGeom>
        </p:spPr>
      </p:pic>
      <p:pic>
        <p:nvPicPr>
          <p:cNvPr id="4096" name="그림 4095">
            <a:extLst>
              <a:ext uri="{FF2B5EF4-FFF2-40B4-BE49-F238E27FC236}">
                <a16:creationId xmlns:a16="http://schemas.microsoft.com/office/drawing/2014/main" id="{2698BCC3-8E2D-4435-881D-00BEA6CA25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963" y="3166197"/>
            <a:ext cx="1143000" cy="952500"/>
          </a:xfrm>
          <a:prstGeom prst="rect">
            <a:avLst/>
          </a:prstGeom>
        </p:spPr>
      </p:pic>
      <p:pic>
        <p:nvPicPr>
          <p:cNvPr id="4098" name="그림 4097">
            <a:extLst>
              <a:ext uri="{FF2B5EF4-FFF2-40B4-BE49-F238E27FC236}">
                <a16:creationId xmlns:a16="http://schemas.microsoft.com/office/drawing/2014/main" id="{E5F17056-1094-440E-8463-CFD9E12160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3166197"/>
            <a:ext cx="1143000" cy="952500"/>
          </a:xfrm>
          <a:prstGeom prst="rect">
            <a:avLst/>
          </a:prstGeom>
        </p:spPr>
      </p:pic>
      <p:pic>
        <p:nvPicPr>
          <p:cNvPr id="4100" name="그림 4099">
            <a:extLst>
              <a:ext uri="{FF2B5EF4-FFF2-40B4-BE49-F238E27FC236}">
                <a16:creationId xmlns:a16="http://schemas.microsoft.com/office/drawing/2014/main" id="{BAEF7CB5-B8C5-4F5A-947D-97021FB0AF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546" y="999249"/>
            <a:ext cx="1143000" cy="1143000"/>
          </a:xfrm>
          <a:prstGeom prst="rect">
            <a:avLst/>
          </a:prstGeom>
        </p:spPr>
      </p:pic>
      <p:pic>
        <p:nvPicPr>
          <p:cNvPr id="4111" name="그림 4110">
            <a:extLst>
              <a:ext uri="{FF2B5EF4-FFF2-40B4-BE49-F238E27FC236}">
                <a16:creationId xmlns:a16="http://schemas.microsoft.com/office/drawing/2014/main" id="{0AB47C21-F107-4413-842E-79BBE8B316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91" y="999249"/>
            <a:ext cx="1143000" cy="11430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1FD7759-9671-45ED-991E-4E182033C5DD}"/>
              </a:ext>
            </a:extLst>
          </p:cNvPr>
          <p:cNvSpPr txBox="1"/>
          <p:nvPr/>
        </p:nvSpPr>
        <p:spPr>
          <a:xfrm>
            <a:off x="1044443" y="2180060"/>
            <a:ext cx="914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Up Down Scroll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9DD021-CD47-49C1-A613-B2932B924B91}"/>
              </a:ext>
            </a:extLst>
          </p:cNvPr>
          <p:cNvSpPr txBox="1"/>
          <p:nvPr/>
        </p:nvSpPr>
        <p:spPr>
          <a:xfrm>
            <a:off x="4303888" y="2180060"/>
            <a:ext cx="731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SWIP Down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6AC458F-34C4-4C8C-A8C1-727AA83E4B05}"/>
              </a:ext>
            </a:extLst>
          </p:cNvPr>
          <p:cNvSpPr txBox="1"/>
          <p:nvPr/>
        </p:nvSpPr>
        <p:spPr>
          <a:xfrm>
            <a:off x="5849834" y="2180060"/>
            <a:ext cx="5950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SWIP Up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544653-4976-486A-8765-98A59542D9E5}"/>
              </a:ext>
            </a:extLst>
          </p:cNvPr>
          <p:cNvSpPr txBox="1"/>
          <p:nvPr/>
        </p:nvSpPr>
        <p:spPr>
          <a:xfrm>
            <a:off x="7530603" y="2180060"/>
            <a:ext cx="6335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SWIP Left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89C7EA-D076-4FD4-A601-488E254B2DDD}"/>
              </a:ext>
            </a:extLst>
          </p:cNvPr>
          <p:cNvSpPr txBox="1"/>
          <p:nvPr/>
        </p:nvSpPr>
        <p:spPr>
          <a:xfrm>
            <a:off x="8786825" y="2180060"/>
            <a:ext cx="7072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SWIP Right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9D46E0F-AD96-44D1-A09E-A47721540F32}"/>
              </a:ext>
            </a:extLst>
          </p:cNvPr>
          <p:cNvSpPr txBox="1"/>
          <p:nvPr/>
        </p:nvSpPr>
        <p:spPr>
          <a:xfrm>
            <a:off x="2478105" y="2180060"/>
            <a:ext cx="9284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Left Right Scroll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0E0D426-9D99-4B8B-938F-39C29FCDB4A5}"/>
              </a:ext>
            </a:extLst>
          </p:cNvPr>
          <p:cNvSpPr txBox="1"/>
          <p:nvPr/>
        </p:nvSpPr>
        <p:spPr>
          <a:xfrm>
            <a:off x="1324968" y="4175115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Tap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C402287-005E-44C4-8AC9-2EFAC496BF7C}"/>
              </a:ext>
            </a:extLst>
          </p:cNvPr>
          <p:cNvSpPr txBox="1"/>
          <p:nvPr/>
        </p:nvSpPr>
        <p:spPr>
          <a:xfrm>
            <a:off x="2579894" y="4175115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Double Tap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6B62AF6-135D-42E8-A2E1-EED2C5508CA9}"/>
              </a:ext>
            </a:extLst>
          </p:cNvPr>
          <p:cNvSpPr txBox="1"/>
          <p:nvPr/>
        </p:nvSpPr>
        <p:spPr>
          <a:xfrm>
            <a:off x="4447739" y="4175115"/>
            <a:ext cx="425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Press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29F7D22-41EB-43C8-BD39-9369A27A9909}"/>
              </a:ext>
            </a:extLst>
          </p:cNvPr>
          <p:cNvSpPr txBox="1"/>
          <p:nvPr/>
        </p:nvSpPr>
        <p:spPr>
          <a:xfrm>
            <a:off x="5826860" y="4175115"/>
            <a:ext cx="8996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Press and Drag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566D402-1743-4EDA-A2DA-05CCE5078A3C}"/>
              </a:ext>
            </a:extLst>
          </p:cNvPr>
          <p:cNvSpPr txBox="1"/>
          <p:nvPr/>
        </p:nvSpPr>
        <p:spPr>
          <a:xfrm>
            <a:off x="7381192" y="4175115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Long Press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17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534A-97F4-448F-9D95-BC36B20F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417" y="2844225"/>
            <a:ext cx="6665607" cy="584775"/>
          </a:xfrm>
        </p:spPr>
        <p:txBody>
          <a:bodyPr/>
          <a:lstStyle/>
          <a:p>
            <a:r>
              <a:rPr lang="ko-KR" altLang="en-US" dirty="0"/>
              <a:t>공통영역</a:t>
            </a:r>
            <a:r>
              <a:rPr lang="en-US" altLang="ko-KR" dirty="0"/>
              <a:t>(</a:t>
            </a:r>
            <a:r>
              <a:rPr lang="ko-KR" altLang="en-US" dirty="0"/>
              <a:t>헤더</a:t>
            </a:r>
            <a:r>
              <a:rPr lang="en-US" altLang="ko-KR" dirty="0"/>
              <a:t>/</a:t>
            </a:r>
            <a:r>
              <a:rPr lang="ko-KR" altLang="en-US" dirty="0" err="1"/>
              <a:t>푸터</a:t>
            </a:r>
            <a:r>
              <a:rPr lang="en-US" altLang="ko-KR" dirty="0"/>
              <a:t>/</a:t>
            </a:r>
            <a:r>
              <a:rPr lang="ko-KR" altLang="en-US" dirty="0" err="1"/>
              <a:t>툴바</a:t>
            </a:r>
            <a:r>
              <a:rPr lang="en-US" altLang="ko-KR" dirty="0"/>
              <a:t>/</a:t>
            </a:r>
            <a:r>
              <a:rPr lang="ko-KR" altLang="en-US" dirty="0"/>
              <a:t>플레이어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96765D-86D9-4A14-B254-FA9CD5C0FB56}"/>
              </a:ext>
            </a:extLst>
          </p:cNvPr>
          <p:cNvSpPr txBox="1"/>
          <p:nvPr/>
        </p:nvSpPr>
        <p:spPr>
          <a:xfrm>
            <a:off x="869417" y="3579223"/>
            <a:ext cx="5458546" cy="483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KBS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뉴스 홈페이지의 모든 화면에서 공통적으로 사용되는 영역 및 항목으로 메인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서브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기사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화면에서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동일하게 적용되어지는 공통 영역과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영상 기사 시청 시 필요한 공통 항목으로 구분된다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6663000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1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sz="800" dirty="0" smtClean="0"/>
        </a:defPPr>
      </a:lstStyle>
    </a:tx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내용양식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1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800" dirty="0" err="1">
            <a:ln>
              <a:solidFill>
                <a:srgbClr val="1C2A3E">
                  <a:alpha val="16000"/>
                </a:srgbClr>
              </a:solidFill>
            </a:ln>
            <a:solidFill>
              <a:prstClr val="black"/>
            </a:solidFill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sz="800" dirty="0" err="1">
            <a:ln>
              <a:solidFill>
                <a:srgbClr val="1C2A3E">
                  <a:alpha val="16000"/>
                </a:srgbClr>
              </a:solidFill>
            </a:ln>
            <a:solidFill>
              <a:prstClr val="black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34969</TotalTime>
  <Words>13229</Words>
  <Application>Microsoft Office PowerPoint</Application>
  <PresentationFormat>와이드스크린</PresentationFormat>
  <Paragraphs>2957</Paragraphs>
  <Slides>49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49</vt:i4>
      </vt:variant>
    </vt:vector>
  </HeadingPairs>
  <TitlesOfParts>
    <vt:vector size="57" baseType="lpstr">
      <vt:lpstr>굴림</vt:lpstr>
      <vt:lpstr>나눔고딕</vt:lpstr>
      <vt:lpstr>돋움</vt:lpstr>
      <vt:lpstr>맑은 고딕</vt:lpstr>
      <vt:lpstr>Arial</vt:lpstr>
      <vt:lpstr>Wingdings</vt:lpstr>
      <vt:lpstr>디자인</vt:lpstr>
      <vt:lpstr>내용양식</vt:lpstr>
      <vt:lpstr>UIUX설계서(Mobile)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공통영역(헤더/푸터/툴바/플레이어)</vt:lpstr>
      <vt:lpstr>PowerPoint 프레젠테이션</vt:lpstr>
      <vt:lpstr>Header</vt:lpstr>
      <vt:lpstr>Header</vt:lpstr>
      <vt:lpstr>Header</vt:lpstr>
      <vt:lpstr>Header</vt:lpstr>
      <vt:lpstr>Header</vt:lpstr>
      <vt:lpstr>Header (알림 설정 – APP에서만 사용)</vt:lpstr>
      <vt:lpstr>Header</vt:lpstr>
      <vt:lpstr>Footer</vt:lpstr>
      <vt:lpstr>Footer</vt:lpstr>
      <vt:lpstr>Footer</vt:lpstr>
      <vt:lpstr>Footer</vt:lpstr>
      <vt:lpstr>Footer</vt:lpstr>
      <vt:lpstr>영상 플레이어 </vt:lpstr>
      <vt:lpstr>영상 플레이어 </vt:lpstr>
      <vt:lpstr>메인화면</vt:lpstr>
      <vt:lpstr>PowerPoint 프레젠테이션</vt:lpstr>
      <vt:lpstr>메인화면 공통 </vt:lpstr>
      <vt:lpstr>메인화면 공통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기사 View 화면</vt:lpstr>
      <vt:lpstr>PowerPoint 프레젠테이션</vt:lpstr>
      <vt:lpstr>기사 View 화면 공통 (영상 기사 유형 기준)</vt:lpstr>
      <vt:lpstr>기사 View 화면 공통 (영상 기사 유형 기준)</vt:lpstr>
      <vt:lpstr>기사 View 화면 공통 (영상 기사 유형 기준)</vt:lpstr>
      <vt:lpstr>기사 View 화면 공통 (영상 기사 유형 기준)</vt:lpstr>
      <vt:lpstr>기사 View 화면 공통 (영상 기사 유형 기준)</vt:lpstr>
      <vt:lpstr>기사 View 화면 공통 (영상 기사 유형 기준)</vt:lpstr>
      <vt:lpstr>기사 영역</vt:lpstr>
      <vt:lpstr>기사 영역</vt:lpstr>
      <vt:lpstr>기사 영역</vt:lpstr>
      <vt:lpstr>기사 영역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DHKIM</dc:creator>
  <cp:lastModifiedBy>Owen Song</cp:lastModifiedBy>
  <cp:revision>1681</cp:revision>
  <dcterms:created xsi:type="dcterms:W3CDTF">2020-04-27T04:37:00Z</dcterms:created>
  <dcterms:modified xsi:type="dcterms:W3CDTF">2023-08-18T08:43:38Z</dcterms:modified>
</cp:coreProperties>
</file>