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91"/>
  </p:notesMasterIdLst>
  <p:sldIdLst>
    <p:sldId id="270" r:id="rId3"/>
    <p:sldId id="261" r:id="rId4"/>
    <p:sldId id="474" r:id="rId5"/>
    <p:sldId id="475" r:id="rId6"/>
    <p:sldId id="477" r:id="rId7"/>
    <p:sldId id="476" r:id="rId8"/>
    <p:sldId id="413" r:id="rId9"/>
    <p:sldId id="410" r:id="rId10"/>
    <p:sldId id="478" r:id="rId11"/>
    <p:sldId id="411" r:id="rId12"/>
    <p:sldId id="482" r:id="rId13"/>
    <p:sldId id="429" r:id="rId14"/>
    <p:sldId id="431" r:id="rId15"/>
    <p:sldId id="425" r:id="rId16"/>
    <p:sldId id="432" r:id="rId17"/>
    <p:sldId id="415" r:id="rId18"/>
    <p:sldId id="489" r:id="rId19"/>
    <p:sldId id="490" r:id="rId20"/>
    <p:sldId id="491" r:id="rId21"/>
    <p:sldId id="500" r:id="rId22"/>
    <p:sldId id="544" r:id="rId23"/>
    <p:sldId id="543" r:id="rId24"/>
    <p:sldId id="545" r:id="rId25"/>
    <p:sldId id="423" r:id="rId26"/>
    <p:sldId id="480" r:id="rId27"/>
    <p:sldId id="416" r:id="rId28"/>
    <p:sldId id="483" r:id="rId29"/>
    <p:sldId id="517" r:id="rId30"/>
    <p:sldId id="518" r:id="rId31"/>
    <p:sldId id="520" r:id="rId32"/>
    <p:sldId id="521" r:id="rId33"/>
    <p:sldId id="519" r:id="rId34"/>
    <p:sldId id="522" r:id="rId35"/>
    <p:sldId id="523" r:id="rId36"/>
    <p:sldId id="524" r:id="rId37"/>
    <p:sldId id="525" r:id="rId38"/>
    <p:sldId id="433" r:id="rId39"/>
    <p:sldId id="440" r:id="rId40"/>
    <p:sldId id="441" r:id="rId41"/>
    <p:sldId id="442" r:id="rId42"/>
    <p:sldId id="439" r:id="rId43"/>
    <p:sldId id="481" r:id="rId44"/>
    <p:sldId id="479" r:id="rId45"/>
    <p:sldId id="527" r:id="rId46"/>
    <p:sldId id="528" r:id="rId47"/>
    <p:sldId id="529" r:id="rId48"/>
    <p:sldId id="530" r:id="rId49"/>
    <p:sldId id="531" r:id="rId50"/>
    <p:sldId id="532" r:id="rId51"/>
    <p:sldId id="533" r:id="rId52"/>
    <p:sldId id="534" r:id="rId53"/>
    <p:sldId id="535" r:id="rId54"/>
    <p:sldId id="536" r:id="rId55"/>
    <p:sldId id="537" r:id="rId56"/>
    <p:sldId id="538" r:id="rId57"/>
    <p:sldId id="539" r:id="rId58"/>
    <p:sldId id="540" r:id="rId59"/>
    <p:sldId id="541" r:id="rId60"/>
    <p:sldId id="542" r:id="rId61"/>
    <p:sldId id="443" r:id="rId62"/>
    <p:sldId id="444" r:id="rId63"/>
    <p:sldId id="445" r:id="rId64"/>
    <p:sldId id="446" r:id="rId65"/>
    <p:sldId id="447" r:id="rId66"/>
    <p:sldId id="511" r:id="rId67"/>
    <p:sldId id="512" r:id="rId68"/>
    <p:sldId id="448" r:id="rId69"/>
    <p:sldId id="504" r:id="rId70"/>
    <p:sldId id="506" r:id="rId71"/>
    <p:sldId id="507" r:id="rId72"/>
    <p:sldId id="457" r:id="rId73"/>
    <p:sldId id="513" r:id="rId74"/>
    <p:sldId id="458" r:id="rId75"/>
    <p:sldId id="509" r:id="rId76"/>
    <p:sldId id="510" r:id="rId77"/>
    <p:sldId id="515" r:id="rId78"/>
    <p:sldId id="514" r:id="rId79"/>
    <p:sldId id="462" r:id="rId80"/>
    <p:sldId id="463" r:id="rId81"/>
    <p:sldId id="464" r:id="rId82"/>
    <p:sldId id="465" r:id="rId83"/>
    <p:sldId id="466" r:id="rId84"/>
    <p:sldId id="468" r:id="rId85"/>
    <p:sldId id="467" r:id="rId86"/>
    <p:sldId id="469" r:id="rId87"/>
    <p:sldId id="470" r:id="rId88"/>
    <p:sldId id="471" r:id="rId89"/>
    <p:sldId id="472" r:id="rId9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8C99245-CD3C-48D3-8C86-664CC2D43091}">
          <p14:sldIdLst>
            <p14:sldId id="270"/>
            <p14:sldId id="261"/>
          </p14:sldIdLst>
        </p14:section>
        <p14:section name="서비스정책" id="{65F54180-8E78-4374-AEE8-2207F77BDA11}">
          <p14:sldIdLst>
            <p14:sldId id="474"/>
            <p14:sldId id="475"/>
            <p14:sldId id="477"/>
            <p14:sldId id="476"/>
          </p14:sldIdLst>
        </p14:section>
        <p14:section name="가이드" id="{077F620D-2C90-44CE-80A9-3E3E7FC1797B}">
          <p14:sldIdLst>
            <p14:sldId id="413"/>
          </p14:sldIdLst>
        </p14:section>
        <p14:section name="공통영역(헤더/푸터/툴바/플레이어)" id="{6DF2EFFF-72DD-4728-8578-5CDF35D8FED9}">
          <p14:sldIdLst>
            <p14:sldId id="410"/>
            <p14:sldId id="478"/>
          </p14:sldIdLst>
        </p14:section>
        <p14:section name="Header" id="{DE09507F-CB94-4EBD-9892-81120A430722}">
          <p14:sldIdLst>
            <p14:sldId id="411"/>
            <p14:sldId id="482"/>
            <p14:sldId id="429"/>
            <p14:sldId id="431"/>
            <p14:sldId id="425"/>
            <p14:sldId id="432"/>
          </p14:sldIdLst>
        </p14:section>
        <p14:section name="Footer" id="{E3011B98-1FA5-4189-B026-C7FD9BE6B595}">
          <p14:sldIdLst>
            <p14:sldId id="415"/>
          </p14:sldIdLst>
        </p14:section>
        <p14:section name="Toolbar" id="{AD5CACA7-FCD0-4EBF-AF0F-C36F6D42C2E7}">
          <p14:sldIdLst>
            <p14:sldId id="489"/>
            <p14:sldId id="490"/>
            <p14:sldId id="491"/>
          </p14:sldIdLst>
        </p14:section>
        <p14:section name="영상 플레이어" id="{F566463C-F66D-47C4-8F25-7793D45CFCD1}">
          <p14:sldIdLst>
            <p14:sldId id="500"/>
            <p14:sldId id="544"/>
            <p14:sldId id="543"/>
            <p14:sldId id="545"/>
          </p14:sldIdLst>
        </p14:section>
        <p14:section name="메인 화면" id="{0B5C4481-B53F-4DD8-83DB-16DD7BF34368}">
          <p14:sldIdLst>
            <p14:sldId id="423"/>
            <p14:sldId id="480"/>
            <p14:sldId id="416"/>
            <p14:sldId id="483"/>
            <p14:sldId id="517"/>
            <p14:sldId id="518"/>
            <p14:sldId id="520"/>
            <p14:sldId id="521"/>
            <p14:sldId id="519"/>
            <p14:sldId id="522"/>
            <p14:sldId id="523"/>
            <p14:sldId id="524"/>
            <p14:sldId id="525"/>
          </p14:sldIdLst>
        </p14:section>
        <p14:section name="메인(텍스트버전)" id="{07FD4CCB-4E62-4298-B5AF-33D45406C35E}">
          <p14:sldIdLst>
            <p14:sldId id="433"/>
            <p14:sldId id="440"/>
            <p14:sldId id="441"/>
            <p14:sldId id="442"/>
          </p14:sldIdLst>
        </p14:section>
        <p14:section name="기사View 화면" id="{386ADC9C-163D-4B97-9D9C-DF0D40EE5D0A}">
          <p14:sldIdLst>
            <p14:sldId id="439"/>
            <p14:sldId id="481"/>
            <p14:sldId id="479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</p14:sldIdLst>
        </p14:section>
        <p14:section name="기사View 텍스트버전" id="{25FFCC84-BB1B-435B-A9D7-AA38048449A4}">
          <p14:sldIdLst>
            <p14:sldId id="443"/>
            <p14:sldId id="444"/>
            <p14:sldId id="445"/>
            <p14:sldId id="446"/>
          </p14:sldIdLst>
        </p14:section>
        <p14:section name="서브_분야별" id="{64A3B2C4-410C-4A8C-B7FB-B70BE380C72A}">
          <p14:sldIdLst>
            <p14:sldId id="447"/>
            <p14:sldId id="511"/>
            <p14:sldId id="512"/>
            <p14:sldId id="448"/>
            <p14:sldId id="504"/>
            <p14:sldId id="506"/>
            <p14:sldId id="507"/>
          </p14:sldIdLst>
        </p14:section>
        <p14:section name="서브_이슈" id="{065864BF-F678-40F9-B1D5-B0E7DE13DBD1}">
          <p14:sldIdLst>
            <p14:sldId id="457"/>
            <p14:sldId id="513"/>
            <p14:sldId id="458"/>
            <p14:sldId id="509"/>
            <p14:sldId id="510"/>
            <p14:sldId id="515"/>
            <p14:sldId id="514"/>
          </p14:sldIdLst>
        </p14:section>
        <p14:section name="서브_TV 뉴스" id="{1B0286B6-9A52-4E2F-906C-636356C9A924}">
          <p14:sldIdLst>
            <p14:sldId id="462"/>
            <p14:sldId id="463"/>
            <p14:sldId id="464"/>
            <p14:sldId id="465"/>
            <p14:sldId id="466"/>
            <p14:sldId id="468"/>
            <p14:sldId id="467"/>
          </p14:sldIdLst>
        </p14:section>
        <p14:section name="프리미엄K" id="{D080593E-1DE3-4930-BE3A-75C9A6D39ECA}">
          <p14:sldIdLst>
            <p14:sldId id="469"/>
            <p14:sldId id="470"/>
            <p14:sldId id="471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2807">
          <p15:clr>
            <a:srgbClr val="A4A3A4"/>
          </p15:clr>
        </p15:guide>
        <p15:guide id="3" pos="597" userDrawn="1">
          <p15:clr>
            <a:srgbClr val="A4A3A4"/>
          </p15:clr>
        </p15:guide>
        <p15:guide id="5" pos="5065" userDrawn="1">
          <p15:clr>
            <a:srgbClr val="A4A3A4"/>
          </p15:clr>
        </p15:guide>
        <p15:guide id="6" orient="horz" pos="3453" userDrawn="1">
          <p15:clr>
            <a:srgbClr val="A4A3A4"/>
          </p15:clr>
        </p15:guide>
        <p15:guide id="7" orient="horz" pos="2001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pos="2842" userDrawn="1">
          <p15:clr>
            <a:srgbClr val="A4A3A4"/>
          </p15:clr>
        </p15:guide>
        <p15:guide id="12" pos="1708" userDrawn="1">
          <p15:clr>
            <a:srgbClr val="A4A3A4"/>
          </p15:clr>
        </p15:guide>
        <p15:guide id="13" pos="3931" userDrawn="1">
          <p15:clr>
            <a:srgbClr val="A4A3A4"/>
          </p15:clr>
        </p15:guide>
        <p15:guide id="14" orient="horz" pos="2183" userDrawn="1">
          <p15:clr>
            <a:srgbClr val="A4A3A4"/>
          </p15:clr>
        </p15:guide>
        <p15:guide id="15" pos="3772" userDrawn="1">
          <p15:clr>
            <a:srgbClr val="A4A3A4"/>
          </p15:clr>
        </p15:guide>
        <p15:guide id="16" pos="6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en Song" initials="OS" lastIdx="9" clrIdx="0">
    <p:extLst>
      <p:ext uri="{19B8F6BF-5375-455C-9EA6-DF929625EA0E}">
        <p15:presenceInfo xmlns:p15="http://schemas.microsoft.com/office/powerpoint/2012/main" userId="c0372010e1707d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FFFFFF"/>
    <a:srgbClr val="404040"/>
    <a:srgbClr val="000000"/>
    <a:srgbClr val="93CDDD"/>
    <a:srgbClr val="BFBFBF"/>
    <a:srgbClr val="262626"/>
    <a:srgbClr val="737373"/>
    <a:srgbClr val="EAEAEA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6336" autoAdjust="0"/>
  </p:normalViewPr>
  <p:slideViewPr>
    <p:cSldViewPr snapToGrid="0">
      <p:cViewPr varScale="1">
        <p:scale>
          <a:sx n="110" d="100"/>
          <a:sy n="110" d="100"/>
        </p:scale>
        <p:origin x="762" y="96"/>
      </p:cViewPr>
      <p:guideLst>
        <p:guide orient="horz" pos="2364"/>
        <p:guide pos="2807"/>
        <p:guide pos="597"/>
        <p:guide pos="5065"/>
        <p:guide orient="horz" pos="3453"/>
        <p:guide orient="horz" pos="2001"/>
        <p:guide orient="horz" pos="1003"/>
        <p:guide orient="horz" pos="1865"/>
        <p:guide pos="2842"/>
        <p:guide pos="1708"/>
        <p:guide pos="3931"/>
        <p:guide orient="horz" pos="2183"/>
        <p:guide pos="3772"/>
        <p:guide pos="6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-38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D3AC4-3B19-48B4-BB84-A1B0B0145F21}" type="datetimeFigureOut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12967-0047-4224-B374-1AF1C39647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9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12967-0047-4224-B374-1AF1C39647A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8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2A3E2-99EE-4DCE-B0A2-3229F9C3C4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2822" y="2138947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ko-KR" altLang="en-US" sz="3600" b="1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문서명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7D66B-2E43-4C1A-93D1-97294456AA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2822" y="1677282"/>
            <a:ext cx="202536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>
              <a:buFontTx/>
              <a:buNone/>
              <a:defRPr lang="ko-KR" altLang="en-US" sz="2400" b="0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Project name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003C17-E5C8-4914-8DAD-9CC6847D80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997" y="5914210"/>
            <a:ext cx="1602006" cy="345086"/>
          </a:xfrm>
          <a:prstGeom prst="rect">
            <a:avLst/>
          </a:prstGeom>
        </p:spPr>
      </p:pic>
      <p:sp>
        <p:nvSpPr>
          <p:cNvPr id="12" name="Text Box 108">
            <a:extLst>
              <a:ext uri="{FF2B5EF4-FFF2-40B4-BE49-F238E27FC236}">
                <a16:creationId xmlns:a16="http://schemas.microsoft.com/office/drawing/2014/main" id="{B980861D-2104-4FA4-AC86-FD7285B676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68563" y="6340069"/>
            <a:ext cx="7232998" cy="349250"/>
          </a:xfrm>
          <a:prstGeom prst="rect">
            <a:avLst/>
          </a:prstGeom>
        </p:spPr>
        <p:txBody>
          <a:bodyPr/>
          <a:lstStyle/>
          <a:p>
            <a:pPr algn="ctr"/>
            <a:r>
              <a:rPr kumimoji="1" lang="ko-KR" altLang="en-US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rPr>
              <a:t>에스제이테크놀로지의 사전 승인 없이 본 내용의 전부 또는 일부에 대한 복사</a:t>
            </a:r>
            <a:r>
              <a:rPr kumimoji="1" lang="en-US" altLang="ko-KR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ko-KR" altLang="en-US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rPr>
              <a:t>전재</a:t>
            </a:r>
            <a:r>
              <a:rPr kumimoji="1" lang="en-US" altLang="ko-KR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ko-KR" altLang="en-US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rPr>
              <a:t>배포</a:t>
            </a:r>
            <a:r>
              <a:rPr kumimoji="1" lang="en-US" altLang="ko-KR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ko-KR" altLang="en-US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rPr>
              <a:t>사용을 금합니다</a:t>
            </a:r>
            <a:r>
              <a:rPr kumimoji="1" lang="en-US" altLang="ko-KR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F082564-0C18-4FC2-91BA-C717F30BDC74}"/>
              </a:ext>
            </a:extLst>
          </p:cNvPr>
          <p:cNvCxnSpPr/>
          <p:nvPr userDrawn="1"/>
        </p:nvCxnSpPr>
        <p:spPr bwMode="auto">
          <a:xfrm>
            <a:off x="1767385" y="1653164"/>
            <a:ext cx="0" cy="1142952"/>
          </a:xfrm>
          <a:prstGeom prst="line">
            <a:avLst/>
          </a:prstGeom>
          <a:noFill/>
          <a:ln w="57150" cap="flat" cmpd="sng" algn="ctr">
            <a:solidFill>
              <a:srgbClr val="E6E5E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0588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다음페이지연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E93004-5934-413A-BC43-12DEDC7D99F3}"/>
              </a:ext>
            </a:extLst>
          </p:cNvPr>
          <p:cNvSpPr/>
          <p:nvPr userDrawn="1"/>
        </p:nvSpPr>
        <p:spPr bwMode="auto">
          <a:xfrm>
            <a:off x="104775" y="968991"/>
            <a:ext cx="8746091" cy="58108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 bwMode="auto">
          <a:xfrm rot="5400000">
            <a:off x="-1936865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/>
          <p:nvPr userDrawn="1"/>
        </p:nvCxnSpPr>
        <p:spPr bwMode="auto">
          <a:xfrm rot="5400000">
            <a:off x="5132791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sp>
        <p:nvSpPr>
          <p:cNvPr id="27" name="Rectangle 42">
            <a:extLst>
              <a:ext uri="{FF2B5EF4-FFF2-40B4-BE49-F238E27FC236}">
                <a16:creationId xmlns:a16="http://schemas.microsoft.com/office/drawing/2014/main" id="{A952CA4D-C2E0-490C-A895-1B522189B5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6491952"/>
            <a:ext cx="8743288" cy="283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ko-KR" altLang="en-US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페이지 이어짐</a:t>
            </a:r>
            <a:endParaRPr lang="en-US" altLang="ko-KR" sz="800" kern="1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70C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54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이전다음연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63BE05-90B5-48BA-B778-8DA7665AEA11}"/>
              </a:ext>
            </a:extLst>
          </p:cNvPr>
          <p:cNvSpPr/>
          <p:nvPr userDrawn="1"/>
        </p:nvSpPr>
        <p:spPr bwMode="auto">
          <a:xfrm>
            <a:off x="104775" y="968991"/>
            <a:ext cx="8746091" cy="58108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 bwMode="auto">
          <a:xfrm rot="5400000">
            <a:off x="-1936865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 userDrawn="1"/>
        </p:nvCxnSpPr>
        <p:spPr bwMode="auto">
          <a:xfrm rot="5400000">
            <a:off x="5132791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sp>
        <p:nvSpPr>
          <p:cNvPr id="27" name="Rectangle 42">
            <a:extLst>
              <a:ext uri="{FF2B5EF4-FFF2-40B4-BE49-F238E27FC236}">
                <a16:creationId xmlns:a16="http://schemas.microsoft.com/office/drawing/2014/main" id="{A952CA4D-C2E0-490C-A895-1B522189B5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6491952"/>
            <a:ext cx="8743288" cy="283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ko-KR" altLang="en-US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페이지 이어짐</a:t>
            </a:r>
            <a:endParaRPr lang="en-US" altLang="ko-KR" sz="800" kern="1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70C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Rectangle 42">
            <a:extLst>
              <a:ext uri="{FF2B5EF4-FFF2-40B4-BE49-F238E27FC236}">
                <a16:creationId xmlns:a16="http://schemas.microsoft.com/office/drawing/2014/main" id="{A952CA4D-C2E0-490C-A895-1B522189B5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963987"/>
            <a:ext cx="8743288" cy="283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ko-KR" altLang="en-US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이전 페이지 이어짐</a:t>
            </a:r>
            <a:endParaRPr lang="en-US" altLang="ko-KR" sz="800" kern="1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70C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548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Header_표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A09671-4E19-4603-A008-F87BB92A7D63}"/>
              </a:ext>
            </a:extLst>
          </p:cNvPr>
          <p:cNvSpPr/>
          <p:nvPr userDrawn="1"/>
        </p:nvSpPr>
        <p:spPr bwMode="auto">
          <a:xfrm>
            <a:off x="104775" y="968991"/>
            <a:ext cx="8746091" cy="58108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 bwMode="auto">
          <a:xfrm rot="5400000">
            <a:off x="-1936865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 userDrawn="1"/>
        </p:nvCxnSpPr>
        <p:spPr bwMode="auto">
          <a:xfrm rot="5400000">
            <a:off x="5132791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sp>
        <p:nvSpPr>
          <p:cNvPr id="11" name="Rectangle 42">
            <a:extLst>
              <a:ext uri="{FF2B5EF4-FFF2-40B4-BE49-F238E27FC236}">
                <a16:creationId xmlns:a16="http://schemas.microsoft.com/office/drawing/2014/main" id="{A952CA4D-C2E0-490C-A895-1B522189B5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963987"/>
            <a:ext cx="8743288" cy="272630"/>
          </a:xfrm>
          <a:prstGeom prst="rect">
            <a:avLst/>
          </a:prstGeom>
          <a:solidFill>
            <a:schemeClr val="bg2"/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en-US" altLang="ko-KR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20919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Footer_표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56C9FA-0556-4935-ADFA-420AA7207EA7}"/>
              </a:ext>
            </a:extLst>
          </p:cNvPr>
          <p:cNvSpPr/>
          <p:nvPr userDrawn="1"/>
        </p:nvSpPr>
        <p:spPr bwMode="auto">
          <a:xfrm>
            <a:off x="104775" y="968991"/>
            <a:ext cx="8746091" cy="58108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 bwMode="auto">
          <a:xfrm rot="5400000">
            <a:off x="-1936865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 userDrawn="1"/>
        </p:nvCxnSpPr>
        <p:spPr bwMode="auto">
          <a:xfrm rot="5400000">
            <a:off x="5132791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sp>
        <p:nvSpPr>
          <p:cNvPr id="11" name="Rectangle 42">
            <a:extLst>
              <a:ext uri="{FF2B5EF4-FFF2-40B4-BE49-F238E27FC236}">
                <a16:creationId xmlns:a16="http://schemas.microsoft.com/office/drawing/2014/main" id="{A952CA4D-C2E0-490C-A895-1B522189B5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6503829"/>
            <a:ext cx="8743288" cy="272630"/>
          </a:xfrm>
          <a:prstGeom prst="rect">
            <a:avLst/>
          </a:prstGeom>
          <a:solidFill>
            <a:schemeClr val="bg2"/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en-US" altLang="ko-KR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734017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_한개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5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34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35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36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37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grpSp>
        <p:nvGrpSpPr>
          <p:cNvPr id="39" name="그룹 38"/>
          <p:cNvGrpSpPr/>
          <p:nvPr userDrawn="1"/>
        </p:nvGrpSpPr>
        <p:grpSpPr>
          <a:xfrm>
            <a:off x="3167147" y="1130530"/>
            <a:ext cx="2768139" cy="5517884"/>
            <a:chOff x="1479664" y="1130530"/>
            <a:chExt cx="2768139" cy="5517884"/>
          </a:xfrm>
        </p:grpSpPr>
        <p:pic>
          <p:nvPicPr>
            <p:cNvPr id="40" name="Picture 5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30321" t="10816" r="30275" b="10639"/>
            <a:stretch>
              <a:fillRect/>
            </a:stretch>
          </p:blipFill>
          <p:spPr bwMode="auto">
            <a:xfrm>
              <a:off x="1479664" y="1130530"/>
              <a:ext cx="2768139" cy="5517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85131" b="7759"/>
            <a:stretch>
              <a:fillRect/>
            </a:stretch>
          </p:blipFill>
          <p:spPr bwMode="auto">
            <a:xfrm>
              <a:off x="1790779" y="1265344"/>
              <a:ext cx="342821" cy="15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2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66896" t="10057"/>
            <a:stretch>
              <a:fillRect/>
            </a:stretch>
          </p:blipFill>
          <p:spPr bwMode="auto">
            <a:xfrm>
              <a:off x="3276600" y="1295401"/>
              <a:ext cx="722066" cy="13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3175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_두개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5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34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35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36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37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1180406" y="1130530"/>
            <a:ext cx="2768139" cy="5517884"/>
            <a:chOff x="1479664" y="1130530"/>
            <a:chExt cx="2768139" cy="5517884"/>
          </a:xfrm>
        </p:grpSpPr>
        <p:pic>
          <p:nvPicPr>
            <p:cNvPr id="3077" name="Picture 5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30321" t="10816" r="30275" b="10639"/>
            <a:stretch>
              <a:fillRect/>
            </a:stretch>
          </p:blipFill>
          <p:spPr bwMode="auto">
            <a:xfrm>
              <a:off x="1479664" y="1130530"/>
              <a:ext cx="2768139" cy="5517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85131" b="7759"/>
            <a:stretch>
              <a:fillRect/>
            </a:stretch>
          </p:blipFill>
          <p:spPr bwMode="auto">
            <a:xfrm>
              <a:off x="1790779" y="1265344"/>
              <a:ext cx="342821" cy="15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66896" t="10057"/>
            <a:stretch>
              <a:fillRect/>
            </a:stretch>
          </p:blipFill>
          <p:spPr bwMode="auto">
            <a:xfrm>
              <a:off x="3276600" y="1295401"/>
              <a:ext cx="722066" cy="13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9" name="그룹 38"/>
          <p:cNvGrpSpPr/>
          <p:nvPr userDrawn="1"/>
        </p:nvGrpSpPr>
        <p:grpSpPr>
          <a:xfrm>
            <a:off x="4653203" y="1130530"/>
            <a:ext cx="2768139" cy="5517884"/>
            <a:chOff x="1479664" y="1130530"/>
            <a:chExt cx="2768139" cy="5517884"/>
          </a:xfrm>
        </p:grpSpPr>
        <p:pic>
          <p:nvPicPr>
            <p:cNvPr id="40" name="Picture 5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30321" t="10816" r="30275" b="10639"/>
            <a:stretch>
              <a:fillRect/>
            </a:stretch>
          </p:blipFill>
          <p:spPr bwMode="auto">
            <a:xfrm>
              <a:off x="1479664" y="1130530"/>
              <a:ext cx="2768139" cy="5517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85131" b="7759"/>
            <a:stretch>
              <a:fillRect/>
            </a:stretch>
          </p:blipFill>
          <p:spPr bwMode="auto">
            <a:xfrm>
              <a:off x="1790779" y="1265344"/>
              <a:ext cx="342821" cy="15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2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66896" t="10057"/>
            <a:stretch>
              <a:fillRect/>
            </a:stretch>
          </p:blipFill>
          <p:spPr bwMode="auto">
            <a:xfrm>
              <a:off x="3276600" y="1295401"/>
              <a:ext cx="722066" cy="13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3175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C_Mai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5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30647" y="567973"/>
            <a:ext cx="319318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75014" y="567972"/>
            <a:ext cx="678391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2022.11.09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0A6581-958B-29C9-3003-04C6D0ED005F}"/>
              </a:ext>
            </a:extLst>
          </p:cNvPr>
          <p:cNvSpPr txBox="1"/>
          <p:nvPr userDrawn="1"/>
        </p:nvSpPr>
        <p:spPr>
          <a:xfrm>
            <a:off x="9445211" y="592534"/>
            <a:ext cx="49244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</p:spTree>
    <p:extLst>
      <p:ext uri="{BB962C8B-B14F-4D97-AF65-F5344CB8AC3E}">
        <p14:creationId xmlns:p14="http://schemas.microsoft.com/office/powerpoint/2010/main" val="2489956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925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108266" y="886593"/>
            <a:ext cx="119802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3" name="Text Box 409">
            <a:extLst>
              <a:ext uri="{FF2B5EF4-FFF2-40B4-BE49-F238E27FC236}">
                <a16:creationId xmlns:a16="http://schemas.microsoft.com/office/drawing/2014/main" id="{6AB7A9BA-6728-4047-8410-3483465233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24192" y="53339"/>
            <a:ext cx="42535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10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편성제작정보시스템 기능개선</a:t>
            </a:r>
            <a:endParaRPr lang="en-US" altLang="ko-KR" sz="1000" kern="1200" spc="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1F5623-AA3C-4609-A250-DB9A66E516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4" y="57626"/>
            <a:ext cx="1087173" cy="237649"/>
          </a:xfrm>
          <a:prstGeom prst="rect">
            <a:avLst/>
          </a:prstGeom>
        </p:spPr>
      </p:pic>
      <p:graphicFrame>
        <p:nvGraphicFramePr>
          <p:cNvPr id="5" name="Group 91">
            <a:extLst>
              <a:ext uri="{FF2B5EF4-FFF2-40B4-BE49-F238E27FC236}">
                <a16:creationId xmlns:a16="http://schemas.microsoft.com/office/drawing/2014/main" id="{BACBEFEC-DE63-424C-81A2-8BD49B5DB08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40503938"/>
              </p:ext>
            </p:extLst>
          </p:nvPr>
        </p:nvGraphicFramePr>
        <p:xfrm>
          <a:off x="108264" y="317784"/>
          <a:ext cx="11969451" cy="473167"/>
        </p:xfrm>
        <a:graphic>
          <a:graphicData uri="http://schemas.openxmlformats.org/drawingml/2006/table">
            <a:tbl>
              <a:tblPr/>
              <a:tblGrid>
                <a:gridCol w="5528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2257">
                  <a:extLst>
                    <a:ext uri="{9D8B030D-6E8A-4147-A177-3AD203B41FA5}">
                      <a16:colId xmlns:a16="http://schemas.microsoft.com/office/drawing/2014/main" val="3279441897"/>
                    </a:ext>
                  </a:extLst>
                </a:gridCol>
                <a:gridCol w="1009934">
                  <a:extLst>
                    <a:ext uri="{9D8B030D-6E8A-4147-A177-3AD203B41FA5}">
                      <a16:colId xmlns:a16="http://schemas.microsoft.com/office/drawing/2014/main" val="1757977927"/>
                    </a:ext>
                  </a:extLst>
                </a:gridCol>
                <a:gridCol w="661917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593677">
                  <a:extLst>
                    <a:ext uri="{9D8B030D-6E8A-4147-A177-3AD203B41FA5}">
                      <a16:colId xmlns:a16="http://schemas.microsoft.com/office/drawing/2014/main" val="1224293613"/>
                    </a:ext>
                  </a:extLst>
                </a:gridCol>
                <a:gridCol w="1015804">
                  <a:extLst>
                    <a:ext uri="{9D8B030D-6E8A-4147-A177-3AD203B41FA5}">
                      <a16:colId xmlns:a16="http://schemas.microsoft.com/office/drawing/2014/main" val="1314106338"/>
                    </a:ext>
                  </a:extLst>
                </a:gridCol>
                <a:gridCol w="457601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Title(Location)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 Name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Screen ID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Writer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Version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Revised Date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송영훈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AAB3FF-1F08-4485-878A-99C9021CA045}"/>
              </a:ext>
            </a:extLst>
          </p:cNvPr>
          <p:cNvSpPr txBox="1"/>
          <p:nvPr userDrawn="1"/>
        </p:nvSpPr>
        <p:spPr>
          <a:xfrm>
            <a:off x="11542759" y="569778"/>
            <a:ext cx="622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8ABCD43-E3D5-45B9-91C1-DA36BA2FFA14}" type="slidenum">
              <a:rPr lang="ko-KR" altLang="en-US" sz="900" kern="1200" spc="-10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pPr algn="ctr"/>
              <a:t>‹#›</a:t>
            </a:fld>
            <a:endParaRPr lang="ko-KR" altLang="en-US" sz="900" kern="1200" spc="-10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1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12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13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124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2A3E2-99EE-4DCE-B0A2-3229F9C3C4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9417" y="2844225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ko-KR" altLang="en-US" sz="3200" b="0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간지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FC54E0B-3DDA-4AFB-B20E-31BEC3FDC20D}"/>
              </a:ext>
            </a:extLst>
          </p:cNvPr>
          <p:cNvCxnSpPr/>
          <p:nvPr userDrawn="1"/>
        </p:nvCxnSpPr>
        <p:spPr bwMode="auto">
          <a:xfrm>
            <a:off x="862593" y="3442648"/>
            <a:ext cx="5595582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2812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2A3E2-99EE-4DCE-B0A2-3229F9C3C4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9417" y="2844225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ko-KR" altLang="en-US" sz="3200" b="0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간지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FC54E0B-3DDA-4AFB-B20E-31BEC3FDC20D}"/>
              </a:ext>
            </a:extLst>
          </p:cNvPr>
          <p:cNvCxnSpPr/>
          <p:nvPr userDrawn="1"/>
        </p:nvCxnSpPr>
        <p:spPr bwMode="auto">
          <a:xfrm>
            <a:off x="862593" y="3442648"/>
            <a:ext cx="5595582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23023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83">
            <a:extLst>
              <a:ext uri="{FF2B5EF4-FFF2-40B4-BE49-F238E27FC236}">
                <a16:creationId xmlns:a16="http://schemas.microsoft.com/office/drawing/2014/main" id="{7252A646-17F6-4A03-94E5-CA28297128F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  <p:sp>
        <p:nvSpPr>
          <p:cNvPr id="8" name="Rectangle 42">
            <a:extLst>
              <a:ext uri="{FF2B5EF4-FFF2-40B4-BE49-F238E27FC236}">
                <a16:creationId xmlns:a16="http://schemas.microsoft.com/office/drawing/2014/main" id="{9DC959A0-70CE-4261-A0FB-EC96FBED83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6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79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>
            <a:extLst>
              <a:ext uri="{FF2B5EF4-FFF2-40B4-BE49-F238E27FC236}">
                <a16:creationId xmlns:a16="http://schemas.microsoft.com/office/drawing/2014/main" id="{E7498498-DDC6-4623-AAD7-B7D8B4619CF3}"/>
              </a:ext>
            </a:extLst>
          </p:cNvPr>
          <p:cNvSpPr txBox="1">
            <a:spLocks/>
          </p:cNvSpPr>
          <p:nvPr userDrawn="1"/>
        </p:nvSpPr>
        <p:spPr>
          <a:xfrm>
            <a:off x="2562145" y="449419"/>
            <a:ext cx="95436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429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685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0287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200" kern="1200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문서 개정 이력</a:t>
            </a:r>
          </a:p>
        </p:txBody>
      </p:sp>
      <p:sp>
        <p:nvSpPr>
          <p:cNvPr id="6" name="Line 83">
            <a:extLst>
              <a:ext uri="{FF2B5EF4-FFF2-40B4-BE49-F238E27FC236}">
                <a16:creationId xmlns:a16="http://schemas.microsoft.com/office/drawing/2014/main" id="{7252A646-17F6-4A03-94E5-CA28297128F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  <p:sp>
        <p:nvSpPr>
          <p:cNvPr id="7" name="Text Box 243">
            <a:extLst>
              <a:ext uri="{FF2B5EF4-FFF2-40B4-BE49-F238E27FC236}">
                <a16:creationId xmlns:a16="http://schemas.microsoft.com/office/drawing/2014/main" id="{03BEF19F-973F-4079-BFAF-82478E5A8D7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1570" y="6259719"/>
            <a:ext cx="6177576" cy="4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685800" eaLnBrk="1" hangingPunct="1"/>
            <a:r>
              <a:rPr lang="ko-KR" altLang="en-US" sz="825" b="1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문서 버전 관리를 위한 고지 </a:t>
            </a:r>
          </a:p>
          <a:p>
            <a:pPr defTabSz="685800" eaLnBrk="1" hangingPunct="1"/>
            <a:endParaRPr lang="en-US" altLang="ko-KR" sz="225" spc="-76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685800" eaLnBrk="1" hangingPunct="1"/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 문서는 프로젝트의 원활한 진행을 위한 주요한 문서이므로 작성 후 변경되어져야 할 사항 발생으로 인하여 버전 업그레이드가 되어질 경우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defTabSz="685800" eaLnBrk="1" hangingPunct="1"/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변경 이력서를 작성하여 관리하도록 하고 있습니다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 문서의 관련자 모든 분께서는 이를 준수하여 진행하도록 하여 주시기 바랍니다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FFD95E-9F18-48FC-B70D-580F650F817C}"/>
              </a:ext>
            </a:extLst>
          </p:cNvPr>
          <p:cNvSpPr txBox="1"/>
          <p:nvPr userDrawn="1"/>
        </p:nvSpPr>
        <p:spPr>
          <a:xfrm>
            <a:off x="466635" y="313126"/>
            <a:ext cx="20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Document History</a:t>
            </a:r>
            <a:endParaRPr lang="ko-KR" altLang="en-US" sz="1800" b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Rectangle 42">
            <a:extLst>
              <a:ext uri="{FF2B5EF4-FFF2-40B4-BE49-F238E27FC236}">
                <a16:creationId xmlns:a16="http://schemas.microsoft.com/office/drawing/2014/main" id="{9DC959A0-70CE-4261-A0FB-EC96FBED83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6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97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83">
            <a:extLst>
              <a:ext uri="{FF2B5EF4-FFF2-40B4-BE49-F238E27FC236}">
                <a16:creationId xmlns:a16="http://schemas.microsoft.com/office/drawing/2014/main" id="{7252A646-17F6-4A03-94E5-CA28297128F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  <p:sp>
        <p:nvSpPr>
          <p:cNvPr id="8" name="Rectangle 42">
            <a:extLst>
              <a:ext uri="{FF2B5EF4-FFF2-40B4-BE49-F238E27FC236}">
                <a16:creationId xmlns:a16="http://schemas.microsoft.com/office/drawing/2014/main" id="{9DC959A0-70CE-4261-A0FB-EC96FBED83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6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710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C_이전페이지연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 userDrawn="1"/>
        </p:nvCxnSpPr>
        <p:spPr bwMode="auto">
          <a:xfrm rot="5400000">
            <a:off x="-1936865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/>
          <p:nvPr userDrawn="1"/>
        </p:nvCxnSpPr>
        <p:spPr bwMode="auto">
          <a:xfrm rot="5400000">
            <a:off x="5132791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sp>
        <p:nvSpPr>
          <p:cNvPr id="27" name="Rectangle 42">
            <a:extLst>
              <a:ext uri="{FF2B5EF4-FFF2-40B4-BE49-F238E27FC236}">
                <a16:creationId xmlns:a16="http://schemas.microsoft.com/office/drawing/2014/main" id="{A952CA4D-C2E0-490C-A895-1B522189B5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963987"/>
            <a:ext cx="8743288" cy="283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ko-KR" altLang="en-US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이전 페이지 이어짐</a:t>
            </a:r>
            <a:endParaRPr lang="en-US" altLang="ko-KR" sz="800" kern="1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70C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02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C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0678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cxnSp>
        <p:nvCxnSpPr>
          <p:cNvPr id="19" name="직선 연결선 18"/>
          <p:cNvCxnSpPr/>
          <p:nvPr userDrawn="1"/>
        </p:nvCxnSpPr>
        <p:spPr bwMode="auto">
          <a:xfrm rot="5400000">
            <a:off x="-1936865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/>
          <p:nvPr userDrawn="1"/>
        </p:nvCxnSpPr>
        <p:spPr bwMode="auto">
          <a:xfrm rot="5400000">
            <a:off x="5132791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4331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C_다음페이지연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 bwMode="auto">
          <a:xfrm rot="5400000">
            <a:off x="-1936865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/>
          <p:nvPr userDrawn="1"/>
        </p:nvCxnSpPr>
        <p:spPr bwMode="auto">
          <a:xfrm rot="5400000">
            <a:off x="5132791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sp>
        <p:nvSpPr>
          <p:cNvPr id="27" name="Rectangle 42">
            <a:extLst>
              <a:ext uri="{FF2B5EF4-FFF2-40B4-BE49-F238E27FC236}">
                <a16:creationId xmlns:a16="http://schemas.microsoft.com/office/drawing/2014/main" id="{A952CA4D-C2E0-490C-A895-1B522189B5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6491952"/>
            <a:ext cx="8743288" cy="283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ko-KR" altLang="en-US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페이지 이어짐</a:t>
            </a:r>
            <a:endParaRPr lang="en-US" altLang="ko-KR" sz="800" kern="1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70C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11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7748B4C-EDB6-4F77-B0A1-B669701FFE4A}"/>
              </a:ext>
            </a:extLst>
          </p:cNvPr>
          <p:cNvSpPr/>
          <p:nvPr userDrawn="1"/>
        </p:nvSpPr>
        <p:spPr bwMode="auto">
          <a:xfrm>
            <a:off x="104775" y="968991"/>
            <a:ext cx="8746091" cy="58108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0678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cxnSp>
        <p:nvCxnSpPr>
          <p:cNvPr id="19" name="직선 연결선 18"/>
          <p:cNvCxnSpPr/>
          <p:nvPr userDrawn="1"/>
        </p:nvCxnSpPr>
        <p:spPr bwMode="auto">
          <a:xfrm rot="5400000">
            <a:off x="-1936865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/>
          <p:nvPr userDrawn="1"/>
        </p:nvCxnSpPr>
        <p:spPr bwMode="auto">
          <a:xfrm rot="5400000">
            <a:off x="5132791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6360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이전페이지연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CA1EF1-58E6-4E6E-9507-7841E3D2FA1F}"/>
              </a:ext>
            </a:extLst>
          </p:cNvPr>
          <p:cNvSpPr/>
          <p:nvPr userDrawn="1"/>
        </p:nvSpPr>
        <p:spPr bwMode="auto">
          <a:xfrm>
            <a:off x="104775" y="968991"/>
            <a:ext cx="8746091" cy="58108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8" name="직선 연결선 27"/>
          <p:cNvCxnSpPr/>
          <p:nvPr userDrawn="1"/>
        </p:nvCxnSpPr>
        <p:spPr bwMode="auto">
          <a:xfrm rot="5400000">
            <a:off x="-1936865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/>
          <p:nvPr userDrawn="1"/>
        </p:nvCxnSpPr>
        <p:spPr bwMode="auto">
          <a:xfrm rot="5400000">
            <a:off x="5132791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sp>
        <p:nvSpPr>
          <p:cNvPr id="27" name="Rectangle 42">
            <a:extLst>
              <a:ext uri="{FF2B5EF4-FFF2-40B4-BE49-F238E27FC236}">
                <a16:creationId xmlns:a16="http://schemas.microsoft.com/office/drawing/2014/main" id="{A952CA4D-C2E0-490C-A895-1B522189B5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963987"/>
            <a:ext cx="8743288" cy="283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ko-KR" altLang="en-US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이전 페이지 이어짐</a:t>
            </a:r>
            <a:endParaRPr lang="en-US" altLang="ko-KR" sz="800" kern="1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70C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54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81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2" r:id="rId3"/>
    <p:sldLayoutId id="2147483724" r:id="rId4"/>
    <p:sldLayoutId id="2147483730" r:id="rId5"/>
    <p:sldLayoutId id="2147483731" r:id="rId6"/>
    <p:sldLayoutId id="2147483732" r:id="rId7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429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858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0287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3716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57175" indent="-25717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08266" y="886593"/>
            <a:ext cx="119802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1" name="Text Box 409">
            <a:extLst>
              <a:ext uri="{FF2B5EF4-FFF2-40B4-BE49-F238E27FC236}">
                <a16:creationId xmlns:a16="http://schemas.microsoft.com/office/drawing/2014/main" id="{6AB7A9BA-6728-4047-8410-348346523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192" y="53339"/>
            <a:ext cx="42535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ko-KR" sz="10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KBS </a:t>
            </a:r>
            <a:r>
              <a:rPr lang="ko-KR" altLang="en-US" sz="10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뉴스홈페이지 전면 </a:t>
            </a:r>
            <a:r>
              <a:rPr lang="ko-KR" altLang="en-US" sz="1000" kern="1200" spc="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리뉴얼</a:t>
            </a:r>
            <a:endParaRPr lang="en-US" altLang="ko-KR" sz="1000" kern="1200" spc="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2" name="Group 91">
            <a:extLst>
              <a:ext uri="{FF2B5EF4-FFF2-40B4-BE49-F238E27FC236}">
                <a16:creationId xmlns:a16="http://schemas.microsoft.com/office/drawing/2014/main" id="{BACBEFEC-DE63-424C-81A2-8BD49B5DB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53592"/>
              </p:ext>
            </p:extLst>
          </p:nvPr>
        </p:nvGraphicFramePr>
        <p:xfrm>
          <a:off x="108264" y="317784"/>
          <a:ext cx="11969451" cy="473167"/>
        </p:xfrm>
        <a:graphic>
          <a:graphicData uri="http://schemas.openxmlformats.org/drawingml/2006/table">
            <a:tbl>
              <a:tblPr/>
              <a:tblGrid>
                <a:gridCol w="5528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2257">
                  <a:extLst>
                    <a:ext uri="{9D8B030D-6E8A-4147-A177-3AD203B41FA5}">
                      <a16:colId xmlns:a16="http://schemas.microsoft.com/office/drawing/2014/main" val="3279441897"/>
                    </a:ext>
                  </a:extLst>
                </a:gridCol>
                <a:gridCol w="1009934">
                  <a:extLst>
                    <a:ext uri="{9D8B030D-6E8A-4147-A177-3AD203B41FA5}">
                      <a16:colId xmlns:a16="http://schemas.microsoft.com/office/drawing/2014/main" val="1757977927"/>
                    </a:ext>
                  </a:extLst>
                </a:gridCol>
                <a:gridCol w="661917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593677">
                  <a:extLst>
                    <a:ext uri="{9D8B030D-6E8A-4147-A177-3AD203B41FA5}">
                      <a16:colId xmlns:a16="http://schemas.microsoft.com/office/drawing/2014/main" val="1224293613"/>
                    </a:ext>
                  </a:extLst>
                </a:gridCol>
                <a:gridCol w="1015804">
                  <a:extLst>
                    <a:ext uri="{9D8B030D-6E8A-4147-A177-3AD203B41FA5}">
                      <a16:colId xmlns:a16="http://schemas.microsoft.com/office/drawing/2014/main" val="1314106338"/>
                    </a:ext>
                  </a:extLst>
                </a:gridCol>
                <a:gridCol w="457601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Title(Location)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 Name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Screen ID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Writer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Version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Revised Date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BAAB3FF-1F08-4485-878A-99C9021CA045}"/>
              </a:ext>
            </a:extLst>
          </p:cNvPr>
          <p:cNvSpPr txBox="1"/>
          <p:nvPr/>
        </p:nvSpPr>
        <p:spPr>
          <a:xfrm>
            <a:off x="11542759" y="569778"/>
            <a:ext cx="622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8ABCD43-E3D5-45B9-91C1-DA36BA2FFA14}" type="slidenum">
              <a:rPr lang="ko-KR" altLang="en-US" sz="900" kern="1200" spc="-10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pPr algn="ctr"/>
              <a:t>‹#›</a:t>
            </a:fld>
            <a:endParaRPr lang="ko-KR" altLang="en-US" sz="900" kern="1200" spc="-10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45243" y="123867"/>
            <a:ext cx="835660" cy="13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20209F2F-120D-47DB-A86B-A7DB284D1F68}"/>
              </a:ext>
            </a:extLst>
          </p:cNvPr>
          <p:cNvSpPr txBox="1">
            <a:spLocks/>
          </p:cNvSpPr>
          <p:nvPr userDrawn="1"/>
        </p:nvSpPr>
        <p:spPr>
          <a:xfrm>
            <a:off x="10110656" y="567973"/>
            <a:ext cx="39786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257175" indent="-257175" algn="ctr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8572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2001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1.2.1</a:t>
            </a:r>
            <a:endParaRPr lang="en-US" dirty="0"/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2F282A28-C620-4007-8477-7BBF9E517D25}"/>
              </a:ext>
            </a:extLst>
          </p:cNvPr>
          <p:cNvSpPr txBox="1">
            <a:spLocks/>
          </p:cNvSpPr>
          <p:nvPr userDrawn="1"/>
        </p:nvSpPr>
        <p:spPr>
          <a:xfrm>
            <a:off x="10775014" y="567972"/>
            <a:ext cx="678391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257175" indent="-257175" algn="ctr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8572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2001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2023.08.17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2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2" r:id="rId2"/>
    <p:sldLayoutId id="2147483725" r:id="rId3"/>
    <p:sldLayoutId id="2147483726" r:id="rId4"/>
    <p:sldLayoutId id="2147483728" r:id="rId5"/>
    <p:sldLayoutId id="2147483729" r:id="rId6"/>
    <p:sldLayoutId id="2147483716" r:id="rId7"/>
    <p:sldLayoutId id="2147483727" r:id="rId8"/>
    <p:sldLayoutId id="2147483723" r:id="rId9"/>
    <p:sldLayoutId id="2147483675" r:id="rId10"/>
    <p:sldLayoutId id="2147483718" r:id="rId11"/>
    <p:sldLayoutId id="2147483733" r:id="rId12"/>
    <p:sldLayoutId id="2147483734" r:id="rId13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429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858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0287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3716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57175" indent="-25717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4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4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mailto:Hong@kbs.co,kr" TargetMode="Externa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5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6CF07-60B5-4703-9C99-AA41B1FA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822" y="2138947"/>
            <a:ext cx="3563796" cy="646331"/>
          </a:xfrm>
        </p:spPr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(PC)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FA595-C26D-4C4C-9ED0-BC4316F02D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2822" y="1677282"/>
            <a:ext cx="4424609" cy="461665"/>
          </a:xfrm>
        </p:spPr>
        <p:txBody>
          <a:bodyPr/>
          <a:lstStyle/>
          <a:p>
            <a:r>
              <a:rPr lang="en-US" altLang="ko-KR" dirty="0"/>
              <a:t>KBS </a:t>
            </a:r>
            <a:r>
              <a:t>뉴스홈페이지 전면 리뉴얼</a:t>
            </a:r>
            <a:endParaRPr lang="ko-KR" altLang="en-US" dirty="0"/>
          </a:p>
        </p:txBody>
      </p:sp>
      <p:graphicFrame>
        <p:nvGraphicFramePr>
          <p:cNvPr id="11" name="표 26">
            <a:extLst>
              <a:ext uri="{FF2B5EF4-FFF2-40B4-BE49-F238E27FC236}">
                <a16:creationId xmlns:a16="http://schemas.microsoft.com/office/drawing/2014/main" id="{FA3476D5-C46B-4259-929C-46CF3B6C7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142980"/>
              </p:ext>
            </p:extLst>
          </p:nvPr>
        </p:nvGraphicFramePr>
        <p:xfrm>
          <a:off x="9665121" y="295751"/>
          <a:ext cx="2114504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079">
                  <a:extLst>
                    <a:ext uri="{9D8B030D-6E8A-4147-A177-3AD203B41FA5}">
                      <a16:colId xmlns:a16="http://schemas.microsoft.com/office/drawing/2014/main" val="2823409595"/>
                    </a:ext>
                  </a:extLst>
                </a:gridCol>
                <a:gridCol w="1416425">
                  <a:extLst>
                    <a:ext uri="{9D8B030D-6E8A-4147-A177-3AD203B41FA5}">
                      <a16:colId xmlns:a16="http://schemas.microsoft.com/office/drawing/2014/main" val="1975935921"/>
                    </a:ext>
                  </a:extLst>
                </a:gridCol>
              </a:tblGrid>
              <a:tr h="1281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Version.</a:t>
                      </a:r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 1.2.1</a:t>
                      </a:r>
                      <a:endParaRPr kumimoji="1"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39928"/>
                  </a:ext>
                </a:extLst>
              </a:tr>
              <a:tr h="1281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Date.</a:t>
                      </a:r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2023.08.17</a:t>
                      </a:r>
                      <a:endParaRPr kumimoji="1"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762426"/>
                  </a:ext>
                </a:extLst>
              </a:tr>
              <a:tr h="1281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송영훈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17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06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7420F4-57E7-4C45-8AB2-4F9144FC6BAA}"/>
              </a:ext>
            </a:extLst>
          </p:cNvPr>
          <p:cNvSpPr/>
          <p:nvPr/>
        </p:nvSpPr>
        <p:spPr bwMode="auto">
          <a:xfrm>
            <a:off x="104774" y="1401823"/>
            <a:ext cx="8749079" cy="3433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F18F4-A2FE-46EE-B6A6-C6A1A543DBC9}"/>
              </a:ext>
            </a:extLst>
          </p:cNvPr>
          <p:cNvSpPr txBox="1"/>
          <p:nvPr/>
        </p:nvSpPr>
        <p:spPr>
          <a:xfrm>
            <a:off x="6345142" y="1502275"/>
            <a:ext cx="16610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로그인   회원가입   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KBS WORLD ▼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2E4A92-7992-49C1-A8F1-6D763B3F2FCA}"/>
              </a:ext>
            </a:extLst>
          </p:cNvPr>
          <p:cNvSpPr txBox="1"/>
          <p:nvPr/>
        </p:nvSpPr>
        <p:spPr>
          <a:xfrm>
            <a:off x="4714704" y="1497677"/>
            <a:ext cx="17155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2023.05.08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월요일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◎ 서울 맑음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17’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1618AEE-F6E7-4F48-8AB2-7737F3136847}"/>
              </a:ext>
            </a:extLst>
          </p:cNvPr>
          <p:cNvCxnSpPr/>
          <p:nvPr/>
        </p:nvCxnSpPr>
        <p:spPr bwMode="auto">
          <a:xfrm>
            <a:off x="104775" y="1401823"/>
            <a:ext cx="874907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SB_KNP_01_01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84948"/>
              </p:ext>
            </p:extLst>
          </p:nvPr>
        </p:nvGraphicFramePr>
        <p:xfrm>
          <a:off x="8939284" y="973008"/>
          <a:ext cx="3152632" cy="5806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관련 정보 및 링크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관련 사이트 링크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 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텍스트뉴스 링크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기념일 및 지역 날씨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 오늘 날자 표시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기념일인 경우 기념일 함께 표시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 날씨 표시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날씨상태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온도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롤링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날씨 정보 기상청 기준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반복 롤링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 및 회원가입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 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 표시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 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로그아웃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마이페이지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[1-4] KBS WORLD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바로가기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박스 열림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언어 선택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KBS WORLD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언어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사이트로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선택언어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아랍어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중국어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프랑스어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독일어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인도네시아어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  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일본어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러시아어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스페인어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배트남어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언어 순서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KBS WORLD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사이트 언어 순서 기준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로고 영역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재난포털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바로가기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재난포털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화면으로 바로가기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일람 단문 메시지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안내 문자 활성 시 노출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(10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내외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 정도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글자 수 이상인 경우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말줄임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안내 문자가 존재하는 경우 노출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KBS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로고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항시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메인화면으로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평상시에는 기본 이미지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기념일에는 기념일 이미지 포함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적용 기념일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신정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구정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/3.1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절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식목일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어린이날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어버이날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스승의날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현충일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제헌절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광복절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추석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국군의날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개천절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한글날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[2-4]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ON AIR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바로가기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제보 클릭 시 제보화면으로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ON AIR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클릭 시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ON AIR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화면으로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메뉴 영역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[3-1]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메인메뉴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 구성은 현행 기준에 맞춤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마우스 오버 시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메뉴의 화면이 존재하는 경우 해당 화면으로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메뉴의 화면이 존재하지 않는 경우 전체 메뉴 활성 후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카테고리 영역 활성 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하단에 검색 창 활성화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전체메뉴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하단에 전체 메뉴 창 활성화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키워드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키워드 노출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개수 최대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키워드 영역 마우스 오버 시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효과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이슈 서브 화면으로 이동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데이터가 없는 경우 노출되지 않음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</a:tbl>
          </a:graphicData>
        </a:graphic>
      </p:graphicFrame>
      <p:sp>
        <p:nvSpPr>
          <p:cNvPr id="21" name="타원 20"/>
          <p:cNvSpPr/>
          <p:nvPr/>
        </p:nvSpPr>
        <p:spPr bwMode="auto">
          <a:xfrm>
            <a:off x="624721" y="146179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FEEA28-8417-4CDF-9D90-7320B2BB0ACC}"/>
              </a:ext>
            </a:extLst>
          </p:cNvPr>
          <p:cNvSpPr/>
          <p:nvPr/>
        </p:nvSpPr>
        <p:spPr bwMode="auto">
          <a:xfrm>
            <a:off x="104774" y="964933"/>
            <a:ext cx="5027760" cy="42452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기본 형태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3FE4B22-6141-46A6-B01E-57F1C94206F5}"/>
              </a:ext>
            </a:extLst>
          </p:cNvPr>
          <p:cNvGrpSpPr/>
          <p:nvPr/>
        </p:nvGrpSpPr>
        <p:grpSpPr>
          <a:xfrm>
            <a:off x="865571" y="1461796"/>
            <a:ext cx="1944823" cy="230832"/>
            <a:chOff x="865571" y="1339874"/>
            <a:chExt cx="1944823" cy="230832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12B0E4A-539E-4E4D-9002-162C13B293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1977"/>
            <a:stretch/>
          </p:blipFill>
          <p:spPr>
            <a:xfrm>
              <a:off x="1283306" y="1355379"/>
              <a:ext cx="686889" cy="20957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5A1019-6214-46A9-8785-CB7E44C01B2D}"/>
                </a:ext>
              </a:extLst>
            </p:cNvPr>
            <p:cNvSpPr txBox="1"/>
            <p:nvPr/>
          </p:nvSpPr>
          <p:spPr>
            <a:xfrm>
              <a:off x="865571" y="1339874"/>
              <a:ext cx="3978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KBS</a:t>
              </a:r>
              <a:endParaRPr lang="ko-KR" altLang="en-US" sz="9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83F1D03-9D0C-4697-9375-F1FA70DC9E5A}"/>
                </a:ext>
              </a:extLst>
            </p:cNvPr>
            <p:cNvSpPr txBox="1"/>
            <p:nvPr/>
          </p:nvSpPr>
          <p:spPr>
            <a:xfrm>
              <a:off x="2008571" y="1339874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텍스트 뉴스</a:t>
              </a:r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1902EA84-344F-42AF-95B9-9339E3DCA24B}"/>
              </a:ext>
            </a:extLst>
          </p:cNvPr>
          <p:cNvSpPr/>
          <p:nvPr/>
        </p:nvSpPr>
        <p:spPr bwMode="auto">
          <a:xfrm>
            <a:off x="624721" y="187109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4BA4AA3-D47F-4137-9F60-2BA66F41B219}"/>
              </a:ext>
            </a:extLst>
          </p:cNvPr>
          <p:cNvSpPr/>
          <p:nvPr/>
        </p:nvSpPr>
        <p:spPr bwMode="auto">
          <a:xfrm>
            <a:off x="624721" y="228040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6480B7A-DE7E-49A9-9F5B-C81C8DF11BB3}"/>
              </a:ext>
            </a:extLst>
          </p:cNvPr>
          <p:cNvSpPr/>
          <p:nvPr/>
        </p:nvSpPr>
        <p:spPr bwMode="auto">
          <a:xfrm>
            <a:off x="104774" y="2198423"/>
            <a:ext cx="8749079" cy="3973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35C93659-F509-408B-A81B-454E3CDDF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6874" y="1918040"/>
            <a:ext cx="835660" cy="13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A182D86-8B30-41E7-8BE5-A02D9BC9BF8F}"/>
              </a:ext>
            </a:extLst>
          </p:cNvPr>
          <p:cNvSpPr txBox="1"/>
          <p:nvPr/>
        </p:nvSpPr>
        <p:spPr>
          <a:xfrm>
            <a:off x="864191" y="2297203"/>
            <a:ext cx="3398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  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  경제  사회  정치  스포츠  취재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  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시사기획창 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주말앤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431CA85-8BBD-42FC-897A-130D9D51CDD4}"/>
              </a:ext>
            </a:extLst>
          </p:cNvPr>
          <p:cNvCxnSpPr/>
          <p:nvPr/>
        </p:nvCxnSpPr>
        <p:spPr bwMode="auto">
          <a:xfrm>
            <a:off x="104775" y="2595809"/>
            <a:ext cx="874907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9C0BD4-633D-45D5-9F77-71EEFFF59A91}"/>
              </a:ext>
            </a:extLst>
          </p:cNvPr>
          <p:cNvGrpSpPr/>
          <p:nvPr/>
        </p:nvGrpSpPr>
        <p:grpSpPr>
          <a:xfrm>
            <a:off x="7280553" y="2286099"/>
            <a:ext cx="597090" cy="231494"/>
            <a:chOff x="7280553" y="2286099"/>
            <a:chExt cx="597090" cy="231494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395DAA7-D3B0-4D39-BC98-DBE07D83E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246" y="2290196"/>
              <a:ext cx="227397" cy="227397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F644E4CC-6AC8-430A-AD69-DE2D4742B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553" y="2286099"/>
              <a:ext cx="227397" cy="227397"/>
            </a:xfrm>
            <a:prstGeom prst="rect">
              <a:avLst/>
            </a:prstGeom>
          </p:spPr>
        </p:pic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9B70F3A-7085-4D1F-87D3-817D07F47BBC}"/>
              </a:ext>
            </a:extLst>
          </p:cNvPr>
          <p:cNvCxnSpPr/>
          <p:nvPr/>
        </p:nvCxnSpPr>
        <p:spPr bwMode="auto">
          <a:xfrm>
            <a:off x="104774" y="2189374"/>
            <a:ext cx="8746092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77DDF6A-5769-4C9E-9D6B-6E738B5D5143}"/>
              </a:ext>
            </a:extLst>
          </p:cNvPr>
          <p:cNvSpPr txBox="1"/>
          <p:nvPr/>
        </p:nvSpPr>
        <p:spPr>
          <a:xfrm>
            <a:off x="7153942" y="1888575"/>
            <a:ext cx="8707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제보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ON AIR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37863A4-2E67-46C2-9845-DFCD223B25D9}"/>
              </a:ext>
            </a:extLst>
          </p:cNvPr>
          <p:cNvSpPr txBox="1"/>
          <p:nvPr/>
        </p:nvSpPr>
        <p:spPr>
          <a:xfrm>
            <a:off x="948129" y="1888575"/>
            <a:ext cx="5950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재난포털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5D6EED1-84EF-40D0-A45E-0B51C7A97858}"/>
              </a:ext>
            </a:extLst>
          </p:cNvPr>
          <p:cNvSpPr/>
          <p:nvPr/>
        </p:nvSpPr>
        <p:spPr bwMode="auto">
          <a:xfrm>
            <a:off x="1549020" y="1870849"/>
            <a:ext cx="1576700" cy="21543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1C90AF4-7F43-4B29-BFDA-BEC215E30200}"/>
              </a:ext>
            </a:extLst>
          </p:cNvPr>
          <p:cNvSpPr txBox="1"/>
          <p:nvPr/>
        </p:nvSpPr>
        <p:spPr>
          <a:xfrm>
            <a:off x="1644712" y="1876796"/>
            <a:ext cx="1385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강릉 산불 확산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지역 차단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DBF9A3C-B5C9-4D42-931D-06D9A4B55F7B}"/>
              </a:ext>
            </a:extLst>
          </p:cNvPr>
          <p:cNvSpPr/>
          <p:nvPr/>
        </p:nvSpPr>
        <p:spPr bwMode="auto">
          <a:xfrm>
            <a:off x="1672202" y="128941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5250A32-4C0A-4069-B519-D8B71AC0E3DA}"/>
              </a:ext>
            </a:extLst>
          </p:cNvPr>
          <p:cNvSpPr/>
          <p:nvPr/>
        </p:nvSpPr>
        <p:spPr bwMode="auto">
          <a:xfrm>
            <a:off x="5477848" y="128941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28148C9-B58F-42E9-9CD2-0992F96D3DCA}"/>
              </a:ext>
            </a:extLst>
          </p:cNvPr>
          <p:cNvSpPr/>
          <p:nvPr/>
        </p:nvSpPr>
        <p:spPr bwMode="auto">
          <a:xfrm>
            <a:off x="6609963" y="128941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A52A886-4F9A-42A6-9564-C83CFA2D7E7C}"/>
              </a:ext>
            </a:extLst>
          </p:cNvPr>
          <p:cNvSpPr/>
          <p:nvPr/>
        </p:nvSpPr>
        <p:spPr bwMode="auto">
          <a:xfrm>
            <a:off x="7402443" y="128941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47C2F5F-B991-434F-9006-C15F18BEB6CE}"/>
              </a:ext>
            </a:extLst>
          </p:cNvPr>
          <p:cNvSpPr/>
          <p:nvPr/>
        </p:nvSpPr>
        <p:spPr bwMode="auto">
          <a:xfrm>
            <a:off x="1080019" y="177709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BC65F7-ED12-4B15-97C8-D3CD0F1EB2DB}"/>
              </a:ext>
            </a:extLst>
          </p:cNvPr>
          <p:cNvSpPr/>
          <p:nvPr/>
        </p:nvSpPr>
        <p:spPr bwMode="auto">
          <a:xfrm>
            <a:off x="2098921" y="177709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36473FF-9D48-4CD2-A1F2-40736F862390}"/>
              </a:ext>
            </a:extLst>
          </p:cNvPr>
          <p:cNvSpPr/>
          <p:nvPr/>
        </p:nvSpPr>
        <p:spPr bwMode="auto">
          <a:xfrm>
            <a:off x="4537321" y="177709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7160B80-9463-47E9-9658-B135DCA647B4}"/>
              </a:ext>
            </a:extLst>
          </p:cNvPr>
          <p:cNvSpPr/>
          <p:nvPr/>
        </p:nvSpPr>
        <p:spPr bwMode="auto">
          <a:xfrm>
            <a:off x="7498235" y="177709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54CF78B-47DB-401C-A6CD-690836FFAC2F}"/>
              </a:ext>
            </a:extLst>
          </p:cNvPr>
          <p:cNvSpPr/>
          <p:nvPr/>
        </p:nvSpPr>
        <p:spPr bwMode="auto">
          <a:xfrm>
            <a:off x="2186008" y="215156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99F85B7-EFFF-4543-AAE7-4231BCBC2F06}"/>
              </a:ext>
            </a:extLst>
          </p:cNvPr>
          <p:cNvSpPr/>
          <p:nvPr/>
        </p:nvSpPr>
        <p:spPr bwMode="auto">
          <a:xfrm>
            <a:off x="7585605" y="215156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0E735B6-7716-4F22-8FF7-51E16C6BA957}"/>
              </a:ext>
            </a:extLst>
          </p:cNvPr>
          <p:cNvSpPr/>
          <p:nvPr/>
        </p:nvSpPr>
        <p:spPr bwMode="auto">
          <a:xfrm>
            <a:off x="7234258" y="215156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BC03A32-EB7E-49A1-A6D4-476C855F5487}"/>
              </a:ext>
            </a:extLst>
          </p:cNvPr>
          <p:cNvSpPr/>
          <p:nvPr/>
        </p:nvSpPr>
        <p:spPr bwMode="auto">
          <a:xfrm>
            <a:off x="5692840" y="215156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C538E75-F1B9-4FD3-AA2A-81AD4C4F48D1}"/>
              </a:ext>
            </a:extLst>
          </p:cNvPr>
          <p:cNvSpPr/>
          <p:nvPr/>
        </p:nvSpPr>
        <p:spPr bwMode="auto">
          <a:xfrm>
            <a:off x="5161401" y="2307191"/>
            <a:ext cx="620447" cy="1894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공영방송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수신로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32C1E45-44F1-4413-88D5-E073F6ED0F20}"/>
              </a:ext>
            </a:extLst>
          </p:cNvPr>
          <p:cNvSpPr/>
          <p:nvPr/>
        </p:nvSpPr>
        <p:spPr bwMode="auto">
          <a:xfrm>
            <a:off x="5840111" y="2307191"/>
            <a:ext cx="620447" cy="1894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수능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킬러문항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배제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BCB606D-0304-495E-9095-C37D4741A9A5}"/>
              </a:ext>
            </a:extLst>
          </p:cNvPr>
          <p:cNvSpPr/>
          <p:nvPr/>
        </p:nvSpPr>
        <p:spPr bwMode="auto">
          <a:xfrm>
            <a:off x="6518821" y="2307191"/>
            <a:ext cx="620447" cy="1894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사라진 신생아들</a:t>
            </a:r>
          </a:p>
        </p:txBody>
      </p:sp>
    </p:spTree>
    <p:extLst>
      <p:ext uri="{BB962C8B-B14F-4D97-AF65-F5344CB8AC3E}">
        <p14:creationId xmlns:p14="http://schemas.microsoft.com/office/powerpoint/2010/main" val="2736578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SB_KNP_01_02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329472"/>
              </p:ext>
            </p:extLst>
          </p:nvPr>
        </p:nvGraphicFramePr>
        <p:xfrm>
          <a:off x="8939284" y="973008"/>
          <a:ext cx="3152632" cy="495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단일 건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제목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활성 시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 내용은 속보 및 알림 전체 화면에서 확인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링크 제공하지 않음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수는 노출 기준선을 넘지 않으며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기준선 이상 넘어가는 경우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말 줄임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속보 및 알림 전체 바로가기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속보 및 알림 전체 화면으로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다수 건 열기 전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제목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단일 건 기준과 동일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속보 제목 롤링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반복 롤링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열기 버튼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속보 내용 확인을 위한 열기 버튼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전체 속보 내용 열림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다수 건 열기 후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리스트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날짜에 올라온 속보 리스트 전체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타임라인 방식으로 최신 내용이 맨 아래 위치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수는 노출 기준선을 넘지 않으며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기준선 이상 넘어가는 경우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줄 바꿈 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수가 두줄 이상 넘어가는 경우 말 줄임 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닫기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전체 리스트 영역 닫힘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[3-3]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및 알림 전체 바로가기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속보 및 알림 전체 화면으로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61" name="직사각형 60">
            <a:extLst>
              <a:ext uri="{FF2B5EF4-FFF2-40B4-BE49-F238E27FC236}">
                <a16:creationId xmlns:a16="http://schemas.microsoft.com/office/drawing/2014/main" id="{2477FFAC-2C75-48FF-A305-A36C4CCCA5E3}"/>
              </a:ext>
            </a:extLst>
          </p:cNvPr>
          <p:cNvSpPr/>
          <p:nvPr/>
        </p:nvSpPr>
        <p:spPr bwMode="auto">
          <a:xfrm>
            <a:off x="104774" y="1654369"/>
            <a:ext cx="8749079" cy="3433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6B08F06-C772-47A7-85CE-936C05426E0D}"/>
              </a:ext>
            </a:extLst>
          </p:cNvPr>
          <p:cNvSpPr txBox="1"/>
          <p:nvPr/>
        </p:nvSpPr>
        <p:spPr>
          <a:xfrm>
            <a:off x="6419525" y="1754821"/>
            <a:ext cx="16610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로그인   회원가입   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KBS WORLD ▼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99A584-231C-483F-8E7C-C6B80D5530B5}"/>
              </a:ext>
            </a:extLst>
          </p:cNvPr>
          <p:cNvSpPr txBox="1"/>
          <p:nvPr/>
        </p:nvSpPr>
        <p:spPr>
          <a:xfrm>
            <a:off x="4740852" y="1750223"/>
            <a:ext cx="17155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2023.05.08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월요일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◎ 서울 맑음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17’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68776F6-6F07-4ED0-8530-B022E615342D}"/>
              </a:ext>
            </a:extLst>
          </p:cNvPr>
          <p:cNvCxnSpPr/>
          <p:nvPr/>
        </p:nvCxnSpPr>
        <p:spPr bwMode="auto">
          <a:xfrm>
            <a:off x="104775" y="1645660"/>
            <a:ext cx="874907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FDAFAE9-67AA-4101-848F-3DAD91775270}"/>
              </a:ext>
            </a:extLst>
          </p:cNvPr>
          <p:cNvSpPr/>
          <p:nvPr/>
        </p:nvSpPr>
        <p:spPr bwMode="auto">
          <a:xfrm>
            <a:off x="104774" y="973642"/>
            <a:ext cx="5027760" cy="42452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상단 속보 노출 시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단일 건인 경우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CECC723-366D-4704-94E7-9718174EE382}"/>
              </a:ext>
            </a:extLst>
          </p:cNvPr>
          <p:cNvGrpSpPr/>
          <p:nvPr/>
        </p:nvGrpSpPr>
        <p:grpSpPr>
          <a:xfrm>
            <a:off x="865571" y="1714342"/>
            <a:ext cx="1944823" cy="230832"/>
            <a:chOff x="865571" y="1339874"/>
            <a:chExt cx="1944823" cy="230832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72352105-17CC-4B34-BA61-EFDFF75015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1977"/>
            <a:stretch/>
          </p:blipFill>
          <p:spPr>
            <a:xfrm>
              <a:off x="1283306" y="1355379"/>
              <a:ext cx="686889" cy="209579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543796F-F02B-45DF-B84B-41E42A78E626}"/>
                </a:ext>
              </a:extLst>
            </p:cNvPr>
            <p:cNvSpPr txBox="1"/>
            <p:nvPr/>
          </p:nvSpPr>
          <p:spPr>
            <a:xfrm>
              <a:off x="865571" y="1339874"/>
              <a:ext cx="3978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KBS</a:t>
              </a:r>
              <a:endParaRPr lang="ko-KR" altLang="en-US" sz="9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CBC6038-644F-43F4-B985-D9FBC5144400}"/>
                </a:ext>
              </a:extLst>
            </p:cNvPr>
            <p:cNvSpPr txBox="1"/>
            <p:nvPr/>
          </p:nvSpPr>
          <p:spPr>
            <a:xfrm>
              <a:off x="2008571" y="1339874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텍스트 뉴스</a:t>
              </a: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F17288C-8FAF-46AA-A26A-5469DF895F83}"/>
              </a:ext>
            </a:extLst>
          </p:cNvPr>
          <p:cNvSpPr/>
          <p:nvPr/>
        </p:nvSpPr>
        <p:spPr bwMode="auto">
          <a:xfrm>
            <a:off x="104774" y="1413279"/>
            <a:ext cx="8749079" cy="236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E7B6448-7275-44A6-9ECE-64593662E0F3}"/>
              </a:ext>
            </a:extLst>
          </p:cNvPr>
          <p:cNvSpPr/>
          <p:nvPr/>
        </p:nvSpPr>
        <p:spPr bwMode="auto">
          <a:xfrm>
            <a:off x="948129" y="1411102"/>
            <a:ext cx="465036" cy="23671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속보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EE2FDFF-1D72-47A9-8C92-E277DF76EBD9}"/>
              </a:ext>
            </a:extLst>
          </p:cNvPr>
          <p:cNvSpPr txBox="1"/>
          <p:nvPr/>
        </p:nvSpPr>
        <p:spPr>
          <a:xfrm>
            <a:off x="1414022" y="1426810"/>
            <a:ext cx="2299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이스타항공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횔령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배임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이상직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징역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 확정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CD5222-B68E-4B9B-A8AB-9459439E93B0}"/>
              </a:ext>
            </a:extLst>
          </p:cNvPr>
          <p:cNvSpPr txBox="1"/>
          <p:nvPr/>
        </p:nvSpPr>
        <p:spPr>
          <a:xfrm>
            <a:off x="7097837" y="1444228"/>
            <a:ext cx="9092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속보 및 알림 전체</a:t>
            </a: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8C07753B-BB21-4F0E-8E15-4C1E45F95AB7}"/>
              </a:ext>
            </a:extLst>
          </p:cNvPr>
          <p:cNvSpPr/>
          <p:nvPr/>
        </p:nvSpPr>
        <p:spPr bwMode="auto">
          <a:xfrm>
            <a:off x="619261" y="143667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53C51727-7BDA-40D9-A953-2B7688CCAB97}"/>
              </a:ext>
            </a:extLst>
          </p:cNvPr>
          <p:cNvGrpSpPr/>
          <p:nvPr/>
        </p:nvGrpSpPr>
        <p:grpSpPr>
          <a:xfrm>
            <a:off x="6715304" y="1010788"/>
            <a:ext cx="695503" cy="628363"/>
            <a:chOff x="6715304" y="1158803"/>
            <a:chExt cx="695503" cy="628363"/>
          </a:xfrm>
        </p:grpSpPr>
        <p:sp>
          <p:nvSpPr>
            <p:cNvPr id="103" name="말풍선: 사각형 102">
              <a:extLst>
                <a:ext uri="{FF2B5EF4-FFF2-40B4-BE49-F238E27FC236}">
                  <a16:creationId xmlns:a16="http://schemas.microsoft.com/office/drawing/2014/main" id="{63EFF701-7807-4D96-A5C4-F330516A8431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B6F02589-9E3E-47B0-9BF5-353E714FD21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19829" y="1621944"/>
              <a:ext cx="3485" cy="1652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E59AE37-40C6-45B8-B279-3160C64BEC83}"/>
              </a:ext>
            </a:extLst>
          </p:cNvPr>
          <p:cNvSpPr/>
          <p:nvPr/>
        </p:nvSpPr>
        <p:spPr bwMode="auto">
          <a:xfrm>
            <a:off x="104774" y="3312649"/>
            <a:ext cx="8749079" cy="3433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1E56786-CC2C-4A21-B3A5-5B1F6EF9DF99}"/>
              </a:ext>
            </a:extLst>
          </p:cNvPr>
          <p:cNvSpPr txBox="1"/>
          <p:nvPr/>
        </p:nvSpPr>
        <p:spPr>
          <a:xfrm>
            <a:off x="6422195" y="3413101"/>
            <a:ext cx="16610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로그인   회원가입   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KBS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WORLD ▼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E9940C3-5F9A-4250-919F-B5FD7F6790C9}"/>
              </a:ext>
            </a:extLst>
          </p:cNvPr>
          <p:cNvSpPr txBox="1"/>
          <p:nvPr/>
        </p:nvSpPr>
        <p:spPr>
          <a:xfrm>
            <a:off x="4729328" y="3408503"/>
            <a:ext cx="17155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2023.05.08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월요일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◎ 서울 맑음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17’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BC17EFD1-3856-43DF-AAB7-9C1BD6DE818E}"/>
              </a:ext>
            </a:extLst>
          </p:cNvPr>
          <p:cNvCxnSpPr/>
          <p:nvPr/>
        </p:nvCxnSpPr>
        <p:spPr bwMode="auto">
          <a:xfrm>
            <a:off x="104775" y="3303940"/>
            <a:ext cx="874907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D3E96F4-77C6-4310-9F76-F9308351F58E}"/>
              </a:ext>
            </a:extLst>
          </p:cNvPr>
          <p:cNvSpPr/>
          <p:nvPr/>
        </p:nvSpPr>
        <p:spPr bwMode="auto">
          <a:xfrm>
            <a:off x="104774" y="2586203"/>
            <a:ext cx="4333566" cy="47609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상단 속보 노출 시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다수 건인 경우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31FBEAF-552D-4D7F-88FA-DE7B83A73F49}"/>
              </a:ext>
            </a:extLst>
          </p:cNvPr>
          <p:cNvSpPr/>
          <p:nvPr/>
        </p:nvSpPr>
        <p:spPr bwMode="auto">
          <a:xfrm>
            <a:off x="104774" y="3066256"/>
            <a:ext cx="8749079" cy="236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DF7E787-08CF-4C68-99A1-91758E96848E}"/>
              </a:ext>
            </a:extLst>
          </p:cNvPr>
          <p:cNvSpPr/>
          <p:nvPr/>
        </p:nvSpPr>
        <p:spPr bwMode="auto">
          <a:xfrm>
            <a:off x="948129" y="3064079"/>
            <a:ext cx="465036" cy="23671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속보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BD8DE09-F2F2-4B89-9999-602D4F3E7F8C}"/>
              </a:ext>
            </a:extLst>
          </p:cNvPr>
          <p:cNvSpPr txBox="1"/>
          <p:nvPr/>
        </p:nvSpPr>
        <p:spPr>
          <a:xfrm>
            <a:off x="1414022" y="3079787"/>
            <a:ext cx="2299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이스타항공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횔령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배임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이상직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징역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 확정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7B148EE-68D4-4472-80DE-09EDF512AB89}"/>
              </a:ext>
            </a:extLst>
          </p:cNvPr>
          <p:cNvSpPr txBox="1"/>
          <p:nvPr/>
        </p:nvSpPr>
        <p:spPr>
          <a:xfrm>
            <a:off x="7779663" y="3097205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247CF2D-3795-448C-9129-F1DF5FBA910B}"/>
              </a:ext>
            </a:extLst>
          </p:cNvPr>
          <p:cNvSpPr/>
          <p:nvPr/>
        </p:nvSpPr>
        <p:spPr bwMode="auto">
          <a:xfrm>
            <a:off x="104774" y="4240081"/>
            <a:ext cx="8749079" cy="1161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83988D8A-0BF9-4A4D-B57C-EC3D44487CD7}"/>
              </a:ext>
            </a:extLst>
          </p:cNvPr>
          <p:cNvSpPr/>
          <p:nvPr/>
        </p:nvSpPr>
        <p:spPr bwMode="auto">
          <a:xfrm>
            <a:off x="948129" y="4237905"/>
            <a:ext cx="465036" cy="23671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속보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60A5C67-D1D6-4D23-813A-1B18F2658C95}"/>
              </a:ext>
            </a:extLst>
          </p:cNvPr>
          <p:cNvSpPr txBox="1"/>
          <p:nvPr/>
        </p:nvSpPr>
        <p:spPr>
          <a:xfrm>
            <a:off x="1414022" y="4253613"/>
            <a:ext cx="2299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이스타항공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횔령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배임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이상직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징역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 확정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AFF8209-F108-4E28-9631-7B012E9B8E7B}"/>
              </a:ext>
            </a:extLst>
          </p:cNvPr>
          <p:cNvSpPr txBox="1"/>
          <p:nvPr/>
        </p:nvSpPr>
        <p:spPr>
          <a:xfrm>
            <a:off x="7779663" y="4271031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E9FB4C0-133A-4C5D-9224-7AF2D4438980}"/>
              </a:ext>
            </a:extLst>
          </p:cNvPr>
          <p:cNvSpPr txBox="1"/>
          <p:nvPr/>
        </p:nvSpPr>
        <p:spPr>
          <a:xfrm>
            <a:off x="961177" y="4600501"/>
            <a:ext cx="468398" cy="622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11:03 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10:12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15:00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3332AD6-24F8-480B-8C1C-72D89C0CDB6C}"/>
              </a:ext>
            </a:extLst>
          </p:cNvPr>
          <p:cNvSpPr txBox="1"/>
          <p:nvPr/>
        </p:nvSpPr>
        <p:spPr>
          <a:xfrm>
            <a:off x="1474982" y="4600501"/>
            <a:ext cx="4663519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속보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검찰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‘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대장동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의혹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천화동인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호실 실소유자 압수수색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속보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당정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중위소득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100%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이하면 대학생 학자금 대출 이자 면제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저소득층 장학금 지원확대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속보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&gt;’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윤관석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이성만 체포동의안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부결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E069947-544E-4451-AC79-479233C805CC}"/>
              </a:ext>
            </a:extLst>
          </p:cNvPr>
          <p:cNvSpPr txBox="1"/>
          <p:nvPr/>
        </p:nvSpPr>
        <p:spPr>
          <a:xfrm>
            <a:off x="7080420" y="4985134"/>
            <a:ext cx="9092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속보 및 알림 전체</a:t>
            </a: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8BCC02BB-6CCB-4E47-B64C-39FB5FDF8DEF}"/>
              </a:ext>
            </a:extLst>
          </p:cNvPr>
          <p:cNvGrpSpPr/>
          <p:nvPr/>
        </p:nvGrpSpPr>
        <p:grpSpPr>
          <a:xfrm>
            <a:off x="865571" y="3397127"/>
            <a:ext cx="1944823" cy="230832"/>
            <a:chOff x="865571" y="1339874"/>
            <a:chExt cx="1944823" cy="230832"/>
          </a:xfrm>
        </p:grpSpPr>
        <p:pic>
          <p:nvPicPr>
            <p:cNvPr id="174" name="그림 173">
              <a:extLst>
                <a:ext uri="{FF2B5EF4-FFF2-40B4-BE49-F238E27FC236}">
                  <a16:creationId xmlns:a16="http://schemas.microsoft.com/office/drawing/2014/main" id="{39405CD6-E0D9-41CA-9ECC-3A2AA0689B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1977"/>
            <a:stretch/>
          </p:blipFill>
          <p:spPr>
            <a:xfrm>
              <a:off x="1283306" y="1355379"/>
              <a:ext cx="686889" cy="209579"/>
            </a:xfrm>
            <a:prstGeom prst="rect">
              <a:avLst/>
            </a:prstGeom>
          </p:spPr>
        </p:pic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601C4FD-D0D3-40C4-AB62-750F8D4CA866}"/>
                </a:ext>
              </a:extLst>
            </p:cNvPr>
            <p:cNvSpPr txBox="1"/>
            <p:nvPr/>
          </p:nvSpPr>
          <p:spPr>
            <a:xfrm>
              <a:off x="865571" y="1339874"/>
              <a:ext cx="3978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KBS</a:t>
              </a:r>
              <a:endParaRPr lang="ko-KR" altLang="en-US" sz="9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74F2C8A8-D4D8-407A-81DC-D50A88912098}"/>
                </a:ext>
              </a:extLst>
            </p:cNvPr>
            <p:cNvSpPr txBox="1"/>
            <p:nvPr/>
          </p:nvSpPr>
          <p:spPr>
            <a:xfrm>
              <a:off x="2008571" y="1339874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텍스트 버전</a:t>
              </a:r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E51A601F-E640-4399-9899-4D46CAC664EB}"/>
              </a:ext>
            </a:extLst>
          </p:cNvPr>
          <p:cNvGrpSpPr/>
          <p:nvPr/>
        </p:nvGrpSpPr>
        <p:grpSpPr>
          <a:xfrm>
            <a:off x="7420698" y="2663765"/>
            <a:ext cx="695503" cy="628363"/>
            <a:chOff x="6715304" y="1158803"/>
            <a:chExt cx="695503" cy="628363"/>
          </a:xfrm>
        </p:grpSpPr>
        <p:sp>
          <p:nvSpPr>
            <p:cNvPr id="178" name="말풍선: 사각형 177">
              <a:extLst>
                <a:ext uri="{FF2B5EF4-FFF2-40B4-BE49-F238E27FC236}">
                  <a16:creationId xmlns:a16="http://schemas.microsoft.com/office/drawing/2014/main" id="{C4010EAF-B5EB-482B-A445-0420C9A6CF7F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70CA0099-3E0D-46DE-B50B-CC53866D1244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19829" y="1621944"/>
              <a:ext cx="3485" cy="1652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34352F6E-EC99-4C8C-A71B-A703489AB94A}"/>
              </a:ext>
            </a:extLst>
          </p:cNvPr>
          <p:cNvGrpSpPr/>
          <p:nvPr/>
        </p:nvGrpSpPr>
        <p:grpSpPr>
          <a:xfrm>
            <a:off x="7420698" y="3794575"/>
            <a:ext cx="695503" cy="628363"/>
            <a:chOff x="6715304" y="1158803"/>
            <a:chExt cx="695503" cy="628363"/>
          </a:xfrm>
        </p:grpSpPr>
        <p:sp>
          <p:nvSpPr>
            <p:cNvPr id="182" name="말풍선: 사각형 181">
              <a:extLst>
                <a:ext uri="{FF2B5EF4-FFF2-40B4-BE49-F238E27FC236}">
                  <a16:creationId xmlns:a16="http://schemas.microsoft.com/office/drawing/2014/main" id="{0274EEBD-71B8-4B69-AC21-8440554A5C86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E47672C3-A214-40C8-BD7C-43FAF303BF7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19829" y="1621944"/>
              <a:ext cx="3485" cy="1652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3CEBF941-8B17-4407-9B9E-5D61A9CF1F78}"/>
              </a:ext>
            </a:extLst>
          </p:cNvPr>
          <p:cNvGrpSpPr/>
          <p:nvPr/>
        </p:nvGrpSpPr>
        <p:grpSpPr>
          <a:xfrm>
            <a:off x="6715304" y="4204078"/>
            <a:ext cx="695503" cy="1018966"/>
            <a:chOff x="6715304" y="1158803"/>
            <a:chExt cx="695503" cy="1018966"/>
          </a:xfrm>
        </p:grpSpPr>
        <p:sp>
          <p:nvSpPr>
            <p:cNvPr id="190" name="말풍선: 사각형 189">
              <a:extLst>
                <a:ext uri="{FF2B5EF4-FFF2-40B4-BE49-F238E27FC236}">
                  <a16:creationId xmlns:a16="http://schemas.microsoft.com/office/drawing/2014/main" id="{C016CE7F-5519-4B58-A495-2CEF62B7337A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FDDD186C-974E-4009-977D-28CE3199475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19829" y="1621944"/>
              <a:ext cx="1" cy="5558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4E0458CB-4C78-474D-B2FA-64D1923AAF00}"/>
              </a:ext>
            </a:extLst>
          </p:cNvPr>
          <p:cNvSpPr/>
          <p:nvPr/>
        </p:nvSpPr>
        <p:spPr bwMode="auto">
          <a:xfrm>
            <a:off x="104774" y="5392166"/>
            <a:ext cx="8749079" cy="3433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195CCCA-39E8-4044-81E9-295D39AA7F76}"/>
              </a:ext>
            </a:extLst>
          </p:cNvPr>
          <p:cNvSpPr txBox="1"/>
          <p:nvPr/>
        </p:nvSpPr>
        <p:spPr>
          <a:xfrm>
            <a:off x="6419525" y="5492618"/>
            <a:ext cx="16610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로그인   회원가입   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KBS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WORLD ▼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DC0AC45-8FA0-401E-83EF-1B624E6E4B89}"/>
              </a:ext>
            </a:extLst>
          </p:cNvPr>
          <p:cNvSpPr txBox="1"/>
          <p:nvPr/>
        </p:nvSpPr>
        <p:spPr>
          <a:xfrm>
            <a:off x="4703990" y="5496729"/>
            <a:ext cx="17155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2023.05.08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월요일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◎ 서울 맑음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17’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6983002F-CD68-4584-B2E8-A30155528C89}"/>
              </a:ext>
            </a:extLst>
          </p:cNvPr>
          <p:cNvCxnSpPr/>
          <p:nvPr/>
        </p:nvCxnSpPr>
        <p:spPr bwMode="auto">
          <a:xfrm>
            <a:off x="104775" y="5392166"/>
            <a:ext cx="874907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5E00BAA2-7A21-45CA-9196-AD719DDBE669}"/>
              </a:ext>
            </a:extLst>
          </p:cNvPr>
          <p:cNvGrpSpPr/>
          <p:nvPr/>
        </p:nvGrpSpPr>
        <p:grpSpPr>
          <a:xfrm>
            <a:off x="865571" y="5485353"/>
            <a:ext cx="1944823" cy="230832"/>
            <a:chOff x="865571" y="1339874"/>
            <a:chExt cx="1944823" cy="230832"/>
          </a:xfrm>
        </p:grpSpPr>
        <p:pic>
          <p:nvPicPr>
            <p:cNvPr id="197" name="그림 196">
              <a:extLst>
                <a:ext uri="{FF2B5EF4-FFF2-40B4-BE49-F238E27FC236}">
                  <a16:creationId xmlns:a16="http://schemas.microsoft.com/office/drawing/2014/main" id="{EAAEF404-DC97-4423-8EE0-117BC09BEC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1977"/>
            <a:stretch/>
          </p:blipFill>
          <p:spPr>
            <a:xfrm>
              <a:off x="1283306" y="1355379"/>
              <a:ext cx="686889" cy="209579"/>
            </a:xfrm>
            <a:prstGeom prst="rect">
              <a:avLst/>
            </a:prstGeom>
          </p:spPr>
        </p:pic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027C02A-1D4E-40F5-AB77-D58A6132A468}"/>
                </a:ext>
              </a:extLst>
            </p:cNvPr>
            <p:cNvSpPr txBox="1"/>
            <p:nvPr/>
          </p:nvSpPr>
          <p:spPr>
            <a:xfrm>
              <a:off x="865571" y="1339874"/>
              <a:ext cx="3978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KBS</a:t>
              </a:r>
              <a:endParaRPr lang="ko-KR" altLang="en-US" sz="9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F36D41D8-BD50-4D1F-A915-CB05AA6C8B56}"/>
                </a:ext>
              </a:extLst>
            </p:cNvPr>
            <p:cNvSpPr txBox="1"/>
            <p:nvPr/>
          </p:nvSpPr>
          <p:spPr>
            <a:xfrm>
              <a:off x="2008571" y="1339874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텍스트 버전</a:t>
              </a:r>
            </a:p>
          </p:txBody>
        </p:sp>
      </p:grp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5C1D02E-4E0F-4A7F-982A-0E203520BC6D}"/>
              </a:ext>
            </a:extLst>
          </p:cNvPr>
          <p:cNvSpPr/>
          <p:nvPr/>
        </p:nvSpPr>
        <p:spPr bwMode="auto">
          <a:xfrm>
            <a:off x="4438340" y="3638531"/>
            <a:ext cx="694194" cy="502181"/>
          </a:xfrm>
          <a:prstGeom prst="downArrow">
            <a:avLst/>
          </a:prstGeom>
          <a:solidFill>
            <a:srgbClr val="1E1C1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663B2000-3DFF-4BC5-A777-0B5429EE559E}"/>
              </a:ext>
            </a:extLst>
          </p:cNvPr>
          <p:cNvSpPr/>
          <p:nvPr/>
        </p:nvSpPr>
        <p:spPr bwMode="auto">
          <a:xfrm>
            <a:off x="619261" y="309130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477A0A7D-03A6-492F-9656-2B9752950F77}"/>
              </a:ext>
            </a:extLst>
          </p:cNvPr>
          <p:cNvSpPr/>
          <p:nvPr/>
        </p:nvSpPr>
        <p:spPr bwMode="auto">
          <a:xfrm>
            <a:off x="619261" y="465884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68653C5-2F64-4E1F-8E5C-124C1C436F76}"/>
              </a:ext>
            </a:extLst>
          </p:cNvPr>
          <p:cNvSpPr/>
          <p:nvPr/>
        </p:nvSpPr>
        <p:spPr bwMode="auto">
          <a:xfrm>
            <a:off x="2283914" y="128051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89E10F84-5298-4724-AEC1-8354CDA2242B}"/>
              </a:ext>
            </a:extLst>
          </p:cNvPr>
          <p:cNvSpPr/>
          <p:nvPr/>
        </p:nvSpPr>
        <p:spPr bwMode="auto">
          <a:xfrm>
            <a:off x="7439388" y="128051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34293914-C9D0-42DA-904F-2F570AF87FBB}"/>
              </a:ext>
            </a:extLst>
          </p:cNvPr>
          <p:cNvSpPr/>
          <p:nvPr/>
        </p:nvSpPr>
        <p:spPr bwMode="auto">
          <a:xfrm>
            <a:off x="7744188" y="294385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45C21F32-71C0-466C-87D7-2DBF1A68CADB}"/>
              </a:ext>
            </a:extLst>
          </p:cNvPr>
          <p:cNvSpPr/>
          <p:nvPr/>
        </p:nvSpPr>
        <p:spPr bwMode="auto">
          <a:xfrm>
            <a:off x="2414543" y="451139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193013D-6E6A-4C8A-976B-531B09DCF361}"/>
              </a:ext>
            </a:extLst>
          </p:cNvPr>
          <p:cNvSpPr/>
          <p:nvPr/>
        </p:nvSpPr>
        <p:spPr bwMode="auto">
          <a:xfrm>
            <a:off x="7752897" y="414563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05CA03D2-C0B2-4E07-BA7C-14539BCBB2B2}"/>
              </a:ext>
            </a:extLst>
          </p:cNvPr>
          <p:cNvSpPr/>
          <p:nvPr/>
        </p:nvSpPr>
        <p:spPr bwMode="auto">
          <a:xfrm>
            <a:off x="7395845" y="485102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EAF906DE-48AC-40A9-8CAD-B35A96BDA834}"/>
              </a:ext>
            </a:extLst>
          </p:cNvPr>
          <p:cNvSpPr/>
          <p:nvPr/>
        </p:nvSpPr>
        <p:spPr bwMode="auto">
          <a:xfrm>
            <a:off x="2283913" y="294385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534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DD1096D8-FA38-407E-A0F5-7BE22435F0EB}"/>
              </a:ext>
            </a:extLst>
          </p:cNvPr>
          <p:cNvGrpSpPr/>
          <p:nvPr/>
        </p:nvGrpSpPr>
        <p:grpSpPr>
          <a:xfrm>
            <a:off x="104774" y="1655457"/>
            <a:ext cx="8749080" cy="724960"/>
            <a:chOff x="104774" y="1870849"/>
            <a:chExt cx="8749080" cy="724960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11D2F6C-C3C4-4E0F-B382-CAB17145210D}"/>
                </a:ext>
              </a:extLst>
            </p:cNvPr>
            <p:cNvSpPr/>
            <p:nvPr/>
          </p:nvSpPr>
          <p:spPr bwMode="auto">
            <a:xfrm>
              <a:off x="104774" y="2198423"/>
              <a:ext cx="8749079" cy="39738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9" name="Picture 2">
              <a:extLst>
                <a:ext uri="{FF2B5EF4-FFF2-40B4-BE49-F238E27FC236}">
                  <a16:creationId xmlns:a16="http://schemas.microsoft.com/office/drawing/2014/main" id="{9E8B6D8F-8AF8-4B6E-B7CC-01F709FB6B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96874" y="1918040"/>
              <a:ext cx="835660" cy="1398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E2CAE12-7F6C-4997-ADA6-F9A514CA9635}"/>
                </a:ext>
              </a:extLst>
            </p:cNvPr>
            <p:cNvSpPr txBox="1"/>
            <p:nvPr/>
          </p:nvSpPr>
          <p:spPr>
            <a:xfrm>
              <a:off x="864191" y="2297203"/>
              <a:ext cx="33986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이슈  경제  사회  정치  스포츠  취재</a:t>
              </a:r>
              <a:r>
                <a:rPr lang="en-US" altLang="ko-KR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</a:t>
              </a:r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시사기획창  </a:t>
              </a:r>
              <a:r>
                <a:rPr lang="ko-KR" altLang="en-US" sz="800" b="1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주말앤</a:t>
              </a:r>
              <a:endPara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31FE6983-A9AD-4126-AC8E-29112324A179}"/>
                </a:ext>
              </a:extLst>
            </p:cNvPr>
            <p:cNvCxnSpPr/>
            <p:nvPr/>
          </p:nvCxnSpPr>
          <p:spPr bwMode="auto">
            <a:xfrm>
              <a:off x="104775" y="2595809"/>
              <a:ext cx="874907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B31FC553-5316-488D-A047-BB64E16E0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808" y="2290196"/>
              <a:ext cx="227397" cy="227397"/>
            </a:xfrm>
            <a:prstGeom prst="rect">
              <a:avLst/>
            </a:prstGeom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DDFA69BB-77AA-4661-91B2-7CC6E0D7E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9663" y="2286099"/>
              <a:ext cx="227397" cy="227397"/>
            </a:xfrm>
            <a:prstGeom prst="rect">
              <a:avLst/>
            </a:prstGeom>
          </p:spPr>
        </p:pic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7C033777-1EC8-4E68-A44E-20CF6F9D04FE}"/>
                </a:ext>
              </a:extLst>
            </p:cNvPr>
            <p:cNvCxnSpPr/>
            <p:nvPr/>
          </p:nvCxnSpPr>
          <p:spPr bwMode="auto">
            <a:xfrm>
              <a:off x="104774" y="2189374"/>
              <a:ext cx="8746092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C6BDCCF-1000-4AD7-AD54-A0877FA99FC4}"/>
                </a:ext>
              </a:extLst>
            </p:cNvPr>
            <p:cNvSpPr txBox="1"/>
            <p:nvPr/>
          </p:nvSpPr>
          <p:spPr>
            <a:xfrm>
              <a:off x="7153942" y="1888575"/>
              <a:ext cx="8707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제보</a:t>
              </a:r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en-US" altLang="ko-KR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ON AIR</a:t>
              </a:r>
              <a:endPara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6D3D6A4-3A99-48C1-9616-EEA803E5BE89}"/>
                </a:ext>
              </a:extLst>
            </p:cNvPr>
            <p:cNvSpPr txBox="1"/>
            <p:nvPr/>
          </p:nvSpPr>
          <p:spPr>
            <a:xfrm>
              <a:off x="948129" y="1888575"/>
              <a:ext cx="5950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C031BB1F-11B7-4E6B-8886-B92D0F598792}"/>
                </a:ext>
              </a:extLst>
            </p:cNvPr>
            <p:cNvSpPr/>
            <p:nvPr/>
          </p:nvSpPr>
          <p:spPr bwMode="auto">
            <a:xfrm>
              <a:off x="1549020" y="1870849"/>
              <a:ext cx="1576700" cy="21543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3C0CDF7-5E04-4B43-B878-3921DEF437CA}"/>
                </a:ext>
              </a:extLst>
            </p:cNvPr>
            <p:cNvSpPr txBox="1"/>
            <p:nvPr/>
          </p:nvSpPr>
          <p:spPr>
            <a:xfrm>
              <a:off x="1644712" y="1876796"/>
              <a:ext cx="13853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강릉 산불 확산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지역 차단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5759FEB8-645B-4D60-826A-B40F81121879}"/>
              </a:ext>
            </a:extLst>
          </p:cNvPr>
          <p:cNvGrpSpPr/>
          <p:nvPr/>
        </p:nvGrpSpPr>
        <p:grpSpPr>
          <a:xfrm>
            <a:off x="108065" y="2394668"/>
            <a:ext cx="8736677" cy="282632"/>
            <a:chOff x="108065" y="5951913"/>
            <a:chExt cx="8736677" cy="282632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E36F97B-2141-47C4-8D3D-4A78E16FBB02}"/>
                </a:ext>
              </a:extLst>
            </p:cNvPr>
            <p:cNvSpPr/>
            <p:nvPr/>
          </p:nvSpPr>
          <p:spPr bwMode="auto">
            <a:xfrm>
              <a:off x="108065" y="5951913"/>
              <a:ext cx="8736677" cy="2826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F687F7C-78E0-4B40-827D-D121C2587D7D}"/>
                </a:ext>
              </a:extLst>
            </p:cNvPr>
            <p:cNvSpPr txBox="1"/>
            <p:nvPr/>
          </p:nvSpPr>
          <p:spPr>
            <a:xfrm>
              <a:off x="919737" y="5982852"/>
              <a:ext cx="2904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미세먼지 농도 높은</a:t>
              </a:r>
              <a:r>
                <a:rPr lang="en-US" altLang="ko-KR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외출을 자제해 주시고 집안에 머무세요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0015BB0-6C24-4DBD-B689-DB9F1B55EFD9}"/>
                </a:ext>
              </a:extLst>
            </p:cNvPr>
            <p:cNvSpPr txBox="1"/>
            <p:nvPr/>
          </p:nvSpPr>
          <p:spPr>
            <a:xfrm>
              <a:off x="7705591" y="5982852"/>
              <a:ext cx="2872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7420F4-57E7-4C45-8AB2-4F9144FC6BAA}"/>
              </a:ext>
            </a:extLst>
          </p:cNvPr>
          <p:cNvSpPr/>
          <p:nvPr/>
        </p:nvSpPr>
        <p:spPr bwMode="auto">
          <a:xfrm>
            <a:off x="104774" y="1264617"/>
            <a:ext cx="8749079" cy="3433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F18F4-A2FE-46EE-B6A6-C6A1A543DBC9}"/>
              </a:ext>
            </a:extLst>
          </p:cNvPr>
          <p:cNvSpPr txBox="1"/>
          <p:nvPr/>
        </p:nvSpPr>
        <p:spPr>
          <a:xfrm>
            <a:off x="6365401" y="1365069"/>
            <a:ext cx="17508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로그인   마이페이지   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KBS WORLD ▼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2E4A92-7992-49C1-A8F1-6D763B3F2FCA}"/>
              </a:ext>
            </a:extLst>
          </p:cNvPr>
          <p:cNvSpPr txBox="1"/>
          <p:nvPr/>
        </p:nvSpPr>
        <p:spPr>
          <a:xfrm>
            <a:off x="4667435" y="1369180"/>
            <a:ext cx="17155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2023.05.08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월요일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◎ 서울 맑음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17’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1618AEE-F6E7-4F48-8AB2-7737F3136847}"/>
              </a:ext>
            </a:extLst>
          </p:cNvPr>
          <p:cNvCxnSpPr/>
          <p:nvPr/>
        </p:nvCxnSpPr>
        <p:spPr bwMode="auto">
          <a:xfrm>
            <a:off x="104775" y="1264617"/>
            <a:ext cx="874907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9B70F3A-7085-4D1F-87D3-817D07F47BBC}"/>
              </a:ext>
            </a:extLst>
          </p:cNvPr>
          <p:cNvCxnSpPr/>
          <p:nvPr/>
        </p:nvCxnSpPr>
        <p:spPr bwMode="auto">
          <a:xfrm>
            <a:off x="104774" y="2388281"/>
            <a:ext cx="8746092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SB_KNP_01_03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192540"/>
              </p:ext>
            </p:extLst>
          </p:nvPr>
        </p:nvGraphicFramePr>
        <p:xfrm>
          <a:off x="8939284" y="973008"/>
          <a:ext cx="3152632" cy="420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메시지 영역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펼치기 전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메시지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속보 띠 활성 시 노출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내용 롤링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반복 롤링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텍스트에 대한 링크는 없음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수는 노출 기준선을 넘지 않으며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기준선 이상 넘어가는 경우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줄 바꿈 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열기 버튼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우측 하단 화살표 클릭 시 아래로 열림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메시지가 하나인 경우 열림 버튼은 노출되지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메시지 영역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펼친 후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리스트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리스트는 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개까지 노출되며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이하는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스코롤를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통해 확인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미만인 경우 해당 영역은 개수에 맞추어 높이 조정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열림 상태에서는 기존 롤링 텍스트는 미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수가 두줄 이상 넘어가는 경우 말 줄임 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텍스트에 대한 링크는 없음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 버튼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펼침 상태에서 우측 닫기 버튼 클릭 시 닫힘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21" name="타원 20"/>
          <p:cNvSpPr/>
          <p:nvPr/>
        </p:nvSpPr>
        <p:spPr bwMode="auto">
          <a:xfrm>
            <a:off x="737468" y="241294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FEEA28-8417-4CDF-9D90-7320B2BB0ACC}"/>
              </a:ext>
            </a:extLst>
          </p:cNvPr>
          <p:cNvSpPr/>
          <p:nvPr/>
        </p:nvSpPr>
        <p:spPr bwMode="auto">
          <a:xfrm>
            <a:off x="104774" y="973008"/>
            <a:ext cx="4333565" cy="29160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상단 재난 메시지 노출 시 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4AE962C-2743-491C-88B0-CDFE0AE80EF1}"/>
              </a:ext>
            </a:extLst>
          </p:cNvPr>
          <p:cNvGrpSpPr/>
          <p:nvPr/>
        </p:nvGrpSpPr>
        <p:grpSpPr>
          <a:xfrm>
            <a:off x="865571" y="1325855"/>
            <a:ext cx="1944823" cy="230832"/>
            <a:chOff x="865571" y="1339874"/>
            <a:chExt cx="1944823" cy="230832"/>
          </a:xfrm>
        </p:grpSpPr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C4A3B058-BE16-457F-AA53-90DB5D9DF6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1977"/>
            <a:stretch/>
          </p:blipFill>
          <p:spPr>
            <a:xfrm>
              <a:off x="1283306" y="1355379"/>
              <a:ext cx="686889" cy="209579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DDAB35-2F3E-4103-B1D8-94DD85808F03}"/>
                </a:ext>
              </a:extLst>
            </p:cNvPr>
            <p:cNvSpPr txBox="1"/>
            <p:nvPr/>
          </p:nvSpPr>
          <p:spPr>
            <a:xfrm>
              <a:off x="865571" y="1339874"/>
              <a:ext cx="3978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KBS</a:t>
              </a:r>
              <a:endParaRPr lang="ko-KR" altLang="en-US" sz="9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BC62E0D-8680-4A24-9AA7-DD13479158C4}"/>
                </a:ext>
              </a:extLst>
            </p:cNvPr>
            <p:cNvSpPr txBox="1"/>
            <p:nvPr/>
          </p:nvSpPr>
          <p:spPr>
            <a:xfrm>
              <a:off x="2008571" y="1339874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텍스트 버전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275E90D-4327-4FB9-879D-FFA74386530F}"/>
              </a:ext>
            </a:extLst>
          </p:cNvPr>
          <p:cNvSpPr/>
          <p:nvPr/>
        </p:nvSpPr>
        <p:spPr bwMode="auto">
          <a:xfrm>
            <a:off x="108065" y="2821383"/>
            <a:ext cx="8736677" cy="140475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C7B37A-6131-4506-92A2-E742BF1C4FB7}"/>
              </a:ext>
            </a:extLst>
          </p:cNvPr>
          <p:cNvSpPr txBox="1"/>
          <p:nvPr/>
        </p:nvSpPr>
        <p:spPr>
          <a:xfrm>
            <a:off x="919737" y="2852323"/>
            <a:ext cx="2904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미세먼지 농도 높은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주시고 집안에 머무세요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9FED9E4-8A7B-472B-9C93-D07CDD9C1955}"/>
              </a:ext>
            </a:extLst>
          </p:cNvPr>
          <p:cNvSpPr txBox="1"/>
          <p:nvPr/>
        </p:nvSpPr>
        <p:spPr>
          <a:xfrm>
            <a:off x="7720019" y="3971510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▲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B4A2E25-120C-4D8B-9206-9898E5053219}"/>
              </a:ext>
            </a:extLst>
          </p:cNvPr>
          <p:cNvSpPr/>
          <p:nvPr/>
        </p:nvSpPr>
        <p:spPr bwMode="auto">
          <a:xfrm>
            <a:off x="737468" y="332793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4FEC397-5D1D-4238-BAD6-8EEDD5CA43B5}"/>
              </a:ext>
            </a:extLst>
          </p:cNvPr>
          <p:cNvCxnSpPr/>
          <p:nvPr/>
        </p:nvCxnSpPr>
        <p:spPr bwMode="auto">
          <a:xfrm>
            <a:off x="7863647" y="2960045"/>
            <a:ext cx="0" cy="96748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1B1CDE1-6DF9-433E-B841-B60C6352117F}"/>
              </a:ext>
            </a:extLst>
          </p:cNvPr>
          <p:cNvSpPr txBox="1"/>
          <p:nvPr/>
        </p:nvSpPr>
        <p:spPr>
          <a:xfrm>
            <a:off x="919736" y="3087454"/>
            <a:ext cx="6718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미세먼지 농도 높은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주시고 집안에 머무세요 미세먼지 농도 높은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주시고 집안에 머무세요 주시고 집안에 머무세요 미세먼지 농도 높은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주시고 집안에 머무세요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174412-460A-4E6D-A338-C5101BDE7FC9}"/>
              </a:ext>
            </a:extLst>
          </p:cNvPr>
          <p:cNvSpPr txBox="1"/>
          <p:nvPr/>
        </p:nvSpPr>
        <p:spPr>
          <a:xfrm>
            <a:off x="919737" y="3427088"/>
            <a:ext cx="2904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미세먼지 농도 높은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주시고 집안에 머무세요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8BBA09-D242-4C64-8802-4325F909BC12}"/>
              </a:ext>
            </a:extLst>
          </p:cNvPr>
          <p:cNvSpPr txBox="1"/>
          <p:nvPr/>
        </p:nvSpPr>
        <p:spPr>
          <a:xfrm>
            <a:off x="919737" y="3644802"/>
            <a:ext cx="2904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미세먼지 농도 높은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주시고 집안에 머무세요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80E3F4-AC61-4C25-A921-7D9670720963}"/>
              </a:ext>
            </a:extLst>
          </p:cNvPr>
          <p:cNvSpPr txBox="1"/>
          <p:nvPr/>
        </p:nvSpPr>
        <p:spPr>
          <a:xfrm>
            <a:off x="919737" y="3862517"/>
            <a:ext cx="2904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미세먼지 농도 높은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주시고 집안에 머무세요</a:t>
            </a:r>
          </a:p>
        </p:txBody>
      </p:sp>
      <p:sp>
        <p:nvSpPr>
          <p:cNvPr id="69" name="화살표: 아래쪽 68">
            <a:extLst>
              <a:ext uri="{FF2B5EF4-FFF2-40B4-BE49-F238E27FC236}">
                <a16:creationId xmlns:a16="http://schemas.microsoft.com/office/drawing/2014/main" id="{43F4BB6A-414C-4C38-B1D3-E826AA8A9896}"/>
              </a:ext>
            </a:extLst>
          </p:cNvPr>
          <p:cNvSpPr/>
          <p:nvPr/>
        </p:nvSpPr>
        <p:spPr bwMode="auto">
          <a:xfrm>
            <a:off x="7764637" y="2664083"/>
            <a:ext cx="198020" cy="193827"/>
          </a:xfrm>
          <a:prstGeom prst="down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ABB511E-CF28-48FB-B918-167D770A3D4F}"/>
              </a:ext>
            </a:extLst>
          </p:cNvPr>
          <p:cNvGrpSpPr/>
          <p:nvPr/>
        </p:nvGrpSpPr>
        <p:grpSpPr>
          <a:xfrm>
            <a:off x="7472717" y="1999529"/>
            <a:ext cx="695503" cy="2204609"/>
            <a:chOff x="6715304" y="1158803"/>
            <a:chExt cx="695503" cy="2204609"/>
          </a:xfrm>
        </p:grpSpPr>
        <p:sp>
          <p:nvSpPr>
            <p:cNvPr id="71" name="말풍선: 사각형 70">
              <a:extLst>
                <a:ext uri="{FF2B5EF4-FFF2-40B4-BE49-F238E27FC236}">
                  <a16:creationId xmlns:a16="http://schemas.microsoft.com/office/drawing/2014/main" id="{BD135C25-CC21-46CE-8A91-0274B7657081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2B44F466-5F3B-41FC-900C-7F8908A39B2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19830" y="1621944"/>
              <a:ext cx="0" cy="174146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351D414-B860-4774-927A-739597580056}"/>
              </a:ext>
            </a:extLst>
          </p:cNvPr>
          <p:cNvSpPr/>
          <p:nvPr/>
        </p:nvSpPr>
        <p:spPr bwMode="auto">
          <a:xfrm>
            <a:off x="2169185" y="2275513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F12D5FE-FBFA-406D-91E4-22D340AB9880}"/>
              </a:ext>
            </a:extLst>
          </p:cNvPr>
          <p:cNvSpPr/>
          <p:nvPr/>
        </p:nvSpPr>
        <p:spPr bwMode="auto">
          <a:xfrm>
            <a:off x="7760087" y="2275513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02882A0-5678-4B34-BD12-E658B41AE7B9}"/>
              </a:ext>
            </a:extLst>
          </p:cNvPr>
          <p:cNvSpPr/>
          <p:nvPr/>
        </p:nvSpPr>
        <p:spPr bwMode="auto">
          <a:xfrm>
            <a:off x="2169185" y="275448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B175776-8787-4D84-A2AC-AEF10593BD47}"/>
              </a:ext>
            </a:extLst>
          </p:cNvPr>
          <p:cNvSpPr/>
          <p:nvPr/>
        </p:nvSpPr>
        <p:spPr bwMode="auto">
          <a:xfrm>
            <a:off x="7707836" y="385176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9B22883-0CB6-49D9-8913-ACE2E05C76C9}"/>
              </a:ext>
            </a:extLst>
          </p:cNvPr>
          <p:cNvSpPr/>
          <p:nvPr/>
        </p:nvSpPr>
        <p:spPr bwMode="auto">
          <a:xfrm>
            <a:off x="5161401" y="2083847"/>
            <a:ext cx="620447" cy="1894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공영방송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수신로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A315AEB-0B59-48E6-9E84-A8E434024679}"/>
              </a:ext>
            </a:extLst>
          </p:cNvPr>
          <p:cNvSpPr/>
          <p:nvPr/>
        </p:nvSpPr>
        <p:spPr bwMode="auto">
          <a:xfrm>
            <a:off x="5840111" y="2083847"/>
            <a:ext cx="620447" cy="1894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수능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킬러문항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배제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C097793-C15B-4A23-99EE-086DE3920D36}"/>
              </a:ext>
            </a:extLst>
          </p:cNvPr>
          <p:cNvSpPr/>
          <p:nvPr/>
        </p:nvSpPr>
        <p:spPr bwMode="auto">
          <a:xfrm>
            <a:off x="6518821" y="2083847"/>
            <a:ext cx="620447" cy="1894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사라진 신생아들</a:t>
            </a:r>
          </a:p>
        </p:txBody>
      </p:sp>
    </p:spTree>
    <p:extLst>
      <p:ext uri="{BB962C8B-B14F-4D97-AF65-F5344CB8AC3E}">
        <p14:creationId xmlns:p14="http://schemas.microsoft.com/office/powerpoint/2010/main" val="2079822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4A02D1A-BD56-4DD7-AAD9-289BC2312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82" y="2400795"/>
            <a:ext cx="7359738" cy="25090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SB_KNP_01_04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83070"/>
              </p:ext>
            </p:extLst>
          </p:nvPr>
        </p:nvGraphicFramePr>
        <p:xfrm>
          <a:off x="8939284" y="973008"/>
          <a:ext cx="3152632" cy="377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charset="0"/>
                        <a:buNone/>
                      </a:pP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메뉴 창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메뉴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 구성은 현행 기준에 맞춤 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메뉴 활성 시 배경 </a:t>
                      </a:r>
                      <a:r>
                        <a:rPr kumimoji="1" lang="ko-KR" altLang="en-US" sz="7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딤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(Dim)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전체메뉴 영역 외 지역 클릭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 전체 </a:t>
                      </a:r>
                      <a:r>
                        <a:rPr kumimoji="1" lang="ko-KR" altLang="en-US" sz="7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메뉴창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닫힘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링크가 있는 메뉴의 경우 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메뉴의 화면이 존재하는 경우 해당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메뉴의 화면이 존재하지 않는 경우 해당 카테고리 활성화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선택된 카테고리임을 표시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New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 등록된 메뉴인 경우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메뉴명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뒤에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아이콘 표시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 기간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시작 시간을 기준으로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48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닫기 버튼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전체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매뉴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창 닫힘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94" name="직사각형 93">
            <a:extLst>
              <a:ext uri="{FF2B5EF4-FFF2-40B4-BE49-F238E27FC236}">
                <a16:creationId xmlns:a16="http://schemas.microsoft.com/office/drawing/2014/main" id="{00666A91-82EF-48B9-922D-197F02CD0D5B}"/>
              </a:ext>
            </a:extLst>
          </p:cNvPr>
          <p:cNvSpPr/>
          <p:nvPr/>
        </p:nvSpPr>
        <p:spPr bwMode="auto">
          <a:xfrm>
            <a:off x="104774" y="973008"/>
            <a:ext cx="4333565" cy="29160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전체 메뉴 활성화 시 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899A8A22-4AE6-4D64-ADFE-EF59C45F7D0F}"/>
              </a:ext>
            </a:extLst>
          </p:cNvPr>
          <p:cNvSpPr/>
          <p:nvPr/>
        </p:nvSpPr>
        <p:spPr bwMode="auto">
          <a:xfrm>
            <a:off x="686458" y="297209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0B5C7AD-1E1F-42D8-A95C-35E7D506B20F}"/>
              </a:ext>
            </a:extLst>
          </p:cNvPr>
          <p:cNvSpPr/>
          <p:nvPr/>
        </p:nvSpPr>
        <p:spPr bwMode="auto">
          <a:xfrm>
            <a:off x="104774" y="1991555"/>
            <a:ext cx="8749079" cy="3973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E0CE70D5-4A96-4136-B5D3-AEF17AA21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6874" y="1711172"/>
            <a:ext cx="835660" cy="13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5514337-30E2-4254-B038-BB2646B8BF14}"/>
              </a:ext>
            </a:extLst>
          </p:cNvPr>
          <p:cNvSpPr txBox="1"/>
          <p:nvPr/>
        </p:nvSpPr>
        <p:spPr>
          <a:xfrm>
            <a:off x="864191" y="2090335"/>
            <a:ext cx="3398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  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  경제  사회  정치  스포츠  취재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  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시사기획창 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주말앤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448D67A-D04B-4794-8A83-6CCCF1CD8ABF}"/>
              </a:ext>
            </a:extLst>
          </p:cNvPr>
          <p:cNvCxnSpPr/>
          <p:nvPr/>
        </p:nvCxnSpPr>
        <p:spPr bwMode="auto">
          <a:xfrm>
            <a:off x="104775" y="2388941"/>
            <a:ext cx="874907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2" name="그림 61">
            <a:extLst>
              <a:ext uri="{FF2B5EF4-FFF2-40B4-BE49-F238E27FC236}">
                <a16:creationId xmlns:a16="http://schemas.microsoft.com/office/drawing/2014/main" id="{3ADD9D41-B48F-4363-B1D5-626E67258E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727" y="2083328"/>
            <a:ext cx="227397" cy="227397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E499EF02-D280-4153-B77B-56E89B7010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162" y="2079231"/>
            <a:ext cx="227397" cy="227397"/>
          </a:xfrm>
          <a:prstGeom prst="rect">
            <a:avLst/>
          </a:prstGeom>
        </p:spPr>
      </p:pic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24B3D93-CDE5-4893-81C1-193B08DDEAD2}"/>
              </a:ext>
            </a:extLst>
          </p:cNvPr>
          <p:cNvCxnSpPr/>
          <p:nvPr/>
        </p:nvCxnSpPr>
        <p:spPr bwMode="auto">
          <a:xfrm>
            <a:off x="104774" y="1982506"/>
            <a:ext cx="8746092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0CF02B4-E9E6-4DDF-B963-0FB38E10A3CD}"/>
              </a:ext>
            </a:extLst>
          </p:cNvPr>
          <p:cNvSpPr txBox="1"/>
          <p:nvPr/>
        </p:nvSpPr>
        <p:spPr>
          <a:xfrm>
            <a:off x="7153942" y="1681707"/>
            <a:ext cx="8707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제보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ON AIR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F3D134-17FF-40AF-8C10-A19D55902C00}"/>
              </a:ext>
            </a:extLst>
          </p:cNvPr>
          <p:cNvSpPr txBox="1"/>
          <p:nvPr/>
        </p:nvSpPr>
        <p:spPr>
          <a:xfrm>
            <a:off x="948129" y="1681707"/>
            <a:ext cx="5950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재난포털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5171893-240F-4885-964B-57B7FF361986}"/>
              </a:ext>
            </a:extLst>
          </p:cNvPr>
          <p:cNvSpPr/>
          <p:nvPr/>
        </p:nvSpPr>
        <p:spPr bwMode="auto">
          <a:xfrm>
            <a:off x="1549020" y="1663981"/>
            <a:ext cx="1576700" cy="21543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FC12AC-689B-4D4A-848E-AD8102E877E6}"/>
              </a:ext>
            </a:extLst>
          </p:cNvPr>
          <p:cNvSpPr txBox="1"/>
          <p:nvPr/>
        </p:nvSpPr>
        <p:spPr>
          <a:xfrm>
            <a:off x="1644712" y="1669928"/>
            <a:ext cx="1385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강릉 산불 확산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지역 차단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CC14936-BA3B-46CF-B611-05498B3D318A}"/>
              </a:ext>
            </a:extLst>
          </p:cNvPr>
          <p:cNvSpPr/>
          <p:nvPr/>
        </p:nvSpPr>
        <p:spPr bwMode="auto">
          <a:xfrm>
            <a:off x="104774" y="1273141"/>
            <a:ext cx="8749079" cy="3433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50315DE-E336-4ABB-B042-45722A4B485E}"/>
              </a:ext>
            </a:extLst>
          </p:cNvPr>
          <p:cNvSpPr txBox="1"/>
          <p:nvPr/>
        </p:nvSpPr>
        <p:spPr>
          <a:xfrm>
            <a:off x="6365401" y="1373593"/>
            <a:ext cx="17508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로그인   마이페이지   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KBS WORLD ▼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6E09F0-2091-417A-B016-E5D2FD43971F}"/>
              </a:ext>
            </a:extLst>
          </p:cNvPr>
          <p:cNvSpPr txBox="1"/>
          <p:nvPr/>
        </p:nvSpPr>
        <p:spPr>
          <a:xfrm>
            <a:off x="4714704" y="1377704"/>
            <a:ext cx="17155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2023.05.08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월요일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◎ 서울 맑음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17’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337ECC3-D576-40AB-9E97-EEE0BE57CC54}"/>
              </a:ext>
            </a:extLst>
          </p:cNvPr>
          <p:cNvCxnSpPr/>
          <p:nvPr/>
        </p:nvCxnSpPr>
        <p:spPr bwMode="auto">
          <a:xfrm>
            <a:off x="104775" y="1273141"/>
            <a:ext cx="874907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52F4259-97DB-4180-BFB3-0689C1E86DBA}"/>
              </a:ext>
            </a:extLst>
          </p:cNvPr>
          <p:cNvCxnSpPr/>
          <p:nvPr/>
        </p:nvCxnSpPr>
        <p:spPr bwMode="auto">
          <a:xfrm>
            <a:off x="104774" y="2396805"/>
            <a:ext cx="8746092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F4168852-A79A-4618-A24A-1AA902025CD1}"/>
              </a:ext>
            </a:extLst>
          </p:cNvPr>
          <p:cNvGrpSpPr/>
          <p:nvPr/>
        </p:nvGrpSpPr>
        <p:grpSpPr>
          <a:xfrm>
            <a:off x="865571" y="1334379"/>
            <a:ext cx="1944823" cy="230832"/>
            <a:chOff x="865571" y="1339874"/>
            <a:chExt cx="1944823" cy="230832"/>
          </a:xfrm>
        </p:grpSpPr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1AAB05CF-B0EA-40CD-B720-E7FA3CCE1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31977"/>
            <a:stretch/>
          </p:blipFill>
          <p:spPr>
            <a:xfrm>
              <a:off x="1283306" y="1355379"/>
              <a:ext cx="686889" cy="209579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5939F38-6794-4DE5-89EB-86E8A271EF74}"/>
                </a:ext>
              </a:extLst>
            </p:cNvPr>
            <p:cNvSpPr txBox="1"/>
            <p:nvPr/>
          </p:nvSpPr>
          <p:spPr>
            <a:xfrm>
              <a:off x="865571" y="1339874"/>
              <a:ext cx="3978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KBS</a:t>
              </a:r>
              <a:endParaRPr lang="ko-KR" altLang="en-US" sz="9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66F42FF-799E-41D0-B1BF-FF9F4E9B4519}"/>
                </a:ext>
              </a:extLst>
            </p:cNvPr>
            <p:cNvSpPr txBox="1"/>
            <p:nvPr/>
          </p:nvSpPr>
          <p:spPr>
            <a:xfrm>
              <a:off x="2008571" y="1339874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텍스트 버전</a:t>
              </a:r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59E0CB4F-7996-4DA1-824E-B7AF0F8B065C}"/>
              </a:ext>
            </a:extLst>
          </p:cNvPr>
          <p:cNvSpPr/>
          <p:nvPr/>
        </p:nvSpPr>
        <p:spPr bwMode="auto">
          <a:xfrm>
            <a:off x="4978657" y="3310928"/>
            <a:ext cx="110332" cy="11033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4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33F5D7-C353-414A-A7B1-1694A919D4B3}"/>
              </a:ext>
            </a:extLst>
          </p:cNvPr>
          <p:cNvSpPr/>
          <p:nvPr/>
        </p:nvSpPr>
        <p:spPr bwMode="auto">
          <a:xfrm>
            <a:off x="104774" y="1292451"/>
            <a:ext cx="8746092" cy="689657"/>
          </a:xfrm>
          <a:prstGeom prst="rect">
            <a:avLst/>
          </a:prstGeom>
          <a:solidFill>
            <a:srgbClr val="262626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11EC8F-461E-4E1C-A822-5FCE15C888C6}"/>
              </a:ext>
            </a:extLst>
          </p:cNvPr>
          <p:cNvSpPr/>
          <p:nvPr/>
        </p:nvSpPr>
        <p:spPr bwMode="auto">
          <a:xfrm>
            <a:off x="7331162" y="2079231"/>
            <a:ext cx="227397" cy="215306"/>
          </a:xfrm>
          <a:prstGeom prst="rect">
            <a:avLst/>
          </a:prstGeom>
          <a:solidFill>
            <a:srgbClr val="59595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87850001-1DE2-49FD-BD76-1FE7E7ED11F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877" y="2071722"/>
            <a:ext cx="227397" cy="227397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id="{3D52813F-55FB-43FF-A5B6-568D763FBFFD}"/>
              </a:ext>
            </a:extLst>
          </p:cNvPr>
          <p:cNvSpPr/>
          <p:nvPr/>
        </p:nvSpPr>
        <p:spPr bwMode="auto">
          <a:xfrm>
            <a:off x="2789351" y="309272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D3791D0-2956-4EEC-B74A-9E9A8FB4E6AE}"/>
              </a:ext>
            </a:extLst>
          </p:cNvPr>
          <p:cNvSpPr/>
          <p:nvPr/>
        </p:nvSpPr>
        <p:spPr bwMode="auto">
          <a:xfrm>
            <a:off x="5140665" y="329302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471B72D-2678-427E-9533-E095E640AA62}"/>
              </a:ext>
            </a:extLst>
          </p:cNvPr>
          <p:cNvSpPr/>
          <p:nvPr/>
        </p:nvSpPr>
        <p:spPr bwMode="auto">
          <a:xfrm>
            <a:off x="7326516" y="193448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59A3167-19E9-49E1-81C2-D252DA41CBD6}"/>
              </a:ext>
            </a:extLst>
          </p:cNvPr>
          <p:cNvSpPr/>
          <p:nvPr/>
        </p:nvSpPr>
        <p:spPr bwMode="auto">
          <a:xfrm>
            <a:off x="5060190" y="2101131"/>
            <a:ext cx="620447" cy="1894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공영방송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수신로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B4C08B9-72DE-42A4-9B95-40A486CF681F}"/>
              </a:ext>
            </a:extLst>
          </p:cNvPr>
          <p:cNvSpPr/>
          <p:nvPr/>
        </p:nvSpPr>
        <p:spPr bwMode="auto">
          <a:xfrm>
            <a:off x="5738900" y="2101131"/>
            <a:ext cx="620447" cy="1894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수능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킬러문항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7A43D48-1F30-404B-BBA1-9D2954EE6FF4}"/>
              </a:ext>
            </a:extLst>
          </p:cNvPr>
          <p:cNvSpPr/>
          <p:nvPr/>
        </p:nvSpPr>
        <p:spPr bwMode="auto">
          <a:xfrm>
            <a:off x="6417610" y="2101131"/>
            <a:ext cx="620447" cy="1894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사라진 신생아들</a:t>
            </a:r>
          </a:p>
        </p:txBody>
      </p:sp>
    </p:spTree>
    <p:extLst>
      <p:ext uri="{BB962C8B-B14F-4D97-AF65-F5344CB8AC3E}">
        <p14:creationId xmlns:p14="http://schemas.microsoft.com/office/powerpoint/2010/main" val="1903492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0F21DA-F7C7-4C20-A0AF-F75AF0D5706A}"/>
              </a:ext>
            </a:extLst>
          </p:cNvPr>
          <p:cNvSpPr/>
          <p:nvPr/>
        </p:nvSpPr>
        <p:spPr bwMode="auto">
          <a:xfrm>
            <a:off x="104775" y="1982229"/>
            <a:ext cx="8749079" cy="23892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SB_KNP_01_05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924955"/>
              </p:ext>
            </p:extLst>
          </p:nvPr>
        </p:nvGraphicFramePr>
        <p:xfrm>
          <a:off x="8939284" y="973008"/>
          <a:ext cx="3152632" cy="527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 영역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검색창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검색어 입력 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검색어 입력 후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검색창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초기화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 창 활성 시 배경 </a:t>
                      </a:r>
                      <a:r>
                        <a:rPr kumimoji="1" lang="ko-KR" altLang="en-US" sz="7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딤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(Dim)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 창 영역 외 지역 클릭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 검색 창 닫힘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검색어 입력 시 연관 검색어 함께 표시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연관 검색어 클릭 시 검색어 입력 박스에 반영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 버튼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 버튼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검색 결과 페이지로 이동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검색어를 입력하지 않고 검색 버튼을 클릭한 경우 알림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검색어를 입력해 주세요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연관 검색어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검색어 입력 시 해당 검색어와 연관되어 검색했던 내역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연관 검색어 클릭 시 검색어 입력 박스에 반영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 초기 버튼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검색어가 없는 경우 노출하지 않음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추천 키워드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 횟수가 높은 추천 검색어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키워드 마우스 오버 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키워드를 포함한 검색결과 페이지로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뉴스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뉴스 목록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조회수가 높은 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– KBS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기준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Tag 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길이는 두줄 제한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영상인 경우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표시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마우스 오버 시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닫기 버튼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검색 창 닫힘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FEEA28-8417-4CDF-9D90-7320B2BB0ACC}"/>
              </a:ext>
            </a:extLst>
          </p:cNvPr>
          <p:cNvSpPr/>
          <p:nvPr/>
        </p:nvSpPr>
        <p:spPr bwMode="auto">
          <a:xfrm>
            <a:off x="104775" y="979377"/>
            <a:ext cx="4351338" cy="29160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 07 :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검색 창 활성화 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C1BC2A-ACAB-4F01-84C4-53AC2DCB64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845" y="2071044"/>
            <a:ext cx="227397" cy="227397"/>
          </a:xfrm>
          <a:prstGeom prst="rect">
            <a:avLst/>
          </a:prstGeom>
        </p:spPr>
      </p:pic>
      <p:sp>
        <p:nvSpPr>
          <p:cNvPr id="97" name="타원 96">
            <a:extLst>
              <a:ext uri="{FF2B5EF4-FFF2-40B4-BE49-F238E27FC236}">
                <a16:creationId xmlns:a16="http://schemas.microsoft.com/office/drawing/2014/main" id="{22DFD2B0-9134-4A7C-975E-D6719B04A84E}"/>
              </a:ext>
            </a:extLst>
          </p:cNvPr>
          <p:cNvSpPr/>
          <p:nvPr/>
        </p:nvSpPr>
        <p:spPr bwMode="auto">
          <a:xfrm>
            <a:off x="1488672" y="277434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7EE1FA-0FA2-49B2-846D-E84CB72F6C22}"/>
              </a:ext>
            </a:extLst>
          </p:cNvPr>
          <p:cNvSpPr/>
          <p:nvPr/>
        </p:nvSpPr>
        <p:spPr bwMode="auto">
          <a:xfrm>
            <a:off x="6391564" y="5327082"/>
            <a:ext cx="1524000" cy="3356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51A51B-592A-4637-9ED0-878A69E98C66}"/>
              </a:ext>
            </a:extLst>
          </p:cNvPr>
          <p:cNvSpPr/>
          <p:nvPr/>
        </p:nvSpPr>
        <p:spPr bwMode="auto">
          <a:xfrm>
            <a:off x="1776576" y="2709526"/>
            <a:ext cx="5359073" cy="3274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원하는 검색어를 입력해 주세요                                                                                               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921A597-854C-499E-873D-7F65F30639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79" y="2749424"/>
            <a:ext cx="227397" cy="22739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190754A-BABE-4277-B896-7F6597473C88}"/>
              </a:ext>
            </a:extLst>
          </p:cNvPr>
          <p:cNvSpPr txBox="1"/>
          <p:nvPr/>
        </p:nvSpPr>
        <p:spPr>
          <a:xfrm>
            <a:off x="1764670" y="2432526"/>
            <a:ext cx="1903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어떤 기사를 찾으시나요</a:t>
            </a:r>
            <a:r>
              <a:rPr lang="en-US" altLang="ko-KR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2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3BB680F-08F1-486D-81E1-7DA91DE06759}"/>
              </a:ext>
            </a:extLst>
          </p:cNvPr>
          <p:cNvSpPr/>
          <p:nvPr/>
        </p:nvSpPr>
        <p:spPr bwMode="auto">
          <a:xfrm>
            <a:off x="1927080" y="3515138"/>
            <a:ext cx="908038" cy="222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김남국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5286263-D72C-42D9-975D-28F18977D3C9}"/>
              </a:ext>
            </a:extLst>
          </p:cNvPr>
          <p:cNvSpPr/>
          <p:nvPr/>
        </p:nvSpPr>
        <p:spPr bwMode="auto">
          <a:xfrm>
            <a:off x="2966207" y="3515138"/>
            <a:ext cx="908038" cy="222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마약검거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03D83B4-1110-45CD-9A34-4482811779F7}"/>
              </a:ext>
            </a:extLst>
          </p:cNvPr>
          <p:cNvSpPr/>
          <p:nvPr/>
        </p:nvSpPr>
        <p:spPr bwMode="auto">
          <a:xfrm>
            <a:off x="4001922" y="3515138"/>
            <a:ext cx="908038" cy="222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노시니어존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806746D-BAA4-4559-9D47-D60581EE56DE}"/>
              </a:ext>
            </a:extLst>
          </p:cNvPr>
          <p:cNvSpPr/>
          <p:nvPr/>
        </p:nvSpPr>
        <p:spPr bwMode="auto">
          <a:xfrm>
            <a:off x="5066426" y="3515138"/>
            <a:ext cx="908038" cy="222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태영호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AD31CAB-94E9-4854-B0C5-0D0DBA46CEBD}"/>
              </a:ext>
            </a:extLst>
          </p:cNvPr>
          <p:cNvSpPr/>
          <p:nvPr/>
        </p:nvSpPr>
        <p:spPr bwMode="auto">
          <a:xfrm>
            <a:off x="6130930" y="3515138"/>
            <a:ext cx="908038" cy="222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날씨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6C99C0F-0A43-4F3B-A5EA-52DE45A4EDB2}"/>
              </a:ext>
            </a:extLst>
          </p:cNvPr>
          <p:cNvSpPr/>
          <p:nvPr/>
        </p:nvSpPr>
        <p:spPr bwMode="auto">
          <a:xfrm>
            <a:off x="1927080" y="3863481"/>
            <a:ext cx="908038" cy="222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런던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2D6FCAE-FF5E-4D4A-9871-61C473240602}"/>
              </a:ext>
            </a:extLst>
          </p:cNvPr>
          <p:cNvSpPr/>
          <p:nvPr/>
        </p:nvSpPr>
        <p:spPr bwMode="auto">
          <a:xfrm>
            <a:off x="2980817" y="3863481"/>
            <a:ext cx="908038" cy="222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동해 지진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86426E-6367-4DF7-B294-29B8646A3A83}"/>
              </a:ext>
            </a:extLst>
          </p:cNvPr>
          <p:cNvSpPr txBox="1"/>
          <p:nvPr/>
        </p:nvSpPr>
        <p:spPr>
          <a:xfrm>
            <a:off x="1764670" y="3198881"/>
            <a:ext cx="4273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추천 인기 키워드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현재 많은 분들의 관심이 높아지고 있는 키워드 입니다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  <a:endParaRPr lang="ko-KR" altLang="en-US" sz="12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31CCD95-D5E0-4C3F-B948-C66525DED65F}"/>
              </a:ext>
            </a:extLst>
          </p:cNvPr>
          <p:cNvSpPr/>
          <p:nvPr/>
        </p:nvSpPr>
        <p:spPr bwMode="auto">
          <a:xfrm>
            <a:off x="963422" y="4905257"/>
            <a:ext cx="1137995" cy="5943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11B35F-C786-48B1-9493-DF96B56D12B6}"/>
              </a:ext>
            </a:extLst>
          </p:cNvPr>
          <p:cNvSpPr txBox="1"/>
          <p:nvPr/>
        </p:nvSpPr>
        <p:spPr>
          <a:xfrm>
            <a:off x="963422" y="5566528"/>
            <a:ext cx="1137995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33DC5B2-0EB0-4AA7-A8FB-4DA33233BF9E}"/>
              </a:ext>
            </a:extLst>
          </p:cNvPr>
          <p:cNvSpPr/>
          <p:nvPr/>
        </p:nvSpPr>
        <p:spPr bwMode="auto">
          <a:xfrm>
            <a:off x="2145677" y="4905257"/>
            <a:ext cx="1137995" cy="5943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1F2F4F-6527-4D0C-8233-075867FEDA22}"/>
              </a:ext>
            </a:extLst>
          </p:cNvPr>
          <p:cNvSpPr txBox="1"/>
          <p:nvPr/>
        </p:nvSpPr>
        <p:spPr>
          <a:xfrm>
            <a:off x="2145677" y="5566528"/>
            <a:ext cx="1137995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274E534-0B5C-43AA-B25A-F2EFBF2ACDA2}"/>
              </a:ext>
            </a:extLst>
          </p:cNvPr>
          <p:cNvSpPr/>
          <p:nvPr/>
        </p:nvSpPr>
        <p:spPr bwMode="auto">
          <a:xfrm>
            <a:off x="3337168" y="4905257"/>
            <a:ext cx="1137995" cy="5943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F33CD8-62AA-475D-B885-3B337C1EF977}"/>
              </a:ext>
            </a:extLst>
          </p:cNvPr>
          <p:cNvSpPr txBox="1"/>
          <p:nvPr/>
        </p:nvSpPr>
        <p:spPr>
          <a:xfrm>
            <a:off x="3337168" y="5566528"/>
            <a:ext cx="1137995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41123FF-C901-4FFD-9870-3E5F1E36CCC1}"/>
              </a:ext>
            </a:extLst>
          </p:cNvPr>
          <p:cNvCxnSpPr>
            <a:cxnSpLocks/>
          </p:cNvCxnSpPr>
          <p:nvPr/>
        </p:nvCxnSpPr>
        <p:spPr bwMode="auto">
          <a:xfrm>
            <a:off x="7944051" y="4832597"/>
            <a:ext cx="64078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92CE2E-1ED3-4821-B45F-E1CF6CDFB070}"/>
              </a:ext>
            </a:extLst>
          </p:cNvPr>
          <p:cNvSpPr/>
          <p:nvPr/>
        </p:nvSpPr>
        <p:spPr bwMode="auto">
          <a:xfrm>
            <a:off x="4528657" y="4905257"/>
            <a:ext cx="1137995" cy="5943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545462-817F-4386-8FFD-70D79DD4044A}"/>
              </a:ext>
            </a:extLst>
          </p:cNvPr>
          <p:cNvSpPr txBox="1"/>
          <p:nvPr/>
        </p:nvSpPr>
        <p:spPr>
          <a:xfrm>
            <a:off x="4528657" y="5566528"/>
            <a:ext cx="1137995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E60BB04-7443-417D-9225-44C6EC72C9AA}"/>
              </a:ext>
            </a:extLst>
          </p:cNvPr>
          <p:cNvSpPr/>
          <p:nvPr/>
        </p:nvSpPr>
        <p:spPr bwMode="auto">
          <a:xfrm>
            <a:off x="5710912" y="4905257"/>
            <a:ext cx="1137995" cy="5943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344802-0301-484C-A2BE-8FF2F99B21CD}"/>
              </a:ext>
            </a:extLst>
          </p:cNvPr>
          <p:cNvSpPr txBox="1"/>
          <p:nvPr/>
        </p:nvSpPr>
        <p:spPr>
          <a:xfrm>
            <a:off x="5710912" y="5566528"/>
            <a:ext cx="1137995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57082B4-1236-414C-82C2-21315A98DAB2}"/>
              </a:ext>
            </a:extLst>
          </p:cNvPr>
          <p:cNvSpPr/>
          <p:nvPr/>
        </p:nvSpPr>
        <p:spPr bwMode="auto">
          <a:xfrm>
            <a:off x="6902403" y="4905257"/>
            <a:ext cx="1137995" cy="5943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CF5531E-ED6C-433C-9B18-01A8D0AFA6D2}"/>
              </a:ext>
            </a:extLst>
          </p:cNvPr>
          <p:cNvSpPr txBox="1"/>
          <p:nvPr/>
        </p:nvSpPr>
        <p:spPr>
          <a:xfrm>
            <a:off x="6902403" y="5566528"/>
            <a:ext cx="1137995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A5EAF4-BDBD-4B4D-9CD3-DA4DB618E283}"/>
              </a:ext>
            </a:extLst>
          </p:cNvPr>
          <p:cNvSpPr txBox="1"/>
          <p:nvPr/>
        </p:nvSpPr>
        <p:spPr>
          <a:xfrm>
            <a:off x="963422" y="4900202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B967E6B-F2B5-4909-A7E7-4562EC451396}"/>
              </a:ext>
            </a:extLst>
          </p:cNvPr>
          <p:cNvSpPr txBox="1"/>
          <p:nvPr/>
        </p:nvSpPr>
        <p:spPr>
          <a:xfrm>
            <a:off x="2145677" y="4900202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F70FD7-8000-4A04-8C1D-DDD6162AB90D}"/>
              </a:ext>
            </a:extLst>
          </p:cNvPr>
          <p:cNvSpPr txBox="1"/>
          <p:nvPr/>
        </p:nvSpPr>
        <p:spPr>
          <a:xfrm>
            <a:off x="3337167" y="4900202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67AD1B-FC91-4474-ADC6-3102E8126ED6}"/>
              </a:ext>
            </a:extLst>
          </p:cNvPr>
          <p:cNvSpPr txBox="1"/>
          <p:nvPr/>
        </p:nvSpPr>
        <p:spPr>
          <a:xfrm>
            <a:off x="4528657" y="4909439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D88F07-B99B-4049-8933-A849CA0F2F79}"/>
              </a:ext>
            </a:extLst>
          </p:cNvPr>
          <p:cNvSpPr txBox="1"/>
          <p:nvPr/>
        </p:nvSpPr>
        <p:spPr>
          <a:xfrm>
            <a:off x="5710912" y="4909439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846D7A2-1223-4016-8F2A-83A99159D62A}"/>
              </a:ext>
            </a:extLst>
          </p:cNvPr>
          <p:cNvSpPr txBox="1"/>
          <p:nvPr/>
        </p:nvSpPr>
        <p:spPr>
          <a:xfrm>
            <a:off x="6902402" y="4909439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B94E6DD-6BBB-47B2-A0F5-809B72254191}"/>
              </a:ext>
            </a:extLst>
          </p:cNvPr>
          <p:cNvSpPr>
            <a:spLocks noChangeAspect="1"/>
          </p:cNvSpPr>
          <p:nvPr/>
        </p:nvSpPr>
        <p:spPr bwMode="auto">
          <a:xfrm>
            <a:off x="927346" y="4605758"/>
            <a:ext cx="849230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많이 본 뉴스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66AE128-C04B-4297-8988-A8E19B0ADC4A}"/>
              </a:ext>
            </a:extLst>
          </p:cNvPr>
          <p:cNvSpPr/>
          <p:nvPr/>
        </p:nvSpPr>
        <p:spPr bwMode="auto">
          <a:xfrm>
            <a:off x="1488672" y="361907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184F83BD-4E01-4373-BBD3-AD1A744E8709}"/>
              </a:ext>
            </a:extLst>
          </p:cNvPr>
          <p:cNvSpPr/>
          <p:nvPr/>
        </p:nvSpPr>
        <p:spPr bwMode="auto">
          <a:xfrm>
            <a:off x="643940" y="502986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DBF76A9-9BE1-46F8-A24A-BC4F3847EA9F}"/>
              </a:ext>
            </a:extLst>
          </p:cNvPr>
          <p:cNvGrpSpPr/>
          <p:nvPr/>
        </p:nvGrpSpPr>
        <p:grpSpPr>
          <a:xfrm>
            <a:off x="6943571" y="5251955"/>
            <a:ext cx="3187202" cy="1166265"/>
            <a:chOff x="8132086" y="5535518"/>
            <a:chExt cx="3187202" cy="116626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56C6528-1141-4B9C-BAC4-8EF5790AD324}"/>
                </a:ext>
              </a:extLst>
            </p:cNvPr>
            <p:cNvSpPr/>
            <p:nvPr/>
          </p:nvSpPr>
          <p:spPr bwMode="auto">
            <a:xfrm>
              <a:off x="8132086" y="5535518"/>
              <a:ext cx="1873855" cy="2749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강원도 산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3C8DF27-C846-44D0-9177-26F81F4B6B19}"/>
                </a:ext>
              </a:extLst>
            </p:cNvPr>
            <p:cNvSpPr/>
            <p:nvPr/>
          </p:nvSpPr>
          <p:spPr bwMode="auto">
            <a:xfrm>
              <a:off x="8132086" y="5812609"/>
              <a:ext cx="1873855" cy="88917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강원도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강원도 물놀이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산불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강원도 강릉 </a:t>
              </a:r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E3957993-428C-497C-9968-D25A9AD88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5585" y="5632711"/>
              <a:ext cx="115204" cy="115204"/>
            </a:xfrm>
            <a:prstGeom prst="rect">
              <a:avLst/>
            </a:prstGeom>
          </p:spPr>
        </p:pic>
        <p:sp>
          <p:nvSpPr>
            <p:cNvPr id="79" name="말풍선: 사각형 78">
              <a:extLst>
                <a:ext uri="{FF2B5EF4-FFF2-40B4-BE49-F238E27FC236}">
                  <a16:creationId xmlns:a16="http://schemas.microsoft.com/office/drawing/2014/main" id="{9679482B-B19A-451E-A439-8C9BCA0C14A4}"/>
                </a:ext>
              </a:extLst>
            </p:cNvPr>
            <p:cNvSpPr/>
            <p:nvPr/>
          </p:nvSpPr>
          <p:spPr bwMode="auto">
            <a:xfrm>
              <a:off x="10106292" y="5672982"/>
              <a:ext cx="1212996" cy="687884"/>
            </a:xfrm>
            <a:prstGeom prst="wedgeRectCallout">
              <a:avLst>
                <a:gd name="adj1" fmla="val -59527"/>
                <a:gd name="adj2" fmla="val -22464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검색어 입력 시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연관 검색어 표시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예시</a:t>
              </a:r>
            </a:p>
          </p:txBody>
        </p:sp>
      </p:grpSp>
      <p:cxnSp>
        <p:nvCxnSpPr>
          <p:cNvPr id="82" name="꺾인 연결선 81"/>
          <p:cNvCxnSpPr>
            <a:stCxn id="25" idx="2"/>
            <a:endCxn id="76" idx="0"/>
          </p:cNvCxnSpPr>
          <p:nvPr/>
        </p:nvCxnSpPr>
        <p:spPr bwMode="auto">
          <a:xfrm rot="16200000" flipH="1">
            <a:off x="5060820" y="2432275"/>
            <a:ext cx="2214973" cy="342438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F5D5DB6-3EAD-4AC4-B1B3-34E84116D811}"/>
              </a:ext>
            </a:extLst>
          </p:cNvPr>
          <p:cNvSpPr/>
          <p:nvPr/>
        </p:nvSpPr>
        <p:spPr bwMode="auto">
          <a:xfrm>
            <a:off x="4192288" y="256615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0EE976F-8C48-497D-AEB1-62AC763F1C6C}"/>
              </a:ext>
            </a:extLst>
          </p:cNvPr>
          <p:cNvSpPr/>
          <p:nvPr/>
        </p:nvSpPr>
        <p:spPr bwMode="auto">
          <a:xfrm>
            <a:off x="7161911" y="256615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F34A952-DA26-43F9-9B7F-28E0354F37F7}"/>
              </a:ext>
            </a:extLst>
          </p:cNvPr>
          <p:cNvSpPr/>
          <p:nvPr/>
        </p:nvSpPr>
        <p:spPr bwMode="auto">
          <a:xfrm>
            <a:off x="7719785" y="5280433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400FCD1D-E6E0-4CAB-9DFD-CDA11808AE01}"/>
              </a:ext>
            </a:extLst>
          </p:cNvPr>
          <p:cNvSpPr/>
          <p:nvPr/>
        </p:nvSpPr>
        <p:spPr bwMode="auto">
          <a:xfrm>
            <a:off x="7523712" y="208637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2">
            <a:extLst>
              <a:ext uri="{FF2B5EF4-FFF2-40B4-BE49-F238E27FC236}">
                <a16:creationId xmlns:a16="http://schemas.microsoft.com/office/drawing/2014/main" id="{DB377933-1E25-44AB-932A-A09855798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96874" y="1712858"/>
            <a:ext cx="835660" cy="13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3617A23-FFA2-4195-9F6B-ED2717F04069}"/>
              </a:ext>
            </a:extLst>
          </p:cNvPr>
          <p:cNvSpPr txBox="1"/>
          <p:nvPr/>
        </p:nvSpPr>
        <p:spPr>
          <a:xfrm>
            <a:off x="7153942" y="1683393"/>
            <a:ext cx="8707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제보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ON AIR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140289B-104E-4C31-806F-6B4A110A9D0E}"/>
              </a:ext>
            </a:extLst>
          </p:cNvPr>
          <p:cNvSpPr txBox="1"/>
          <p:nvPr/>
        </p:nvSpPr>
        <p:spPr>
          <a:xfrm>
            <a:off x="948129" y="1683393"/>
            <a:ext cx="5950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재난포털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F5F88524-8FD3-4921-8B8D-3250FC58312D}"/>
              </a:ext>
            </a:extLst>
          </p:cNvPr>
          <p:cNvSpPr/>
          <p:nvPr/>
        </p:nvSpPr>
        <p:spPr bwMode="auto">
          <a:xfrm>
            <a:off x="1549020" y="1665667"/>
            <a:ext cx="1576700" cy="21543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86089E-98E8-41B9-ABA0-5F0F2A5773F9}"/>
              </a:ext>
            </a:extLst>
          </p:cNvPr>
          <p:cNvSpPr txBox="1"/>
          <p:nvPr/>
        </p:nvSpPr>
        <p:spPr>
          <a:xfrm>
            <a:off x="1644712" y="1671614"/>
            <a:ext cx="1385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강릉 산불 확산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지역 차단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6A6B665-D225-4932-933E-80A9A0911104}"/>
              </a:ext>
            </a:extLst>
          </p:cNvPr>
          <p:cNvSpPr/>
          <p:nvPr/>
        </p:nvSpPr>
        <p:spPr bwMode="auto">
          <a:xfrm>
            <a:off x="104774" y="1274827"/>
            <a:ext cx="8749079" cy="3433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D287DB9-70A7-47CE-842E-489A656F7438}"/>
              </a:ext>
            </a:extLst>
          </p:cNvPr>
          <p:cNvSpPr txBox="1"/>
          <p:nvPr/>
        </p:nvSpPr>
        <p:spPr>
          <a:xfrm>
            <a:off x="6365401" y="1375279"/>
            <a:ext cx="17508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로그인   마이페이지   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KBS WORLD ▼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82853DA-4DAF-4210-ADA3-8A831F1E0621}"/>
              </a:ext>
            </a:extLst>
          </p:cNvPr>
          <p:cNvSpPr txBox="1"/>
          <p:nvPr/>
        </p:nvSpPr>
        <p:spPr>
          <a:xfrm>
            <a:off x="4698211" y="1379390"/>
            <a:ext cx="17155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2023.05.08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월요일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◎ 서울 맑음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17’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DAB82A77-504D-40C5-9E99-8912D5E1B05B}"/>
              </a:ext>
            </a:extLst>
          </p:cNvPr>
          <p:cNvCxnSpPr/>
          <p:nvPr/>
        </p:nvCxnSpPr>
        <p:spPr bwMode="auto">
          <a:xfrm>
            <a:off x="104775" y="1274827"/>
            <a:ext cx="874907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89F3CD1-C1AE-46FE-94FD-12D487DF3FE5}"/>
              </a:ext>
            </a:extLst>
          </p:cNvPr>
          <p:cNvGrpSpPr/>
          <p:nvPr/>
        </p:nvGrpSpPr>
        <p:grpSpPr>
          <a:xfrm>
            <a:off x="865571" y="1336065"/>
            <a:ext cx="1944823" cy="230832"/>
            <a:chOff x="865571" y="1339874"/>
            <a:chExt cx="1944823" cy="230832"/>
          </a:xfrm>
        </p:grpSpPr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4BF0B66D-7198-4B2B-91EF-0BC1C7EEEE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31977"/>
            <a:stretch/>
          </p:blipFill>
          <p:spPr>
            <a:xfrm>
              <a:off x="1283306" y="1355379"/>
              <a:ext cx="686889" cy="209579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4ECEF8B-45FF-42A6-8561-79C9A733D501}"/>
                </a:ext>
              </a:extLst>
            </p:cNvPr>
            <p:cNvSpPr txBox="1"/>
            <p:nvPr/>
          </p:nvSpPr>
          <p:spPr>
            <a:xfrm>
              <a:off x="865571" y="1339874"/>
              <a:ext cx="3978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KBS</a:t>
              </a:r>
              <a:endParaRPr lang="ko-KR" altLang="en-US" sz="9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A7E628B-E5DF-43B7-8C36-72C8E782D0D9}"/>
                </a:ext>
              </a:extLst>
            </p:cNvPr>
            <p:cNvSpPr txBox="1"/>
            <p:nvPr/>
          </p:nvSpPr>
          <p:spPr>
            <a:xfrm>
              <a:off x="2008571" y="1339874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텍스트 버전</a:t>
              </a:r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F688278-E966-4664-8745-35B0E7926EAF}"/>
              </a:ext>
            </a:extLst>
          </p:cNvPr>
          <p:cNvSpPr/>
          <p:nvPr/>
        </p:nvSpPr>
        <p:spPr bwMode="auto">
          <a:xfrm>
            <a:off x="104774" y="1276042"/>
            <a:ext cx="8746092" cy="707752"/>
          </a:xfrm>
          <a:prstGeom prst="rect">
            <a:avLst/>
          </a:prstGeom>
          <a:solidFill>
            <a:srgbClr val="262626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1E55652-4DDF-4908-B168-5605A49114C8}"/>
              </a:ext>
            </a:extLst>
          </p:cNvPr>
          <p:cNvSpPr/>
          <p:nvPr/>
        </p:nvSpPr>
        <p:spPr bwMode="auto">
          <a:xfrm>
            <a:off x="1847366" y="5285697"/>
            <a:ext cx="180000" cy="18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71434DC-5AC4-49F5-9236-2EC85FDCA298}"/>
              </a:ext>
            </a:extLst>
          </p:cNvPr>
          <p:cNvSpPr/>
          <p:nvPr/>
        </p:nvSpPr>
        <p:spPr bwMode="auto">
          <a:xfrm>
            <a:off x="4233514" y="5285697"/>
            <a:ext cx="180000" cy="18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A5513ABF-0BE5-471D-BB20-8E6FE47E4FDF}"/>
              </a:ext>
            </a:extLst>
          </p:cNvPr>
          <p:cNvSpPr/>
          <p:nvPr/>
        </p:nvSpPr>
        <p:spPr bwMode="auto">
          <a:xfrm>
            <a:off x="5426588" y="5285697"/>
            <a:ext cx="180000" cy="18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3A2172F-D125-4DAC-AC85-679716A635BE}"/>
              </a:ext>
            </a:extLst>
          </p:cNvPr>
          <p:cNvSpPr/>
          <p:nvPr/>
        </p:nvSpPr>
        <p:spPr bwMode="auto">
          <a:xfrm>
            <a:off x="6726483" y="296674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6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6480B7A-DE7E-49A9-9F5B-C81C8DF11BB3}"/>
              </a:ext>
            </a:extLst>
          </p:cNvPr>
          <p:cNvSpPr/>
          <p:nvPr/>
        </p:nvSpPr>
        <p:spPr bwMode="auto">
          <a:xfrm>
            <a:off x="104774" y="1272915"/>
            <a:ext cx="8749079" cy="3973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182D86-8B30-41E7-8BE5-A02D9BC9BF8F}"/>
              </a:ext>
            </a:extLst>
          </p:cNvPr>
          <p:cNvSpPr txBox="1"/>
          <p:nvPr/>
        </p:nvSpPr>
        <p:spPr>
          <a:xfrm>
            <a:off x="1590781" y="1371695"/>
            <a:ext cx="3398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  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  경제  사회  정치  스포츠  취재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  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시사기획창 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주말앤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395DAA7-D3B0-4D39-BC98-DBE07D83EE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808" y="1364688"/>
            <a:ext cx="227397" cy="22739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644E4CC-6AC8-430A-AD69-DE2D4742BF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663" y="1360591"/>
            <a:ext cx="227397" cy="2273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SB_KNP_01_06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947536"/>
              </p:ext>
            </p:extLst>
          </p:nvPr>
        </p:nvGraphicFramePr>
        <p:xfrm>
          <a:off x="8939284" y="973008"/>
          <a:ext cx="3152632" cy="324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스크롤 시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및 서브 화면에서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하는 경우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메뉴 영역만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앞쪽에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KBS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로고 표시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시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화면에서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하는 경우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 제목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 본문의 제목이 가려지는 시점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로고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전체메뉴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노출 기준선 내에서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표시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이상인 경우 말 줄임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로드바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시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로드바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움직임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FEEA28-8417-4CDF-9D90-7320B2BB0ACC}"/>
              </a:ext>
            </a:extLst>
          </p:cNvPr>
          <p:cNvSpPr/>
          <p:nvPr/>
        </p:nvSpPr>
        <p:spPr bwMode="auto">
          <a:xfrm>
            <a:off x="104774" y="975125"/>
            <a:ext cx="4333565" cy="29160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08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화면 </a:t>
            </a:r>
            <a:r>
              <a:rPr lang="ko-KR" altLang="en-US" sz="10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스코롤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메인 및 서브 화면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677523" y="137861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14A1C20-B499-4748-94A2-B060C1EC807B}"/>
              </a:ext>
            </a:extLst>
          </p:cNvPr>
          <p:cNvSpPr/>
          <p:nvPr/>
        </p:nvSpPr>
        <p:spPr bwMode="auto">
          <a:xfrm>
            <a:off x="104774" y="2674997"/>
            <a:ext cx="8749079" cy="3973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FFBE502D-21D4-450F-98B6-D3796E0D08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808" y="2766770"/>
            <a:ext cx="227397" cy="22739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9C18187E-E67A-48CF-B980-98E29FCC52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663" y="2762673"/>
            <a:ext cx="227397" cy="227397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7D9CF1-C059-49A2-A437-B9F33C98D936}"/>
              </a:ext>
            </a:extLst>
          </p:cNvPr>
          <p:cNvSpPr/>
          <p:nvPr/>
        </p:nvSpPr>
        <p:spPr bwMode="auto">
          <a:xfrm>
            <a:off x="104774" y="2377207"/>
            <a:ext cx="4333565" cy="29160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09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화면 </a:t>
            </a:r>
            <a:r>
              <a:rPr lang="ko-KR" altLang="en-US" sz="10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스코롤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(View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042C0F2-0729-4C55-8B19-8D7705470327}"/>
              </a:ext>
            </a:extLst>
          </p:cNvPr>
          <p:cNvSpPr/>
          <p:nvPr/>
        </p:nvSpPr>
        <p:spPr bwMode="auto">
          <a:xfrm>
            <a:off x="682468" y="277245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E99F7E3-479C-4FD3-98BD-9C37AE13C5B1}"/>
              </a:ext>
            </a:extLst>
          </p:cNvPr>
          <p:cNvCxnSpPr>
            <a:cxnSpLocks/>
          </p:cNvCxnSpPr>
          <p:nvPr/>
        </p:nvCxnSpPr>
        <p:spPr bwMode="auto">
          <a:xfrm>
            <a:off x="104774" y="3089801"/>
            <a:ext cx="2166782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7776CF5-1E76-4639-9BB9-BBD4A71607D1}"/>
              </a:ext>
            </a:extLst>
          </p:cNvPr>
          <p:cNvSpPr txBox="1"/>
          <p:nvPr/>
        </p:nvSpPr>
        <p:spPr>
          <a:xfrm>
            <a:off x="3139086" y="2761417"/>
            <a:ext cx="2634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한미 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워싱턴 선언 채택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합의 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 협의체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E373C-05F9-4CF7-B6A6-A5187069A5B4}"/>
              </a:ext>
            </a:extLst>
          </p:cNvPr>
          <p:cNvSpPr txBox="1"/>
          <p:nvPr/>
        </p:nvSpPr>
        <p:spPr>
          <a:xfrm>
            <a:off x="879997" y="135933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F46C2F-A9A8-4AD5-9C4C-A8D6B4F770D2}"/>
              </a:ext>
            </a:extLst>
          </p:cNvPr>
          <p:cNvSpPr txBox="1"/>
          <p:nvPr/>
        </p:nvSpPr>
        <p:spPr>
          <a:xfrm>
            <a:off x="879997" y="276141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A41D870-A68C-4E29-BFC3-65EB7EB4215D}"/>
              </a:ext>
            </a:extLst>
          </p:cNvPr>
          <p:cNvSpPr/>
          <p:nvPr/>
        </p:nvSpPr>
        <p:spPr bwMode="auto">
          <a:xfrm>
            <a:off x="5152693" y="1378614"/>
            <a:ext cx="620447" cy="1894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공영방송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수신로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D5D3466-9475-4C01-82CC-2EB98C7C2422}"/>
              </a:ext>
            </a:extLst>
          </p:cNvPr>
          <p:cNvSpPr/>
          <p:nvPr/>
        </p:nvSpPr>
        <p:spPr bwMode="auto">
          <a:xfrm>
            <a:off x="5831403" y="1378614"/>
            <a:ext cx="620447" cy="1894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수능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킬러문항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배제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22F5583-5694-4DC1-A6FE-C817E69455C7}"/>
              </a:ext>
            </a:extLst>
          </p:cNvPr>
          <p:cNvSpPr/>
          <p:nvPr/>
        </p:nvSpPr>
        <p:spPr bwMode="auto">
          <a:xfrm>
            <a:off x="6510113" y="1378614"/>
            <a:ext cx="620447" cy="1894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사라진 신생아들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9E3372A-DA85-40C1-A379-CA7243BFC73A}"/>
              </a:ext>
            </a:extLst>
          </p:cNvPr>
          <p:cNvSpPr/>
          <p:nvPr/>
        </p:nvSpPr>
        <p:spPr bwMode="auto">
          <a:xfrm>
            <a:off x="2802717" y="280497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7142D15-D8B8-44ED-A51B-2D2A758CAFE8}"/>
              </a:ext>
            </a:extLst>
          </p:cNvPr>
          <p:cNvSpPr/>
          <p:nvPr/>
        </p:nvSpPr>
        <p:spPr bwMode="auto">
          <a:xfrm>
            <a:off x="1644477" y="310106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73946A-37BA-4D80-AC33-33A4937A6914}"/>
              </a:ext>
            </a:extLst>
          </p:cNvPr>
          <p:cNvSpPr/>
          <p:nvPr/>
        </p:nvSpPr>
        <p:spPr bwMode="auto">
          <a:xfrm>
            <a:off x="4564970" y="0"/>
            <a:ext cx="2162175" cy="200025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UPDATE / 2023.08.17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668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61D740-090E-42D3-81C1-B3A60DB2FD94}"/>
              </a:ext>
            </a:extLst>
          </p:cNvPr>
          <p:cNvGrpSpPr/>
          <p:nvPr/>
        </p:nvGrpSpPr>
        <p:grpSpPr>
          <a:xfrm>
            <a:off x="121919" y="1618387"/>
            <a:ext cx="8749079" cy="2882086"/>
            <a:chOff x="121919" y="1618387"/>
            <a:chExt cx="8749079" cy="288208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C7CD60C-F043-4579-9B25-4117BA0961D5}"/>
                </a:ext>
              </a:extLst>
            </p:cNvPr>
            <p:cNvSpPr/>
            <p:nvPr/>
          </p:nvSpPr>
          <p:spPr bwMode="auto">
            <a:xfrm>
              <a:off x="121919" y="1618387"/>
              <a:ext cx="8749079" cy="28820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8A73AA9-A32B-4859-97BC-90C3D740B924}"/>
                </a:ext>
              </a:extLst>
            </p:cNvPr>
            <p:cNvCxnSpPr/>
            <p:nvPr/>
          </p:nvCxnSpPr>
          <p:spPr bwMode="auto">
            <a:xfrm>
              <a:off x="947738" y="1708727"/>
              <a:ext cx="0" cy="2484582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851CB4F-9C00-4CA0-8E8E-4F1FE5879839}"/>
                </a:ext>
              </a:extLst>
            </p:cNvPr>
            <p:cNvCxnSpPr/>
            <p:nvPr/>
          </p:nvCxnSpPr>
          <p:spPr bwMode="auto">
            <a:xfrm>
              <a:off x="1705120" y="1708727"/>
              <a:ext cx="0" cy="2484582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020F2A0-4DA5-4C35-B8C6-39EB2E598C2C}"/>
                </a:ext>
              </a:extLst>
            </p:cNvPr>
            <p:cNvCxnSpPr/>
            <p:nvPr/>
          </p:nvCxnSpPr>
          <p:spPr bwMode="auto">
            <a:xfrm>
              <a:off x="3266065" y="1708727"/>
              <a:ext cx="0" cy="2484582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E117803-7402-4F00-9303-31095700E2E1}"/>
                </a:ext>
              </a:extLst>
            </p:cNvPr>
            <p:cNvCxnSpPr/>
            <p:nvPr/>
          </p:nvCxnSpPr>
          <p:spPr bwMode="auto">
            <a:xfrm>
              <a:off x="5131811" y="1708727"/>
              <a:ext cx="0" cy="2484582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04ED831-9F68-4B3D-89D6-B64E48C8E0BA}"/>
                </a:ext>
              </a:extLst>
            </p:cNvPr>
            <p:cNvCxnSpPr/>
            <p:nvPr/>
          </p:nvCxnSpPr>
          <p:spPr bwMode="auto">
            <a:xfrm>
              <a:off x="6240175" y="1708727"/>
              <a:ext cx="0" cy="2484582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776F7D-DFB1-444A-BA2D-F995A21C83F5}"/>
                </a:ext>
              </a:extLst>
            </p:cNvPr>
            <p:cNvCxnSpPr/>
            <p:nvPr/>
          </p:nvCxnSpPr>
          <p:spPr bwMode="auto">
            <a:xfrm>
              <a:off x="7173048" y="1708727"/>
              <a:ext cx="0" cy="2484582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EFFFBD8-8F38-4925-B257-4592577E89CC}"/>
                </a:ext>
              </a:extLst>
            </p:cNvPr>
            <p:cNvCxnSpPr/>
            <p:nvPr/>
          </p:nvCxnSpPr>
          <p:spPr bwMode="auto">
            <a:xfrm>
              <a:off x="8032029" y="1708727"/>
              <a:ext cx="0" cy="2484582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8BE232-9349-4789-BC33-09D684D2B122}"/>
                </a:ext>
              </a:extLst>
            </p:cNvPr>
            <p:cNvSpPr txBox="1"/>
            <p:nvPr/>
          </p:nvSpPr>
          <p:spPr>
            <a:xfrm>
              <a:off x="958882" y="170872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분야별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359E82-53BC-4125-902D-8E1ED5703DF5}"/>
                </a:ext>
              </a:extLst>
            </p:cNvPr>
            <p:cNvSpPr txBox="1"/>
            <p:nvPr/>
          </p:nvSpPr>
          <p:spPr>
            <a:xfrm>
              <a:off x="1716264" y="1708727"/>
              <a:ext cx="5998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TV </a:t>
              </a:r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2041D76-D1D5-4184-BD1E-AE2EA74F4C77}"/>
                </a:ext>
              </a:extLst>
            </p:cNvPr>
            <p:cNvSpPr txBox="1"/>
            <p:nvPr/>
          </p:nvSpPr>
          <p:spPr>
            <a:xfrm>
              <a:off x="3286446" y="1708727"/>
              <a:ext cx="7553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프리미엄 </a:t>
              </a:r>
              <a:r>
                <a:rPr lang="en-US" altLang="ko-KR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</a:t>
              </a:r>
              <a:endPara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81E7B79-AF34-4E4A-9475-CC29453B4CCB}"/>
                </a:ext>
              </a:extLst>
            </p:cNvPr>
            <p:cNvSpPr txBox="1"/>
            <p:nvPr/>
          </p:nvSpPr>
          <p:spPr>
            <a:xfrm>
              <a:off x="5136358" y="1708727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시사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EDE323-0252-42E6-95B5-12EE5FB84797}"/>
                </a:ext>
              </a:extLst>
            </p:cNvPr>
            <p:cNvSpPr txBox="1"/>
            <p:nvPr/>
          </p:nvSpPr>
          <p:spPr>
            <a:xfrm>
              <a:off x="6263195" y="1708727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지역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802036-6507-4633-8481-8D658BF585D3}"/>
                </a:ext>
              </a:extLst>
            </p:cNvPr>
            <p:cNvSpPr txBox="1"/>
            <p:nvPr/>
          </p:nvSpPr>
          <p:spPr>
            <a:xfrm>
              <a:off x="7214540" y="1708727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바로가기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FFA27B6-5C3A-4FED-95D4-C605F88B0CCD}"/>
                </a:ext>
              </a:extLst>
            </p:cNvPr>
            <p:cNvSpPr txBox="1"/>
            <p:nvPr/>
          </p:nvSpPr>
          <p:spPr>
            <a:xfrm>
              <a:off x="958882" y="1995055"/>
              <a:ext cx="519694" cy="1875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전체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정치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경제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사회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문화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IT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과학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국제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 환경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생활 건강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스포츠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연예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날씨 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이슈 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269E41-51FF-43A1-BCEF-4AB27E10AD7B}"/>
                </a:ext>
              </a:extLst>
            </p:cNvPr>
            <p:cNvSpPr txBox="1"/>
            <p:nvPr/>
          </p:nvSpPr>
          <p:spPr>
            <a:xfrm>
              <a:off x="1734737" y="1995055"/>
              <a:ext cx="896399" cy="928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1TV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 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06:00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뉴스광장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부 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07:00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뉴스광장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부 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09:30 930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 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12:00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14:00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E3818E2-EC9A-4AC1-8EAF-A14CE9B8E225}"/>
                </a:ext>
              </a:extLst>
            </p:cNvPr>
            <p:cNvSpPr txBox="1"/>
            <p:nvPr/>
          </p:nvSpPr>
          <p:spPr>
            <a:xfrm>
              <a:off x="2566010" y="2123191"/>
              <a:ext cx="720069" cy="628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17:00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19:00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21:00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23:00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뉴스라인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E9C74EA-06C9-40B8-B740-1F542E67803A}"/>
                </a:ext>
              </a:extLst>
            </p:cNvPr>
            <p:cNvSpPr txBox="1"/>
            <p:nvPr/>
          </p:nvSpPr>
          <p:spPr>
            <a:xfrm>
              <a:off x="1734737" y="2955637"/>
              <a:ext cx="857927" cy="651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2TV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 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09:00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아침뉴스타임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10:40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지구촌뉴스 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15:00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뉴스타임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B304083-F63F-4CFE-A4D9-66C75DFFC271}"/>
                </a:ext>
              </a:extLst>
            </p:cNvPr>
            <p:cNvSpPr txBox="1"/>
            <p:nvPr/>
          </p:nvSpPr>
          <p:spPr>
            <a:xfrm>
              <a:off x="2566010" y="2955637"/>
              <a:ext cx="694421" cy="790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1TV 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경인 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뉴스광장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경인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930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경인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7(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경인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9(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경인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915FCA-030A-421E-975E-67E6642DAA5C}"/>
                </a:ext>
              </a:extLst>
            </p:cNvPr>
            <p:cNvSpPr txBox="1"/>
            <p:nvPr/>
          </p:nvSpPr>
          <p:spPr>
            <a:xfrm>
              <a:off x="1734737" y="3749965"/>
              <a:ext cx="543739" cy="233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뉴스특보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76078C6-5E6C-45F8-856E-471540B5279A}"/>
                </a:ext>
              </a:extLst>
            </p:cNvPr>
            <p:cNvSpPr txBox="1"/>
            <p:nvPr/>
          </p:nvSpPr>
          <p:spPr>
            <a:xfrm>
              <a:off x="3304919" y="1995055"/>
              <a:ext cx="663964" cy="1205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추재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취재후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사건후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여심야심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데이터룸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팩트체크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탐사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씨네마진국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스포트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6AD8ADA-B87B-4756-AF17-C94B2CE1DED0}"/>
                </a:ext>
              </a:extLst>
            </p:cNvPr>
            <p:cNvSpPr txBox="1"/>
            <p:nvPr/>
          </p:nvSpPr>
          <p:spPr>
            <a:xfrm>
              <a:off x="4136192" y="2123191"/>
              <a:ext cx="971741" cy="905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제대로 보겠습니다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크랩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속고살지마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News Today(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영어뉴스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주말엔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친철한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뉴스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B49151F-1A76-466B-B511-8F4829899E90}"/>
                </a:ext>
              </a:extLst>
            </p:cNvPr>
            <p:cNvSpPr txBox="1"/>
            <p:nvPr/>
          </p:nvSpPr>
          <p:spPr>
            <a:xfrm>
              <a:off x="3293456" y="3306619"/>
              <a:ext cx="506870" cy="233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글로벌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939377F-32D9-4E2E-8380-70CC30DB6CD0}"/>
                </a:ext>
              </a:extLst>
            </p:cNvPr>
            <p:cNvSpPr txBox="1"/>
            <p:nvPr/>
          </p:nvSpPr>
          <p:spPr>
            <a:xfrm>
              <a:off x="3293456" y="3629891"/>
              <a:ext cx="417102" cy="233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영상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E3F6B4F-ED64-4F8A-84EE-E778FA63E1A4}"/>
                </a:ext>
              </a:extLst>
            </p:cNvPr>
            <p:cNvSpPr txBox="1"/>
            <p:nvPr/>
          </p:nvSpPr>
          <p:spPr>
            <a:xfrm>
              <a:off x="5152191" y="1995055"/>
              <a:ext cx="1035861" cy="1482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시사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시시기획 창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일요진단 라이브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층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시사국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남북의 창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특파원 보고 세계는 지금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재난방송센터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사사건건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통합뉴스룸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ET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인사이드 경인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8284E2-9756-4EC4-9581-6FD52020F661}"/>
                </a:ext>
              </a:extLst>
            </p:cNvPr>
            <p:cNvSpPr txBox="1"/>
            <p:nvPr/>
          </p:nvSpPr>
          <p:spPr>
            <a:xfrm>
              <a:off x="5152191" y="3528291"/>
              <a:ext cx="827471" cy="651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라디오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최경영의 최강시사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주우진 라이브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최영일의 시사본부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D7651F9-0884-4BB5-8E3F-7BAC4131567C}"/>
                </a:ext>
              </a:extLst>
            </p:cNvPr>
            <p:cNvSpPr txBox="1"/>
            <p:nvPr/>
          </p:nvSpPr>
          <p:spPr>
            <a:xfrm>
              <a:off x="6288264" y="1995055"/>
              <a:ext cx="338554" cy="1321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부산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울산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창원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진주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대구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안동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포항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광주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목포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32D74C-CBC2-4BC1-AFED-67F27E294B31}"/>
                </a:ext>
              </a:extLst>
            </p:cNvPr>
            <p:cNvSpPr txBox="1"/>
            <p:nvPr/>
          </p:nvSpPr>
          <p:spPr>
            <a:xfrm>
              <a:off x="6703901" y="1995055"/>
              <a:ext cx="338554" cy="1321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순천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전주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대전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청주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충주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춘천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강릉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원주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제주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8BB9B19-84ED-482B-9867-1006DE9E5F49}"/>
                </a:ext>
              </a:extLst>
            </p:cNvPr>
            <p:cNvSpPr txBox="1"/>
            <p:nvPr/>
          </p:nvSpPr>
          <p:spPr>
            <a:xfrm>
              <a:off x="7239609" y="1995055"/>
              <a:ext cx="673582" cy="905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좋아용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클립 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ON AIR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 아카이브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Footer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7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SB_KNP_01_07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370482"/>
              </p:ext>
            </p:extLst>
          </p:nvPr>
        </p:nvGraphicFramePr>
        <p:xfrm>
          <a:off x="8939284" y="973008"/>
          <a:ext cx="3152632" cy="501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사이트맵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링크가 존재하는 메뉴 마우스 오버 시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 클릭 시 해당 화면으로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 표시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 등록된 메뉴인 경우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메뉴명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뒤에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아이콘 표시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 기간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시작 시간을 기준으로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48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활성 시 노출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마우스 오버 시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공지사항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개의 제목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수는 노출 기준을 넘지 않으며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기준선 이상 넘어가는 경우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 줄임 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클릭 시 상세 내용 화면으로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알립니다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알립니다 활성 시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알립니다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제목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수는 노출 기준을 넘지 않으며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기준선 이상 넘어가는 경우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일립니다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텍스트 클릭 시 해당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상세 페이지로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KBS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관련 바로가기 메뉴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[4-1] KBS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소개 바로가기 선택 박스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박스 열림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 선택 시 해당 화면으로 이동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메뉴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연락처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수신료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채용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About KBS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안내 바로가기 메뉴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메뉴 화면으로 이동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[4-3] KBS N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채널 바로가기 선택 박스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박스 열림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 선택 시 해당 화면으로 이동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메뉴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KBS Drama, KBS W, KBS Kids, KBS N Sports, KBS Joy</a:t>
                      </a: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[4-4] KBS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관련 영문 서비스 바로가기 선택 박스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박스 열림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 선택 시 해당 화면으로 이동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메뉴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Global,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KBS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WORLD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KBS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뉴스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인터넷 서비스 카피라이트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</a:tbl>
          </a:graphicData>
        </a:graphic>
      </p:graphicFrame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AD6A54C-303D-493B-8130-853485984750}"/>
              </a:ext>
            </a:extLst>
          </p:cNvPr>
          <p:cNvCxnSpPr/>
          <p:nvPr/>
        </p:nvCxnSpPr>
        <p:spPr bwMode="auto">
          <a:xfrm>
            <a:off x="104775" y="4483903"/>
            <a:ext cx="874907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C53BE65-2E8A-40B6-9C99-BDF85DA8EFDB}"/>
              </a:ext>
            </a:extLst>
          </p:cNvPr>
          <p:cNvSpPr txBox="1"/>
          <p:nvPr/>
        </p:nvSpPr>
        <p:spPr>
          <a:xfrm>
            <a:off x="947738" y="5341893"/>
            <a:ext cx="45191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소개 ▲   시청자권익센터   사이버 감사실   광고   이용약관  법적고지   개인정보처리방침   윤리강령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4429F1-FC01-4D6B-9644-DAF8423D1D05}"/>
              </a:ext>
            </a:extLst>
          </p:cNvPr>
          <p:cNvSpPr txBox="1"/>
          <p:nvPr/>
        </p:nvSpPr>
        <p:spPr>
          <a:xfrm>
            <a:off x="6510820" y="5341893"/>
            <a:ext cx="15247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 N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채널 ▲   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 WORLD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▲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AEA658-FF46-4B15-A453-15CA2F977A11}"/>
              </a:ext>
            </a:extLst>
          </p:cNvPr>
          <p:cNvSpPr txBox="1"/>
          <p:nvPr/>
        </p:nvSpPr>
        <p:spPr>
          <a:xfrm>
            <a:off x="947738" y="5799123"/>
            <a:ext cx="6126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KBS / 07235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영등포구 </a:t>
            </a:r>
            <a:r>
              <a:rPr lang="ko-KR" altLang="en-US" sz="700" b="0" i="0" dirty="0" err="1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여의공원로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13(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여의도동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/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대표전화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02-781-1000 /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기사배열 책임자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청소년보호책임자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정영훈</a:t>
            </a:r>
          </a:p>
          <a:p>
            <a:pPr algn="l"/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KBS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뉴스 인터넷 서비스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마포구 </a:t>
            </a:r>
            <a:r>
              <a:rPr lang="ko-KR" altLang="en-US" sz="700" b="0" i="0" dirty="0" err="1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매봉산로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45 KBS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미디어센터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시청자상담실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02-781-1000 /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등록번호 서울 자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00297 (2010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700" b="0" i="0" dirty="0">
              <a:solidFill>
                <a:srgbClr val="54585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Copyright © KBS All Rights Reserved.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9F163CA-27BF-4EF5-9634-A1849D3B8C6C}"/>
              </a:ext>
            </a:extLst>
          </p:cNvPr>
          <p:cNvCxnSpPr>
            <a:cxnSpLocks/>
          </p:cNvCxnSpPr>
          <p:nvPr/>
        </p:nvCxnSpPr>
        <p:spPr bwMode="auto">
          <a:xfrm>
            <a:off x="958882" y="5255651"/>
            <a:ext cx="708180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C4B390-B50E-4CE6-984E-13EC9B548B9B}"/>
              </a:ext>
            </a:extLst>
          </p:cNvPr>
          <p:cNvSpPr txBox="1"/>
          <p:nvPr/>
        </p:nvSpPr>
        <p:spPr>
          <a:xfrm>
            <a:off x="947738" y="460632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2E55B5-AE76-4070-8E93-60515B4B9BF0}"/>
              </a:ext>
            </a:extLst>
          </p:cNvPr>
          <p:cNvSpPr txBox="1"/>
          <p:nvPr/>
        </p:nvSpPr>
        <p:spPr>
          <a:xfrm>
            <a:off x="1621993" y="4634686"/>
            <a:ext cx="19335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KBS1, 2TV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프로그램 조정 안내 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8CC6046-736F-454F-AB88-04D820224961}"/>
              </a:ext>
            </a:extLst>
          </p:cNvPr>
          <p:cNvCxnSpPr>
            <a:cxnSpLocks/>
          </p:cNvCxnSpPr>
          <p:nvPr/>
        </p:nvCxnSpPr>
        <p:spPr bwMode="auto">
          <a:xfrm>
            <a:off x="958882" y="4907308"/>
            <a:ext cx="708180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B05A6AA-8E3C-4B49-9601-FAE0E3B77698}"/>
              </a:ext>
            </a:extLst>
          </p:cNvPr>
          <p:cNvSpPr txBox="1"/>
          <p:nvPr/>
        </p:nvSpPr>
        <p:spPr>
          <a:xfrm>
            <a:off x="947738" y="496337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알립니다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2C01ECB-9A78-4E65-8D44-912D9DBAACEE}"/>
              </a:ext>
            </a:extLst>
          </p:cNvPr>
          <p:cNvSpPr txBox="1"/>
          <p:nvPr/>
        </p:nvSpPr>
        <p:spPr>
          <a:xfrm>
            <a:off x="1621993" y="4991737"/>
            <a:ext cx="19335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KBS1, 2TV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프로그램 조정 안내 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B5976DA-A2C9-4229-B50B-65D825D6CF59}"/>
              </a:ext>
            </a:extLst>
          </p:cNvPr>
          <p:cNvGrpSpPr/>
          <p:nvPr/>
        </p:nvGrpSpPr>
        <p:grpSpPr>
          <a:xfrm>
            <a:off x="7420698" y="4023680"/>
            <a:ext cx="695503" cy="1159730"/>
            <a:chOff x="6715304" y="1158803"/>
            <a:chExt cx="695503" cy="1159730"/>
          </a:xfrm>
        </p:grpSpPr>
        <p:sp>
          <p:nvSpPr>
            <p:cNvPr id="60" name="말풍선: 사각형 59">
              <a:extLst>
                <a:ext uri="{FF2B5EF4-FFF2-40B4-BE49-F238E27FC236}">
                  <a16:creationId xmlns:a16="http://schemas.microsoft.com/office/drawing/2014/main" id="{784A3D32-7FCD-4770-92BE-3CC0D8555F68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441F7AF-D149-406E-8523-C2EE7FFBC4F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19829" y="1621944"/>
              <a:ext cx="1" cy="6965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3B13A224-0AF6-4EE0-96B4-56B91AE0E422}"/>
              </a:ext>
            </a:extLst>
          </p:cNvPr>
          <p:cNvSpPr/>
          <p:nvPr/>
        </p:nvSpPr>
        <p:spPr bwMode="auto">
          <a:xfrm>
            <a:off x="571809" y="269945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C550D8D-8445-4B8A-A043-03517CE44643}"/>
              </a:ext>
            </a:extLst>
          </p:cNvPr>
          <p:cNvSpPr/>
          <p:nvPr/>
        </p:nvSpPr>
        <p:spPr bwMode="auto">
          <a:xfrm>
            <a:off x="4717531" y="2864656"/>
            <a:ext cx="110332" cy="11033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4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5C94BE1-A265-4EF9-8BE5-1C177B860287}"/>
              </a:ext>
            </a:extLst>
          </p:cNvPr>
          <p:cNvSpPr/>
          <p:nvPr/>
        </p:nvSpPr>
        <p:spPr bwMode="auto">
          <a:xfrm>
            <a:off x="571809" y="460662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5F1EE18-E11F-41FC-8F3C-5C02F7EB25E3}"/>
              </a:ext>
            </a:extLst>
          </p:cNvPr>
          <p:cNvSpPr/>
          <p:nvPr/>
        </p:nvSpPr>
        <p:spPr bwMode="auto">
          <a:xfrm>
            <a:off x="571809" y="497238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9A42F8B-FE6D-47E9-A594-FB680D3CDCA8}"/>
              </a:ext>
            </a:extLst>
          </p:cNvPr>
          <p:cNvSpPr/>
          <p:nvPr/>
        </p:nvSpPr>
        <p:spPr bwMode="auto">
          <a:xfrm>
            <a:off x="571809" y="530331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374273C-7224-41B0-B884-33FBD6769467}"/>
              </a:ext>
            </a:extLst>
          </p:cNvPr>
          <p:cNvSpPr/>
          <p:nvPr/>
        </p:nvSpPr>
        <p:spPr bwMode="auto">
          <a:xfrm>
            <a:off x="571809" y="590420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2FF9323-06D1-4850-BE0B-77DE518E1F89}"/>
              </a:ext>
            </a:extLst>
          </p:cNvPr>
          <p:cNvSpPr/>
          <p:nvPr/>
        </p:nvSpPr>
        <p:spPr bwMode="auto">
          <a:xfrm>
            <a:off x="4639847" y="304782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CB16BA-08FE-4833-9AED-442E74994FC5}"/>
              </a:ext>
            </a:extLst>
          </p:cNvPr>
          <p:cNvSpPr/>
          <p:nvPr/>
        </p:nvSpPr>
        <p:spPr bwMode="auto">
          <a:xfrm>
            <a:off x="1069333" y="523367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F5C9801-5904-4033-9027-DC71FCCD8F21}"/>
              </a:ext>
            </a:extLst>
          </p:cNvPr>
          <p:cNvSpPr/>
          <p:nvPr/>
        </p:nvSpPr>
        <p:spPr bwMode="auto">
          <a:xfrm>
            <a:off x="3246476" y="523367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A8B2EF0-855C-4759-A753-7FBD219B84DA}"/>
              </a:ext>
            </a:extLst>
          </p:cNvPr>
          <p:cNvSpPr/>
          <p:nvPr/>
        </p:nvSpPr>
        <p:spPr bwMode="auto">
          <a:xfrm>
            <a:off x="6738613" y="523367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4EFF7EA-2EF1-41DB-BF7F-88D733386FFD}"/>
              </a:ext>
            </a:extLst>
          </p:cNvPr>
          <p:cNvSpPr/>
          <p:nvPr/>
        </p:nvSpPr>
        <p:spPr bwMode="auto">
          <a:xfrm>
            <a:off x="7470133" y="523367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75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426720" cy="215444"/>
          </a:xfrm>
        </p:spPr>
        <p:txBody>
          <a:bodyPr/>
          <a:lstStyle/>
          <a:p>
            <a:r>
              <a:rPr lang="ko-KR" altLang="en-US" dirty="0" err="1"/>
              <a:t>툴바</a:t>
            </a:r>
            <a:r>
              <a:rPr lang="ko-KR" altLang="en-US" dirty="0"/>
              <a:t> </a:t>
            </a: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6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SB_KNP_01_08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734496" cy="215444"/>
          </a:xfrm>
        </p:spPr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62732"/>
              </p:ext>
            </p:extLst>
          </p:nvPr>
        </p:nvGraphicFramePr>
        <p:xfrm>
          <a:off x="8939284" y="973008"/>
          <a:ext cx="3152632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툴바는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메인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화면에서 공통적으로 사용하되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기능적인 요소는 차이가 있음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유형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툴바는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메인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제공하는 기능의 종류에 차이가 있음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화면 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 종류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축소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모드변경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상단이동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 화면 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 종류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축소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상단이동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 종류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댓글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기사평가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출력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축소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모드변경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댓글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댓글 작성 위치로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기사평가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기사 평가 활성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공유 팝업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(Modal)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프린트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화면 출력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웹 브라우저 인쇄 기능 동작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[2-5]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확대 축소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확대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축소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된 항목 컬러 다르게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[2-6]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다크모드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라이트모드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[2-7] Top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상단으로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88427"/>
                  </a:ext>
                </a:extLst>
              </a:tr>
            </a:tbl>
          </a:graphicData>
        </a:graphic>
      </p:graphicFrame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E95381E6-41FC-415E-9E93-BC9D31DF5F7C}"/>
              </a:ext>
            </a:extLst>
          </p:cNvPr>
          <p:cNvSpPr/>
          <p:nvPr/>
        </p:nvSpPr>
        <p:spPr bwMode="auto">
          <a:xfrm>
            <a:off x="1258454" y="2433318"/>
            <a:ext cx="312906" cy="135033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9C3BF00-5B03-464C-B6DF-ECCF699668CE}"/>
              </a:ext>
            </a:extLst>
          </p:cNvPr>
          <p:cNvSpPr txBox="1"/>
          <p:nvPr/>
        </p:nvSpPr>
        <p:spPr>
          <a:xfrm>
            <a:off x="1261423" y="2829690"/>
            <a:ext cx="312906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CFC7AF85-1E67-465E-85D4-F1E336BB0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363" y="2532200"/>
            <a:ext cx="219587" cy="215444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D58DCA8E-7D39-4E02-B25A-AC0588435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861" y="3190871"/>
            <a:ext cx="195089" cy="217259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52316C4B-6CCC-4A8C-8C5B-84F5F9BB564A}"/>
              </a:ext>
            </a:extLst>
          </p:cNvPr>
          <p:cNvSpPr txBox="1"/>
          <p:nvPr/>
        </p:nvSpPr>
        <p:spPr>
          <a:xfrm>
            <a:off x="1156171" y="3412354"/>
            <a:ext cx="529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다크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모드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0953BBC-239E-4F8E-B4E9-B047A07D7416}"/>
              </a:ext>
            </a:extLst>
          </p:cNvPr>
          <p:cNvGrpSpPr/>
          <p:nvPr/>
        </p:nvGrpSpPr>
        <p:grpSpPr>
          <a:xfrm>
            <a:off x="1156171" y="5251987"/>
            <a:ext cx="529969" cy="308052"/>
            <a:chOff x="1156171" y="4098799"/>
            <a:chExt cx="529969" cy="308052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6478127-470B-44DD-985F-48812515A205}"/>
                </a:ext>
              </a:extLst>
            </p:cNvPr>
            <p:cNvSpPr/>
            <p:nvPr/>
          </p:nvSpPr>
          <p:spPr bwMode="auto">
            <a:xfrm>
              <a:off x="1261909" y="4098799"/>
              <a:ext cx="308052" cy="308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E026AC7-016A-447A-9A7A-60FF4939FD23}"/>
                </a:ext>
              </a:extLst>
            </p:cNvPr>
            <p:cNvSpPr txBox="1"/>
            <p:nvPr/>
          </p:nvSpPr>
          <p:spPr>
            <a:xfrm>
              <a:off x="1156171" y="4159979"/>
              <a:ext cx="52996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TOP</a:t>
              </a:r>
            </a:p>
          </p:txBody>
        </p:sp>
      </p:grpSp>
      <p:sp>
        <p:nvSpPr>
          <p:cNvPr id="106" name="타원 105">
            <a:extLst>
              <a:ext uri="{FF2B5EF4-FFF2-40B4-BE49-F238E27FC236}">
                <a16:creationId xmlns:a16="http://schemas.microsoft.com/office/drawing/2014/main" id="{9BAD5275-C061-445E-9E20-F8AE804011E9}"/>
              </a:ext>
            </a:extLst>
          </p:cNvPr>
          <p:cNvSpPr/>
          <p:nvPr/>
        </p:nvSpPr>
        <p:spPr bwMode="auto">
          <a:xfrm>
            <a:off x="1868711" y="195593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40F2F8D-7428-476E-B8C5-653553BE4D8D}"/>
              </a:ext>
            </a:extLst>
          </p:cNvPr>
          <p:cNvGrpSpPr/>
          <p:nvPr/>
        </p:nvGrpSpPr>
        <p:grpSpPr>
          <a:xfrm>
            <a:off x="2270389" y="2433318"/>
            <a:ext cx="529969" cy="2321554"/>
            <a:chOff x="271172" y="1370872"/>
            <a:chExt cx="529969" cy="2321554"/>
          </a:xfrm>
        </p:grpSpPr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1518806D-7913-4CAF-B525-E3890F5C7DB7}"/>
                </a:ext>
              </a:extLst>
            </p:cNvPr>
            <p:cNvSpPr/>
            <p:nvPr/>
          </p:nvSpPr>
          <p:spPr bwMode="auto">
            <a:xfrm>
              <a:off x="373455" y="1370872"/>
              <a:ext cx="312906" cy="232155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837C32C-1149-4C4C-B6CF-B8D7383A54E3}"/>
                </a:ext>
              </a:extLst>
            </p:cNvPr>
            <p:cNvSpPr txBox="1"/>
            <p:nvPr/>
          </p:nvSpPr>
          <p:spPr>
            <a:xfrm>
              <a:off x="376424" y="2718556"/>
              <a:ext cx="312906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93157705-C094-480F-BE25-C64420F40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364" y="2140183"/>
              <a:ext cx="219587" cy="215444"/>
            </a:xfrm>
            <a:prstGeom prst="rect">
              <a:avLst/>
            </a:prstGeom>
          </p:spPr>
        </p:pic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B5DC69DD-E93A-4EA8-8F0B-A5671BE2E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862" y="3072594"/>
              <a:ext cx="195089" cy="217259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36CE30D-3BC7-4ED6-BC1F-F4E3EE22FCC7}"/>
                </a:ext>
              </a:extLst>
            </p:cNvPr>
            <p:cNvSpPr txBox="1"/>
            <p:nvPr/>
          </p:nvSpPr>
          <p:spPr>
            <a:xfrm>
              <a:off x="271172" y="3294077"/>
              <a:ext cx="5299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다크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모드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E6E2DD0A-7EEE-4657-BD71-4690BEA3D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86" y="1807333"/>
              <a:ext cx="215444" cy="215444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7DEAF002-CAEB-41F3-9BF6-90FC497EE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135" y="2485673"/>
              <a:ext cx="200472" cy="200472"/>
            </a:xfrm>
            <a:prstGeom prst="rect">
              <a:avLst/>
            </a:prstGeom>
          </p:spPr>
        </p:pic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1612B590-6A49-44F0-9DBE-7909B27EC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84" y="1498485"/>
              <a:ext cx="186400" cy="186400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B36468-4828-4E6B-867A-5413B83C4B77}"/>
              </a:ext>
            </a:extLst>
          </p:cNvPr>
          <p:cNvGrpSpPr/>
          <p:nvPr/>
        </p:nvGrpSpPr>
        <p:grpSpPr>
          <a:xfrm>
            <a:off x="1815802" y="2433319"/>
            <a:ext cx="315875" cy="769310"/>
            <a:chOff x="930803" y="1370873"/>
            <a:chExt cx="315875" cy="769310"/>
          </a:xfrm>
        </p:grpSpPr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341C4437-E8FA-4C6D-85B9-A0E1914717BB}"/>
                </a:ext>
              </a:extLst>
            </p:cNvPr>
            <p:cNvSpPr/>
            <p:nvPr/>
          </p:nvSpPr>
          <p:spPr bwMode="auto">
            <a:xfrm>
              <a:off x="930803" y="1370873"/>
              <a:ext cx="312906" cy="76931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C790DB-3371-4640-83AF-2425FFC155B1}"/>
                </a:ext>
              </a:extLst>
            </p:cNvPr>
            <p:cNvSpPr txBox="1"/>
            <p:nvPr/>
          </p:nvSpPr>
          <p:spPr>
            <a:xfrm>
              <a:off x="933772" y="1767244"/>
              <a:ext cx="312906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741DB5CF-B752-4989-9033-4E4C75365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3712" y="1469754"/>
              <a:ext cx="219587" cy="215444"/>
            </a:xfrm>
            <a:prstGeom prst="rect">
              <a:avLst/>
            </a:prstGeom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35AF1C-49BF-43C2-B7A9-2F6B0E619EB8}"/>
              </a:ext>
            </a:extLst>
          </p:cNvPr>
          <p:cNvSpPr/>
          <p:nvPr/>
        </p:nvSpPr>
        <p:spPr bwMode="auto">
          <a:xfrm>
            <a:off x="1413525" y="1680755"/>
            <a:ext cx="1130071" cy="2154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유형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6FE4AE1-5A4A-4DAD-8438-92F59B1183EB}"/>
              </a:ext>
            </a:extLst>
          </p:cNvPr>
          <p:cNvSpPr/>
          <p:nvPr/>
        </p:nvSpPr>
        <p:spPr bwMode="auto">
          <a:xfrm>
            <a:off x="1245340" y="224718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5ED90C95-91B9-4D74-878A-A31B6A2F516D}"/>
              </a:ext>
            </a:extLst>
          </p:cNvPr>
          <p:cNvSpPr/>
          <p:nvPr/>
        </p:nvSpPr>
        <p:spPr bwMode="auto">
          <a:xfrm>
            <a:off x="1811397" y="224718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313D0A83-9251-4CD8-A85A-BDF3CA510208}"/>
              </a:ext>
            </a:extLst>
          </p:cNvPr>
          <p:cNvSpPr/>
          <p:nvPr/>
        </p:nvSpPr>
        <p:spPr bwMode="auto">
          <a:xfrm>
            <a:off x="2377454" y="224718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C94C7C07-EE61-4A31-9894-9D6E45403989}"/>
              </a:ext>
            </a:extLst>
          </p:cNvPr>
          <p:cNvSpPr/>
          <p:nvPr/>
        </p:nvSpPr>
        <p:spPr bwMode="auto">
          <a:xfrm>
            <a:off x="5724041" y="195593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5009356-9784-41F9-97E5-997531824DCC}"/>
              </a:ext>
            </a:extLst>
          </p:cNvPr>
          <p:cNvSpPr/>
          <p:nvPr/>
        </p:nvSpPr>
        <p:spPr bwMode="auto">
          <a:xfrm>
            <a:off x="5268855" y="1680755"/>
            <a:ext cx="1130071" cy="2154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기능 설명</a:t>
            </a: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CAE1B0C3-E5AE-4378-BF06-D25D3BE8D8FA}"/>
              </a:ext>
            </a:extLst>
          </p:cNvPr>
          <p:cNvSpPr/>
          <p:nvPr/>
        </p:nvSpPr>
        <p:spPr bwMode="auto">
          <a:xfrm>
            <a:off x="5669100" y="2433318"/>
            <a:ext cx="312906" cy="232155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637A756-E407-4CE6-8813-FE6C20D5158B}"/>
              </a:ext>
            </a:extLst>
          </p:cNvPr>
          <p:cNvSpPr txBox="1"/>
          <p:nvPr/>
        </p:nvSpPr>
        <p:spPr>
          <a:xfrm>
            <a:off x="5672069" y="3781002"/>
            <a:ext cx="312906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6" name="그림 175">
            <a:extLst>
              <a:ext uri="{FF2B5EF4-FFF2-40B4-BE49-F238E27FC236}">
                <a16:creationId xmlns:a16="http://schemas.microsoft.com/office/drawing/2014/main" id="{71734D96-E417-4091-9759-FC75E977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009" y="3202629"/>
            <a:ext cx="219587" cy="215444"/>
          </a:xfrm>
          <a:prstGeom prst="rect">
            <a:avLst/>
          </a:prstGeom>
        </p:spPr>
      </p:pic>
      <p:pic>
        <p:nvPicPr>
          <p:cNvPr id="177" name="그림 176">
            <a:extLst>
              <a:ext uri="{FF2B5EF4-FFF2-40B4-BE49-F238E27FC236}">
                <a16:creationId xmlns:a16="http://schemas.microsoft.com/office/drawing/2014/main" id="{6F66E86E-B5FE-4FFB-901E-4FEFFC614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507" y="4192546"/>
            <a:ext cx="195089" cy="217259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ADFBEA18-96F3-418C-880D-F2ED3599B154}"/>
              </a:ext>
            </a:extLst>
          </p:cNvPr>
          <p:cNvSpPr txBox="1"/>
          <p:nvPr/>
        </p:nvSpPr>
        <p:spPr>
          <a:xfrm>
            <a:off x="5566817" y="4414029"/>
            <a:ext cx="529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다크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모드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9" name="그림 178">
            <a:extLst>
              <a:ext uri="{FF2B5EF4-FFF2-40B4-BE49-F238E27FC236}">
                <a16:creationId xmlns:a16="http://schemas.microsoft.com/office/drawing/2014/main" id="{B1E508A2-5718-41FD-B8EA-3784096E2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31" y="2869779"/>
            <a:ext cx="215444" cy="215444"/>
          </a:xfrm>
          <a:prstGeom prst="rect">
            <a:avLst/>
          </a:prstGeom>
        </p:spPr>
      </p:pic>
      <p:pic>
        <p:nvPicPr>
          <p:cNvPr id="180" name="그림 179">
            <a:extLst>
              <a:ext uri="{FF2B5EF4-FFF2-40B4-BE49-F238E27FC236}">
                <a16:creationId xmlns:a16="http://schemas.microsoft.com/office/drawing/2014/main" id="{34AB965A-CDEC-4E75-86FB-ABFEA5447A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780" y="3548119"/>
            <a:ext cx="200472" cy="200472"/>
          </a:xfrm>
          <a:prstGeom prst="rect">
            <a:avLst/>
          </a:prstGeom>
        </p:spPr>
      </p:pic>
      <p:pic>
        <p:nvPicPr>
          <p:cNvPr id="181" name="그림 180">
            <a:extLst>
              <a:ext uri="{FF2B5EF4-FFF2-40B4-BE49-F238E27FC236}">
                <a16:creationId xmlns:a16="http://schemas.microsoft.com/office/drawing/2014/main" id="{1D5D244C-1C4D-4100-B43F-E9FDC6D81A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29" y="2560931"/>
            <a:ext cx="186400" cy="186400"/>
          </a:xfrm>
          <a:prstGeom prst="rect">
            <a:avLst/>
          </a:prstGeom>
        </p:spPr>
      </p:pic>
      <p:sp>
        <p:nvSpPr>
          <p:cNvPr id="182" name="타원 181">
            <a:extLst>
              <a:ext uri="{FF2B5EF4-FFF2-40B4-BE49-F238E27FC236}">
                <a16:creationId xmlns:a16="http://schemas.microsoft.com/office/drawing/2014/main" id="{C0355F6E-99E4-45C5-AB7E-06AA3E47A8EF}"/>
              </a:ext>
            </a:extLst>
          </p:cNvPr>
          <p:cNvSpPr/>
          <p:nvPr/>
        </p:nvSpPr>
        <p:spPr bwMode="auto">
          <a:xfrm>
            <a:off x="5672555" y="5095524"/>
            <a:ext cx="308052" cy="308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5858BDC-7A41-4BB0-A3AA-14D1FC4664CF}"/>
              </a:ext>
            </a:extLst>
          </p:cNvPr>
          <p:cNvSpPr txBox="1"/>
          <p:nvPr/>
        </p:nvSpPr>
        <p:spPr>
          <a:xfrm>
            <a:off x="5566817" y="5156704"/>
            <a:ext cx="5299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TOP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94EE588-CDD7-4C9A-BD72-6CF1A3E7675A}"/>
              </a:ext>
            </a:extLst>
          </p:cNvPr>
          <p:cNvCxnSpPr/>
          <p:nvPr/>
        </p:nvCxnSpPr>
        <p:spPr bwMode="auto">
          <a:xfrm flipH="1">
            <a:off x="3834638" y="2747331"/>
            <a:ext cx="21069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4C2625AC-56AD-48B5-ADCF-E3D1D93920A3}"/>
              </a:ext>
            </a:extLst>
          </p:cNvPr>
          <p:cNvCxnSpPr/>
          <p:nvPr/>
        </p:nvCxnSpPr>
        <p:spPr bwMode="auto">
          <a:xfrm flipH="1">
            <a:off x="5706980" y="3113091"/>
            <a:ext cx="21069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D51430AA-9DF7-4775-96D1-54BEC117FC4C}"/>
              </a:ext>
            </a:extLst>
          </p:cNvPr>
          <p:cNvCxnSpPr/>
          <p:nvPr/>
        </p:nvCxnSpPr>
        <p:spPr bwMode="auto">
          <a:xfrm flipH="1">
            <a:off x="3834638" y="3452726"/>
            <a:ext cx="21069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F6ECC00A-219D-4E56-9517-4E006B534825}"/>
              </a:ext>
            </a:extLst>
          </p:cNvPr>
          <p:cNvCxnSpPr/>
          <p:nvPr/>
        </p:nvCxnSpPr>
        <p:spPr bwMode="auto">
          <a:xfrm flipH="1">
            <a:off x="5706980" y="3783651"/>
            <a:ext cx="21069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AF4B4939-5757-486C-8521-DF5053AC7894}"/>
              </a:ext>
            </a:extLst>
          </p:cNvPr>
          <p:cNvCxnSpPr/>
          <p:nvPr/>
        </p:nvCxnSpPr>
        <p:spPr bwMode="auto">
          <a:xfrm flipH="1">
            <a:off x="3834638" y="4124433"/>
            <a:ext cx="21069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53BE441F-5B54-4105-89A5-A7BDC0C20B9D}"/>
              </a:ext>
            </a:extLst>
          </p:cNvPr>
          <p:cNvCxnSpPr/>
          <p:nvPr/>
        </p:nvCxnSpPr>
        <p:spPr bwMode="auto">
          <a:xfrm flipH="1">
            <a:off x="5706980" y="4679829"/>
            <a:ext cx="21069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24CCE3BC-F7A2-41AD-818C-51732F486DB8}"/>
              </a:ext>
            </a:extLst>
          </p:cNvPr>
          <p:cNvCxnSpPr/>
          <p:nvPr/>
        </p:nvCxnSpPr>
        <p:spPr bwMode="auto">
          <a:xfrm flipH="1">
            <a:off x="3834638" y="5455697"/>
            <a:ext cx="21069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E89075F-6033-45BD-8FB5-EF49C8B58D32}"/>
              </a:ext>
            </a:extLst>
          </p:cNvPr>
          <p:cNvSpPr txBox="1"/>
          <p:nvPr/>
        </p:nvSpPr>
        <p:spPr>
          <a:xfrm>
            <a:off x="3817258" y="2310009"/>
            <a:ext cx="1811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 작성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기사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View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 하단 댓글 작성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영역으로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 이동된다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FEEA18D-D7CA-4E96-9F26-888A56938197}"/>
              </a:ext>
            </a:extLst>
          </p:cNvPr>
          <p:cNvSpPr txBox="1"/>
          <p:nvPr/>
        </p:nvSpPr>
        <p:spPr>
          <a:xfrm>
            <a:off x="6072778" y="2665495"/>
            <a:ext cx="1811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기사 평가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기사 평가를 위한 영역이 현재 영역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에서 활성화 된다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B5BFFB6-D8A0-497D-A421-F2ED52485AE0}"/>
              </a:ext>
            </a:extLst>
          </p:cNvPr>
          <p:cNvSpPr txBox="1"/>
          <p:nvPr/>
        </p:nvSpPr>
        <p:spPr>
          <a:xfrm>
            <a:off x="3817258" y="3013838"/>
            <a:ext cx="1811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공유하기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현재 보고 있는 화면에 대해서 공유하기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위한 팝업이 오픈 된다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E9BEB9B-F8B8-4748-8709-34BB54A4ACEB}"/>
              </a:ext>
            </a:extLst>
          </p:cNvPr>
          <p:cNvSpPr txBox="1"/>
          <p:nvPr/>
        </p:nvSpPr>
        <p:spPr>
          <a:xfrm>
            <a:off x="6072778" y="3344763"/>
            <a:ext cx="1811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 출력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기사 화면을 출력하는 기능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웹브라우저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제공하는 출력화면을 띄운다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B17773D-F3F0-42BA-99EA-F43CF59BA920}"/>
              </a:ext>
            </a:extLst>
          </p:cNvPr>
          <p:cNvSpPr txBox="1"/>
          <p:nvPr/>
        </p:nvSpPr>
        <p:spPr>
          <a:xfrm>
            <a:off x="3817258" y="3676837"/>
            <a:ext cx="1811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텍스트 확대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축소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화면내 텍스트를 확대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축소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단계로 변경할 수 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7E2E880-3CF0-4AE9-BF4B-F9763140CCE8}"/>
              </a:ext>
            </a:extLst>
          </p:cNvPr>
          <p:cNvSpPr txBox="1"/>
          <p:nvPr/>
        </p:nvSpPr>
        <p:spPr>
          <a:xfrm>
            <a:off x="6072778" y="4232233"/>
            <a:ext cx="1811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 모드 변경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화면의 모드를 </a:t>
            </a: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다크모드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라이트 모드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가지로 변경할 수 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A9A2A41-E44B-49DE-B2C3-FBE980E902F4}"/>
              </a:ext>
            </a:extLst>
          </p:cNvPr>
          <p:cNvSpPr txBox="1"/>
          <p:nvPr/>
        </p:nvSpPr>
        <p:spPr>
          <a:xfrm>
            <a:off x="3817258" y="5008101"/>
            <a:ext cx="1811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 상단 이동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현재 보고 있는 화면을 상단으로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바로 이동할 수 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F7B6FC4-591F-44C3-91BD-697A6E5B53BD}"/>
              </a:ext>
            </a:extLst>
          </p:cNvPr>
          <p:cNvSpPr/>
          <p:nvPr/>
        </p:nvSpPr>
        <p:spPr bwMode="auto">
          <a:xfrm>
            <a:off x="3500860" y="236039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E8A45D2-2F7D-4A51-AE12-3B80AEAB93A5}"/>
              </a:ext>
            </a:extLst>
          </p:cNvPr>
          <p:cNvSpPr/>
          <p:nvPr/>
        </p:nvSpPr>
        <p:spPr bwMode="auto">
          <a:xfrm>
            <a:off x="6653363" y="268261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BAC8B65-8048-4E78-8D05-360EF94CD81F}"/>
              </a:ext>
            </a:extLst>
          </p:cNvPr>
          <p:cNvSpPr/>
          <p:nvPr/>
        </p:nvSpPr>
        <p:spPr bwMode="auto">
          <a:xfrm>
            <a:off x="6653363" y="335317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604DA9-7A7F-4071-9039-0A7B4AF8358E}"/>
              </a:ext>
            </a:extLst>
          </p:cNvPr>
          <p:cNvSpPr/>
          <p:nvPr/>
        </p:nvSpPr>
        <p:spPr bwMode="auto">
          <a:xfrm>
            <a:off x="6905911" y="423193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2-6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BE28539-243B-4506-8E26-7EBE04A4E652}"/>
              </a:ext>
            </a:extLst>
          </p:cNvPr>
          <p:cNvSpPr/>
          <p:nvPr/>
        </p:nvSpPr>
        <p:spPr bwMode="auto">
          <a:xfrm>
            <a:off x="3500860" y="303966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BD0584C-1BBE-4C17-822E-61FD27E33F5F}"/>
              </a:ext>
            </a:extLst>
          </p:cNvPr>
          <p:cNvSpPr/>
          <p:nvPr/>
        </p:nvSpPr>
        <p:spPr bwMode="auto">
          <a:xfrm>
            <a:off x="3500860" y="369395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2-5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93B0EDE-E3DC-4996-9520-5D94450ED7AE}"/>
              </a:ext>
            </a:extLst>
          </p:cNvPr>
          <p:cNvSpPr/>
          <p:nvPr/>
        </p:nvSpPr>
        <p:spPr bwMode="auto">
          <a:xfrm>
            <a:off x="3500860" y="501651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2-7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EAF2B7-DFC2-46DF-97C2-53B59F643AE2}"/>
              </a:ext>
            </a:extLst>
          </p:cNvPr>
          <p:cNvSpPr txBox="1"/>
          <p:nvPr/>
        </p:nvSpPr>
        <p:spPr>
          <a:xfrm>
            <a:off x="1169852" y="4592464"/>
            <a:ext cx="1811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기능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 좌측 상단에 고정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D110EA-347D-49F2-9929-3DA2BD7EC0BC}"/>
              </a:ext>
            </a:extLst>
          </p:cNvPr>
          <p:cNvSpPr txBox="1"/>
          <p:nvPr/>
        </p:nvSpPr>
        <p:spPr>
          <a:xfrm>
            <a:off x="1169852" y="5654910"/>
            <a:ext cx="1811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TOP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버튼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 우측 하단에 고정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29A7166-4934-471A-B782-F8E138CD22B7}"/>
              </a:ext>
            </a:extLst>
          </p:cNvPr>
          <p:cNvSpPr/>
          <p:nvPr/>
        </p:nvSpPr>
        <p:spPr bwMode="auto">
          <a:xfrm>
            <a:off x="4564970" y="0"/>
            <a:ext cx="2162175" cy="200025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UPDATE / 2023.08.17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657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426720" cy="215444"/>
          </a:xfrm>
        </p:spPr>
        <p:txBody>
          <a:bodyPr/>
          <a:lstStyle/>
          <a:p>
            <a:r>
              <a:rPr lang="ko-KR" altLang="en-US" dirty="0" err="1"/>
              <a:t>툴바</a:t>
            </a:r>
            <a:r>
              <a:rPr lang="ko-KR" altLang="en-US" dirty="0"/>
              <a:t> </a:t>
            </a: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6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SB_KNP_01_09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734496" cy="215444"/>
          </a:xfrm>
        </p:spPr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645646"/>
              </p:ext>
            </p:extLst>
          </p:nvPr>
        </p:nvGraphicFramePr>
        <p:xfrm>
          <a:off x="8939284" y="973008"/>
          <a:ext cx="3152632" cy="428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툴바는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메인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화면에서 공통적으로 사용하되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기능적인 요소는 차이가 있음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평가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평가 아이콘 클릭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기사 평가 영역 열림 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평가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평가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좋아요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응원해요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후속원해요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- 3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중복 선택 가능하나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가지를 중복으로 선택할 수 없다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평가 완료 후 해당 항목을 다시 선택 시 취소처리 된다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평가 후 상태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평가 완료 후 기사평가 아이콘 상태 변경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;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평가 완료 후 재 다시 선택 시 평가 항목이 펼쳐지고 다시 클릭 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평가 취소 처리된다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확대 축소 아이콘 클릭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확대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축소 영역 열림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[1-5]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확대 축소 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축소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 사이즈를 기준으로 확대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축소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공유하기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공유하기 버튼 클릭 시 공유 팝업 열림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공유팝업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페이스북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트위터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카카오톡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카카오스토리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네이버 블로그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밴드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복사 버튼 클릭 시 알림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복사 되었습니다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퍼가기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퍼가기 아이콘 클릭 시 퍼가기 화면으로 변경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복사 버튼 클릭 시 알림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복사 되었습니다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.”)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모드 변경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모드 변경 버튼 클릭 시 아이콘 상태 변경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다크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모드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라이트 모드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라이트 모드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다크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모드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88427"/>
                  </a:ext>
                </a:extLst>
              </a:tr>
            </a:tbl>
          </a:graphicData>
        </a:graphic>
      </p:graphicFrame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D5D770E-BAFF-4B5B-8214-91A731778DC6}"/>
              </a:ext>
            </a:extLst>
          </p:cNvPr>
          <p:cNvGrpSpPr/>
          <p:nvPr/>
        </p:nvGrpSpPr>
        <p:grpSpPr>
          <a:xfrm>
            <a:off x="1974982" y="2123706"/>
            <a:ext cx="529969" cy="2326374"/>
            <a:chOff x="271172" y="1370872"/>
            <a:chExt cx="529969" cy="2326374"/>
          </a:xfrm>
        </p:grpSpPr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0DE1E642-ACBB-4DE6-BF43-A566D8EB6FB0}"/>
                </a:ext>
              </a:extLst>
            </p:cNvPr>
            <p:cNvSpPr/>
            <p:nvPr/>
          </p:nvSpPr>
          <p:spPr bwMode="auto">
            <a:xfrm>
              <a:off x="373455" y="1370872"/>
              <a:ext cx="312906" cy="232637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BBBF6B3-6BE0-49F8-8688-7424E35CED4E}"/>
                </a:ext>
              </a:extLst>
            </p:cNvPr>
            <p:cNvSpPr txBox="1"/>
            <p:nvPr/>
          </p:nvSpPr>
          <p:spPr>
            <a:xfrm>
              <a:off x="376424" y="2718556"/>
              <a:ext cx="312906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F91DEACA-2807-4F50-BD05-22A25AA72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364" y="2140183"/>
              <a:ext cx="219587" cy="215444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DF6558D6-BB26-4948-A9AF-E9AD3B33C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862" y="3095810"/>
              <a:ext cx="195089" cy="217259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4937379-A055-4C1F-A00A-82EC6B5B8894}"/>
                </a:ext>
              </a:extLst>
            </p:cNvPr>
            <p:cNvSpPr txBox="1"/>
            <p:nvPr/>
          </p:nvSpPr>
          <p:spPr>
            <a:xfrm>
              <a:off x="271172" y="3317293"/>
              <a:ext cx="5299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다크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모드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AB9D7B6E-C0AC-463E-8A05-E1A852C13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86" y="1807333"/>
              <a:ext cx="215444" cy="215444"/>
            </a:xfrm>
            <a:prstGeom prst="rect">
              <a:avLst/>
            </a:prstGeom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122104EF-5134-4156-83E9-91F93EC2F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135" y="2485673"/>
              <a:ext cx="200472" cy="200472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7390E386-E2D6-48FE-ABD3-629242024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84" y="1498485"/>
              <a:ext cx="186400" cy="186400"/>
            </a:xfrm>
            <a:prstGeom prst="rect">
              <a:avLst/>
            </a:prstGeom>
          </p:spPr>
        </p:pic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03C533-1D39-471B-B638-75CF8F51678C}"/>
              </a:ext>
            </a:extLst>
          </p:cNvPr>
          <p:cNvSpPr/>
          <p:nvPr/>
        </p:nvSpPr>
        <p:spPr bwMode="auto">
          <a:xfrm>
            <a:off x="2076979" y="2537459"/>
            <a:ext cx="1986747" cy="24191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727103D4-2235-4EA1-AD7A-D9145D5CA3FB}"/>
              </a:ext>
            </a:extLst>
          </p:cNvPr>
          <p:cNvSpPr/>
          <p:nvPr/>
        </p:nvSpPr>
        <p:spPr bwMode="auto">
          <a:xfrm>
            <a:off x="2143278" y="2575097"/>
            <a:ext cx="150182" cy="15018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26ECBF4-0FF6-429D-95B6-02AE095C0576}"/>
              </a:ext>
            </a:extLst>
          </p:cNvPr>
          <p:cNvSpPr txBox="1"/>
          <p:nvPr/>
        </p:nvSpPr>
        <p:spPr>
          <a:xfrm>
            <a:off x="2262983" y="2555295"/>
            <a:ext cx="506382" cy="20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좋아요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DD83384-787F-44B0-84B3-1387B4890675}"/>
              </a:ext>
            </a:extLst>
          </p:cNvPr>
          <p:cNvSpPr/>
          <p:nvPr/>
        </p:nvSpPr>
        <p:spPr bwMode="auto">
          <a:xfrm>
            <a:off x="2710015" y="2575097"/>
            <a:ext cx="150182" cy="15018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348AEA9-4424-4A5D-8600-13F7CA21B76E}"/>
              </a:ext>
            </a:extLst>
          </p:cNvPr>
          <p:cNvSpPr txBox="1"/>
          <p:nvPr/>
        </p:nvSpPr>
        <p:spPr>
          <a:xfrm>
            <a:off x="2829719" y="2555295"/>
            <a:ext cx="598175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응원해요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07AE690E-D1B9-4C7E-BDDE-15F50979C598}"/>
              </a:ext>
            </a:extLst>
          </p:cNvPr>
          <p:cNvSpPr/>
          <p:nvPr/>
        </p:nvSpPr>
        <p:spPr bwMode="auto">
          <a:xfrm>
            <a:off x="3338665" y="2575097"/>
            <a:ext cx="150182" cy="15018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BD26E9D-2F6D-47DE-AE82-3FF6C4EC145C}"/>
              </a:ext>
            </a:extLst>
          </p:cNvPr>
          <p:cNvSpPr txBox="1"/>
          <p:nvPr/>
        </p:nvSpPr>
        <p:spPr>
          <a:xfrm>
            <a:off x="3458369" y="2555295"/>
            <a:ext cx="654088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후속원해요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3B687439-BA77-4CBC-BC19-4AE71B1A7E9F}"/>
              </a:ext>
            </a:extLst>
          </p:cNvPr>
          <p:cNvGrpSpPr/>
          <p:nvPr/>
        </p:nvGrpSpPr>
        <p:grpSpPr>
          <a:xfrm>
            <a:off x="4270507" y="2123706"/>
            <a:ext cx="529969" cy="2326374"/>
            <a:chOff x="271172" y="1370872"/>
            <a:chExt cx="529969" cy="2326374"/>
          </a:xfrm>
        </p:grpSpPr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4AB35C73-B14E-4EA5-9A65-A26D4FB870B0}"/>
                </a:ext>
              </a:extLst>
            </p:cNvPr>
            <p:cNvSpPr/>
            <p:nvPr/>
          </p:nvSpPr>
          <p:spPr bwMode="auto">
            <a:xfrm>
              <a:off x="373455" y="1370872"/>
              <a:ext cx="312906" cy="232637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22EFCA0-1E6A-4AAB-8AD8-321859CD5E6D}"/>
                </a:ext>
              </a:extLst>
            </p:cNvPr>
            <p:cNvSpPr txBox="1"/>
            <p:nvPr/>
          </p:nvSpPr>
          <p:spPr>
            <a:xfrm>
              <a:off x="376424" y="2718556"/>
              <a:ext cx="312906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9D240E16-DB70-411A-924A-CF4903B99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364" y="2140183"/>
              <a:ext cx="219587" cy="215444"/>
            </a:xfrm>
            <a:prstGeom prst="rect">
              <a:avLst/>
            </a:prstGeom>
          </p:spPr>
        </p:pic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D4713E9C-6B0C-4042-9917-81F6C4678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862" y="3105065"/>
              <a:ext cx="195089" cy="217259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709C125-7C96-4BC4-B04F-81DE4DDC37E2}"/>
                </a:ext>
              </a:extLst>
            </p:cNvPr>
            <p:cNvSpPr txBox="1"/>
            <p:nvPr/>
          </p:nvSpPr>
          <p:spPr>
            <a:xfrm>
              <a:off x="271172" y="3326548"/>
              <a:ext cx="5299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다크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모드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9E51A255-80D2-4159-81BC-17D239515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86" y="1807333"/>
              <a:ext cx="215444" cy="215444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515DBF45-552B-42B4-972C-45906AB90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135" y="2485673"/>
              <a:ext cx="200472" cy="200472"/>
            </a:xfrm>
            <a:prstGeom prst="rect">
              <a:avLst/>
            </a:prstGeom>
          </p:spPr>
        </p:pic>
        <p:pic>
          <p:nvPicPr>
            <p:cNvPr id="147" name="그림 146">
              <a:extLst>
                <a:ext uri="{FF2B5EF4-FFF2-40B4-BE49-F238E27FC236}">
                  <a16:creationId xmlns:a16="http://schemas.microsoft.com/office/drawing/2014/main" id="{F9265A30-C412-4B3B-8E6D-AF61A498D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84" y="1498485"/>
              <a:ext cx="186400" cy="186400"/>
            </a:xfrm>
            <a:prstGeom prst="rect">
              <a:avLst/>
            </a:prstGeom>
          </p:spPr>
        </p:pic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BF337C5B-EEF8-43A8-B8EB-488B095917CD}"/>
              </a:ext>
            </a:extLst>
          </p:cNvPr>
          <p:cNvSpPr/>
          <p:nvPr/>
        </p:nvSpPr>
        <p:spPr bwMode="auto">
          <a:xfrm>
            <a:off x="4344783" y="2797324"/>
            <a:ext cx="382671" cy="382671"/>
          </a:xfrm>
          <a:prstGeom prst="ellipse">
            <a:avLst/>
          </a:prstGeom>
          <a:solidFill>
            <a:srgbClr val="595959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729E189-7579-4E82-990B-E15274798FA1}"/>
              </a:ext>
            </a:extLst>
          </p:cNvPr>
          <p:cNvCxnSpPr>
            <a:cxnSpLocks/>
            <a:stCxn id="9" idx="6"/>
            <a:endCxn id="150" idx="1"/>
          </p:cNvCxnSpPr>
          <p:nvPr/>
        </p:nvCxnSpPr>
        <p:spPr bwMode="auto">
          <a:xfrm>
            <a:off x="4727454" y="2988660"/>
            <a:ext cx="838966" cy="24657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40F2F8D-7428-476E-B8C5-653553BE4D8D}"/>
              </a:ext>
            </a:extLst>
          </p:cNvPr>
          <p:cNvGrpSpPr/>
          <p:nvPr/>
        </p:nvGrpSpPr>
        <p:grpSpPr>
          <a:xfrm>
            <a:off x="868514" y="2123706"/>
            <a:ext cx="529969" cy="2326374"/>
            <a:chOff x="271172" y="1370872"/>
            <a:chExt cx="529969" cy="2326374"/>
          </a:xfrm>
        </p:grpSpPr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1518806D-7913-4CAF-B525-E3890F5C7DB7}"/>
                </a:ext>
              </a:extLst>
            </p:cNvPr>
            <p:cNvSpPr/>
            <p:nvPr/>
          </p:nvSpPr>
          <p:spPr bwMode="auto">
            <a:xfrm>
              <a:off x="373455" y="1370872"/>
              <a:ext cx="312906" cy="232637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837C32C-1149-4C4C-B6CF-B8D7383A54E3}"/>
                </a:ext>
              </a:extLst>
            </p:cNvPr>
            <p:cNvSpPr txBox="1"/>
            <p:nvPr/>
          </p:nvSpPr>
          <p:spPr>
            <a:xfrm>
              <a:off x="376424" y="2718556"/>
              <a:ext cx="312906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93157705-C094-480F-BE25-C64420F40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364" y="2140183"/>
              <a:ext cx="219587" cy="215444"/>
            </a:xfrm>
            <a:prstGeom prst="rect">
              <a:avLst/>
            </a:prstGeom>
          </p:spPr>
        </p:pic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B5DC69DD-E93A-4EA8-8F0B-A5671BE2E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862" y="3091586"/>
              <a:ext cx="195089" cy="217259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36CE30D-3BC7-4ED6-BC1F-F4E3EE22FCC7}"/>
                </a:ext>
              </a:extLst>
            </p:cNvPr>
            <p:cNvSpPr txBox="1"/>
            <p:nvPr/>
          </p:nvSpPr>
          <p:spPr>
            <a:xfrm>
              <a:off x="271172" y="3313069"/>
              <a:ext cx="5299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다크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모드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E6E2DD0A-7EEE-4657-BD71-4690BEA3D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86" y="1807333"/>
              <a:ext cx="215444" cy="215444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7DEAF002-CAEB-41F3-9BF6-90FC497EE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135" y="2485673"/>
              <a:ext cx="200472" cy="200472"/>
            </a:xfrm>
            <a:prstGeom prst="rect">
              <a:avLst/>
            </a:prstGeom>
          </p:spPr>
        </p:pic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1612B590-6A49-44F0-9DBE-7909B27EC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84" y="1498485"/>
              <a:ext cx="186400" cy="186400"/>
            </a:xfrm>
            <a:prstGeom prst="rect">
              <a:avLst/>
            </a:prstGeom>
          </p:spPr>
        </p:pic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91BA4C5-60D8-41DE-ACE4-A362E3D1A613}"/>
              </a:ext>
            </a:extLst>
          </p:cNvPr>
          <p:cNvSpPr/>
          <p:nvPr/>
        </p:nvSpPr>
        <p:spPr bwMode="auto">
          <a:xfrm>
            <a:off x="2860197" y="239904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3E5E5B70-CE36-4710-A97D-AE5A6CA3ED41}"/>
              </a:ext>
            </a:extLst>
          </p:cNvPr>
          <p:cNvSpPr/>
          <p:nvPr/>
        </p:nvSpPr>
        <p:spPr bwMode="auto">
          <a:xfrm>
            <a:off x="931023" y="2466398"/>
            <a:ext cx="382671" cy="382671"/>
          </a:xfrm>
          <a:prstGeom prst="ellipse">
            <a:avLst/>
          </a:prstGeom>
          <a:solidFill>
            <a:srgbClr val="595959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F2FA0AC-1BDD-40F0-A651-101EAED7D797}"/>
              </a:ext>
            </a:extLst>
          </p:cNvPr>
          <p:cNvSpPr/>
          <p:nvPr/>
        </p:nvSpPr>
        <p:spPr bwMode="auto">
          <a:xfrm>
            <a:off x="1328875" y="2584165"/>
            <a:ext cx="696690" cy="141114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화살표: 오른쪽 162">
            <a:extLst>
              <a:ext uri="{FF2B5EF4-FFF2-40B4-BE49-F238E27FC236}">
                <a16:creationId xmlns:a16="http://schemas.microsoft.com/office/drawing/2014/main" id="{E26532C6-5FAD-4130-9BE7-3D85E5491E4C}"/>
              </a:ext>
            </a:extLst>
          </p:cNvPr>
          <p:cNvSpPr/>
          <p:nvPr/>
        </p:nvSpPr>
        <p:spPr bwMode="auto">
          <a:xfrm>
            <a:off x="4106910" y="2584165"/>
            <a:ext cx="214180" cy="141114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17BEFE8-53CA-4733-9693-45BD14F9B6AA}"/>
              </a:ext>
            </a:extLst>
          </p:cNvPr>
          <p:cNvSpPr/>
          <p:nvPr/>
        </p:nvSpPr>
        <p:spPr bwMode="auto">
          <a:xfrm>
            <a:off x="1275237" y="246000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8FDC3248-88F3-40C4-A33B-AE2DD1377460}"/>
              </a:ext>
            </a:extLst>
          </p:cNvPr>
          <p:cNvSpPr/>
          <p:nvPr/>
        </p:nvSpPr>
        <p:spPr bwMode="auto">
          <a:xfrm>
            <a:off x="4658826" y="256422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2D3545B6-6D49-4FBF-838B-1CC6FF4884AE}"/>
              </a:ext>
            </a:extLst>
          </p:cNvPr>
          <p:cNvSpPr/>
          <p:nvPr/>
        </p:nvSpPr>
        <p:spPr bwMode="auto">
          <a:xfrm>
            <a:off x="2489363" y="162387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F167C30-8628-49A0-B9E4-5DC01ACC6B67}"/>
              </a:ext>
            </a:extLst>
          </p:cNvPr>
          <p:cNvSpPr/>
          <p:nvPr/>
        </p:nvSpPr>
        <p:spPr bwMode="auto">
          <a:xfrm>
            <a:off x="1350237" y="1381339"/>
            <a:ext cx="1805400" cy="2154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기사 평가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확대 축소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5AF5955-963C-4F77-A6A2-EF0F633412A5}"/>
              </a:ext>
            </a:extLst>
          </p:cNvPr>
          <p:cNvSpPr/>
          <p:nvPr/>
        </p:nvSpPr>
        <p:spPr bwMode="auto">
          <a:xfrm>
            <a:off x="6416929" y="162387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DD171C-2E71-4D1D-8B08-36FA4073CC6E}"/>
              </a:ext>
            </a:extLst>
          </p:cNvPr>
          <p:cNvSpPr/>
          <p:nvPr/>
        </p:nvSpPr>
        <p:spPr bwMode="auto">
          <a:xfrm>
            <a:off x="5953131" y="1381339"/>
            <a:ext cx="1130071" cy="2154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공유 하기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7AD882BB-BD60-4747-B449-85FECE0B963A}"/>
              </a:ext>
            </a:extLst>
          </p:cNvPr>
          <p:cNvSpPr/>
          <p:nvPr/>
        </p:nvSpPr>
        <p:spPr bwMode="auto">
          <a:xfrm>
            <a:off x="4305372" y="3862651"/>
            <a:ext cx="461491" cy="461491"/>
          </a:xfrm>
          <a:prstGeom prst="ellipse">
            <a:avLst/>
          </a:prstGeom>
          <a:solidFill>
            <a:srgbClr val="595959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B1ED40-6E79-427C-BEBF-6EC6819A87B2}"/>
              </a:ext>
            </a:extLst>
          </p:cNvPr>
          <p:cNvSpPr/>
          <p:nvPr/>
        </p:nvSpPr>
        <p:spPr bwMode="auto">
          <a:xfrm>
            <a:off x="5167856" y="5317355"/>
            <a:ext cx="693013" cy="6694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9026E3-3F71-4DFA-993C-19C2929A805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54" y="5417382"/>
            <a:ext cx="282004" cy="282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C822D9-D3B0-426F-A240-38AB6CE6B502}"/>
              </a:ext>
            </a:extLst>
          </p:cNvPr>
          <p:cNvSpPr txBox="1"/>
          <p:nvPr/>
        </p:nvSpPr>
        <p:spPr>
          <a:xfrm>
            <a:off x="5297307" y="5694193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라이트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모드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62D6B54-6CD7-48B5-8D08-B93504262107}"/>
              </a:ext>
            </a:extLst>
          </p:cNvPr>
          <p:cNvCxnSpPr>
            <a:stCxn id="81" idx="6"/>
            <a:endCxn id="5" idx="1"/>
          </p:cNvCxnSpPr>
          <p:nvPr/>
        </p:nvCxnSpPr>
        <p:spPr bwMode="auto">
          <a:xfrm>
            <a:off x="4766863" y="4093397"/>
            <a:ext cx="400993" cy="155869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9347EDA4-A4AD-4C17-910E-404D65E5B2E6}"/>
              </a:ext>
            </a:extLst>
          </p:cNvPr>
          <p:cNvSpPr/>
          <p:nvPr/>
        </p:nvSpPr>
        <p:spPr bwMode="auto">
          <a:xfrm>
            <a:off x="6416929" y="502022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D385887-B0A3-4A5E-8B46-563343C00382}"/>
              </a:ext>
            </a:extLst>
          </p:cNvPr>
          <p:cNvSpPr/>
          <p:nvPr/>
        </p:nvSpPr>
        <p:spPr bwMode="auto">
          <a:xfrm>
            <a:off x="5953131" y="4777682"/>
            <a:ext cx="1130071" cy="2154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모드 변경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FFF0D7-A7D4-434F-90A6-0A90B3C4DC6E}"/>
              </a:ext>
            </a:extLst>
          </p:cNvPr>
          <p:cNvSpPr txBox="1"/>
          <p:nvPr/>
        </p:nvSpPr>
        <p:spPr>
          <a:xfrm>
            <a:off x="1048204" y="4975640"/>
            <a:ext cx="17148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평가 기준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동일 항목은 중복 평가 할 수 없다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평가 후 재 클릭하여 취소할 수 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단 쿠키 삭제 등 평가 상태를 체크할 수 없는 상태인 경우 다시 평가를 수행할 수 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BF9B604-ED37-480D-8DDD-E320E393AE65}"/>
              </a:ext>
            </a:extLst>
          </p:cNvPr>
          <p:cNvSpPr/>
          <p:nvPr/>
        </p:nvSpPr>
        <p:spPr bwMode="auto">
          <a:xfrm>
            <a:off x="5345750" y="518238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96BD0C6-0241-4DE1-963E-FEF2FD953E50}"/>
              </a:ext>
            </a:extLst>
          </p:cNvPr>
          <p:cNvGrpSpPr/>
          <p:nvPr/>
        </p:nvGrpSpPr>
        <p:grpSpPr>
          <a:xfrm>
            <a:off x="5566420" y="2411949"/>
            <a:ext cx="2961830" cy="1646577"/>
            <a:chOff x="5566420" y="2411949"/>
            <a:chExt cx="2961830" cy="1646577"/>
          </a:xfrm>
        </p:grpSpPr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id="{9D938AD7-08B2-4A5A-B73F-AFC469901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66420" y="2411949"/>
              <a:ext cx="2961830" cy="164657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4333108-FD23-40F4-A104-CC7684E6B939}"/>
                </a:ext>
              </a:extLst>
            </p:cNvPr>
            <p:cNvSpPr/>
            <p:nvPr/>
          </p:nvSpPr>
          <p:spPr bwMode="auto">
            <a:xfrm>
              <a:off x="5646058" y="2725279"/>
              <a:ext cx="2762335" cy="9845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ECBBF6C-E800-4A13-A602-8F712337C334}"/>
              </a:ext>
            </a:extLst>
          </p:cNvPr>
          <p:cNvSpPr/>
          <p:nvPr/>
        </p:nvSpPr>
        <p:spPr bwMode="auto">
          <a:xfrm>
            <a:off x="6365327" y="215925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D0241F1-4DC0-4F75-94AE-9CF167719B7A}"/>
              </a:ext>
            </a:extLst>
          </p:cNvPr>
          <p:cNvSpPr/>
          <p:nvPr/>
        </p:nvSpPr>
        <p:spPr bwMode="auto">
          <a:xfrm>
            <a:off x="5874332" y="2770688"/>
            <a:ext cx="300730" cy="3007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&lt; &gt;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40A58D43-AEB2-4FA6-8666-CD8C9392A0C5}"/>
              </a:ext>
            </a:extLst>
          </p:cNvPr>
          <p:cNvSpPr/>
          <p:nvPr/>
        </p:nvSpPr>
        <p:spPr bwMode="auto">
          <a:xfrm>
            <a:off x="6493039" y="2770688"/>
            <a:ext cx="300730" cy="3007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BAF241B-900B-46E5-92E3-4D85EC93E9B8}"/>
              </a:ext>
            </a:extLst>
          </p:cNvPr>
          <p:cNvSpPr/>
          <p:nvPr/>
        </p:nvSpPr>
        <p:spPr bwMode="auto">
          <a:xfrm>
            <a:off x="7136138" y="2770688"/>
            <a:ext cx="300730" cy="3007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030B58B3-A4A0-4AD8-8C13-A771A44BE0C9}"/>
              </a:ext>
            </a:extLst>
          </p:cNvPr>
          <p:cNvSpPr/>
          <p:nvPr/>
        </p:nvSpPr>
        <p:spPr bwMode="auto">
          <a:xfrm>
            <a:off x="7781509" y="2770688"/>
            <a:ext cx="300730" cy="3007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04E88B9-FE1F-417A-A349-51E514CE8907}"/>
              </a:ext>
            </a:extLst>
          </p:cNvPr>
          <p:cNvSpPr/>
          <p:nvPr/>
        </p:nvSpPr>
        <p:spPr bwMode="auto">
          <a:xfrm>
            <a:off x="5874332" y="3249659"/>
            <a:ext cx="300730" cy="3007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5A4B353-0314-4D1A-A387-086970C27064}"/>
              </a:ext>
            </a:extLst>
          </p:cNvPr>
          <p:cNvSpPr/>
          <p:nvPr/>
        </p:nvSpPr>
        <p:spPr bwMode="auto">
          <a:xfrm>
            <a:off x="6493039" y="3249659"/>
            <a:ext cx="300730" cy="3007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CEB87600-D042-4F50-8173-68CDD02950C8}"/>
              </a:ext>
            </a:extLst>
          </p:cNvPr>
          <p:cNvSpPr/>
          <p:nvPr/>
        </p:nvSpPr>
        <p:spPr bwMode="auto">
          <a:xfrm>
            <a:off x="7136138" y="3249659"/>
            <a:ext cx="300730" cy="3007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0585DC4-1E04-40DE-BBB5-99F638219278}"/>
              </a:ext>
            </a:extLst>
          </p:cNvPr>
          <p:cNvSpPr txBox="1"/>
          <p:nvPr/>
        </p:nvSpPr>
        <p:spPr>
          <a:xfrm>
            <a:off x="5829972" y="3050621"/>
            <a:ext cx="4154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퍼가기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963BCFB-A681-4B3E-9E6E-EF51C076EA4F}"/>
              </a:ext>
            </a:extLst>
          </p:cNvPr>
          <p:cNvSpPr txBox="1"/>
          <p:nvPr/>
        </p:nvSpPr>
        <p:spPr>
          <a:xfrm>
            <a:off x="6427226" y="3050621"/>
            <a:ext cx="4924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페이스북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DA12A6A-BEFD-44BE-BAC3-FAB1FE52C142}"/>
              </a:ext>
            </a:extLst>
          </p:cNvPr>
          <p:cNvSpPr txBox="1"/>
          <p:nvPr/>
        </p:nvSpPr>
        <p:spPr>
          <a:xfrm>
            <a:off x="7092715" y="3050621"/>
            <a:ext cx="4154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트위터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21B944D-2522-43BF-963C-E3591A2F0FCB}"/>
              </a:ext>
            </a:extLst>
          </p:cNvPr>
          <p:cNvSpPr txBox="1"/>
          <p:nvPr/>
        </p:nvSpPr>
        <p:spPr>
          <a:xfrm>
            <a:off x="7681260" y="3050621"/>
            <a:ext cx="4924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카카오톡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50A53B-83B7-4FE1-9B3D-3F24A2B0931E}"/>
              </a:ext>
            </a:extLst>
          </p:cNvPr>
          <p:cNvSpPr txBox="1"/>
          <p:nvPr/>
        </p:nvSpPr>
        <p:spPr>
          <a:xfrm>
            <a:off x="5714557" y="3550389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카카오스토리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1E59391-F5E9-4A6F-9B77-C614D5514F7C}"/>
              </a:ext>
            </a:extLst>
          </p:cNvPr>
          <p:cNvSpPr txBox="1"/>
          <p:nvPr/>
        </p:nvSpPr>
        <p:spPr>
          <a:xfrm>
            <a:off x="6350284" y="3550389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네이버블로그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E8585DA-3A93-4643-A920-0B8D69DD098D}"/>
              </a:ext>
            </a:extLst>
          </p:cNvPr>
          <p:cNvSpPr txBox="1"/>
          <p:nvPr/>
        </p:nvSpPr>
        <p:spPr>
          <a:xfrm>
            <a:off x="7131187" y="3550389"/>
            <a:ext cx="3385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밴드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FA17511-2777-4967-A5F6-D0947D2027EF}"/>
              </a:ext>
            </a:extLst>
          </p:cNvPr>
          <p:cNvGrpSpPr/>
          <p:nvPr/>
        </p:nvGrpSpPr>
        <p:grpSpPr>
          <a:xfrm>
            <a:off x="7376076" y="5031302"/>
            <a:ext cx="2961830" cy="1646577"/>
            <a:chOff x="7630351" y="4676178"/>
            <a:chExt cx="2961830" cy="1646577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16D91E28-0618-471B-8112-F0E787FED786}"/>
                </a:ext>
              </a:extLst>
            </p:cNvPr>
            <p:cNvGrpSpPr/>
            <p:nvPr/>
          </p:nvGrpSpPr>
          <p:grpSpPr>
            <a:xfrm>
              <a:off x="7630351" y="4676178"/>
              <a:ext cx="2961830" cy="1646577"/>
              <a:chOff x="5566420" y="2411949"/>
              <a:chExt cx="2961830" cy="1646577"/>
            </a:xfrm>
          </p:grpSpPr>
          <p:pic>
            <p:nvPicPr>
              <p:cNvPr id="121" name="그림 120">
                <a:extLst>
                  <a:ext uri="{FF2B5EF4-FFF2-40B4-BE49-F238E27FC236}">
                    <a16:creationId xmlns:a16="http://schemas.microsoft.com/office/drawing/2014/main" id="{ADD37FE9-EEEA-412F-B375-E3673980A5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66420" y="2411949"/>
                <a:ext cx="2961830" cy="1646577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72DF28C8-E7E9-41B4-B47C-EFB5CD2EBC8B}"/>
                  </a:ext>
                </a:extLst>
              </p:cNvPr>
              <p:cNvSpPr/>
              <p:nvPr/>
            </p:nvSpPr>
            <p:spPr bwMode="auto">
              <a:xfrm>
                <a:off x="5646058" y="2725279"/>
                <a:ext cx="2762335" cy="98457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EDD05E5-EFA7-434E-8710-442001F06BEE}"/>
                </a:ext>
              </a:extLst>
            </p:cNvPr>
            <p:cNvSpPr txBox="1"/>
            <p:nvPr/>
          </p:nvSpPr>
          <p:spPr>
            <a:xfrm>
              <a:off x="7645023" y="4711706"/>
              <a:ext cx="755335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동영상 퍼가기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70522D9-0FD0-459F-A045-C53789711770}"/>
                </a:ext>
              </a:extLst>
            </p:cNvPr>
            <p:cNvSpPr/>
            <p:nvPr/>
          </p:nvSpPr>
          <p:spPr bwMode="auto">
            <a:xfrm>
              <a:off x="7681260" y="5986833"/>
              <a:ext cx="2385849" cy="30057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0180760-CF1C-4C54-9993-3DB3C542C44C}"/>
                </a:ext>
              </a:extLst>
            </p:cNvPr>
            <p:cNvSpPr txBox="1"/>
            <p:nvPr/>
          </p:nvSpPr>
          <p:spPr>
            <a:xfrm>
              <a:off x="7731871" y="5094884"/>
              <a:ext cx="2414826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&lt;iframe width="560" height="315" </a:t>
              </a:r>
              <a:r>
                <a:rPr lang="en-US" altLang="ko-KR" sz="7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src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="https://www.youtube.com/embed/4Z-QCDyL2q4" title="YouTube video player" frameborder="0" allow="accelerometer; </a:t>
              </a:r>
              <a:r>
                <a:rPr lang="en-US" altLang="ko-KR" sz="7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autoplay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; clipboard-write; encrypted-media; gyroscope; picture-in-picture; web-share" </a:t>
              </a:r>
              <a:r>
                <a:rPr lang="en-US" altLang="ko-KR" sz="7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allowfullscreen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&gt;&lt;/iframe&gt;</a:t>
              </a:r>
              <a:endPara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3C63C25-FC21-476C-8E00-7CF257517B3F}"/>
                </a:ext>
              </a:extLst>
            </p:cNvPr>
            <p:cNvSpPr txBox="1"/>
            <p:nvPr/>
          </p:nvSpPr>
          <p:spPr>
            <a:xfrm>
              <a:off x="7679854" y="5983159"/>
              <a:ext cx="18501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KBS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뉴스 사이트 동영상을 퍼가면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KBS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뉴스의 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l"/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서비스 이용정책에 동의하는 것으로 간주합니다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0379BA8-5639-489A-8730-2FF9C8EAC903}"/>
              </a:ext>
            </a:extLst>
          </p:cNvPr>
          <p:cNvCxnSpPr>
            <a:stCxn id="23" idx="4"/>
            <a:endCxn id="121" idx="0"/>
          </p:cNvCxnSpPr>
          <p:nvPr/>
        </p:nvCxnSpPr>
        <p:spPr bwMode="auto">
          <a:xfrm rot="16200000" flipH="1">
            <a:off x="6460902" y="2635213"/>
            <a:ext cx="1959884" cy="283229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9" name="타원 128">
            <a:extLst>
              <a:ext uri="{FF2B5EF4-FFF2-40B4-BE49-F238E27FC236}">
                <a16:creationId xmlns:a16="http://schemas.microsoft.com/office/drawing/2014/main" id="{F3081E79-3A26-4961-844D-33F03DB03531}"/>
              </a:ext>
            </a:extLst>
          </p:cNvPr>
          <p:cNvSpPr/>
          <p:nvPr/>
        </p:nvSpPr>
        <p:spPr bwMode="auto">
          <a:xfrm>
            <a:off x="5833948" y="2745073"/>
            <a:ext cx="382671" cy="382671"/>
          </a:xfrm>
          <a:prstGeom prst="ellipse">
            <a:avLst/>
          </a:prstGeom>
          <a:solidFill>
            <a:srgbClr val="595959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5E707539-F8A7-49CC-BCAD-9B3478690A62}"/>
              </a:ext>
            </a:extLst>
          </p:cNvPr>
          <p:cNvSpPr/>
          <p:nvPr/>
        </p:nvSpPr>
        <p:spPr bwMode="auto">
          <a:xfrm>
            <a:off x="8468522" y="502705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4025F135-BC7F-4CA6-9A6B-FEEC5F2BC0AE}"/>
              </a:ext>
            </a:extLst>
          </p:cNvPr>
          <p:cNvSpPr/>
          <p:nvPr/>
        </p:nvSpPr>
        <p:spPr bwMode="auto">
          <a:xfrm>
            <a:off x="2076979" y="3521528"/>
            <a:ext cx="1728667" cy="24191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94A847D-7EB9-493D-B353-28ABA16452FD}"/>
              </a:ext>
            </a:extLst>
          </p:cNvPr>
          <p:cNvSpPr txBox="1"/>
          <p:nvPr/>
        </p:nvSpPr>
        <p:spPr>
          <a:xfrm>
            <a:off x="2262983" y="3539364"/>
            <a:ext cx="506382" cy="20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확대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B7C7CB4-CEA7-4D24-986A-7D05A1A0D130}"/>
              </a:ext>
            </a:extLst>
          </p:cNvPr>
          <p:cNvSpPr txBox="1"/>
          <p:nvPr/>
        </p:nvSpPr>
        <p:spPr>
          <a:xfrm>
            <a:off x="2787043" y="3537945"/>
            <a:ext cx="376599" cy="20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7BF31E3-780D-48E2-9F3F-187FB727BEF8}"/>
              </a:ext>
            </a:extLst>
          </p:cNvPr>
          <p:cNvSpPr txBox="1"/>
          <p:nvPr/>
        </p:nvSpPr>
        <p:spPr>
          <a:xfrm>
            <a:off x="2105272" y="3476489"/>
            <a:ext cx="312906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EF33D99-BB79-4BE3-8FBE-C53C153881A2}"/>
              </a:ext>
            </a:extLst>
          </p:cNvPr>
          <p:cNvSpPr txBox="1"/>
          <p:nvPr/>
        </p:nvSpPr>
        <p:spPr>
          <a:xfrm>
            <a:off x="2616783" y="3485198"/>
            <a:ext cx="300082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7DFC785-B47C-49C0-8CCE-7953A6828834}"/>
              </a:ext>
            </a:extLst>
          </p:cNvPr>
          <p:cNvSpPr txBox="1"/>
          <p:nvPr/>
        </p:nvSpPr>
        <p:spPr>
          <a:xfrm>
            <a:off x="3318265" y="3537945"/>
            <a:ext cx="376599" cy="20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축소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382107D-D653-493C-A684-BF1A60C73A90}"/>
              </a:ext>
            </a:extLst>
          </p:cNvPr>
          <p:cNvSpPr txBox="1"/>
          <p:nvPr/>
        </p:nvSpPr>
        <p:spPr>
          <a:xfrm>
            <a:off x="3154417" y="3494223"/>
            <a:ext cx="287258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3900CB41-A168-4683-BA03-BD31E5DBB945}"/>
              </a:ext>
            </a:extLst>
          </p:cNvPr>
          <p:cNvSpPr/>
          <p:nvPr/>
        </p:nvSpPr>
        <p:spPr bwMode="auto">
          <a:xfrm>
            <a:off x="931023" y="3459175"/>
            <a:ext cx="382671" cy="382671"/>
          </a:xfrm>
          <a:prstGeom prst="ellipse">
            <a:avLst/>
          </a:prstGeom>
          <a:solidFill>
            <a:srgbClr val="595959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2" name="화살표: 오른쪽 171">
            <a:extLst>
              <a:ext uri="{FF2B5EF4-FFF2-40B4-BE49-F238E27FC236}">
                <a16:creationId xmlns:a16="http://schemas.microsoft.com/office/drawing/2014/main" id="{A8596AA8-F457-42FB-B89B-0721B46524D1}"/>
              </a:ext>
            </a:extLst>
          </p:cNvPr>
          <p:cNvSpPr/>
          <p:nvPr/>
        </p:nvSpPr>
        <p:spPr bwMode="auto">
          <a:xfrm>
            <a:off x="1328875" y="3568233"/>
            <a:ext cx="696690" cy="141114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429D58E-C862-404E-B585-1AB7EFABC125}"/>
              </a:ext>
            </a:extLst>
          </p:cNvPr>
          <p:cNvSpPr txBox="1"/>
          <p:nvPr/>
        </p:nvSpPr>
        <p:spPr>
          <a:xfrm>
            <a:off x="2816044" y="4975640"/>
            <a:ext cx="1714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확대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축소 기준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확대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축소는 기본 폰트 사이즈를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기준으로 확대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축소 된다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6CF15411-90A7-406A-B879-33BE37BB1AB8}"/>
              </a:ext>
            </a:extLst>
          </p:cNvPr>
          <p:cNvSpPr/>
          <p:nvPr/>
        </p:nvSpPr>
        <p:spPr bwMode="auto">
          <a:xfrm>
            <a:off x="1275237" y="343536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5CB7DB8A-98E3-40BD-8D08-E2067E6FBD1D}"/>
              </a:ext>
            </a:extLst>
          </p:cNvPr>
          <p:cNvSpPr/>
          <p:nvPr/>
        </p:nvSpPr>
        <p:spPr bwMode="auto">
          <a:xfrm>
            <a:off x="2860197" y="340053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1-5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BD35EFE-9E19-451E-9EBE-52771F59E393}"/>
              </a:ext>
            </a:extLst>
          </p:cNvPr>
          <p:cNvSpPr/>
          <p:nvPr/>
        </p:nvSpPr>
        <p:spPr bwMode="auto">
          <a:xfrm>
            <a:off x="4564970" y="0"/>
            <a:ext cx="2162175" cy="200025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UPDATE / 2023.08.17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266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E6452402-52F5-442A-A91C-B50ED0DC2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38" y="2686506"/>
            <a:ext cx="6990417" cy="378170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E84249-4B1E-4BBD-BB4A-5CC0EAD5A923}"/>
              </a:ext>
            </a:extLst>
          </p:cNvPr>
          <p:cNvSpPr/>
          <p:nvPr/>
        </p:nvSpPr>
        <p:spPr bwMode="auto">
          <a:xfrm>
            <a:off x="977921" y="2524069"/>
            <a:ext cx="7033963" cy="390058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426720" cy="215444"/>
          </a:xfrm>
        </p:spPr>
        <p:txBody>
          <a:bodyPr/>
          <a:lstStyle/>
          <a:p>
            <a:r>
              <a:rPr lang="ko-KR" altLang="en-US" dirty="0" err="1"/>
              <a:t>툴바</a:t>
            </a:r>
            <a:r>
              <a:rPr lang="ko-KR" altLang="en-US" dirty="0"/>
              <a:t> </a:t>
            </a: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7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SB_KNP_01_10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734496" cy="215444"/>
          </a:xfrm>
        </p:spPr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843384"/>
              </p:ext>
            </p:extLst>
          </p:nvPr>
        </p:nvGraphicFramePr>
        <p:xfrm>
          <a:off x="8939284" y="973008"/>
          <a:ext cx="3152632" cy="2148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툴바는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메인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화면에서 공통적으로 사용하되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기능적인 요소는 차이가 있음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인터렉션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 위치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- 1658px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이상에서 기본 위치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 위치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- 1658px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이하 해상도에서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열림 아이콘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아이콘 클릭 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 아이콘 클릭 또는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외 지역 클릭 시 닫힘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88427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C53B7683-87EB-4136-9319-5F16A40D5AEC}"/>
              </a:ext>
            </a:extLst>
          </p:cNvPr>
          <p:cNvGrpSpPr/>
          <p:nvPr/>
        </p:nvGrpSpPr>
        <p:grpSpPr>
          <a:xfrm>
            <a:off x="361833" y="2750204"/>
            <a:ext cx="529969" cy="2311367"/>
            <a:chOff x="361833" y="2750204"/>
            <a:chExt cx="529969" cy="2311367"/>
          </a:xfrm>
        </p:grpSpPr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1518806D-7913-4CAF-B525-E3890F5C7DB7}"/>
                </a:ext>
              </a:extLst>
            </p:cNvPr>
            <p:cNvSpPr/>
            <p:nvPr/>
          </p:nvSpPr>
          <p:spPr bwMode="auto">
            <a:xfrm>
              <a:off x="464116" y="2750204"/>
              <a:ext cx="312906" cy="231136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837C32C-1149-4C4C-B6CF-B8D7383A54E3}"/>
                </a:ext>
              </a:extLst>
            </p:cNvPr>
            <p:cNvSpPr txBox="1"/>
            <p:nvPr/>
          </p:nvSpPr>
          <p:spPr>
            <a:xfrm>
              <a:off x="467085" y="4097888"/>
              <a:ext cx="312906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93157705-C094-480F-BE25-C64420F40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025" y="3519515"/>
              <a:ext cx="219587" cy="215444"/>
            </a:xfrm>
            <a:prstGeom prst="rect">
              <a:avLst/>
            </a:prstGeom>
          </p:spPr>
        </p:pic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B5DC69DD-E93A-4EA8-8F0B-A5671BE2E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523" y="4446572"/>
              <a:ext cx="195089" cy="217259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36CE30D-3BC7-4ED6-BC1F-F4E3EE22FCC7}"/>
                </a:ext>
              </a:extLst>
            </p:cNvPr>
            <p:cNvSpPr txBox="1"/>
            <p:nvPr/>
          </p:nvSpPr>
          <p:spPr>
            <a:xfrm>
              <a:off x="361833" y="4668055"/>
              <a:ext cx="5299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다크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모드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E6E2DD0A-7EEE-4657-BD71-4690BEA3D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47" y="3186665"/>
              <a:ext cx="215444" cy="215444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7DEAF002-CAEB-41F3-9BF6-90FC497EE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796" y="3865005"/>
              <a:ext cx="200472" cy="200472"/>
            </a:xfrm>
            <a:prstGeom prst="rect">
              <a:avLst/>
            </a:prstGeom>
          </p:spPr>
        </p:pic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1612B590-6A49-44F0-9DBE-7909B27EC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245" y="2877817"/>
              <a:ext cx="186400" cy="186400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0BB98ED-88F0-4573-8FAE-38056A6B0E46}"/>
              </a:ext>
            </a:extLst>
          </p:cNvPr>
          <p:cNvGrpSpPr/>
          <p:nvPr/>
        </p:nvGrpSpPr>
        <p:grpSpPr>
          <a:xfrm>
            <a:off x="8063411" y="5981974"/>
            <a:ext cx="529969" cy="308052"/>
            <a:chOff x="361833" y="5412410"/>
            <a:chExt cx="529969" cy="308052"/>
          </a:xfrm>
        </p:grpSpPr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D92C0B1C-5411-4279-8BD9-40E4F686AC10}"/>
                </a:ext>
              </a:extLst>
            </p:cNvPr>
            <p:cNvSpPr/>
            <p:nvPr/>
          </p:nvSpPr>
          <p:spPr bwMode="auto">
            <a:xfrm>
              <a:off x="467571" y="5412410"/>
              <a:ext cx="308052" cy="308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A87E09A-7EE2-42F2-AF83-B1D1844711FD}"/>
                </a:ext>
              </a:extLst>
            </p:cNvPr>
            <p:cNvSpPr txBox="1"/>
            <p:nvPr/>
          </p:nvSpPr>
          <p:spPr>
            <a:xfrm>
              <a:off x="361833" y="5473590"/>
              <a:ext cx="52996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TOP</a:t>
              </a:r>
            </a:p>
          </p:txBody>
        </p:sp>
      </p:grpSp>
      <p:sp>
        <p:nvSpPr>
          <p:cNvPr id="167" name="타원 166">
            <a:extLst>
              <a:ext uri="{FF2B5EF4-FFF2-40B4-BE49-F238E27FC236}">
                <a16:creationId xmlns:a16="http://schemas.microsoft.com/office/drawing/2014/main" id="{2D3545B6-6D49-4FBF-838B-1CC6FF4884AE}"/>
              </a:ext>
            </a:extLst>
          </p:cNvPr>
          <p:cNvSpPr/>
          <p:nvPr/>
        </p:nvSpPr>
        <p:spPr bwMode="auto">
          <a:xfrm>
            <a:off x="4249270" y="162387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F167C30-8628-49A0-B9E4-5DC01ACC6B67}"/>
              </a:ext>
            </a:extLst>
          </p:cNvPr>
          <p:cNvSpPr/>
          <p:nvPr/>
        </p:nvSpPr>
        <p:spPr bwMode="auto">
          <a:xfrm>
            <a:off x="3252718" y="1381339"/>
            <a:ext cx="2393340" cy="2154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화면 해상도에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따른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인터렉션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0FB36E7-6338-48EF-ACBB-4C02A3FDB895}"/>
              </a:ext>
            </a:extLst>
          </p:cNvPr>
          <p:cNvCxnSpPr/>
          <p:nvPr/>
        </p:nvCxnSpPr>
        <p:spPr bwMode="auto">
          <a:xfrm>
            <a:off x="966651" y="2262812"/>
            <a:ext cx="704523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0545924-6A52-444B-85A8-F1B8383577D9}"/>
              </a:ext>
            </a:extLst>
          </p:cNvPr>
          <p:cNvCxnSpPr>
            <a:cxnSpLocks/>
          </p:cNvCxnSpPr>
          <p:nvPr/>
        </p:nvCxnSpPr>
        <p:spPr bwMode="auto">
          <a:xfrm>
            <a:off x="464116" y="2071223"/>
            <a:ext cx="8026741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B80A9E-66CF-4E31-97AD-A8B9611BB871}"/>
              </a:ext>
            </a:extLst>
          </p:cNvPr>
          <p:cNvSpPr txBox="1"/>
          <p:nvPr/>
        </p:nvSpPr>
        <p:spPr>
          <a:xfrm>
            <a:off x="3240751" y="1855779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1658px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AAB1A65-F177-482D-A065-E1F5FC856C51}"/>
              </a:ext>
            </a:extLst>
          </p:cNvPr>
          <p:cNvSpPr txBox="1"/>
          <p:nvPr/>
        </p:nvSpPr>
        <p:spPr>
          <a:xfrm>
            <a:off x="4108368" y="2082202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1280px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5C225B4-B8CA-4870-B19C-085C6A8448A1}"/>
              </a:ext>
            </a:extLst>
          </p:cNvPr>
          <p:cNvCxnSpPr/>
          <p:nvPr/>
        </p:nvCxnSpPr>
        <p:spPr bwMode="auto">
          <a:xfrm>
            <a:off x="966651" y="1596783"/>
            <a:ext cx="0" cy="4612428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7482068-859F-4B5D-847E-19392DECB3ED}"/>
              </a:ext>
            </a:extLst>
          </p:cNvPr>
          <p:cNvCxnSpPr/>
          <p:nvPr/>
        </p:nvCxnSpPr>
        <p:spPr bwMode="auto">
          <a:xfrm>
            <a:off x="8011885" y="1596783"/>
            <a:ext cx="0" cy="4612428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C6AA7DE-E7D1-4FE9-BAD3-1C081B100FE8}"/>
              </a:ext>
            </a:extLst>
          </p:cNvPr>
          <p:cNvCxnSpPr/>
          <p:nvPr/>
        </p:nvCxnSpPr>
        <p:spPr bwMode="auto">
          <a:xfrm>
            <a:off x="1788626" y="1596783"/>
            <a:ext cx="0" cy="4612428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B4508B7-FB7F-441B-BE40-9ECE9651EC3B}"/>
              </a:ext>
            </a:extLst>
          </p:cNvPr>
          <p:cNvCxnSpPr>
            <a:cxnSpLocks/>
          </p:cNvCxnSpPr>
          <p:nvPr/>
        </p:nvCxnSpPr>
        <p:spPr bwMode="auto">
          <a:xfrm>
            <a:off x="1797417" y="2554508"/>
            <a:ext cx="543069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0C2E205-7D74-4C40-A4BC-768DD528719B}"/>
              </a:ext>
            </a:extLst>
          </p:cNvPr>
          <p:cNvSpPr txBox="1"/>
          <p:nvPr/>
        </p:nvSpPr>
        <p:spPr>
          <a:xfrm>
            <a:off x="4822273" y="2339064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해상도 외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069880A-9C74-4DE2-BF14-139A065E8564}"/>
              </a:ext>
            </a:extLst>
          </p:cNvPr>
          <p:cNvSpPr txBox="1"/>
          <p:nvPr/>
        </p:nvSpPr>
        <p:spPr>
          <a:xfrm>
            <a:off x="2734573" y="3518994"/>
            <a:ext cx="17148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위치 기준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1658px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이상에서는 화면 좌측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위치에 배치된다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 해상도가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1658px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이하로 줄어드는 경우 웹 브라우저 좌측 상단에 고정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배치한다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ED24DD3-C47D-43D1-8D95-10948EAC92BA}"/>
              </a:ext>
            </a:extLst>
          </p:cNvPr>
          <p:cNvSpPr/>
          <p:nvPr/>
        </p:nvSpPr>
        <p:spPr bwMode="auto">
          <a:xfrm>
            <a:off x="467733" y="259905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AFDD371-AEDD-49A9-B1F6-F007B7160762}"/>
              </a:ext>
            </a:extLst>
          </p:cNvPr>
          <p:cNvSpPr/>
          <p:nvPr/>
        </p:nvSpPr>
        <p:spPr bwMode="auto">
          <a:xfrm>
            <a:off x="981539" y="2599054"/>
            <a:ext cx="1579341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543FE70-F2CA-4A9F-B788-644FFCA0ED94}"/>
              </a:ext>
            </a:extLst>
          </p:cNvPr>
          <p:cNvCxnSpPr>
            <a:cxnSpLocks/>
          </p:cNvCxnSpPr>
          <p:nvPr/>
        </p:nvCxnSpPr>
        <p:spPr bwMode="auto">
          <a:xfrm>
            <a:off x="977921" y="5284790"/>
            <a:ext cx="81949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1284C3C2-4053-4925-AC52-125104BD8A98}"/>
              </a:ext>
            </a:extLst>
          </p:cNvPr>
          <p:cNvSpPr txBox="1"/>
          <p:nvPr/>
        </p:nvSpPr>
        <p:spPr>
          <a:xfrm>
            <a:off x="974707" y="5337128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유동적 해상도</a:t>
            </a:r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A270CA6D-33D8-4761-92D4-D8DE2F1C8570}"/>
              </a:ext>
            </a:extLst>
          </p:cNvPr>
          <p:cNvSpPr/>
          <p:nvPr/>
        </p:nvSpPr>
        <p:spPr bwMode="auto">
          <a:xfrm>
            <a:off x="977890" y="2798272"/>
            <a:ext cx="151984" cy="265944"/>
          </a:xfrm>
          <a:custGeom>
            <a:avLst/>
            <a:gdLst>
              <a:gd name="connsiteX0" fmla="*/ 24699 w 197444"/>
              <a:gd name="connsiteY0" fmla="*/ 0 h 345490"/>
              <a:gd name="connsiteX1" fmla="*/ 197444 w 197444"/>
              <a:gd name="connsiteY1" fmla="*/ 172745 h 345490"/>
              <a:gd name="connsiteX2" fmla="*/ 24699 w 197444"/>
              <a:gd name="connsiteY2" fmla="*/ 345490 h 345490"/>
              <a:gd name="connsiteX3" fmla="*/ 0 w 197444"/>
              <a:gd name="connsiteY3" fmla="*/ 340504 h 345490"/>
              <a:gd name="connsiteX4" fmla="*/ 0 w 197444"/>
              <a:gd name="connsiteY4" fmla="*/ 4987 h 345490"/>
              <a:gd name="connsiteX5" fmla="*/ 24699 w 197444"/>
              <a:gd name="connsiteY5" fmla="*/ 0 h 3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444" h="345490">
                <a:moveTo>
                  <a:pt x="24699" y="0"/>
                </a:moveTo>
                <a:cubicBezTo>
                  <a:pt x="120103" y="0"/>
                  <a:pt x="197444" y="77341"/>
                  <a:pt x="197444" y="172745"/>
                </a:cubicBezTo>
                <a:cubicBezTo>
                  <a:pt x="197444" y="268149"/>
                  <a:pt x="120103" y="345490"/>
                  <a:pt x="24699" y="345490"/>
                </a:cubicBezTo>
                <a:lnTo>
                  <a:pt x="0" y="340504"/>
                </a:lnTo>
                <a:lnTo>
                  <a:pt x="0" y="4987"/>
                </a:lnTo>
                <a:lnTo>
                  <a:pt x="24699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5AE72FA-A962-45F8-B1E9-37D379909AFE}"/>
              </a:ext>
            </a:extLst>
          </p:cNvPr>
          <p:cNvCxnSpPr/>
          <p:nvPr/>
        </p:nvCxnSpPr>
        <p:spPr bwMode="auto">
          <a:xfrm>
            <a:off x="452846" y="1596783"/>
            <a:ext cx="0" cy="4612428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8B90C19-E207-47E0-9C7D-8E6AF8ED6340}"/>
              </a:ext>
            </a:extLst>
          </p:cNvPr>
          <p:cNvCxnSpPr/>
          <p:nvPr/>
        </p:nvCxnSpPr>
        <p:spPr bwMode="auto">
          <a:xfrm>
            <a:off x="8482148" y="1596783"/>
            <a:ext cx="0" cy="4612428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637DD84-6A83-4416-B949-22B90B851742}"/>
              </a:ext>
            </a:extLst>
          </p:cNvPr>
          <p:cNvGrpSpPr/>
          <p:nvPr/>
        </p:nvGrpSpPr>
        <p:grpSpPr>
          <a:xfrm>
            <a:off x="1685817" y="2751761"/>
            <a:ext cx="529969" cy="2311367"/>
            <a:chOff x="10949094" y="3517614"/>
            <a:chExt cx="529969" cy="2311367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F0C35AE-7459-4ECB-B15E-A58BD1A633D4}"/>
                </a:ext>
              </a:extLst>
            </p:cNvPr>
            <p:cNvSpPr/>
            <p:nvPr/>
          </p:nvSpPr>
          <p:spPr bwMode="auto">
            <a:xfrm>
              <a:off x="11051377" y="3517614"/>
              <a:ext cx="312906" cy="231136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56F09E9-9FF2-4231-9212-63C25231FCB2}"/>
                </a:ext>
              </a:extLst>
            </p:cNvPr>
            <p:cNvSpPr txBox="1"/>
            <p:nvPr/>
          </p:nvSpPr>
          <p:spPr>
            <a:xfrm>
              <a:off x="11054346" y="4865298"/>
              <a:ext cx="312906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2D466320-1E44-42F6-BCD5-1CB3C5734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04286" y="4286925"/>
              <a:ext cx="219587" cy="215444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B15F651B-FFFC-4121-8CAB-65DC877FC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28784" y="5213982"/>
              <a:ext cx="195089" cy="217259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0E20DDE-FD61-4F03-9E52-99E82C63EE0D}"/>
                </a:ext>
              </a:extLst>
            </p:cNvPr>
            <p:cNvSpPr txBox="1"/>
            <p:nvPr/>
          </p:nvSpPr>
          <p:spPr>
            <a:xfrm>
              <a:off x="10949094" y="5435465"/>
              <a:ext cx="5299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다크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모드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F5183523-D4F2-4F9E-AD23-5CDA739E2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0108" y="3954075"/>
              <a:ext cx="215444" cy="215444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3F2D82AF-0609-4517-8878-A15660B59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4057" y="4632415"/>
              <a:ext cx="200472" cy="200472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DA0D29C8-F612-4CB9-8F9B-9A33F4412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1506" y="3645227"/>
              <a:ext cx="186400" cy="186400"/>
            </a:xfrm>
            <a:prstGeom prst="rect">
              <a:avLst/>
            </a:prstGeom>
          </p:spPr>
        </p:pic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69CFEE90-CB6B-4F22-8723-76A042607A89}"/>
              </a:ext>
            </a:extLst>
          </p:cNvPr>
          <p:cNvSpPr txBox="1"/>
          <p:nvPr/>
        </p:nvSpPr>
        <p:spPr>
          <a:xfrm>
            <a:off x="5620818" y="5013963"/>
            <a:ext cx="17148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위치 기준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1658px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이상에서는 화면 좌측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위치에 배치된다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 해상도가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1280px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이하로 줄어드는 경우 웹 브라우저 우측 하단에 고정 배치한다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C63386DC-8DEA-4A38-A2B5-57B73C27E475}"/>
              </a:ext>
            </a:extLst>
          </p:cNvPr>
          <p:cNvGrpSpPr/>
          <p:nvPr/>
        </p:nvGrpSpPr>
        <p:grpSpPr>
          <a:xfrm>
            <a:off x="7584440" y="5981974"/>
            <a:ext cx="529969" cy="308052"/>
            <a:chOff x="361833" y="5412410"/>
            <a:chExt cx="529969" cy="308052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799ED1DB-FFF6-4B2D-8F9C-9FAE66C9C8D5}"/>
                </a:ext>
              </a:extLst>
            </p:cNvPr>
            <p:cNvSpPr/>
            <p:nvPr/>
          </p:nvSpPr>
          <p:spPr bwMode="auto">
            <a:xfrm>
              <a:off x="467571" y="5412410"/>
              <a:ext cx="308052" cy="308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FA3D58A-EB4A-4C7A-9D73-C42EF1117BFF}"/>
                </a:ext>
              </a:extLst>
            </p:cNvPr>
            <p:cNvSpPr txBox="1"/>
            <p:nvPr/>
          </p:nvSpPr>
          <p:spPr>
            <a:xfrm>
              <a:off x="361833" y="5473590"/>
              <a:ext cx="52996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TOP</a:t>
              </a:r>
            </a:p>
          </p:txBody>
        </p:sp>
      </p:grp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98735DE-0BE9-4941-AE80-A43A10674323}"/>
              </a:ext>
            </a:extLst>
          </p:cNvPr>
          <p:cNvCxnSpPr/>
          <p:nvPr/>
        </p:nvCxnSpPr>
        <p:spPr bwMode="auto">
          <a:xfrm>
            <a:off x="7228113" y="1596783"/>
            <a:ext cx="0" cy="4612428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D0A7A94-8D80-489D-B166-1F19F6E0BF1B}"/>
              </a:ext>
            </a:extLst>
          </p:cNvPr>
          <p:cNvGrpSpPr/>
          <p:nvPr/>
        </p:nvGrpSpPr>
        <p:grpSpPr>
          <a:xfrm>
            <a:off x="6800669" y="5981974"/>
            <a:ext cx="529969" cy="308052"/>
            <a:chOff x="361833" y="5412410"/>
            <a:chExt cx="529969" cy="308052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08CC8D66-73FA-4F5C-A8D4-A34BDD89A17F}"/>
                </a:ext>
              </a:extLst>
            </p:cNvPr>
            <p:cNvSpPr/>
            <p:nvPr/>
          </p:nvSpPr>
          <p:spPr bwMode="auto">
            <a:xfrm>
              <a:off x="467571" y="5412410"/>
              <a:ext cx="308052" cy="308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A3552D7-8540-4AF7-9C0F-08CB2B49DFE0}"/>
                </a:ext>
              </a:extLst>
            </p:cNvPr>
            <p:cNvSpPr txBox="1"/>
            <p:nvPr/>
          </p:nvSpPr>
          <p:spPr>
            <a:xfrm>
              <a:off x="361833" y="5473590"/>
              <a:ext cx="52996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TOP</a:t>
              </a:r>
            </a:p>
          </p:txBody>
        </p: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766CFC4-73BF-48DE-9093-CDBD7BDAD853}"/>
              </a:ext>
            </a:extLst>
          </p:cNvPr>
          <p:cNvSpPr/>
          <p:nvPr/>
        </p:nvSpPr>
        <p:spPr bwMode="auto">
          <a:xfrm>
            <a:off x="8139984" y="576026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4AC3AE7-B55F-47B6-BDF3-621D187FFF4F}"/>
              </a:ext>
            </a:extLst>
          </p:cNvPr>
          <p:cNvSpPr/>
          <p:nvPr/>
        </p:nvSpPr>
        <p:spPr bwMode="auto">
          <a:xfrm>
            <a:off x="7678429" y="576026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자유형: 도형 117">
            <a:extLst>
              <a:ext uri="{FF2B5EF4-FFF2-40B4-BE49-F238E27FC236}">
                <a16:creationId xmlns:a16="http://schemas.microsoft.com/office/drawing/2014/main" id="{E19E6033-8CAD-4C58-BD87-375BD9A6C4DC}"/>
              </a:ext>
            </a:extLst>
          </p:cNvPr>
          <p:cNvSpPr/>
          <p:nvPr/>
        </p:nvSpPr>
        <p:spPr bwMode="auto">
          <a:xfrm>
            <a:off x="2110004" y="2798272"/>
            <a:ext cx="151984" cy="265944"/>
          </a:xfrm>
          <a:custGeom>
            <a:avLst/>
            <a:gdLst>
              <a:gd name="connsiteX0" fmla="*/ 24699 w 197444"/>
              <a:gd name="connsiteY0" fmla="*/ 0 h 345490"/>
              <a:gd name="connsiteX1" fmla="*/ 197444 w 197444"/>
              <a:gd name="connsiteY1" fmla="*/ 172745 h 345490"/>
              <a:gd name="connsiteX2" fmla="*/ 24699 w 197444"/>
              <a:gd name="connsiteY2" fmla="*/ 345490 h 345490"/>
              <a:gd name="connsiteX3" fmla="*/ 0 w 197444"/>
              <a:gd name="connsiteY3" fmla="*/ 340504 h 345490"/>
              <a:gd name="connsiteX4" fmla="*/ 0 w 197444"/>
              <a:gd name="connsiteY4" fmla="*/ 4987 h 345490"/>
              <a:gd name="connsiteX5" fmla="*/ 24699 w 197444"/>
              <a:gd name="connsiteY5" fmla="*/ 0 h 3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444" h="345490">
                <a:moveTo>
                  <a:pt x="24699" y="0"/>
                </a:moveTo>
                <a:cubicBezTo>
                  <a:pt x="120103" y="0"/>
                  <a:pt x="197444" y="77341"/>
                  <a:pt x="197444" y="172745"/>
                </a:cubicBezTo>
                <a:cubicBezTo>
                  <a:pt x="197444" y="268149"/>
                  <a:pt x="120103" y="345490"/>
                  <a:pt x="24699" y="345490"/>
                </a:cubicBezTo>
                <a:lnTo>
                  <a:pt x="0" y="340504"/>
                </a:lnTo>
                <a:lnTo>
                  <a:pt x="0" y="4987"/>
                </a:lnTo>
                <a:lnTo>
                  <a:pt x="24699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◀</a:t>
            </a: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3754A56-B848-47D0-8DB5-D5409405EB10}"/>
              </a:ext>
            </a:extLst>
          </p:cNvPr>
          <p:cNvSpPr/>
          <p:nvPr/>
        </p:nvSpPr>
        <p:spPr bwMode="auto">
          <a:xfrm>
            <a:off x="866690" y="2753745"/>
            <a:ext cx="382671" cy="382671"/>
          </a:xfrm>
          <a:prstGeom prst="ellipse">
            <a:avLst/>
          </a:prstGeom>
          <a:solidFill>
            <a:srgbClr val="595959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화살표: 오른쪽 143">
            <a:extLst>
              <a:ext uri="{FF2B5EF4-FFF2-40B4-BE49-F238E27FC236}">
                <a16:creationId xmlns:a16="http://schemas.microsoft.com/office/drawing/2014/main" id="{8F8BA68B-7E8E-4476-BBF2-75ABE1AFB69D}"/>
              </a:ext>
            </a:extLst>
          </p:cNvPr>
          <p:cNvSpPr/>
          <p:nvPr/>
        </p:nvSpPr>
        <p:spPr bwMode="auto">
          <a:xfrm>
            <a:off x="1264542" y="2899434"/>
            <a:ext cx="529969" cy="113191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3B2F735-E17B-4949-8FB0-BA129D4951AA}"/>
              </a:ext>
            </a:extLst>
          </p:cNvPr>
          <p:cNvSpPr/>
          <p:nvPr/>
        </p:nvSpPr>
        <p:spPr bwMode="auto">
          <a:xfrm>
            <a:off x="4564970" y="0"/>
            <a:ext cx="2162175" cy="200025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UPDATE / 2023.08.17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26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91">
            <a:extLst>
              <a:ext uri="{FF2B5EF4-FFF2-40B4-BE49-F238E27FC236}">
                <a16:creationId xmlns:a16="http://schemas.microsoft.com/office/drawing/2014/main" id="{6F79A2A1-DE04-4B35-B476-BFA513386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609886"/>
              </p:ext>
            </p:extLst>
          </p:nvPr>
        </p:nvGraphicFramePr>
        <p:xfrm>
          <a:off x="620785" y="1069513"/>
          <a:ext cx="10813411" cy="473167"/>
        </p:xfrm>
        <a:graphic>
          <a:graphicData uri="http://schemas.openxmlformats.org/drawingml/2006/table">
            <a:tbl>
              <a:tblPr/>
              <a:tblGrid>
                <a:gridCol w="655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463">
                  <a:extLst>
                    <a:ext uri="{9D8B030D-6E8A-4147-A177-3AD203B41FA5}">
                      <a16:colId xmlns:a16="http://schemas.microsoft.com/office/drawing/2014/main" val="3279441897"/>
                    </a:ext>
                  </a:extLst>
                </a:gridCol>
                <a:gridCol w="918787">
                  <a:extLst>
                    <a:ext uri="{9D8B030D-6E8A-4147-A177-3AD203B41FA5}">
                      <a16:colId xmlns:a16="http://schemas.microsoft.com/office/drawing/2014/main" val="1757977927"/>
                    </a:ext>
                  </a:extLst>
                </a:gridCol>
                <a:gridCol w="7279614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970016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Version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Writer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0.1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2023.04.28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All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초안작성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송영훈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8CB51B5-27C4-4FCB-A35B-BBB9E4738D7D}"/>
              </a:ext>
            </a:extLst>
          </p:cNvPr>
          <p:cNvSpPr txBox="1"/>
          <p:nvPr/>
        </p:nvSpPr>
        <p:spPr>
          <a:xfrm>
            <a:off x="531570" y="755009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화면정의서 생성 내역</a:t>
            </a:r>
          </a:p>
        </p:txBody>
      </p:sp>
      <p:graphicFrame>
        <p:nvGraphicFramePr>
          <p:cNvPr id="4" name="Group 91">
            <a:extLst>
              <a:ext uri="{FF2B5EF4-FFF2-40B4-BE49-F238E27FC236}">
                <a16:creationId xmlns:a16="http://schemas.microsoft.com/office/drawing/2014/main" id="{ABBFB6A7-F311-4D94-901D-E5A8CCCD1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08536"/>
              </p:ext>
            </p:extLst>
          </p:nvPr>
        </p:nvGraphicFramePr>
        <p:xfrm>
          <a:off x="620785" y="2042636"/>
          <a:ext cx="10813411" cy="2242503"/>
        </p:xfrm>
        <a:graphic>
          <a:graphicData uri="http://schemas.openxmlformats.org/drawingml/2006/table">
            <a:tbl>
              <a:tblPr/>
              <a:tblGrid>
                <a:gridCol w="655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463">
                  <a:extLst>
                    <a:ext uri="{9D8B030D-6E8A-4147-A177-3AD203B41FA5}">
                      <a16:colId xmlns:a16="http://schemas.microsoft.com/office/drawing/2014/main" val="3279441897"/>
                    </a:ext>
                  </a:extLst>
                </a:gridCol>
                <a:gridCol w="918787">
                  <a:extLst>
                    <a:ext uri="{9D8B030D-6E8A-4147-A177-3AD203B41FA5}">
                      <a16:colId xmlns:a16="http://schemas.microsoft.com/office/drawing/2014/main" val="1757977927"/>
                    </a:ext>
                  </a:extLst>
                </a:gridCol>
                <a:gridCol w="7279614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970016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Version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변경사유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Writer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1.1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06/05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추가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및 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Text Version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추가 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송영훈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06/13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추가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상단 속보 때 추가 케이스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다수일 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추가 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송영훈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724156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1.2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7/11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추가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컨텐츠 서비스 기준 추가 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송영훈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24569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7/19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추가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서비스 정책 추가 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송영훈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617151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08/01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문서 형식 변경 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송영훈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499782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08/09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추가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 유형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기사요약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퍼가기 추가 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송영훈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79743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1.2.1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08/16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기사평가 외 변경 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송영훈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465862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1.2.2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08/18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추가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플레이어 화면 추가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(20 ~ 23 Page)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송영훈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015573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4450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3C5C38A-2717-45D7-9564-5AF3FCB0B552}"/>
              </a:ext>
            </a:extLst>
          </p:cNvPr>
          <p:cNvSpPr txBox="1"/>
          <p:nvPr/>
        </p:nvSpPr>
        <p:spPr>
          <a:xfrm>
            <a:off x="531570" y="1728132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변경이력</a:t>
            </a:r>
          </a:p>
        </p:txBody>
      </p:sp>
    </p:spTree>
    <p:extLst>
      <p:ext uri="{BB962C8B-B14F-4D97-AF65-F5344CB8AC3E}">
        <p14:creationId xmlns:p14="http://schemas.microsoft.com/office/powerpoint/2010/main" val="151078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BDFB32D-28BC-4870-80CE-689376FBBDB1}"/>
              </a:ext>
            </a:extLst>
          </p:cNvPr>
          <p:cNvSpPr/>
          <p:nvPr/>
        </p:nvSpPr>
        <p:spPr bwMode="auto">
          <a:xfrm>
            <a:off x="2081347" y="2203268"/>
            <a:ext cx="4815841" cy="27089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DEF9488-C779-4840-A3C6-620174C85B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77267" y="2200973"/>
            <a:ext cx="4824000" cy="2713500"/>
          </a:xfrm>
          <a:prstGeom prst="rect">
            <a:avLst/>
          </a:prstGeom>
        </p:spPr>
      </p:pic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595035" cy="215444"/>
          </a:xfrm>
        </p:spPr>
        <p:txBody>
          <a:bodyPr/>
          <a:lstStyle/>
          <a:p>
            <a:r>
              <a:rPr lang="ko-KR" altLang="en-US" dirty="0"/>
              <a:t>플레이어</a:t>
            </a: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7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SB_KNP_01_11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8000"/>
              </p:ext>
            </p:extLst>
          </p:nvPr>
        </p:nvGraphicFramePr>
        <p:xfrm>
          <a:off x="8939284" y="973008"/>
          <a:ext cx="3152632" cy="577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플레이어는 동영상 뉴스 시청 시 공통적으로 사용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플레이 관련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타이머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영상이 플레이 되고 있는 시점을 시간으로 표시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다음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 이후 장면으로 이동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이전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 전 장면으로 이동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소리조절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소리 조절 바가 활성화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클릭 시 소리가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Off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된다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[1-5]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재생 진행 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재생 위치를 표시해 준다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드래그를 통해 영상 재생 위치를 변경할 수 있다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[1-6]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플레이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동영상이 재생되며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다시 클릭 시 재생이 멈춤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[1-7]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영상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동영상으로 이동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설정 관련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해상도 설정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동영상의 해상도를 설정한다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 범위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표준화질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고화질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재생 속도 설정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 범위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05x / 1x / 2x / 3x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팝업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 버튼 클릭 시 해당 팝업 오픈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팝업 내 설정 기능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해상도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재생속도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자막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설정 팝업 오픈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[2-5]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화면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동영상 전체 보기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[2-6]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자막 설정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설정 팝업 오픈 후 설정영역 자막설정 활성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 범위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자막끄기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가능한 언어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자막 옵션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[2-7]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공유하기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설정 팝업 오픈 후 설정영역 공유하기 활성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공유하기 범위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페이스북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트위터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카카오톡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카카오스토리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네이버블로그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밴드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복사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퍼가기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[2-8]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자동재생 설정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Default : OFF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 자동재생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On,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다시 클릭 시 자동재생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Off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자동재생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On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 다음 동영상 자동 재생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[2-8]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 팝업내 선택 기능에 대한 설정 정보 영역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8842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378D6BD-0F48-45F5-82D9-83368B44AD39}"/>
              </a:ext>
            </a:extLst>
          </p:cNvPr>
          <p:cNvSpPr/>
          <p:nvPr/>
        </p:nvSpPr>
        <p:spPr bwMode="auto">
          <a:xfrm>
            <a:off x="2081347" y="4432663"/>
            <a:ext cx="4815841" cy="479516"/>
          </a:xfrm>
          <a:prstGeom prst="rect">
            <a:avLst/>
          </a:prstGeom>
          <a:solidFill>
            <a:srgbClr val="0D0D0D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29383C-69C1-4849-8F30-8A9692542AE3}"/>
              </a:ext>
            </a:extLst>
          </p:cNvPr>
          <p:cNvSpPr/>
          <p:nvPr/>
        </p:nvSpPr>
        <p:spPr bwMode="auto">
          <a:xfrm>
            <a:off x="2272937" y="4470763"/>
            <a:ext cx="4458789" cy="45719"/>
          </a:xfrm>
          <a:prstGeom prst="rect">
            <a:avLst/>
          </a:prstGeom>
          <a:solidFill>
            <a:srgbClr val="FFFFFF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C04575-A301-461B-BB9D-737CB3EDA6F0}"/>
              </a:ext>
            </a:extLst>
          </p:cNvPr>
          <p:cNvSpPr/>
          <p:nvPr/>
        </p:nvSpPr>
        <p:spPr bwMode="auto">
          <a:xfrm>
            <a:off x="2272937" y="4470762"/>
            <a:ext cx="361950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38915C-B1AF-4570-8565-E0CE043C0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927" y="4614260"/>
            <a:ext cx="180000" cy="18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CC8E326-5995-4DCD-8091-B7759436A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52" y="4593581"/>
            <a:ext cx="216000" cy="216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5F2A91E-60EA-4FCA-9C63-4CEAB9B875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146" y="4593581"/>
            <a:ext cx="216000" cy="216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95E186C-53B9-4B92-A879-6846C0806B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113" y="4588600"/>
            <a:ext cx="216000" cy="216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C8F5C6A-5A44-4618-8AAD-4308DA94E9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67" y="4588600"/>
            <a:ext cx="216000" cy="216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D853E8F-C125-4DBC-B7DA-1221AFFEA7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040" y="4624330"/>
            <a:ext cx="180000" cy="180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E06FEF9-FAAB-475D-9ADF-4A37BC4BE3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915" y="4624330"/>
            <a:ext cx="180000" cy="180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21F62B8-0B19-444E-AD38-DA6D5F3648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534" y="4624330"/>
            <a:ext cx="180000" cy="180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740AEE4-1C07-4ABA-85B3-C3BCA63037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81" y="4588600"/>
            <a:ext cx="216000" cy="216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0D2A40B-E28E-408E-BBA0-C1B794F444DD}"/>
              </a:ext>
            </a:extLst>
          </p:cNvPr>
          <p:cNvSpPr txBox="1"/>
          <p:nvPr/>
        </p:nvSpPr>
        <p:spPr>
          <a:xfrm>
            <a:off x="3789225" y="4596538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01:23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EF54ADD-5F1D-44E0-8E5C-715D5E00236D}"/>
              </a:ext>
            </a:extLst>
          </p:cNvPr>
          <p:cNvSpPr/>
          <p:nvPr/>
        </p:nvSpPr>
        <p:spPr bwMode="auto">
          <a:xfrm>
            <a:off x="5077660" y="3319863"/>
            <a:ext cx="1790668" cy="1094137"/>
          </a:xfrm>
          <a:prstGeom prst="rect">
            <a:avLst/>
          </a:prstGeom>
          <a:solidFill>
            <a:srgbClr val="0D0D0D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730B28C-C1F0-48BE-B051-50878F8F7918}"/>
              </a:ext>
            </a:extLst>
          </p:cNvPr>
          <p:cNvSpPr/>
          <p:nvPr/>
        </p:nvSpPr>
        <p:spPr bwMode="auto">
          <a:xfrm>
            <a:off x="5077660" y="3319864"/>
            <a:ext cx="1790668" cy="296214"/>
          </a:xfrm>
          <a:prstGeom prst="rect">
            <a:avLst/>
          </a:prstGeom>
          <a:solidFill>
            <a:srgbClr val="0D0D0D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19AD29B-28B7-47C5-88C7-F8F15BE3AA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339" y="3377971"/>
            <a:ext cx="180000" cy="180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15F981C-35F5-480F-B83B-89B2D30A09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980" y="3377971"/>
            <a:ext cx="180000" cy="18000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D3B7A89-A957-4E1C-B87F-E94055CC0E6A}"/>
              </a:ext>
            </a:extLst>
          </p:cNvPr>
          <p:cNvSpPr txBox="1"/>
          <p:nvPr/>
        </p:nvSpPr>
        <p:spPr>
          <a:xfrm>
            <a:off x="6556327" y="334692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05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D0A0EF4-63D6-47E4-8D2C-78C222A2CCA2}"/>
              </a:ext>
            </a:extLst>
          </p:cNvPr>
          <p:cNvCxnSpPr/>
          <p:nvPr/>
        </p:nvCxnSpPr>
        <p:spPr bwMode="auto">
          <a:xfrm>
            <a:off x="5199980" y="3594131"/>
            <a:ext cx="20714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F551A97-0E8C-473C-BFE8-3E8D43A7B793}"/>
              </a:ext>
            </a:extLst>
          </p:cNvPr>
          <p:cNvSpPr txBox="1"/>
          <p:nvPr/>
        </p:nvSpPr>
        <p:spPr>
          <a:xfrm>
            <a:off x="5222752" y="368982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표준화질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3854C7-63B7-4CA1-8A6A-3986FBD0B647}"/>
              </a:ext>
            </a:extLst>
          </p:cNvPr>
          <p:cNvSpPr txBox="1"/>
          <p:nvPr/>
        </p:nvSpPr>
        <p:spPr>
          <a:xfrm>
            <a:off x="5222752" y="390318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고화질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0E5849E-B009-495E-9D74-C984CF5FFD88}"/>
              </a:ext>
            </a:extLst>
          </p:cNvPr>
          <p:cNvSpPr txBox="1"/>
          <p:nvPr/>
        </p:nvSpPr>
        <p:spPr>
          <a:xfrm>
            <a:off x="5077660" y="368982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BA4188DF-FCD7-4E10-8826-E13CF92C3F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52" y="4639180"/>
            <a:ext cx="144000" cy="144000"/>
          </a:xfrm>
          <a:prstGeom prst="rect">
            <a:avLst/>
          </a:prstGeom>
        </p:spPr>
      </p:pic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433A0C3A-F2AC-46DA-8ECA-4D4F35500789}"/>
              </a:ext>
            </a:extLst>
          </p:cNvPr>
          <p:cNvSpPr/>
          <p:nvPr/>
        </p:nvSpPr>
        <p:spPr bwMode="auto">
          <a:xfrm>
            <a:off x="5220550" y="4633926"/>
            <a:ext cx="338478" cy="154017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1ABC69A1-0DC8-4D81-85C4-5D13131C18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35" y="3386467"/>
            <a:ext cx="180000" cy="180000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1EC3D8B7-B827-4060-8982-545607B8B9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183" y="3386467"/>
            <a:ext cx="180000" cy="180000"/>
          </a:xfrm>
          <a:prstGeom prst="rect">
            <a:avLst/>
          </a:prstGeom>
        </p:spPr>
      </p:pic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6A249AE-252B-4C83-9703-A791F54D775C}"/>
              </a:ext>
            </a:extLst>
          </p:cNvPr>
          <p:cNvSpPr/>
          <p:nvPr/>
        </p:nvSpPr>
        <p:spPr bwMode="auto">
          <a:xfrm>
            <a:off x="3893343" y="1468508"/>
            <a:ext cx="1130071" cy="2154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플레이어 기능 설명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EDE581A-3F43-44B7-9F54-607DD84A049B}"/>
              </a:ext>
            </a:extLst>
          </p:cNvPr>
          <p:cNvSpPr txBox="1"/>
          <p:nvPr/>
        </p:nvSpPr>
        <p:spPr>
          <a:xfrm>
            <a:off x="215812" y="2797369"/>
            <a:ext cx="14535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초 이동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영상 다음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초 이동할 수 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4019C1C-2635-433B-92A0-0428C62D3CCC}"/>
              </a:ext>
            </a:extLst>
          </p:cNvPr>
          <p:cNvSpPr txBox="1"/>
          <p:nvPr/>
        </p:nvSpPr>
        <p:spPr>
          <a:xfrm>
            <a:off x="215812" y="3399349"/>
            <a:ext cx="14535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초 이동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영상 이전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초 이동할 수 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CE96C18-01F3-46E6-B79B-F0A5805801B9}"/>
              </a:ext>
            </a:extLst>
          </p:cNvPr>
          <p:cNvSpPr txBox="1"/>
          <p:nvPr/>
        </p:nvSpPr>
        <p:spPr>
          <a:xfrm>
            <a:off x="215812" y="3925129"/>
            <a:ext cx="14535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소리 조절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소리의 크기를 조절할 수 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3811EDF-9894-424C-8FA3-6449472DE527}"/>
              </a:ext>
            </a:extLst>
          </p:cNvPr>
          <p:cNvSpPr txBox="1"/>
          <p:nvPr/>
        </p:nvSpPr>
        <p:spPr>
          <a:xfrm>
            <a:off x="215812" y="4469257"/>
            <a:ext cx="1453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재생 진행 바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동영상 진행 상태를 확인 및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시간대를 이동할 수 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B5A853E-021F-4EE5-A635-433344E0CE7B}"/>
              </a:ext>
            </a:extLst>
          </p:cNvPr>
          <p:cNvSpPr txBox="1"/>
          <p:nvPr/>
        </p:nvSpPr>
        <p:spPr>
          <a:xfrm>
            <a:off x="215812" y="5106229"/>
            <a:ext cx="1453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플레이 버튼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동영상을 플레이 또는 일시정시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시킬 수 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53D1433-4B64-4A28-9973-0CE520A43E35}"/>
              </a:ext>
            </a:extLst>
          </p:cNvPr>
          <p:cNvSpPr txBox="1"/>
          <p:nvPr/>
        </p:nvSpPr>
        <p:spPr>
          <a:xfrm>
            <a:off x="215812" y="5662489"/>
            <a:ext cx="14535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영상 이동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동영상으로 이동한다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B7C4C0-7F4B-4993-B767-F4ED34CEE4DF}"/>
              </a:ext>
            </a:extLst>
          </p:cNvPr>
          <p:cNvSpPr txBox="1"/>
          <p:nvPr/>
        </p:nvSpPr>
        <p:spPr>
          <a:xfrm>
            <a:off x="215812" y="2126809"/>
            <a:ext cx="1453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타이머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플레이 되고 있는 영상의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현재 시간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위치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표시한다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79D77313-0312-41B4-A52D-86AF754D5D99}"/>
              </a:ext>
            </a:extLst>
          </p:cNvPr>
          <p:cNvCxnSpPr>
            <a:cxnSpLocks/>
            <a:stCxn id="125" idx="3"/>
            <a:endCxn id="48" idx="0"/>
          </p:cNvCxnSpPr>
          <p:nvPr/>
        </p:nvCxnSpPr>
        <p:spPr bwMode="auto">
          <a:xfrm>
            <a:off x="1669397" y="2342253"/>
            <a:ext cx="2344409" cy="225428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5BEACEF0-2832-471E-8428-86DDF6131CE0}"/>
              </a:ext>
            </a:extLst>
          </p:cNvPr>
          <p:cNvCxnSpPr>
            <a:cxnSpLocks/>
            <a:stCxn id="119" idx="3"/>
            <a:endCxn id="22" idx="0"/>
          </p:cNvCxnSpPr>
          <p:nvPr/>
        </p:nvCxnSpPr>
        <p:spPr bwMode="auto">
          <a:xfrm>
            <a:off x="1669397" y="2958952"/>
            <a:ext cx="1946716" cy="1629648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DF421190-177C-487A-948D-CF58EB2C0203}"/>
              </a:ext>
            </a:extLst>
          </p:cNvPr>
          <p:cNvSpPr txBox="1"/>
          <p:nvPr/>
        </p:nvSpPr>
        <p:spPr>
          <a:xfrm>
            <a:off x="7278713" y="2720802"/>
            <a:ext cx="1453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재생 속도 설정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동영상 재생 속도를 조절할 수 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7A8A7A0-F8B1-49FD-9F32-C49580AA5889}"/>
              </a:ext>
            </a:extLst>
          </p:cNvPr>
          <p:cNvSpPr txBox="1"/>
          <p:nvPr/>
        </p:nvSpPr>
        <p:spPr>
          <a:xfrm>
            <a:off x="7278713" y="3330860"/>
            <a:ext cx="1453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설정 팝업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동영상에 대해 몇 가지 설정을 진행할 수 있는 팝업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D8DF232-A54C-4DE6-AE2B-37B4164A1C0D}"/>
              </a:ext>
            </a:extLst>
          </p:cNvPr>
          <p:cNvSpPr txBox="1"/>
          <p:nvPr/>
        </p:nvSpPr>
        <p:spPr>
          <a:xfrm>
            <a:off x="7278713" y="3852147"/>
            <a:ext cx="14535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설정 팝업을 열 수 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6E0B70F-79EF-4EE7-A89D-35D48EE6789E}"/>
              </a:ext>
            </a:extLst>
          </p:cNvPr>
          <p:cNvSpPr txBox="1"/>
          <p:nvPr/>
        </p:nvSpPr>
        <p:spPr>
          <a:xfrm>
            <a:off x="7278713" y="4295174"/>
            <a:ext cx="1453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전체화면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여상을 전체 화면으로 볼 수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DD977D8-DA81-478A-99B6-A14C3C7391D3}"/>
              </a:ext>
            </a:extLst>
          </p:cNvPr>
          <p:cNvSpPr txBox="1"/>
          <p:nvPr/>
        </p:nvSpPr>
        <p:spPr>
          <a:xfrm>
            <a:off x="7278713" y="4817248"/>
            <a:ext cx="1453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자막 설정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클릭하여 설정 팝업을 열어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자막을 설정할 수 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7356735-DB36-4A6B-8C07-52B338D9AA22}"/>
              </a:ext>
            </a:extLst>
          </p:cNvPr>
          <p:cNvSpPr txBox="1"/>
          <p:nvPr/>
        </p:nvSpPr>
        <p:spPr>
          <a:xfrm>
            <a:off x="7278713" y="5285383"/>
            <a:ext cx="1453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공유하기 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클릭하여 설정 팝업을 열어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공유를 할 수 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A57A8DF-ADF5-4592-B389-0607DA8904C3}"/>
              </a:ext>
            </a:extLst>
          </p:cNvPr>
          <p:cNvSpPr txBox="1"/>
          <p:nvPr/>
        </p:nvSpPr>
        <p:spPr>
          <a:xfrm>
            <a:off x="7278713" y="2126809"/>
            <a:ext cx="1453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해상도 설정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동영상의 해상도를 표준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고화질로 선택할 수 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B7517003-83EC-483C-9FDE-19D07AD152AD}"/>
              </a:ext>
            </a:extLst>
          </p:cNvPr>
          <p:cNvCxnSpPr>
            <a:stCxn id="24" idx="0"/>
            <a:endCxn id="120" idx="3"/>
          </p:cNvCxnSpPr>
          <p:nvPr/>
        </p:nvCxnSpPr>
        <p:spPr bwMode="auto">
          <a:xfrm rot="16200000" flipV="1">
            <a:off x="1961848" y="3268481"/>
            <a:ext cx="1027668" cy="161257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92D5955C-B972-410D-B456-88D9B2F0A51F}"/>
              </a:ext>
            </a:extLst>
          </p:cNvPr>
          <p:cNvCxnSpPr>
            <a:stCxn id="47" idx="0"/>
            <a:endCxn id="121" idx="3"/>
          </p:cNvCxnSpPr>
          <p:nvPr/>
        </p:nvCxnSpPr>
        <p:spPr bwMode="auto">
          <a:xfrm rot="16200000" flipV="1">
            <a:off x="2047195" y="3708914"/>
            <a:ext cx="501888" cy="125748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50971AFE-9666-47A6-A59C-915290D0F170}"/>
              </a:ext>
            </a:extLst>
          </p:cNvPr>
          <p:cNvCxnSpPr>
            <a:cxnSpLocks/>
            <a:stCxn id="10" idx="1"/>
            <a:endCxn id="122" idx="3"/>
          </p:cNvCxnSpPr>
          <p:nvPr/>
        </p:nvCxnSpPr>
        <p:spPr bwMode="auto">
          <a:xfrm rot="10800000" flipV="1">
            <a:off x="1669397" y="4493621"/>
            <a:ext cx="603540" cy="191079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9FD2485D-B661-4E1A-8C94-05AD4E700AF7}"/>
              </a:ext>
            </a:extLst>
          </p:cNvPr>
          <p:cNvCxnSpPr>
            <a:stCxn id="12" idx="2"/>
            <a:endCxn id="123" idx="3"/>
          </p:cNvCxnSpPr>
          <p:nvPr/>
        </p:nvCxnSpPr>
        <p:spPr bwMode="auto">
          <a:xfrm rot="5400000">
            <a:off x="1733879" y="4745100"/>
            <a:ext cx="512092" cy="64105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8AA8F741-AEFF-4C28-86DC-11B4A8ABDE42}"/>
              </a:ext>
            </a:extLst>
          </p:cNvPr>
          <p:cNvCxnSpPr>
            <a:stCxn id="20" idx="2"/>
            <a:endCxn id="124" idx="3"/>
          </p:cNvCxnSpPr>
          <p:nvPr/>
        </p:nvCxnSpPr>
        <p:spPr bwMode="auto">
          <a:xfrm rot="5400000">
            <a:off x="1626027" y="4852952"/>
            <a:ext cx="1014491" cy="927749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80A22C7C-1B22-4A5A-810C-6AFDEB049791}"/>
              </a:ext>
            </a:extLst>
          </p:cNvPr>
          <p:cNvCxnSpPr>
            <a:stCxn id="32" idx="0"/>
            <a:endCxn id="141" idx="1"/>
          </p:cNvCxnSpPr>
          <p:nvPr/>
        </p:nvCxnSpPr>
        <p:spPr bwMode="auto">
          <a:xfrm rot="5400000" flipH="1" flipV="1">
            <a:off x="5766487" y="1865746"/>
            <a:ext cx="1035718" cy="198873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732B0A09-0813-4685-B5E1-5CABBBE20023}"/>
              </a:ext>
            </a:extLst>
          </p:cNvPr>
          <p:cNvCxnSpPr>
            <a:stCxn id="28" idx="0"/>
            <a:endCxn id="135" idx="1"/>
          </p:cNvCxnSpPr>
          <p:nvPr/>
        </p:nvCxnSpPr>
        <p:spPr bwMode="auto">
          <a:xfrm rot="5400000" flipH="1" flipV="1">
            <a:off x="6221164" y="2320422"/>
            <a:ext cx="441725" cy="167337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BDFBF3DC-9A95-41D3-887F-6AFCF9DB0575}"/>
              </a:ext>
            </a:extLst>
          </p:cNvPr>
          <p:cNvCxnSpPr>
            <a:cxnSpLocks/>
            <a:stCxn id="84" idx="3"/>
            <a:endCxn id="136" idx="1"/>
          </p:cNvCxnSpPr>
          <p:nvPr/>
        </p:nvCxnSpPr>
        <p:spPr bwMode="auto">
          <a:xfrm>
            <a:off x="6868328" y="3467971"/>
            <a:ext cx="410385" cy="78333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ACDD7617-05BA-458C-9E4F-1BA1AC0DFB7E}"/>
              </a:ext>
            </a:extLst>
          </p:cNvPr>
          <p:cNvCxnSpPr>
            <a:cxnSpLocks/>
            <a:stCxn id="30" idx="0"/>
            <a:endCxn id="137" idx="1"/>
          </p:cNvCxnSpPr>
          <p:nvPr/>
        </p:nvCxnSpPr>
        <p:spPr bwMode="auto">
          <a:xfrm rot="5400000" flipH="1" flipV="1">
            <a:off x="6519014" y="3864631"/>
            <a:ext cx="610600" cy="908798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51160E09-C8A8-4525-A24D-256F83DEDCA1}"/>
              </a:ext>
            </a:extLst>
          </p:cNvPr>
          <p:cNvCxnSpPr>
            <a:stCxn id="6" idx="0"/>
            <a:endCxn id="138" idx="1"/>
          </p:cNvCxnSpPr>
          <p:nvPr/>
        </p:nvCxnSpPr>
        <p:spPr bwMode="auto">
          <a:xfrm rot="5400000" flipH="1" flipV="1">
            <a:off x="6913999" y="4249546"/>
            <a:ext cx="103642" cy="62578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A45AFD95-4F3F-4A44-8282-809DC00C4BE5}"/>
              </a:ext>
            </a:extLst>
          </p:cNvPr>
          <p:cNvCxnSpPr>
            <a:stCxn id="26" idx="2"/>
            <a:endCxn id="139" idx="1"/>
          </p:cNvCxnSpPr>
          <p:nvPr/>
        </p:nvCxnSpPr>
        <p:spPr bwMode="auto">
          <a:xfrm rot="16200000" flipH="1">
            <a:off x="6581195" y="4335174"/>
            <a:ext cx="228362" cy="116667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C42CD348-5330-4D7B-ABBD-EE11E95F85D4}"/>
              </a:ext>
            </a:extLst>
          </p:cNvPr>
          <p:cNvCxnSpPr>
            <a:stCxn id="38" idx="2"/>
            <a:endCxn id="140" idx="1"/>
          </p:cNvCxnSpPr>
          <p:nvPr/>
        </p:nvCxnSpPr>
        <p:spPr bwMode="auto">
          <a:xfrm rot="16200000" flipH="1">
            <a:off x="6186375" y="4408488"/>
            <a:ext cx="696497" cy="1488179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C06C5378-39C8-416C-851E-D5CC1CA8A249}"/>
              </a:ext>
            </a:extLst>
          </p:cNvPr>
          <p:cNvSpPr txBox="1"/>
          <p:nvPr/>
        </p:nvSpPr>
        <p:spPr>
          <a:xfrm>
            <a:off x="7278713" y="5818783"/>
            <a:ext cx="1453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자동재생 설정 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자동재생에 대한 설정을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On / Off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할 수 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CBA7E8D9-DFF4-4EBA-B47F-F3361711353F}"/>
              </a:ext>
            </a:extLst>
          </p:cNvPr>
          <p:cNvCxnSpPr>
            <a:stCxn id="108" idx="2"/>
            <a:endCxn id="189" idx="1"/>
          </p:cNvCxnSpPr>
          <p:nvPr/>
        </p:nvCxnSpPr>
        <p:spPr bwMode="auto">
          <a:xfrm rot="16200000" flipH="1">
            <a:off x="5711109" y="4466623"/>
            <a:ext cx="1246284" cy="188892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52C33554-026E-484D-87CE-7A35E2588072}"/>
              </a:ext>
            </a:extLst>
          </p:cNvPr>
          <p:cNvSpPr txBox="1"/>
          <p:nvPr/>
        </p:nvSpPr>
        <p:spPr>
          <a:xfrm>
            <a:off x="3217476" y="5818783"/>
            <a:ext cx="1383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설정 영역 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설정 팝업에서 선택한 메뉴에 대해서 설정할 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있는 영역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A2687D1D-063C-4FCF-8B55-CFA746C0B9ED}"/>
              </a:ext>
            </a:extLst>
          </p:cNvPr>
          <p:cNvCxnSpPr>
            <a:cxnSpLocks/>
            <a:stCxn id="83" idx="1"/>
            <a:endCxn id="197" idx="3"/>
          </p:cNvCxnSpPr>
          <p:nvPr/>
        </p:nvCxnSpPr>
        <p:spPr bwMode="auto">
          <a:xfrm rot="10800000" flipV="1">
            <a:off x="4601044" y="3866931"/>
            <a:ext cx="476616" cy="2167295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3" name="타원 202">
            <a:extLst>
              <a:ext uri="{FF2B5EF4-FFF2-40B4-BE49-F238E27FC236}">
                <a16:creationId xmlns:a16="http://schemas.microsoft.com/office/drawing/2014/main" id="{1AE63684-4739-466C-AE9C-EFD5096F4846}"/>
              </a:ext>
            </a:extLst>
          </p:cNvPr>
          <p:cNvSpPr/>
          <p:nvPr/>
        </p:nvSpPr>
        <p:spPr bwMode="auto">
          <a:xfrm>
            <a:off x="2981910" y="487128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1CCD48F5-F18C-4457-A757-E5BA32275008}"/>
              </a:ext>
            </a:extLst>
          </p:cNvPr>
          <p:cNvSpPr/>
          <p:nvPr/>
        </p:nvSpPr>
        <p:spPr bwMode="auto">
          <a:xfrm>
            <a:off x="1659483" y="227353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676F8357-5BED-4B02-90D4-0263CC246740}"/>
              </a:ext>
            </a:extLst>
          </p:cNvPr>
          <p:cNvSpPr/>
          <p:nvPr/>
        </p:nvSpPr>
        <p:spPr bwMode="auto">
          <a:xfrm>
            <a:off x="5847030" y="487128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1CC7E301-586D-4F2D-A077-F85E34502E42}"/>
              </a:ext>
            </a:extLst>
          </p:cNvPr>
          <p:cNvSpPr/>
          <p:nvPr/>
        </p:nvSpPr>
        <p:spPr bwMode="auto">
          <a:xfrm>
            <a:off x="1659483" y="289075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2A655BD3-B9DC-46C1-A7F4-74D0EE4038C6}"/>
              </a:ext>
            </a:extLst>
          </p:cNvPr>
          <p:cNvSpPr/>
          <p:nvPr/>
        </p:nvSpPr>
        <p:spPr bwMode="auto">
          <a:xfrm>
            <a:off x="1659483" y="350035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D2BC7632-6972-4C7E-96CA-35C8C6088BEC}"/>
              </a:ext>
            </a:extLst>
          </p:cNvPr>
          <p:cNvSpPr/>
          <p:nvPr/>
        </p:nvSpPr>
        <p:spPr bwMode="auto">
          <a:xfrm>
            <a:off x="1659483" y="401851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EF0DC8C7-5B8F-4C5B-9AB4-7F730E87C80C}"/>
              </a:ext>
            </a:extLst>
          </p:cNvPr>
          <p:cNvSpPr/>
          <p:nvPr/>
        </p:nvSpPr>
        <p:spPr bwMode="auto">
          <a:xfrm>
            <a:off x="1659483" y="460525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1-5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12215D0C-E363-49A1-B972-E48A911DC12C}"/>
              </a:ext>
            </a:extLst>
          </p:cNvPr>
          <p:cNvSpPr/>
          <p:nvPr/>
        </p:nvSpPr>
        <p:spPr bwMode="auto">
          <a:xfrm>
            <a:off x="1659483" y="525295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1-6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50AD0F30-A45A-4EF4-8747-D0F7A330D724}"/>
              </a:ext>
            </a:extLst>
          </p:cNvPr>
          <p:cNvSpPr/>
          <p:nvPr/>
        </p:nvSpPr>
        <p:spPr bwMode="auto">
          <a:xfrm>
            <a:off x="1659483" y="578635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1-7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ABB9A8F4-5B5F-46F0-9850-9D7B92AE2D9C}"/>
              </a:ext>
            </a:extLst>
          </p:cNvPr>
          <p:cNvSpPr/>
          <p:nvPr/>
        </p:nvSpPr>
        <p:spPr bwMode="auto">
          <a:xfrm>
            <a:off x="6970623" y="227353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6DDDE32C-05FD-4C23-B5CA-B4808D950552}"/>
              </a:ext>
            </a:extLst>
          </p:cNvPr>
          <p:cNvSpPr/>
          <p:nvPr/>
        </p:nvSpPr>
        <p:spPr bwMode="auto">
          <a:xfrm>
            <a:off x="6970623" y="286816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29D42E56-0D60-44D9-8AF7-AAC8F193D6DB}"/>
              </a:ext>
            </a:extLst>
          </p:cNvPr>
          <p:cNvSpPr/>
          <p:nvPr/>
        </p:nvSpPr>
        <p:spPr bwMode="auto">
          <a:xfrm>
            <a:off x="6970623" y="350035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806604BD-CF93-4121-98F4-88687A223D10}"/>
              </a:ext>
            </a:extLst>
          </p:cNvPr>
          <p:cNvSpPr/>
          <p:nvPr/>
        </p:nvSpPr>
        <p:spPr bwMode="auto">
          <a:xfrm>
            <a:off x="6970623" y="395891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12CDA76C-B5CB-4B8D-8B78-1D343CB66F37}"/>
              </a:ext>
            </a:extLst>
          </p:cNvPr>
          <p:cNvSpPr/>
          <p:nvPr/>
        </p:nvSpPr>
        <p:spPr bwMode="auto">
          <a:xfrm>
            <a:off x="6970623" y="445283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2-5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F8F0BD1B-2B29-4CE6-B2ED-0777D25924B3}"/>
              </a:ext>
            </a:extLst>
          </p:cNvPr>
          <p:cNvSpPr/>
          <p:nvPr/>
        </p:nvSpPr>
        <p:spPr bwMode="auto">
          <a:xfrm>
            <a:off x="6970623" y="497252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2-6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C38D303E-841B-4EA8-B452-71C0DFE6BB64}"/>
              </a:ext>
            </a:extLst>
          </p:cNvPr>
          <p:cNvSpPr/>
          <p:nvPr/>
        </p:nvSpPr>
        <p:spPr bwMode="auto">
          <a:xfrm>
            <a:off x="6970623" y="543211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2-7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E84882B5-82BA-453C-A0EF-7DB75C0BB8BB}"/>
              </a:ext>
            </a:extLst>
          </p:cNvPr>
          <p:cNvSpPr/>
          <p:nvPr/>
        </p:nvSpPr>
        <p:spPr bwMode="auto">
          <a:xfrm>
            <a:off x="6970623" y="595789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2-8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3F8C6C43-2E8B-4104-8EE8-F17563A759E3}"/>
              </a:ext>
            </a:extLst>
          </p:cNvPr>
          <p:cNvSpPr/>
          <p:nvPr/>
        </p:nvSpPr>
        <p:spPr bwMode="auto">
          <a:xfrm>
            <a:off x="4532223" y="595789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2-8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232CC11C-8CED-47BC-9BA8-124D902F3D16}"/>
              </a:ext>
            </a:extLst>
          </p:cNvPr>
          <p:cNvSpPr/>
          <p:nvPr/>
        </p:nvSpPr>
        <p:spPr bwMode="auto">
          <a:xfrm>
            <a:off x="4564970" y="0"/>
            <a:ext cx="2162175" cy="20002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UPDATE / 2023.08.18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3216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595035" cy="215444"/>
          </a:xfrm>
        </p:spPr>
        <p:txBody>
          <a:bodyPr/>
          <a:lstStyle/>
          <a:p>
            <a:r>
              <a:rPr lang="ko-KR" altLang="en-US" dirty="0"/>
              <a:t>플레이어</a:t>
            </a: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7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SB_KNP_01_11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275371"/>
              </p:ext>
            </p:extLst>
          </p:nvPr>
        </p:nvGraphicFramePr>
        <p:xfrm>
          <a:off x="8939284" y="973008"/>
          <a:ext cx="3152632" cy="161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사운드 조절 바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사운드 조절 아이콘 마우스 오버 시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설정버튼 클릭 시 기본 화면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버큰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클릭 시 설정 팝업 기본 화면은 해상도 설정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8842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378D6BD-0F48-45F5-82D9-83368B44AD39}"/>
              </a:ext>
            </a:extLst>
          </p:cNvPr>
          <p:cNvSpPr/>
          <p:nvPr/>
        </p:nvSpPr>
        <p:spPr bwMode="auto">
          <a:xfrm>
            <a:off x="2121827" y="1576089"/>
            <a:ext cx="4815841" cy="479516"/>
          </a:xfrm>
          <a:prstGeom prst="rect">
            <a:avLst/>
          </a:prstGeom>
          <a:solidFill>
            <a:srgbClr val="0D0D0D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29383C-69C1-4849-8F30-8A9692542AE3}"/>
              </a:ext>
            </a:extLst>
          </p:cNvPr>
          <p:cNvSpPr/>
          <p:nvPr/>
        </p:nvSpPr>
        <p:spPr bwMode="auto">
          <a:xfrm>
            <a:off x="2313417" y="1614189"/>
            <a:ext cx="4458789" cy="45719"/>
          </a:xfrm>
          <a:prstGeom prst="rect">
            <a:avLst/>
          </a:prstGeom>
          <a:solidFill>
            <a:srgbClr val="FFFFFF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C04575-A301-461B-BB9D-737CB3EDA6F0}"/>
              </a:ext>
            </a:extLst>
          </p:cNvPr>
          <p:cNvSpPr/>
          <p:nvPr/>
        </p:nvSpPr>
        <p:spPr bwMode="auto">
          <a:xfrm>
            <a:off x="2313417" y="1614188"/>
            <a:ext cx="361950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38915C-B1AF-4570-8565-E0CE043C0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07" y="1757686"/>
            <a:ext cx="180000" cy="18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CC8E326-5995-4DCD-8091-B7759436A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932" y="1737007"/>
            <a:ext cx="216000" cy="216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5F2A91E-60EA-4FCA-9C63-4CEAB9B87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626" y="1737007"/>
            <a:ext cx="216000" cy="216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95E186C-53B9-4B92-A879-6846C0806B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593" y="1732026"/>
            <a:ext cx="216000" cy="216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C8F5C6A-5A44-4618-8AAD-4308DA94E9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447" y="1732026"/>
            <a:ext cx="216000" cy="216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D853E8F-C125-4DBC-B7DA-1221AFFEA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520" y="1767756"/>
            <a:ext cx="180000" cy="180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E06FEF9-FAAB-475D-9ADF-4A37BC4BE3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395" y="1767756"/>
            <a:ext cx="180000" cy="180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21F62B8-0B19-444E-AD38-DA6D5F3648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014" y="1767756"/>
            <a:ext cx="180000" cy="180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740AEE4-1C07-4ABA-85B3-C3BCA63037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61" y="1732026"/>
            <a:ext cx="216000" cy="216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0D2A40B-E28E-408E-BBA0-C1B794F444DD}"/>
              </a:ext>
            </a:extLst>
          </p:cNvPr>
          <p:cNvSpPr txBox="1"/>
          <p:nvPr/>
        </p:nvSpPr>
        <p:spPr>
          <a:xfrm>
            <a:off x="3829705" y="1739964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01:23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A4C8745-53BC-4CFE-9A66-789FB8509254}"/>
              </a:ext>
            </a:extLst>
          </p:cNvPr>
          <p:cNvSpPr/>
          <p:nvPr/>
        </p:nvSpPr>
        <p:spPr bwMode="auto">
          <a:xfrm>
            <a:off x="2121827" y="3188073"/>
            <a:ext cx="4815841" cy="479516"/>
          </a:xfrm>
          <a:prstGeom prst="rect">
            <a:avLst/>
          </a:prstGeom>
          <a:solidFill>
            <a:srgbClr val="0D0D0D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68BF04-1ACF-468D-8C53-8F023D371E7D}"/>
              </a:ext>
            </a:extLst>
          </p:cNvPr>
          <p:cNvSpPr/>
          <p:nvPr/>
        </p:nvSpPr>
        <p:spPr bwMode="auto">
          <a:xfrm>
            <a:off x="2313417" y="3226173"/>
            <a:ext cx="4458789" cy="45719"/>
          </a:xfrm>
          <a:prstGeom prst="rect">
            <a:avLst/>
          </a:prstGeom>
          <a:solidFill>
            <a:srgbClr val="FFFFFF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089FAC0-0FD4-4C5F-93C0-79B905B4CFFD}"/>
              </a:ext>
            </a:extLst>
          </p:cNvPr>
          <p:cNvSpPr/>
          <p:nvPr/>
        </p:nvSpPr>
        <p:spPr bwMode="auto">
          <a:xfrm>
            <a:off x="2313417" y="3226172"/>
            <a:ext cx="361950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FE65A361-06F9-4CEC-B136-DA4AB5F83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07" y="3369670"/>
            <a:ext cx="180000" cy="180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D474230E-919E-46B4-8A66-8FC1A72F0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626" y="3348991"/>
            <a:ext cx="216000" cy="216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BDDD4B7-B87A-403D-AF22-2968F3944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593" y="3344010"/>
            <a:ext cx="216000" cy="216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B7568A57-66ED-46BB-BE98-644BF4F7FB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447" y="3344010"/>
            <a:ext cx="216000" cy="216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499E7D9-5B04-432E-921F-09CAA86C8C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520" y="3379740"/>
            <a:ext cx="180000" cy="180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E25D0CAB-9C32-412F-90E0-30FFB5465A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395" y="3379740"/>
            <a:ext cx="180000" cy="180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D055FBC0-63EB-41DE-B0B0-6CD6C260CE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014" y="3379740"/>
            <a:ext cx="180000" cy="180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818A36CF-07B1-4BD6-A502-7B36DA0478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61" y="3344010"/>
            <a:ext cx="216000" cy="2160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3D599AC-A21E-4E7F-BCF7-CB89E97D9C91}"/>
              </a:ext>
            </a:extLst>
          </p:cNvPr>
          <p:cNvSpPr txBox="1"/>
          <p:nvPr/>
        </p:nvSpPr>
        <p:spPr>
          <a:xfrm>
            <a:off x="3829705" y="3351948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01:23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A0F906B-5A8B-486A-A4C9-83803C81753C}"/>
              </a:ext>
            </a:extLst>
          </p:cNvPr>
          <p:cNvCxnSpPr>
            <a:cxnSpLocks/>
          </p:cNvCxnSpPr>
          <p:nvPr/>
        </p:nvCxnSpPr>
        <p:spPr bwMode="auto">
          <a:xfrm flipH="1">
            <a:off x="2900581" y="3354430"/>
            <a:ext cx="135131" cy="18000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EF54ADD-5F1D-44E0-8E5C-715D5E00236D}"/>
              </a:ext>
            </a:extLst>
          </p:cNvPr>
          <p:cNvSpPr/>
          <p:nvPr/>
        </p:nvSpPr>
        <p:spPr bwMode="auto">
          <a:xfrm>
            <a:off x="6600289" y="5082590"/>
            <a:ext cx="1790668" cy="1207474"/>
          </a:xfrm>
          <a:prstGeom prst="rect">
            <a:avLst/>
          </a:prstGeom>
          <a:solidFill>
            <a:srgbClr val="0D0D0D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730B28C-C1F0-48BE-B051-50878F8F7918}"/>
              </a:ext>
            </a:extLst>
          </p:cNvPr>
          <p:cNvSpPr/>
          <p:nvPr/>
        </p:nvSpPr>
        <p:spPr bwMode="auto">
          <a:xfrm>
            <a:off x="6600289" y="5082591"/>
            <a:ext cx="1790668" cy="296214"/>
          </a:xfrm>
          <a:prstGeom prst="rect">
            <a:avLst/>
          </a:prstGeom>
          <a:solidFill>
            <a:srgbClr val="0D0D0D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19AD29B-28B7-47C5-88C7-F8F15BE3AA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968" y="5140698"/>
            <a:ext cx="180000" cy="180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15F981C-35F5-480F-B83B-89B2D30A09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609" y="5140698"/>
            <a:ext cx="180000" cy="18000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D3B7A89-A957-4E1C-B87F-E94055CC0E6A}"/>
              </a:ext>
            </a:extLst>
          </p:cNvPr>
          <p:cNvSpPr txBox="1"/>
          <p:nvPr/>
        </p:nvSpPr>
        <p:spPr>
          <a:xfrm>
            <a:off x="8078956" y="510964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05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D0A0EF4-63D6-47E4-8D2C-78C222A2CCA2}"/>
              </a:ext>
            </a:extLst>
          </p:cNvPr>
          <p:cNvCxnSpPr/>
          <p:nvPr/>
        </p:nvCxnSpPr>
        <p:spPr bwMode="auto">
          <a:xfrm>
            <a:off x="6722609" y="5356858"/>
            <a:ext cx="20714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F551A97-0E8C-473C-BFE8-3E8D43A7B793}"/>
              </a:ext>
            </a:extLst>
          </p:cNvPr>
          <p:cNvSpPr txBox="1"/>
          <p:nvPr/>
        </p:nvSpPr>
        <p:spPr>
          <a:xfrm>
            <a:off x="6745381" y="5452549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SD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3854C7-63B7-4CA1-8A6A-3986FBD0B647}"/>
              </a:ext>
            </a:extLst>
          </p:cNvPr>
          <p:cNvSpPr txBox="1"/>
          <p:nvPr/>
        </p:nvSpPr>
        <p:spPr>
          <a:xfrm>
            <a:off x="6745381" y="5644932"/>
            <a:ext cx="3401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HD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0E5849E-B009-495E-9D74-C984CF5FFD88}"/>
              </a:ext>
            </a:extLst>
          </p:cNvPr>
          <p:cNvSpPr txBox="1"/>
          <p:nvPr/>
        </p:nvSpPr>
        <p:spPr>
          <a:xfrm>
            <a:off x="6600289" y="545254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9AAC5A9B-C2AA-4167-B758-E685EA9133E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95" y="3395122"/>
            <a:ext cx="144000" cy="144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BA4188DF-FCD7-4E10-8826-E13CF92C3F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832" y="1782606"/>
            <a:ext cx="144000" cy="144000"/>
          </a:xfrm>
          <a:prstGeom prst="rect">
            <a:avLst/>
          </a:prstGeom>
        </p:spPr>
      </p:pic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433A0C3A-F2AC-46DA-8ECA-4D4F35500789}"/>
              </a:ext>
            </a:extLst>
          </p:cNvPr>
          <p:cNvSpPr/>
          <p:nvPr/>
        </p:nvSpPr>
        <p:spPr bwMode="auto">
          <a:xfrm>
            <a:off x="5261030" y="1777352"/>
            <a:ext cx="338478" cy="154017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1F84CAE0-A625-4EFB-9E99-E4D72A450949}"/>
              </a:ext>
            </a:extLst>
          </p:cNvPr>
          <p:cNvSpPr/>
          <p:nvPr/>
        </p:nvSpPr>
        <p:spPr bwMode="auto">
          <a:xfrm>
            <a:off x="5261030" y="3387282"/>
            <a:ext cx="338478" cy="154017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A6DCB9B-C54D-4790-9009-E4AFB745787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76" y="3351502"/>
            <a:ext cx="216000" cy="216000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1ABC69A1-0DC8-4D81-85C4-5D13131C1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816" y="5141574"/>
            <a:ext cx="180000" cy="180000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1EC3D8B7-B827-4060-8982-545607B8B9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64" y="5149194"/>
            <a:ext cx="180000" cy="180000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D8EAA274-326F-4913-8787-39B6ACCD4B39}"/>
              </a:ext>
            </a:extLst>
          </p:cNvPr>
          <p:cNvSpPr/>
          <p:nvPr/>
        </p:nvSpPr>
        <p:spPr bwMode="auto">
          <a:xfrm>
            <a:off x="3739212" y="1128711"/>
            <a:ext cx="1958406" cy="2154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기능별 상태 변경 및 연결 프로세스 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FB26CEA-02BE-4E45-9DE2-BC9727B94436}"/>
              </a:ext>
            </a:extLst>
          </p:cNvPr>
          <p:cNvSpPr/>
          <p:nvPr/>
        </p:nvSpPr>
        <p:spPr bwMode="auto">
          <a:xfrm>
            <a:off x="2233319" y="3339827"/>
            <a:ext cx="223382" cy="223382"/>
          </a:xfrm>
          <a:prstGeom prst="ellipse">
            <a:avLst/>
          </a:prstGeom>
          <a:noFill/>
          <a:ln w="9525" cap="flat" cmpd="sng" algn="ctr">
            <a:solidFill>
              <a:srgbClr val="FFFF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E8393514-C804-4DBF-9572-4FD539B613DF}"/>
              </a:ext>
            </a:extLst>
          </p:cNvPr>
          <p:cNvSpPr/>
          <p:nvPr/>
        </p:nvSpPr>
        <p:spPr bwMode="auto">
          <a:xfrm>
            <a:off x="2860336" y="1721733"/>
            <a:ext cx="223382" cy="223382"/>
          </a:xfrm>
          <a:prstGeom prst="ellipse">
            <a:avLst/>
          </a:prstGeom>
          <a:noFill/>
          <a:ln w="9525" cap="flat" cmpd="sng" algn="ctr">
            <a:solidFill>
              <a:srgbClr val="FFFF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2EFB5EA-6E2F-4338-89EF-188BB1619BFF}"/>
              </a:ext>
            </a:extLst>
          </p:cNvPr>
          <p:cNvSpPr/>
          <p:nvPr/>
        </p:nvSpPr>
        <p:spPr bwMode="auto">
          <a:xfrm>
            <a:off x="2860336" y="3348536"/>
            <a:ext cx="223382" cy="223382"/>
          </a:xfrm>
          <a:prstGeom prst="ellipse">
            <a:avLst/>
          </a:prstGeom>
          <a:noFill/>
          <a:ln w="9525" cap="flat" cmpd="sng" algn="ctr">
            <a:solidFill>
              <a:srgbClr val="FFFF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19B9470A-8DD6-4035-B652-1437F16F25B0}"/>
              </a:ext>
            </a:extLst>
          </p:cNvPr>
          <p:cNvSpPr/>
          <p:nvPr/>
        </p:nvSpPr>
        <p:spPr bwMode="auto">
          <a:xfrm>
            <a:off x="5237776" y="3357245"/>
            <a:ext cx="223382" cy="223382"/>
          </a:xfrm>
          <a:prstGeom prst="ellipse">
            <a:avLst/>
          </a:prstGeom>
          <a:noFill/>
          <a:ln w="9525" cap="flat" cmpd="sng" algn="ctr">
            <a:solidFill>
              <a:srgbClr val="FFFF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52ECD35-7EFD-4299-B107-BF50703D604A}"/>
              </a:ext>
            </a:extLst>
          </p:cNvPr>
          <p:cNvSpPr/>
          <p:nvPr/>
        </p:nvSpPr>
        <p:spPr bwMode="auto">
          <a:xfrm>
            <a:off x="2121827" y="2347481"/>
            <a:ext cx="4815841" cy="479516"/>
          </a:xfrm>
          <a:prstGeom prst="rect">
            <a:avLst/>
          </a:prstGeom>
          <a:solidFill>
            <a:srgbClr val="0D0D0D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2FE14B8-DD0E-40CE-ABD8-6E88E115F143}"/>
              </a:ext>
            </a:extLst>
          </p:cNvPr>
          <p:cNvSpPr/>
          <p:nvPr/>
        </p:nvSpPr>
        <p:spPr bwMode="auto">
          <a:xfrm>
            <a:off x="2313417" y="2385581"/>
            <a:ext cx="4458789" cy="45719"/>
          </a:xfrm>
          <a:prstGeom prst="rect">
            <a:avLst/>
          </a:prstGeom>
          <a:solidFill>
            <a:srgbClr val="FFFFFF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6E3E9F3-54FD-41D5-AAD9-8741C3A22DCF}"/>
              </a:ext>
            </a:extLst>
          </p:cNvPr>
          <p:cNvSpPr/>
          <p:nvPr/>
        </p:nvSpPr>
        <p:spPr bwMode="auto">
          <a:xfrm>
            <a:off x="2313417" y="2385580"/>
            <a:ext cx="361950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B0FDA255-C485-4104-9E84-D64B87B8E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07" y="2529078"/>
            <a:ext cx="180000" cy="1800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63271D49-371D-400D-B0FE-F00E9A8DB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932" y="2508399"/>
            <a:ext cx="216000" cy="216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60104AF7-8B26-4A48-9E49-4D6DEE68F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626" y="2508399"/>
            <a:ext cx="216000" cy="216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4C91D26A-D51B-4089-99E2-47316E07D4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964" y="2503418"/>
            <a:ext cx="216000" cy="2160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50AA6A76-1CA9-4C70-8220-F4302F91D7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818" y="2503418"/>
            <a:ext cx="216000" cy="216000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A3C750B3-0023-428A-8E2B-A5BB784E18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520" y="2539148"/>
            <a:ext cx="180000" cy="18000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14B80EC7-051A-4F9A-AB84-7CEF20858F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395" y="2539148"/>
            <a:ext cx="180000" cy="180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4AB3EEC3-B0DC-41AE-B8DA-66BC1DBAA2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014" y="2539148"/>
            <a:ext cx="180000" cy="180000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2857C04D-073F-4D04-B873-F7735C2FA4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61" y="2503418"/>
            <a:ext cx="216000" cy="21600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712136F1-F46F-4875-B44A-1EF7F00F8D66}"/>
              </a:ext>
            </a:extLst>
          </p:cNvPr>
          <p:cNvSpPr txBox="1"/>
          <p:nvPr/>
        </p:nvSpPr>
        <p:spPr>
          <a:xfrm>
            <a:off x="4641076" y="2511356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01:23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81E49AC2-36A6-4402-8A8E-15F9E90B9B1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832" y="2553998"/>
            <a:ext cx="144000" cy="144000"/>
          </a:xfrm>
          <a:prstGeom prst="rect">
            <a:avLst/>
          </a:prstGeom>
        </p:spPr>
      </p:pic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6E25FB1C-61DE-4CC2-AB56-68180E9CBF46}"/>
              </a:ext>
            </a:extLst>
          </p:cNvPr>
          <p:cNvSpPr/>
          <p:nvPr/>
        </p:nvSpPr>
        <p:spPr bwMode="auto">
          <a:xfrm>
            <a:off x="5261030" y="2548744"/>
            <a:ext cx="338478" cy="154017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8A7F75C3-C0D8-474A-B30B-DF9A9138F994}"/>
              </a:ext>
            </a:extLst>
          </p:cNvPr>
          <p:cNvSpPr/>
          <p:nvPr/>
        </p:nvSpPr>
        <p:spPr bwMode="auto">
          <a:xfrm>
            <a:off x="2224611" y="2493125"/>
            <a:ext cx="223382" cy="223382"/>
          </a:xfrm>
          <a:prstGeom prst="ellipse">
            <a:avLst/>
          </a:prstGeom>
          <a:noFill/>
          <a:ln w="9525" cap="flat" cmpd="sng" algn="ctr">
            <a:solidFill>
              <a:srgbClr val="FFFF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AACD0909-CEF6-4791-A713-E1992007C961}"/>
              </a:ext>
            </a:extLst>
          </p:cNvPr>
          <p:cNvSpPr/>
          <p:nvPr/>
        </p:nvSpPr>
        <p:spPr bwMode="auto">
          <a:xfrm>
            <a:off x="2860336" y="2493125"/>
            <a:ext cx="223382" cy="223382"/>
          </a:xfrm>
          <a:prstGeom prst="ellipse">
            <a:avLst/>
          </a:prstGeom>
          <a:noFill/>
          <a:ln w="9525" cap="flat" cmpd="sng" algn="ctr">
            <a:solidFill>
              <a:srgbClr val="FFFF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25C3CF40-AF76-452B-BF77-F072B6A51213}"/>
              </a:ext>
            </a:extLst>
          </p:cNvPr>
          <p:cNvSpPr/>
          <p:nvPr/>
        </p:nvSpPr>
        <p:spPr bwMode="auto">
          <a:xfrm>
            <a:off x="5411947" y="2519251"/>
            <a:ext cx="223382" cy="223382"/>
          </a:xfrm>
          <a:prstGeom prst="ellipse">
            <a:avLst/>
          </a:prstGeom>
          <a:noFill/>
          <a:ln w="9525" cap="flat" cmpd="sng" algn="ctr">
            <a:solidFill>
              <a:srgbClr val="FFFF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FB5C282-682B-496F-AE5F-02C8160E75D4}"/>
              </a:ext>
            </a:extLst>
          </p:cNvPr>
          <p:cNvCxnSpPr/>
          <p:nvPr/>
        </p:nvCxnSpPr>
        <p:spPr bwMode="auto">
          <a:xfrm>
            <a:off x="3149440" y="2617447"/>
            <a:ext cx="615153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2130FF2-6FC1-4D5A-A250-5EFA2E64AB77}"/>
              </a:ext>
            </a:extLst>
          </p:cNvPr>
          <p:cNvSpPr/>
          <p:nvPr/>
        </p:nvSpPr>
        <p:spPr bwMode="auto">
          <a:xfrm>
            <a:off x="3347540" y="2563995"/>
            <a:ext cx="99060" cy="9906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592C124-2C98-47A2-9746-F5DB477B986A}"/>
              </a:ext>
            </a:extLst>
          </p:cNvPr>
          <p:cNvCxnSpPr>
            <a:cxnSpLocks/>
            <a:stCxn id="71" idx="4"/>
            <a:endCxn id="114" idx="0"/>
          </p:cNvCxnSpPr>
          <p:nvPr/>
        </p:nvCxnSpPr>
        <p:spPr bwMode="auto">
          <a:xfrm flipH="1">
            <a:off x="2967361" y="1945115"/>
            <a:ext cx="4666" cy="558303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07A5D9-D75F-4F1F-91E4-0A7AF213280A}"/>
              </a:ext>
            </a:extLst>
          </p:cNvPr>
          <p:cNvSpPr txBox="1"/>
          <p:nvPr/>
        </p:nvSpPr>
        <p:spPr>
          <a:xfrm>
            <a:off x="2549241" y="2074465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마우스 오버 시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B0DCA56-E819-42CD-882E-7F62DCFF02CD}"/>
              </a:ext>
            </a:extLst>
          </p:cNvPr>
          <p:cNvCxnSpPr>
            <a:stCxn id="119" idx="4"/>
            <a:endCxn id="61" idx="0"/>
          </p:cNvCxnSpPr>
          <p:nvPr/>
        </p:nvCxnSpPr>
        <p:spPr bwMode="auto">
          <a:xfrm flipH="1">
            <a:off x="2967361" y="2716507"/>
            <a:ext cx="4666" cy="627503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06F958A-04D9-4690-AD5E-F63B7D23C573}"/>
              </a:ext>
            </a:extLst>
          </p:cNvPr>
          <p:cNvCxnSpPr>
            <a:stCxn id="80" idx="2"/>
            <a:endCxn id="70" idx="0"/>
          </p:cNvCxnSpPr>
          <p:nvPr/>
        </p:nvCxnSpPr>
        <p:spPr bwMode="auto">
          <a:xfrm flipH="1">
            <a:off x="2345010" y="2724399"/>
            <a:ext cx="5922" cy="615428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5FFB6F3-F13D-41DD-AC02-B3A31E65CA89}"/>
              </a:ext>
            </a:extLst>
          </p:cNvPr>
          <p:cNvCxnSpPr>
            <a:stCxn id="120" idx="4"/>
            <a:endCxn id="74" idx="0"/>
          </p:cNvCxnSpPr>
          <p:nvPr/>
        </p:nvCxnSpPr>
        <p:spPr bwMode="auto">
          <a:xfrm rot="5400000">
            <a:off x="5129247" y="2962854"/>
            <a:ext cx="614612" cy="174171"/>
          </a:xfrm>
          <a:prstGeom prst="bentConnector3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F04B8D72-DD48-463C-B588-7785AA653A28}"/>
              </a:ext>
            </a:extLst>
          </p:cNvPr>
          <p:cNvSpPr txBox="1"/>
          <p:nvPr/>
        </p:nvSpPr>
        <p:spPr>
          <a:xfrm>
            <a:off x="2549241" y="2893071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마우스 클릭 시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B0BA6C7-EFA7-4541-B666-597729A2ED66}"/>
              </a:ext>
            </a:extLst>
          </p:cNvPr>
          <p:cNvSpPr txBox="1"/>
          <p:nvPr/>
        </p:nvSpPr>
        <p:spPr>
          <a:xfrm>
            <a:off x="1748053" y="2893071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마우스 클릭 시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0940A53-7CA6-40A1-AF6F-098E1EB503EC}"/>
              </a:ext>
            </a:extLst>
          </p:cNvPr>
          <p:cNvSpPr txBox="1"/>
          <p:nvPr/>
        </p:nvSpPr>
        <p:spPr>
          <a:xfrm>
            <a:off x="5022475" y="2893071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마우스 클릭 시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26000A5-02E1-46F7-802C-2B1EE8541B17}"/>
              </a:ext>
            </a:extLst>
          </p:cNvPr>
          <p:cNvSpPr txBox="1"/>
          <p:nvPr/>
        </p:nvSpPr>
        <p:spPr>
          <a:xfrm>
            <a:off x="5192275" y="2341342"/>
            <a:ext cx="7344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자동생생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OFF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8CF9E10-EC5C-4AE1-9234-EF5ECE5EE6DD}"/>
              </a:ext>
            </a:extLst>
          </p:cNvPr>
          <p:cNvSpPr txBox="1"/>
          <p:nvPr/>
        </p:nvSpPr>
        <p:spPr>
          <a:xfrm>
            <a:off x="5000687" y="3569250"/>
            <a:ext cx="7136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자동생생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ON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768B5CC-C94A-4C53-86D5-DC957ADC78C7}"/>
              </a:ext>
            </a:extLst>
          </p:cNvPr>
          <p:cNvSpPr txBox="1"/>
          <p:nvPr/>
        </p:nvSpPr>
        <p:spPr>
          <a:xfrm>
            <a:off x="2640664" y="3604084"/>
            <a:ext cx="6447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사운드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OFF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112A0E9-8A53-4436-AE58-90F787D5C0F4}"/>
              </a:ext>
            </a:extLst>
          </p:cNvPr>
          <p:cNvSpPr txBox="1"/>
          <p:nvPr/>
        </p:nvSpPr>
        <p:spPr>
          <a:xfrm>
            <a:off x="2022355" y="3604084"/>
            <a:ext cx="6447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플레이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OFF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CE22593-2CC1-4E40-B140-8BE1EB772196}"/>
              </a:ext>
            </a:extLst>
          </p:cNvPr>
          <p:cNvSpPr/>
          <p:nvPr/>
        </p:nvSpPr>
        <p:spPr bwMode="auto">
          <a:xfrm>
            <a:off x="602967" y="5086156"/>
            <a:ext cx="1790668" cy="1191718"/>
          </a:xfrm>
          <a:prstGeom prst="rect">
            <a:avLst/>
          </a:prstGeom>
          <a:solidFill>
            <a:srgbClr val="0D0D0D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1DFA9A8-A53C-404B-A53C-82D90B06B544}"/>
              </a:ext>
            </a:extLst>
          </p:cNvPr>
          <p:cNvSpPr/>
          <p:nvPr/>
        </p:nvSpPr>
        <p:spPr bwMode="auto">
          <a:xfrm>
            <a:off x="602967" y="5086157"/>
            <a:ext cx="1790668" cy="296214"/>
          </a:xfrm>
          <a:prstGeom prst="rect">
            <a:avLst/>
          </a:prstGeom>
          <a:solidFill>
            <a:srgbClr val="0D0D0D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9" name="그림 168">
            <a:extLst>
              <a:ext uri="{FF2B5EF4-FFF2-40B4-BE49-F238E27FC236}">
                <a16:creationId xmlns:a16="http://schemas.microsoft.com/office/drawing/2014/main" id="{BFA5F25B-FADB-4842-BA00-B9DB8AE6A6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46" y="5144264"/>
            <a:ext cx="180000" cy="180000"/>
          </a:xfrm>
          <a:prstGeom prst="rect">
            <a:avLst/>
          </a:prstGeom>
        </p:spPr>
      </p:pic>
      <p:pic>
        <p:nvPicPr>
          <p:cNvPr id="170" name="그림 169">
            <a:extLst>
              <a:ext uri="{FF2B5EF4-FFF2-40B4-BE49-F238E27FC236}">
                <a16:creationId xmlns:a16="http://schemas.microsoft.com/office/drawing/2014/main" id="{F5D5CE59-C8D1-422B-8572-9948F71E5C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87" y="5144264"/>
            <a:ext cx="180000" cy="180000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400A592F-DF1E-4DD9-8E41-5CB51C8AE677}"/>
              </a:ext>
            </a:extLst>
          </p:cNvPr>
          <p:cNvSpPr txBox="1"/>
          <p:nvPr/>
        </p:nvSpPr>
        <p:spPr>
          <a:xfrm>
            <a:off x="2081634" y="511321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05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0FCDC03B-D748-4DC0-A4C0-7E694ECC64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94" y="5145140"/>
            <a:ext cx="180000" cy="180000"/>
          </a:xfrm>
          <a:prstGeom prst="rect">
            <a:avLst/>
          </a:prstGeom>
        </p:spPr>
      </p:pic>
      <p:pic>
        <p:nvPicPr>
          <p:cNvPr id="173" name="그림 172">
            <a:extLst>
              <a:ext uri="{FF2B5EF4-FFF2-40B4-BE49-F238E27FC236}">
                <a16:creationId xmlns:a16="http://schemas.microsoft.com/office/drawing/2014/main" id="{6E01CDFE-5B8A-4ACF-9E27-8792237FC3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42" y="5152760"/>
            <a:ext cx="180000" cy="180000"/>
          </a:xfrm>
          <a:prstGeom prst="rect">
            <a:avLst/>
          </a:prstGeom>
        </p:spPr>
      </p:pic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4E0FD2CA-31B6-44C1-8A8F-A0B10915259B}"/>
              </a:ext>
            </a:extLst>
          </p:cNvPr>
          <p:cNvCxnSpPr/>
          <p:nvPr/>
        </p:nvCxnSpPr>
        <p:spPr bwMode="auto">
          <a:xfrm>
            <a:off x="1629638" y="5360424"/>
            <a:ext cx="20714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5" name="타원 174">
            <a:extLst>
              <a:ext uri="{FF2B5EF4-FFF2-40B4-BE49-F238E27FC236}">
                <a16:creationId xmlns:a16="http://schemas.microsoft.com/office/drawing/2014/main" id="{E3D14B25-4102-467F-9F12-012CF8C7ED5D}"/>
              </a:ext>
            </a:extLst>
          </p:cNvPr>
          <p:cNvSpPr/>
          <p:nvPr/>
        </p:nvSpPr>
        <p:spPr bwMode="auto">
          <a:xfrm>
            <a:off x="776318" y="5484150"/>
            <a:ext cx="227814" cy="22781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A92955FE-A056-4D29-B17F-8E8B90E983C8}"/>
              </a:ext>
            </a:extLst>
          </p:cNvPr>
          <p:cNvSpPr/>
          <p:nvPr/>
        </p:nvSpPr>
        <p:spPr bwMode="auto">
          <a:xfrm>
            <a:off x="1160331" y="5484150"/>
            <a:ext cx="227814" cy="22781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41657A21-7B5C-48AE-8AD8-458CBD1B6F88}"/>
              </a:ext>
            </a:extLst>
          </p:cNvPr>
          <p:cNvSpPr/>
          <p:nvPr/>
        </p:nvSpPr>
        <p:spPr bwMode="auto">
          <a:xfrm>
            <a:off x="1568194" y="5484150"/>
            <a:ext cx="227814" cy="22781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3F704C34-ECA2-4338-B38C-8A1BF00502FD}"/>
              </a:ext>
            </a:extLst>
          </p:cNvPr>
          <p:cNvSpPr/>
          <p:nvPr/>
        </p:nvSpPr>
        <p:spPr bwMode="auto">
          <a:xfrm>
            <a:off x="1969392" y="5484150"/>
            <a:ext cx="227814" cy="22781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D3F26CC6-5F71-43DA-A24A-250CA48A50C0}"/>
              </a:ext>
            </a:extLst>
          </p:cNvPr>
          <p:cNvSpPr/>
          <p:nvPr/>
        </p:nvSpPr>
        <p:spPr bwMode="auto">
          <a:xfrm>
            <a:off x="776318" y="5881012"/>
            <a:ext cx="227814" cy="22781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6128EA81-B04A-4333-AC1F-D05C54353397}"/>
              </a:ext>
            </a:extLst>
          </p:cNvPr>
          <p:cNvSpPr/>
          <p:nvPr/>
        </p:nvSpPr>
        <p:spPr bwMode="auto">
          <a:xfrm>
            <a:off x="1160331" y="5881012"/>
            <a:ext cx="227814" cy="22781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DBF314D6-08DC-4748-83A1-5595D3F0BEB1}"/>
              </a:ext>
            </a:extLst>
          </p:cNvPr>
          <p:cNvSpPr/>
          <p:nvPr/>
        </p:nvSpPr>
        <p:spPr bwMode="auto">
          <a:xfrm>
            <a:off x="1568194" y="5881012"/>
            <a:ext cx="227814" cy="22781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17A92796-99A3-4BF2-8B2A-14F48B96C20F}"/>
              </a:ext>
            </a:extLst>
          </p:cNvPr>
          <p:cNvSpPr/>
          <p:nvPr/>
        </p:nvSpPr>
        <p:spPr bwMode="auto">
          <a:xfrm>
            <a:off x="1969392" y="5881012"/>
            <a:ext cx="227814" cy="22781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3BBCCB8-EBC6-4A20-91FD-0ED8EA5A9755}"/>
              </a:ext>
            </a:extLst>
          </p:cNvPr>
          <p:cNvSpPr/>
          <p:nvPr/>
        </p:nvSpPr>
        <p:spPr bwMode="auto">
          <a:xfrm>
            <a:off x="2585139" y="5082692"/>
            <a:ext cx="1790668" cy="1191718"/>
          </a:xfrm>
          <a:prstGeom prst="rect">
            <a:avLst/>
          </a:prstGeom>
          <a:solidFill>
            <a:srgbClr val="0D0D0D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8C8C1B4-8BD6-499D-9BFE-F1C5ED978DF8}"/>
              </a:ext>
            </a:extLst>
          </p:cNvPr>
          <p:cNvSpPr/>
          <p:nvPr/>
        </p:nvSpPr>
        <p:spPr bwMode="auto">
          <a:xfrm>
            <a:off x="2585139" y="5082693"/>
            <a:ext cx="1790668" cy="296214"/>
          </a:xfrm>
          <a:prstGeom prst="rect">
            <a:avLst/>
          </a:prstGeom>
          <a:solidFill>
            <a:srgbClr val="0D0D0D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id="{91115036-8546-48DE-8959-BD0F8E7A61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818" y="5140800"/>
            <a:ext cx="180000" cy="180000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B6571096-D47E-41CB-B02E-DD92318784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59" y="5140800"/>
            <a:ext cx="180000" cy="180000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0B182480-884F-4E2A-BA71-9F45F81A73BD}"/>
              </a:ext>
            </a:extLst>
          </p:cNvPr>
          <p:cNvSpPr txBox="1"/>
          <p:nvPr/>
        </p:nvSpPr>
        <p:spPr>
          <a:xfrm>
            <a:off x="4063806" y="5109751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05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7" name="그림 146">
            <a:extLst>
              <a:ext uri="{FF2B5EF4-FFF2-40B4-BE49-F238E27FC236}">
                <a16:creationId xmlns:a16="http://schemas.microsoft.com/office/drawing/2014/main" id="{0CDFF9D6-2D0E-4BCC-977D-48F2185F00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66" y="5141676"/>
            <a:ext cx="180000" cy="180000"/>
          </a:xfrm>
          <a:prstGeom prst="rect">
            <a:avLst/>
          </a:prstGeom>
        </p:spPr>
      </p:pic>
      <p:pic>
        <p:nvPicPr>
          <p:cNvPr id="148" name="그림 147">
            <a:extLst>
              <a:ext uri="{FF2B5EF4-FFF2-40B4-BE49-F238E27FC236}">
                <a16:creationId xmlns:a16="http://schemas.microsoft.com/office/drawing/2014/main" id="{1AD8A89F-F4C2-4B47-ABE7-FA37347A9F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514" y="5149296"/>
            <a:ext cx="180000" cy="180000"/>
          </a:xfrm>
          <a:prstGeom prst="rect">
            <a:avLst/>
          </a:prstGeom>
        </p:spPr>
      </p:pic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93905853-EA6E-468A-92ED-49427AF6E9F7}"/>
              </a:ext>
            </a:extLst>
          </p:cNvPr>
          <p:cNvCxnSpPr/>
          <p:nvPr/>
        </p:nvCxnSpPr>
        <p:spPr bwMode="auto">
          <a:xfrm>
            <a:off x="3317666" y="5354478"/>
            <a:ext cx="20714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43FFD6B8-65A2-4F52-BC2F-4BE731EC69B7}"/>
              </a:ext>
            </a:extLst>
          </p:cNvPr>
          <p:cNvSpPr txBox="1"/>
          <p:nvPr/>
        </p:nvSpPr>
        <p:spPr>
          <a:xfrm>
            <a:off x="2732157" y="5581424"/>
            <a:ext cx="668773" cy="622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자막 끄기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한국어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영어 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5ED7811-CBC7-4225-9960-2ADF0DAAAED9}"/>
              </a:ext>
            </a:extLst>
          </p:cNvPr>
          <p:cNvSpPr txBox="1"/>
          <p:nvPr/>
        </p:nvSpPr>
        <p:spPr>
          <a:xfrm>
            <a:off x="2587065" y="560513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54490A4-C743-4924-8DF7-0CF2B7D60D08}"/>
              </a:ext>
            </a:extLst>
          </p:cNvPr>
          <p:cNvSpPr/>
          <p:nvPr/>
        </p:nvSpPr>
        <p:spPr bwMode="auto">
          <a:xfrm>
            <a:off x="2585139" y="5370076"/>
            <a:ext cx="1790668" cy="195797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A3A9AAD-D468-444D-9165-81D106808789}"/>
              </a:ext>
            </a:extLst>
          </p:cNvPr>
          <p:cNvSpPr txBox="1"/>
          <p:nvPr/>
        </p:nvSpPr>
        <p:spPr>
          <a:xfrm>
            <a:off x="3907814" y="535062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옵션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638C5E7-F391-4343-B0D5-0C9F7348514E}"/>
              </a:ext>
            </a:extLst>
          </p:cNvPr>
          <p:cNvSpPr/>
          <p:nvPr/>
        </p:nvSpPr>
        <p:spPr bwMode="auto">
          <a:xfrm>
            <a:off x="4596095" y="5075388"/>
            <a:ext cx="1790668" cy="1191718"/>
          </a:xfrm>
          <a:prstGeom prst="rect">
            <a:avLst/>
          </a:prstGeom>
          <a:solidFill>
            <a:srgbClr val="0D0D0D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00AB81AC-61ED-4F08-B2FF-C0877BBC9FF1}"/>
              </a:ext>
            </a:extLst>
          </p:cNvPr>
          <p:cNvSpPr/>
          <p:nvPr/>
        </p:nvSpPr>
        <p:spPr bwMode="auto">
          <a:xfrm>
            <a:off x="4596095" y="5075389"/>
            <a:ext cx="1790668" cy="296214"/>
          </a:xfrm>
          <a:prstGeom prst="rect">
            <a:avLst/>
          </a:prstGeom>
          <a:solidFill>
            <a:srgbClr val="0D0D0D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id="{5C6D0746-E1E9-4614-B7F8-D623E53B39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74" y="5133496"/>
            <a:ext cx="180000" cy="180000"/>
          </a:xfrm>
          <a:prstGeom prst="rect">
            <a:avLst/>
          </a:prstGeom>
        </p:spPr>
      </p:pic>
      <p:pic>
        <p:nvPicPr>
          <p:cNvPr id="157" name="그림 156">
            <a:extLst>
              <a:ext uri="{FF2B5EF4-FFF2-40B4-BE49-F238E27FC236}">
                <a16:creationId xmlns:a16="http://schemas.microsoft.com/office/drawing/2014/main" id="{5736CFB6-6838-44B5-A0DD-3136BD31C0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415" y="5133496"/>
            <a:ext cx="180000" cy="180000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348CD114-CBE2-42F1-B474-67C7AA68A469}"/>
              </a:ext>
            </a:extLst>
          </p:cNvPr>
          <p:cNvSpPr txBox="1"/>
          <p:nvPr/>
        </p:nvSpPr>
        <p:spPr>
          <a:xfrm>
            <a:off x="6074762" y="5102447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05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0DDC5910-031A-4D85-AFB5-2F9CF669763F}"/>
              </a:ext>
            </a:extLst>
          </p:cNvPr>
          <p:cNvCxnSpPr/>
          <p:nvPr/>
        </p:nvCxnSpPr>
        <p:spPr bwMode="auto">
          <a:xfrm>
            <a:off x="5021874" y="5349656"/>
            <a:ext cx="20714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AE9BEB5-C80E-446D-8CFD-31A50BB2A69B}"/>
              </a:ext>
            </a:extLst>
          </p:cNvPr>
          <p:cNvSpPr txBox="1"/>
          <p:nvPr/>
        </p:nvSpPr>
        <p:spPr>
          <a:xfrm>
            <a:off x="4741187" y="5445347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0.5x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4FC33FC-DBDA-4504-84C4-A22A0F05BF72}"/>
              </a:ext>
            </a:extLst>
          </p:cNvPr>
          <p:cNvSpPr txBox="1"/>
          <p:nvPr/>
        </p:nvSpPr>
        <p:spPr>
          <a:xfrm>
            <a:off x="4741187" y="5623871"/>
            <a:ext cx="298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1x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99ED491-37E3-4084-B4B6-C6F4EFDA8084}"/>
              </a:ext>
            </a:extLst>
          </p:cNvPr>
          <p:cNvSpPr txBox="1"/>
          <p:nvPr/>
        </p:nvSpPr>
        <p:spPr>
          <a:xfrm>
            <a:off x="4596095" y="563369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6BED31D-EDDB-4AB9-B86A-DE9240D7AB25}"/>
              </a:ext>
            </a:extLst>
          </p:cNvPr>
          <p:cNvSpPr txBox="1"/>
          <p:nvPr/>
        </p:nvSpPr>
        <p:spPr>
          <a:xfrm>
            <a:off x="4741187" y="5802395"/>
            <a:ext cx="298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2x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4" name="그림 163">
            <a:extLst>
              <a:ext uri="{FF2B5EF4-FFF2-40B4-BE49-F238E27FC236}">
                <a16:creationId xmlns:a16="http://schemas.microsoft.com/office/drawing/2014/main" id="{BABE8C6D-7ABE-447A-BBE9-6D536B58F0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622" y="5134372"/>
            <a:ext cx="180000" cy="180000"/>
          </a:xfrm>
          <a:prstGeom prst="rect">
            <a:avLst/>
          </a:prstGeom>
        </p:spPr>
      </p:pic>
      <p:pic>
        <p:nvPicPr>
          <p:cNvPr id="165" name="그림 164">
            <a:extLst>
              <a:ext uri="{FF2B5EF4-FFF2-40B4-BE49-F238E27FC236}">
                <a16:creationId xmlns:a16="http://schemas.microsoft.com/office/drawing/2014/main" id="{12FB54A2-5C77-4009-9EBB-1316BAAFA0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470" y="5141992"/>
            <a:ext cx="180000" cy="180000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9CBDDF64-213E-421F-8582-31FD3E402DE4}"/>
              </a:ext>
            </a:extLst>
          </p:cNvPr>
          <p:cNvSpPr txBox="1"/>
          <p:nvPr/>
        </p:nvSpPr>
        <p:spPr>
          <a:xfrm>
            <a:off x="4741187" y="5967858"/>
            <a:ext cx="298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3x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C823BE29-9FD8-481D-8FD3-C9BF3353C6AF}"/>
              </a:ext>
            </a:extLst>
          </p:cNvPr>
          <p:cNvSpPr/>
          <p:nvPr/>
        </p:nvSpPr>
        <p:spPr bwMode="auto">
          <a:xfrm>
            <a:off x="5725456" y="3350236"/>
            <a:ext cx="223382" cy="223382"/>
          </a:xfrm>
          <a:prstGeom prst="ellipse">
            <a:avLst/>
          </a:prstGeom>
          <a:noFill/>
          <a:ln w="9525" cap="flat" cmpd="sng" algn="ctr">
            <a:solidFill>
              <a:srgbClr val="FFFF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8ADADD4F-E211-4208-B952-AC17466767F1}"/>
              </a:ext>
            </a:extLst>
          </p:cNvPr>
          <p:cNvSpPr/>
          <p:nvPr/>
        </p:nvSpPr>
        <p:spPr bwMode="auto">
          <a:xfrm>
            <a:off x="6038965" y="3358945"/>
            <a:ext cx="223382" cy="223382"/>
          </a:xfrm>
          <a:prstGeom prst="ellipse">
            <a:avLst/>
          </a:prstGeom>
          <a:noFill/>
          <a:ln w="9525" cap="flat" cmpd="sng" algn="ctr">
            <a:solidFill>
              <a:srgbClr val="FFFF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F160A34-E200-4250-BB02-467B48B66537}"/>
              </a:ext>
            </a:extLst>
          </p:cNvPr>
          <p:cNvSpPr/>
          <p:nvPr/>
        </p:nvSpPr>
        <p:spPr bwMode="auto">
          <a:xfrm>
            <a:off x="6308930" y="3350236"/>
            <a:ext cx="223382" cy="223382"/>
          </a:xfrm>
          <a:prstGeom prst="ellipse">
            <a:avLst/>
          </a:prstGeom>
          <a:noFill/>
          <a:ln w="9525" cap="flat" cmpd="sng" algn="ctr">
            <a:solidFill>
              <a:srgbClr val="FFFF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AEFCAF5-9EAF-407F-BA9F-6CD4420CF7D7}"/>
              </a:ext>
            </a:extLst>
          </p:cNvPr>
          <p:cNvCxnSpPr>
            <a:stCxn id="58" idx="2"/>
            <a:endCxn id="84" idx="0"/>
          </p:cNvCxnSpPr>
          <p:nvPr/>
        </p:nvCxnSpPr>
        <p:spPr bwMode="auto">
          <a:xfrm rot="16200000" flipH="1">
            <a:off x="6191584" y="3778551"/>
            <a:ext cx="1522851" cy="1085228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D4B8BEB-F0E3-46C1-A948-180525E2D1AE}"/>
              </a:ext>
            </a:extLst>
          </p:cNvPr>
          <p:cNvCxnSpPr>
            <a:stCxn id="188" idx="4"/>
            <a:endCxn id="142" idx="0"/>
          </p:cNvCxnSpPr>
          <p:nvPr/>
        </p:nvCxnSpPr>
        <p:spPr bwMode="auto">
          <a:xfrm rot="5400000">
            <a:off x="4065382" y="2997419"/>
            <a:ext cx="1500366" cy="2670183"/>
          </a:xfrm>
          <a:prstGeom prst="bentConnector3">
            <a:avLst>
              <a:gd name="adj1" fmla="val 5464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DE79756-E38F-4F21-B90E-D49D81698658}"/>
              </a:ext>
            </a:extLst>
          </p:cNvPr>
          <p:cNvCxnSpPr>
            <a:stCxn id="187" idx="4"/>
            <a:endCxn id="172" idx="0"/>
          </p:cNvCxnSpPr>
          <p:nvPr/>
        </p:nvCxnSpPr>
        <p:spPr bwMode="auto">
          <a:xfrm rot="5400000">
            <a:off x="2845560" y="2153553"/>
            <a:ext cx="1571522" cy="4411653"/>
          </a:xfrm>
          <a:prstGeom prst="bentConnector3">
            <a:avLst>
              <a:gd name="adj1" fmla="val 3947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A504F1D6-E592-4EEA-9AB9-76E75B067202}"/>
              </a:ext>
            </a:extLst>
          </p:cNvPr>
          <p:cNvSpPr txBox="1"/>
          <p:nvPr/>
        </p:nvSpPr>
        <p:spPr>
          <a:xfrm>
            <a:off x="2588320" y="4081962"/>
            <a:ext cx="10134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공유버튼 클릭 시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29FC3C2-428B-4CC0-B25A-77FE15E70EC5}"/>
              </a:ext>
            </a:extLst>
          </p:cNvPr>
          <p:cNvSpPr txBox="1"/>
          <p:nvPr/>
        </p:nvSpPr>
        <p:spPr>
          <a:xfrm>
            <a:off x="4290956" y="4312567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자막 버튼 클릭 시 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FC4F149-0AEB-4346-BA16-424F07E8BD40}"/>
              </a:ext>
            </a:extLst>
          </p:cNvPr>
          <p:cNvSpPr txBox="1"/>
          <p:nvPr/>
        </p:nvSpPr>
        <p:spPr>
          <a:xfrm>
            <a:off x="6476808" y="4234190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설정 버튼 클릭 시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기본화면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해상도 설정 </a:t>
            </a: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6D2DD6A3-1E42-4FBA-9D52-EC5F0704CC9A}"/>
              </a:ext>
            </a:extLst>
          </p:cNvPr>
          <p:cNvSpPr/>
          <p:nvPr/>
        </p:nvSpPr>
        <p:spPr bwMode="auto">
          <a:xfrm>
            <a:off x="7014487" y="5109649"/>
            <a:ext cx="223382" cy="223382"/>
          </a:xfrm>
          <a:prstGeom prst="ellipse">
            <a:avLst/>
          </a:prstGeom>
          <a:noFill/>
          <a:ln w="9525" cap="flat" cmpd="sng" algn="ctr">
            <a:solidFill>
              <a:srgbClr val="FFFF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9E293F1-C7FE-4056-9219-115E50AB2985}"/>
              </a:ext>
            </a:extLst>
          </p:cNvPr>
          <p:cNvCxnSpPr>
            <a:cxnSpLocks/>
            <a:stCxn id="194" idx="0"/>
            <a:endCxn id="155" idx="0"/>
          </p:cNvCxnSpPr>
          <p:nvPr/>
        </p:nvCxnSpPr>
        <p:spPr bwMode="auto">
          <a:xfrm rot="16200000" flipV="1">
            <a:off x="6291674" y="4275144"/>
            <a:ext cx="34260" cy="1634749"/>
          </a:xfrm>
          <a:prstGeom prst="bentConnector3">
            <a:avLst>
              <a:gd name="adj1" fmla="val 76725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DB1244F9-B6E2-41FB-9199-D7AF1C6AEA60}"/>
              </a:ext>
            </a:extLst>
          </p:cNvPr>
          <p:cNvSpPr txBox="1"/>
          <p:nvPr/>
        </p:nvSpPr>
        <p:spPr>
          <a:xfrm>
            <a:off x="5849791" y="4739287"/>
            <a:ext cx="12554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재생속도 버튼 클릭 시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0866FD1-275C-48BF-B93B-313DBC9A365D}"/>
              </a:ext>
            </a:extLst>
          </p:cNvPr>
          <p:cNvSpPr txBox="1"/>
          <p:nvPr/>
        </p:nvSpPr>
        <p:spPr>
          <a:xfrm>
            <a:off x="2936592" y="2332633"/>
            <a:ext cx="6238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사운드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ON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663B4DF-957E-4C89-80DF-8143A9B28FAC}"/>
              </a:ext>
            </a:extLst>
          </p:cNvPr>
          <p:cNvSpPr txBox="1"/>
          <p:nvPr/>
        </p:nvSpPr>
        <p:spPr>
          <a:xfrm>
            <a:off x="2022355" y="2332633"/>
            <a:ext cx="6238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플레이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ON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86468C21-1737-435C-A068-622998383292}"/>
              </a:ext>
            </a:extLst>
          </p:cNvPr>
          <p:cNvSpPr/>
          <p:nvPr/>
        </p:nvSpPr>
        <p:spPr bwMode="auto">
          <a:xfrm>
            <a:off x="7310578" y="5109649"/>
            <a:ext cx="223382" cy="223382"/>
          </a:xfrm>
          <a:prstGeom prst="ellipse">
            <a:avLst/>
          </a:prstGeom>
          <a:noFill/>
          <a:ln w="9525" cap="flat" cmpd="sng" algn="ctr">
            <a:solidFill>
              <a:srgbClr val="FFFF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884DFAFD-EA82-47B2-8FD3-9ED4A3B275B1}"/>
              </a:ext>
            </a:extLst>
          </p:cNvPr>
          <p:cNvSpPr/>
          <p:nvPr/>
        </p:nvSpPr>
        <p:spPr bwMode="auto">
          <a:xfrm>
            <a:off x="7615378" y="5109649"/>
            <a:ext cx="223382" cy="223382"/>
          </a:xfrm>
          <a:prstGeom prst="ellipse">
            <a:avLst/>
          </a:prstGeom>
          <a:noFill/>
          <a:ln w="9525" cap="flat" cmpd="sng" algn="ctr">
            <a:solidFill>
              <a:srgbClr val="FFFF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3F6C71DA-D9A8-48A4-B5D7-46ECDCE00A6C}"/>
              </a:ext>
            </a:extLst>
          </p:cNvPr>
          <p:cNvCxnSpPr>
            <a:stCxn id="198" idx="4"/>
            <a:endCxn id="139" idx="2"/>
          </p:cNvCxnSpPr>
          <p:nvPr/>
        </p:nvCxnSpPr>
        <p:spPr bwMode="auto">
          <a:xfrm rot="5400000">
            <a:off x="4980682" y="3832822"/>
            <a:ext cx="941379" cy="3941796"/>
          </a:xfrm>
          <a:prstGeom prst="bentConnector3">
            <a:avLst>
              <a:gd name="adj1" fmla="val 12428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504A9073-B51C-4A8A-B0BA-15ED97071D7B}"/>
              </a:ext>
            </a:extLst>
          </p:cNvPr>
          <p:cNvCxnSpPr>
            <a:stCxn id="199" idx="4"/>
            <a:endCxn id="167" idx="2"/>
          </p:cNvCxnSpPr>
          <p:nvPr/>
        </p:nvCxnSpPr>
        <p:spPr bwMode="auto">
          <a:xfrm rot="5400000">
            <a:off x="4140264" y="2691068"/>
            <a:ext cx="944843" cy="6228768"/>
          </a:xfrm>
          <a:prstGeom prst="bentConnector3">
            <a:avLst>
              <a:gd name="adj1" fmla="val 14262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00" name="타원 199">
            <a:extLst>
              <a:ext uri="{FF2B5EF4-FFF2-40B4-BE49-F238E27FC236}">
                <a16:creationId xmlns:a16="http://schemas.microsoft.com/office/drawing/2014/main" id="{4E077B96-3C41-44DF-A872-A5AAC0F89E75}"/>
              </a:ext>
            </a:extLst>
          </p:cNvPr>
          <p:cNvSpPr/>
          <p:nvPr/>
        </p:nvSpPr>
        <p:spPr bwMode="auto">
          <a:xfrm>
            <a:off x="3548710" y="231189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51D71F10-9771-4D9B-9FEE-D271323699EB}"/>
              </a:ext>
            </a:extLst>
          </p:cNvPr>
          <p:cNvSpPr/>
          <p:nvPr/>
        </p:nvSpPr>
        <p:spPr bwMode="auto">
          <a:xfrm>
            <a:off x="6884093" y="401006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8246CE79-652B-4232-B7D3-A519BCAC8EB2}"/>
              </a:ext>
            </a:extLst>
          </p:cNvPr>
          <p:cNvSpPr/>
          <p:nvPr/>
        </p:nvSpPr>
        <p:spPr bwMode="auto">
          <a:xfrm>
            <a:off x="4564970" y="0"/>
            <a:ext cx="2162175" cy="20002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UPDATE / 2023.08.18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04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595035" cy="215444"/>
          </a:xfrm>
        </p:spPr>
        <p:txBody>
          <a:bodyPr/>
          <a:lstStyle/>
          <a:p>
            <a:r>
              <a:rPr lang="ko-KR" altLang="en-US" dirty="0"/>
              <a:t>플레이어</a:t>
            </a: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7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SB_KNP_01_11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/>
        </p:nvGraphicFramePr>
        <p:xfrm>
          <a:off x="8939284" y="973008"/>
          <a:ext cx="3152632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88427"/>
                  </a:ext>
                </a:extLst>
              </a:tr>
            </a:tbl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id="{EEF54ADD-5F1D-44E0-8E5C-715D5E00236D}"/>
              </a:ext>
            </a:extLst>
          </p:cNvPr>
          <p:cNvSpPr/>
          <p:nvPr/>
        </p:nvSpPr>
        <p:spPr bwMode="auto">
          <a:xfrm>
            <a:off x="1233090" y="1213342"/>
            <a:ext cx="1790668" cy="1207474"/>
          </a:xfrm>
          <a:prstGeom prst="rect">
            <a:avLst/>
          </a:prstGeom>
          <a:solidFill>
            <a:srgbClr val="0D0D0D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730B28C-C1F0-48BE-B051-50878F8F7918}"/>
              </a:ext>
            </a:extLst>
          </p:cNvPr>
          <p:cNvSpPr/>
          <p:nvPr/>
        </p:nvSpPr>
        <p:spPr bwMode="auto">
          <a:xfrm>
            <a:off x="1233090" y="1213343"/>
            <a:ext cx="1790668" cy="296214"/>
          </a:xfrm>
          <a:prstGeom prst="rect">
            <a:avLst/>
          </a:prstGeom>
          <a:solidFill>
            <a:srgbClr val="0D0D0D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19AD29B-28B7-47C5-88C7-F8F15BE3A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769" y="1271450"/>
            <a:ext cx="180000" cy="180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15F981C-35F5-480F-B83B-89B2D30A0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10" y="1271450"/>
            <a:ext cx="180000" cy="18000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D3B7A89-A957-4E1C-B87F-E94055CC0E6A}"/>
              </a:ext>
            </a:extLst>
          </p:cNvPr>
          <p:cNvSpPr txBox="1"/>
          <p:nvPr/>
        </p:nvSpPr>
        <p:spPr>
          <a:xfrm>
            <a:off x="2711757" y="1240401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05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D0A0EF4-63D6-47E4-8D2C-78C222A2CCA2}"/>
              </a:ext>
            </a:extLst>
          </p:cNvPr>
          <p:cNvCxnSpPr/>
          <p:nvPr/>
        </p:nvCxnSpPr>
        <p:spPr bwMode="auto">
          <a:xfrm>
            <a:off x="1355410" y="1487610"/>
            <a:ext cx="20714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F551A97-0E8C-473C-BFE8-3E8D43A7B793}"/>
              </a:ext>
            </a:extLst>
          </p:cNvPr>
          <p:cNvSpPr txBox="1"/>
          <p:nvPr/>
        </p:nvSpPr>
        <p:spPr>
          <a:xfrm>
            <a:off x="1378182" y="158330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SD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3854C7-63B7-4CA1-8A6A-3986FBD0B647}"/>
              </a:ext>
            </a:extLst>
          </p:cNvPr>
          <p:cNvSpPr txBox="1"/>
          <p:nvPr/>
        </p:nvSpPr>
        <p:spPr>
          <a:xfrm>
            <a:off x="1378182" y="1775684"/>
            <a:ext cx="3401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HD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0E5849E-B009-495E-9D74-C984CF5FFD88}"/>
              </a:ext>
            </a:extLst>
          </p:cNvPr>
          <p:cNvSpPr txBox="1"/>
          <p:nvPr/>
        </p:nvSpPr>
        <p:spPr>
          <a:xfrm>
            <a:off x="1233090" y="158330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B23393B-B973-4923-A7F3-9DC7E178A380}"/>
              </a:ext>
            </a:extLst>
          </p:cNvPr>
          <p:cNvSpPr/>
          <p:nvPr/>
        </p:nvSpPr>
        <p:spPr bwMode="auto">
          <a:xfrm>
            <a:off x="1231164" y="2535361"/>
            <a:ext cx="1790668" cy="1191718"/>
          </a:xfrm>
          <a:prstGeom prst="rect">
            <a:avLst/>
          </a:prstGeom>
          <a:solidFill>
            <a:srgbClr val="0D0D0D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9E24180-7363-41B0-815D-377501A52EAD}"/>
              </a:ext>
            </a:extLst>
          </p:cNvPr>
          <p:cNvSpPr/>
          <p:nvPr/>
        </p:nvSpPr>
        <p:spPr bwMode="auto">
          <a:xfrm>
            <a:off x="1231164" y="2535362"/>
            <a:ext cx="1790668" cy="296214"/>
          </a:xfrm>
          <a:prstGeom prst="rect">
            <a:avLst/>
          </a:prstGeom>
          <a:solidFill>
            <a:srgbClr val="0D0D0D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109CDFC1-6C08-48B4-9446-7C7EAE348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843" y="2593469"/>
            <a:ext cx="180000" cy="180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D50C8232-906F-4273-8BB2-5CBC8C99A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84" y="2593469"/>
            <a:ext cx="180000" cy="1800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7B8DBA13-1297-47F0-B9F8-EA655AA8D879}"/>
              </a:ext>
            </a:extLst>
          </p:cNvPr>
          <p:cNvSpPr txBox="1"/>
          <p:nvPr/>
        </p:nvSpPr>
        <p:spPr>
          <a:xfrm>
            <a:off x="2709831" y="2562420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05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52C933A-A748-4268-AE4B-217DD2E4C909}"/>
              </a:ext>
            </a:extLst>
          </p:cNvPr>
          <p:cNvCxnSpPr/>
          <p:nvPr/>
        </p:nvCxnSpPr>
        <p:spPr bwMode="auto">
          <a:xfrm>
            <a:off x="1656943" y="2809629"/>
            <a:ext cx="20714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2AB8802-E847-41EF-B788-626B294A0849}"/>
              </a:ext>
            </a:extLst>
          </p:cNvPr>
          <p:cNvSpPr txBox="1"/>
          <p:nvPr/>
        </p:nvSpPr>
        <p:spPr>
          <a:xfrm>
            <a:off x="1376256" y="290532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0.5x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835BD67-7FE9-4AEF-B48E-BF50F097129E}"/>
              </a:ext>
            </a:extLst>
          </p:cNvPr>
          <p:cNvSpPr txBox="1"/>
          <p:nvPr/>
        </p:nvSpPr>
        <p:spPr>
          <a:xfrm>
            <a:off x="1376256" y="3083844"/>
            <a:ext cx="298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1x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CA93034-11EF-4FC9-AA50-BB2D029BF058}"/>
              </a:ext>
            </a:extLst>
          </p:cNvPr>
          <p:cNvSpPr txBox="1"/>
          <p:nvPr/>
        </p:nvSpPr>
        <p:spPr>
          <a:xfrm>
            <a:off x="1231164" y="309367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27C74CF-DF53-4DC1-B610-D480816DD427}"/>
              </a:ext>
            </a:extLst>
          </p:cNvPr>
          <p:cNvSpPr txBox="1"/>
          <p:nvPr/>
        </p:nvSpPr>
        <p:spPr>
          <a:xfrm>
            <a:off x="1376256" y="3262368"/>
            <a:ext cx="298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2x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1ABC69A1-0DC8-4D81-85C4-5D13131C1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17" y="1272326"/>
            <a:ext cx="180000" cy="180000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1EC3D8B7-B827-4060-8982-545607B8B9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465" y="1279946"/>
            <a:ext cx="180000" cy="180000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7D16C5FF-0376-4A42-AA67-4A17C6014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691" y="2594345"/>
            <a:ext cx="180000" cy="180000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18368554-3337-447F-9FEF-C8CE7596A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539" y="2601965"/>
            <a:ext cx="180000" cy="18000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A295FDF8-64DF-420A-91F0-3887971534C9}"/>
              </a:ext>
            </a:extLst>
          </p:cNvPr>
          <p:cNvSpPr txBox="1"/>
          <p:nvPr/>
        </p:nvSpPr>
        <p:spPr>
          <a:xfrm>
            <a:off x="1376256" y="3427831"/>
            <a:ext cx="298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3x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377E507-03CA-4A0E-A589-F673EA1A46A7}"/>
              </a:ext>
            </a:extLst>
          </p:cNvPr>
          <p:cNvSpPr/>
          <p:nvPr/>
        </p:nvSpPr>
        <p:spPr bwMode="auto">
          <a:xfrm>
            <a:off x="1231164" y="3850356"/>
            <a:ext cx="1790668" cy="1191718"/>
          </a:xfrm>
          <a:prstGeom prst="rect">
            <a:avLst/>
          </a:prstGeom>
          <a:solidFill>
            <a:srgbClr val="0D0D0D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68A27BE-8163-4935-8DF3-4AB73B3A3154}"/>
              </a:ext>
            </a:extLst>
          </p:cNvPr>
          <p:cNvSpPr/>
          <p:nvPr/>
        </p:nvSpPr>
        <p:spPr bwMode="auto">
          <a:xfrm>
            <a:off x="1231164" y="3850357"/>
            <a:ext cx="1790668" cy="296214"/>
          </a:xfrm>
          <a:prstGeom prst="rect">
            <a:avLst/>
          </a:prstGeom>
          <a:solidFill>
            <a:srgbClr val="0D0D0D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id="{8022ABDF-F9B8-42BF-B4CB-CDBD75D58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843" y="3908464"/>
            <a:ext cx="180000" cy="180000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D27748A1-91D8-4F5D-B459-7FAA434E6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84" y="3908464"/>
            <a:ext cx="180000" cy="180000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B5138558-8D13-420B-8FE4-071BD91840E6}"/>
              </a:ext>
            </a:extLst>
          </p:cNvPr>
          <p:cNvSpPr txBox="1"/>
          <p:nvPr/>
        </p:nvSpPr>
        <p:spPr>
          <a:xfrm>
            <a:off x="2709831" y="3877415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05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2BC14168-74D1-4B06-8CAC-D323A8A97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691" y="3909340"/>
            <a:ext cx="180000" cy="180000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3C07EB11-7588-46B2-9F9C-4878B541C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539" y="3916960"/>
            <a:ext cx="180000" cy="180000"/>
          </a:xfrm>
          <a:prstGeom prst="rect">
            <a:avLst/>
          </a:prstGeom>
        </p:spPr>
      </p:pic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745096D5-A9D4-4F2F-A08A-CA1BBC4BCD26}"/>
              </a:ext>
            </a:extLst>
          </p:cNvPr>
          <p:cNvCxnSpPr/>
          <p:nvPr/>
        </p:nvCxnSpPr>
        <p:spPr bwMode="auto">
          <a:xfrm>
            <a:off x="1963691" y="4122142"/>
            <a:ext cx="20714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CE22593-2CC1-4E40-B140-8BE1EB772196}"/>
              </a:ext>
            </a:extLst>
          </p:cNvPr>
          <p:cNvSpPr/>
          <p:nvPr/>
        </p:nvSpPr>
        <p:spPr bwMode="auto">
          <a:xfrm>
            <a:off x="1231164" y="5200184"/>
            <a:ext cx="1790668" cy="1191718"/>
          </a:xfrm>
          <a:prstGeom prst="rect">
            <a:avLst/>
          </a:prstGeom>
          <a:solidFill>
            <a:srgbClr val="0D0D0D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1DFA9A8-A53C-404B-A53C-82D90B06B544}"/>
              </a:ext>
            </a:extLst>
          </p:cNvPr>
          <p:cNvSpPr/>
          <p:nvPr/>
        </p:nvSpPr>
        <p:spPr bwMode="auto">
          <a:xfrm>
            <a:off x="1231164" y="5200185"/>
            <a:ext cx="1790668" cy="296214"/>
          </a:xfrm>
          <a:prstGeom prst="rect">
            <a:avLst/>
          </a:prstGeom>
          <a:solidFill>
            <a:srgbClr val="0D0D0D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9" name="그림 168">
            <a:extLst>
              <a:ext uri="{FF2B5EF4-FFF2-40B4-BE49-F238E27FC236}">
                <a16:creationId xmlns:a16="http://schemas.microsoft.com/office/drawing/2014/main" id="{BFA5F25B-FADB-4842-BA00-B9DB8AE6A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843" y="5258292"/>
            <a:ext cx="180000" cy="180000"/>
          </a:xfrm>
          <a:prstGeom prst="rect">
            <a:avLst/>
          </a:prstGeom>
        </p:spPr>
      </p:pic>
      <p:pic>
        <p:nvPicPr>
          <p:cNvPr id="170" name="그림 169">
            <a:extLst>
              <a:ext uri="{FF2B5EF4-FFF2-40B4-BE49-F238E27FC236}">
                <a16:creationId xmlns:a16="http://schemas.microsoft.com/office/drawing/2014/main" id="{F5D5CE59-C8D1-422B-8572-9948F71E5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84" y="5258292"/>
            <a:ext cx="180000" cy="180000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400A592F-DF1E-4DD9-8E41-5CB51C8AE677}"/>
              </a:ext>
            </a:extLst>
          </p:cNvPr>
          <p:cNvSpPr txBox="1"/>
          <p:nvPr/>
        </p:nvSpPr>
        <p:spPr>
          <a:xfrm>
            <a:off x="2709831" y="522724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05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0FCDC03B-D748-4DC0-A4C0-7E694ECC6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691" y="5259168"/>
            <a:ext cx="180000" cy="180000"/>
          </a:xfrm>
          <a:prstGeom prst="rect">
            <a:avLst/>
          </a:prstGeom>
        </p:spPr>
      </p:pic>
      <p:pic>
        <p:nvPicPr>
          <p:cNvPr id="173" name="그림 172">
            <a:extLst>
              <a:ext uri="{FF2B5EF4-FFF2-40B4-BE49-F238E27FC236}">
                <a16:creationId xmlns:a16="http://schemas.microsoft.com/office/drawing/2014/main" id="{6E01CDFE-5B8A-4ACF-9E27-8792237FC3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539" y="5266788"/>
            <a:ext cx="180000" cy="180000"/>
          </a:xfrm>
          <a:prstGeom prst="rect">
            <a:avLst/>
          </a:prstGeom>
        </p:spPr>
      </p:pic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4E0FD2CA-31B6-44C1-8A8F-A0B10915259B}"/>
              </a:ext>
            </a:extLst>
          </p:cNvPr>
          <p:cNvCxnSpPr/>
          <p:nvPr/>
        </p:nvCxnSpPr>
        <p:spPr bwMode="auto">
          <a:xfrm>
            <a:off x="2257835" y="5474452"/>
            <a:ext cx="20714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5" name="타원 174">
            <a:extLst>
              <a:ext uri="{FF2B5EF4-FFF2-40B4-BE49-F238E27FC236}">
                <a16:creationId xmlns:a16="http://schemas.microsoft.com/office/drawing/2014/main" id="{E3D14B25-4102-467F-9F12-012CF8C7ED5D}"/>
              </a:ext>
            </a:extLst>
          </p:cNvPr>
          <p:cNvSpPr/>
          <p:nvPr/>
        </p:nvSpPr>
        <p:spPr bwMode="auto">
          <a:xfrm>
            <a:off x="1404515" y="5598178"/>
            <a:ext cx="227814" cy="22781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A92955FE-A056-4D29-B17F-8E8B90E983C8}"/>
              </a:ext>
            </a:extLst>
          </p:cNvPr>
          <p:cNvSpPr/>
          <p:nvPr/>
        </p:nvSpPr>
        <p:spPr bwMode="auto">
          <a:xfrm>
            <a:off x="1788528" y="5598178"/>
            <a:ext cx="227814" cy="22781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41657A21-7B5C-48AE-8AD8-458CBD1B6F88}"/>
              </a:ext>
            </a:extLst>
          </p:cNvPr>
          <p:cNvSpPr/>
          <p:nvPr/>
        </p:nvSpPr>
        <p:spPr bwMode="auto">
          <a:xfrm>
            <a:off x="2196391" y="5598178"/>
            <a:ext cx="227814" cy="22781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3F704C34-ECA2-4338-B38C-8A1BF00502FD}"/>
              </a:ext>
            </a:extLst>
          </p:cNvPr>
          <p:cNvSpPr/>
          <p:nvPr/>
        </p:nvSpPr>
        <p:spPr bwMode="auto">
          <a:xfrm>
            <a:off x="2597589" y="5598178"/>
            <a:ext cx="227814" cy="22781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D3F26CC6-5F71-43DA-A24A-250CA48A50C0}"/>
              </a:ext>
            </a:extLst>
          </p:cNvPr>
          <p:cNvSpPr/>
          <p:nvPr/>
        </p:nvSpPr>
        <p:spPr bwMode="auto">
          <a:xfrm>
            <a:off x="1404515" y="5995040"/>
            <a:ext cx="227814" cy="22781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6128EA81-B04A-4333-AC1F-D05C54353397}"/>
              </a:ext>
            </a:extLst>
          </p:cNvPr>
          <p:cNvSpPr/>
          <p:nvPr/>
        </p:nvSpPr>
        <p:spPr bwMode="auto">
          <a:xfrm>
            <a:off x="1788528" y="5995040"/>
            <a:ext cx="227814" cy="22781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DBF314D6-08DC-4748-83A1-5595D3F0BEB1}"/>
              </a:ext>
            </a:extLst>
          </p:cNvPr>
          <p:cNvSpPr/>
          <p:nvPr/>
        </p:nvSpPr>
        <p:spPr bwMode="auto">
          <a:xfrm>
            <a:off x="2196391" y="5995040"/>
            <a:ext cx="227814" cy="22781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17A92796-99A3-4BF2-8B2A-14F48B96C20F}"/>
              </a:ext>
            </a:extLst>
          </p:cNvPr>
          <p:cNvSpPr/>
          <p:nvPr/>
        </p:nvSpPr>
        <p:spPr bwMode="auto">
          <a:xfrm>
            <a:off x="2597589" y="5995040"/>
            <a:ext cx="227814" cy="22781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&lt;&gt;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06522F3-DD53-486E-91EF-3A0A6A4A55EE}"/>
              </a:ext>
            </a:extLst>
          </p:cNvPr>
          <p:cNvSpPr txBox="1"/>
          <p:nvPr/>
        </p:nvSpPr>
        <p:spPr>
          <a:xfrm>
            <a:off x="1378182" y="4349088"/>
            <a:ext cx="668773" cy="622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자막 끄기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한국어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영어 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2874B93-2821-4A73-B739-A8814C7891E7}"/>
              </a:ext>
            </a:extLst>
          </p:cNvPr>
          <p:cNvSpPr txBox="1"/>
          <p:nvPr/>
        </p:nvSpPr>
        <p:spPr>
          <a:xfrm>
            <a:off x="1233090" y="437280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4358EB27-639D-487D-AF1F-9DF898056285}"/>
              </a:ext>
            </a:extLst>
          </p:cNvPr>
          <p:cNvSpPr/>
          <p:nvPr/>
        </p:nvSpPr>
        <p:spPr bwMode="auto">
          <a:xfrm>
            <a:off x="1231164" y="4137740"/>
            <a:ext cx="1790668" cy="195797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94AEB86-F00A-4A3B-882B-CCA28FC8AB94}"/>
              </a:ext>
            </a:extLst>
          </p:cNvPr>
          <p:cNvSpPr txBox="1"/>
          <p:nvPr/>
        </p:nvSpPr>
        <p:spPr>
          <a:xfrm>
            <a:off x="2553839" y="411829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옵션</a:t>
            </a: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B6C6B0EE-D6C0-48C9-AB3A-1BC7A7E3206E}"/>
              </a:ext>
            </a:extLst>
          </p:cNvPr>
          <p:cNvGrpSpPr/>
          <p:nvPr/>
        </p:nvGrpSpPr>
        <p:grpSpPr>
          <a:xfrm>
            <a:off x="5586386" y="4868645"/>
            <a:ext cx="2961830" cy="1646577"/>
            <a:chOff x="7630351" y="4676178"/>
            <a:chExt cx="2961830" cy="1646577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432FF654-892C-4D99-8360-CB469B6D7F1C}"/>
                </a:ext>
              </a:extLst>
            </p:cNvPr>
            <p:cNvGrpSpPr/>
            <p:nvPr/>
          </p:nvGrpSpPr>
          <p:grpSpPr>
            <a:xfrm>
              <a:off x="7630351" y="4676178"/>
              <a:ext cx="2961830" cy="1646577"/>
              <a:chOff x="5566420" y="2411949"/>
              <a:chExt cx="2961830" cy="1646577"/>
            </a:xfrm>
          </p:grpSpPr>
          <p:pic>
            <p:nvPicPr>
              <p:cNvPr id="194" name="그림 193">
                <a:extLst>
                  <a:ext uri="{FF2B5EF4-FFF2-40B4-BE49-F238E27FC236}">
                    <a16:creationId xmlns:a16="http://schemas.microsoft.com/office/drawing/2014/main" id="{9E7BAA71-AC36-4744-A7B1-4EF50E1B3C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66420" y="2411949"/>
                <a:ext cx="2961830" cy="1646577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A5EABF06-9AF1-455A-8C31-D06FD144E67A}"/>
                  </a:ext>
                </a:extLst>
              </p:cNvPr>
              <p:cNvSpPr/>
              <p:nvPr/>
            </p:nvSpPr>
            <p:spPr bwMode="auto">
              <a:xfrm>
                <a:off x="5646058" y="2725279"/>
                <a:ext cx="2762335" cy="98457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C3CE560-2DB1-4890-BF80-79C6B16780C1}"/>
                </a:ext>
              </a:extLst>
            </p:cNvPr>
            <p:cNvSpPr txBox="1"/>
            <p:nvPr/>
          </p:nvSpPr>
          <p:spPr>
            <a:xfrm>
              <a:off x="7645023" y="4711706"/>
              <a:ext cx="755335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동영상 퍼가기</a:t>
              </a: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836819FD-DD1C-42A2-8A5A-0B0644A2AB1C}"/>
                </a:ext>
              </a:extLst>
            </p:cNvPr>
            <p:cNvSpPr/>
            <p:nvPr/>
          </p:nvSpPr>
          <p:spPr bwMode="auto">
            <a:xfrm>
              <a:off x="7681260" y="5986833"/>
              <a:ext cx="2385849" cy="30057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564FCB5-552A-4858-A4DB-7592A19DE68F}"/>
                </a:ext>
              </a:extLst>
            </p:cNvPr>
            <p:cNvSpPr txBox="1"/>
            <p:nvPr/>
          </p:nvSpPr>
          <p:spPr>
            <a:xfrm>
              <a:off x="7731871" y="5094884"/>
              <a:ext cx="2414826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&lt;iframe width="560" height="315" </a:t>
              </a:r>
              <a:r>
                <a:rPr lang="en-US" altLang="ko-KR" sz="7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src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="https://www.youtube.com/embed/4Z-QCDyL2q4" title="YouTube video player" frameborder="0" allow="accelerometer; </a:t>
              </a:r>
              <a:r>
                <a:rPr lang="en-US" altLang="ko-KR" sz="7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autoplay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; clipboard-write; encrypted-media; gyroscope; picture-in-picture; web-share" </a:t>
              </a:r>
              <a:r>
                <a:rPr lang="en-US" altLang="ko-KR" sz="7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allowfullscreen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&gt;&lt;/iframe&gt;</a:t>
              </a:r>
              <a:endPara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E872EB3-AAA5-457F-AB6C-9647B940909B}"/>
                </a:ext>
              </a:extLst>
            </p:cNvPr>
            <p:cNvSpPr txBox="1"/>
            <p:nvPr/>
          </p:nvSpPr>
          <p:spPr>
            <a:xfrm>
              <a:off x="7679854" y="5983159"/>
              <a:ext cx="18501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KBS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뉴스 사이트 동영상을 퍼가면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KBS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뉴스의 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l"/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서비스 이용정책에 동의하는 것으로 간주합니다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74DC32F0-05F9-4AE0-A653-0BC6E3A84259}"/>
              </a:ext>
            </a:extLst>
          </p:cNvPr>
          <p:cNvCxnSpPr>
            <a:stCxn id="182" idx="6"/>
            <a:endCxn id="194" idx="1"/>
          </p:cNvCxnSpPr>
          <p:nvPr/>
        </p:nvCxnSpPr>
        <p:spPr bwMode="auto">
          <a:xfrm flipV="1">
            <a:off x="2825403" y="5691934"/>
            <a:ext cx="2760983" cy="417013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97" name="타원 196">
            <a:extLst>
              <a:ext uri="{FF2B5EF4-FFF2-40B4-BE49-F238E27FC236}">
                <a16:creationId xmlns:a16="http://schemas.microsoft.com/office/drawing/2014/main" id="{23CBD8AF-6F86-43D5-91A8-E615CC38A005}"/>
              </a:ext>
            </a:extLst>
          </p:cNvPr>
          <p:cNvSpPr/>
          <p:nvPr/>
        </p:nvSpPr>
        <p:spPr bwMode="auto">
          <a:xfrm>
            <a:off x="2634602" y="4096960"/>
            <a:ext cx="223382" cy="223382"/>
          </a:xfrm>
          <a:prstGeom prst="ellipse">
            <a:avLst/>
          </a:prstGeom>
          <a:noFill/>
          <a:ln w="9525" cap="flat" cmpd="sng" algn="ctr">
            <a:solidFill>
              <a:srgbClr val="FFFF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E2209E57-F48A-4D64-B4C6-5F08D7BDACB8}"/>
              </a:ext>
            </a:extLst>
          </p:cNvPr>
          <p:cNvSpPr/>
          <p:nvPr/>
        </p:nvSpPr>
        <p:spPr bwMode="auto">
          <a:xfrm>
            <a:off x="4159010" y="2170583"/>
            <a:ext cx="1790668" cy="2319854"/>
          </a:xfrm>
          <a:prstGeom prst="rect">
            <a:avLst/>
          </a:prstGeom>
          <a:solidFill>
            <a:srgbClr val="0D0D0D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840B798C-20C0-44A2-AB9D-2CAC0AEBF63C}"/>
              </a:ext>
            </a:extLst>
          </p:cNvPr>
          <p:cNvSpPr/>
          <p:nvPr/>
        </p:nvSpPr>
        <p:spPr bwMode="auto">
          <a:xfrm>
            <a:off x="4159010" y="2170584"/>
            <a:ext cx="1790668" cy="296214"/>
          </a:xfrm>
          <a:prstGeom prst="rect">
            <a:avLst/>
          </a:prstGeom>
          <a:solidFill>
            <a:srgbClr val="0D0D0D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C85FEC7-4992-4E13-9C0F-1D6387FF80C0}"/>
              </a:ext>
            </a:extLst>
          </p:cNvPr>
          <p:cNvSpPr txBox="1"/>
          <p:nvPr/>
        </p:nvSpPr>
        <p:spPr>
          <a:xfrm>
            <a:off x="5637677" y="219764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05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28683E2-B55A-4C51-8BCB-5C42DCB1B75A}"/>
              </a:ext>
            </a:extLst>
          </p:cNvPr>
          <p:cNvSpPr txBox="1"/>
          <p:nvPr/>
        </p:nvSpPr>
        <p:spPr>
          <a:xfrm>
            <a:off x="4306028" y="2485858"/>
            <a:ext cx="873957" cy="1915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글꼴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색샹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글꼴 불투명도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글꼴 크기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글꼴 집합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문자 가장자리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배경색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배경 불투명도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창 색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창 불투명도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b="1" u="sng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재설정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2D12B68-A1B8-4891-8941-75B392361BE7}"/>
              </a:ext>
            </a:extLst>
          </p:cNvPr>
          <p:cNvSpPr txBox="1"/>
          <p:nvPr/>
        </p:nvSpPr>
        <p:spPr>
          <a:xfrm>
            <a:off x="4183345" y="2197642"/>
            <a:ext cx="5982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5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옵션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4C9BF8F-18B2-4221-BE83-BB267387221F}"/>
              </a:ext>
            </a:extLst>
          </p:cNvPr>
          <p:cNvSpPr txBox="1"/>
          <p:nvPr/>
        </p:nvSpPr>
        <p:spPr>
          <a:xfrm>
            <a:off x="5308391" y="2485858"/>
            <a:ext cx="603114" cy="1730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흰색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r">
              <a:lnSpc>
                <a:spcPct val="150000"/>
              </a:lnSpc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100% &gt;</a:t>
            </a:r>
          </a:p>
          <a:p>
            <a:pPr algn="r">
              <a:lnSpc>
                <a:spcPct val="150000"/>
              </a:lnSpc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100% &gt;</a:t>
            </a:r>
          </a:p>
          <a:p>
            <a:pPr algn="r">
              <a:lnSpc>
                <a:spcPct val="150000"/>
              </a:lnSpc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Arial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r">
              <a:lnSpc>
                <a:spcPct val="150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없음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r">
              <a:lnSpc>
                <a:spcPct val="150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검은색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r">
              <a:lnSpc>
                <a:spcPct val="150000"/>
              </a:lnSpc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50% &gt;</a:t>
            </a:r>
          </a:p>
          <a:p>
            <a:pPr algn="r">
              <a:lnSpc>
                <a:spcPct val="150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검은색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r">
              <a:lnSpc>
                <a:spcPct val="150000"/>
              </a:lnSpc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0%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A8BC12A8-08AB-4396-9AE4-984C3DBE7781}"/>
              </a:ext>
            </a:extLst>
          </p:cNvPr>
          <p:cNvCxnSpPr>
            <a:stCxn id="197" idx="6"/>
            <a:endCxn id="198" idx="1"/>
          </p:cNvCxnSpPr>
          <p:nvPr/>
        </p:nvCxnSpPr>
        <p:spPr bwMode="auto">
          <a:xfrm flipV="1">
            <a:off x="2857984" y="3330510"/>
            <a:ext cx="1301026" cy="878141"/>
          </a:xfrm>
          <a:prstGeom prst="bentConnector3">
            <a:avLst>
              <a:gd name="adj1" fmla="val 7610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13" name="타원 212">
            <a:extLst>
              <a:ext uri="{FF2B5EF4-FFF2-40B4-BE49-F238E27FC236}">
                <a16:creationId xmlns:a16="http://schemas.microsoft.com/office/drawing/2014/main" id="{F04D1002-DB9A-4ED4-8C46-3CA48FA9AE35}"/>
              </a:ext>
            </a:extLst>
          </p:cNvPr>
          <p:cNvSpPr/>
          <p:nvPr/>
        </p:nvSpPr>
        <p:spPr bwMode="auto">
          <a:xfrm>
            <a:off x="4193436" y="2207200"/>
            <a:ext cx="223382" cy="223382"/>
          </a:xfrm>
          <a:prstGeom prst="ellipse">
            <a:avLst/>
          </a:prstGeom>
          <a:noFill/>
          <a:ln w="9525" cap="flat" cmpd="sng" algn="ctr">
            <a:solidFill>
              <a:srgbClr val="FFFF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7DAF091E-4BC8-494B-899B-4E38738568F8}"/>
              </a:ext>
            </a:extLst>
          </p:cNvPr>
          <p:cNvCxnSpPr>
            <a:stCxn id="213" idx="2"/>
            <a:endCxn id="131" idx="3"/>
          </p:cNvCxnSpPr>
          <p:nvPr/>
        </p:nvCxnSpPr>
        <p:spPr bwMode="auto">
          <a:xfrm rot="10800000" flipV="1">
            <a:off x="3021832" y="2318890"/>
            <a:ext cx="1171604" cy="1679573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DB96B583-230B-471A-817C-A2D69A0910A1}"/>
              </a:ext>
            </a:extLst>
          </p:cNvPr>
          <p:cNvSpPr/>
          <p:nvPr/>
        </p:nvSpPr>
        <p:spPr bwMode="auto">
          <a:xfrm>
            <a:off x="6719330" y="2170583"/>
            <a:ext cx="1790668" cy="2319854"/>
          </a:xfrm>
          <a:prstGeom prst="rect">
            <a:avLst/>
          </a:prstGeom>
          <a:solidFill>
            <a:srgbClr val="0D0D0D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0DF9351-8C4C-4C3B-A633-C0F1EF0B4035}"/>
              </a:ext>
            </a:extLst>
          </p:cNvPr>
          <p:cNvSpPr/>
          <p:nvPr/>
        </p:nvSpPr>
        <p:spPr bwMode="auto">
          <a:xfrm>
            <a:off x="6719330" y="2170584"/>
            <a:ext cx="1790668" cy="296214"/>
          </a:xfrm>
          <a:prstGeom prst="rect">
            <a:avLst/>
          </a:prstGeom>
          <a:solidFill>
            <a:srgbClr val="0D0D0D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477AF70-5510-4E46-8751-79DDEB061F02}"/>
              </a:ext>
            </a:extLst>
          </p:cNvPr>
          <p:cNvSpPr txBox="1"/>
          <p:nvPr/>
        </p:nvSpPr>
        <p:spPr>
          <a:xfrm>
            <a:off x="8197997" y="219764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05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CD22B75-735D-4B79-9D12-04C61D566653}"/>
              </a:ext>
            </a:extLst>
          </p:cNvPr>
          <p:cNvSpPr txBox="1"/>
          <p:nvPr/>
        </p:nvSpPr>
        <p:spPr>
          <a:xfrm>
            <a:off x="6866348" y="2485858"/>
            <a:ext cx="492443" cy="117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흰색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b="1" u="sng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검은색</a:t>
            </a:r>
            <a:endParaRPr lang="en-US" altLang="ko-KR" sz="800" b="1" u="sng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b="1" u="sng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빨간색</a:t>
            </a:r>
            <a:endParaRPr lang="en-US" altLang="ko-KR" sz="800" b="1" u="sng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b="1" u="sng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녹색</a:t>
            </a:r>
            <a:endParaRPr lang="en-US" altLang="ko-KR" sz="800" b="1" u="sng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b="1" u="sng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파란색</a:t>
            </a:r>
            <a:endParaRPr lang="en-US" altLang="ko-KR" sz="800" b="1" u="sng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endParaRPr lang="ko-KR" altLang="en-US" sz="800" b="1" u="sng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48B5248-715B-4ED2-B30B-EDFB3F7AB125}"/>
              </a:ext>
            </a:extLst>
          </p:cNvPr>
          <p:cNvSpPr txBox="1"/>
          <p:nvPr/>
        </p:nvSpPr>
        <p:spPr>
          <a:xfrm>
            <a:off x="6743665" y="2197642"/>
            <a:ext cx="8675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5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글꼴색상</a:t>
            </a:r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E7C9E5BF-C714-4C37-93B9-65981B070900}"/>
              </a:ext>
            </a:extLst>
          </p:cNvPr>
          <p:cNvSpPr/>
          <p:nvPr/>
        </p:nvSpPr>
        <p:spPr bwMode="auto">
          <a:xfrm>
            <a:off x="6753756" y="2207200"/>
            <a:ext cx="223382" cy="223382"/>
          </a:xfrm>
          <a:prstGeom prst="ellipse">
            <a:avLst/>
          </a:prstGeom>
          <a:noFill/>
          <a:ln w="9525" cap="flat" cmpd="sng" algn="ctr">
            <a:solidFill>
              <a:srgbClr val="FFFF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06BD24F6-4B53-4147-AB8F-AB38F7D7FA8C}"/>
              </a:ext>
            </a:extLst>
          </p:cNvPr>
          <p:cNvSpPr/>
          <p:nvPr/>
        </p:nvSpPr>
        <p:spPr bwMode="auto">
          <a:xfrm>
            <a:off x="5508430" y="2512000"/>
            <a:ext cx="223382" cy="223382"/>
          </a:xfrm>
          <a:prstGeom prst="ellipse">
            <a:avLst/>
          </a:prstGeom>
          <a:noFill/>
          <a:ln w="9525" cap="flat" cmpd="sng" algn="ctr">
            <a:solidFill>
              <a:srgbClr val="FFFF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0842BEF5-5240-496D-A394-48BCFD1B428E}"/>
              </a:ext>
            </a:extLst>
          </p:cNvPr>
          <p:cNvCxnSpPr>
            <a:stCxn id="224" idx="6"/>
            <a:endCxn id="216" idx="1"/>
          </p:cNvCxnSpPr>
          <p:nvPr/>
        </p:nvCxnSpPr>
        <p:spPr bwMode="auto">
          <a:xfrm>
            <a:off x="5731812" y="2623691"/>
            <a:ext cx="987518" cy="706819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AC62313C-93D8-45C2-9B3C-24B8FB60D564}"/>
              </a:ext>
            </a:extLst>
          </p:cNvPr>
          <p:cNvCxnSpPr>
            <a:stCxn id="217" idx="1"/>
            <a:endCxn id="199" idx="3"/>
          </p:cNvCxnSpPr>
          <p:nvPr/>
        </p:nvCxnSpPr>
        <p:spPr bwMode="auto">
          <a:xfrm flipH="1">
            <a:off x="5949678" y="2318691"/>
            <a:ext cx="76965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1E5599EB-D138-4CBD-B066-697E0E36E045}"/>
              </a:ext>
            </a:extLst>
          </p:cNvPr>
          <p:cNvSpPr txBox="1"/>
          <p:nvPr/>
        </p:nvSpPr>
        <p:spPr>
          <a:xfrm>
            <a:off x="6728198" y="252382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A3DA8D8-45D0-4647-AC7A-9E8EDFA2D152}"/>
              </a:ext>
            </a:extLst>
          </p:cNvPr>
          <p:cNvSpPr txBox="1"/>
          <p:nvPr/>
        </p:nvSpPr>
        <p:spPr>
          <a:xfrm>
            <a:off x="6733042" y="1657820"/>
            <a:ext cx="1776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세부 설정 화면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각 세부 설정 선택 시 해당 세부 설정 값을 지정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BF8C979-8873-437A-922C-6BED62CB2DA4}"/>
              </a:ext>
            </a:extLst>
          </p:cNvPr>
          <p:cNvSpPr txBox="1"/>
          <p:nvPr/>
        </p:nvSpPr>
        <p:spPr>
          <a:xfrm>
            <a:off x="4245541" y="5296931"/>
            <a:ext cx="13010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동영상 퍼가기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동영상 퍼가기 팝업 오픈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34F9A050-4D12-46EE-866E-B19EBD870CB3}"/>
              </a:ext>
            </a:extLst>
          </p:cNvPr>
          <p:cNvSpPr/>
          <p:nvPr/>
        </p:nvSpPr>
        <p:spPr bwMode="auto">
          <a:xfrm>
            <a:off x="4564970" y="0"/>
            <a:ext cx="2162175" cy="20002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UPDATE / 2023.08.18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91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BDFB32D-28BC-4870-80CE-689376FBBDB1}"/>
              </a:ext>
            </a:extLst>
          </p:cNvPr>
          <p:cNvSpPr/>
          <p:nvPr/>
        </p:nvSpPr>
        <p:spPr bwMode="auto">
          <a:xfrm>
            <a:off x="2081347" y="2203268"/>
            <a:ext cx="4815841" cy="27089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DEF9488-C779-4840-A3C6-620174C85B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77267" y="2200973"/>
            <a:ext cx="4824000" cy="2713500"/>
          </a:xfrm>
          <a:prstGeom prst="rect">
            <a:avLst/>
          </a:prstGeom>
        </p:spPr>
      </p:pic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595035" cy="215444"/>
          </a:xfrm>
        </p:spPr>
        <p:txBody>
          <a:bodyPr/>
          <a:lstStyle/>
          <a:p>
            <a:r>
              <a:rPr lang="ko-KR" altLang="en-US" dirty="0"/>
              <a:t>플레이어</a:t>
            </a: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7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SB_KNP_01_11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386270"/>
              </p:ext>
            </p:extLst>
          </p:nvPr>
        </p:nvGraphicFramePr>
        <p:xfrm>
          <a:off x="8939284" y="973008"/>
          <a:ext cx="3152632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플레이어는 동영상 뉴스 시청 시 공통적으로 사용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8842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378D6BD-0F48-45F5-82D9-83368B44AD39}"/>
              </a:ext>
            </a:extLst>
          </p:cNvPr>
          <p:cNvSpPr/>
          <p:nvPr/>
        </p:nvSpPr>
        <p:spPr bwMode="auto">
          <a:xfrm>
            <a:off x="2081347" y="4432663"/>
            <a:ext cx="4815841" cy="479516"/>
          </a:xfrm>
          <a:prstGeom prst="rect">
            <a:avLst/>
          </a:prstGeom>
          <a:solidFill>
            <a:srgbClr val="0D0D0D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29383C-69C1-4849-8F30-8A9692542AE3}"/>
              </a:ext>
            </a:extLst>
          </p:cNvPr>
          <p:cNvSpPr/>
          <p:nvPr/>
        </p:nvSpPr>
        <p:spPr bwMode="auto">
          <a:xfrm>
            <a:off x="2272937" y="4470763"/>
            <a:ext cx="4458789" cy="45719"/>
          </a:xfrm>
          <a:prstGeom prst="rect">
            <a:avLst/>
          </a:prstGeom>
          <a:solidFill>
            <a:srgbClr val="FFFFFF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C04575-A301-461B-BB9D-737CB3EDA6F0}"/>
              </a:ext>
            </a:extLst>
          </p:cNvPr>
          <p:cNvSpPr/>
          <p:nvPr/>
        </p:nvSpPr>
        <p:spPr bwMode="auto">
          <a:xfrm>
            <a:off x="2272937" y="4470762"/>
            <a:ext cx="361950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38915C-B1AF-4570-8565-E0CE043C0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927" y="4614260"/>
            <a:ext cx="180000" cy="18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CC8E326-5995-4DCD-8091-B7759436A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52" y="4593581"/>
            <a:ext cx="216000" cy="216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5F2A91E-60EA-4FCA-9C63-4CEAB9B875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146" y="4593581"/>
            <a:ext cx="216000" cy="216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95E186C-53B9-4B92-A879-6846C0806B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113" y="4588600"/>
            <a:ext cx="216000" cy="216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C8F5C6A-5A44-4618-8AAD-4308DA94E9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67" y="4588600"/>
            <a:ext cx="216000" cy="216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D853E8F-C125-4DBC-B7DA-1221AFFEA7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040" y="4624330"/>
            <a:ext cx="180000" cy="180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E06FEF9-FAAB-475D-9ADF-4A37BC4BE3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915" y="4624330"/>
            <a:ext cx="180000" cy="180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21F62B8-0B19-444E-AD38-DA6D5F3648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534" y="4624330"/>
            <a:ext cx="180000" cy="180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740AEE4-1C07-4ABA-85B3-C3BCA63037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81" y="4588600"/>
            <a:ext cx="216000" cy="216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0D2A40B-E28E-408E-BBA0-C1B794F444DD}"/>
              </a:ext>
            </a:extLst>
          </p:cNvPr>
          <p:cNvSpPr txBox="1"/>
          <p:nvPr/>
        </p:nvSpPr>
        <p:spPr>
          <a:xfrm>
            <a:off x="3789225" y="4596538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01:23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EF54ADD-5F1D-44E0-8E5C-715D5E00236D}"/>
              </a:ext>
            </a:extLst>
          </p:cNvPr>
          <p:cNvSpPr/>
          <p:nvPr/>
        </p:nvSpPr>
        <p:spPr bwMode="auto">
          <a:xfrm>
            <a:off x="5077660" y="3319863"/>
            <a:ext cx="1790668" cy="1094137"/>
          </a:xfrm>
          <a:prstGeom prst="rect">
            <a:avLst/>
          </a:prstGeom>
          <a:solidFill>
            <a:srgbClr val="0D0D0D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730B28C-C1F0-48BE-B051-50878F8F7918}"/>
              </a:ext>
            </a:extLst>
          </p:cNvPr>
          <p:cNvSpPr/>
          <p:nvPr/>
        </p:nvSpPr>
        <p:spPr bwMode="auto">
          <a:xfrm>
            <a:off x="5077660" y="3319864"/>
            <a:ext cx="1790668" cy="296214"/>
          </a:xfrm>
          <a:prstGeom prst="rect">
            <a:avLst/>
          </a:prstGeom>
          <a:solidFill>
            <a:srgbClr val="0D0D0D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19AD29B-28B7-47C5-88C7-F8F15BE3AA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339" y="3377971"/>
            <a:ext cx="180000" cy="180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15F981C-35F5-480F-B83B-89B2D30A09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980" y="3377971"/>
            <a:ext cx="180000" cy="18000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D3B7A89-A957-4E1C-B87F-E94055CC0E6A}"/>
              </a:ext>
            </a:extLst>
          </p:cNvPr>
          <p:cNvSpPr txBox="1"/>
          <p:nvPr/>
        </p:nvSpPr>
        <p:spPr>
          <a:xfrm>
            <a:off x="6556327" y="334692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05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D0A0EF4-63D6-47E4-8D2C-78C222A2CCA2}"/>
              </a:ext>
            </a:extLst>
          </p:cNvPr>
          <p:cNvCxnSpPr/>
          <p:nvPr/>
        </p:nvCxnSpPr>
        <p:spPr bwMode="auto">
          <a:xfrm>
            <a:off x="5199980" y="3594131"/>
            <a:ext cx="20714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F551A97-0E8C-473C-BFE8-3E8D43A7B793}"/>
              </a:ext>
            </a:extLst>
          </p:cNvPr>
          <p:cNvSpPr txBox="1"/>
          <p:nvPr/>
        </p:nvSpPr>
        <p:spPr>
          <a:xfrm>
            <a:off x="5222752" y="368982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표준화질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3854C7-63B7-4CA1-8A6A-3986FBD0B647}"/>
              </a:ext>
            </a:extLst>
          </p:cNvPr>
          <p:cNvSpPr txBox="1"/>
          <p:nvPr/>
        </p:nvSpPr>
        <p:spPr>
          <a:xfrm>
            <a:off x="5222752" y="390318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고화질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0E5849E-B009-495E-9D74-C984CF5FFD88}"/>
              </a:ext>
            </a:extLst>
          </p:cNvPr>
          <p:cNvSpPr txBox="1"/>
          <p:nvPr/>
        </p:nvSpPr>
        <p:spPr>
          <a:xfrm>
            <a:off x="5077660" y="368982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BA4188DF-FCD7-4E10-8826-E13CF92C3F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52" y="4639180"/>
            <a:ext cx="144000" cy="144000"/>
          </a:xfrm>
          <a:prstGeom prst="rect">
            <a:avLst/>
          </a:prstGeom>
        </p:spPr>
      </p:pic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433A0C3A-F2AC-46DA-8ECA-4D4F35500789}"/>
              </a:ext>
            </a:extLst>
          </p:cNvPr>
          <p:cNvSpPr/>
          <p:nvPr/>
        </p:nvSpPr>
        <p:spPr bwMode="auto">
          <a:xfrm>
            <a:off x="5220550" y="4633926"/>
            <a:ext cx="338478" cy="154017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1ABC69A1-0DC8-4D81-85C4-5D13131C18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35" y="3386467"/>
            <a:ext cx="180000" cy="180000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1EC3D8B7-B827-4060-8982-545607B8B9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183" y="3386467"/>
            <a:ext cx="180000" cy="180000"/>
          </a:xfrm>
          <a:prstGeom prst="rect">
            <a:avLst/>
          </a:prstGeom>
        </p:spPr>
      </p:pic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6A249AE-252B-4C83-9703-A791F54D775C}"/>
              </a:ext>
            </a:extLst>
          </p:cNvPr>
          <p:cNvSpPr/>
          <p:nvPr/>
        </p:nvSpPr>
        <p:spPr bwMode="auto">
          <a:xfrm>
            <a:off x="3878830" y="1444422"/>
            <a:ext cx="1924444" cy="2154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플레이어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외 노출 기준 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52C33554-026E-484D-87CE-7A35E2588072}"/>
              </a:ext>
            </a:extLst>
          </p:cNvPr>
          <p:cNvSpPr txBox="1"/>
          <p:nvPr/>
        </p:nvSpPr>
        <p:spPr>
          <a:xfrm>
            <a:off x="182562" y="3978319"/>
            <a:ext cx="18634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프레이어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영역 노출 기준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동영상이 정지 된 상태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플레이 중 동영상 영역 에 마우스를 오버했을 때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동영상 영역에서 마우스가 벗어나는 경우 벗어난 시점에서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초간 노출 유지 후 사라짐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3FF6ADA-76BE-4812-886C-F3A071E8604E}"/>
              </a:ext>
            </a:extLst>
          </p:cNvPr>
          <p:cNvSpPr txBox="1"/>
          <p:nvPr/>
        </p:nvSpPr>
        <p:spPr>
          <a:xfrm>
            <a:off x="6959830" y="3319863"/>
            <a:ext cx="1766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설정 팝업 노출 기준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설정 버튼 클릭 시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공유 버튼 클릭 시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자막 버튼 클릭 시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버튼 또는 설정 팝업 이 외 지역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팝업 닫힘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20F3F3E-7C1C-4E40-A7A8-20FE9F275053}"/>
              </a:ext>
            </a:extLst>
          </p:cNvPr>
          <p:cNvSpPr/>
          <p:nvPr/>
        </p:nvSpPr>
        <p:spPr bwMode="auto">
          <a:xfrm>
            <a:off x="4564970" y="0"/>
            <a:ext cx="2162175" cy="20002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UPDATE / 2023.08.18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C0263C-00E8-4817-B700-B658883444B2}"/>
              </a:ext>
            </a:extLst>
          </p:cNvPr>
          <p:cNvSpPr/>
          <p:nvPr/>
        </p:nvSpPr>
        <p:spPr bwMode="auto">
          <a:xfrm>
            <a:off x="1051889" y="5573486"/>
            <a:ext cx="616429" cy="2177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재생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4541F1D-A565-403C-9317-E81AE200A042}"/>
              </a:ext>
            </a:extLst>
          </p:cNvPr>
          <p:cNvSpPr/>
          <p:nvPr/>
        </p:nvSpPr>
        <p:spPr bwMode="auto">
          <a:xfrm>
            <a:off x="1861787" y="5573486"/>
            <a:ext cx="616429" cy="2177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영상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BE18EAA-29BA-49B1-97E5-7A26DC77EEC8}"/>
              </a:ext>
            </a:extLst>
          </p:cNvPr>
          <p:cNvSpPr/>
          <p:nvPr/>
        </p:nvSpPr>
        <p:spPr bwMode="auto">
          <a:xfrm rot="10800000">
            <a:off x="1289389" y="5791200"/>
            <a:ext cx="141427" cy="12192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이등변 삼각형 92">
            <a:extLst>
              <a:ext uri="{FF2B5EF4-FFF2-40B4-BE49-F238E27FC236}">
                <a16:creationId xmlns:a16="http://schemas.microsoft.com/office/drawing/2014/main" id="{0E1AEDEE-5EA5-49FE-AAA3-F48BDC029678}"/>
              </a:ext>
            </a:extLst>
          </p:cNvPr>
          <p:cNvSpPr/>
          <p:nvPr/>
        </p:nvSpPr>
        <p:spPr bwMode="auto">
          <a:xfrm rot="10800000">
            <a:off x="2081869" y="5791200"/>
            <a:ext cx="141427" cy="12192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5C0B165-F3DF-4332-926E-9639BF1F65F8}"/>
              </a:ext>
            </a:extLst>
          </p:cNvPr>
          <p:cNvSpPr/>
          <p:nvPr/>
        </p:nvSpPr>
        <p:spPr bwMode="auto">
          <a:xfrm>
            <a:off x="2697810" y="5573486"/>
            <a:ext cx="616429" cy="2177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초 앞으로</a:t>
            </a:r>
          </a:p>
        </p:txBody>
      </p:sp>
      <p:sp>
        <p:nvSpPr>
          <p:cNvPr id="95" name="이등변 삼각형 94">
            <a:extLst>
              <a:ext uri="{FF2B5EF4-FFF2-40B4-BE49-F238E27FC236}">
                <a16:creationId xmlns:a16="http://schemas.microsoft.com/office/drawing/2014/main" id="{9FE5DE37-C840-435B-BEF2-B9D0D1A06A29}"/>
              </a:ext>
            </a:extLst>
          </p:cNvPr>
          <p:cNvSpPr/>
          <p:nvPr/>
        </p:nvSpPr>
        <p:spPr bwMode="auto">
          <a:xfrm rot="10800000">
            <a:off x="2917892" y="5791200"/>
            <a:ext cx="141427" cy="12192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E46C529-849F-4851-8E9C-FE5E7B7657BB}"/>
              </a:ext>
            </a:extLst>
          </p:cNvPr>
          <p:cNvSpPr/>
          <p:nvPr/>
        </p:nvSpPr>
        <p:spPr bwMode="auto">
          <a:xfrm>
            <a:off x="3516416" y="5573486"/>
            <a:ext cx="616429" cy="2177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초 뒤로</a:t>
            </a:r>
          </a:p>
        </p:txBody>
      </p:sp>
      <p:sp>
        <p:nvSpPr>
          <p:cNvPr id="97" name="이등변 삼각형 96">
            <a:extLst>
              <a:ext uri="{FF2B5EF4-FFF2-40B4-BE49-F238E27FC236}">
                <a16:creationId xmlns:a16="http://schemas.microsoft.com/office/drawing/2014/main" id="{40F2CA68-897F-43F5-920E-CCEA724657EF}"/>
              </a:ext>
            </a:extLst>
          </p:cNvPr>
          <p:cNvSpPr/>
          <p:nvPr/>
        </p:nvSpPr>
        <p:spPr bwMode="auto">
          <a:xfrm rot="10800000">
            <a:off x="3736498" y="5791200"/>
            <a:ext cx="141427" cy="12192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C7C7762-1914-4768-96A3-BBF089B2F876}"/>
              </a:ext>
            </a:extLst>
          </p:cNvPr>
          <p:cNvSpPr/>
          <p:nvPr/>
        </p:nvSpPr>
        <p:spPr bwMode="auto">
          <a:xfrm>
            <a:off x="4292516" y="6078584"/>
            <a:ext cx="748160" cy="2177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자동재생 중지</a:t>
            </a:r>
          </a:p>
        </p:txBody>
      </p:sp>
      <p:sp>
        <p:nvSpPr>
          <p:cNvPr id="101" name="이등변 삼각형 100">
            <a:extLst>
              <a:ext uri="{FF2B5EF4-FFF2-40B4-BE49-F238E27FC236}">
                <a16:creationId xmlns:a16="http://schemas.microsoft.com/office/drawing/2014/main" id="{6C115096-0EB8-4745-9E44-B1CB9E17AE5C}"/>
              </a:ext>
            </a:extLst>
          </p:cNvPr>
          <p:cNvSpPr/>
          <p:nvPr/>
        </p:nvSpPr>
        <p:spPr bwMode="auto">
          <a:xfrm rot="10800000">
            <a:off x="4581230" y="6296298"/>
            <a:ext cx="141427" cy="12192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B01713F-2CFB-4853-9FF2-E79E48E09183}"/>
              </a:ext>
            </a:extLst>
          </p:cNvPr>
          <p:cNvSpPr/>
          <p:nvPr/>
        </p:nvSpPr>
        <p:spPr bwMode="auto">
          <a:xfrm>
            <a:off x="4292516" y="5573488"/>
            <a:ext cx="748160" cy="2177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자동재생 사용</a:t>
            </a:r>
          </a:p>
        </p:txBody>
      </p:sp>
      <p:sp>
        <p:nvSpPr>
          <p:cNvPr id="103" name="이등변 삼각형 102">
            <a:extLst>
              <a:ext uri="{FF2B5EF4-FFF2-40B4-BE49-F238E27FC236}">
                <a16:creationId xmlns:a16="http://schemas.microsoft.com/office/drawing/2014/main" id="{31325A81-700C-4472-AC37-8136521243A8}"/>
              </a:ext>
            </a:extLst>
          </p:cNvPr>
          <p:cNvSpPr/>
          <p:nvPr/>
        </p:nvSpPr>
        <p:spPr bwMode="auto">
          <a:xfrm rot="10800000">
            <a:off x="4581230" y="5791202"/>
            <a:ext cx="141427" cy="12192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DE2E2F1-8344-4458-AB74-33B52C79393C}"/>
              </a:ext>
            </a:extLst>
          </p:cNvPr>
          <p:cNvSpPr/>
          <p:nvPr/>
        </p:nvSpPr>
        <p:spPr bwMode="auto">
          <a:xfrm>
            <a:off x="5249421" y="5573486"/>
            <a:ext cx="616429" cy="2177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공유하기</a:t>
            </a: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CC1AE79F-090D-466F-8B67-131D9C297833}"/>
              </a:ext>
            </a:extLst>
          </p:cNvPr>
          <p:cNvSpPr/>
          <p:nvPr/>
        </p:nvSpPr>
        <p:spPr bwMode="auto">
          <a:xfrm rot="10800000">
            <a:off x="5469503" y="5791200"/>
            <a:ext cx="141427" cy="12192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2E4A2FF-24E9-4BCD-8604-6285485078BB}"/>
              </a:ext>
            </a:extLst>
          </p:cNvPr>
          <p:cNvSpPr/>
          <p:nvPr/>
        </p:nvSpPr>
        <p:spPr bwMode="auto">
          <a:xfrm>
            <a:off x="6050610" y="5573486"/>
            <a:ext cx="616429" cy="2177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자막</a:t>
            </a:r>
          </a:p>
        </p:txBody>
      </p:sp>
      <p:sp>
        <p:nvSpPr>
          <p:cNvPr id="109" name="이등변 삼각형 108">
            <a:extLst>
              <a:ext uri="{FF2B5EF4-FFF2-40B4-BE49-F238E27FC236}">
                <a16:creationId xmlns:a16="http://schemas.microsoft.com/office/drawing/2014/main" id="{FF176981-C9D3-4F34-A7A9-1A6FE4C85EE1}"/>
              </a:ext>
            </a:extLst>
          </p:cNvPr>
          <p:cNvSpPr/>
          <p:nvPr/>
        </p:nvSpPr>
        <p:spPr bwMode="auto">
          <a:xfrm rot="10800000">
            <a:off x="6270692" y="5791200"/>
            <a:ext cx="141427" cy="12192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DB09E4B-128D-4636-9453-BA7F1C92DE14}"/>
              </a:ext>
            </a:extLst>
          </p:cNvPr>
          <p:cNvSpPr/>
          <p:nvPr/>
        </p:nvSpPr>
        <p:spPr bwMode="auto">
          <a:xfrm>
            <a:off x="6860507" y="5573486"/>
            <a:ext cx="616429" cy="2177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</a:p>
        </p:txBody>
      </p:sp>
      <p:sp>
        <p:nvSpPr>
          <p:cNvPr id="113" name="이등변 삼각형 112">
            <a:extLst>
              <a:ext uri="{FF2B5EF4-FFF2-40B4-BE49-F238E27FC236}">
                <a16:creationId xmlns:a16="http://schemas.microsoft.com/office/drawing/2014/main" id="{B7D36947-894C-4113-8165-3482D898FCFA}"/>
              </a:ext>
            </a:extLst>
          </p:cNvPr>
          <p:cNvSpPr/>
          <p:nvPr/>
        </p:nvSpPr>
        <p:spPr bwMode="auto">
          <a:xfrm rot="10800000">
            <a:off x="7080589" y="5791200"/>
            <a:ext cx="141427" cy="12192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8F868A6-83C2-42E7-BC05-A417BE0404C4}"/>
              </a:ext>
            </a:extLst>
          </p:cNvPr>
          <p:cNvSpPr/>
          <p:nvPr/>
        </p:nvSpPr>
        <p:spPr bwMode="auto">
          <a:xfrm>
            <a:off x="7626861" y="5573486"/>
            <a:ext cx="616429" cy="2177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전체화면</a:t>
            </a:r>
          </a:p>
        </p:txBody>
      </p:sp>
      <p:sp>
        <p:nvSpPr>
          <p:cNvPr id="115" name="이등변 삼각형 114">
            <a:extLst>
              <a:ext uri="{FF2B5EF4-FFF2-40B4-BE49-F238E27FC236}">
                <a16:creationId xmlns:a16="http://schemas.microsoft.com/office/drawing/2014/main" id="{A3D53116-1C23-4680-B931-9E56C3C54BBD}"/>
              </a:ext>
            </a:extLst>
          </p:cNvPr>
          <p:cNvSpPr/>
          <p:nvPr/>
        </p:nvSpPr>
        <p:spPr bwMode="auto">
          <a:xfrm rot="10800000">
            <a:off x="7846943" y="5791200"/>
            <a:ext cx="141427" cy="12192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2B177E8-3199-43CE-AC95-3192CBB2B300}"/>
              </a:ext>
            </a:extLst>
          </p:cNvPr>
          <p:cNvSpPr txBox="1"/>
          <p:nvPr/>
        </p:nvSpPr>
        <p:spPr>
          <a:xfrm>
            <a:off x="5987421" y="6130834"/>
            <a:ext cx="24691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툴팁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노출 기준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기능 버튼 마우스 오버 시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사운드 설정은 제공하지 않음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사운드 설정 바 노출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F9C1F1E3-ED7C-419F-A470-35DDFE3B0C57}"/>
              </a:ext>
            </a:extLst>
          </p:cNvPr>
          <p:cNvSpPr/>
          <p:nvPr/>
        </p:nvSpPr>
        <p:spPr bwMode="auto">
          <a:xfrm>
            <a:off x="1051889" y="6069875"/>
            <a:ext cx="616429" cy="2177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일시정지</a:t>
            </a:r>
          </a:p>
        </p:txBody>
      </p:sp>
      <p:sp>
        <p:nvSpPr>
          <p:cNvPr id="128" name="이등변 삼각형 127">
            <a:extLst>
              <a:ext uri="{FF2B5EF4-FFF2-40B4-BE49-F238E27FC236}">
                <a16:creationId xmlns:a16="http://schemas.microsoft.com/office/drawing/2014/main" id="{92E3F004-9E14-4634-9EBC-B191A6E62F86}"/>
              </a:ext>
            </a:extLst>
          </p:cNvPr>
          <p:cNvSpPr/>
          <p:nvPr/>
        </p:nvSpPr>
        <p:spPr bwMode="auto">
          <a:xfrm rot="10800000">
            <a:off x="1289389" y="6287589"/>
            <a:ext cx="141427" cy="12192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594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534A-97F4-448F-9D95-BC36B20F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417" y="2844225"/>
            <a:ext cx="1826141" cy="584775"/>
          </a:xfrm>
        </p:spPr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B8AC9-E9E9-41DC-8892-77391A3D907A}"/>
              </a:ext>
            </a:extLst>
          </p:cNvPr>
          <p:cNvSpPr txBox="1"/>
          <p:nvPr/>
        </p:nvSpPr>
        <p:spPr>
          <a:xfrm>
            <a:off x="869417" y="3579223"/>
            <a:ext cx="5235729" cy="483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메인화면은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KBS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뉴스 홈페이지를 대표하는 화면으로 헤드라인을 비롯하여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주요 뉴스 및 최신 뉴스를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제공한다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일부 영역은 필요한 상황에 따라서 노출되어 지는 것으로 상시 노출되지는 않는다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5715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99F0B4-439C-4773-8372-0E86FEE7700D}"/>
              </a:ext>
            </a:extLst>
          </p:cNvPr>
          <p:cNvSpPr txBox="1"/>
          <p:nvPr/>
        </p:nvSpPr>
        <p:spPr>
          <a:xfrm>
            <a:off x="466635" y="292501"/>
            <a:ext cx="202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Layout_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메인화면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0184FA-B991-4682-9D56-3F82B65C8A48}"/>
              </a:ext>
            </a:extLst>
          </p:cNvPr>
          <p:cNvSpPr/>
          <p:nvPr/>
        </p:nvSpPr>
        <p:spPr bwMode="auto">
          <a:xfrm>
            <a:off x="644434" y="1081278"/>
            <a:ext cx="3220354" cy="54842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CED616-0584-4AC0-8226-165B251622DD}"/>
              </a:ext>
            </a:extLst>
          </p:cNvPr>
          <p:cNvSpPr/>
          <p:nvPr/>
        </p:nvSpPr>
        <p:spPr bwMode="auto">
          <a:xfrm>
            <a:off x="644434" y="1075914"/>
            <a:ext cx="3220354" cy="236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Header(</a:t>
            </a:r>
            <a:r>
              <a:rPr kumimoji="1"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공통영역</a:t>
            </a: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B7C578-24A0-4516-B5D7-3074EFBF118E}"/>
              </a:ext>
            </a:extLst>
          </p:cNvPr>
          <p:cNvSpPr/>
          <p:nvPr/>
        </p:nvSpPr>
        <p:spPr bwMode="auto">
          <a:xfrm>
            <a:off x="957945" y="2048639"/>
            <a:ext cx="2830284" cy="439917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헤드라인 영역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15EE43-48A1-4A9E-BAD1-EDA3438EECB3}"/>
              </a:ext>
            </a:extLst>
          </p:cNvPr>
          <p:cNvSpPr/>
          <p:nvPr/>
        </p:nvSpPr>
        <p:spPr bwMode="auto">
          <a:xfrm>
            <a:off x="644434" y="6527601"/>
            <a:ext cx="3220354" cy="1708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Footer(</a:t>
            </a:r>
            <a:r>
              <a:rPr kumimoji="1"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공통영역</a:t>
            </a: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283E659-38A7-4090-912C-416FA6AB9DB6}"/>
              </a:ext>
            </a:extLst>
          </p:cNvPr>
          <p:cNvSpPr/>
          <p:nvPr/>
        </p:nvSpPr>
        <p:spPr bwMode="auto">
          <a:xfrm>
            <a:off x="655332" y="864204"/>
            <a:ext cx="80566" cy="80566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175A7C-FBF9-436D-B959-A98DA57723AB}"/>
              </a:ext>
            </a:extLst>
          </p:cNvPr>
          <p:cNvSpPr txBox="1"/>
          <p:nvPr/>
        </p:nvSpPr>
        <p:spPr>
          <a:xfrm>
            <a:off x="697798" y="740903"/>
            <a:ext cx="1762021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상황인 경우 노출되는 영역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E1B0D1-E5C1-4769-99D3-C69B648D7608}"/>
              </a:ext>
            </a:extLst>
          </p:cNvPr>
          <p:cNvSpPr/>
          <p:nvPr/>
        </p:nvSpPr>
        <p:spPr bwMode="auto">
          <a:xfrm>
            <a:off x="705394" y="2047883"/>
            <a:ext cx="191590" cy="170229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툴</a:t>
            </a:r>
            <a:endParaRPr kumimoji="1" lang="en-US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  <a:endParaRPr kumimoji="1"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</a:t>
            </a:r>
            <a:endParaRPr kumimoji="1" lang="en-US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3AAEBCE-7B12-4F11-B484-AF54A9074201}"/>
              </a:ext>
            </a:extLst>
          </p:cNvPr>
          <p:cNvSpPr/>
          <p:nvPr/>
        </p:nvSpPr>
        <p:spPr bwMode="auto">
          <a:xfrm>
            <a:off x="957945" y="2523510"/>
            <a:ext cx="2830284" cy="42033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K-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추천뉴스 영역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906A432-F2FC-421E-AC5B-3C433D3466AB}"/>
              </a:ext>
            </a:extLst>
          </p:cNvPr>
          <p:cNvSpPr/>
          <p:nvPr/>
        </p:nvSpPr>
        <p:spPr bwMode="auto">
          <a:xfrm>
            <a:off x="957945" y="2969801"/>
            <a:ext cx="2830284" cy="400763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방송 다시보기 영역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DBD6247-6617-46ED-A55D-B189D16904FE}"/>
              </a:ext>
            </a:extLst>
          </p:cNvPr>
          <p:cNvSpPr/>
          <p:nvPr/>
        </p:nvSpPr>
        <p:spPr bwMode="auto">
          <a:xfrm>
            <a:off x="957944" y="4798723"/>
            <a:ext cx="1400941" cy="40076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K-Shorts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594E792-BA7D-4B2C-9FB9-FAB84B894ADA}"/>
              </a:ext>
            </a:extLst>
          </p:cNvPr>
          <p:cNvSpPr/>
          <p:nvPr/>
        </p:nvSpPr>
        <p:spPr bwMode="auto">
          <a:xfrm>
            <a:off x="2387286" y="4798723"/>
            <a:ext cx="1400941" cy="40076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유튜브 </a:t>
            </a: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LIVE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뉴스 영역</a:t>
            </a:r>
            <a:endParaRPr kumimoji="1" lang="en-US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637FFCB-88F5-402A-90EA-04C20B98C588}"/>
              </a:ext>
            </a:extLst>
          </p:cNvPr>
          <p:cNvSpPr/>
          <p:nvPr/>
        </p:nvSpPr>
        <p:spPr bwMode="auto">
          <a:xfrm>
            <a:off x="957944" y="3396622"/>
            <a:ext cx="1400941" cy="11991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ON AIR </a:t>
            </a:r>
            <a:r>
              <a:rPr kumimoji="1" lang="ko-KR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방송알림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1E2563E-5F48-410B-A829-AC08F05A597B}"/>
              </a:ext>
            </a:extLst>
          </p:cNvPr>
          <p:cNvSpPr/>
          <p:nvPr/>
        </p:nvSpPr>
        <p:spPr bwMode="auto">
          <a:xfrm>
            <a:off x="2387286" y="3396622"/>
            <a:ext cx="1400941" cy="11991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TODAY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키워드 영역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B524DC-E296-4C4F-BD36-E882FD35FCD9}"/>
              </a:ext>
            </a:extLst>
          </p:cNvPr>
          <p:cNvSpPr/>
          <p:nvPr/>
        </p:nvSpPr>
        <p:spPr bwMode="auto">
          <a:xfrm>
            <a:off x="957944" y="3544665"/>
            <a:ext cx="1400941" cy="40076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ISSUE</a:t>
            </a: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795177-F903-4B69-9EEB-1CA60BA9B6D6}"/>
              </a:ext>
            </a:extLst>
          </p:cNvPr>
          <p:cNvSpPr/>
          <p:nvPr/>
        </p:nvSpPr>
        <p:spPr bwMode="auto">
          <a:xfrm>
            <a:off x="2387286" y="3544665"/>
            <a:ext cx="1400941" cy="40076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주요영상 영역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56DA129-B874-4CF9-98CD-6A975C793AB9}"/>
              </a:ext>
            </a:extLst>
          </p:cNvPr>
          <p:cNvSpPr/>
          <p:nvPr/>
        </p:nvSpPr>
        <p:spPr bwMode="auto">
          <a:xfrm>
            <a:off x="957944" y="3971383"/>
            <a:ext cx="1400941" cy="145227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배너 </a:t>
            </a: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D11D68F-B98D-4015-A366-50403553619C}"/>
              </a:ext>
            </a:extLst>
          </p:cNvPr>
          <p:cNvSpPr/>
          <p:nvPr/>
        </p:nvSpPr>
        <p:spPr bwMode="auto">
          <a:xfrm>
            <a:off x="2387286" y="3971383"/>
            <a:ext cx="1400941" cy="145227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배너 영역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99AFD73-DA82-4003-870B-3C5FE703683C}"/>
              </a:ext>
            </a:extLst>
          </p:cNvPr>
          <p:cNvSpPr/>
          <p:nvPr/>
        </p:nvSpPr>
        <p:spPr bwMode="auto">
          <a:xfrm>
            <a:off x="957944" y="4142565"/>
            <a:ext cx="1400941" cy="40076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최신 뉴스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D094869-7DFE-44DA-B9D2-8E2E867D203F}"/>
              </a:ext>
            </a:extLst>
          </p:cNvPr>
          <p:cNvSpPr/>
          <p:nvPr/>
        </p:nvSpPr>
        <p:spPr bwMode="auto">
          <a:xfrm>
            <a:off x="2387286" y="4142565"/>
            <a:ext cx="1400941" cy="40076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많이 본 뉴스 영역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8673D82-5B52-4B4C-A627-AA5D6A62DA5B}"/>
              </a:ext>
            </a:extLst>
          </p:cNvPr>
          <p:cNvSpPr/>
          <p:nvPr/>
        </p:nvSpPr>
        <p:spPr bwMode="auto">
          <a:xfrm>
            <a:off x="957945" y="4569285"/>
            <a:ext cx="2830284" cy="204421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분야별 바로가기 영역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0F4BC36-6D50-4273-A98D-840FD7776502}"/>
              </a:ext>
            </a:extLst>
          </p:cNvPr>
          <p:cNvSpPr/>
          <p:nvPr/>
        </p:nvSpPr>
        <p:spPr bwMode="auto">
          <a:xfrm>
            <a:off x="957945" y="5224503"/>
            <a:ext cx="2105295" cy="34399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프리미엄</a:t>
            </a: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28DDD1B-1C1B-444F-A916-46E1DC6724C6}"/>
              </a:ext>
            </a:extLst>
          </p:cNvPr>
          <p:cNvSpPr/>
          <p:nvPr/>
        </p:nvSpPr>
        <p:spPr bwMode="auto">
          <a:xfrm>
            <a:off x="3081339" y="5224503"/>
            <a:ext cx="705802" cy="34399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배너 영역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9447823-2A2D-46CF-BF90-80B214C8B53D}"/>
              </a:ext>
            </a:extLst>
          </p:cNvPr>
          <p:cNvSpPr/>
          <p:nvPr/>
        </p:nvSpPr>
        <p:spPr bwMode="auto">
          <a:xfrm>
            <a:off x="957945" y="5590263"/>
            <a:ext cx="2830284" cy="278827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스포츠 뉴스 영역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6F83104-24B6-4520-9B14-1511F8D09066}"/>
              </a:ext>
            </a:extLst>
          </p:cNvPr>
          <p:cNvSpPr/>
          <p:nvPr/>
        </p:nvSpPr>
        <p:spPr bwMode="auto">
          <a:xfrm>
            <a:off x="957945" y="5890861"/>
            <a:ext cx="2830284" cy="25175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연예 뉴스 영역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1D85823-507F-4FDF-80B1-AE3903C8E0F2}"/>
              </a:ext>
            </a:extLst>
          </p:cNvPr>
          <p:cNvSpPr/>
          <p:nvPr/>
        </p:nvSpPr>
        <p:spPr bwMode="auto">
          <a:xfrm>
            <a:off x="957945" y="6159747"/>
            <a:ext cx="2830284" cy="28193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전국뉴스 영역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9049564-3229-483B-8EB1-F12122212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309940"/>
              </p:ext>
            </p:extLst>
          </p:nvPr>
        </p:nvGraphicFramePr>
        <p:xfrm>
          <a:off x="5008517" y="1079509"/>
          <a:ext cx="6478089" cy="409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정보를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26233435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LIVE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속보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LIVE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속보를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9985378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재난 레이어 영역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재난 발생 시 재난 포털 컨텐츠를 제공해 주는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3673965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헤드라인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뉴스의 최신 헤드라인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8482899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K-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추천뉴스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뉴스가 추천하는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방송 다시보기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 방송 종료 후 일정 시간 뒤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다시보기를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00637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 AIR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방송 알림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 방송 전 알림을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0068318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TODAY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키워드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오늘 가장 인기 높은 키워드를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6686790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ISSUE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멀티탭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단일 형식 등 다양한 스타일의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ISSUE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및 다른 용도로 활용 가능한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3999563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주요영상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영상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94643215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최신뉴스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최신뉴스를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4399956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많이 본 뉴스 영역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포털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유튜브 채널에서 가장 많이 본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1520417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분야별 바로가기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분야별 화면으로 바로가기를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97490897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K-Shorts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유튜브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인스타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등의 채널에서 제공하는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Shorts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영상을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2497471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유튜브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LIVE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유튜브 채널을 통해 방송되고 있는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LIVE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423935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프리미엄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프리미엄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하위 프로그램의 최신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9620405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스포츠 뉴스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스포츠 뉴스 중 최신 헤드라인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4700952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연예 뉴스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연예 뉴스 중 최신 헤드라인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60431025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전국뉴스 영역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전국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총국의 최신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3245426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배너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뉴스와 관련된 배너를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968565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A5583C-0EA4-410E-B28B-F6E733253053}"/>
              </a:ext>
            </a:extLst>
          </p:cNvPr>
          <p:cNvSpPr txBox="1"/>
          <p:nvPr/>
        </p:nvSpPr>
        <p:spPr>
          <a:xfrm>
            <a:off x="4909457" y="833288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본문 항목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BE199A4-820D-4776-9D51-5BA5CFB887B6}"/>
              </a:ext>
            </a:extLst>
          </p:cNvPr>
          <p:cNvSpPr txBox="1"/>
          <p:nvPr/>
        </p:nvSpPr>
        <p:spPr>
          <a:xfrm>
            <a:off x="4909457" y="5278024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툴바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영역 항목</a:t>
            </a:r>
          </a:p>
        </p:txBody>
      </p:sp>
      <p:graphicFrame>
        <p:nvGraphicFramePr>
          <p:cNvPr id="81" name="표 4">
            <a:extLst>
              <a:ext uri="{FF2B5EF4-FFF2-40B4-BE49-F238E27FC236}">
                <a16:creationId xmlns:a16="http://schemas.microsoft.com/office/drawing/2014/main" id="{2DA171BC-5BF8-4BFE-8994-7E3273B43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26794"/>
              </p:ext>
            </p:extLst>
          </p:nvPr>
        </p:nvGraphicFramePr>
        <p:xfrm>
          <a:off x="5008517" y="5528074"/>
          <a:ext cx="6478089" cy="989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 팝업 오픈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확대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글자 크기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확대하기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축소하기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00637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다크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라이트 모드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모드 변경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9666131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상단으로 이동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01096888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31CB03-49CC-4D39-BC80-3AAC1A15E30B}"/>
              </a:ext>
            </a:extLst>
          </p:cNvPr>
          <p:cNvSpPr/>
          <p:nvPr/>
        </p:nvSpPr>
        <p:spPr bwMode="auto">
          <a:xfrm>
            <a:off x="957945" y="1355720"/>
            <a:ext cx="2830284" cy="204421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영역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20E73A-C0A4-4B18-9A2D-1BD7DD76CA49}"/>
              </a:ext>
            </a:extLst>
          </p:cNvPr>
          <p:cNvSpPr/>
          <p:nvPr/>
        </p:nvSpPr>
        <p:spPr bwMode="auto">
          <a:xfrm>
            <a:off x="957945" y="1590852"/>
            <a:ext cx="2830284" cy="204421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LIVE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속보 영역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DBE7E1-CDAE-4D21-97B9-97374BFC3E25}"/>
              </a:ext>
            </a:extLst>
          </p:cNvPr>
          <p:cNvSpPr/>
          <p:nvPr/>
        </p:nvSpPr>
        <p:spPr bwMode="auto">
          <a:xfrm>
            <a:off x="957945" y="1817275"/>
            <a:ext cx="2830284" cy="204421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재난 레이어 영역</a:t>
            </a:r>
          </a:p>
        </p:txBody>
      </p:sp>
    </p:spTree>
    <p:extLst>
      <p:ext uri="{BB962C8B-B14F-4D97-AF65-F5344CB8AC3E}">
        <p14:creationId xmlns:p14="http://schemas.microsoft.com/office/powerpoint/2010/main" val="1133269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SB_KNP_02_01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352642"/>
              </p:ext>
            </p:extLst>
          </p:nvPr>
        </p:nvGraphicFramePr>
        <p:xfrm>
          <a:off x="8939284" y="973008"/>
          <a:ext cx="3152632" cy="4838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 화면의 영역은 노출 설정에 따라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메인화면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상단에 노출되는 영역임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영역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활성 시 노출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공지사항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개의 제목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수는 노출 기준을 넘지 않으며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기준선 이상 넘어가는 경우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 줄임 처리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마우스 오버 시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클릭 시 상세 내용 화면으로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라이브 속보 영역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펼쳐진 상태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LIVE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띠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활성 시 노출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접근 시 기본 상태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영상은 자동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(Sound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는 제공하지 않음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LIVE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라이브 상태임을 알리는 효과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수는 노출 기준선을 넘지 않으며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기준선 이상 넘어가는 경우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줄 바꿈 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수가 두줄 이상 넘어가는 경우 말 줄임 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라이브 화면으로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라이브 영역 닫기 버튼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라이브 영역 접혀진 상태로 변경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라이브 속보 영역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접혀진 상태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[3-1]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LIVE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LIVE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라이브 상태임을 알리는 효과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수는 노출 기준선을 넘지 않으며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기준선 이상 넘어가는 경우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말 줄임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라이브 화면으로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[3-2]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라이브 영역 열기 버튼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라이브 영역 펼쳐진 상태로 변경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레이어 영역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레이어 콘텐츠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 제작된 별도의 화면을 불러옴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25106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</a:tbl>
          </a:graphicData>
        </a:graphic>
      </p:graphicFrame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C54A093-0429-4549-9127-AC24FC97FF98}"/>
              </a:ext>
            </a:extLst>
          </p:cNvPr>
          <p:cNvCxnSpPr/>
          <p:nvPr/>
        </p:nvCxnSpPr>
        <p:spPr bwMode="auto">
          <a:xfrm>
            <a:off x="104775" y="1342706"/>
            <a:ext cx="874907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3EC04A5-2BAB-4787-9CA2-849C6B6A6C9C}"/>
              </a:ext>
            </a:extLst>
          </p:cNvPr>
          <p:cNvSpPr txBox="1"/>
          <p:nvPr/>
        </p:nvSpPr>
        <p:spPr>
          <a:xfrm>
            <a:off x="947738" y="137182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6276B3B-93AB-48A3-9A8C-6111A513D95E}"/>
              </a:ext>
            </a:extLst>
          </p:cNvPr>
          <p:cNvSpPr txBox="1"/>
          <p:nvPr/>
        </p:nvSpPr>
        <p:spPr>
          <a:xfrm>
            <a:off x="1621993" y="1400189"/>
            <a:ext cx="31582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KBS1, 2TV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프로그램 조정 안내 고지사항 제목이 보여집니다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F84B098-A423-46DD-B19B-BA29AD64BDB6}"/>
              </a:ext>
            </a:extLst>
          </p:cNvPr>
          <p:cNvCxnSpPr/>
          <p:nvPr/>
        </p:nvCxnSpPr>
        <p:spPr bwMode="auto">
          <a:xfrm>
            <a:off x="104775" y="1656215"/>
            <a:ext cx="874907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B1E278FB-78B7-43C1-A275-E7E4330A11A8}"/>
              </a:ext>
            </a:extLst>
          </p:cNvPr>
          <p:cNvSpPr/>
          <p:nvPr/>
        </p:nvSpPr>
        <p:spPr bwMode="auto">
          <a:xfrm>
            <a:off x="662994" y="137611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9F8524D1-FA28-48A4-BB7F-99B7E8C39F0D}"/>
              </a:ext>
            </a:extLst>
          </p:cNvPr>
          <p:cNvGrpSpPr/>
          <p:nvPr/>
        </p:nvGrpSpPr>
        <p:grpSpPr>
          <a:xfrm>
            <a:off x="7420698" y="973008"/>
            <a:ext cx="695503" cy="628363"/>
            <a:chOff x="6715304" y="1158803"/>
            <a:chExt cx="695503" cy="628363"/>
          </a:xfrm>
        </p:grpSpPr>
        <p:sp>
          <p:nvSpPr>
            <p:cNvPr id="103" name="말풍선: 사각형 102">
              <a:extLst>
                <a:ext uri="{FF2B5EF4-FFF2-40B4-BE49-F238E27FC236}">
                  <a16:creationId xmlns:a16="http://schemas.microsoft.com/office/drawing/2014/main" id="{5BBB3C01-4A67-4665-AE95-9A56A6F08122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EF235007-EF79-47B4-AC68-FEEE9EFBD1C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19829" y="1621944"/>
              <a:ext cx="3485" cy="1652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8FB79B3C-36D6-4002-9AD2-B77BE3EE7113}"/>
              </a:ext>
            </a:extLst>
          </p:cNvPr>
          <p:cNvGrpSpPr/>
          <p:nvPr/>
        </p:nvGrpSpPr>
        <p:grpSpPr>
          <a:xfrm>
            <a:off x="1429201" y="973008"/>
            <a:ext cx="695503" cy="628363"/>
            <a:chOff x="6715304" y="1158803"/>
            <a:chExt cx="695503" cy="628363"/>
          </a:xfrm>
        </p:grpSpPr>
        <p:sp>
          <p:nvSpPr>
            <p:cNvPr id="106" name="말풍선: 사각형 105">
              <a:extLst>
                <a:ext uri="{FF2B5EF4-FFF2-40B4-BE49-F238E27FC236}">
                  <a16:creationId xmlns:a16="http://schemas.microsoft.com/office/drawing/2014/main" id="{7C049971-7B77-4F7B-9576-4BEC532D2748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317F9F74-F04C-40BB-89B0-C97CC4CCCD11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19829" y="1621944"/>
              <a:ext cx="3485" cy="1652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286825D-6996-4581-BA7C-D520D73BB064}"/>
              </a:ext>
            </a:extLst>
          </p:cNvPr>
          <p:cNvSpPr/>
          <p:nvPr/>
        </p:nvSpPr>
        <p:spPr bwMode="auto">
          <a:xfrm>
            <a:off x="104775" y="2159808"/>
            <a:ext cx="8739967" cy="11170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9766AD-6A57-4680-8308-7F711A411EEA}"/>
              </a:ext>
            </a:extLst>
          </p:cNvPr>
          <p:cNvSpPr txBox="1"/>
          <p:nvPr/>
        </p:nvSpPr>
        <p:spPr>
          <a:xfrm>
            <a:off x="3022682" y="2375853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LIVE</a:t>
            </a:r>
            <a:endParaRPr lang="ko-KR" altLang="en-US" sz="16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02333B-D886-4B1E-9FEE-1BB9F8A86444}"/>
              </a:ext>
            </a:extLst>
          </p:cNvPr>
          <p:cNvSpPr txBox="1"/>
          <p:nvPr/>
        </p:nvSpPr>
        <p:spPr>
          <a:xfrm rot="10800000">
            <a:off x="7716812" y="2535978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8F58A3-8FAF-460B-A4AD-FEBA264BA61D}"/>
              </a:ext>
            </a:extLst>
          </p:cNvPr>
          <p:cNvSpPr txBox="1"/>
          <p:nvPr/>
        </p:nvSpPr>
        <p:spPr>
          <a:xfrm>
            <a:off x="3022682" y="2680653"/>
            <a:ext cx="2303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 특보</a:t>
            </a:r>
            <a:r>
              <a:rPr lang="en-US" altLang="ko-KR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연평도에 공습경보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46838D96-C554-43E0-85A8-E50B025A861F}"/>
              </a:ext>
            </a:extLst>
          </p:cNvPr>
          <p:cNvSpPr/>
          <p:nvPr/>
        </p:nvSpPr>
        <p:spPr bwMode="auto">
          <a:xfrm>
            <a:off x="7729210" y="2518560"/>
            <a:ext cx="246221" cy="246221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AA0B5F7-0B2A-40FD-AF35-6C8CCFF33588}"/>
              </a:ext>
            </a:extLst>
          </p:cNvPr>
          <p:cNvSpPr/>
          <p:nvPr/>
        </p:nvSpPr>
        <p:spPr bwMode="auto">
          <a:xfrm>
            <a:off x="674131" y="251856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3DD2B796-492D-44B4-8972-0A9D65CF1DF4}"/>
              </a:ext>
            </a:extLst>
          </p:cNvPr>
          <p:cNvGrpSpPr/>
          <p:nvPr/>
        </p:nvGrpSpPr>
        <p:grpSpPr>
          <a:xfrm>
            <a:off x="7279928" y="1741323"/>
            <a:ext cx="695503" cy="1490538"/>
            <a:chOff x="6715304" y="1158803"/>
            <a:chExt cx="695503" cy="1490538"/>
          </a:xfrm>
        </p:grpSpPr>
        <p:sp>
          <p:nvSpPr>
            <p:cNvPr id="138" name="말풍선: 사각형 137">
              <a:extLst>
                <a:ext uri="{FF2B5EF4-FFF2-40B4-BE49-F238E27FC236}">
                  <a16:creationId xmlns:a16="http://schemas.microsoft.com/office/drawing/2014/main" id="{460AD59E-272F-4487-B171-BBCA4C72FFE2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F0E4AA1D-0642-43E1-AE58-A60ECD7A41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19829" y="1621944"/>
              <a:ext cx="1" cy="102739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382BEF0-BB6C-4E56-A916-FCD244D1F873}"/>
              </a:ext>
            </a:extLst>
          </p:cNvPr>
          <p:cNvSpPr/>
          <p:nvPr/>
        </p:nvSpPr>
        <p:spPr bwMode="auto">
          <a:xfrm>
            <a:off x="108065" y="3797666"/>
            <a:ext cx="8736677" cy="561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691BBA5-0F62-4FEF-A1BE-564F47779342}"/>
              </a:ext>
            </a:extLst>
          </p:cNvPr>
          <p:cNvSpPr txBox="1"/>
          <p:nvPr/>
        </p:nvSpPr>
        <p:spPr>
          <a:xfrm>
            <a:off x="1065730" y="3891946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LIVE</a:t>
            </a:r>
            <a:endParaRPr lang="ko-KR" altLang="en-US" sz="16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3A1AE20-74F6-4605-8857-E2F15AB912CD}"/>
              </a:ext>
            </a:extLst>
          </p:cNvPr>
          <p:cNvSpPr txBox="1"/>
          <p:nvPr/>
        </p:nvSpPr>
        <p:spPr>
          <a:xfrm>
            <a:off x="7716812" y="3943112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∨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79EA8CD-692A-4911-A6BA-7E2597872FC8}"/>
              </a:ext>
            </a:extLst>
          </p:cNvPr>
          <p:cNvSpPr txBox="1"/>
          <p:nvPr/>
        </p:nvSpPr>
        <p:spPr>
          <a:xfrm>
            <a:off x="1668780" y="3922724"/>
            <a:ext cx="2303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 특보</a:t>
            </a:r>
            <a:r>
              <a:rPr lang="en-US" altLang="ko-KR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연평도에 공습경보</a:t>
            </a: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7702AA0A-8AAC-44D0-8209-7979B53F989F}"/>
              </a:ext>
            </a:extLst>
          </p:cNvPr>
          <p:cNvSpPr/>
          <p:nvPr/>
        </p:nvSpPr>
        <p:spPr bwMode="auto">
          <a:xfrm>
            <a:off x="7729210" y="3925694"/>
            <a:ext cx="246221" cy="246221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F840CB23-33FF-4508-8EB7-91D545DA9FD4}"/>
              </a:ext>
            </a:extLst>
          </p:cNvPr>
          <p:cNvSpPr/>
          <p:nvPr/>
        </p:nvSpPr>
        <p:spPr bwMode="auto">
          <a:xfrm>
            <a:off x="692336" y="396944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518CE3A5-E359-45A3-A142-8B19F3BB1136}"/>
              </a:ext>
            </a:extLst>
          </p:cNvPr>
          <p:cNvGrpSpPr/>
          <p:nvPr/>
        </p:nvGrpSpPr>
        <p:grpSpPr>
          <a:xfrm>
            <a:off x="7279928" y="3377561"/>
            <a:ext cx="695503" cy="987717"/>
            <a:chOff x="6715304" y="1158803"/>
            <a:chExt cx="695503" cy="987717"/>
          </a:xfrm>
        </p:grpSpPr>
        <p:sp>
          <p:nvSpPr>
            <p:cNvPr id="159" name="말풍선: 사각형 158">
              <a:extLst>
                <a:ext uri="{FF2B5EF4-FFF2-40B4-BE49-F238E27FC236}">
                  <a16:creationId xmlns:a16="http://schemas.microsoft.com/office/drawing/2014/main" id="{CB8E8B29-9BD9-4DC8-B9CF-004C95A7E235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E0EFF42C-A8C7-4EA4-943F-7111CFD055C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19829" y="1621944"/>
              <a:ext cx="1" cy="5245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645BF94-AEF3-47E0-893B-F0A821D25CB1}"/>
              </a:ext>
            </a:extLst>
          </p:cNvPr>
          <p:cNvSpPr/>
          <p:nvPr/>
        </p:nvSpPr>
        <p:spPr bwMode="auto">
          <a:xfrm>
            <a:off x="108065" y="4750401"/>
            <a:ext cx="8736677" cy="1754727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EA8A9A2-8DE7-4B01-9059-0440D413E59C}"/>
              </a:ext>
            </a:extLst>
          </p:cNvPr>
          <p:cNvSpPr txBox="1"/>
          <p:nvPr/>
        </p:nvSpPr>
        <p:spPr>
          <a:xfrm>
            <a:off x="3812433" y="535831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재난 상황 발생 시 </a:t>
            </a:r>
            <a:endParaRPr lang="en-US" altLang="ko-KR" sz="12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관련 콘텐츠 노출</a:t>
            </a: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01D19705-08BF-499C-924B-7F7C09F4AFCD}"/>
              </a:ext>
            </a:extLst>
          </p:cNvPr>
          <p:cNvSpPr/>
          <p:nvPr/>
        </p:nvSpPr>
        <p:spPr bwMode="auto">
          <a:xfrm>
            <a:off x="698455" y="538667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3796E8D-B12C-4387-B1FC-C99B1566388A}"/>
              </a:ext>
            </a:extLst>
          </p:cNvPr>
          <p:cNvSpPr/>
          <p:nvPr/>
        </p:nvSpPr>
        <p:spPr bwMode="auto">
          <a:xfrm>
            <a:off x="1668780" y="178924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E81CCFE-4C08-48CD-988A-1A80F9673756}"/>
              </a:ext>
            </a:extLst>
          </p:cNvPr>
          <p:cNvSpPr/>
          <p:nvPr/>
        </p:nvSpPr>
        <p:spPr bwMode="auto">
          <a:xfrm>
            <a:off x="3967843" y="252079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EACBB1-9CAD-4EAE-A940-7598FE5D60F8}"/>
              </a:ext>
            </a:extLst>
          </p:cNvPr>
          <p:cNvSpPr/>
          <p:nvPr/>
        </p:nvSpPr>
        <p:spPr bwMode="auto">
          <a:xfrm>
            <a:off x="7677694" y="233791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365FA9-11B2-487B-BB8D-627C29AD56D8}"/>
              </a:ext>
            </a:extLst>
          </p:cNvPr>
          <p:cNvSpPr/>
          <p:nvPr/>
        </p:nvSpPr>
        <p:spPr bwMode="auto">
          <a:xfrm>
            <a:off x="2443843" y="379224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A45FD5-C997-476E-B2C0-72374F559655}"/>
              </a:ext>
            </a:extLst>
          </p:cNvPr>
          <p:cNvSpPr/>
          <p:nvPr/>
        </p:nvSpPr>
        <p:spPr bwMode="auto">
          <a:xfrm>
            <a:off x="7695111" y="379224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369E683-B10E-4388-8045-E4D0BAF284C6}"/>
              </a:ext>
            </a:extLst>
          </p:cNvPr>
          <p:cNvSpPr/>
          <p:nvPr/>
        </p:nvSpPr>
        <p:spPr bwMode="auto">
          <a:xfrm>
            <a:off x="988369" y="2213173"/>
            <a:ext cx="1939772" cy="993411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BEBAF2B-8205-4786-BC23-A62669A74761}"/>
              </a:ext>
            </a:extLst>
          </p:cNvPr>
          <p:cNvSpPr/>
          <p:nvPr/>
        </p:nvSpPr>
        <p:spPr bwMode="auto">
          <a:xfrm>
            <a:off x="1894579" y="2619460"/>
            <a:ext cx="199692" cy="199692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8A3456B-F754-44A5-880A-F1752FB39361}"/>
              </a:ext>
            </a:extLst>
          </p:cNvPr>
          <p:cNvSpPr/>
          <p:nvPr/>
        </p:nvSpPr>
        <p:spPr bwMode="auto">
          <a:xfrm>
            <a:off x="988368" y="2209897"/>
            <a:ext cx="1939772" cy="993411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86DBC56-1E3C-4BA9-9752-1F90C5806E47}"/>
              </a:ext>
            </a:extLst>
          </p:cNvPr>
          <p:cNvSpPr/>
          <p:nvPr/>
        </p:nvSpPr>
        <p:spPr bwMode="auto">
          <a:xfrm>
            <a:off x="1894578" y="2616184"/>
            <a:ext cx="199692" cy="199692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49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CDFB196-9F13-4966-BF98-3F995D1ED15D}"/>
              </a:ext>
            </a:extLst>
          </p:cNvPr>
          <p:cNvSpPr/>
          <p:nvPr/>
        </p:nvSpPr>
        <p:spPr bwMode="auto">
          <a:xfrm>
            <a:off x="373455" y="1370872"/>
            <a:ext cx="312906" cy="1385100"/>
          </a:xfrm>
          <a:prstGeom prst="roundRect">
            <a:avLst>
              <a:gd name="adj" fmla="val 33366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7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SB_KNP_02_02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613215"/>
              </p:ext>
            </p:extLst>
          </p:nvPr>
        </p:nvGraphicFramePr>
        <p:xfrm>
          <a:off x="8939284" y="973008"/>
          <a:ext cx="3152632" cy="472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헤드라인 영역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헤드라인 뉴스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뉴스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 지난 시간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내용일부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내용일부 글자 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증간 헤드라인 뉴스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뉴스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+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 지난 시간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헤드라인 뉴스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- 4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뉴스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 지난 시간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마무스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K-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추천 뉴스 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뉴스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(3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 이상인 경우 말 줄임 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기사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뉴스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제목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(12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기사 제목은 글자 수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 이상인 경우 말 줄임 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영영 마우스 오버 시 텍스트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TOP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버튼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(17 Page)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 참조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4134BE38-666F-4E3C-9CDC-64B8AD0D995B}"/>
              </a:ext>
            </a:extLst>
          </p:cNvPr>
          <p:cNvSpPr txBox="1"/>
          <p:nvPr/>
        </p:nvSpPr>
        <p:spPr>
          <a:xfrm>
            <a:off x="376424" y="1770400"/>
            <a:ext cx="312906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AAE8DC98-D9F8-4A73-9FA3-175EE7453C73}"/>
              </a:ext>
            </a:extLst>
          </p:cNvPr>
          <p:cNvSpPr/>
          <p:nvPr/>
        </p:nvSpPr>
        <p:spPr bwMode="auto">
          <a:xfrm>
            <a:off x="428468" y="107116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1CA08D-5B22-4A6F-AA86-75B20D0BB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64" y="1494314"/>
            <a:ext cx="219587" cy="2154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C0F7BC-70D2-4C4D-AEA6-8E42D54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62" y="2147237"/>
            <a:ext cx="195089" cy="21725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5460CAEF-C4E8-4B18-BFAD-4F98A4ED60E8}"/>
              </a:ext>
            </a:extLst>
          </p:cNvPr>
          <p:cNvSpPr txBox="1"/>
          <p:nvPr/>
        </p:nvSpPr>
        <p:spPr>
          <a:xfrm>
            <a:off x="271172" y="2347620"/>
            <a:ext cx="529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다크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모드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C7DAE1E-B306-4B97-B180-3385FD5D5B2A}"/>
              </a:ext>
            </a:extLst>
          </p:cNvPr>
          <p:cNvGrpSpPr/>
          <p:nvPr/>
        </p:nvGrpSpPr>
        <p:grpSpPr>
          <a:xfrm>
            <a:off x="8099047" y="6063962"/>
            <a:ext cx="529969" cy="308052"/>
            <a:chOff x="271172" y="3050533"/>
            <a:chExt cx="529969" cy="308052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F5BEF42A-07BB-4A7A-9360-27BFCCF1D152}"/>
                </a:ext>
              </a:extLst>
            </p:cNvPr>
            <p:cNvSpPr/>
            <p:nvPr/>
          </p:nvSpPr>
          <p:spPr bwMode="auto">
            <a:xfrm>
              <a:off x="376910" y="3050533"/>
              <a:ext cx="308052" cy="308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EFDA014-342F-4C9D-BF43-4486CFE00CC8}"/>
                </a:ext>
              </a:extLst>
            </p:cNvPr>
            <p:cNvSpPr txBox="1"/>
            <p:nvPr/>
          </p:nvSpPr>
          <p:spPr>
            <a:xfrm>
              <a:off x="271172" y="3111713"/>
              <a:ext cx="52996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TOP</a:t>
              </a:r>
            </a:p>
          </p:txBody>
        </p:sp>
      </p:grp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79D5A990-0135-425A-903C-8ABE16D7294E}"/>
              </a:ext>
            </a:extLst>
          </p:cNvPr>
          <p:cNvSpPr/>
          <p:nvPr/>
        </p:nvSpPr>
        <p:spPr bwMode="auto">
          <a:xfrm>
            <a:off x="961493" y="1015582"/>
            <a:ext cx="7066826" cy="3399660"/>
          </a:xfrm>
          <a:prstGeom prst="roundRect">
            <a:avLst>
              <a:gd name="adj" fmla="val 3314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E4F9160-4C68-4F01-88E9-F0F68A7FA3BF}"/>
              </a:ext>
            </a:extLst>
          </p:cNvPr>
          <p:cNvSpPr>
            <a:spLocks noChangeAspect="1"/>
          </p:cNvSpPr>
          <p:nvPr/>
        </p:nvSpPr>
        <p:spPr bwMode="auto">
          <a:xfrm>
            <a:off x="1052886" y="1097460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헤드라인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1576406-4E81-467A-A507-F4DC6AC5A9F2}"/>
              </a:ext>
            </a:extLst>
          </p:cNvPr>
          <p:cNvSpPr>
            <a:spLocks noChangeAspect="1"/>
          </p:cNvSpPr>
          <p:nvPr/>
        </p:nvSpPr>
        <p:spPr bwMode="auto">
          <a:xfrm>
            <a:off x="1748138" y="1097460"/>
            <a:ext cx="3092393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뉴스의 빠르고 정확한 헤드라인 뉴스 </a:t>
            </a: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8331835D-CF63-4288-9CDB-70772784E6A1}"/>
              </a:ext>
            </a:extLst>
          </p:cNvPr>
          <p:cNvSpPr/>
          <p:nvPr/>
        </p:nvSpPr>
        <p:spPr bwMode="auto">
          <a:xfrm>
            <a:off x="1015513" y="1415933"/>
            <a:ext cx="3508203" cy="1796648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A3C1233B-AFE6-4C71-885A-9831BAD1DAB3}"/>
              </a:ext>
            </a:extLst>
          </p:cNvPr>
          <p:cNvSpPr/>
          <p:nvPr/>
        </p:nvSpPr>
        <p:spPr bwMode="auto">
          <a:xfrm>
            <a:off x="4176781" y="2863751"/>
            <a:ext cx="272001" cy="272001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663B2CB-61B9-471D-A301-3F6382AD32DB}"/>
              </a:ext>
            </a:extLst>
          </p:cNvPr>
          <p:cNvSpPr txBox="1"/>
          <p:nvPr/>
        </p:nvSpPr>
        <p:spPr>
          <a:xfrm>
            <a:off x="4587438" y="2303800"/>
            <a:ext cx="1696021" cy="299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1F1B0428-2DB4-495E-A3CE-F7E2F86B9DA3}"/>
              </a:ext>
            </a:extLst>
          </p:cNvPr>
          <p:cNvSpPr/>
          <p:nvPr/>
        </p:nvSpPr>
        <p:spPr bwMode="auto">
          <a:xfrm>
            <a:off x="4594025" y="1415933"/>
            <a:ext cx="1681311" cy="861046"/>
          </a:xfrm>
          <a:prstGeom prst="roundRect">
            <a:avLst>
              <a:gd name="adj" fmla="val 8954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153DB45A-52D4-489B-BC9A-DE39EFBFA69E}"/>
              </a:ext>
            </a:extLst>
          </p:cNvPr>
          <p:cNvSpPr/>
          <p:nvPr/>
        </p:nvSpPr>
        <p:spPr bwMode="auto">
          <a:xfrm>
            <a:off x="6065475" y="2058908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F846BC4-BF52-4445-803A-6B831F0715DF}"/>
              </a:ext>
            </a:extLst>
          </p:cNvPr>
          <p:cNvSpPr txBox="1"/>
          <p:nvPr/>
        </p:nvSpPr>
        <p:spPr>
          <a:xfrm>
            <a:off x="4587438" y="3773252"/>
            <a:ext cx="1696021" cy="299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0EB7487D-4FA4-4079-8B32-BB64E58A653F}"/>
              </a:ext>
            </a:extLst>
          </p:cNvPr>
          <p:cNvSpPr/>
          <p:nvPr/>
        </p:nvSpPr>
        <p:spPr bwMode="auto">
          <a:xfrm>
            <a:off x="4594025" y="2885385"/>
            <a:ext cx="1681311" cy="861046"/>
          </a:xfrm>
          <a:prstGeom prst="roundRect">
            <a:avLst>
              <a:gd name="adj" fmla="val 8954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81B136DD-3F7A-44C5-81A9-21BE87CBB805}"/>
              </a:ext>
            </a:extLst>
          </p:cNvPr>
          <p:cNvSpPr/>
          <p:nvPr/>
        </p:nvSpPr>
        <p:spPr bwMode="auto">
          <a:xfrm>
            <a:off x="6065475" y="3365193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DB14649-0F5D-4F9C-B3CF-8D83A2E0222A}"/>
              </a:ext>
            </a:extLst>
          </p:cNvPr>
          <p:cNvSpPr txBox="1"/>
          <p:nvPr/>
        </p:nvSpPr>
        <p:spPr>
          <a:xfrm>
            <a:off x="4575545" y="2604773"/>
            <a:ext cx="529969" cy="18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 전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70AC3DB-D70F-4291-8548-33B56A58EA7D}"/>
              </a:ext>
            </a:extLst>
          </p:cNvPr>
          <p:cNvSpPr txBox="1"/>
          <p:nvPr/>
        </p:nvSpPr>
        <p:spPr>
          <a:xfrm>
            <a:off x="4575546" y="4105582"/>
            <a:ext cx="529969" cy="18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 전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3396F4-2CCF-4133-B966-B476FDEAE09F}"/>
              </a:ext>
            </a:extLst>
          </p:cNvPr>
          <p:cNvSpPr txBox="1"/>
          <p:nvPr/>
        </p:nvSpPr>
        <p:spPr>
          <a:xfrm>
            <a:off x="1007528" y="3296978"/>
            <a:ext cx="35194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500"/>
              </a:lnSpc>
            </a:pP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북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평양 일대서 동해상으로 중거리급 탄도 미사일 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발 발사 </a:t>
            </a:r>
            <a:endParaRPr lang="en-US" altLang="ko-KR" sz="11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C2263D5-8D7C-4109-8010-61DA5A687F8C}"/>
              </a:ext>
            </a:extLst>
          </p:cNvPr>
          <p:cNvSpPr txBox="1"/>
          <p:nvPr/>
        </p:nvSpPr>
        <p:spPr>
          <a:xfrm>
            <a:off x="1022924" y="3726463"/>
            <a:ext cx="511885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 전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72EF2D8-9E6D-46AB-8902-03CDD3B3E8B5}"/>
              </a:ext>
            </a:extLst>
          </p:cNvPr>
          <p:cNvSpPr txBox="1"/>
          <p:nvPr/>
        </p:nvSpPr>
        <p:spPr>
          <a:xfrm>
            <a:off x="1007740" y="3952974"/>
            <a:ext cx="3525962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우리 군이 북한 주장 우주발사체에 탑재됐던 위성으로 추정되는 물체를 인양하는데 성공한 것으로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추재결과 확인됐습니다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만약 이 물체가 북한 군사정찰위성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F357446-BBEF-4E72-9CBA-DD08578F86D9}"/>
              </a:ext>
            </a:extLst>
          </p:cNvPr>
          <p:cNvGrpSpPr/>
          <p:nvPr/>
        </p:nvGrpSpPr>
        <p:grpSpPr>
          <a:xfrm>
            <a:off x="6310693" y="1523655"/>
            <a:ext cx="1751216" cy="504569"/>
            <a:chOff x="5671349" y="1861256"/>
            <a:chExt cx="2369339" cy="338845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889C213-C018-4593-AD3F-30DE411FB5D6}"/>
                </a:ext>
              </a:extLst>
            </p:cNvPr>
            <p:cNvSpPr txBox="1"/>
            <p:nvPr/>
          </p:nvSpPr>
          <p:spPr>
            <a:xfrm>
              <a:off x="5671349" y="1861256"/>
              <a:ext cx="2369339" cy="336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윤 대통령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 의회 연설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 “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자유 나침반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확장하는 동맹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＂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9E04515-C0E4-420C-9ECF-D4352850C44A}"/>
                </a:ext>
              </a:extLst>
            </p:cNvPr>
            <p:cNvSpPr txBox="1"/>
            <p:nvPr/>
          </p:nvSpPr>
          <p:spPr>
            <a:xfrm>
              <a:off x="5719149" y="2060371"/>
              <a:ext cx="707612" cy="139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25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분 전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1B8C4A53-A7E8-41F1-9A25-8057D6B1BFA0}"/>
              </a:ext>
            </a:extLst>
          </p:cNvPr>
          <p:cNvGrpSpPr/>
          <p:nvPr/>
        </p:nvGrpSpPr>
        <p:grpSpPr>
          <a:xfrm>
            <a:off x="6310693" y="2255175"/>
            <a:ext cx="1751216" cy="504569"/>
            <a:chOff x="5671349" y="1861256"/>
            <a:chExt cx="2369339" cy="338845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6B4862E-1912-4113-84CF-DE207CBC958B}"/>
                </a:ext>
              </a:extLst>
            </p:cNvPr>
            <p:cNvSpPr txBox="1"/>
            <p:nvPr/>
          </p:nvSpPr>
          <p:spPr>
            <a:xfrm>
              <a:off x="5671349" y="1861256"/>
              <a:ext cx="2369339" cy="336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윤 대통령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 의회 연설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 “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자유 나침반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확장하는 동맹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＂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921C608-18FA-4A27-AB4E-6E2BEE053F42}"/>
                </a:ext>
              </a:extLst>
            </p:cNvPr>
            <p:cNvSpPr txBox="1"/>
            <p:nvPr/>
          </p:nvSpPr>
          <p:spPr>
            <a:xfrm>
              <a:off x="5719149" y="2060371"/>
              <a:ext cx="707612" cy="139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25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분 전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0A196965-9142-49F1-8C1D-863175C3FAB3}"/>
              </a:ext>
            </a:extLst>
          </p:cNvPr>
          <p:cNvGrpSpPr/>
          <p:nvPr/>
        </p:nvGrpSpPr>
        <p:grpSpPr>
          <a:xfrm>
            <a:off x="6310693" y="3030936"/>
            <a:ext cx="1751216" cy="504569"/>
            <a:chOff x="5671349" y="1861256"/>
            <a:chExt cx="2369339" cy="338845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72DED3BB-4CC4-4599-918A-03DE08C2180F}"/>
                </a:ext>
              </a:extLst>
            </p:cNvPr>
            <p:cNvSpPr txBox="1"/>
            <p:nvPr/>
          </p:nvSpPr>
          <p:spPr>
            <a:xfrm>
              <a:off x="5671349" y="1861256"/>
              <a:ext cx="2369339" cy="336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윤 대통령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 의회 연설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 “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자유 나침반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확장하는 동맹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＂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FE0CAA79-AA53-4F87-B60E-1258069CBE0D}"/>
                </a:ext>
              </a:extLst>
            </p:cNvPr>
            <p:cNvSpPr txBox="1"/>
            <p:nvPr/>
          </p:nvSpPr>
          <p:spPr>
            <a:xfrm>
              <a:off x="5719149" y="2060371"/>
              <a:ext cx="707612" cy="139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25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분 전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8DFCAEA7-D8B8-4AE4-B81E-7A2A9C7DE979}"/>
              </a:ext>
            </a:extLst>
          </p:cNvPr>
          <p:cNvGrpSpPr/>
          <p:nvPr/>
        </p:nvGrpSpPr>
        <p:grpSpPr>
          <a:xfrm>
            <a:off x="6310693" y="3796592"/>
            <a:ext cx="1751216" cy="504569"/>
            <a:chOff x="5671349" y="1861256"/>
            <a:chExt cx="2369339" cy="338845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FDCEDF3-2C1F-4435-AC9E-8EC3AEFEC88D}"/>
                </a:ext>
              </a:extLst>
            </p:cNvPr>
            <p:cNvSpPr txBox="1"/>
            <p:nvPr/>
          </p:nvSpPr>
          <p:spPr>
            <a:xfrm>
              <a:off x="5671349" y="1861256"/>
              <a:ext cx="2369339" cy="336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윤 대통령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 의회 연설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 “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자유 나침반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확장하는 동맹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＂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17586348-FCC0-40AC-AC36-A7D16A3B414F}"/>
                </a:ext>
              </a:extLst>
            </p:cNvPr>
            <p:cNvSpPr txBox="1"/>
            <p:nvPr/>
          </p:nvSpPr>
          <p:spPr>
            <a:xfrm>
              <a:off x="5719149" y="2060371"/>
              <a:ext cx="707612" cy="139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25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분 전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9FC78BF-0DAC-4B17-910C-31F1C5B899F4}"/>
              </a:ext>
            </a:extLst>
          </p:cNvPr>
          <p:cNvCxnSpPr/>
          <p:nvPr/>
        </p:nvCxnSpPr>
        <p:spPr bwMode="auto">
          <a:xfrm>
            <a:off x="6426926" y="2103002"/>
            <a:ext cx="144562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E07FF50C-6C02-49D5-A855-81A122E661F4}"/>
              </a:ext>
            </a:extLst>
          </p:cNvPr>
          <p:cNvCxnSpPr/>
          <p:nvPr/>
        </p:nvCxnSpPr>
        <p:spPr bwMode="auto">
          <a:xfrm>
            <a:off x="6426926" y="2878065"/>
            <a:ext cx="144562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E4A4CE96-942A-4E15-BB91-E11ABA99E9D0}"/>
              </a:ext>
            </a:extLst>
          </p:cNvPr>
          <p:cNvCxnSpPr/>
          <p:nvPr/>
        </p:nvCxnSpPr>
        <p:spPr bwMode="auto">
          <a:xfrm>
            <a:off x="6426926" y="3679254"/>
            <a:ext cx="144562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39A48C1F-7F88-4642-8526-2571D7FB3702}"/>
              </a:ext>
            </a:extLst>
          </p:cNvPr>
          <p:cNvSpPr/>
          <p:nvPr/>
        </p:nvSpPr>
        <p:spPr bwMode="auto">
          <a:xfrm>
            <a:off x="961493" y="4562247"/>
            <a:ext cx="7066826" cy="2195604"/>
          </a:xfrm>
          <a:prstGeom prst="roundRect">
            <a:avLst>
              <a:gd name="adj" fmla="val 503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6214156-7DB5-458B-A88D-94D886622166}"/>
              </a:ext>
            </a:extLst>
          </p:cNvPr>
          <p:cNvSpPr>
            <a:spLocks noChangeAspect="1"/>
          </p:cNvSpPr>
          <p:nvPr/>
        </p:nvSpPr>
        <p:spPr bwMode="auto">
          <a:xfrm>
            <a:off x="1052886" y="4667974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K-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추천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D96CD8A6-8340-49FC-85E3-2020519A8427}"/>
              </a:ext>
            </a:extLst>
          </p:cNvPr>
          <p:cNvSpPr>
            <a:spLocks noChangeAspect="1"/>
          </p:cNvSpPr>
          <p:nvPr/>
        </p:nvSpPr>
        <p:spPr bwMode="auto">
          <a:xfrm>
            <a:off x="1939726" y="4667974"/>
            <a:ext cx="3092393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뉴스가 추천하는 오늘의 핵심 뉴스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46B15D9-7511-4A25-9749-3A4034866C5C}"/>
              </a:ext>
            </a:extLst>
          </p:cNvPr>
          <p:cNvGrpSpPr/>
          <p:nvPr/>
        </p:nvGrpSpPr>
        <p:grpSpPr>
          <a:xfrm>
            <a:off x="1032221" y="4995156"/>
            <a:ext cx="6927414" cy="1149176"/>
            <a:chOff x="1032220" y="4995156"/>
            <a:chExt cx="7110295" cy="1179514"/>
          </a:xfrm>
        </p:grpSpPr>
        <p:sp>
          <p:nvSpPr>
            <p:cNvPr id="177" name="사각형: 둥근 모서리 176">
              <a:extLst>
                <a:ext uri="{FF2B5EF4-FFF2-40B4-BE49-F238E27FC236}">
                  <a16:creationId xmlns:a16="http://schemas.microsoft.com/office/drawing/2014/main" id="{E43A4DC9-66D3-4C51-9B93-4D93DB4B57E1}"/>
                </a:ext>
              </a:extLst>
            </p:cNvPr>
            <p:cNvSpPr/>
            <p:nvPr/>
          </p:nvSpPr>
          <p:spPr bwMode="auto">
            <a:xfrm>
              <a:off x="1032220" y="4995156"/>
              <a:ext cx="2303163" cy="1179514"/>
            </a:xfrm>
            <a:prstGeom prst="roundRect">
              <a:avLst>
                <a:gd name="adj" fmla="val 5165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0A7E16CA-C63F-408D-B694-BD76EBFA06A8}"/>
                </a:ext>
              </a:extLst>
            </p:cNvPr>
            <p:cNvSpPr/>
            <p:nvPr/>
          </p:nvSpPr>
          <p:spPr bwMode="auto">
            <a:xfrm>
              <a:off x="3435786" y="4995156"/>
              <a:ext cx="2303163" cy="1179514"/>
            </a:xfrm>
            <a:prstGeom prst="roundRect">
              <a:avLst>
                <a:gd name="adj" fmla="val 5923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E900C737-7173-4403-94BC-17F6AB2C89AC}"/>
                </a:ext>
              </a:extLst>
            </p:cNvPr>
            <p:cNvSpPr/>
            <p:nvPr/>
          </p:nvSpPr>
          <p:spPr bwMode="auto">
            <a:xfrm>
              <a:off x="5839352" y="4995156"/>
              <a:ext cx="2303163" cy="1179514"/>
            </a:xfrm>
            <a:prstGeom prst="roundRect">
              <a:avLst>
                <a:gd name="adj" fmla="val 5165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8" name="타원 177">
            <a:extLst>
              <a:ext uri="{FF2B5EF4-FFF2-40B4-BE49-F238E27FC236}">
                <a16:creationId xmlns:a16="http://schemas.microsoft.com/office/drawing/2014/main" id="{3CC4A37B-7ED7-4FBB-B225-4F0F14FAC4BD}"/>
              </a:ext>
            </a:extLst>
          </p:cNvPr>
          <p:cNvSpPr/>
          <p:nvPr/>
        </p:nvSpPr>
        <p:spPr bwMode="auto">
          <a:xfrm>
            <a:off x="3003442" y="5861442"/>
            <a:ext cx="204697" cy="204697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B70839E4-5CEC-4578-B689-5F1E650162B2}"/>
              </a:ext>
            </a:extLst>
          </p:cNvPr>
          <p:cNvSpPr/>
          <p:nvPr/>
        </p:nvSpPr>
        <p:spPr bwMode="auto">
          <a:xfrm>
            <a:off x="7662528" y="5861442"/>
            <a:ext cx="204697" cy="204697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0B43B61-9351-4404-8284-441D306C6340}"/>
              </a:ext>
            </a:extLst>
          </p:cNvPr>
          <p:cNvSpPr txBox="1"/>
          <p:nvPr/>
        </p:nvSpPr>
        <p:spPr>
          <a:xfrm>
            <a:off x="1015881" y="6192148"/>
            <a:ext cx="2260264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EE64E7C-FCFF-4FA3-BA9E-6AAE352A5C7B}"/>
              </a:ext>
            </a:extLst>
          </p:cNvPr>
          <p:cNvSpPr txBox="1"/>
          <p:nvPr/>
        </p:nvSpPr>
        <p:spPr>
          <a:xfrm>
            <a:off x="3375904" y="6192148"/>
            <a:ext cx="2260264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EB21F4B-A715-49FA-A80F-D36FB7A72468}"/>
              </a:ext>
            </a:extLst>
          </p:cNvPr>
          <p:cNvSpPr txBox="1"/>
          <p:nvPr/>
        </p:nvSpPr>
        <p:spPr>
          <a:xfrm>
            <a:off x="5709801" y="6192148"/>
            <a:ext cx="2260264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DF7350-30AC-485F-9FDB-72FAA78F2B8C}"/>
              </a:ext>
            </a:extLst>
          </p:cNvPr>
          <p:cNvSpPr/>
          <p:nvPr/>
        </p:nvSpPr>
        <p:spPr bwMode="auto">
          <a:xfrm>
            <a:off x="961493" y="6653349"/>
            <a:ext cx="7066826" cy="1523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BD9F430-2E8F-49E1-A091-4D9DEECB7FB2}"/>
              </a:ext>
            </a:extLst>
          </p:cNvPr>
          <p:cNvSpPr txBox="1"/>
          <p:nvPr/>
        </p:nvSpPr>
        <p:spPr>
          <a:xfrm>
            <a:off x="3875802" y="6642556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다음 장표 계속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2E5818A-FA01-465E-9F68-6D215D365AA3}"/>
              </a:ext>
            </a:extLst>
          </p:cNvPr>
          <p:cNvSpPr/>
          <p:nvPr/>
        </p:nvSpPr>
        <p:spPr bwMode="auto">
          <a:xfrm>
            <a:off x="721691" y="232647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0F0D43D-D9EF-452D-A5E7-AB5BCAA74BAB}"/>
              </a:ext>
            </a:extLst>
          </p:cNvPr>
          <p:cNvSpPr/>
          <p:nvPr/>
        </p:nvSpPr>
        <p:spPr bwMode="auto">
          <a:xfrm>
            <a:off x="721691" y="503484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A73E76E-A65C-47C3-AE54-FFA8A1227263}"/>
              </a:ext>
            </a:extLst>
          </p:cNvPr>
          <p:cNvSpPr/>
          <p:nvPr/>
        </p:nvSpPr>
        <p:spPr bwMode="auto">
          <a:xfrm>
            <a:off x="2576409" y="1415933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18E4C35-075B-4A19-8D7B-8A310E9DD334}"/>
              </a:ext>
            </a:extLst>
          </p:cNvPr>
          <p:cNvSpPr/>
          <p:nvPr/>
        </p:nvSpPr>
        <p:spPr bwMode="auto">
          <a:xfrm>
            <a:off x="5281521" y="142559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983AE94-4535-4965-A61D-1F4BE9AB4DF6}"/>
              </a:ext>
            </a:extLst>
          </p:cNvPr>
          <p:cNvSpPr/>
          <p:nvPr/>
        </p:nvSpPr>
        <p:spPr bwMode="auto">
          <a:xfrm>
            <a:off x="6939404" y="141389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EC100F0-B493-4072-B04B-D9F0A7EB844A}"/>
              </a:ext>
            </a:extLst>
          </p:cNvPr>
          <p:cNvSpPr/>
          <p:nvPr/>
        </p:nvSpPr>
        <p:spPr bwMode="auto">
          <a:xfrm>
            <a:off x="1893817" y="500845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15CC191-DA26-4DBE-8AE1-8F9CB912F0B9}"/>
              </a:ext>
            </a:extLst>
          </p:cNvPr>
          <p:cNvSpPr/>
          <p:nvPr/>
        </p:nvSpPr>
        <p:spPr bwMode="auto">
          <a:xfrm>
            <a:off x="8257473" y="579991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C54ECEC-1EA1-4C05-B308-B55F21A2C1ED}"/>
              </a:ext>
            </a:extLst>
          </p:cNvPr>
          <p:cNvSpPr/>
          <p:nvPr/>
        </p:nvSpPr>
        <p:spPr bwMode="auto">
          <a:xfrm>
            <a:off x="4564970" y="0"/>
            <a:ext cx="2162175" cy="200025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UPDATE / 2023.08.17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043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SB_KNP_02_02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56926"/>
              </p:ext>
            </p:extLst>
          </p:nvPr>
        </p:nvGraphicFramePr>
        <p:xfrm>
          <a:off x="8939284" y="973008"/>
          <a:ext cx="3152632" cy="4404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K-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추천 뉴스 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뉴스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제목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(12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기사 제목은 글자 수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 이상인 경우 말 줄임 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영영 마우스 오버 시 텍스트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뉴스방송 다시보기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실시간 방송 일정시간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설정된 시간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이후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이후 일정시간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설정된 시간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이후 해당 섹션은 사라짐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 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타이틀 영역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방송명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데이터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 목록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개수 해당 방송 전체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방송시간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두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 보기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 보기 클릭 시 해당 방송 화면으로 이동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실시간 방송 알림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실시간 방송 전 알림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10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방송시작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클릭 시 해당 방송 화면으로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오늘의 키워드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[4-1]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 안내 아이콘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아이콘 클릭 시 안내 문구 노출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노출 상태에서 그 외 지역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안내 문구 닫힘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[4-2]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키워드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순위 표시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라인에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상하로 롤링 최대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데이터가 없는 경우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데이터가 없습니다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＂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키워드 클릭 시 해당 키워드를 포함한 검색 결과 화면으로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</a:tbl>
          </a:graphicData>
        </a:graphic>
      </p:graphicFrame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39A48C1F-7F88-4642-8526-2571D7FB3702}"/>
              </a:ext>
            </a:extLst>
          </p:cNvPr>
          <p:cNvSpPr/>
          <p:nvPr/>
        </p:nvSpPr>
        <p:spPr bwMode="auto">
          <a:xfrm>
            <a:off x="961493" y="1348785"/>
            <a:ext cx="7066826" cy="1228952"/>
          </a:xfrm>
          <a:prstGeom prst="roundRect">
            <a:avLst>
              <a:gd name="adj" fmla="val 503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0B43B61-9351-4404-8284-441D306C6340}"/>
              </a:ext>
            </a:extLst>
          </p:cNvPr>
          <p:cNvSpPr txBox="1"/>
          <p:nvPr/>
        </p:nvSpPr>
        <p:spPr>
          <a:xfrm>
            <a:off x="1015881" y="1451442"/>
            <a:ext cx="2260264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EE64E7C-FCFF-4FA3-BA9E-6AAE352A5C7B}"/>
              </a:ext>
            </a:extLst>
          </p:cNvPr>
          <p:cNvSpPr txBox="1"/>
          <p:nvPr/>
        </p:nvSpPr>
        <p:spPr>
          <a:xfrm>
            <a:off x="3375904" y="1451442"/>
            <a:ext cx="2260264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EB21F4B-A715-49FA-A80F-D36FB7A72468}"/>
              </a:ext>
            </a:extLst>
          </p:cNvPr>
          <p:cNvSpPr txBox="1"/>
          <p:nvPr/>
        </p:nvSpPr>
        <p:spPr>
          <a:xfrm>
            <a:off x="5709801" y="1451442"/>
            <a:ext cx="2260264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DF7350-30AC-485F-9FDB-72FAA78F2B8C}"/>
              </a:ext>
            </a:extLst>
          </p:cNvPr>
          <p:cNvSpPr/>
          <p:nvPr/>
        </p:nvSpPr>
        <p:spPr bwMode="auto">
          <a:xfrm>
            <a:off x="970202" y="1264288"/>
            <a:ext cx="7066826" cy="1523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988AD5-35BC-4B8A-8A18-9382C237E5B5}"/>
              </a:ext>
            </a:extLst>
          </p:cNvPr>
          <p:cNvSpPr txBox="1"/>
          <p:nvPr/>
        </p:nvSpPr>
        <p:spPr>
          <a:xfrm>
            <a:off x="1015881" y="1703991"/>
            <a:ext cx="2260264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BD23A4-031A-4C3C-A1B0-B3D44E39C02A}"/>
              </a:ext>
            </a:extLst>
          </p:cNvPr>
          <p:cNvSpPr txBox="1"/>
          <p:nvPr/>
        </p:nvSpPr>
        <p:spPr>
          <a:xfrm>
            <a:off x="3375904" y="1703991"/>
            <a:ext cx="2260264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1D9322-8E58-4320-BB2D-EC0B8C80C394}"/>
              </a:ext>
            </a:extLst>
          </p:cNvPr>
          <p:cNvSpPr txBox="1"/>
          <p:nvPr/>
        </p:nvSpPr>
        <p:spPr>
          <a:xfrm>
            <a:off x="5709801" y="1703991"/>
            <a:ext cx="2260264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699E33-677F-4B4A-847A-6E010DEDF363}"/>
              </a:ext>
            </a:extLst>
          </p:cNvPr>
          <p:cNvSpPr txBox="1"/>
          <p:nvPr/>
        </p:nvSpPr>
        <p:spPr>
          <a:xfrm>
            <a:off x="1015881" y="1939122"/>
            <a:ext cx="2260264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AD21132-F503-4FBC-AD8E-2C1DB47056D3}"/>
              </a:ext>
            </a:extLst>
          </p:cNvPr>
          <p:cNvSpPr txBox="1"/>
          <p:nvPr/>
        </p:nvSpPr>
        <p:spPr>
          <a:xfrm>
            <a:off x="3375904" y="1939122"/>
            <a:ext cx="2260264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74687F-86EA-470A-831D-30455B769F9B}"/>
              </a:ext>
            </a:extLst>
          </p:cNvPr>
          <p:cNvSpPr txBox="1"/>
          <p:nvPr/>
        </p:nvSpPr>
        <p:spPr>
          <a:xfrm>
            <a:off x="5709801" y="1939122"/>
            <a:ext cx="2260264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F5EA12-E874-4141-A184-2E7C40311421}"/>
              </a:ext>
            </a:extLst>
          </p:cNvPr>
          <p:cNvSpPr txBox="1"/>
          <p:nvPr/>
        </p:nvSpPr>
        <p:spPr>
          <a:xfrm>
            <a:off x="1015881" y="2200379"/>
            <a:ext cx="2260264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0FEC103-36B1-4879-971D-83DB4C013C5D}"/>
              </a:ext>
            </a:extLst>
          </p:cNvPr>
          <p:cNvSpPr txBox="1"/>
          <p:nvPr/>
        </p:nvSpPr>
        <p:spPr>
          <a:xfrm>
            <a:off x="3375904" y="2200379"/>
            <a:ext cx="2260264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353A25-8ACC-4507-B8C1-DD699AB883DD}"/>
              </a:ext>
            </a:extLst>
          </p:cNvPr>
          <p:cNvSpPr txBox="1"/>
          <p:nvPr/>
        </p:nvSpPr>
        <p:spPr>
          <a:xfrm>
            <a:off x="5709801" y="2200379"/>
            <a:ext cx="2260264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0C32174-04AD-40EA-BEF0-DA969AC8A999}"/>
              </a:ext>
            </a:extLst>
          </p:cNvPr>
          <p:cNvSpPr/>
          <p:nvPr/>
        </p:nvSpPr>
        <p:spPr bwMode="auto">
          <a:xfrm>
            <a:off x="961493" y="2715230"/>
            <a:ext cx="7066826" cy="2118027"/>
          </a:xfrm>
          <a:prstGeom prst="roundRect">
            <a:avLst>
              <a:gd name="adj" fmla="val 503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EE25B86-72B2-4798-BC99-7C88D56E0A87}"/>
              </a:ext>
            </a:extLst>
          </p:cNvPr>
          <p:cNvSpPr>
            <a:spLocks noChangeAspect="1"/>
          </p:cNvSpPr>
          <p:nvPr/>
        </p:nvSpPr>
        <p:spPr bwMode="auto">
          <a:xfrm>
            <a:off x="1052886" y="2820957"/>
            <a:ext cx="1481308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9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방송 다시보기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02754A-573F-4373-9F0C-9503C1A32FFE}"/>
              </a:ext>
            </a:extLst>
          </p:cNvPr>
          <p:cNvSpPr txBox="1"/>
          <p:nvPr/>
        </p:nvSpPr>
        <p:spPr>
          <a:xfrm>
            <a:off x="1011463" y="4012999"/>
            <a:ext cx="1696021" cy="299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9EA973E4-DFDD-4CC6-A0FC-A47FE611AF78}"/>
              </a:ext>
            </a:extLst>
          </p:cNvPr>
          <p:cNvSpPr/>
          <p:nvPr/>
        </p:nvSpPr>
        <p:spPr bwMode="auto">
          <a:xfrm>
            <a:off x="1018050" y="3125132"/>
            <a:ext cx="1681311" cy="861046"/>
          </a:xfrm>
          <a:prstGeom prst="roundRect">
            <a:avLst>
              <a:gd name="adj" fmla="val 8954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1970CD9D-EB26-40EA-9D99-C58A055FB8B1}"/>
              </a:ext>
            </a:extLst>
          </p:cNvPr>
          <p:cNvSpPr/>
          <p:nvPr/>
        </p:nvSpPr>
        <p:spPr bwMode="auto">
          <a:xfrm>
            <a:off x="2489500" y="3768107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DBFB9EA-4F41-4A44-9808-60D7AB67063F}"/>
              </a:ext>
            </a:extLst>
          </p:cNvPr>
          <p:cNvSpPr txBox="1"/>
          <p:nvPr/>
        </p:nvSpPr>
        <p:spPr>
          <a:xfrm>
            <a:off x="2761886" y="4012999"/>
            <a:ext cx="1696021" cy="299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6A540406-0A8E-4AA0-9C59-1A241FFD90A9}"/>
              </a:ext>
            </a:extLst>
          </p:cNvPr>
          <p:cNvSpPr/>
          <p:nvPr/>
        </p:nvSpPr>
        <p:spPr bwMode="auto">
          <a:xfrm>
            <a:off x="2768473" y="3125132"/>
            <a:ext cx="1681311" cy="861046"/>
          </a:xfrm>
          <a:prstGeom prst="roundRect">
            <a:avLst>
              <a:gd name="adj" fmla="val 8954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78EB4BB-DA4F-411F-A19F-2D05AECC4AAE}"/>
              </a:ext>
            </a:extLst>
          </p:cNvPr>
          <p:cNvSpPr/>
          <p:nvPr/>
        </p:nvSpPr>
        <p:spPr bwMode="auto">
          <a:xfrm>
            <a:off x="4239923" y="3768107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6E95332-C213-4F00-AE62-C6A5E7AD484F}"/>
              </a:ext>
            </a:extLst>
          </p:cNvPr>
          <p:cNvSpPr txBox="1"/>
          <p:nvPr/>
        </p:nvSpPr>
        <p:spPr>
          <a:xfrm>
            <a:off x="4512309" y="4012999"/>
            <a:ext cx="1696021" cy="299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73F7A851-609B-4E3B-BD20-D6620C20A213}"/>
              </a:ext>
            </a:extLst>
          </p:cNvPr>
          <p:cNvSpPr/>
          <p:nvPr/>
        </p:nvSpPr>
        <p:spPr bwMode="auto">
          <a:xfrm>
            <a:off x="4518896" y="3125132"/>
            <a:ext cx="1681311" cy="861046"/>
          </a:xfrm>
          <a:prstGeom prst="roundRect">
            <a:avLst>
              <a:gd name="adj" fmla="val 8954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7261513-05EC-4E87-80FF-C8A4440C735D}"/>
              </a:ext>
            </a:extLst>
          </p:cNvPr>
          <p:cNvSpPr/>
          <p:nvPr/>
        </p:nvSpPr>
        <p:spPr bwMode="auto">
          <a:xfrm>
            <a:off x="5990346" y="3768107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E0CE987-20F3-4E6B-A36B-55B228174374}"/>
              </a:ext>
            </a:extLst>
          </p:cNvPr>
          <p:cNvSpPr txBox="1"/>
          <p:nvPr/>
        </p:nvSpPr>
        <p:spPr>
          <a:xfrm>
            <a:off x="6262732" y="4012999"/>
            <a:ext cx="1696021" cy="299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DB01367-D8A8-4302-B99E-8E32E191E7FB}"/>
              </a:ext>
            </a:extLst>
          </p:cNvPr>
          <p:cNvSpPr/>
          <p:nvPr/>
        </p:nvSpPr>
        <p:spPr bwMode="auto">
          <a:xfrm>
            <a:off x="6269319" y="3125132"/>
            <a:ext cx="1681311" cy="861046"/>
          </a:xfrm>
          <a:prstGeom prst="roundRect">
            <a:avLst>
              <a:gd name="adj" fmla="val 8954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41A7FB46-043F-4DB1-9FD7-71510A30125E}"/>
              </a:ext>
            </a:extLst>
          </p:cNvPr>
          <p:cNvSpPr/>
          <p:nvPr/>
        </p:nvSpPr>
        <p:spPr bwMode="auto">
          <a:xfrm>
            <a:off x="7740769" y="3768107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18EAD58-CD95-4265-89A7-462699115B18}"/>
              </a:ext>
            </a:extLst>
          </p:cNvPr>
          <p:cNvSpPr/>
          <p:nvPr/>
        </p:nvSpPr>
        <p:spPr bwMode="auto">
          <a:xfrm>
            <a:off x="1127717" y="3860209"/>
            <a:ext cx="348250" cy="1336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06:24</a:t>
            </a:r>
            <a:endParaRPr lang="ko-KR" altLang="en-US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9BBD91A-412F-4F5C-A667-0BB56A8B5B8E}"/>
              </a:ext>
            </a:extLst>
          </p:cNvPr>
          <p:cNvSpPr/>
          <p:nvPr/>
        </p:nvSpPr>
        <p:spPr bwMode="auto">
          <a:xfrm>
            <a:off x="2895557" y="3860209"/>
            <a:ext cx="348250" cy="1336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06:24</a:t>
            </a:r>
            <a:endParaRPr lang="ko-KR" altLang="en-US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AFC6277-7BA8-4ADC-BA59-30D919D69BDF}"/>
              </a:ext>
            </a:extLst>
          </p:cNvPr>
          <p:cNvSpPr/>
          <p:nvPr/>
        </p:nvSpPr>
        <p:spPr bwMode="auto">
          <a:xfrm>
            <a:off x="4628562" y="3860209"/>
            <a:ext cx="348250" cy="1336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06:24</a:t>
            </a:r>
            <a:endParaRPr lang="ko-KR" altLang="en-US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DC02EF7-9854-4F87-BA90-FA4BF7B56E7F}"/>
              </a:ext>
            </a:extLst>
          </p:cNvPr>
          <p:cNvSpPr/>
          <p:nvPr/>
        </p:nvSpPr>
        <p:spPr bwMode="auto">
          <a:xfrm>
            <a:off x="6378985" y="3860209"/>
            <a:ext cx="348250" cy="1336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06:24</a:t>
            </a:r>
            <a:endParaRPr lang="ko-KR" altLang="en-US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E81B9DBD-8268-4A7B-8658-60B9FB0FAE68}"/>
              </a:ext>
            </a:extLst>
          </p:cNvPr>
          <p:cNvSpPr/>
          <p:nvPr/>
        </p:nvSpPr>
        <p:spPr bwMode="auto">
          <a:xfrm>
            <a:off x="7740769" y="2871604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9AA4091-A600-40F2-981C-1354BFD70BD8}"/>
              </a:ext>
            </a:extLst>
          </p:cNvPr>
          <p:cNvSpPr>
            <a:spLocks noChangeAspect="1"/>
          </p:cNvSpPr>
          <p:nvPr/>
        </p:nvSpPr>
        <p:spPr bwMode="auto">
          <a:xfrm>
            <a:off x="7339371" y="2821355"/>
            <a:ext cx="444137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더보기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4FF6C4-EEBF-40CC-A727-5170B73F2DE6}"/>
              </a:ext>
            </a:extLst>
          </p:cNvPr>
          <p:cNvCxnSpPr/>
          <p:nvPr/>
        </p:nvCxnSpPr>
        <p:spPr bwMode="auto">
          <a:xfrm>
            <a:off x="961493" y="4476206"/>
            <a:ext cx="706682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135FE628-B113-4556-BA8F-5E78E9527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917" y="4536796"/>
            <a:ext cx="863978" cy="196630"/>
          </a:xfrm>
          <a:prstGeom prst="rect">
            <a:avLst/>
          </a:prstGeom>
        </p:spPr>
      </p:pic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76856A67-D849-4E5D-AA15-DB3DA69FC06F}"/>
              </a:ext>
            </a:extLst>
          </p:cNvPr>
          <p:cNvSpPr/>
          <p:nvPr/>
        </p:nvSpPr>
        <p:spPr bwMode="auto">
          <a:xfrm>
            <a:off x="961493" y="4958230"/>
            <a:ext cx="3488291" cy="333390"/>
          </a:xfrm>
          <a:prstGeom prst="roundRect">
            <a:avLst>
              <a:gd name="adj" fmla="val 23322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12851AE6-5A90-4C14-8A72-6A030E2F3413}"/>
              </a:ext>
            </a:extLst>
          </p:cNvPr>
          <p:cNvSpPr/>
          <p:nvPr/>
        </p:nvSpPr>
        <p:spPr bwMode="auto">
          <a:xfrm>
            <a:off x="4540028" y="4958230"/>
            <a:ext cx="3488291" cy="333390"/>
          </a:xfrm>
          <a:prstGeom prst="roundRect">
            <a:avLst>
              <a:gd name="adj" fmla="val 23322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4FA727B-26F8-4A46-9629-1B27058BF0A9}"/>
              </a:ext>
            </a:extLst>
          </p:cNvPr>
          <p:cNvSpPr>
            <a:spLocks noChangeAspect="1"/>
          </p:cNvSpPr>
          <p:nvPr/>
        </p:nvSpPr>
        <p:spPr bwMode="auto">
          <a:xfrm>
            <a:off x="1052886" y="5006808"/>
            <a:ext cx="64528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LIVE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A399543-0B61-424C-B165-FC6A4F228F27}"/>
              </a:ext>
            </a:extLst>
          </p:cNvPr>
          <p:cNvSpPr>
            <a:spLocks noChangeAspect="1"/>
          </p:cNvSpPr>
          <p:nvPr/>
        </p:nvSpPr>
        <p:spPr bwMode="auto">
          <a:xfrm>
            <a:off x="4606672" y="5006808"/>
            <a:ext cx="119392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TODAY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키워드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83B46A8-1D6D-493B-A946-3B49580240FF}"/>
              </a:ext>
            </a:extLst>
          </p:cNvPr>
          <p:cNvCxnSpPr/>
          <p:nvPr/>
        </p:nvCxnSpPr>
        <p:spPr bwMode="auto">
          <a:xfrm>
            <a:off x="1550126" y="5041644"/>
            <a:ext cx="0" cy="183501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1C95F06E-D425-49B4-8FBB-03DAC100293B}"/>
              </a:ext>
            </a:extLst>
          </p:cNvPr>
          <p:cNvCxnSpPr/>
          <p:nvPr/>
        </p:nvCxnSpPr>
        <p:spPr bwMode="auto">
          <a:xfrm>
            <a:off x="5819286" y="5041644"/>
            <a:ext cx="0" cy="183501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09669E8-5595-4681-BECE-E89CD25E85AB}"/>
              </a:ext>
            </a:extLst>
          </p:cNvPr>
          <p:cNvSpPr txBox="1"/>
          <p:nvPr/>
        </p:nvSpPr>
        <p:spPr>
          <a:xfrm>
            <a:off x="1655898" y="5023561"/>
            <a:ext cx="2802009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방송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 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곧 뉴스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 시작됩니다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A55DC3C-0049-4B81-BA7D-1021ABDF126A}"/>
              </a:ext>
            </a:extLst>
          </p:cNvPr>
          <p:cNvSpPr txBox="1"/>
          <p:nvPr/>
        </p:nvSpPr>
        <p:spPr>
          <a:xfrm>
            <a:off x="5870848" y="5023561"/>
            <a:ext cx="2166180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1.#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한일정상회담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2.#SG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증권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3.#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라덕연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2E1D265-E68B-4477-9D93-50BFEDE0E80C}"/>
              </a:ext>
            </a:extLst>
          </p:cNvPr>
          <p:cNvSpPr/>
          <p:nvPr/>
        </p:nvSpPr>
        <p:spPr bwMode="auto">
          <a:xfrm>
            <a:off x="961493" y="5419785"/>
            <a:ext cx="3488291" cy="1033266"/>
          </a:xfrm>
          <a:prstGeom prst="roundRect">
            <a:avLst>
              <a:gd name="adj" fmla="val 8994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CDB4C94-C51C-41FC-982C-9E4E4D0C8FEC}"/>
              </a:ext>
            </a:extLst>
          </p:cNvPr>
          <p:cNvSpPr/>
          <p:nvPr/>
        </p:nvSpPr>
        <p:spPr bwMode="auto">
          <a:xfrm>
            <a:off x="4540028" y="5419785"/>
            <a:ext cx="3488291" cy="1033266"/>
          </a:xfrm>
          <a:prstGeom prst="roundRect">
            <a:avLst>
              <a:gd name="adj" fmla="val 8151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FF67EB3-82F9-425B-A484-AF0C3F060B49}"/>
              </a:ext>
            </a:extLst>
          </p:cNvPr>
          <p:cNvSpPr>
            <a:spLocks noChangeAspect="1"/>
          </p:cNvSpPr>
          <p:nvPr/>
        </p:nvSpPr>
        <p:spPr bwMode="auto">
          <a:xfrm>
            <a:off x="1052886" y="5510564"/>
            <a:ext cx="64528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ISSUE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E51BC59-5B28-43DF-9FC4-AB639D9DAD2E}"/>
              </a:ext>
            </a:extLst>
          </p:cNvPr>
          <p:cNvSpPr>
            <a:spLocks noChangeAspect="1"/>
          </p:cNvSpPr>
          <p:nvPr/>
        </p:nvSpPr>
        <p:spPr bwMode="auto">
          <a:xfrm>
            <a:off x="4606672" y="5510564"/>
            <a:ext cx="119392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주요영상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94FDCC8-DC4B-4D04-95AD-1B99782B3CD1}"/>
              </a:ext>
            </a:extLst>
          </p:cNvPr>
          <p:cNvSpPr/>
          <p:nvPr/>
        </p:nvSpPr>
        <p:spPr bwMode="auto">
          <a:xfrm>
            <a:off x="970202" y="6323975"/>
            <a:ext cx="7066826" cy="1523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EFFFE9-77CC-49B6-A26F-AD6F63699660}"/>
              </a:ext>
            </a:extLst>
          </p:cNvPr>
          <p:cNvSpPr txBox="1"/>
          <p:nvPr/>
        </p:nvSpPr>
        <p:spPr>
          <a:xfrm>
            <a:off x="2262382" y="5957613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다음 장표 참조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CDF04B4-5129-4395-944E-2EB177F3F215}"/>
              </a:ext>
            </a:extLst>
          </p:cNvPr>
          <p:cNvSpPr txBox="1"/>
          <p:nvPr/>
        </p:nvSpPr>
        <p:spPr>
          <a:xfrm>
            <a:off x="5798062" y="5957613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다음 장표 참조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25F3206-A170-4106-98DD-D6D804076CF4}"/>
              </a:ext>
            </a:extLst>
          </p:cNvPr>
          <p:cNvSpPr/>
          <p:nvPr/>
        </p:nvSpPr>
        <p:spPr bwMode="auto">
          <a:xfrm>
            <a:off x="721691" y="180202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D9362D9-78DD-47F6-9264-6D0EDC5B4722}"/>
              </a:ext>
            </a:extLst>
          </p:cNvPr>
          <p:cNvSpPr/>
          <p:nvPr/>
        </p:nvSpPr>
        <p:spPr bwMode="auto">
          <a:xfrm>
            <a:off x="1982576" y="126953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94841E8-6F5E-4041-AECA-E484573EB773}"/>
              </a:ext>
            </a:extLst>
          </p:cNvPr>
          <p:cNvSpPr/>
          <p:nvPr/>
        </p:nvSpPr>
        <p:spPr bwMode="auto">
          <a:xfrm>
            <a:off x="5595251" y="5061454"/>
            <a:ext cx="140677" cy="14067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ABCF5CB-D47A-4BE7-B774-2359D4BDA371}"/>
              </a:ext>
            </a:extLst>
          </p:cNvPr>
          <p:cNvSpPr/>
          <p:nvPr/>
        </p:nvSpPr>
        <p:spPr bwMode="auto">
          <a:xfrm>
            <a:off x="5164560" y="4484046"/>
            <a:ext cx="1142736" cy="4773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뉴스에서 가장 많이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노출된 인기 키워드 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D649EF2-4081-44D0-80B5-500F6E3C78A5}"/>
              </a:ext>
            </a:extLst>
          </p:cNvPr>
          <p:cNvSpPr/>
          <p:nvPr/>
        </p:nvSpPr>
        <p:spPr bwMode="auto">
          <a:xfrm>
            <a:off x="727133" y="354191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ED61B68-D21F-4190-913F-4625B279B293}"/>
              </a:ext>
            </a:extLst>
          </p:cNvPr>
          <p:cNvSpPr/>
          <p:nvPr/>
        </p:nvSpPr>
        <p:spPr bwMode="auto">
          <a:xfrm>
            <a:off x="4335643" y="3086533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F7968F0-B7E0-46E4-B671-C85C169A9CC1}"/>
              </a:ext>
            </a:extLst>
          </p:cNvPr>
          <p:cNvSpPr/>
          <p:nvPr/>
        </p:nvSpPr>
        <p:spPr bwMode="auto">
          <a:xfrm>
            <a:off x="7610066" y="272948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4AA40EB-1216-4A12-992B-343617C56D79}"/>
              </a:ext>
            </a:extLst>
          </p:cNvPr>
          <p:cNvSpPr/>
          <p:nvPr/>
        </p:nvSpPr>
        <p:spPr bwMode="auto">
          <a:xfrm>
            <a:off x="1169942" y="272948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52FD14A7-A1E3-4287-BAD5-54493F94FC0C}"/>
              </a:ext>
            </a:extLst>
          </p:cNvPr>
          <p:cNvSpPr/>
          <p:nvPr/>
        </p:nvSpPr>
        <p:spPr bwMode="auto">
          <a:xfrm>
            <a:off x="727133" y="502634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99D75D8-C2F4-45F5-9F7C-9E1F156C8C23}"/>
              </a:ext>
            </a:extLst>
          </p:cNvPr>
          <p:cNvSpPr/>
          <p:nvPr/>
        </p:nvSpPr>
        <p:spPr bwMode="auto">
          <a:xfrm>
            <a:off x="4438791" y="504560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17266B1-D1EB-451F-A3FA-72ECDFFA70CD}"/>
              </a:ext>
            </a:extLst>
          </p:cNvPr>
          <p:cNvSpPr/>
          <p:nvPr/>
        </p:nvSpPr>
        <p:spPr bwMode="auto">
          <a:xfrm>
            <a:off x="6756626" y="487977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396D2F9-CB7F-4B1B-9E9F-E2B2DBFF253D}"/>
              </a:ext>
            </a:extLst>
          </p:cNvPr>
          <p:cNvSpPr/>
          <p:nvPr/>
        </p:nvSpPr>
        <p:spPr bwMode="auto">
          <a:xfrm>
            <a:off x="5624512" y="487977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972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SB_KNP_02_02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545586"/>
              </p:ext>
            </p:extLst>
          </p:nvPr>
        </p:nvGraphicFramePr>
        <p:xfrm>
          <a:off x="8939284" y="973008"/>
          <a:ext cx="3152632" cy="515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및 오늘의 주요뉴스 영역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이슈에 따른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Type 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멀티 탭  썸네일 형식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운영에서 해당 영역을 설정한 경우 노출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키워드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탭 메뉴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개까지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Default 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첫번째 이슈 탭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메뉴 선택 시 해당 이슈 목록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두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 보기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선택된 이슈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멀티 탭  리스트 형식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운영에서 해당 영역을 설정한 경우 노출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키워드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-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탭 메뉴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개까지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- Default 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첫번째 이슈 탭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메뉴 선택 시 해당 이슈 목록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텍스트 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한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리스트 기사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오늘의 주요영상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썸네일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카테고리 네임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영상 개수 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두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버튼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다음이 존재하지 않는 경우 선택불가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비활성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이동은 화면에 보이는 개수 단위로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이동시 페이지 번호 변경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</a:tbl>
          </a:graphicData>
        </a:graphic>
      </p:graphicFrame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2E1D265-E68B-4477-9D93-50BFEDE0E80C}"/>
              </a:ext>
            </a:extLst>
          </p:cNvPr>
          <p:cNvSpPr/>
          <p:nvPr/>
        </p:nvSpPr>
        <p:spPr bwMode="auto">
          <a:xfrm>
            <a:off x="961493" y="1291920"/>
            <a:ext cx="3488291" cy="2137063"/>
          </a:xfrm>
          <a:prstGeom prst="roundRect">
            <a:avLst>
              <a:gd name="adj" fmla="val 4335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CDB4C94-C51C-41FC-982C-9E4E4D0C8FEC}"/>
              </a:ext>
            </a:extLst>
          </p:cNvPr>
          <p:cNvSpPr/>
          <p:nvPr/>
        </p:nvSpPr>
        <p:spPr bwMode="auto">
          <a:xfrm>
            <a:off x="4540028" y="1291920"/>
            <a:ext cx="3488291" cy="2137063"/>
          </a:xfrm>
          <a:prstGeom prst="roundRect">
            <a:avLst>
              <a:gd name="adj" fmla="val 4890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FF67EB3-82F9-425B-A484-AF0C3F060B49}"/>
              </a:ext>
            </a:extLst>
          </p:cNvPr>
          <p:cNvSpPr>
            <a:spLocks noChangeAspect="1"/>
          </p:cNvSpPr>
          <p:nvPr/>
        </p:nvSpPr>
        <p:spPr bwMode="auto">
          <a:xfrm>
            <a:off x="1052886" y="1384043"/>
            <a:ext cx="64528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ISSUE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E51BC59-5B28-43DF-9FC4-AB639D9DAD2E}"/>
              </a:ext>
            </a:extLst>
          </p:cNvPr>
          <p:cNvSpPr>
            <a:spLocks noChangeAspect="1"/>
          </p:cNvSpPr>
          <p:nvPr/>
        </p:nvSpPr>
        <p:spPr bwMode="auto">
          <a:xfrm>
            <a:off x="4606672" y="1384043"/>
            <a:ext cx="119392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주요영상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46344F9-A57E-4B66-B46C-6373E5498830}"/>
              </a:ext>
            </a:extLst>
          </p:cNvPr>
          <p:cNvSpPr/>
          <p:nvPr/>
        </p:nvSpPr>
        <p:spPr bwMode="auto">
          <a:xfrm>
            <a:off x="2084042" y="1410170"/>
            <a:ext cx="1050188" cy="183501"/>
          </a:xfrm>
          <a:prstGeom prst="roundRect">
            <a:avLst>
              <a:gd name="adj" fmla="val 12255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후쿠시마 원전 </a:t>
            </a:r>
            <a:r>
              <a:rPr lang="ko-KR" altLang="en-US" sz="6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오염수</a:t>
            </a:r>
            <a:r>
              <a:rPr lang="ko-KR" altLang="en-US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방류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96EA54EF-094A-46A5-85CD-095E12DC503D}"/>
              </a:ext>
            </a:extLst>
          </p:cNvPr>
          <p:cNvSpPr/>
          <p:nvPr/>
        </p:nvSpPr>
        <p:spPr bwMode="auto">
          <a:xfrm>
            <a:off x="3198740" y="1410170"/>
            <a:ext cx="1050188" cy="183501"/>
          </a:xfrm>
          <a:prstGeom prst="roundRect">
            <a:avLst>
              <a:gd name="adj" fmla="val 12255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후쿠시마 원전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오염수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방류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B549FDD-FE81-4D8D-A78B-0378AF30D773}"/>
              </a:ext>
            </a:extLst>
          </p:cNvPr>
          <p:cNvSpPr txBox="1"/>
          <p:nvPr/>
        </p:nvSpPr>
        <p:spPr>
          <a:xfrm>
            <a:off x="1018051" y="2596777"/>
            <a:ext cx="1646522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AE019BF-8C84-4B24-8774-1A9127E40C1B}"/>
              </a:ext>
            </a:extLst>
          </p:cNvPr>
          <p:cNvGrpSpPr/>
          <p:nvPr/>
        </p:nvGrpSpPr>
        <p:grpSpPr>
          <a:xfrm>
            <a:off x="1024637" y="1713794"/>
            <a:ext cx="3355774" cy="839856"/>
            <a:chOff x="1024637" y="1708910"/>
            <a:chExt cx="3440442" cy="861046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7BAADB2-4D1E-405B-9A59-7667574ECB07}"/>
                </a:ext>
              </a:extLst>
            </p:cNvPr>
            <p:cNvSpPr/>
            <p:nvPr/>
          </p:nvSpPr>
          <p:spPr bwMode="auto">
            <a:xfrm>
              <a:off x="1024637" y="1708910"/>
              <a:ext cx="1681311" cy="86104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A05959DA-D176-4BEC-81BB-70348CE701AE}"/>
                </a:ext>
              </a:extLst>
            </p:cNvPr>
            <p:cNvSpPr/>
            <p:nvPr/>
          </p:nvSpPr>
          <p:spPr bwMode="auto">
            <a:xfrm>
              <a:off x="2783768" y="1708910"/>
              <a:ext cx="1681311" cy="86104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9" name="타원 88">
            <a:extLst>
              <a:ext uri="{FF2B5EF4-FFF2-40B4-BE49-F238E27FC236}">
                <a16:creationId xmlns:a16="http://schemas.microsoft.com/office/drawing/2014/main" id="{225B9D42-B958-4818-9858-9145B5478657}"/>
              </a:ext>
            </a:extLst>
          </p:cNvPr>
          <p:cNvSpPr/>
          <p:nvPr/>
        </p:nvSpPr>
        <p:spPr bwMode="auto">
          <a:xfrm>
            <a:off x="2476611" y="2351885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55E1016-76B6-4B87-B6CB-3FF2179458BC}"/>
              </a:ext>
            </a:extLst>
          </p:cNvPr>
          <p:cNvSpPr txBox="1"/>
          <p:nvPr/>
        </p:nvSpPr>
        <p:spPr>
          <a:xfrm>
            <a:off x="2742348" y="2596777"/>
            <a:ext cx="1646522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1725645-E5ED-4B83-96FB-9B86D3D3CF1C}"/>
              </a:ext>
            </a:extLst>
          </p:cNvPr>
          <p:cNvSpPr txBox="1"/>
          <p:nvPr/>
        </p:nvSpPr>
        <p:spPr>
          <a:xfrm>
            <a:off x="4597274" y="2596777"/>
            <a:ext cx="1646522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A1878EB1-2812-48DE-B279-C82CD741640E}"/>
              </a:ext>
            </a:extLst>
          </p:cNvPr>
          <p:cNvGrpSpPr/>
          <p:nvPr/>
        </p:nvGrpSpPr>
        <p:grpSpPr>
          <a:xfrm>
            <a:off x="4603860" y="1713794"/>
            <a:ext cx="3355774" cy="839856"/>
            <a:chOff x="1024637" y="1708910"/>
            <a:chExt cx="3440442" cy="861046"/>
          </a:xfrm>
        </p:grpSpPr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03851669-7D75-448B-90D2-77EDF1F868F6}"/>
                </a:ext>
              </a:extLst>
            </p:cNvPr>
            <p:cNvSpPr/>
            <p:nvPr/>
          </p:nvSpPr>
          <p:spPr bwMode="auto">
            <a:xfrm>
              <a:off x="1024637" y="1708910"/>
              <a:ext cx="1681311" cy="86104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4BCBB61B-36C1-4C20-BB31-CC4342566367}"/>
                </a:ext>
              </a:extLst>
            </p:cNvPr>
            <p:cNvSpPr/>
            <p:nvPr/>
          </p:nvSpPr>
          <p:spPr bwMode="auto">
            <a:xfrm>
              <a:off x="2783768" y="1708910"/>
              <a:ext cx="1681311" cy="86104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AC39B329-E38C-4C07-B349-3EB07AEB4739}"/>
              </a:ext>
            </a:extLst>
          </p:cNvPr>
          <p:cNvSpPr/>
          <p:nvPr/>
        </p:nvSpPr>
        <p:spPr bwMode="auto">
          <a:xfrm>
            <a:off x="6055834" y="2351885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DD95901-4948-43B7-BE58-FF83BFFB97A8}"/>
              </a:ext>
            </a:extLst>
          </p:cNvPr>
          <p:cNvSpPr txBox="1"/>
          <p:nvPr/>
        </p:nvSpPr>
        <p:spPr>
          <a:xfrm>
            <a:off x="6321571" y="2596777"/>
            <a:ext cx="1646522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7BFFCE21-2550-40E3-B1FC-BFD974E143CB}"/>
              </a:ext>
            </a:extLst>
          </p:cNvPr>
          <p:cNvCxnSpPr>
            <a:cxnSpLocks/>
          </p:cNvCxnSpPr>
          <p:nvPr/>
        </p:nvCxnSpPr>
        <p:spPr bwMode="auto">
          <a:xfrm>
            <a:off x="961493" y="3048000"/>
            <a:ext cx="3488291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3" name="그림 112">
            <a:extLst>
              <a:ext uri="{FF2B5EF4-FFF2-40B4-BE49-F238E27FC236}">
                <a16:creationId xmlns:a16="http://schemas.microsoft.com/office/drawing/2014/main" id="{9AE4FFE6-B8C6-4779-A29A-4938B9D20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80" y="3138578"/>
            <a:ext cx="863978" cy="196630"/>
          </a:xfrm>
          <a:prstGeom prst="rect">
            <a:avLst/>
          </a:prstGeom>
        </p:spPr>
      </p:pic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3EB637B0-F7E3-4B80-9D39-E3ED414B4DE2}"/>
              </a:ext>
            </a:extLst>
          </p:cNvPr>
          <p:cNvCxnSpPr>
            <a:cxnSpLocks/>
          </p:cNvCxnSpPr>
          <p:nvPr/>
        </p:nvCxnSpPr>
        <p:spPr bwMode="auto">
          <a:xfrm>
            <a:off x="4549424" y="3048000"/>
            <a:ext cx="3488291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783F6A9A-393C-42DA-8CAB-816E93D4B76A}"/>
              </a:ext>
            </a:extLst>
          </p:cNvPr>
          <p:cNvSpPr/>
          <p:nvPr/>
        </p:nvSpPr>
        <p:spPr bwMode="auto">
          <a:xfrm>
            <a:off x="2811717" y="3160092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43BC07B-3AE3-4725-863E-F90C84F9FB83}"/>
              </a:ext>
            </a:extLst>
          </p:cNvPr>
          <p:cNvSpPr>
            <a:spLocks noChangeAspect="1"/>
          </p:cNvSpPr>
          <p:nvPr/>
        </p:nvSpPr>
        <p:spPr bwMode="auto">
          <a:xfrm>
            <a:off x="2410319" y="3109843"/>
            <a:ext cx="444137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더보기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A4CF6F3-CEE8-44B5-9708-9DECB2C674E7}"/>
              </a:ext>
            </a:extLst>
          </p:cNvPr>
          <p:cNvSpPr/>
          <p:nvPr/>
        </p:nvSpPr>
        <p:spPr bwMode="auto">
          <a:xfrm>
            <a:off x="104775" y="1384043"/>
            <a:ext cx="786968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이슈영역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멀티 탭 형식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E6F50BC-C86F-42DC-9EA8-059D1D52D25C}"/>
              </a:ext>
            </a:extLst>
          </p:cNvPr>
          <p:cNvSpPr/>
          <p:nvPr/>
        </p:nvSpPr>
        <p:spPr bwMode="auto">
          <a:xfrm>
            <a:off x="737430" y="224160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B1169D2-C92F-413F-B5EA-C59E352BE94C}"/>
              </a:ext>
            </a:extLst>
          </p:cNvPr>
          <p:cNvSpPr/>
          <p:nvPr/>
        </p:nvSpPr>
        <p:spPr bwMode="auto">
          <a:xfrm>
            <a:off x="104775" y="3562709"/>
            <a:ext cx="786968" cy="196787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이슈영역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멀티 탭 형식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EC39307-BD8B-4E3A-A106-74D21331C4F7}"/>
              </a:ext>
            </a:extLst>
          </p:cNvPr>
          <p:cNvSpPr/>
          <p:nvPr/>
        </p:nvSpPr>
        <p:spPr bwMode="auto">
          <a:xfrm>
            <a:off x="719207" y="435270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5819060-2487-41D8-AC12-E402FABF76D1}"/>
              </a:ext>
            </a:extLst>
          </p:cNvPr>
          <p:cNvSpPr/>
          <p:nvPr/>
        </p:nvSpPr>
        <p:spPr bwMode="auto">
          <a:xfrm>
            <a:off x="961493" y="3582274"/>
            <a:ext cx="3488291" cy="2137063"/>
          </a:xfrm>
          <a:prstGeom prst="roundRect">
            <a:avLst>
              <a:gd name="adj" fmla="val 4335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6119652-BE82-4DBF-8318-E3F08146C142}"/>
              </a:ext>
            </a:extLst>
          </p:cNvPr>
          <p:cNvSpPr/>
          <p:nvPr/>
        </p:nvSpPr>
        <p:spPr bwMode="auto">
          <a:xfrm>
            <a:off x="4540028" y="3582274"/>
            <a:ext cx="3488291" cy="2137063"/>
          </a:xfrm>
          <a:prstGeom prst="roundRect">
            <a:avLst>
              <a:gd name="adj" fmla="val 4890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7379EE3-3668-4D9C-9F7F-81EAFD0A1745}"/>
              </a:ext>
            </a:extLst>
          </p:cNvPr>
          <p:cNvSpPr>
            <a:spLocks noChangeAspect="1"/>
          </p:cNvSpPr>
          <p:nvPr/>
        </p:nvSpPr>
        <p:spPr bwMode="auto">
          <a:xfrm>
            <a:off x="1052886" y="3674397"/>
            <a:ext cx="64528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ISSUE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4A85792-C7B8-4ED6-8546-1279BDAB1958}"/>
              </a:ext>
            </a:extLst>
          </p:cNvPr>
          <p:cNvSpPr>
            <a:spLocks noChangeAspect="1"/>
          </p:cNvSpPr>
          <p:nvPr/>
        </p:nvSpPr>
        <p:spPr bwMode="auto">
          <a:xfrm>
            <a:off x="4606672" y="3674397"/>
            <a:ext cx="119392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주요영상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65DD429-8CB0-4E9A-A8D0-318AEF3AE112}"/>
              </a:ext>
            </a:extLst>
          </p:cNvPr>
          <p:cNvSpPr/>
          <p:nvPr/>
        </p:nvSpPr>
        <p:spPr bwMode="auto">
          <a:xfrm>
            <a:off x="2084042" y="3700524"/>
            <a:ext cx="1050188" cy="183501"/>
          </a:xfrm>
          <a:prstGeom prst="roundRect">
            <a:avLst>
              <a:gd name="adj" fmla="val 12255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후쿠시마 원전 </a:t>
            </a:r>
            <a:r>
              <a:rPr lang="ko-KR" altLang="en-US" sz="6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오염수</a:t>
            </a:r>
            <a:r>
              <a:rPr lang="ko-KR" altLang="en-US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방류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E58D3CD2-35B7-410F-AEB3-BCDAC98B87E5}"/>
              </a:ext>
            </a:extLst>
          </p:cNvPr>
          <p:cNvSpPr/>
          <p:nvPr/>
        </p:nvSpPr>
        <p:spPr bwMode="auto">
          <a:xfrm>
            <a:off x="3198740" y="3700524"/>
            <a:ext cx="1050188" cy="183501"/>
          </a:xfrm>
          <a:prstGeom prst="roundRect">
            <a:avLst>
              <a:gd name="adj" fmla="val 12255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후쿠시마 원전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오염수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방류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F842BE7-C111-4BC6-A7CB-D787431972E8}"/>
              </a:ext>
            </a:extLst>
          </p:cNvPr>
          <p:cNvSpPr txBox="1"/>
          <p:nvPr/>
        </p:nvSpPr>
        <p:spPr>
          <a:xfrm>
            <a:off x="1052886" y="4075641"/>
            <a:ext cx="3230877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6DB593-742C-48F9-9F86-1D2FA7EE0B90}"/>
              </a:ext>
            </a:extLst>
          </p:cNvPr>
          <p:cNvSpPr txBox="1"/>
          <p:nvPr/>
        </p:nvSpPr>
        <p:spPr>
          <a:xfrm>
            <a:off x="4597274" y="4887131"/>
            <a:ext cx="1646522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86F6007-80D3-4C7F-BA08-F8D2BFC2CBEC}"/>
              </a:ext>
            </a:extLst>
          </p:cNvPr>
          <p:cNvGrpSpPr/>
          <p:nvPr/>
        </p:nvGrpSpPr>
        <p:grpSpPr>
          <a:xfrm>
            <a:off x="4603860" y="4004148"/>
            <a:ext cx="3355774" cy="839856"/>
            <a:chOff x="1024637" y="1708910"/>
            <a:chExt cx="3440442" cy="861046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DA8A27E6-7407-4B30-9828-BF0C4C7865CA}"/>
                </a:ext>
              </a:extLst>
            </p:cNvPr>
            <p:cNvSpPr/>
            <p:nvPr/>
          </p:nvSpPr>
          <p:spPr bwMode="auto">
            <a:xfrm>
              <a:off x="1024637" y="1708910"/>
              <a:ext cx="1681311" cy="86104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525393B3-7745-4993-A75B-498FBAEB00DC}"/>
                </a:ext>
              </a:extLst>
            </p:cNvPr>
            <p:cNvSpPr/>
            <p:nvPr/>
          </p:nvSpPr>
          <p:spPr bwMode="auto">
            <a:xfrm>
              <a:off x="2783768" y="1708910"/>
              <a:ext cx="1681311" cy="86104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0" name="타원 79">
            <a:extLst>
              <a:ext uri="{FF2B5EF4-FFF2-40B4-BE49-F238E27FC236}">
                <a16:creationId xmlns:a16="http://schemas.microsoft.com/office/drawing/2014/main" id="{B87B217E-9E4B-4AE9-897F-E16CA91ACA97}"/>
              </a:ext>
            </a:extLst>
          </p:cNvPr>
          <p:cNvSpPr/>
          <p:nvPr/>
        </p:nvSpPr>
        <p:spPr bwMode="auto">
          <a:xfrm>
            <a:off x="6055834" y="4642239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DE56A3-315C-4B58-B684-5B25BB71BFF9}"/>
              </a:ext>
            </a:extLst>
          </p:cNvPr>
          <p:cNvSpPr txBox="1"/>
          <p:nvPr/>
        </p:nvSpPr>
        <p:spPr>
          <a:xfrm>
            <a:off x="6321571" y="4887131"/>
            <a:ext cx="1646522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D1CDC94-62FB-4420-9DD7-0C928F520B19}"/>
              </a:ext>
            </a:extLst>
          </p:cNvPr>
          <p:cNvCxnSpPr>
            <a:cxnSpLocks/>
          </p:cNvCxnSpPr>
          <p:nvPr/>
        </p:nvCxnSpPr>
        <p:spPr bwMode="auto">
          <a:xfrm>
            <a:off x="961493" y="5338354"/>
            <a:ext cx="3488291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3" name="그림 82">
            <a:extLst>
              <a:ext uri="{FF2B5EF4-FFF2-40B4-BE49-F238E27FC236}">
                <a16:creationId xmlns:a16="http://schemas.microsoft.com/office/drawing/2014/main" id="{7825AF23-C730-4AED-903C-83F38B3FF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80" y="5428932"/>
            <a:ext cx="863978" cy="196630"/>
          </a:xfrm>
          <a:prstGeom prst="rect">
            <a:avLst/>
          </a:prstGeom>
        </p:spPr>
      </p:pic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5CD94CC-4CBE-42EA-895F-53566D30B38B}"/>
              </a:ext>
            </a:extLst>
          </p:cNvPr>
          <p:cNvCxnSpPr>
            <a:cxnSpLocks/>
          </p:cNvCxnSpPr>
          <p:nvPr/>
        </p:nvCxnSpPr>
        <p:spPr bwMode="auto">
          <a:xfrm>
            <a:off x="4549424" y="5338354"/>
            <a:ext cx="3488291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B5DDD085-1BD6-4929-8A45-F2B3EF4C0B5F}"/>
              </a:ext>
            </a:extLst>
          </p:cNvPr>
          <p:cNvSpPr/>
          <p:nvPr/>
        </p:nvSpPr>
        <p:spPr bwMode="auto">
          <a:xfrm>
            <a:off x="2811717" y="5450446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30A0056-E9F5-45C7-928B-012574657E53}"/>
              </a:ext>
            </a:extLst>
          </p:cNvPr>
          <p:cNvSpPr>
            <a:spLocks noChangeAspect="1"/>
          </p:cNvSpPr>
          <p:nvPr/>
        </p:nvSpPr>
        <p:spPr bwMode="auto">
          <a:xfrm>
            <a:off x="2410319" y="5400197"/>
            <a:ext cx="444137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더보기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3EAACA6-2627-4A54-868E-048B6F945EB8}"/>
              </a:ext>
            </a:extLst>
          </p:cNvPr>
          <p:cNvCxnSpPr>
            <a:cxnSpLocks/>
          </p:cNvCxnSpPr>
          <p:nvPr/>
        </p:nvCxnSpPr>
        <p:spPr bwMode="auto">
          <a:xfrm>
            <a:off x="1114697" y="4021566"/>
            <a:ext cx="3134231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BFC89E7E-92B4-41BC-BEA4-1ABDF53CA56E}"/>
              </a:ext>
            </a:extLst>
          </p:cNvPr>
          <p:cNvCxnSpPr>
            <a:cxnSpLocks/>
          </p:cNvCxnSpPr>
          <p:nvPr/>
        </p:nvCxnSpPr>
        <p:spPr bwMode="auto">
          <a:xfrm>
            <a:off x="1114697" y="4352490"/>
            <a:ext cx="3134231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F5BC54D-B74B-4CF6-93B4-8E672C17A58D}"/>
              </a:ext>
            </a:extLst>
          </p:cNvPr>
          <p:cNvSpPr txBox="1"/>
          <p:nvPr/>
        </p:nvSpPr>
        <p:spPr>
          <a:xfrm>
            <a:off x="1052886" y="4406567"/>
            <a:ext cx="3230877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70FAC8C-8AFF-4DAB-A2DA-6BB761C1016C}"/>
              </a:ext>
            </a:extLst>
          </p:cNvPr>
          <p:cNvCxnSpPr>
            <a:cxnSpLocks/>
          </p:cNvCxnSpPr>
          <p:nvPr/>
        </p:nvCxnSpPr>
        <p:spPr bwMode="auto">
          <a:xfrm>
            <a:off x="1114697" y="4683416"/>
            <a:ext cx="3134231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6D1F0C4-FCEE-4AF4-92ED-2E4F11541DEE}"/>
              </a:ext>
            </a:extLst>
          </p:cNvPr>
          <p:cNvSpPr txBox="1"/>
          <p:nvPr/>
        </p:nvSpPr>
        <p:spPr>
          <a:xfrm>
            <a:off x="1052886" y="4754910"/>
            <a:ext cx="3230877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BE782CD-43FA-45FD-8943-B478BD9C1745}"/>
              </a:ext>
            </a:extLst>
          </p:cNvPr>
          <p:cNvCxnSpPr>
            <a:cxnSpLocks/>
          </p:cNvCxnSpPr>
          <p:nvPr/>
        </p:nvCxnSpPr>
        <p:spPr bwMode="auto">
          <a:xfrm>
            <a:off x="1114697" y="5031759"/>
            <a:ext cx="3134231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F79F1E6-0238-4FFF-A61F-C6F92226A3ED}"/>
              </a:ext>
            </a:extLst>
          </p:cNvPr>
          <p:cNvSpPr txBox="1"/>
          <p:nvPr/>
        </p:nvSpPr>
        <p:spPr>
          <a:xfrm>
            <a:off x="1052886" y="5077128"/>
            <a:ext cx="3230877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99ADE36C-C59D-4A6C-A6BC-F2CC6F969CB1}"/>
              </a:ext>
            </a:extLst>
          </p:cNvPr>
          <p:cNvSpPr/>
          <p:nvPr/>
        </p:nvSpPr>
        <p:spPr bwMode="auto">
          <a:xfrm>
            <a:off x="7928689" y="222154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E46F716-6B48-4A63-95E4-F97799F92CE0}"/>
              </a:ext>
            </a:extLst>
          </p:cNvPr>
          <p:cNvSpPr/>
          <p:nvPr/>
        </p:nvSpPr>
        <p:spPr bwMode="auto">
          <a:xfrm>
            <a:off x="3323072" y="125605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6AF5173-BBC5-4860-B03D-BAA5124CEEBE}"/>
              </a:ext>
            </a:extLst>
          </p:cNvPr>
          <p:cNvSpPr/>
          <p:nvPr/>
        </p:nvSpPr>
        <p:spPr bwMode="auto">
          <a:xfrm>
            <a:off x="2513175" y="173502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5BC6D1A-D304-4807-BFE0-069BC6593F48}"/>
              </a:ext>
            </a:extLst>
          </p:cNvPr>
          <p:cNvSpPr/>
          <p:nvPr/>
        </p:nvSpPr>
        <p:spPr bwMode="auto">
          <a:xfrm>
            <a:off x="2539301" y="299009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09468C7-D6D3-47F0-8993-A11F83D6F6AB}"/>
              </a:ext>
            </a:extLst>
          </p:cNvPr>
          <p:cNvSpPr/>
          <p:nvPr/>
        </p:nvSpPr>
        <p:spPr bwMode="auto">
          <a:xfrm>
            <a:off x="3314363" y="354259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7BDE3247-088F-42D7-B96A-FD782A893CC4}"/>
              </a:ext>
            </a:extLst>
          </p:cNvPr>
          <p:cNvSpPr/>
          <p:nvPr/>
        </p:nvSpPr>
        <p:spPr bwMode="auto">
          <a:xfrm>
            <a:off x="2504466" y="402156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5DAFD1C-C59E-4F0A-B24F-7243A6D72D40}"/>
              </a:ext>
            </a:extLst>
          </p:cNvPr>
          <p:cNvSpPr/>
          <p:nvPr/>
        </p:nvSpPr>
        <p:spPr bwMode="auto">
          <a:xfrm>
            <a:off x="2530592" y="525696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20EEFA67-29B6-403C-8D73-23A998F86D66}"/>
              </a:ext>
            </a:extLst>
          </p:cNvPr>
          <p:cNvSpPr/>
          <p:nvPr/>
        </p:nvSpPr>
        <p:spPr bwMode="auto">
          <a:xfrm>
            <a:off x="5669132" y="542308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214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91">
            <a:extLst>
              <a:ext uri="{FF2B5EF4-FFF2-40B4-BE49-F238E27FC236}">
                <a16:creationId xmlns:a16="http://schemas.microsoft.com/office/drawing/2014/main" id="{6F79A2A1-DE04-4B35-B476-BFA513386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425469"/>
              </p:ext>
            </p:extLst>
          </p:nvPr>
        </p:nvGraphicFramePr>
        <p:xfrm>
          <a:off x="620785" y="1696530"/>
          <a:ext cx="10996450" cy="2055600"/>
        </p:xfrm>
        <a:graphic>
          <a:graphicData uri="http://schemas.openxmlformats.org/drawingml/2006/table">
            <a:tbl>
              <a:tblPr/>
              <a:tblGrid>
                <a:gridCol w="1321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7166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5138058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PC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Mobile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해상도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 컨텐츠 영역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1280px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Toolbar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포함 컨텐츠 영역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1378px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디바이스 해상도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서비스 방식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고정된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Width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값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웹 브라우저의 사이즈에 따른 변경 제공하지 않음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유연한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Width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값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Mobile, Tablet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해상도 기준에 따른 반응형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화면방향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Portrait, Landscape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지원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698197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지원 버전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Window 10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이상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MAC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OS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이상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브라우저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크롬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사파리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엣지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익스플로러는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이상 에서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모든 정합성을 제공하지는 않지만 내용 확인은 가능한 수준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최신버전 기준으로 출시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 이내 버전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Android 10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이상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iOS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이상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 이내 출시된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Mobile/Tablet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7308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8CB51B5-27C4-4FCB-A35B-BBB9E4738D7D}"/>
              </a:ext>
            </a:extLst>
          </p:cNvPr>
          <p:cNvSpPr txBox="1"/>
          <p:nvPr/>
        </p:nvSpPr>
        <p:spPr>
          <a:xfrm>
            <a:off x="531570" y="755009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해상도 기준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B82BC-33EB-4B0A-9F0B-66301F400289}"/>
              </a:ext>
            </a:extLst>
          </p:cNvPr>
          <p:cNvSpPr txBox="1"/>
          <p:nvPr/>
        </p:nvSpPr>
        <p:spPr>
          <a:xfrm>
            <a:off x="466635" y="29250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컨텐츠 서비스 정책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67853-11C2-4AE2-A0F8-5D63F7E89F27}"/>
              </a:ext>
            </a:extLst>
          </p:cNvPr>
          <p:cNvSpPr txBox="1"/>
          <p:nvPr/>
        </p:nvSpPr>
        <p:spPr>
          <a:xfrm>
            <a:off x="687977" y="1001230"/>
            <a:ext cx="10746219" cy="48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KBS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뉴스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홈페이지의 해상도는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Mobile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구분하여 기준을 제공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이용 환경에서 최적화된 서비스를 이용할 수 있도록 하는 것을 목적으로 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환경에서는 고정된 해상도를 제공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Mobile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환경에서는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Device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따른 반응형을 제공한다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86066-1A35-4B93-908C-C41FE783A173}"/>
              </a:ext>
            </a:extLst>
          </p:cNvPr>
          <p:cNvSpPr txBox="1"/>
          <p:nvPr/>
        </p:nvSpPr>
        <p:spPr>
          <a:xfrm>
            <a:off x="531570" y="4003306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 기준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F5D6A-53A7-46B3-8D97-7681A83C863B}"/>
              </a:ext>
            </a:extLst>
          </p:cNvPr>
          <p:cNvSpPr txBox="1"/>
          <p:nvPr/>
        </p:nvSpPr>
        <p:spPr>
          <a:xfrm>
            <a:off x="687977" y="4249527"/>
            <a:ext cx="10746219" cy="48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KBS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뉴스 홈페이지에서 컨텐츠를 제공하는데 있어 통일성 있는 기준을 제공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사용자에게 공통된 경험을 통해 사용성을 높이 수 있도록 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KBS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뉴스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홈페이지에서 컨텐츠 제공에 있어 공통적으로 적용되는 기준은 다음과 같다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graphicFrame>
        <p:nvGraphicFramePr>
          <p:cNvPr id="10" name="Group 91">
            <a:extLst>
              <a:ext uri="{FF2B5EF4-FFF2-40B4-BE49-F238E27FC236}">
                <a16:creationId xmlns:a16="http://schemas.microsoft.com/office/drawing/2014/main" id="{8E9FDDCB-16A2-474B-B962-E8E53BB8D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509499"/>
              </p:ext>
            </p:extLst>
          </p:nvPr>
        </p:nvGraphicFramePr>
        <p:xfrm>
          <a:off x="620785" y="4822907"/>
          <a:ext cx="10996451" cy="1678392"/>
        </p:xfrm>
        <a:graphic>
          <a:graphicData uri="http://schemas.openxmlformats.org/drawingml/2006/table">
            <a:tbl>
              <a:tblPr/>
              <a:tblGrid>
                <a:gridCol w="133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135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3494116">
                  <a:extLst>
                    <a:ext uri="{9D8B030D-6E8A-4147-A177-3AD203B41FA5}">
                      <a16:colId xmlns:a16="http://schemas.microsoft.com/office/drawing/2014/main" val="3278365753"/>
                    </a:ext>
                  </a:extLst>
                </a:gridCol>
                <a:gridCol w="3509556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PC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Mobile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 rowSpan="2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썸네일 이미지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기사인 경우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698197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링크 인지 효과 제공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제공하지 않음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모바일은 불필요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730858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길이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길이가 정의된 기준을 오버하는 경우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대상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내용일부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및 알립니다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 줄임 처리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 줄임 처리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106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80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SB_KNP_02_02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14395"/>
              </p:ext>
            </p:extLst>
          </p:nvPr>
        </p:nvGraphicFramePr>
        <p:xfrm>
          <a:off x="8939284" y="973008"/>
          <a:ext cx="3152632" cy="312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및 오늘의 주요뉴스 영역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이슈에 따른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Type 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단일 형식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운영에서 해당 영역을 설정한 경우 노출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개의 이슈를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두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Update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형식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운영에서 해당 영역을 설정한 경우 노출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라이브 상태의 이슈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두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클릭 시 라이브 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플레이 아이콘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이미지와 텍스트 겹친 경우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아이콘 위치 우측 상단에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</a:tbl>
          </a:graphicData>
        </a:graphic>
      </p:graphicFrame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2E1D265-E68B-4477-9D93-50BFEDE0E80C}"/>
              </a:ext>
            </a:extLst>
          </p:cNvPr>
          <p:cNvSpPr/>
          <p:nvPr/>
        </p:nvSpPr>
        <p:spPr bwMode="auto">
          <a:xfrm>
            <a:off x="961493" y="1291920"/>
            <a:ext cx="3488291" cy="2137063"/>
          </a:xfrm>
          <a:prstGeom prst="roundRect">
            <a:avLst>
              <a:gd name="adj" fmla="val 4335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CDB4C94-C51C-41FC-982C-9E4E4D0C8FEC}"/>
              </a:ext>
            </a:extLst>
          </p:cNvPr>
          <p:cNvSpPr/>
          <p:nvPr/>
        </p:nvSpPr>
        <p:spPr bwMode="auto">
          <a:xfrm>
            <a:off x="4540028" y="1291920"/>
            <a:ext cx="3488291" cy="2137063"/>
          </a:xfrm>
          <a:prstGeom prst="roundRect">
            <a:avLst>
              <a:gd name="adj" fmla="val 4890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FF67EB3-82F9-425B-A484-AF0C3F060B49}"/>
              </a:ext>
            </a:extLst>
          </p:cNvPr>
          <p:cNvSpPr>
            <a:spLocks noChangeAspect="1"/>
          </p:cNvSpPr>
          <p:nvPr/>
        </p:nvSpPr>
        <p:spPr bwMode="auto">
          <a:xfrm>
            <a:off x="1052886" y="1384043"/>
            <a:ext cx="64528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ISSUE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E51BC59-5B28-43DF-9FC4-AB639D9DAD2E}"/>
              </a:ext>
            </a:extLst>
          </p:cNvPr>
          <p:cNvSpPr>
            <a:spLocks noChangeAspect="1"/>
          </p:cNvSpPr>
          <p:nvPr/>
        </p:nvSpPr>
        <p:spPr bwMode="auto">
          <a:xfrm>
            <a:off x="4606672" y="1384043"/>
            <a:ext cx="119392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주요영상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1725645-E5ED-4B83-96FB-9B86D3D3CF1C}"/>
              </a:ext>
            </a:extLst>
          </p:cNvPr>
          <p:cNvSpPr txBox="1"/>
          <p:nvPr/>
        </p:nvSpPr>
        <p:spPr>
          <a:xfrm>
            <a:off x="4597274" y="2596777"/>
            <a:ext cx="1646522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A1878EB1-2812-48DE-B279-C82CD741640E}"/>
              </a:ext>
            </a:extLst>
          </p:cNvPr>
          <p:cNvGrpSpPr/>
          <p:nvPr/>
        </p:nvGrpSpPr>
        <p:grpSpPr>
          <a:xfrm>
            <a:off x="4603860" y="1713794"/>
            <a:ext cx="3355774" cy="839856"/>
            <a:chOff x="1024637" y="1708910"/>
            <a:chExt cx="3440442" cy="861046"/>
          </a:xfrm>
        </p:grpSpPr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03851669-7D75-448B-90D2-77EDF1F868F6}"/>
                </a:ext>
              </a:extLst>
            </p:cNvPr>
            <p:cNvSpPr/>
            <p:nvPr/>
          </p:nvSpPr>
          <p:spPr bwMode="auto">
            <a:xfrm>
              <a:off x="1024637" y="1708910"/>
              <a:ext cx="1681311" cy="86104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4BCBB61B-36C1-4C20-BB31-CC4342566367}"/>
                </a:ext>
              </a:extLst>
            </p:cNvPr>
            <p:cNvSpPr/>
            <p:nvPr/>
          </p:nvSpPr>
          <p:spPr bwMode="auto">
            <a:xfrm>
              <a:off x="2783768" y="1708910"/>
              <a:ext cx="1681311" cy="86104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AC39B329-E38C-4C07-B349-3EB07AEB4739}"/>
              </a:ext>
            </a:extLst>
          </p:cNvPr>
          <p:cNvSpPr/>
          <p:nvPr/>
        </p:nvSpPr>
        <p:spPr bwMode="auto">
          <a:xfrm>
            <a:off x="6055834" y="2351885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DD95901-4948-43B7-BE58-FF83BFFB97A8}"/>
              </a:ext>
            </a:extLst>
          </p:cNvPr>
          <p:cNvSpPr txBox="1"/>
          <p:nvPr/>
        </p:nvSpPr>
        <p:spPr>
          <a:xfrm>
            <a:off x="6321571" y="2596777"/>
            <a:ext cx="1646522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9AE4FFE6-B8C6-4779-A29A-4938B9D20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80" y="3138578"/>
            <a:ext cx="863978" cy="196630"/>
          </a:xfrm>
          <a:prstGeom prst="rect">
            <a:avLst/>
          </a:prstGeom>
        </p:spPr>
      </p:pic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3EB637B0-F7E3-4B80-9D39-E3ED414B4DE2}"/>
              </a:ext>
            </a:extLst>
          </p:cNvPr>
          <p:cNvCxnSpPr>
            <a:cxnSpLocks/>
          </p:cNvCxnSpPr>
          <p:nvPr/>
        </p:nvCxnSpPr>
        <p:spPr bwMode="auto">
          <a:xfrm>
            <a:off x="4549424" y="3048000"/>
            <a:ext cx="3488291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5819060-2487-41D8-AC12-E402FABF76D1}"/>
              </a:ext>
            </a:extLst>
          </p:cNvPr>
          <p:cNvSpPr/>
          <p:nvPr/>
        </p:nvSpPr>
        <p:spPr bwMode="auto">
          <a:xfrm>
            <a:off x="849780" y="3582274"/>
            <a:ext cx="3488291" cy="2137063"/>
          </a:xfrm>
          <a:prstGeom prst="roundRect">
            <a:avLst>
              <a:gd name="adj" fmla="val 4335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6119652-BE82-4DBF-8318-E3F08146C142}"/>
              </a:ext>
            </a:extLst>
          </p:cNvPr>
          <p:cNvSpPr/>
          <p:nvPr/>
        </p:nvSpPr>
        <p:spPr bwMode="auto">
          <a:xfrm>
            <a:off x="4540028" y="3582274"/>
            <a:ext cx="3488291" cy="2137063"/>
          </a:xfrm>
          <a:prstGeom prst="roundRect">
            <a:avLst>
              <a:gd name="adj" fmla="val 4890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7379EE3-3668-4D9C-9F7F-81EAFD0A1745}"/>
              </a:ext>
            </a:extLst>
          </p:cNvPr>
          <p:cNvSpPr>
            <a:spLocks noChangeAspect="1"/>
          </p:cNvSpPr>
          <p:nvPr/>
        </p:nvSpPr>
        <p:spPr bwMode="auto">
          <a:xfrm>
            <a:off x="1052886" y="3674397"/>
            <a:ext cx="64528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ISSUE LIVE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4A85792-C7B8-4ED6-8546-1279BDAB1958}"/>
              </a:ext>
            </a:extLst>
          </p:cNvPr>
          <p:cNvSpPr>
            <a:spLocks noChangeAspect="1"/>
          </p:cNvSpPr>
          <p:nvPr/>
        </p:nvSpPr>
        <p:spPr bwMode="auto">
          <a:xfrm>
            <a:off x="4606672" y="3674397"/>
            <a:ext cx="119392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주요영상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6DB593-742C-48F9-9F86-1D2FA7EE0B90}"/>
              </a:ext>
            </a:extLst>
          </p:cNvPr>
          <p:cNvSpPr txBox="1"/>
          <p:nvPr/>
        </p:nvSpPr>
        <p:spPr>
          <a:xfrm>
            <a:off x="4597274" y="4887131"/>
            <a:ext cx="1646522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86F6007-80D3-4C7F-BA08-F8D2BFC2CBEC}"/>
              </a:ext>
            </a:extLst>
          </p:cNvPr>
          <p:cNvGrpSpPr/>
          <p:nvPr/>
        </p:nvGrpSpPr>
        <p:grpSpPr>
          <a:xfrm>
            <a:off x="4603860" y="4004148"/>
            <a:ext cx="3355774" cy="839856"/>
            <a:chOff x="1024637" y="1708910"/>
            <a:chExt cx="3440442" cy="861046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DA8A27E6-7407-4B30-9828-BF0C4C7865CA}"/>
                </a:ext>
              </a:extLst>
            </p:cNvPr>
            <p:cNvSpPr/>
            <p:nvPr/>
          </p:nvSpPr>
          <p:spPr bwMode="auto">
            <a:xfrm>
              <a:off x="1024637" y="1708910"/>
              <a:ext cx="1681311" cy="86104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525393B3-7745-4993-A75B-498FBAEB00DC}"/>
                </a:ext>
              </a:extLst>
            </p:cNvPr>
            <p:cNvSpPr/>
            <p:nvPr/>
          </p:nvSpPr>
          <p:spPr bwMode="auto">
            <a:xfrm>
              <a:off x="2783768" y="1708910"/>
              <a:ext cx="1681311" cy="86104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0" name="타원 79">
            <a:extLst>
              <a:ext uri="{FF2B5EF4-FFF2-40B4-BE49-F238E27FC236}">
                <a16:creationId xmlns:a16="http://schemas.microsoft.com/office/drawing/2014/main" id="{B87B217E-9E4B-4AE9-897F-E16CA91ACA97}"/>
              </a:ext>
            </a:extLst>
          </p:cNvPr>
          <p:cNvSpPr/>
          <p:nvPr/>
        </p:nvSpPr>
        <p:spPr bwMode="auto">
          <a:xfrm>
            <a:off x="6055834" y="4642239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DE56A3-315C-4B58-B684-5B25BB71BFF9}"/>
              </a:ext>
            </a:extLst>
          </p:cNvPr>
          <p:cNvSpPr txBox="1"/>
          <p:nvPr/>
        </p:nvSpPr>
        <p:spPr>
          <a:xfrm>
            <a:off x="6321571" y="4887131"/>
            <a:ext cx="1646522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7825AF23-C730-4AED-903C-83F38B3FF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80" y="5428932"/>
            <a:ext cx="863978" cy="196630"/>
          </a:xfrm>
          <a:prstGeom prst="rect">
            <a:avLst/>
          </a:prstGeom>
        </p:spPr>
      </p:pic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5CD94CC-4CBE-42EA-895F-53566D30B38B}"/>
              </a:ext>
            </a:extLst>
          </p:cNvPr>
          <p:cNvCxnSpPr>
            <a:cxnSpLocks/>
          </p:cNvCxnSpPr>
          <p:nvPr/>
        </p:nvCxnSpPr>
        <p:spPr bwMode="auto">
          <a:xfrm>
            <a:off x="4549424" y="5338354"/>
            <a:ext cx="3488291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BE01E7-A934-4865-8547-3DD964977D02}"/>
              </a:ext>
            </a:extLst>
          </p:cNvPr>
          <p:cNvSpPr/>
          <p:nvPr/>
        </p:nvSpPr>
        <p:spPr bwMode="auto">
          <a:xfrm>
            <a:off x="104775" y="1568729"/>
            <a:ext cx="786968" cy="138341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이슈영역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단일 형식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C844544-C2B6-4444-94E5-A6C371B3A363}"/>
              </a:ext>
            </a:extLst>
          </p:cNvPr>
          <p:cNvSpPr/>
          <p:nvPr/>
        </p:nvSpPr>
        <p:spPr bwMode="auto">
          <a:xfrm>
            <a:off x="104775" y="3905856"/>
            <a:ext cx="786968" cy="138341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이슈영역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Live Update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형식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624B4AF2-8FA5-4738-8C23-2FD39AF8E796}"/>
              </a:ext>
            </a:extLst>
          </p:cNvPr>
          <p:cNvSpPr/>
          <p:nvPr/>
        </p:nvSpPr>
        <p:spPr bwMode="auto">
          <a:xfrm>
            <a:off x="1031017" y="1713793"/>
            <a:ext cx="3349395" cy="1638833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8D769FC-2474-45B2-9960-797B0BC1CB73}"/>
              </a:ext>
            </a:extLst>
          </p:cNvPr>
          <p:cNvGrpSpPr/>
          <p:nvPr/>
        </p:nvGrpSpPr>
        <p:grpSpPr>
          <a:xfrm>
            <a:off x="1031016" y="2867025"/>
            <a:ext cx="3358105" cy="499958"/>
            <a:chOff x="1031016" y="2935909"/>
            <a:chExt cx="3358105" cy="431074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96AC4A83-86A6-4288-A22C-6051D8F441D4}"/>
                </a:ext>
              </a:extLst>
            </p:cNvPr>
            <p:cNvSpPr/>
            <p:nvPr/>
          </p:nvSpPr>
          <p:spPr bwMode="auto">
            <a:xfrm>
              <a:off x="1031017" y="2978763"/>
              <a:ext cx="3358104" cy="388220"/>
            </a:xfrm>
            <a:prstGeom prst="roundRect">
              <a:avLst>
                <a:gd name="adj" fmla="val 18367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EE7DCCC-E64A-4A33-AB6E-8E7D56B5BE30}"/>
                </a:ext>
              </a:extLst>
            </p:cNvPr>
            <p:cNvSpPr/>
            <p:nvPr/>
          </p:nvSpPr>
          <p:spPr bwMode="auto">
            <a:xfrm>
              <a:off x="1031016" y="2935909"/>
              <a:ext cx="3358105" cy="2026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0" name="타원 99">
            <a:extLst>
              <a:ext uri="{FF2B5EF4-FFF2-40B4-BE49-F238E27FC236}">
                <a16:creationId xmlns:a16="http://schemas.microsoft.com/office/drawing/2014/main" id="{EAE10BBE-51FE-4989-ACD5-0D3E411F6365}"/>
              </a:ext>
            </a:extLst>
          </p:cNvPr>
          <p:cNvSpPr/>
          <p:nvPr/>
        </p:nvSpPr>
        <p:spPr bwMode="auto">
          <a:xfrm>
            <a:off x="4032927" y="2976707"/>
            <a:ext cx="272001" cy="272001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1A423B9-2661-49C4-BAC7-5F2BB183A516}"/>
              </a:ext>
            </a:extLst>
          </p:cNvPr>
          <p:cNvSpPr txBox="1"/>
          <p:nvPr/>
        </p:nvSpPr>
        <p:spPr>
          <a:xfrm>
            <a:off x="1177799" y="2939677"/>
            <a:ext cx="271585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AC0AB1CF-4F72-468D-BC30-1A4D4B8D6BF1}"/>
              </a:ext>
            </a:extLst>
          </p:cNvPr>
          <p:cNvSpPr/>
          <p:nvPr/>
        </p:nvSpPr>
        <p:spPr bwMode="auto">
          <a:xfrm>
            <a:off x="1031017" y="4009318"/>
            <a:ext cx="3349395" cy="1638833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26A26884-9D2E-4605-80C8-496CD7A96EE7}"/>
              </a:ext>
            </a:extLst>
          </p:cNvPr>
          <p:cNvGrpSpPr/>
          <p:nvPr/>
        </p:nvGrpSpPr>
        <p:grpSpPr>
          <a:xfrm>
            <a:off x="1031016" y="5162550"/>
            <a:ext cx="3358105" cy="499958"/>
            <a:chOff x="1031016" y="2935909"/>
            <a:chExt cx="3358105" cy="431074"/>
          </a:xfrm>
        </p:grpSpPr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A7B0876E-7476-42E7-888B-05EF171B76B3}"/>
                </a:ext>
              </a:extLst>
            </p:cNvPr>
            <p:cNvSpPr/>
            <p:nvPr/>
          </p:nvSpPr>
          <p:spPr bwMode="auto">
            <a:xfrm>
              <a:off x="1031017" y="2978763"/>
              <a:ext cx="3358104" cy="388220"/>
            </a:xfrm>
            <a:prstGeom prst="roundRect">
              <a:avLst>
                <a:gd name="adj" fmla="val 18367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E79D3F0-94FC-4FA9-A791-E77DDCE8B359}"/>
                </a:ext>
              </a:extLst>
            </p:cNvPr>
            <p:cNvSpPr/>
            <p:nvPr/>
          </p:nvSpPr>
          <p:spPr bwMode="auto">
            <a:xfrm>
              <a:off x="1031016" y="2935909"/>
              <a:ext cx="3358105" cy="2026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5" name="타원 124">
            <a:extLst>
              <a:ext uri="{FF2B5EF4-FFF2-40B4-BE49-F238E27FC236}">
                <a16:creationId xmlns:a16="http://schemas.microsoft.com/office/drawing/2014/main" id="{5924DB4F-9937-45F3-97EF-78C9B5D6D867}"/>
              </a:ext>
            </a:extLst>
          </p:cNvPr>
          <p:cNvSpPr/>
          <p:nvPr/>
        </p:nvSpPr>
        <p:spPr bwMode="auto">
          <a:xfrm>
            <a:off x="4032927" y="5272232"/>
            <a:ext cx="272001" cy="272001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06EA620-85B7-4768-8643-D0DC44E837BA}"/>
              </a:ext>
            </a:extLst>
          </p:cNvPr>
          <p:cNvSpPr txBox="1"/>
          <p:nvPr/>
        </p:nvSpPr>
        <p:spPr>
          <a:xfrm>
            <a:off x="1177799" y="5235202"/>
            <a:ext cx="271585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AB83266E-8B83-4518-9C4C-8234B422F9F4}"/>
              </a:ext>
            </a:extLst>
          </p:cNvPr>
          <p:cNvSpPr/>
          <p:nvPr/>
        </p:nvSpPr>
        <p:spPr bwMode="auto">
          <a:xfrm>
            <a:off x="743896" y="248226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9ABC2196-0AAE-4FF9-A4DE-EDF1D0D61F14}"/>
              </a:ext>
            </a:extLst>
          </p:cNvPr>
          <p:cNvSpPr/>
          <p:nvPr/>
        </p:nvSpPr>
        <p:spPr bwMode="auto">
          <a:xfrm>
            <a:off x="729683" y="449632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A930792C-E2DB-411F-8CAA-CD59FC7C48B4}"/>
              </a:ext>
            </a:extLst>
          </p:cNvPr>
          <p:cNvSpPr/>
          <p:nvPr/>
        </p:nvSpPr>
        <p:spPr bwMode="auto">
          <a:xfrm>
            <a:off x="4067690" y="272884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32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SB_KNP_02_02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104653"/>
              </p:ext>
            </p:extLst>
          </p:nvPr>
        </p:nvGraphicFramePr>
        <p:xfrm>
          <a:off x="8939284" y="973008"/>
          <a:ext cx="3152632" cy="291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및 오늘의 주요뉴스 영역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이슈에 따른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Type 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단독보도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운영에서 해당 영역을 설정한 경우 노출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적용한 단독 보도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두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취재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운영에서 해당 영역을 설정한 경우 노출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텍스트 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한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리스트 기사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(5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</a:tbl>
          </a:graphicData>
        </a:graphic>
      </p:graphicFrame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2E1D265-E68B-4477-9D93-50BFEDE0E80C}"/>
              </a:ext>
            </a:extLst>
          </p:cNvPr>
          <p:cNvSpPr/>
          <p:nvPr/>
        </p:nvSpPr>
        <p:spPr bwMode="auto">
          <a:xfrm>
            <a:off x="961493" y="1291920"/>
            <a:ext cx="3488291" cy="2137063"/>
          </a:xfrm>
          <a:prstGeom prst="roundRect">
            <a:avLst>
              <a:gd name="adj" fmla="val 4335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CDB4C94-C51C-41FC-982C-9E4E4D0C8FEC}"/>
              </a:ext>
            </a:extLst>
          </p:cNvPr>
          <p:cNvSpPr/>
          <p:nvPr/>
        </p:nvSpPr>
        <p:spPr bwMode="auto">
          <a:xfrm>
            <a:off x="4540028" y="1291920"/>
            <a:ext cx="3488291" cy="2137063"/>
          </a:xfrm>
          <a:prstGeom prst="roundRect">
            <a:avLst>
              <a:gd name="adj" fmla="val 4890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FF67EB3-82F9-425B-A484-AF0C3F060B49}"/>
              </a:ext>
            </a:extLst>
          </p:cNvPr>
          <p:cNvSpPr>
            <a:spLocks noChangeAspect="1"/>
          </p:cNvSpPr>
          <p:nvPr/>
        </p:nvSpPr>
        <p:spPr bwMode="auto">
          <a:xfrm>
            <a:off x="1052886" y="1384043"/>
            <a:ext cx="64528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단독보도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E51BC59-5B28-43DF-9FC4-AB639D9DAD2E}"/>
              </a:ext>
            </a:extLst>
          </p:cNvPr>
          <p:cNvSpPr>
            <a:spLocks noChangeAspect="1"/>
          </p:cNvSpPr>
          <p:nvPr/>
        </p:nvSpPr>
        <p:spPr bwMode="auto">
          <a:xfrm>
            <a:off x="4606672" y="1384043"/>
            <a:ext cx="119392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주요영상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1725645-E5ED-4B83-96FB-9B86D3D3CF1C}"/>
              </a:ext>
            </a:extLst>
          </p:cNvPr>
          <p:cNvSpPr txBox="1"/>
          <p:nvPr/>
        </p:nvSpPr>
        <p:spPr>
          <a:xfrm>
            <a:off x="4597274" y="2596777"/>
            <a:ext cx="1646522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A1878EB1-2812-48DE-B279-C82CD741640E}"/>
              </a:ext>
            </a:extLst>
          </p:cNvPr>
          <p:cNvGrpSpPr/>
          <p:nvPr/>
        </p:nvGrpSpPr>
        <p:grpSpPr>
          <a:xfrm>
            <a:off x="4603860" y="1713794"/>
            <a:ext cx="3355774" cy="839856"/>
            <a:chOff x="1024637" y="1708910"/>
            <a:chExt cx="3440442" cy="861046"/>
          </a:xfrm>
        </p:grpSpPr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03851669-7D75-448B-90D2-77EDF1F868F6}"/>
                </a:ext>
              </a:extLst>
            </p:cNvPr>
            <p:cNvSpPr/>
            <p:nvPr/>
          </p:nvSpPr>
          <p:spPr bwMode="auto">
            <a:xfrm>
              <a:off x="1024637" y="1708910"/>
              <a:ext cx="1681311" cy="86104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4BCBB61B-36C1-4C20-BB31-CC4342566367}"/>
                </a:ext>
              </a:extLst>
            </p:cNvPr>
            <p:cNvSpPr/>
            <p:nvPr/>
          </p:nvSpPr>
          <p:spPr bwMode="auto">
            <a:xfrm>
              <a:off x="2783768" y="1708910"/>
              <a:ext cx="1681311" cy="86104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AC39B329-E38C-4C07-B349-3EB07AEB4739}"/>
              </a:ext>
            </a:extLst>
          </p:cNvPr>
          <p:cNvSpPr/>
          <p:nvPr/>
        </p:nvSpPr>
        <p:spPr bwMode="auto">
          <a:xfrm>
            <a:off x="6055834" y="2351885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DD95901-4948-43B7-BE58-FF83BFFB97A8}"/>
              </a:ext>
            </a:extLst>
          </p:cNvPr>
          <p:cNvSpPr txBox="1"/>
          <p:nvPr/>
        </p:nvSpPr>
        <p:spPr>
          <a:xfrm>
            <a:off x="6321571" y="2596777"/>
            <a:ext cx="1646522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9AE4FFE6-B8C6-4779-A29A-4938B9D20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80" y="3138578"/>
            <a:ext cx="863978" cy="196630"/>
          </a:xfrm>
          <a:prstGeom prst="rect">
            <a:avLst/>
          </a:prstGeom>
        </p:spPr>
      </p:pic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3EB637B0-F7E3-4B80-9D39-E3ED414B4DE2}"/>
              </a:ext>
            </a:extLst>
          </p:cNvPr>
          <p:cNvCxnSpPr>
            <a:cxnSpLocks/>
          </p:cNvCxnSpPr>
          <p:nvPr/>
        </p:nvCxnSpPr>
        <p:spPr bwMode="auto">
          <a:xfrm>
            <a:off x="4549424" y="3048000"/>
            <a:ext cx="3488291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5819060-2487-41D8-AC12-E402FABF76D1}"/>
              </a:ext>
            </a:extLst>
          </p:cNvPr>
          <p:cNvSpPr/>
          <p:nvPr/>
        </p:nvSpPr>
        <p:spPr bwMode="auto">
          <a:xfrm>
            <a:off x="961493" y="3582274"/>
            <a:ext cx="3488291" cy="2137063"/>
          </a:xfrm>
          <a:prstGeom prst="roundRect">
            <a:avLst>
              <a:gd name="adj" fmla="val 4335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6119652-BE82-4DBF-8318-E3F08146C142}"/>
              </a:ext>
            </a:extLst>
          </p:cNvPr>
          <p:cNvSpPr/>
          <p:nvPr/>
        </p:nvSpPr>
        <p:spPr bwMode="auto">
          <a:xfrm>
            <a:off x="4540028" y="3582274"/>
            <a:ext cx="3488291" cy="2137063"/>
          </a:xfrm>
          <a:prstGeom prst="roundRect">
            <a:avLst>
              <a:gd name="adj" fmla="val 4890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7379EE3-3668-4D9C-9F7F-81EAFD0A1745}"/>
              </a:ext>
            </a:extLst>
          </p:cNvPr>
          <p:cNvSpPr>
            <a:spLocks noChangeAspect="1"/>
          </p:cNvSpPr>
          <p:nvPr/>
        </p:nvSpPr>
        <p:spPr bwMode="auto">
          <a:xfrm>
            <a:off x="1052886" y="3674397"/>
            <a:ext cx="64528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취재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4A85792-C7B8-4ED6-8546-1279BDAB1958}"/>
              </a:ext>
            </a:extLst>
          </p:cNvPr>
          <p:cNvSpPr>
            <a:spLocks noChangeAspect="1"/>
          </p:cNvSpPr>
          <p:nvPr/>
        </p:nvSpPr>
        <p:spPr bwMode="auto">
          <a:xfrm>
            <a:off x="4606672" y="3674397"/>
            <a:ext cx="119392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주요영상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6DB593-742C-48F9-9F86-1D2FA7EE0B90}"/>
              </a:ext>
            </a:extLst>
          </p:cNvPr>
          <p:cNvSpPr txBox="1"/>
          <p:nvPr/>
        </p:nvSpPr>
        <p:spPr>
          <a:xfrm>
            <a:off x="4597274" y="4887131"/>
            <a:ext cx="1646522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86F6007-80D3-4C7F-BA08-F8D2BFC2CBEC}"/>
              </a:ext>
            </a:extLst>
          </p:cNvPr>
          <p:cNvGrpSpPr/>
          <p:nvPr/>
        </p:nvGrpSpPr>
        <p:grpSpPr>
          <a:xfrm>
            <a:off x="4603860" y="4004148"/>
            <a:ext cx="3355774" cy="839856"/>
            <a:chOff x="1024637" y="1708910"/>
            <a:chExt cx="3440442" cy="861046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DA8A27E6-7407-4B30-9828-BF0C4C7865CA}"/>
                </a:ext>
              </a:extLst>
            </p:cNvPr>
            <p:cNvSpPr/>
            <p:nvPr/>
          </p:nvSpPr>
          <p:spPr bwMode="auto">
            <a:xfrm>
              <a:off x="1024637" y="1708910"/>
              <a:ext cx="1681311" cy="86104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525393B3-7745-4993-A75B-498FBAEB00DC}"/>
                </a:ext>
              </a:extLst>
            </p:cNvPr>
            <p:cNvSpPr/>
            <p:nvPr/>
          </p:nvSpPr>
          <p:spPr bwMode="auto">
            <a:xfrm>
              <a:off x="2783768" y="1708910"/>
              <a:ext cx="1681311" cy="86104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0" name="타원 79">
            <a:extLst>
              <a:ext uri="{FF2B5EF4-FFF2-40B4-BE49-F238E27FC236}">
                <a16:creationId xmlns:a16="http://schemas.microsoft.com/office/drawing/2014/main" id="{B87B217E-9E4B-4AE9-897F-E16CA91ACA97}"/>
              </a:ext>
            </a:extLst>
          </p:cNvPr>
          <p:cNvSpPr/>
          <p:nvPr/>
        </p:nvSpPr>
        <p:spPr bwMode="auto">
          <a:xfrm>
            <a:off x="6055834" y="4642239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DE56A3-315C-4B58-B684-5B25BB71BFF9}"/>
              </a:ext>
            </a:extLst>
          </p:cNvPr>
          <p:cNvSpPr txBox="1"/>
          <p:nvPr/>
        </p:nvSpPr>
        <p:spPr>
          <a:xfrm>
            <a:off x="6321571" y="4887131"/>
            <a:ext cx="1646522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7825AF23-C730-4AED-903C-83F38B3FF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80" y="5428932"/>
            <a:ext cx="863978" cy="196630"/>
          </a:xfrm>
          <a:prstGeom prst="rect">
            <a:avLst/>
          </a:prstGeom>
        </p:spPr>
      </p:pic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5CD94CC-4CBE-42EA-895F-53566D30B38B}"/>
              </a:ext>
            </a:extLst>
          </p:cNvPr>
          <p:cNvCxnSpPr>
            <a:cxnSpLocks/>
          </p:cNvCxnSpPr>
          <p:nvPr/>
        </p:nvCxnSpPr>
        <p:spPr bwMode="auto">
          <a:xfrm>
            <a:off x="4549424" y="5338354"/>
            <a:ext cx="3488291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624B4AF2-8FA5-4738-8C23-2FD39AF8E796}"/>
              </a:ext>
            </a:extLst>
          </p:cNvPr>
          <p:cNvSpPr/>
          <p:nvPr/>
        </p:nvSpPr>
        <p:spPr bwMode="auto">
          <a:xfrm>
            <a:off x="1031017" y="1713793"/>
            <a:ext cx="3349395" cy="1638833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8D769FC-2474-45B2-9960-797B0BC1CB73}"/>
              </a:ext>
            </a:extLst>
          </p:cNvPr>
          <p:cNvGrpSpPr/>
          <p:nvPr/>
        </p:nvGrpSpPr>
        <p:grpSpPr>
          <a:xfrm>
            <a:off x="1031016" y="2867025"/>
            <a:ext cx="3358105" cy="499958"/>
            <a:chOff x="1031016" y="2935909"/>
            <a:chExt cx="3358105" cy="431074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96AC4A83-86A6-4288-A22C-6051D8F441D4}"/>
                </a:ext>
              </a:extLst>
            </p:cNvPr>
            <p:cNvSpPr/>
            <p:nvPr/>
          </p:nvSpPr>
          <p:spPr bwMode="auto">
            <a:xfrm>
              <a:off x="1031017" y="2978763"/>
              <a:ext cx="3358104" cy="388220"/>
            </a:xfrm>
            <a:prstGeom prst="roundRect">
              <a:avLst>
                <a:gd name="adj" fmla="val 18367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EE7DCCC-E64A-4A33-AB6E-8E7D56B5BE30}"/>
                </a:ext>
              </a:extLst>
            </p:cNvPr>
            <p:cNvSpPr/>
            <p:nvPr/>
          </p:nvSpPr>
          <p:spPr bwMode="auto">
            <a:xfrm>
              <a:off x="1031016" y="2935909"/>
              <a:ext cx="3358105" cy="2026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0" name="타원 99">
            <a:extLst>
              <a:ext uri="{FF2B5EF4-FFF2-40B4-BE49-F238E27FC236}">
                <a16:creationId xmlns:a16="http://schemas.microsoft.com/office/drawing/2014/main" id="{EAE10BBE-51FE-4989-ACD5-0D3E411F6365}"/>
              </a:ext>
            </a:extLst>
          </p:cNvPr>
          <p:cNvSpPr/>
          <p:nvPr/>
        </p:nvSpPr>
        <p:spPr bwMode="auto">
          <a:xfrm>
            <a:off x="4032927" y="2976707"/>
            <a:ext cx="272001" cy="272001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1A423B9-2661-49C4-BAC7-5F2BB183A516}"/>
              </a:ext>
            </a:extLst>
          </p:cNvPr>
          <p:cNvSpPr txBox="1"/>
          <p:nvPr/>
        </p:nvSpPr>
        <p:spPr>
          <a:xfrm>
            <a:off x="1177799" y="2939677"/>
            <a:ext cx="271585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92E473D-A7BB-4D88-A97B-4450006CC89C}"/>
              </a:ext>
            </a:extLst>
          </p:cNvPr>
          <p:cNvSpPr/>
          <p:nvPr/>
        </p:nvSpPr>
        <p:spPr bwMode="auto">
          <a:xfrm>
            <a:off x="104775" y="1431167"/>
            <a:ext cx="786968" cy="166771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이슈영역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단독보고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적용 시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1723D3A-7C16-4B71-82CC-50CEC5708333}"/>
              </a:ext>
            </a:extLst>
          </p:cNvPr>
          <p:cNvSpPr/>
          <p:nvPr/>
        </p:nvSpPr>
        <p:spPr bwMode="auto">
          <a:xfrm>
            <a:off x="737430" y="200584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C24EED9-FE75-458A-B012-4C73D71090E6}"/>
              </a:ext>
            </a:extLst>
          </p:cNvPr>
          <p:cNvSpPr/>
          <p:nvPr/>
        </p:nvSpPr>
        <p:spPr bwMode="auto">
          <a:xfrm>
            <a:off x="104775" y="3658299"/>
            <a:ext cx="786968" cy="196787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이슈영역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취재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 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적용 시 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7EE83FD-0096-446A-BEE6-1D3B156CE86F}"/>
              </a:ext>
            </a:extLst>
          </p:cNvPr>
          <p:cNvSpPr/>
          <p:nvPr/>
        </p:nvSpPr>
        <p:spPr bwMode="auto">
          <a:xfrm>
            <a:off x="745263" y="429471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59757E-C083-425A-8219-217B7E9ADE40}"/>
              </a:ext>
            </a:extLst>
          </p:cNvPr>
          <p:cNvSpPr txBox="1"/>
          <p:nvPr/>
        </p:nvSpPr>
        <p:spPr>
          <a:xfrm>
            <a:off x="1044178" y="4083819"/>
            <a:ext cx="3301400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8628BA8-FCA6-4143-BB61-F3788309941B}"/>
              </a:ext>
            </a:extLst>
          </p:cNvPr>
          <p:cNvCxnSpPr>
            <a:cxnSpLocks/>
          </p:cNvCxnSpPr>
          <p:nvPr/>
        </p:nvCxnSpPr>
        <p:spPr bwMode="auto">
          <a:xfrm>
            <a:off x="1114697" y="4021237"/>
            <a:ext cx="3134231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B646A52-C7B3-4872-B22F-F62D557E064C}"/>
              </a:ext>
            </a:extLst>
          </p:cNvPr>
          <p:cNvCxnSpPr>
            <a:cxnSpLocks/>
          </p:cNvCxnSpPr>
          <p:nvPr/>
        </p:nvCxnSpPr>
        <p:spPr bwMode="auto">
          <a:xfrm>
            <a:off x="1114697" y="4352161"/>
            <a:ext cx="3134231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ABB5FC2-EF28-4C2F-9EF4-140DD7B7B282}"/>
              </a:ext>
            </a:extLst>
          </p:cNvPr>
          <p:cNvSpPr txBox="1"/>
          <p:nvPr/>
        </p:nvSpPr>
        <p:spPr>
          <a:xfrm>
            <a:off x="1044178" y="4406036"/>
            <a:ext cx="3301400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BD38566-165A-47CB-8836-C4D828CB7A9C}"/>
              </a:ext>
            </a:extLst>
          </p:cNvPr>
          <p:cNvCxnSpPr>
            <a:cxnSpLocks/>
          </p:cNvCxnSpPr>
          <p:nvPr/>
        </p:nvCxnSpPr>
        <p:spPr bwMode="auto">
          <a:xfrm>
            <a:off x="1114697" y="4674378"/>
            <a:ext cx="3134231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AA412BB-7536-42C1-93E4-BE25C91E06D3}"/>
              </a:ext>
            </a:extLst>
          </p:cNvPr>
          <p:cNvSpPr txBox="1"/>
          <p:nvPr/>
        </p:nvSpPr>
        <p:spPr>
          <a:xfrm>
            <a:off x="1044178" y="4728253"/>
            <a:ext cx="3301400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D59AC48-9D1E-4BDA-830E-72EE757C1D9B}"/>
              </a:ext>
            </a:extLst>
          </p:cNvPr>
          <p:cNvCxnSpPr>
            <a:cxnSpLocks/>
          </p:cNvCxnSpPr>
          <p:nvPr/>
        </p:nvCxnSpPr>
        <p:spPr bwMode="auto">
          <a:xfrm>
            <a:off x="1114697" y="4996595"/>
            <a:ext cx="3134231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FED5556-41FE-4333-9720-6B7C9E9626CC}"/>
              </a:ext>
            </a:extLst>
          </p:cNvPr>
          <p:cNvSpPr txBox="1"/>
          <p:nvPr/>
        </p:nvSpPr>
        <p:spPr>
          <a:xfrm>
            <a:off x="1044178" y="5050471"/>
            <a:ext cx="3301400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06CA0AF-5F48-40FA-9A09-EB1F57C58988}"/>
              </a:ext>
            </a:extLst>
          </p:cNvPr>
          <p:cNvCxnSpPr>
            <a:cxnSpLocks/>
          </p:cNvCxnSpPr>
          <p:nvPr/>
        </p:nvCxnSpPr>
        <p:spPr bwMode="auto">
          <a:xfrm>
            <a:off x="1114697" y="5318813"/>
            <a:ext cx="3134231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93A58A5-E36D-4A96-8CB7-834FACA9A3E8}"/>
              </a:ext>
            </a:extLst>
          </p:cNvPr>
          <p:cNvSpPr txBox="1"/>
          <p:nvPr/>
        </p:nvSpPr>
        <p:spPr>
          <a:xfrm>
            <a:off x="1044178" y="5372688"/>
            <a:ext cx="3301400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917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SB_KNP_02_02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03604"/>
              </p:ext>
            </p:extLst>
          </p:nvPr>
        </p:nvGraphicFramePr>
        <p:xfrm>
          <a:off x="8939284" y="973008"/>
          <a:ext cx="3152632" cy="408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배너의 고유 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최신뉴스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텍스트 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한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리스트 기사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(6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뉴스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[3-1]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 안내 아이콘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아이콘 클릭 시 안내 문구 노출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노출 상태에서 그 외 지역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안내 문구 닫힘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채널 탭 메뉴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메뉴 구분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KBS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홈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포털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Default : KBS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뉴스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목록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홈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포털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에서 각각 많이 본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순으로 순위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Tag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Tag 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두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기사의 경우 클릭 시 유튜브 채널로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포털의 경우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KBS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 바로가기 메뉴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정치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사회 포함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분야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분야별 아이콘으로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뉴스 분야 서브 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</a:tbl>
          </a:graphicData>
        </a:graphic>
      </p:graphicFrame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2ED19960-B422-45AB-A8BF-AA106076BC4E}"/>
              </a:ext>
            </a:extLst>
          </p:cNvPr>
          <p:cNvSpPr/>
          <p:nvPr/>
        </p:nvSpPr>
        <p:spPr bwMode="auto">
          <a:xfrm>
            <a:off x="961493" y="1308948"/>
            <a:ext cx="3488291" cy="333390"/>
          </a:xfrm>
          <a:prstGeom prst="roundRect">
            <a:avLst>
              <a:gd name="adj" fmla="val 23322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BANNER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FE8C1414-332A-4395-83AD-492949444FED}"/>
              </a:ext>
            </a:extLst>
          </p:cNvPr>
          <p:cNvSpPr/>
          <p:nvPr/>
        </p:nvSpPr>
        <p:spPr bwMode="auto">
          <a:xfrm>
            <a:off x="4540028" y="1308948"/>
            <a:ext cx="3488291" cy="333390"/>
          </a:xfrm>
          <a:prstGeom prst="roundRect">
            <a:avLst>
              <a:gd name="adj" fmla="val 23322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BANNER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AF172334-29F1-42D6-92C4-A092E212CDD5}"/>
              </a:ext>
            </a:extLst>
          </p:cNvPr>
          <p:cNvSpPr/>
          <p:nvPr/>
        </p:nvSpPr>
        <p:spPr bwMode="auto">
          <a:xfrm>
            <a:off x="961493" y="1761910"/>
            <a:ext cx="3488291" cy="2417932"/>
          </a:xfrm>
          <a:prstGeom prst="roundRect">
            <a:avLst>
              <a:gd name="adj" fmla="val 4335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9112356E-32EB-493C-B92D-1CD19CB33603}"/>
              </a:ext>
            </a:extLst>
          </p:cNvPr>
          <p:cNvSpPr/>
          <p:nvPr/>
        </p:nvSpPr>
        <p:spPr bwMode="auto">
          <a:xfrm>
            <a:off x="4540028" y="1761910"/>
            <a:ext cx="3488291" cy="2417932"/>
          </a:xfrm>
          <a:prstGeom prst="roundRect">
            <a:avLst>
              <a:gd name="adj" fmla="val 4890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B18FA67-0C26-41AB-8374-DA98C1540D19}"/>
              </a:ext>
            </a:extLst>
          </p:cNvPr>
          <p:cNvSpPr>
            <a:spLocks noChangeAspect="1"/>
          </p:cNvSpPr>
          <p:nvPr/>
        </p:nvSpPr>
        <p:spPr bwMode="auto">
          <a:xfrm>
            <a:off x="1052886" y="1854033"/>
            <a:ext cx="64528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최신뉴스 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B67506F-167A-412B-81D3-CE3A04CF17F7}"/>
              </a:ext>
            </a:extLst>
          </p:cNvPr>
          <p:cNvSpPr>
            <a:spLocks noChangeAspect="1"/>
          </p:cNvSpPr>
          <p:nvPr/>
        </p:nvSpPr>
        <p:spPr bwMode="auto">
          <a:xfrm>
            <a:off x="4606672" y="1854033"/>
            <a:ext cx="119392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많이 본 뉴스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77567A-5388-4AC0-9A68-1034607817F0}"/>
              </a:ext>
            </a:extLst>
          </p:cNvPr>
          <p:cNvSpPr txBox="1"/>
          <p:nvPr/>
        </p:nvSpPr>
        <p:spPr>
          <a:xfrm>
            <a:off x="1044178" y="2239453"/>
            <a:ext cx="3301400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73CB52F-68C3-46C4-B42D-4F3BCC7AE900}"/>
              </a:ext>
            </a:extLst>
          </p:cNvPr>
          <p:cNvCxnSpPr>
            <a:cxnSpLocks/>
          </p:cNvCxnSpPr>
          <p:nvPr/>
        </p:nvCxnSpPr>
        <p:spPr bwMode="auto">
          <a:xfrm>
            <a:off x="1114697" y="2176871"/>
            <a:ext cx="3134231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9871407-9941-45B2-BAAB-F7226EC274D4}"/>
              </a:ext>
            </a:extLst>
          </p:cNvPr>
          <p:cNvCxnSpPr>
            <a:cxnSpLocks/>
          </p:cNvCxnSpPr>
          <p:nvPr/>
        </p:nvCxnSpPr>
        <p:spPr bwMode="auto">
          <a:xfrm>
            <a:off x="1114697" y="2507795"/>
            <a:ext cx="3134231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53C82A7-BF17-43C8-8BFF-61005015EF58}"/>
              </a:ext>
            </a:extLst>
          </p:cNvPr>
          <p:cNvSpPr txBox="1"/>
          <p:nvPr/>
        </p:nvSpPr>
        <p:spPr>
          <a:xfrm>
            <a:off x="1044178" y="2561670"/>
            <a:ext cx="3301400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7A6BE96-5396-44F1-8500-279B1FABFCD7}"/>
              </a:ext>
            </a:extLst>
          </p:cNvPr>
          <p:cNvCxnSpPr>
            <a:cxnSpLocks/>
          </p:cNvCxnSpPr>
          <p:nvPr/>
        </p:nvCxnSpPr>
        <p:spPr bwMode="auto">
          <a:xfrm>
            <a:off x="1114697" y="2830012"/>
            <a:ext cx="3134231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6A98753-9F16-464F-8E39-0A89B974FEAD}"/>
              </a:ext>
            </a:extLst>
          </p:cNvPr>
          <p:cNvSpPr txBox="1"/>
          <p:nvPr/>
        </p:nvSpPr>
        <p:spPr>
          <a:xfrm>
            <a:off x="1044178" y="2883887"/>
            <a:ext cx="3301400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A43C7BA-2106-4C4B-BCC6-984980D429BE}"/>
              </a:ext>
            </a:extLst>
          </p:cNvPr>
          <p:cNvCxnSpPr>
            <a:cxnSpLocks/>
          </p:cNvCxnSpPr>
          <p:nvPr/>
        </p:nvCxnSpPr>
        <p:spPr bwMode="auto">
          <a:xfrm>
            <a:off x="1114697" y="3152229"/>
            <a:ext cx="3134231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C70E838-4783-4629-9DC8-D4B3A96D4122}"/>
              </a:ext>
            </a:extLst>
          </p:cNvPr>
          <p:cNvSpPr txBox="1"/>
          <p:nvPr/>
        </p:nvSpPr>
        <p:spPr>
          <a:xfrm>
            <a:off x="1044178" y="3206105"/>
            <a:ext cx="3301400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8A4059F-8B23-43C2-AE38-9D07BE7B6FF7}"/>
              </a:ext>
            </a:extLst>
          </p:cNvPr>
          <p:cNvCxnSpPr>
            <a:cxnSpLocks/>
          </p:cNvCxnSpPr>
          <p:nvPr/>
        </p:nvCxnSpPr>
        <p:spPr bwMode="auto">
          <a:xfrm>
            <a:off x="1114697" y="3474447"/>
            <a:ext cx="3134231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9283C3F-E5A7-4890-81F6-A86B7CB27CC0}"/>
              </a:ext>
            </a:extLst>
          </p:cNvPr>
          <p:cNvSpPr txBox="1"/>
          <p:nvPr/>
        </p:nvSpPr>
        <p:spPr>
          <a:xfrm>
            <a:off x="1044178" y="3528322"/>
            <a:ext cx="3301400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3EAA1DD-68A3-4CC8-807D-B89E44960F95}"/>
              </a:ext>
            </a:extLst>
          </p:cNvPr>
          <p:cNvCxnSpPr>
            <a:cxnSpLocks/>
          </p:cNvCxnSpPr>
          <p:nvPr/>
        </p:nvCxnSpPr>
        <p:spPr bwMode="auto">
          <a:xfrm>
            <a:off x="1114697" y="3796664"/>
            <a:ext cx="3134231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8367787-8B43-4D98-A8AF-85536B4C7D3B}"/>
              </a:ext>
            </a:extLst>
          </p:cNvPr>
          <p:cNvSpPr txBox="1"/>
          <p:nvPr/>
        </p:nvSpPr>
        <p:spPr>
          <a:xfrm>
            <a:off x="1044178" y="3850539"/>
            <a:ext cx="3301400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1B761FE-9E56-4099-95AB-E24506609153}"/>
              </a:ext>
            </a:extLst>
          </p:cNvPr>
          <p:cNvSpPr>
            <a:spLocks noChangeAspect="1"/>
          </p:cNvSpPr>
          <p:nvPr/>
        </p:nvSpPr>
        <p:spPr bwMode="auto">
          <a:xfrm>
            <a:off x="6858290" y="1854032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KBS  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포털   유튜브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DB7A43-8F5F-48CD-93B9-EB98D5A054B3}"/>
              </a:ext>
            </a:extLst>
          </p:cNvPr>
          <p:cNvSpPr txBox="1"/>
          <p:nvPr/>
        </p:nvSpPr>
        <p:spPr>
          <a:xfrm>
            <a:off x="4549425" y="2772562"/>
            <a:ext cx="1192694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33737CF-52F6-4305-A007-27B2768D6DCD}"/>
              </a:ext>
            </a:extLst>
          </p:cNvPr>
          <p:cNvGrpSpPr/>
          <p:nvPr/>
        </p:nvGrpSpPr>
        <p:grpSpPr>
          <a:xfrm>
            <a:off x="4603862" y="2190176"/>
            <a:ext cx="3364232" cy="557146"/>
            <a:chOff x="4603861" y="2190175"/>
            <a:chExt cx="3406955" cy="564221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83805046-5E68-428B-BD79-882A3C0288EC}"/>
                </a:ext>
              </a:extLst>
            </p:cNvPr>
            <p:cNvSpPr/>
            <p:nvPr/>
          </p:nvSpPr>
          <p:spPr bwMode="auto">
            <a:xfrm>
              <a:off x="4603861" y="2190175"/>
              <a:ext cx="1101718" cy="564221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2A064E62-167B-47C2-AF6B-1E60E1E2093E}"/>
                </a:ext>
              </a:extLst>
            </p:cNvPr>
            <p:cNvSpPr/>
            <p:nvPr/>
          </p:nvSpPr>
          <p:spPr bwMode="auto">
            <a:xfrm>
              <a:off x="5756573" y="2190175"/>
              <a:ext cx="1101718" cy="564221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6029319D-75C0-4EB6-9EAB-8F948B06F436}"/>
                </a:ext>
              </a:extLst>
            </p:cNvPr>
            <p:cNvSpPr/>
            <p:nvPr/>
          </p:nvSpPr>
          <p:spPr bwMode="auto">
            <a:xfrm>
              <a:off x="6909098" y="2190175"/>
              <a:ext cx="1101718" cy="564221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C3F92430-A949-4B0F-856F-0D3F37E945EF}"/>
              </a:ext>
            </a:extLst>
          </p:cNvPr>
          <p:cNvSpPr txBox="1"/>
          <p:nvPr/>
        </p:nvSpPr>
        <p:spPr>
          <a:xfrm>
            <a:off x="5701950" y="2772562"/>
            <a:ext cx="1192694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055CB05-5595-4D68-B7D8-6676A894096A}"/>
              </a:ext>
            </a:extLst>
          </p:cNvPr>
          <p:cNvSpPr txBox="1"/>
          <p:nvPr/>
        </p:nvSpPr>
        <p:spPr>
          <a:xfrm>
            <a:off x="6816375" y="2772562"/>
            <a:ext cx="1192694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222670-5903-49C3-8D23-8758EE0B007B}"/>
              </a:ext>
            </a:extLst>
          </p:cNvPr>
          <p:cNvSpPr txBox="1"/>
          <p:nvPr/>
        </p:nvSpPr>
        <p:spPr>
          <a:xfrm>
            <a:off x="4549425" y="3744112"/>
            <a:ext cx="1192694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E02A129-E4F3-4988-899C-2B1AF706D4FB}"/>
              </a:ext>
            </a:extLst>
          </p:cNvPr>
          <p:cNvGrpSpPr/>
          <p:nvPr/>
        </p:nvGrpSpPr>
        <p:grpSpPr>
          <a:xfrm>
            <a:off x="4603862" y="3161726"/>
            <a:ext cx="3364232" cy="557146"/>
            <a:chOff x="4603861" y="2190175"/>
            <a:chExt cx="3406955" cy="564221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A0CC9C44-E993-4320-971F-DAA1E9F7A967}"/>
                </a:ext>
              </a:extLst>
            </p:cNvPr>
            <p:cNvSpPr/>
            <p:nvPr/>
          </p:nvSpPr>
          <p:spPr bwMode="auto">
            <a:xfrm>
              <a:off x="4603861" y="2190175"/>
              <a:ext cx="1101718" cy="564221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14ECAD9C-8910-4CB7-A2A2-B140E0822701}"/>
                </a:ext>
              </a:extLst>
            </p:cNvPr>
            <p:cNvSpPr/>
            <p:nvPr/>
          </p:nvSpPr>
          <p:spPr bwMode="auto">
            <a:xfrm>
              <a:off x="5756573" y="2190175"/>
              <a:ext cx="1101718" cy="564221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6CB509C5-F8CD-48FF-9E27-8F2592A3F8DD}"/>
                </a:ext>
              </a:extLst>
            </p:cNvPr>
            <p:cNvSpPr/>
            <p:nvPr/>
          </p:nvSpPr>
          <p:spPr bwMode="auto">
            <a:xfrm>
              <a:off x="6909098" y="2190175"/>
              <a:ext cx="1101718" cy="564221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F0C08D32-939D-49E4-AC84-A353059DB03C}"/>
              </a:ext>
            </a:extLst>
          </p:cNvPr>
          <p:cNvSpPr txBox="1"/>
          <p:nvPr/>
        </p:nvSpPr>
        <p:spPr>
          <a:xfrm>
            <a:off x="5701950" y="3744112"/>
            <a:ext cx="1192694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35CE585-BC28-4B9E-AF5F-5A20ADE478B1}"/>
              </a:ext>
            </a:extLst>
          </p:cNvPr>
          <p:cNvSpPr txBox="1"/>
          <p:nvPr/>
        </p:nvSpPr>
        <p:spPr>
          <a:xfrm>
            <a:off x="6816375" y="3744112"/>
            <a:ext cx="1192694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67E5F51-F957-49B5-9BB7-57A108C10B85}"/>
              </a:ext>
            </a:extLst>
          </p:cNvPr>
          <p:cNvSpPr txBox="1"/>
          <p:nvPr/>
        </p:nvSpPr>
        <p:spPr>
          <a:xfrm>
            <a:off x="4631506" y="2190176"/>
            <a:ext cx="302444" cy="2080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43B3623-F780-4BC5-A672-2A40A9CFC61A}"/>
              </a:ext>
            </a:extLst>
          </p:cNvPr>
          <p:cNvSpPr txBox="1"/>
          <p:nvPr/>
        </p:nvSpPr>
        <p:spPr>
          <a:xfrm>
            <a:off x="5784031" y="2190176"/>
            <a:ext cx="302444" cy="2080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FCC7A2-C86C-430A-80C1-91EC388BDCAA}"/>
              </a:ext>
            </a:extLst>
          </p:cNvPr>
          <p:cNvSpPr txBox="1"/>
          <p:nvPr/>
        </p:nvSpPr>
        <p:spPr>
          <a:xfrm>
            <a:off x="6927031" y="2190176"/>
            <a:ext cx="302444" cy="2080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6580B38-47E1-4226-B128-A3B124F1E8CC}"/>
              </a:ext>
            </a:extLst>
          </p:cNvPr>
          <p:cNvSpPr txBox="1"/>
          <p:nvPr/>
        </p:nvSpPr>
        <p:spPr>
          <a:xfrm>
            <a:off x="4631506" y="3171251"/>
            <a:ext cx="302444" cy="2080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EF9AE12-0C6F-4F0D-9AE1-4FE23837270B}"/>
              </a:ext>
            </a:extLst>
          </p:cNvPr>
          <p:cNvSpPr txBox="1"/>
          <p:nvPr/>
        </p:nvSpPr>
        <p:spPr>
          <a:xfrm>
            <a:off x="5784031" y="3171251"/>
            <a:ext cx="302444" cy="2080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7732DEC-6437-4DB8-A9A1-02FEBE341BC3}"/>
              </a:ext>
            </a:extLst>
          </p:cNvPr>
          <p:cNvSpPr txBox="1"/>
          <p:nvPr/>
        </p:nvSpPr>
        <p:spPr>
          <a:xfrm>
            <a:off x="6927031" y="3171251"/>
            <a:ext cx="302444" cy="2080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22110E98-661D-473C-A19B-9A7855F58020}"/>
              </a:ext>
            </a:extLst>
          </p:cNvPr>
          <p:cNvSpPr/>
          <p:nvPr/>
        </p:nvSpPr>
        <p:spPr bwMode="auto">
          <a:xfrm>
            <a:off x="5522251" y="2579878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7F0AE0F1-12B4-4B94-9049-292382E4DC0B}"/>
              </a:ext>
            </a:extLst>
          </p:cNvPr>
          <p:cNvSpPr/>
          <p:nvPr/>
        </p:nvSpPr>
        <p:spPr bwMode="auto">
          <a:xfrm>
            <a:off x="6646201" y="3551428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D39318EF-9E98-471A-B68B-5CBEF3B73C6F}"/>
              </a:ext>
            </a:extLst>
          </p:cNvPr>
          <p:cNvSpPr/>
          <p:nvPr/>
        </p:nvSpPr>
        <p:spPr bwMode="auto">
          <a:xfrm>
            <a:off x="961493" y="4318847"/>
            <a:ext cx="7047576" cy="643677"/>
          </a:xfrm>
          <a:prstGeom prst="roundRect">
            <a:avLst>
              <a:gd name="adj" fmla="val 1740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4612DE0-CAB0-4D11-B5C7-3005C02C3433}"/>
              </a:ext>
            </a:extLst>
          </p:cNvPr>
          <p:cNvSpPr txBox="1"/>
          <p:nvPr/>
        </p:nvSpPr>
        <p:spPr>
          <a:xfrm>
            <a:off x="1032618" y="4457330"/>
            <a:ext cx="1361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세상을 보는 창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KBS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A96475D3-9C6C-4140-A033-CF60C3C980AC}"/>
              </a:ext>
            </a:extLst>
          </p:cNvPr>
          <p:cNvSpPr/>
          <p:nvPr/>
        </p:nvSpPr>
        <p:spPr bwMode="auto">
          <a:xfrm>
            <a:off x="2493633" y="4457330"/>
            <a:ext cx="218494" cy="21849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66CDB7E-AE25-4980-8890-4D1FD1D429A1}"/>
              </a:ext>
            </a:extLst>
          </p:cNvPr>
          <p:cNvSpPr txBox="1"/>
          <p:nvPr/>
        </p:nvSpPr>
        <p:spPr>
          <a:xfrm>
            <a:off x="2407955" y="468840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AB558695-6C46-4E34-A79C-330717BBD53A}"/>
              </a:ext>
            </a:extLst>
          </p:cNvPr>
          <p:cNvSpPr/>
          <p:nvPr/>
        </p:nvSpPr>
        <p:spPr bwMode="auto">
          <a:xfrm>
            <a:off x="3018823" y="4457330"/>
            <a:ext cx="218494" cy="21849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03CFA30-705D-499B-AC69-0538C1585E5F}"/>
              </a:ext>
            </a:extLst>
          </p:cNvPr>
          <p:cNvSpPr txBox="1"/>
          <p:nvPr/>
        </p:nvSpPr>
        <p:spPr>
          <a:xfrm>
            <a:off x="2933145" y="468840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경제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1A26369C-521D-49C4-9733-AE4F18BFF0DD}"/>
              </a:ext>
            </a:extLst>
          </p:cNvPr>
          <p:cNvSpPr/>
          <p:nvPr/>
        </p:nvSpPr>
        <p:spPr bwMode="auto">
          <a:xfrm>
            <a:off x="3550656" y="4457330"/>
            <a:ext cx="218494" cy="21849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2F87BEC-BF2E-4843-A577-7B22FCEDDC8F}"/>
              </a:ext>
            </a:extLst>
          </p:cNvPr>
          <p:cNvSpPr txBox="1"/>
          <p:nvPr/>
        </p:nvSpPr>
        <p:spPr>
          <a:xfrm>
            <a:off x="3464978" y="4688407"/>
            <a:ext cx="3898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사회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60006902-8B66-4423-AB45-D2AAC2507007}"/>
              </a:ext>
            </a:extLst>
          </p:cNvPr>
          <p:cNvSpPr/>
          <p:nvPr/>
        </p:nvSpPr>
        <p:spPr bwMode="auto">
          <a:xfrm>
            <a:off x="4084828" y="4457330"/>
            <a:ext cx="218494" cy="21849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BB96ED9-8858-4FAD-8382-CEA525BC06A1}"/>
              </a:ext>
            </a:extLst>
          </p:cNvPr>
          <p:cNvSpPr txBox="1"/>
          <p:nvPr/>
        </p:nvSpPr>
        <p:spPr>
          <a:xfrm>
            <a:off x="3999150" y="4688407"/>
            <a:ext cx="3898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문화</a:t>
            </a: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1295E626-6388-44A4-9CE6-95B96077A4EA}"/>
              </a:ext>
            </a:extLst>
          </p:cNvPr>
          <p:cNvSpPr/>
          <p:nvPr/>
        </p:nvSpPr>
        <p:spPr bwMode="auto">
          <a:xfrm>
            <a:off x="4645000" y="4457330"/>
            <a:ext cx="218494" cy="21849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4408E6F-F60B-487D-98E7-800BB5A44401}"/>
              </a:ext>
            </a:extLst>
          </p:cNvPr>
          <p:cNvSpPr txBox="1"/>
          <p:nvPr/>
        </p:nvSpPr>
        <p:spPr>
          <a:xfrm>
            <a:off x="4496805" y="4688407"/>
            <a:ext cx="5148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IT〮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과학</a:t>
            </a: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E78B6A49-BC63-40F1-9675-EB83D9BFCC19}"/>
              </a:ext>
            </a:extLst>
          </p:cNvPr>
          <p:cNvSpPr/>
          <p:nvPr/>
        </p:nvSpPr>
        <p:spPr bwMode="auto">
          <a:xfrm>
            <a:off x="5150785" y="4457330"/>
            <a:ext cx="218494" cy="21849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8C188AE-8FF5-455B-BDE5-CE961C021DD3}"/>
              </a:ext>
            </a:extLst>
          </p:cNvPr>
          <p:cNvSpPr txBox="1"/>
          <p:nvPr/>
        </p:nvSpPr>
        <p:spPr>
          <a:xfrm>
            <a:off x="5065107" y="4688407"/>
            <a:ext cx="3898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국제</a:t>
            </a: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72F6E00-2DB2-4776-91D9-0D20F08289F4}"/>
              </a:ext>
            </a:extLst>
          </p:cNvPr>
          <p:cNvSpPr/>
          <p:nvPr/>
        </p:nvSpPr>
        <p:spPr bwMode="auto">
          <a:xfrm>
            <a:off x="5714904" y="4457330"/>
            <a:ext cx="218494" cy="21849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C7D128C-E914-4D6D-8FC1-EEF1AC33279D}"/>
              </a:ext>
            </a:extLst>
          </p:cNvPr>
          <p:cNvSpPr txBox="1"/>
          <p:nvPr/>
        </p:nvSpPr>
        <p:spPr>
          <a:xfrm>
            <a:off x="5509803" y="4688407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재난〮환경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C8503912-7A61-4CC2-86CE-17B0AF3C33DC}"/>
              </a:ext>
            </a:extLst>
          </p:cNvPr>
          <p:cNvSpPr/>
          <p:nvPr/>
        </p:nvSpPr>
        <p:spPr bwMode="auto">
          <a:xfrm>
            <a:off x="6321261" y="4457330"/>
            <a:ext cx="218494" cy="21849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49F665C-13D1-46D6-93A1-0EF6AA7AE52E}"/>
              </a:ext>
            </a:extLst>
          </p:cNvPr>
          <p:cNvSpPr txBox="1"/>
          <p:nvPr/>
        </p:nvSpPr>
        <p:spPr>
          <a:xfrm>
            <a:off x="6116160" y="4688407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생활〮건강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E2623A53-881B-4DA3-B448-6B5078C4DC89}"/>
              </a:ext>
            </a:extLst>
          </p:cNvPr>
          <p:cNvSpPr/>
          <p:nvPr/>
        </p:nvSpPr>
        <p:spPr bwMode="auto">
          <a:xfrm>
            <a:off x="6927621" y="4457330"/>
            <a:ext cx="218494" cy="21849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0870BC-BDF6-466C-B42A-7B17ECCD6BE6}"/>
              </a:ext>
            </a:extLst>
          </p:cNvPr>
          <p:cNvSpPr txBox="1"/>
          <p:nvPr/>
        </p:nvSpPr>
        <p:spPr>
          <a:xfrm>
            <a:off x="6790647" y="4688407"/>
            <a:ext cx="4924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스포츠</a:t>
            </a: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466106F4-491A-4800-8F55-3D39F0026553}"/>
              </a:ext>
            </a:extLst>
          </p:cNvPr>
          <p:cNvSpPr/>
          <p:nvPr/>
        </p:nvSpPr>
        <p:spPr bwMode="auto">
          <a:xfrm>
            <a:off x="7461095" y="4457330"/>
            <a:ext cx="218494" cy="21849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C9B72B7-745C-4B5C-A96A-4B88371BCA23}"/>
              </a:ext>
            </a:extLst>
          </p:cNvPr>
          <p:cNvSpPr txBox="1"/>
          <p:nvPr/>
        </p:nvSpPr>
        <p:spPr>
          <a:xfrm>
            <a:off x="7375417" y="468840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연예</a:t>
            </a: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7EDE65D1-55D2-4B01-9C10-8D327296ABE1}"/>
              </a:ext>
            </a:extLst>
          </p:cNvPr>
          <p:cNvSpPr/>
          <p:nvPr/>
        </p:nvSpPr>
        <p:spPr bwMode="auto">
          <a:xfrm>
            <a:off x="961493" y="5101006"/>
            <a:ext cx="3488291" cy="1372167"/>
          </a:xfrm>
          <a:prstGeom prst="roundRect">
            <a:avLst>
              <a:gd name="adj" fmla="val 8994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AB0484A8-344A-40ED-A1AE-1B1CA4BC45D9}"/>
              </a:ext>
            </a:extLst>
          </p:cNvPr>
          <p:cNvSpPr/>
          <p:nvPr/>
        </p:nvSpPr>
        <p:spPr bwMode="auto">
          <a:xfrm>
            <a:off x="4540028" y="5101006"/>
            <a:ext cx="3488291" cy="1372167"/>
          </a:xfrm>
          <a:prstGeom prst="roundRect">
            <a:avLst>
              <a:gd name="adj" fmla="val 8151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A387AE8-7F5E-425E-A768-718A19C14E6C}"/>
              </a:ext>
            </a:extLst>
          </p:cNvPr>
          <p:cNvSpPr>
            <a:spLocks noChangeAspect="1"/>
          </p:cNvSpPr>
          <p:nvPr/>
        </p:nvSpPr>
        <p:spPr bwMode="auto">
          <a:xfrm>
            <a:off x="1052886" y="5191786"/>
            <a:ext cx="64528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K-Shorts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79F041EF-E947-41C4-891C-883E61F7452D}"/>
              </a:ext>
            </a:extLst>
          </p:cNvPr>
          <p:cNvSpPr>
            <a:spLocks noChangeAspect="1"/>
          </p:cNvSpPr>
          <p:nvPr/>
        </p:nvSpPr>
        <p:spPr bwMode="auto">
          <a:xfrm>
            <a:off x="4606672" y="5191786"/>
            <a:ext cx="119392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유튜브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LIVE </a:t>
            </a:r>
            <a:r>
              <a:rPr lang="ko-KR" altLang="en-US" sz="10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뉴쇼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BDE5B52-4988-4795-91CA-B6840AC6EA27}"/>
              </a:ext>
            </a:extLst>
          </p:cNvPr>
          <p:cNvSpPr/>
          <p:nvPr/>
        </p:nvSpPr>
        <p:spPr bwMode="auto">
          <a:xfrm>
            <a:off x="970202" y="6332017"/>
            <a:ext cx="7066826" cy="1523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EA9E806-BEC5-4741-8EC6-53708C7EAD98}"/>
              </a:ext>
            </a:extLst>
          </p:cNvPr>
          <p:cNvSpPr txBox="1"/>
          <p:nvPr/>
        </p:nvSpPr>
        <p:spPr>
          <a:xfrm>
            <a:off x="2262382" y="5761841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다음 장표 참조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264938A-4CBB-4821-A8F0-E1DCCAA96868}"/>
              </a:ext>
            </a:extLst>
          </p:cNvPr>
          <p:cNvSpPr txBox="1"/>
          <p:nvPr/>
        </p:nvSpPr>
        <p:spPr>
          <a:xfrm>
            <a:off x="5798062" y="5761841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다음 장표 참조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9DEA7815-3EA6-401D-A460-F927551C45F5}"/>
              </a:ext>
            </a:extLst>
          </p:cNvPr>
          <p:cNvSpPr>
            <a:spLocks noChangeAspect="1"/>
          </p:cNvSpPr>
          <p:nvPr/>
        </p:nvSpPr>
        <p:spPr bwMode="auto">
          <a:xfrm>
            <a:off x="1745765" y="5194603"/>
            <a:ext cx="266591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뉴스가 전달하는 짧게 보는 뉴스입니다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2AB63219-88AA-4941-9D74-6EB400656E81}"/>
              </a:ext>
            </a:extLst>
          </p:cNvPr>
          <p:cNvSpPr>
            <a:spLocks noChangeAspect="1"/>
          </p:cNvSpPr>
          <p:nvPr/>
        </p:nvSpPr>
        <p:spPr bwMode="auto">
          <a:xfrm>
            <a:off x="5765316" y="5194603"/>
            <a:ext cx="2291548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실시간 뉴스를 빠르고 생생하게 전달해 드립니다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377AA437-8CB9-47D4-BEF2-5D201ACAA305}"/>
              </a:ext>
            </a:extLst>
          </p:cNvPr>
          <p:cNvSpPr/>
          <p:nvPr/>
        </p:nvSpPr>
        <p:spPr bwMode="auto">
          <a:xfrm>
            <a:off x="5505211" y="1910303"/>
            <a:ext cx="140677" cy="14067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CB74DF60-7045-486E-AA51-EDE498EC3569}"/>
              </a:ext>
            </a:extLst>
          </p:cNvPr>
          <p:cNvSpPr/>
          <p:nvPr/>
        </p:nvSpPr>
        <p:spPr bwMode="auto">
          <a:xfrm>
            <a:off x="5058273" y="1405455"/>
            <a:ext cx="1142736" cy="4773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 채널에서 관심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급상승 중인 뉴스</a:t>
            </a: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4E8C1A2E-78CF-44E1-8CAD-2A99618E36BD}"/>
              </a:ext>
            </a:extLst>
          </p:cNvPr>
          <p:cNvSpPr/>
          <p:nvPr/>
        </p:nvSpPr>
        <p:spPr bwMode="auto">
          <a:xfrm>
            <a:off x="710621" y="145044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D7CAB134-0E1E-4E19-BD71-E5699BD37EBB}"/>
              </a:ext>
            </a:extLst>
          </p:cNvPr>
          <p:cNvSpPr/>
          <p:nvPr/>
        </p:nvSpPr>
        <p:spPr bwMode="auto">
          <a:xfrm>
            <a:off x="710621" y="306633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821CAC50-51D0-46FF-A78A-D1C0F8520941}"/>
              </a:ext>
            </a:extLst>
          </p:cNvPr>
          <p:cNvSpPr/>
          <p:nvPr/>
        </p:nvSpPr>
        <p:spPr bwMode="auto">
          <a:xfrm>
            <a:off x="8075220" y="301282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2286E96-83C4-4325-A52A-F0540D411485}"/>
              </a:ext>
            </a:extLst>
          </p:cNvPr>
          <p:cNvSpPr/>
          <p:nvPr/>
        </p:nvSpPr>
        <p:spPr bwMode="auto">
          <a:xfrm>
            <a:off x="5664433" y="179709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111C81B-A641-46E9-B85E-50F487FD6CC5}"/>
              </a:ext>
            </a:extLst>
          </p:cNvPr>
          <p:cNvSpPr/>
          <p:nvPr/>
        </p:nvSpPr>
        <p:spPr bwMode="auto">
          <a:xfrm>
            <a:off x="7224483" y="173683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7C83C39-6D27-42B9-9C14-DB5A17D6B8FD}"/>
              </a:ext>
            </a:extLst>
          </p:cNvPr>
          <p:cNvSpPr/>
          <p:nvPr/>
        </p:nvSpPr>
        <p:spPr bwMode="auto">
          <a:xfrm>
            <a:off x="6093174" y="267806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220A5358-2FD8-44FD-A2E6-1A771162C35B}"/>
              </a:ext>
            </a:extLst>
          </p:cNvPr>
          <p:cNvSpPr/>
          <p:nvPr/>
        </p:nvSpPr>
        <p:spPr bwMode="auto">
          <a:xfrm>
            <a:off x="710621" y="452937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458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SB_KNP_02_02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440542"/>
              </p:ext>
            </p:extLst>
          </p:nvPr>
        </p:nvGraphicFramePr>
        <p:xfrm>
          <a:off x="8939284" y="973008"/>
          <a:ext cx="3152632" cy="534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K-Shorts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뉴스 유튜브 채널의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Shorts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개수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채널로 이동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인스타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틱톡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영상도 함께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유튜브 채널의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LVIE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방송중인 영상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라이브인 경우 유튜브에서 제공되는 라이브 상태 아이콘 함께 표시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세 줄 이상인 경우 말 줄임 처리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(K-Shorts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와 컨텐츠 라인 맞추기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유튜브 해당 영상으로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버튼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다음이 존재하지 않는 경우 선택불가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비활성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이동은 화면에 보이는 개수 단위로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이동시 페이지 번호 변경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프리미엄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</a:t>
                      </a: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메뉴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크랩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글로벌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기준은 현행 기준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방송 최신 뉴스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Default 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첫 번째 방송 탭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 보기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프리미엄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섹션에서 선택한 탭 메뉴의 방송 더 보기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선택된 프로그램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화면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두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배너 영역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배너의 고유 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버튼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다음이 존재하지 않는 경우 선택불가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비활성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이동은 화면에 보이는 개수 단위로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이동시 페이지 번호 변경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123157"/>
                  </a:ext>
                </a:extLst>
              </a:tr>
            </a:tbl>
          </a:graphicData>
        </a:graphic>
      </p:graphicFrame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7EDE65D1-55D2-4B01-9C10-8D327296ABE1}"/>
              </a:ext>
            </a:extLst>
          </p:cNvPr>
          <p:cNvSpPr/>
          <p:nvPr/>
        </p:nvSpPr>
        <p:spPr bwMode="auto">
          <a:xfrm>
            <a:off x="961493" y="1291004"/>
            <a:ext cx="3488291" cy="2338017"/>
          </a:xfrm>
          <a:prstGeom prst="roundRect">
            <a:avLst>
              <a:gd name="adj" fmla="val 5735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AB0484A8-344A-40ED-A1AE-1B1CA4BC45D9}"/>
              </a:ext>
            </a:extLst>
          </p:cNvPr>
          <p:cNvSpPr/>
          <p:nvPr/>
        </p:nvSpPr>
        <p:spPr bwMode="auto">
          <a:xfrm>
            <a:off x="4540028" y="1291004"/>
            <a:ext cx="3488291" cy="2338017"/>
          </a:xfrm>
          <a:prstGeom prst="roundRect">
            <a:avLst>
              <a:gd name="adj" fmla="val 570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A387AE8-7F5E-425E-A768-718A19C14E6C}"/>
              </a:ext>
            </a:extLst>
          </p:cNvPr>
          <p:cNvSpPr>
            <a:spLocks noChangeAspect="1"/>
          </p:cNvSpPr>
          <p:nvPr/>
        </p:nvSpPr>
        <p:spPr bwMode="auto">
          <a:xfrm>
            <a:off x="1052886" y="1381786"/>
            <a:ext cx="64528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K-Shorts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79F041EF-E947-41C4-891C-883E61F7452D}"/>
              </a:ext>
            </a:extLst>
          </p:cNvPr>
          <p:cNvSpPr>
            <a:spLocks noChangeAspect="1"/>
          </p:cNvSpPr>
          <p:nvPr/>
        </p:nvSpPr>
        <p:spPr bwMode="auto">
          <a:xfrm>
            <a:off x="4606672" y="1381786"/>
            <a:ext cx="119392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유튜브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LIVE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9DEA7815-3EA6-401D-A460-F927551C45F5}"/>
              </a:ext>
            </a:extLst>
          </p:cNvPr>
          <p:cNvSpPr>
            <a:spLocks noChangeAspect="1"/>
          </p:cNvSpPr>
          <p:nvPr/>
        </p:nvSpPr>
        <p:spPr bwMode="auto">
          <a:xfrm>
            <a:off x="1745765" y="1384603"/>
            <a:ext cx="266591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뉴스가 전달하는 짧게 보는 뉴스입니다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2AB63219-88AA-4941-9D74-6EB400656E81}"/>
              </a:ext>
            </a:extLst>
          </p:cNvPr>
          <p:cNvSpPr>
            <a:spLocks noChangeAspect="1"/>
          </p:cNvSpPr>
          <p:nvPr/>
        </p:nvSpPr>
        <p:spPr bwMode="auto">
          <a:xfrm>
            <a:off x="5765316" y="1384603"/>
            <a:ext cx="2291548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실시간 뉴스를 빠르고 생생하게 전달해 드립니다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5D6F47F1-B2B9-43FF-AA1E-77AC3A7BF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80" y="3321241"/>
            <a:ext cx="863978" cy="196630"/>
          </a:xfrm>
          <a:prstGeom prst="rect">
            <a:avLst/>
          </a:prstGeom>
        </p:spPr>
      </p:pic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E3E6193-EF08-4B03-93D1-E4DF010019DF}"/>
              </a:ext>
            </a:extLst>
          </p:cNvPr>
          <p:cNvCxnSpPr>
            <a:cxnSpLocks/>
          </p:cNvCxnSpPr>
          <p:nvPr/>
        </p:nvCxnSpPr>
        <p:spPr bwMode="auto">
          <a:xfrm>
            <a:off x="4549424" y="3230663"/>
            <a:ext cx="3488291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0E0E604-5A16-463E-A464-35E134FCB8F7}"/>
              </a:ext>
            </a:extLst>
          </p:cNvPr>
          <p:cNvSpPr txBox="1"/>
          <p:nvPr/>
        </p:nvSpPr>
        <p:spPr>
          <a:xfrm>
            <a:off x="4597274" y="2596777"/>
            <a:ext cx="1646522" cy="46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LIVE-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본회의서 간호사법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재표결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여당 반대에 폐기될 듯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/’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돈 봉투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윤석관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16D3CC5D-1BCD-4769-B9F2-1546F7C82E53}"/>
              </a:ext>
            </a:extLst>
          </p:cNvPr>
          <p:cNvSpPr/>
          <p:nvPr/>
        </p:nvSpPr>
        <p:spPr bwMode="auto">
          <a:xfrm>
            <a:off x="4603860" y="1713794"/>
            <a:ext cx="1639935" cy="839856"/>
          </a:xfrm>
          <a:prstGeom prst="roundRect">
            <a:avLst>
              <a:gd name="adj" fmla="val 5920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985247CE-DF3B-4D29-A903-4A0E057875C9}"/>
              </a:ext>
            </a:extLst>
          </p:cNvPr>
          <p:cNvSpPr/>
          <p:nvPr/>
        </p:nvSpPr>
        <p:spPr bwMode="auto">
          <a:xfrm>
            <a:off x="6319699" y="1713794"/>
            <a:ext cx="1639935" cy="839856"/>
          </a:xfrm>
          <a:prstGeom prst="roundRect">
            <a:avLst>
              <a:gd name="adj" fmla="val 5920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96C59DD-159D-4158-B5EE-D48F70328689}"/>
              </a:ext>
            </a:extLst>
          </p:cNvPr>
          <p:cNvSpPr txBox="1"/>
          <p:nvPr/>
        </p:nvSpPr>
        <p:spPr>
          <a:xfrm>
            <a:off x="6321571" y="2596777"/>
            <a:ext cx="1646522" cy="46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LIVE-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본회의서 간호사법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재표결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여당 반대에 폐기될 듯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/’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돈 봉투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윤석관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88A4B722-7A0E-4E84-8AE4-655E4325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655" y="3321241"/>
            <a:ext cx="863978" cy="196630"/>
          </a:xfrm>
          <a:prstGeom prst="rect">
            <a:avLst/>
          </a:prstGeom>
        </p:spPr>
      </p:pic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237E130E-90C0-4056-8C7C-6E030AF20C4E}"/>
              </a:ext>
            </a:extLst>
          </p:cNvPr>
          <p:cNvCxnSpPr>
            <a:cxnSpLocks/>
          </p:cNvCxnSpPr>
          <p:nvPr/>
        </p:nvCxnSpPr>
        <p:spPr bwMode="auto">
          <a:xfrm>
            <a:off x="958499" y="3230663"/>
            <a:ext cx="3488291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81705984-F045-4197-85B0-1E55D7E43CB8}"/>
              </a:ext>
            </a:extLst>
          </p:cNvPr>
          <p:cNvSpPr/>
          <p:nvPr/>
        </p:nvSpPr>
        <p:spPr bwMode="auto">
          <a:xfrm>
            <a:off x="6055834" y="2370935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8D04F43-3F4E-4BAE-811E-D632BC163137}"/>
              </a:ext>
            </a:extLst>
          </p:cNvPr>
          <p:cNvSpPr/>
          <p:nvPr/>
        </p:nvSpPr>
        <p:spPr bwMode="auto">
          <a:xfrm>
            <a:off x="7751284" y="2370935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29D770E-DA31-4012-A6A8-6DCCF324EE72}"/>
              </a:ext>
            </a:extLst>
          </p:cNvPr>
          <p:cNvGrpSpPr/>
          <p:nvPr/>
        </p:nvGrpSpPr>
        <p:grpSpPr>
          <a:xfrm>
            <a:off x="1022461" y="1713794"/>
            <a:ext cx="3370173" cy="1350354"/>
            <a:chOff x="1041511" y="1713794"/>
            <a:chExt cx="3559064" cy="1350354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5CF1147A-3F7B-40F1-AAE8-D57426FF18A4}"/>
                </a:ext>
              </a:extLst>
            </p:cNvPr>
            <p:cNvSpPr/>
            <p:nvPr/>
          </p:nvSpPr>
          <p:spPr bwMode="auto">
            <a:xfrm>
              <a:off x="1041511" y="1713794"/>
              <a:ext cx="844439" cy="1350354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03AA69A5-7115-4C28-8AFA-0940F96EAF61}"/>
                </a:ext>
              </a:extLst>
            </p:cNvPr>
            <p:cNvSpPr/>
            <p:nvPr/>
          </p:nvSpPr>
          <p:spPr bwMode="auto">
            <a:xfrm>
              <a:off x="1946386" y="1713794"/>
              <a:ext cx="844439" cy="1350354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9ABBAE1B-A74C-40C3-92E3-C790C1B8133D}"/>
                </a:ext>
              </a:extLst>
            </p:cNvPr>
            <p:cNvSpPr/>
            <p:nvPr/>
          </p:nvSpPr>
          <p:spPr bwMode="auto">
            <a:xfrm>
              <a:off x="2851261" y="1713794"/>
              <a:ext cx="844439" cy="1350354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2CC1367E-E620-4321-87FA-6721FB86FC8A}"/>
                </a:ext>
              </a:extLst>
            </p:cNvPr>
            <p:cNvSpPr/>
            <p:nvPr/>
          </p:nvSpPr>
          <p:spPr bwMode="auto">
            <a:xfrm>
              <a:off x="3756136" y="1713794"/>
              <a:ext cx="844439" cy="1350354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3" name="타원 112">
            <a:extLst>
              <a:ext uri="{FF2B5EF4-FFF2-40B4-BE49-F238E27FC236}">
                <a16:creationId xmlns:a16="http://schemas.microsoft.com/office/drawing/2014/main" id="{1702DA3E-6060-48C2-8EAF-55E5CCEDB097}"/>
              </a:ext>
            </a:extLst>
          </p:cNvPr>
          <p:cNvSpPr/>
          <p:nvPr/>
        </p:nvSpPr>
        <p:spPr bwMode="auto">
          <a:xfrm>
            <a:off x="1636234" y="2879570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182EFBBC-4995-408A-A1CD-6164460D7A52}"/>
              </a:ext>
            </a:extLst>
          </p:cNvPr>
          <p:cNvSpPr/>
          <p:nvPr/>
        </p:nvSpPr>
        <p:spPr bwMode="auto">
          <a:xfrm>
            <a:off x="2503009" y="2879570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7C02F49-81BA-4CDA-98F8-F8CC365F4185}"/>
              </a:ext>
            </a:extLst>
          </p:cNvPr>
          <p:cNvSpPr/>
          <p:nvPr/>
        </p:nvSpPr>
        <p:spPr bwMode="auto">
          <a:xfrm>
            <a:off x="3335494" y="2879570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FEF1A23-FC4F-4CF1-A8D4-AB983E4517AE}"/>
              </a:ext>
            </a:extLst>
          </p:cNvPr>
          <p:cNvSpPr/>
          <p:nvPr/>
        </p:nvSpPr>
        <p:spPr bwMode="auto">
          <a:xfrm>
            <a:off x="4202269" y="2879570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48F74C5D-0D93-4177-8B6C-BFF42DE15DDD}"/>
              </a:ext>
            </a:extLst>
          </p:cNvPr>
          <p:cNvSpPr/>
          <p:nvPr/>
        </p:nvSpPr>
        <p:spPr bwMode="auto">
          <a:xfrm>
            <a:off x="961492" y="3755528"/>
            <a:ext cx="5764065" cy="2044381"/>
          </a:xfrm>
          <a:prstGeom prst="roundRect">
            <a:avLst>
              <a:gd name="adj" fmla="val 5735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F75B8B1-0353-46FB-93B8-4E20C2B1598B}"/>
              </a:ext>
            </a:extLst>
          </p:cNvPr>
          <p:cNvSpPr>
            <a:spLocks noChangeAspect="1"/>
          </p:cNvSpPr>
          <p:nvPr/>
        </p:nvSpPr>
        <p:spPr bwMode="auto">
          <a:xfrm>
            <a:off x="1052886" y="3846311"/>
            <a:ext cx="64528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프리미엄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E36767E-002D-4C0C-86C8-5B3F6DA81E42}"/>
              </a:ext>
            </a:extLst>
          </p:cNvPr>
          <p:cNvSpPr>
            <a:spLocks noChangeAspect="1"/>
          </p:cNvSpPr>
          <p:nvPr/>
        </p:nvSpPr>
        <p:spPr bwMode="auto">
          <a:xfrm>
            <a:off x="1791983" y="3849128"/>
            <a:ext cx="15897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뉴스가 선별한 특별한 뉴스 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9E04256D-9F24-42AA-A6F1-1553874D5A59}"/>
              </a:ext>
            </a:extLst>
          </p:cNvPr>
          <p:cNvSpPr/>
          <p:nvPr/>
        </p:nvSpPr>
        <p:spPr bwMode="auto">
          <a:xfrm>
            <a:off x="6818811" y="3755528"/>
            <a:ext cx="1216475" cy="2044381"/>
          </a:xfrm>
          <a:prstGeom prst="roundRect">
            <a:avLst>
              <a:gd name="adj" fmla="val 5735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BANNER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304B315-D3BA-4EB9-B2C4-DE1F9A8D15FD}"/>
              </a:ext>
            </a:extLst>
          </p:cNvPr>
          <p:cNvSpPr>
            <a:spLocks noChangeAspect="1"/>
          </p:cNvSpPr>
          <p:nvPr/>
        </p:nvSpPr>
        <p:spPr bwMode="auto">
          <a:xfrm>
            <a:off x="4750728" y="3843874"/>
            <a:ext cx="1264852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크랩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영상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K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글로벌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K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51D4B49A-9309-4729-B2C9-39E24894F2C3}"/>
              </a:ext>
            </a:extLst>
          </p:cNvPr>
          <p:cNvSpPr/>
          <p:nvPr/>
        </p:nvSpPr>
        <p:spPr bwMode="auto">
          <a:xfrm>
            <a:off x="6459393" y="3880234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EC9C126-6D46-48E2-9D5A-868CE3CEC6FA}"/>
              </a:ext>
            </a:extLst>
          </p:cNvPr>
          <p:cNvSpPr>
            <a:spLocks noChangeAspect="1"/>
          </p:cNvSpPr>
          <p:nvPr/>
        </p:nvSpPr>
        <p:spPr bwMode="auto">
          <a:xfrm>
            <a:off x="6057995" y="3829985"/>
            <a:ext cx="444137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더보기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3BBB39-A1DB-4746-A454-92331BAB40AF}"/>
              </a:ext>
            </a:extLst>
          </p:cNvPr>
          <p:cNvGrpSpPr/>
          <p:nvPr/>
        </p:nvGrpSpPr>
        <p:grpSpPr>
          <a:xfrm>
            <a:off x="1028151" y="4186248"/>
            <a:ext cx="5625198" cy="695201"/>
            <a:chOff x="1036860" y="4186248"/>
            <a:chExt cx="6795660" cy="839856"/>
          </a:xfrm>
        </p:grpSpPr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EE22EC89-B28B-4D38-BE2C-10C476237D46}"/>
                </a:ext>
              </a:extLst>
            </p:cNvPr>
            <p:cNvSpPr/>
            <p:nvPr/>
          </p:nvSpPr>
          <p:spPr bwMode="auto">
            <a:xfrm>
              <a:off x="1036860" y="4186248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94983838-12FE-4A81-85FA-2BBDB2AE0965}"/>
                </a:ext>
              </a:extLst>
            </p:cNvPr>
            <p:cNvSpPr/>
            <p:nvPr/>
          </p:nvSpPr>
          <p:spPr bwMode="auto">
            <a:xfrm>
              <a:off x="2752699" y="4186248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56A0FFA9-0E1E-413D-8224-0A3587098C4B}"/>
                </a:ext>
              </a:extLst>
            </p:cNvPr>
            <p:cNvSpPr/>
            <p:nvPr/>
          </p:nvSpPr>
          <p:spPr bwMode="auto">
            <a:xfrm>
              <a:off x="4476746" y="4186248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사각형: 둥근 모서리 164">
              <a:extLst>
                <a:ext uri="{FF2B5EF4-FFF2-40B4-BE49-F238E27FC236}">
                  <a16:creationId xmlns:a16="http://schemas.microsoft.com/office/drawing/2014/main" id="{D678C5B0-BE40-422A-B0EA-83C0EB772789}"/>
                </a:ext>
              </a:extLst>
            </p:cNvPr>
            <p:cNvSpPr/>
            <p:nvPr/>
          </p:nvSpPr>
          <p:spPr bwMode="auto">
            <a:xfrm>
              <a:off x="6192585" y="4186248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E3E08BAB-37E4-4CFB-AD23-56556FF189D6}"/>
              </a:ext>
            </a:extLst>
          </p:cNvPr>
          <p:cNvSpPr txBox="1"/>
          <p:nvPr/>
        </p:nvSpPr>
        <p:spPr>
          <a:xfrm>
            <a:off x="993879" y="4939544"/>
            <a:ext cx="1408584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FAEACE9-2101-4B0D-9BA4-6500F80D80F5}"/>
              </a:ext>
            </a:extLst>
          </p:cNvPr>
          <p:cNvSpPr txBox="1"/>
          <p:nvPr/>
        </p:nvSpPr>
        <p:spPr>
          <a:xfrm>
            <a:off x="2422085" y="4939544"/>
            <a:ext cx="1408584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F9C2C55-8BE9-4325-8C92-E4B43B617B9B}"/>
              </a:ext>
            </a:extLst>
          </p:cNvPr>
          <p:cNvSpPr txBox="1"/>
          <p:nvPr/>
        </p:nvSpPr>
        <p:spPr>
          <a:xfrm>
            <a:off x="3850290" y="4939544"/>
            <a:ext cx="1408584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59A95DA-B007-4E6C-AC32-CEFA6333040B}"/>
              </a:ext>
            </a:extLst>
          </p:cNvPr>
          <p:cNvSpPr txBox="1"/>
          <p:nvPr/>
        </p:nvSpPr>
        <p:spPr>
          <a:xfrm>
            <a:off x="5269787" y="4939544"/>
            <a:ext cx="1408584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0" name="그림 169">
            <a:extLst>
              <a:ext uri="{FF2B5EF4-FFF2-40B4-BE49-F238E27FC236}">
                <a16:creationId xmlns:a16="http://schemas.microsoft.com/office/drawing/2014/main" id="{04059C1B-505F-4D20-AD49-92A0006A9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020" y="5507092"/>
            <a:ext cx="863978" cy="196630"/>
          </a:xfrm>
          <a:prstGeom prst="rect">
            <a:avLst/>
          </a:prstGeom>
        </p:spPr>
      </p:pic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068522D4-1C84-4531-A0BC-18F3182C0D42}"/>
              </a:ext>
            </a:extLst>
          </p:cNvPr>
          <p:cNvCxnSpPr>
            <a:cxnSpLocks/>
          </p:cNvCxnSpPr>
          <p:nvPr/>
        </p:nvCxnSpPr>
        <p:spPr bwMode="auto">
          <a:xfrm>
            <a:off x="958499" y="5416514"/>
            <a:ext cx="5767058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E2A857F7-317A-469F-B8BF-CDB5239CE78C}"/>
              </a:ext>
            </a:extLst>
          </p:cNvPr>
          <p:cNvSpPr/>
          <p:nvPr/>
        </p:nvSpPr>
        <p:spPr bwMode="auto">
          <a:xfrm>
            <a:off x="961492" y="5941381"/>
            <a:ext cx="7066827" cy="521312"/>
          </a:xfrm>
          <a:prstGeom prst="roundRect">
            <a:avLst>
              <a:gd name="adj" fmla="val 20770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2350B59-F348-4292-A2F6-9ED42398FD4F}"/>
              </a:ext>
            </a:extLst>
          </p:cNvPr>
          <p:cNvSpPr>
            <a:spLocks noChangeAspect="1"/>
          </p:cNvSpPr>
          <p:nvPr/>
        </p:nvSpPr>
        <p:spPr bwMode="auto">
          <a:xfrm>
            <a:off x="1052886" y="6032163"/>
            <a:ext cx="64528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스포츠</a:t>
            </a: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25738BF7-50DD-4FD2-BC86-087B22CE8420}"/>
              </a:ext>
            </a:extLst>
          </p:cNvPr>
          <p:cNvSpPr/>
          <p:nvPr/>
        </p:nvSpPr>
        <p:spPr bwMode="auto">
          <a:xfrm>
            <a:off x="7751632" y="6039959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18A631FE-891B-4C57-9038-6C9EF4118CA4}"/>
              </a:ext>
            </a:extLst>
          </p:cNvPr>
          <p:cNvSpPr>
            <a:spLocks noChangeAspect="1"/>
          </p:cNvSpPr>
          <p:nvPr/>
        </p:nvSpPr>
        <p:spPr bwMode="auto">
          <a:xfrm>
            <a:off x="7350234" y="5989710"/>
            <a:ext cx="444137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더보기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44464473-49BE-4C7F-9781-3AF125617230}"/>
              </a:ext>
            </a:extLst>
          </p:cNvPr>
          <p:cNvSpPr/>
          <p:nvPr/>
        </p:nvSpPr>
        <p:spPr bwMode="auto">
          <a:xfrm>
            <a:off x="970202" y="6332017"/>
            <a:ext cx="7066826" cy="1523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76C4C2C-912E-42FF-A8C7-5F43744D0E20}"/>
              </a:ext>
            </a:extLst>
          </p:cNvPr>
          <p:cNvSpPr txBox="1"/>
          <p:nvPr/>
        </p:nvSpPr>
        <p:spPr>
          <a:xfrm>
            <a:off x="4066636" y="6172394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다음 장표 참조</a:t>
            </a: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F34F8A78-20BE-408B-8C5A-683B7BE8B618}"/>
              </a:ext>
            </a:extLst>
          </p:cNvPr>
          <p:cNvSpPr/>
          <p:nvPr/>
        </p:nvSpPr>
        <p:spPr bwMode="auto">
          <a:xfrm>
            <a:off x="3608725" y="4713540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7A05FC67-D93B-46FA-BAA0-ABB199917BA3}"/>
              </a:ext>
            </a:extLst>
          </p:cNvPr>
          <p:cNvSpPr/>
          <p:nvPr/>
        </p:nvSpPr>
        <p:spPr bwMode="auto">
          <a:xfrm>
            <a:off x="5054348" y="4713540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AD66DBC9-FD50-4C6A-8169-C62CCE2B4D72}"/>
              </a:ext>
            </a:extLst>
          </p:cNvPr>
          <p:cNvSpPr/>
          <p:nvPr/>
        </p:nvSpPr>
        <p:spPr bwMode="auto">
          <a:xfrm>
            <a:off x="7993137" y="209695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A368BE27-9373-40BC-B02E-3E1B5D75C88F}"/>
              </a:ext>
            </a:extLst>
          </p:cNvPr>
          <p:cNvSpPr/>
          <p:nvPr/>
        </p:nvSpPr>
        <p:spPr bwMode="auto">
          <a:xfrm>
            <a:off x="738034" y="202489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2DAA0642-95DE-4FA0-997A-5ECEB41761D6}"/>
              </a:ext>
            </a:extLst>
          </p:cNvPr>
          <p:cNvSpPr/>
          <p:nvPr/>
        </p:nvSpPr>
        <p:spPr bwMode="auto">
          <a:xfrm>
            <a:off x="5534264" y="329372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6D616450-FFD2-4C5D-9F39-FCC9F677F249}"/>
              </a:ext>
            </a:extLst>
          </p:cNvPr>
          <p:cNvSpPr/>
          <p:nvPr/>
        </p:nvSpPr>
        <p:spPr bwMode="auto">
          <a:xfrm>
            <a:off x="738034" y="459780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8D3A8048-0F14-4CA3-9D3F-3B1FD84B025A}"/>
              </a:ext>
            </a:extLst>
          </p:cNvPr>
          <p:cNvSpPr/>
          <p:nvPr/>
        </p:nvSpPr>
        <p:spPr bwMode="auto">
          <a:xfrm>
            <a:off x="3252546" y="549337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7BBF2577-BEA5-42AB-B4DB-D054015959F1}"/>
              </a:ext>
            </a:extLst>
          </p:cNvPr>
          <p:cNvSpPr/>
          <p:nvPr/>
        </p:nvSpPr>
        <p:spPr bwMode="auto">
          <a:xfrm>
            <a:off x="5203972" y="372530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4F79520E-B5A7-4CD0-B691-AC7AA43D8BCB}"/>
              </a:ext>
            </a:extLst>
          </p:cNvPr>
          <p:cNvSpPr/>
          <p:nvPr/>
        </p:nvSpPr>
        <p:spPr bwMode="auto">
          <a:xfrm>
            <a:off x="6179674" y="372378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F6F2B104-AE10-463F-AB1E-AA5F5E0C5464}"/>
              </a:ext>
            </a:extLst>
          </p:cNvPr>
          <p:cNvSpPr/>
          <p:nvPr/>
        </p:nvSpPr>
        <p:spPr bwMode="auto">
          <a:xfrm>
            <a:off x="2958192" y="420292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CCBC86DB-D934-4427-BCEF-0A91CEDD3E76}"/>
              </a:ext>
            </a:extLst>
          </p:cNvPr>
          <p:cNvSpPr/>
          <p:nvPr/>
        </p:nvSpPr>
        <p:spPr bwMode="auto">
          <a:xfrm>
            <a:off x="7258863" y="439641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115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SB_KNP_02_02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26109"/>
              </p:ext>
            </p:extLst>
          </p:nvPr>
        </p:nvGraphicFramePr>
        <p:xfrm>
          <a:off x="8939284" y="973008"/>
          <a:ext cx="3152632" cy="4617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이미지 기사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 섹션 헤드라인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두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배너형 기사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배너형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더보기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 섹션 방송 더 보기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방송의 서브 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연예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이미지 기사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연예 섹션 헤드라인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두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배너형 기사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배너형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더보기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연예 섹션 방송 더 보기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방송의 서브 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플레이 아이콘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이미지와 텍스트 겹친 경우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아이콘 위치 우측 상단에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</a:tbl>
          </a:graphicData>
        </a:graphic>
      </p:graphicFrame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E2A857F7-317A-469F-B8BF-CDB5239CE78C}"/>
              </a:ext>
            </a:extLst>
          </p:cNvPr>
          <p:cNvSpPr/>
          <p:nvPr/>
        </p:nvSpPr>
        <p:spPr bwMode="auto">
          <a:xfrm>
            <a:off x="961492" y="1299713"/>
            <a:ext cx="7066827" cy="2941361"/>
          </a:xfrm>
          <a:prstGeom prst="roundRect">
            <a:avLst>
              <a:gd name="adj" fmla="val 4342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2350B59-F348-4292-A2F6-9ED42398FD4F}"/>
              </a:ext>
            </a:extLst>
          </p:cNvPr>
          <p:cNvSpPr>
            <a:spLocks noChangeAspect="1"/>
          </p:cNvSpPr>
          <p:nvPr/>
        </p:nvSpPr>
        <p:spPr bwMode="auto">
          <a:xfrm>
            <a:off x="1052886" y="1390495"/>
            <a:ext cx="64528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스포츠</a:t>
            </a: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25738BF7-50DD-4FD2-BC86-087B22CE8420}"/>
              </a:ext>
            </a:extLst>
          </p:cNvPr>
          <p:cNvSpPr/>
          <p:nvPr/>
        </p:nvSpPr>
        <p:spPr bwMode="auto">
          <a:xfrm>
            <a:off x="7751632" y="1433127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18A631FE-891B-4C57-9038-6C9EF4118CA4}"/>
              </a:ext>
            </a:extLst>
          </p:cNvPr>
          <p:cNvSpPr>
            <a:spLocks noChangeAspect="1"/>
          </p:cNvSpPr>
          <p:nvPr/>
        </p:nvSpPr>
        <p:spPr bwMode="auto">
          <a:xfrm>
            <a:off x="7350234" y="1382878"/>
            <a:ext cx="444137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더보기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8AC811C-8365-49C0-9233-64402BE87543}"/>
              </a:ext>
            </a:extLst>
          </p:cNvPr>
          <p:cNvGrpSpPr/>
          <p:nvPr/>
        </p:nvGrpSpPr>
        <p:grpSpPr>
          <a:xfrm>
            <a:off x="1033347" y="1729811"/>
            <a:ext cx="3385427" cy="839856"/>
            <a:chOff x="1024637" y="1708910"/>
            <a:chExt cx="3470843" cy="861046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B0BE3637-D938-499B-AE17-EE77CF7E072C}"/>
                </a:ext>
              </a:extLst>
            </p:cNvPr>
            <p:cNvSpPr/>
            <p:nvPr/>
          </p:nvSpPr>
          <p:spPr bwMode="auto">
            <a:xfrm>
              <a:off x="1024637" y="1708910"/>
              <a:ext cx="1681311" cy="86104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BA49B3DD-1C7F-48A8-8FDB-D8BC341C57F6}"/>
                </a:ext>
              </a:extLst>
            </p:cNvPr>
            <p:cNvSpPr/>
            <p:nvPr/>
          </p:nvSpPr>
          <p:spPr bwMode="auto">
            <a:xfrm>
              <a:off x="2814169" y="1708910"/>
              <a:ext cx="1681311" cy="86104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36719998-0FDF-44DB-9CA9-DF4599565361}"/>
              </a:ext>
            </a:extLst>
          </p:cNvPr>
          <p:cNvSpPr/>
          <p:nvPr/>
        </p:nvSpPr>
        <p:spPr bwMode="auto">
          <a:xfrm>
            <a:off x="4524332" y="1703154"/>
            <a:ext cx="3422337" cy="1789621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16DD82A-F7BD-4D5E-96D0-F6EBBC0C6F11}"/>
              </a:ext>
            </a:extLst>
          </p:cNvPr>
          <p:cNvSpPr/>
          <p:nvPr/>
        </p:nvSpPr>
        <p:spPr bwMode="auto">
          <a:xfrm>
            <a:off x="7579493" y="3130062"/>
            <a:ext cx="272001" cy="272001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87DD70A-FC7E-474E-9A11-734CE9550468}"/>
              </a:ext>
            </a:extLst>
          </p:cNvPr>
          <p:cNvSpPr txBox="1"/>
          <p:nvPr/>
        </p:nvSpPr>
        <p:spPr>
          <a:xfrm>
            <a:off x="4524331" y="3583352"/>
            <a:ext cx="3422337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500"/>
              </a:lnSpc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강화도 </a:t>
            </a:r>
            <a:r>
              <a:rPr lang="ko-KR" altLang="en-US" sz="10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태권브이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배준서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2023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세계선수권대회에서 한국 대표팀 첫 금메달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E1B95F1-9D9A-4E12-B040-3F6BE9F1A8C6}"/>
              </a:ext>
            </a:extLst>
          </p:cNvPr>
          <p:cNvSpPr/>
          <p:nvPr/>
        </p:nvSpPr>
        <p:spPr bwMode="auto">
          <a:xfrm>
            <a:off x="1033347" y="2652919"/>
            <a:ext cx="1639935" cy="839856"/>
          </a:xfrm>
          <a:prstGeom prst="roundRect">
            <a:avLst>
              <a:gd name="adj" fmla="val 5920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B6D536E8-E0AF-4DC7-860C-63B7DC5E1EFF}"/>
              </a:ext>
            </a:extLst>
          </p:cNvPr>
          <p:cNvSpPr/>
          <p:nvPr/>
        </p:nvSpPr>
        <p:spPr bwMode="auto">
          <a:xfrm>
            <a:off x="2778839" y="2652919"/>
            <a:ext cx="1639935" cy="839856"/>
          </a:xfrm>
          <a:prstGeom prst="roundRect">
            <a:avLst>
              <a:gd name="adj" fmla="val 5920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8D32AD11-3E85-457E-9C06-E010E7B07B31}"/>
              </a:ext>
            </a:extLst>
          </p:cNvPr>
          <p:cNvSpPr/>
          <p:nvPr/>
        </p:nvSpPr>
        <p:spPr bwMode="auto">
          <a:xfrm>
            <a:off x="1032560" y="2211977"/>
            <a:ext cx="1639935" cy="355867"/>
          </a:xfrm>
          <a:custGeom>
            <a:avLst/>
            <a:gdLst>
              <a:gd name="connsiteX0" fmla="*/ 0 w 1639935"/>
              <a:gd name="connsiteY0" fmla="*/ 0 h 244892"/>
              <a:gd name="connsiteX1" fmla="*/ 1639935 w 1639935"/>
              <a:gd name="connsiteY1" fmla="*/ 0 h 244892"/>
              <a:gd name="connsiteX2" fmla="*/ 1639935 w 1639935"/>
              <a:gd name="connsiteY2" fmla="*/ 64853 h 244892"/>
              <a:gd name="connsiteX3" fmla="*/ 1639935 w 1639935"/>
              <a:gd name="connsiteY3" fmla="*/ 115136 h 244892"/>
              <a:gd name="connsiteX4" fmla="*/ 1639935 w 1639935"/>
              <a:gd name="connsiteY4" fmla="*/ 204384 h 244892"/>
              <a:gd name="connsiteX5" fmla="*/ 1599427 w 1639935"/>
              <a:gd name="connsiteY5" fmla="*/ 244892 h 244892"/>
              <a:gd name="connsiteX6" fmla="*/ 40508 w 1639935"/>
              <a:gd name="connsiteY6" fmla="*/ 244892 h 244892"/>
              <a:gd name="connsiteX7" fmla="*/ 0 w 1639935"/>
              <a:gd name="connsiteY7" fmla="*/ 204384 h 244892"/>
              <a:gd name="connsiteX8" fmla="*/ 0 w 1639935"/>
              <a:gd name="connsiteY8" fmla="*/ 115136 h 244892"/>
              <a:gd name="connsiteX9" fmla="*/ 0 w 1639935"/>
              <a:gd name="connsiteY9" fmla="*/ 64853 h 24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39935" h="244892">
                <a:moveTo>
                  <a:pt x="0" y="0"/>
                </a:moveTo>
                <a:lnTo>
                  <a:pt x="1639935" y="0"/>
                </a:lnTo>
                <a:lnTo>
                  <a:pt x="1639935" y="64853"/>
                </a:lnTo>
                <a:lnTo>
                  <a:pt x="1639935" y="115136"/>
                </a:lnTo>
                <a:lnTo>
                  <a:pt x="1639935" y="204384"/>
                </a:lnTo>
                <a:cubicBezTo>
                  <a:pt x="1639935" y="226756"/>
                  <a:pt x="1621799" y="244892"/>
                  <a:pt x="1599427" y="244892"/>
                </a:cubicBezTo>
                <a:lnTo>
                  <a:pt x="40508" y="244892"/>
                </a:lnTo>
                <a:cubicBezTo>
                  <a:pt x="18136" y="244892"/>
                  <a:pt x="0" y="226756"/>
                  <a:pt x="0" y="204384"/>
                </a:cubicBezTo>
                <a:lnTo>
                  <a:pt x="0" y="115136"/>
                </a:lnTo>
                <a:lnTo>
                  <a:pt x="0" y="64853"/>
                </a:lnTo>
                <a:close/>
              </a:path>
            </a:pathLst>
          </a:custGeom>
          <a:solidFill>
            <a:srgbClr val="404040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DF247FF1-570D-4B5A-87C1-687FCC9CDAA4}"/>
              </a:ext>
            </a:extLst>
          </p:cNvPr>
          <p:cNvSpPr/>
          <p:nvPr/>
        </p:nvSpPr>
        <p:spPr bwMode="auto">
          <a:xfrm>
            <a:off x="2778810" y="2211977"/>
            <a:ext cx="1639935" cy="355867"/>
          </a:xfrm>
          <a:custGeom>
            <a:avLst/>
            <a:gdLst>
              <a:gd name="connsiteX0" fmla="*/ 0 w 1639935"/>
              <a:gd name="connsiteY0" fmla="*/ 0 h 244892"/>
              <a:gd name="connsiteX1" fmla="*/ 1639935 w 1639935"/>
              <a:gd name="connsiteY1" fmla="*/ 0 h 244892"/>
              <a:gd name="connsiteX2" fmla="*/ 1639935 w 1639935"/>
              <a:gd name="connsiteY2" fmla="*/ 64853 h 244892"/>
              <a:gd name="connsiteX3" fmla="*/ 1639935 w 1639935"/>
              <a:gd name="connsiteY3" fmla="*/ 115136 h 244892"/>
              <a:gd name="connsiteX4" fmla="*/ 1639935 w 1639935"/>
              <a:gd name="connsiteY4" fmla="*/ 204384 h 244892"/>
              <a:gd name="connsiteX5" fmla="*/ 1599427 w 1639935"/>
              <a:gd name="connsiteY5" fmla="*/ 244892 h 244892"/>
              <a:gd name="connsiteX6" fmla="*/ 40508 w 1639935"/>
              <a:gd name="connsiteY6" fmla="*/ 244892 h 244892"/>
              <a:gd name="connsiteX7" fmla="*/ 0 w 1639935"/>
              <a:gd name="connsiteY7" fmla="*/ 204384 h 244892"/>
              <a:gd name="connsiteX8" fmla="*/ 0 w 1639935"/>
              <a:gd name="connsiteY8" fmla="*/ 115136 h 244892"/>
              <a:gd name="connsiteX9" fmla="*/ 0 w 1639935"/>
              <a:gd name="connsiteY9" fmla="*/ 64853 h 24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39935" h="244892">
                <a:moveTo>
                  <a:pt x="0" y="0"/>
                </a:moveTo>
                <a:lnTo>
                  <a:pt x="1639935" y="0"/>
                </a:lnTo>
                <a:lnTo>
                  <a:pt x="1639935" y="64853"/>
                </a:lnTo>
                <a:lnTo>
                  <a:pt x="1639935" y="115136"/>
                </a:lnTo>
                <a:lnTo>
                  <a:pt x="1639935" y="204384"/>
                </a:lnTo>
                <a:cubicBezTo>
                  <a:pt x="1639935" y="226756"/>
                  <a:pt x="1621799" y="244892"/>
                  <a:pt x="1599427" y="244892"/>
                </a:cubicBezTo>
                <a:lnTo>
                  <a:pt x="40508" y="244892"/>
                </a:lnTo>
                <a:cubicBezTo>
                  <a:pt x="18136" y="244892"/>
                  <a:pt x="0" y="226756"/>
                  <a:pt x="0" y="204384"/>
                </a:cubicBezTo>
                <a:lnTo>
                  <a:pt x="0" y="115136"/>
                </a:lnTo>
                <a:lnTo>
                  <a:pt x="0" y="64853"/>
                </a:lnTo>
                <a:close/>
              </a:path>
            </a:pathLst>
          </a:custGeom>
          <a:solidFill>
            <a:srgbClr val="404040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1E9AC2B7-0BE2-422F-81CD-DD4144D1852E}"/>
              </a:ext>
            </a:extLst>
          </p:cNvPr>
          <p:cNvSpPr/>
          <p:nvPr/>
        </p:nvSpPr>
        <p:spPr bwMode="auto">
          <a:xfrm>
            <a:off x="1032560" y="3136908"/>
            <a:ext cx="1639935" cy="355867"/>
          </a:xfrm>
          <a:custGeom>
            <a:avLst/>
            <a:gdLst>
              <a:gd name="connsiteX0" fmla="*/ 0 w 1639935"/>
              <a:gd name="connsiteY0" fmla="*/ 0 h 244892"/>
              <a:gd name="connsiteX1" fmla="*/ 1639935 w 1639935"/>
              <a:gd name="connsiteY1" fmla="*/ 0 h 244892"/>
              <a:gd name="connsiteX2" fmla="*/ 1639935 w 1639935"/>
              <a:gd name="connsiteY2" fmla="*/ 64853 h 244892"/>
              <a:gd name="connsiteX3" fmla="*/ 1639935 w 1639935"/>
              <a:gd name="connsiteY3" fmla="*/ 115136 h 244892"/>
              <a:gd name="connsiteX4" fmla="*/ 1639935 w 1639935"/>
              <a:gd name="connsiteY4" fmla="*/ 204384 h 244892"/>
              <a:gd name="connsiteX5" fmla="*/ 1599427 w 1639935"/>
              <a:gd name="connsiteY5" fmla="*/ 244892 h 244892"/>
              <a:gd name="connsiteX6" fmla="*/ 40508 w 1639935"/>
              <a:gd name="connsiteY6" fmla="*/ 244892 h 244892"/>
              <a:gd name="connsiteX7" fmla="*/ 0 w 1639935"/>
              <a:gd name="connsiteY7" fmla="*/ 204384 h 244892"/>
              <a:gd name="connsiteX8" fmla="*/ 0 w 1639935"/>
              <a:gd name="connsiteY8" fmla="*/ 115136 h 244892"/>
              <a:gd name="connsiteX9" fmla="*/ 0 w 1639935"/>
              <a:gd name="connsiteY9" fmla="*/ 64853 h 24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39935" h="244892">
                <a:moveTo>
                  <a:pt x="0" y="0"/>
                </a:moveTo>
                <a:lnTo>
                  <a:pt x="1639935" y="0"/>
                </a:lnTo>
                <a:lnTo>
                  <a:pt x="1639935" y="64853"/>
                </a:lnTo>
                <a:lnTo>
                  <a:pt x="1639935" y="115136"/>
                </a:lnTo>
                <a:lnTo>
                  <a:pt x="1639935" y="204384"/>
                </a:lnTo>
                <a:cubicBezTo>
                  <a:pt x="1639935" y="226756"/>
                  <a:pt x="1621799" y="244892"/>
                  <a:pt x="1599427" y="244892"/>
                </a:cubicBezTo>
                <a:lnTo>
                  <a:pt x="40508" y="244892"/>
                </a:lnTo>
                <a:cubicBezTo>
                  <a:pt x="18136" y="244892"/>
                  <a:pt x="0" y="226756"/>
                  <a:pt x="0" y="204384"/>
                </a:cubicBezTo>
                <a:lnTo>
                  <a:pt x="0" y="115136"/>
                </a:lnTo>
                <a:lnTo>
                  <a:pt x="0" y="64853"/>
                </a:lnTo>
                <a:close/>
              </a:path>
            </a:pathLst>
          </a:custGeom>
          <a:solidFill>
            <a:srgbClr val="404040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F967437A-B188-43A3-886D-2057F33DDC90}"/>
              </a:ext>
            </a:extLst>
          </p:cNvPr>
          <p:cNvSpPr/>
          <p:nvPr/>
        </p:nvSpPr>
        <p:spPr bwMode="auto">
          <a:xfrm>
            <a:off x="2778810" y="3136908"/>
            <a:ext cx="1639935" cy="355867"/>
          </a:xfrm>
          <a:custGeom>
            <a:avLst/>
            <a:gdLst>
              <a:gd name="connsiteX0" fmla="*/ 0 w 1639935"/>
              <a:gd name="connsiteY0" fmla="*/ 0 h 244892"/>
              <a:gd name="connsiteX1" fmla="*/ 1639935 w 1639935"/>
              <a:gd name="connsiteY1" fmla="*/ 0 h 244892"/>
              <a:gd name="connsiteX2" fmla="*/ 1639935 w 1639935"/>
              <a:gd name="connsiteY2" fmla="*/ 64853 h 244892"/>
              <a:gd name="connsiteX3" fmla="*/ 1639935 w 1639935"/>
              <a:gd name="connsiteY3" fmla="*/ 115136 h 244892"/>
              <a:gd name="connsiteX4" fmla="*/ 1639935 w 1639935"/>
              <a:gd name="connsiteY4" fmla="*/ 204384 h 244892"/>
              <a:gd name="connsiteX5" fmla="*/ 1599427 w 1639935"/>
              <a:gd name="connsiteY5" fmla="*/ 244892 h 244892"/>
              <a:gd name="connsiteX6" fmla="*/ 40508 w 1639935"/>
              <a:gd name="connsiteY6" fmla="*/ 244892 h 244892"/>
              <a:gd name="connsiteX7" fmla="*/ 0 w 1639935"/>
              <a:gd name="connsiteY7" fmla="*/ 204384 h 244892"/>
              <a:gd name="connsiteX8" fmla="*/ 0 w 1639935"/>
              <a:gd name="connsiteY8" fmla="*/ 115136 h 244892"/>
              <a:gd name="connsiteX9" fmla="*/ 0 w 1639935"/>
              <a:gd name="connsiteY9" fmla="*/ 64853 h 24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39935" h="244892">
                <a:moveTo>
                  <a:pt x="0" y="0"/>
                </a:moveTo>
                <a:lnTo>
                  <a:pt x="1639935" y="0"/>
                </a:lnTo>
                <a:lnTo>
                  <a:pt x="1639935" y="64853"/>
                </a:lnTo>
                <a:lnTo>
                  <a:pt x="1639935" y="115136"/>
                </a:lnTo>
                <a:lnTo>
                  <a:pt x="1639935" y="204384"/>
                </a:lnTo>
                <a:cubicBezTo>
                  <a:pt x="1639935" y="226756"/>
                  <a:pt x="1621799" y="244892"/>
                  <a:pt x="1599427" y="244892"/>
                </a:cubicBezTo>
                <a:lnTo>
                  <a:pt x="40508" y="244892"/>
                </a:lnTo>
                <a:cubicBezTo>
                  <a:pt x="18136" y="244892"/>
                  <a:pt x="0" y="226756"/>
                  <a:pt x="0" y="204384"/>
                </a:cubicBezTo>
                <a:lnTo>
                  <a:pt x="0" y="115136"/>
                </a:lnTo>
                <a:lnTo>
                  <a:pt x="0" y="64853"/>
                </a:lnTo>
                <a:close/>
              </a:path>
            </a:pathLst>
          </a:custGeom>
          <a:solidFill>
            <a:srgbClr val="404040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BC168C-AB10-44A0-88F5-2158D0B6570C}"/>
              </a:ext>
            </a:extLst>
          </p:cNvPr>
          <p:cNvSpPr txBox="1"/>
          <p:nvPr/>
        </p:nvSpPr>
        <p:spPr>
          <a:xfrm>
            <a:off x="1044584" y="2230535"/>
            <a:ext cx="135027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양현종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이닝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10K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무실점 호투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김광현과 맞대결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51EEC75-66F3-4733-988E-028AD3F96D62}"/>
              </a:ext>
            </a:extLst>
          </p:cNvPr>
          <p:cNvSpPr txBox="1"/>
          <p:nvPr/>
        </p:nvSpPr>
        <p:spPr>
          <a:xfrm>
            <a:off x="1044584" y="3145275"/>
            <a:ext cx="1646522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양현종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이닝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10K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무실점 호투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김광현과 맞대결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5D335AF-8E20-4ED0-A15E-DC76E5136D26}"/>
              </a:ext>
            </a:extLst>
          </p:cNvPr>
          <p:cNvSpPr txBox="1"/>
          <p:nvPr/>
        </p:nvSpPr>
        <p:spPr>
          <a:xfrm>
            <a:off x="2777590" y="2230535"/>
            <a:ext cx="1646522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양현종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이닝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10K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무실점 호투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김광현과 맞대결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291FB3-9E2B-47DA-9DA5-9E41DA7D8179}"/>
              </a:ext>
            </a:extLst>
          </p:cNvPr>
          <p:cNvSpPr txBox="1"/>
          <p:nvPr/>
        </p:nvSpPr>
        <p:spPr>
          <a:xfrm>
            <a:off x="2777590" y="3145275"/>
            <a:ext cx="1646522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양현종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이닝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10K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무실점 호투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김광현과 맞대결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1BB5C78E-F431-4D97-8B22-2573D863D808}"/>
              </a:ext>
            </a:extLst>
          </p:cNvPr>
          <p:cNvSpPr/>
          <p:nvPr/>
        </p:nvSpPr>
        <p:spPr bwMode="auto">
          <a:xfrm>
            <a:off x="2492037" y="2370865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A92CC33-1EBD-4159-BBC7-566BD903D914}"/>
              </a:ext>
            </a:extLst>
          </p:cNvPr>
          <p:cNvSpPr/>
          <p:nvPr/>
        </p:nvSpPr>
        <p:spPr bwMode="auto">
          <a:xfrm>
            <a:off x="1033347" y="3584736"/>
            <a:ext cx="3385398" cy="483647"/>
          </a:xfrm>
          <a:prstGeom prst="roundRect">
            <a:avLst>
              <a:gd name="adj" fmla="val 5920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4366033-436F-4DAB-A867-495F09B20C7D}"/>
              </a:ext>
            </a:extLst>
          </p:cNvPr>
          <p:cNvSpPr txBox="1"/>
          <p:nvPr/>
        </p:nvSpPr>
        <p:spPr>
          <a:xfrm>
            <a:off x="1044583" y="3664934"/>
            <a:ext cx="2012125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양현종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이닝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10K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무실점 호투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김광현과 맞대결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A0D85DD-8549-4C66-8BC2-1F8B7113B7F0}"/>
              </a:ext>
            </a:extLst>
          </p:cNvPr>
          <p:cNvSpPr/>
          <p:nvPr/>
        </p:nvSpPr>
        <p:spPr bwMode="auto">
          <a:xfrm>
            <a:off x="961492" y="4365130"/>
            <a:ext cx="7066827" cy="2941361"/>
          </a:xfrm>
          <a:prstGeom prst="roundRect">
            <a:avLst>
              <a:gd name="adj" fmla="val 4342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9503E16-661D-4D74-9223-43E22857D208}"/>
              </a:ext>
            </a:extLst>
          </p:cNvPr>
          <p:cNvSpPr>
            <a:spLocks noChangeAspect="1"/>
          </p:cNvSpPr>
          <p:nvPr/>
        </p:nvSpPr>
        <p:spPr bwMode="auto">
          <a:xfrm>
            <a:off x="1052886" y="4455912"/>
            <a:ext cx="64528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연예</a:t>
            </a: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BBC6C46E-197F-49DF-A50B-CAA09920DB12}"/>
              </a:ext>
            </a:extLst>
          </p:cNvPr>
          <p:cNvSpPr/>
          <p:nvPr/>
        </p:nvSpPr>
        <p:spPr bwMode="auto">
          <a:xfrm>
            <a:off x="7751632" y="4498544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7834510-4FD8-4845-9195-694DD5481D64}"/>
              </a:ext>
            </a:extLst>
          </p:cNvPr>
          <p:cNvSpPr>
            <a:spLocks noChangeAspect="1"/>
          </p:cNvSpPr>
          <p:nvPr/>
        </p:nvSpPr>
        <p:spPr bwMode="auto">
          <a:xfrm>
            <a:off x="7350234" y="4448295"/>
            <a:ext cx="444137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더보기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1F08EF7-87C5-4496-B0A0-14871D1BEDBE}"/>
              </a:ext>
            </a:extLst>
          </p:cNvPr>
          <p:cNvGrpSpPr/>
          <p:nvPr/>
        </p:nvGrpSpPr>
        <p:grpSpPr>
          <a:xfrm>
            <a:off x="4561241" y="4795228"/>
            <a:ext cx="3385427" cy="839856"/>
            <a:chOff x="1024637" y="1708910"/>
            <a:chExt cx="3470843" cy="861046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9444BC8E-BDB6-4599-B20A-1FB3C2A7CACA}"/>
                </a:ext>
              </a:extLst>
            </p:cNvPr>
            <p:cNvSpPr/>
            <p:nvPr/>
          </p:nvSpPr>
          <p:spPr bwMode="auto">
            <a:xfrm>
              <a:off x="1024637" y="1708910"/>
              <a:ext cx="1681311" cy="86104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BE40B737-31B6-4994-9B28-AFA89EA849BE}"/>
                </a:ext>
              </a:extLst>
            </p:cNvPr>
            <p:cNvSpPr/>
            <p:nvPr/>
          </p:nvSpPr>
          <p:spPr bwMode="auto">
            <a:xfrm>
              <a:off x="2814169" y="1708910"/>
              <a:ext cx="1681311" cy="86104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0C0CC34A-9750-47B4-9981-4A0B7647937F}"/>
              </a:ext>
            </a:extLst>
          </p:cNvPr>
          <p:cNvSpPr/>
          <p:nvPr/>
        </p:nvSpPr>
        <p:spPr bwMode="auto">
          <a:xfrm>
            <a:off x="1032560" y="4768571"/>
            <a:ext cx="3422337" cy="1789621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C5F4BAA-E5F6-435E-862E-F16458CF50F2}"/>
              </a:ext>
            </a:extLst>
          </p:cNvPr>
          <p:cNvSpPr/>
          <p:nvPr/>
        </p:nvSpPr>
        <p:spPr bwMode="auto">
          <a:xfrm>
            <a:off x="4087721" y="6195479"/>
            <a:ext cx="272001" cy="272001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7CA1220-E4C3-40D3-AC61-7F575B67368F}"/>
              </a:ext>
            </a:extLst>
          </p:cNvPr>
          <p:cNvSpPr txBox="1"/>
          <p:nvPr/>
        </p:nvSpPr>
        <p:spPr>
          <a:xfrm>
            <a:off x="1032559" y="6648769"/>
            <a:ext cx="3422337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500"/>
              </a:lnSpc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블랙핑크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붐바야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뮤직비디오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0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억뷰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자체 통산 세 번째 기록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B9AF14C5-B950-4BCC-A46C-CB7CC9BC5E67}"/>
              </a:ext>
            </a:extLst>
          </p:cNvPr>
          <p:cNvSpPr/>
          <p:nvPr/>
        </p:nvSpPr>
        <p:spPr bwMode="auto">
          <a:xfrm>
            <a:off x="4561241" y="5718336"/>
            <a:ext cx="1639935" cy="839856"/>
          </a:xfrm>
          <a:prstGeom prst="roundRect">
            <a:avLst>
              <a:gd name="adj" fmla="val 5920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B83FD177-9419-4E17-AC7D-750E1C2DDD74}"/>
              </a:ext>
            </a:extLst>
          </p:cNvPr>
          <p:cNvSpPr/>
          <p:nvPr/>
        </p:nvSpPr>
        <p:spPr bwMode="auto">
          <a:xfrm>
            <a:off x="6306733" y="5718336"/>
            <a:ext cx="1639935" cy="839856"/>
          </a:xfrm>
          <a:prstGeom prst="roundRect">
            <a:avLst>
              <a:gd name="adj" fmla="val 5920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자유형: 도형 123">
            <a:extLst>
              <a:ext uri="{FF2B5EF4-FFF2-40B4-BE49-F238E27FC236}">
                <a16:creationId xmlns:a16="http://schemas.microsoft.com/office/drawing/2014/main" id="{F32BD677-7611-4A76-AD24-E671C6C6363D}"/>
              </a:ext>
            </a:extLst>
          </p:cNvPr>
          <p:cNvSpPr/>
          <p:nvPr/>
        </p:nvSpPr>
        <p:spPr bwMode="auto">
          <a:xfrm>
            <a:off x="4560454" y="5277394"/>
            <a:ext cx="1639935" cy="355867"/>
          </a:xfrm>
          <a:custGeom>
            <a:avLst/>
            <a:gdLst>
              <a:gd name="connsiteX0" fmla="*/ 0 w 1639935"/>
              <a:gd name="connsiteY0" fmla="*/ 0 h 244892"/>
              <a:gd name="connsiteX1" fmla="*/ 1639935 w 1639935"/>
              <a:gd name="connsiteY1" fmla="*/ 0 h 244892"/>
              <a:gd name="connsiteX2" fmla="*/ 1639935 w 1639935"/>
              <a:gd name="connsiteY2" fmla="*/ 64853 h 244892"/>
              <a:gd name="connsiteX3" fmla="*/ 1639935 w 1639935"/>
              <a:gd name="connsiteY3" fmla="*/ 115136 h 244892"/>
              <a:gd name="connsiteX4" fmla="*/ 1639935 w 1639935"/>
              <a:gd name="connsiteY4" fmla="*/ 204384 h 244892"/>
              <a:gd name="connsiteX5" fmla="*/ 1599427 w 1639935"/>
              <a:gd name="connsiteY5" fmla="*/ 244892 h 244892"/>
              <a:gd name="connsiteX6" fmla="*/ 40508 w 1639935"/>
              <a:gd name="connsiteY6" fmla="*/ 244892 h 244892"/>
              <a:gd name="connsiteX7" fmla="*/ 0 w 1639935"/>
              <a:gd name="connsiteY7" fmla="*/ 204384 h 244892"/>
              <a:gd name="connsiteX8" fmla="*/ 0 w 1639935"/>
              <a:gd name="connsiteY8" fmla="*/ 115136 h 244892"/>
              <a:gd name="connsiteX9" fmla="*/ 0 w 1639935"/>
              <a:gd name="connsiteY9" fmla="*/ 64853 h 24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39935" h="244892">
                <a:moveTo>
                  <a:pt x="0" y="0"/>
                </a:moveTo>
                <a:lnTo>
                  <a:pt x="1639935" y="0"/>
                </a:lnTo>
                <a:lnTo>
                  <a:pt x="1639935" y="64853"/>
                </a:lnTo>
                <a:lnTo>
                  <a:pt x="1639935" y="115136"/>
                </a:lnTo>
                <a:lnTo>
                  <a:pt x="1639935" y="204384"/>
                </a:lnTo>
                <a:cubicBezTo>
                  <a:pt x="1639935" y="226756"/>
                  <a:pt x="1621799" y="244892"/>
                  <a:pt x="1599427" y="244892"/>
                </a:cubicBezTo>
                <a:lnTo>
                  <a:pt x="40508" y="244892"/>
                </a:lnTo>
                <a:cubicBezTo>
                  <a:pt x="18136" y="244892"/>
                  <a:pt x="0" y="226756"/>
                  <a:pt x="0" y="204384"/>
                </a:cubicBezTo>
                <a:lnTo>
                  <a:pt x="0" y="115136"/>
                </a:lnTo>
                <a:lnTo>
                  <a:pt x="0" y="64853"/>
                </a:lnTo>
                <a:close/>
              </a:path>
            </a:pathLst>
          </a:custGeom>
          <a:solidFill>
            <a:srgbClr val="404040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AAB95F31-91DE-46DA-9179-D2A0361E57C3}"/>
              </a:ext>
            </a:extLst>
          </p:cNvPr>
          <p:cNvSpPr/>
          <p:nvPr/>
        </p:nvSpPr>
        <p:spPr bwMode="auto">
          <a:xfrm>
            <a:off x="6306704" y="5277394"/>
            <a:ext cx="1639935" cy="355867"/>
          </a:xfrm>
          <a:custGeom>
            <a:avLst/>
            <a:gdLst>
              <a:gd name="connsiteX0" fmla="*/ 0 w 1639935"/>
              <a:gd name="connsiteY0" fmla="*/ 0 h 244892"/>
              <a:gd name="connsiteX1" fmla="*/ 1639935 w 1639935"/>
              <a:gd name="connsiteY1" fmla="*/ 0 h 244892"/>
              <a:gd name="connsiteX2" fmla="*/ 1639935 w 1639935"/>
              <a:gd name="connsiteY2" fmla="*/ 64853 h 244892"/>
              <a:gd name="connsiteX3" fmla="*/ 1639935 w 1639935"/>
              <a:gd name="connsiteY3" fmla="*/ 115136 h 244892"/>
              <a:gd name="connsiteX4" fmla="*/ 1639935 w 1639935"/>
              <a:gd name="connsiteY4" fmla="*/ 204384 h 244892"/>
              <a:gd name="connsiteX5" fmla="*/ 1599427 w 1639935"/>
              <a:gd name="connsiteY5" fmla="*/ 244892 h 244892"/>
              <a:gd name="connsiteX6" fmla="*/ 40508 w 1639935"/>
              <a:gd name="connsiteY6" fmla="*/ 244892 h 244892"/>
              <a:gd name="connsiteX7" fmla="*/ 0 w 1639935"/>
              <a:gd name="connsiteY7" fmla="*/ 204384 h 244892"/>
              <a:gd name="connsiteX8" fmla="*/ 0 w 1639935"/>
              <a:gd name="connsiteY8" fmla="*/ 115136 h 244892"/>
              <a:gd name="connsiteX9" fmla="*/ 0 w 1639935"/>
              <a:gd name="connsiteY9" fmla="*/ 64853 h 24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39935" h="244892">
                <a:moveTo>
                  <a:pt x="0" y="0"/>
                </a:moveTo>
                <a:lnTo>
                  <a:pt x="1639935" y="0"/>
                </a:lnTo>
                <a:lnTo>
                  <a:pt x="1639935" y="64853"/>
                </a:lnTo>
                <a:lnTo>
                  <a:pt x="1639935" y="115136"/>
                </a:lnTo>
                <a:lnTo>
                  <a:pt x="1639935" y="204384"/>
                </a:lnTo>
                <a:cubicBezTo>
                  <a:pt x="1639935" y="226756"/>
                  <a:pt x="1621799" y="244892"/>
                  <a:pt x="1599427" y="244892"/>
                </a:cubicBezTo>
                <a:lnTo>
                  <a:pt x="40508" y="244892"/>
                </a:lnTo>
                <a:cubicBezTo>
                  <a:pt x="18136" y="244892"/>
                  <a:pt x="0" y="226756"/>
                  <a:pt x="0" y="204384"/>
                </a:cubicBezTo>
                <a:lnTo>
                  <a:pt x="0" y="115136"/>
                </a:lnTo>
                <a:lnTo>
                  <a:pt x="0" y="64853"/>
                </a:lnTo>
                <a:close/>
              </a:path>
            </a:pathLst>
          </a:custGeom>
          <a:solidFill>
            <a:srgbClr val="404040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자유형: 도형 126">
            <a:extLst>
              <a:ext uri="{FF2B5EF4-FFF2-40B4-BE49-F238E27FC236}">
                <a16:creationId xmlns:a16="http://schemas.microsoft.com/office/drawing/2014/main" id="{9C57B4B7-81EE-48D6-8D80-5A7548093F1E}"/>
              </a:ext>
            </a:extLst>
          </p:cNvPr>
          <p:cNvSpPr/>
          <p:nvPr/>
        </p:nvSpPr>
        <p:spPr bwMode="auto">
          <a:xfrm>
            <a:off x="4560454" y="6202325"/>
            <a:ext cx="1639935" cy="355867"/>
          </a:xfrm>
          <a:custGeom>
            <a:avLst/>
            <a:gdLst>
              <a:gd name="connsiteX0" fmla="*/ 0 w 1639935"/>
              <a:gd name="connsiteY0" fmla="*/ 0 h 244892"/>
              <a:gd name="connsiteX1" fmla="*/ 1639935 w 1639935"/>
              <a:gd name="connsiteY1" fmla="*/ 0 h 244892"/>
              <a:gd name="connsiteX2" fmla="*/ 1639935 w 1639935"/>
              <a:gd name="connsiteY2" fmla="*/ 64853 h 244892"/>
              <a:gd name="connsiteX3" fmla="*/ 1639935 w 1639935"/>
              <a:gd name="connsiteY3" fmla="*/ 115136 h 244892"/>
              <a:gd name="connsiteX4" fmla="*/ 1639935 w 1639935"/>
              <a:gd name="connsiteY4" fmla="*/ 204384 h 244892"/>
              <a:gd name="connsiteX5" fmla="*/ 1599427 w 1639935"/>
              <a:gd name="connsiteY5" fmla="*/ 244892 h 244892"/>
              <a:gd name="connsiteX6" fmla="*/ 40508 w 1639935"/>
              <a:gd name="connsiteY6" fmla="*/ 244892 h 244892"/>
              <a:gd name="connsiteX7" fmla="*/ 0 w 1639935"/>
              <a:gd name="connsiteY7" fmla="*/ 204384 h 244892"/>
              <a:gd name="connsiteX8" fmla="*/ 0 w 1639935"/>
              <a:gd name="connsiteY8" fmla="*/ 115136 h 244892"/>
              <a:gd name="connsiteX9" fmla="*/ 0 w 1639935"/>
              <a:gd name="connsiteY9" fmla="*/ 64853 h 24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39935" h="244892">
                <a:moveTo>
                  <a:pt x="0" y="0"/>
                </a:moveTo>
                <a:lnTo>
                  <a:pt x="1639935" y="0"/>
                </a:lnTo>
                <a:lnTo>
                  <a:pt x="1639935" y="64853"/>
                </a:lnTo>
                <a:lnTo>
                  <a:pt x="1639935" y="115136"/>
                </a:lnTo>
                <a:lnTo>
                  <a:pt x="1639935" y="204384"/>
                </a:lnTo>
                <a:cubicBezTo>
                  <a:pt x="1639935" y="226756"/>
                  <a:pt x="1621799" y="244892"/>
                  <a:pt x="1599427" y="244892"/>
                </a:cubicBezTo>
                <a:lnTo>
                  <a:pt x="40508" y="244892"/>
                </a:lnTo>
                <a:cubicBezTo>
                  <a:pt x="18136" y="244892"/>
                  <a:pt x="0" y="226756"/>
                  <a:pt x="0" y="204384"/>
                </a:cubicBezTo>
                <a:lnTo>
                  <a:pt x="0" y="115136"/>
                </a:lnTo>
                <a:lnTo>
                  <a:pt x="0" y="64853"/>
                </a:lnTo>
                <a:close/>
              </a:path>
            </a:pathLst>
          </a:custGeom>
          <a:solidFill>
            <a:srgbClr val="404040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자유형: 도형 128">
            <a:extLst>
              <a:ext uri="{FF2B5EF4-FFF2-40B4-BE49-F238E27FC236}">
                <a16:creationId xmlns:a16="http://schemas.microsoft.com/office/drawing/2014/main" id="{832458CE-301C-4BD4-A29F-29A29410C0A2}"/>
              </a:ext>
            </a:extLst>
          </p:cNvPr>
          <p:cNvSpPr/>
          <p:nvPr/>
        </p:nvSpPr>
        <p:spPr bwMode="auto">
          <a:xfrm>
            <a:off x="6306704" y="6202325"/>
            <a:ext cx="1639935" cy="355867"/>
          </a:xfrm>
          <a:custGeom>
            <a:avLst/>
            <a:gdLst>
              <a:gd name="connsiteX0" fmla="*/ 0 w 1639935"/>
              <a:gd name="connsiteY0" fmla="*/ 0 h 244892"/>
              <a:gd name="connsiteX1" fmla="*/ 1639935 w 1639935"/>
              <a:gd name="connsiteY1" fmla="*/ 0 h 244892"/>
              <a:gd name="connsiteX2" fmla="*/ 1639935 w 1639935"/>
              <a:gd name="connsiteY2" fmla="*/ 64853 h 244892"/>
              <a:gd name="connsiteX3" fmla="*/ 1639935 w 1639935"/>
              <a:gd name="connsiteY3" fmla="*/ 115136 h 244892"/>
              <a:gd name="connsiteX4" fmla="*/ 1639935 w 1639935"/>
              <a:gd name="connsiteY4" fmla="*/ 204384 h 244892"/>
              <a:gd name="connsiteX5" fmla="*/ 1599427 w 1639935"/>
              <a:gd name="connsiteY5" fmla="*/ 244892 h 244892"/>
              <a:gd name="connsiteX6" fmla="*/ 40508 w 1639935"/>
              <a:gd name="connsiteY6" fmla="*/ 244892 h 244892"/>
              <a:gd name="connsiteX7" fmla="*/ 0 w 1639935"/>
              <a:gd name="connsiteY7" fmla="*/ 204384 h 244892"/>
              <a:gd name="connsiteX8" fmla="*/ 0 w 1639935"/>
              <a:gd name="connsiteY8" fmla="*/ 115136 h 244892"/>
              <a:gd name="connsiteX9" fmla="*/ 0 w 1639935"/>
              <a:gd name="connsiteY9" fmla="*/ 64853 h 24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39935" h="244892">
                <a:moveTo>
                  <a:pt x="0" y="0"/>
                </a:moveTo>
                <a:lnTo>
                  <a:pt x="1639935" y="0"/>
                </a:lnTo>
                <a:lnTo>
                  <a:pt x="1639935" y="64853"/>
                </a:lnTo>
                <a:lnTo>
                  <a:pt x="1639935" y="115136"/>
                </a:lnTo>
                <a:lnTo>
                  <a:pt x="1639935" y="204384"/>
                </a:lnTo>
                <a:cubicBezTo>
                  <a:pt x="1639935" y="226756"/>
                  <a:pt x="1621799" y="244892"/>
                  <a:pt x="1599427" y="244892"/>
                </a:cubicBezTo>
                <a:lnTo>
                  <a:pt x="40508" y="244892"/>
                </a:lnTo>
                <a:cubicBezTo>
                  <a:pt x="18136" y="244892"/>
                  <a:pt x="0" y="226756"/>
                  <a:pt x="0" y="204384"/>
                </a:cubicBezTo>
                <a:lnTo>
                  <a:pt x="0" y="115136"/>
                </a:lnTo>
                <a:lnTo>
                  <a:pt x="0" y="64853"/>
                </a:lnTo>
                <a:close/>
              </a:path>
            </a:pathLst>
          </a:custGeom>
          <a:solidFill>
            <a:srgbClr val="404040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D1910FC-A40A-4C06-9904-2627763B099E}"/>
              </a:ext>
            </a:extLst>
          </p:cNvPr>
          <p:cNvSpPr txBox="1"/>
          <p:nvPr/>
        </p:nvSpPr>
        <p:spPr>
          <a:xfrm>
            <a:off x="4572478" y="5295952"/>
            <a:ext cx="135027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BTS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정국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스틸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위드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유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아이튠즈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83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개국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위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12534D-91B3-4BAA-97A7-1AEA3983E234}"/>
              </a:ext>
            </a:extLst>
          </p:cNvPr>
          <p:cNvSpPr txBox="1"/>
          <p:nvPr/>
        </p:nvSpPr>
        <p:spPr>
          <a:xfrm>
            <a:off x="4572478" y="6210692"/>
            <a:ext cx="1646522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BTS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정국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스틸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위드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유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아이튠즈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83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개국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위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0099D73-67F7-4DB3-A099-706D321BB472}"/>
              </a:ext>
            </a:extLst>
          </p:cNvPr>
          <p:cNvSpPr txBox="1"/>
          <p:nvPr/>
        </p:nvSpPr>
        <p:spPr>
          <a:xfrm>
            <a:off x="6305484" y="5295952"/>
            <a:ext cx="1646522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BTS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정국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스틸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위드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유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아이튠즈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83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개국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위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0AA4288-6E24-4DFE-911C-5E47BB3254B4}"/>
              </a:ext>
            </a:extLst>
          </p:cNvPr>
          <p:cNvSpPr txBox="1"/>
          <p:nvPr/>
        </p:nvSpPr>
        <p:spPr>
          <a:xfrm>
            <a:off x="6305484" y="6210692"/>
            <a:ext cx="1646522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BTS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정국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스틸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위드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유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아이튠즈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83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개국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위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89E5BA47-64B6-4A6F-856E-6365F7850250}"/>
              </a:ext>
            </a:extLst>
          </p:cNvPr>
          <p:cNvSpPr/>
          <p:nvPr/>
        </p:nvSpPr>
        <p:spPr bwMode="auto">
          <a:xfrm>
            <a:off x="6019931" y="5436282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363F401F-D5AB-4FCF-BE1E-C60888530B3A}"/>
              </a:ext>
            </a:extLst>
          </p:cNvPr>
          <p:cNvSpPr/>
          <p:nvPr/>
        </p:nvSpPr>
        <p:spPr bwMode="auto">
          <a:xfrm>
            <a:off x="4561241" y="6650153"/>
            <a:ext cx="3385398" cy="483647"/>
          </a:xfrm>
          <a:prstGeom prst="roundRect">
            <a:avLst>
              <a:gd name="adj" fmla="val 5920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CB5D7FC-F4F7-4303-9BFD-8F48ACE01131}"/>
              </a:ext>
            </a:extLst>
          </p:cNvPr>
          <p:cNvSpPr txBox="1"/>
          <p:nvPr/>
        </p:nvSpPr>
        <p:spPr>
          <a:xfrm>
            <a:off x="4572478" y="6730351"/>
            <a:ext cx="1897992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피프티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 소속사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프로듀서가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억 새 계약 독단 추진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F248BA06-6959-41C2-81A9-FEFAAF6A31BE}"/>
              </a:ext>
            </a:extLst>
          </p:cNvPr>
          <p:cNvSpPr/>
          <p:nvPr/>
        </p:nvSpPr>
        <p:spPr bwMode="auto">
          <a:xfrm>
            <a:off x="699276" y="244233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66670F30-6702-4011-9E26-AE434887B584}"/>
              </a:ext>
            </a:extLst>
          </p:cNvPr>
          <p:cNvSpPr/>
          <p:nvPr/>
        </p:nvSpPr>
        <p:spPr bwMode="auto">
          <a:xfrm>
            <a:off x="702244" y="507801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582FE7A5-6931-4907-BF0C-306485D8A08C}"/>
              </a:ext>
            </a:extLst>
          </p:cNvPr>
          <p:cNvSpPr/>
          <p:nvPr/>
        </p:nvSpPr>
        <p:spPr bwMode="auto">
          <a:xfrm>
            <a:off x="4341097" y="156829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1E443BB9-6CFC-465B-9B38-B15580E0D1F0}"/>
              </a:ext>
            </a:extLst>
          </p:cNvPr>
          <p:cNvSpPr/>
          <p:nvPr/>
        </p:nvSpPr>
        <p:spPr bwMode="auto">
          <a:xfrm>
            <a:off x="2860640" y="357997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B8C8EA92-37A6-4E22-9BD0-C64A4C525872}"/>
              </a:ext>
            </a:extLst>
          </p:cNvPr>
          <p:cNvSpPr/>
          <p:nvPr/>
        </p:nvSpPr>
        <p:spPr bwMode="auto">
          <a:xfrm>
            <a:off x="7484129" y="121069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28AA9B3-0F23-4E53-9AE5-FCA3B0FD017D}"/>
              </a:ext>
            </a:extLst>
          </p:cNvPr>
          <p:cNvSpPr/>
          <p:nvPr/>
        </p:nvSpPr>
        <p:spPr bwMode="auto">
          <a:xfrm>
            <a:off x="4341097" y="462544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E18B4B1-5524-4D0D-B300-2B6495CB1A09}"/>
              </a:ext>
            </a:extLst>
          </p:cNvPr>
          <p:cNvSpPr/>
          <p:nvPr/>
        </p:nvSpPr>
        <p:spPr bwMode="auto">
          <a:xfrm>
            <a:off x="6169897" y="634930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1F9AFBE-D1D0-4900-8B58-3384699B1D75}"/>
              </a:ext>
            </a:extLst>
          </p:cNvPr>
          <p:cNvSpPr/>
          <p:nvPr/>
        </p:nvSpPr>
        <p:spPr bwMode="auto">
          <a:xfrm>
            <a:off x="7415223" y="430115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75BDCD8E-85EB-4240-A965-891C061A3291}"/>
              </a:ext>
            </a:extLst>
          </p:cNvPr>
          <p:cNvSpPr/>
          <p:nvPr/>
        </p:nvSpPr>
        <p:spPr bwMode="auto">
          <a:xfrm>
            <a:off x="4001237" y="606760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060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SB_KNP_02_02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79639"/>
              </p:ext>
            </p:extLst>
          </p:nvPr>
        </p:nvGraphicFramePr>
        <p:xfrm>
          <a:off x="8939284" y="973008"/>
          <a:ext cx="3152632" cy="291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전국 뉴스는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또는 지역 선택에 따라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Type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전국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 탭 메뉴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Default 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부산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창원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광주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청주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춘천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(9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개지역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메뉴 테스트 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지역 최신 기사 노출 목록으로 변경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 바로가기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영역 클릭 시 해당 지역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시 기사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총국별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헤드라인 뉴스 각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지역명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Tsg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두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기사영역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</a:tbl>
          </a:graphicData>
        </a:graphic>
      </p:graphicFrame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E2A857F7-317A-469F-B8BF-CDB5239CE78C}"/>
              </a:ext>
            </a:extLst>
          </p:cNvPr>
          <p:cNvSpPr/>
          <p:nvPr/>
        </p:nvSpPr>
        <p:spPr bwMode="auto">
          <a:xfrm>
            <a:off x="961492" y="1273588"/>
            <a:ext cx="7066827" cy="5414595"/>
          </a:xfrm>
          <a:prstGeom prst="roundRect">
            <a:avLst>
              <a:gd name="adj" fmla="val 2210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2350B59-F348-4292-A2F6-9ED42398FD4F}"/>
              </a:ext>
            </a:extLst>
          </p:cNvPr>
          <p:cNvSpPr>
            <a:spLocks noChangeAspect="1"/>
          </p:cNvSpPr>
          <p:nvPr/>
        </p:nvSpPr>
        <p:spPr bwMode="auto">
          <a:xfrm>
            <a:off x="1052886" y="1390495"/>
            <a:ext cx="64528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전국뉴스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EE0B741-EE99-4BA2-94DE-CC7786BCCAA6}"/>
              </a:ext>
            </a:extLst>
          </p:cNvPr>
          <p:cNvSpPr>
            <a:spLocks noChangeAspect="1"/>
          </p:cNvSpPr>
          <p:nvPr/>
        </p:nvSpPr>
        <p:spPr bwMode="auto">
          <a:xfrm>
            <a:off x="2764925" y="1390494"/>
            <a:ext cx="514906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부산   창원   대구   광주   전주   대전   청주   춘천   제주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4292A3-5D3A-4833-895E-7E3CDB293A89}"/>
              </a:ext>
            </a:extLst>
          </p:cNvPr>
          <p:cNvSpPr txBox="1"/>
          <p:nvPr/>
        </p:nvSpPr>
        <p:spPr>
          <a:xfrm>
            <a:off x="1052885" y="2969212"/>
            <a:ext cx="2231117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2B3435B-05FD-4A95-8F2B-F07AE6D500CE}"/>
              </a:ext>
            </a:extLst>
          </p:cNvPr>
          <p:cNvGrpSpPr/>
          <p:nvPr/>
        </p:nvGrpSpPr>
        <p:grpSpPr>
          <a:xfrm>
            <a:off x="1052886" y="1755353"/>
            <a:ext cx="6899547" cy="1142617"/>
            <a:chOff x="1052886" y="1879257"/>
            <a:chExt cx="5071363" cy="839856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B353C18B-0431-4F72-8D21-A2A3DEE1029A}"/>
                </a:ext>
              </a:extLst>
            </p:cNvPr>
            <p:cNvSpPr/>
            <p:nvPr/>
          </p:nvSpPr>
          <p:spPr bwMode="auto">
            <a:xfrm>
              <a:off x="1052886" y="1879257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6C905FE-92A7-4AD8-89B8-7F245D0A3AB3}"/>
                </a:ext>
              </a:extLst>
            </p:cNvPr>
            <p:cNvSpPr/>
            <p:nvPr/>
          </p:nvSpPr>
          <p:spPr bwMode="auto">
            <a:xfrm>
              <a:off x="2768725" y="1879257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7C3B306B-B567-4605-9371-E5E8BD4FAA8E}"/>
                </a:ext>
              </a:extLst>
            </p:cNvPr>
            <p:cNvSpPr/>
            <p:nvPr/>
          </p:nvSpPr>
          <p:spPr bwMode="auto">
            <a:xfrm>
              <a:off x="4484314" y="1879257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E17BDA59-E0F3-4492-9B65-5DFBC6552626}"/>
              </a:ext>
            </a:extLst>
          </p:cNvPr>
          <p:cNvSpPr txBox="1"/>
          <p:nvPr/>
        </p:nvSpPr>
        <p:spPr>
          <a:xfrm>
            <a:off x="3395490" y="2969212"/>
            <a:ext cx="2231117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6568E3-0194-4136-A79A-3C4EE2140EDF}"/>
              </a:ext>
            </a:extLst>
          </p:cNvPr>
          <p:cNvSpPr txBox="1"/>
          <p:nvPr/>
        </p:nvSpPr>
        <p:spPr>
          <a:xfrm>
            <a:off x="5729387" y="2969212"/>
            <a:ext cx="2231117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F09BA0-F95F-422E-B146-2E3AFBD6BAB5}"/>
              </a:ext>
            </a:extLst>
          </p:cNvPr>
          <p:cNvSpPr txBox="1"/>
          <p:nvPr/>
        </p:nvSpPr>
        <p:spPr>
          <a:xfrm>
            <a:off x="1052885" y="4597715"/>
            <a:ext cx="2231117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40A5087-5C40-4653-B768-5A6200D8B7FE}"/>
              </a:ext>
            </a:extLst>
          </p:cNvPr>
          <p:cNvGrpSpPr/>
          <p:nvPr/>
        </p:nvGrpSpPr>
        <p:grpSpPr>
          <a:xfrm>
            <a:off x="1052886" y="3383856"/>
            <a:ext cx="6899547" cy="1142617"/>
            <a:chOff x="1052886" y="1879257"/>
            <a:chExt cx="5071363" cy="839856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5021461C-0757-41D0-8A0A-050A3D09F19E}"/>
                </a:ext>
              </a:extLst>
            </p:cNvPr>
            <p:cNvSpPr/>
            <p:nvPr/>
          </p:nvSpPr>
          <p:spPr bwMode="auto">
            <a:xfrm>
              <a:off x="1052886" y="1879257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5B3E4C05-B873-46BF-93C9-AEA143EF84EF}"/>
                </a:ext>
              </a:extLst>
            </p:cNvPr>
            <p:cNvSpPr/>
            <p:nvPr/>
          </p:nvSpPr>
          <p:spPr bwMode="auto">
            <a:xfrm>
              <a:off x="2768725" y="1879257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FA5390C1-1DCE-4721-819D-7693D26CF3D3}"/>
                </a:ext>
              </a:extLst>
            </p:cNvPr>
            <p:cNvSpPr/>
            <p:nvPr/>
          </p:nvSpPr>
          <p:spPr bwMode="auto">
            <a:xfrm>
              <a:off x="4484314" y="1879257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9A3E05EE-6337-4D09-885B-D959E390030F}"/>
              </a:ext>
            </a:extLst>
          </p:cNvPr>
          <p:cNvSpPr txBox="1"/>
          <p:nvPr/>
        </p:nvSpPr>
        <p:spPr>
          <a:xfrm>
            <a:off x="3395490" y="4597715"/>
            <a:ext cx="2231117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E00DE80-7679-4CB6-8518-4890C32CBC99}"/>
              </a:ext>
            </a:extLst>
          </p:cNvPr>
          <p:cNvSpPr txBox="1"/>
          <p:nvPr/>
        </p:nvSpPr>
        <p:spPr>
          <a:xfrm>
            <a:off x="5729387" y="4597715"/>
            <a:ext cx="2231117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320914-4CB9-431E-B28A-88950F68CAF5}"/>
              </a:ext>
            </a:extLst>
          </p:cNvPr>
          <p:cNvSpPr txBox="1"/>
          <p:nvPr/>
        </p:nvSpPr>
        <p:spPr>
          <a:xfrm>
            <a:off x="1052885" y="6217509"/>
            <a:ext cx="2231117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FB22A03-546E-4BD1-B5B6-3179113A8203}"/>
              </a:ext>
            </a:extLst>
          </p:cNvPr>
          <p:cNvGrpSpPr/>
          <p:nvPr/>
        </p:nvGrpSpPr>
        <p:grpSpPr>
          <a:xfrm>
            <a:off x="1052886" y="5003650"/>
            <a:ext cx="6899547" cy="1142617"/>
            <a:chOff x="1052886" y="1879257"/>
            <a:chExt cx="5071363" cy="839856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70027C03-28CD-4F5D-8881-41408157EE1D}"/>
                </a:ext>
              </a:extLst>
            </p:cNvPr>
            <p:cNvSpPr/>
            <p:nvPr/>
          </p:nvSpPr>
          <p:spPr bwMode="auto">
            <a:xfrm>
              <a:off x="1052886" y="1879257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8376A294-6249-4A0A-964F-82BECA864A07}"/>
                </a:ext>
              </a:extLst>
            </p:cNvPr>
            <p:cNvSpPr/>
            <p:nvPr/>
          </p:nvSpPr>
          <p:spPr bwMode="auto">
            <a:xfrm>
              <a:off x="2768725" y="1879257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79265FE4-7D45-498A-B2AC-605F305B9C4D}"/>
                </a:ext>
              </a:extLst>
            </p:cNvPr>
            <p:cNvSpPr/>
            <p:nvPr/>
          </p:nvSpPr>
          <p:spPr bwMode="auto">
            <a:xfrm>
              <a:off x="4484314" y="1879257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81EE153-93B1-468D-9149-22CE0BFDECC3}"/>
              </a:ext>
            </a:extLst>
          </p:cNvPr>
          <p:cNvSpPr txBox="1"/>
          <p:nvPr/>
        </p:nvSpPr>
        <p:spPr>
          <a:xfrm>
            <a:off x="3395490" y="6217509"/>
            <a:ext cx="2231117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AA5542-5CF1-41C4-A50A-B20933CFCBB3}"/>
              </a:ext>
            </a:extLst>
          </p:cNvPr>
          <p:cNvSpPr txBox="1"/>
          <p:nvPr/>
        </p:nvSpPr>
        <p:spPr>
          <a:xfrm>
            <a:off x="5729387" y="6217509"/>
            <a:ext cx="2231117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53A5A0D-932E-4341-BA21-6A69E3633DA1}"/>
              </a:ext>
            </a:extLst>
          </p:cNvPr>
          <p:cNvSpPr txBox="1"/>
          <p:nvPr/>
        </p:nvSpPr>
        <p:spPr>
          <a:xfrm>
            <a:off x="1167642" y="1755352"/>
            <a:ext cx="530529" cy="278884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부산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53EEFA9-5AC4-4F8A-AEBA-34D5B616C781}"/>
              </a:ext>
            </a:extLst>
          </p:cNvPr>
          <p:cNvSpPr txBox="1"/>
          <p:nvPr/>
        </p:nvSpPr>
        <p:spPr>
          <a:xfrm>
            <a:off x="3490154" y="1755352"/>
            <a:ext cx="530529" cy="278884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창원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B47A9A6-048C-4C38-A536-B4B22FB8E58A}"/>
              </a:ext>
            </a:extLst>
          </p:cNvPr>
          <p:cNvSpPr txBox="1"/>
          <p:nvPr/>
        </p:nvSpPr>
        <p:spPr>
          <a:xfrm>
            <a:off x="5824539" y="1755352"/>
            <a:ext cx="530529" cy="278884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대구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6CF2FB9-88FD-43E8-8A1C-E2E08DC93C8A}"/>
              </a:ext>
            </a:extLst>
          </p:cNvPr>
          <p:cNvSpPr txBox="1"/>
          <p:nvPr/>
        </p:nvSpPr>
        <p:spPr>
          <a:xfrm>
            <a:off x="1167642" y="3392563"/>
            <a:ext cx="530529" cy="278884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광주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0589377-673E-4411-9858-AAC3CA014BAE}"/>
              </a:ext>
            </a:extLst>
          </p:cNvPr>
          <p:cNvSpPr txBox="1"/>
          <p:nvPr/>
        </p:nvSpPr>
        <p:spPr>
          <a:xfrm>
            <a:off x="3490153" y="3392563"/>
            <a:ext cx="530529" cy="278884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전주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7831DEB-9759-41E6-B9B4-72424D6899E1}"/>
              </a:ext>
            </a:extLst>
          </p:cNvPr>
          <p:cNvSpPr txBox="1"/>
          <p:nvPr/>
        </p:nvSpPr>
        <p:spPr>
          <a:xfrm>
            <a:off x="5824539" y="3392563"/>
            <a:ext cx="530529" cy="278884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대전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BF25C68-0119-44FC-A675-F357CD69B5FB}"/>
              </a:ext>
            </a:extLst>
          </p:cNvPr>
          <p:cNvSpPr txBox="1"/>
          <p:nvPr/>
        </p:nvSpPr>
        <p:spPr>
          <a:xfrm>
            <a:off x="1167642" y="5012358"/>
            <a:ext cx="530529" cy="278884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청주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B02A97C-1650-4144-9B17-2B698DEB6A82}"/>
              </a:ext>
            </a:extLst>
          </p:cNvPr>
          <p:cNvSpPr txBox="1"/>
          <p:nvPr/>
        </p:nvSpPr>
        <p:spPr>
          <a:xfrm>
            <a:off x="3490153" y="5012358"/>
            <a:ext cx="530529" cy="278884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춘천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03CD9F5-06E7-463A-9951-2C4BEB08A576}"/>
              </a:ext>
            </a:extLst>
          </p:cNvPr>
          <p:cNvSpPr txBox="1"/>
          <p:nvPr/>
        </p:nvSpPr>
        <p:spPr>
          <a:xfrm>
            <a:off x="5824539" y="5012358"/>
            <a:ext cx="530529" cy="278884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제주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B2A6B35-7A80-47DF-ADE8-0D992B8FBA95}"/>
              </a:ext>
            </a:extLst>
          </p:cNvPr>
          <p:cNvSpPr/>
          <p:nvPr/>
        </p:nvSpPr>
        <p:spPr bwMode="auto">
          <a:xfrm>
            <a:off x="3019132" y="2643339"/>
            <a:ext cx="194331" cy="194331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EAEE1E45-AB5E-4F07-AAA6-8B8E88021FC6}"/>
              </a:ext>
            </a:extLst>
          </p:cNvPr>
          <p:cNvSpPr/>
          <p:nvPr/>
        </p:nvSpPr>
        <p:spPr bwMode="auto">
          <a:xfrm>
            <a:off x="5344321" y="4289259"/>
            <a:ext cx="194331" cy="194331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BC56A2F-59F4-4451-A015-10AF45E8E682}"/>
              </a:ext>
            </a:extLst>
          </p:cNvPr>
          <p:cNvSpPr/>
          <p:nvPr/>
        </p:nvSpPr>
        <p:spPr bwMode="auto">
          <a:xfrm>
            <a:off x="7678218" y="4289259"/>
            <a:ext cx="194331" cy="194331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C6BA9FD-1538-4044-B949-B200F81E0F4B}"/>
              </a:ext>
            </a:extLst>
          </p:cNvPr>
          <p:cNvSpPr/>
          <p:nvPr/>
        </p:nvSpPr>
        <p:spPr bwMode="auto">
          <a:xfrm>
            <a:off x="104775" y="1508872"/>
            <a:ext cx="786968" cy="138341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지역뉴스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전체 선택 시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A865F432-1AE8-451E-90C3-8594F4F06C39}"/>
              </a:ext>
            </a:extLst>
          </p:cNvPr>
          <p:cNvSpPr/>
          <p:nvPr/>
        </p:nvSpPr>
        <p:spPr bwMode="auto">
          <a:xfrm>
            <a:off x="701730" y="370755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73DB270-592E-41EE-A229-47765750EDA9}"/>
              </a:ext>
            </a:extLst>
          </p:cNvPr>
          <p:cNvSpPr/>
          <p:nvPr/>
        </p:nvSpPr>
        <p:spPr bwMode="auto">
          <a:xfrm>
            <a:off x="6138501" y="122489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413E5C4-5328-4F83-AA87-07DAF9CEEB6A}"/>
              </a:ext>
            </a:extLst>
          </p:cNvPr>
          <p:cNvSpPr/>
          <p:nvPr/>
        </p:nvSpPr>
        <p:spPr bwMode="auto">
          <a:xfrm>
            <a:off x="3578133" y="162381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9CCB52C-CAA5-47FF-939D-C1FA500BB683}"/>
              </a:ext>
            </a:extLst>
          </p:cNvPr>
          <p:cNvSpPr/>
          <p:nvPr/>
        </p:nvSpPr>
        <p:spPr bwMode="auto">
          <a:xfrm>
            <a:off x="4334645" y="3392563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63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SB_KNP_02_02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49146"/>
              </p:ext>
            </p:extLst>
          </p:nvPr>
        </p:nvGraphicFramePr>
        <p:xfrm>
          <a:off x="8939284" y="973008"/>
          <a:ext cx="3152632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전국 뉴스는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또는 지역 선택에 따라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Type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 주요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 주요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두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지역 많이 본 뉴스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b="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지역명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선택한 </a:t>
                      </a:r>
                      <a:r>
                        <a:rPr kumimoji="1" lang="ko-KR" altLang="en-US" sz="700" b="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지역명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표시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지역 뉴스 중 많이 본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두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</a:tbl>
          </a:graphicData>
        </a:graphic>
      </p:graphicFrame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E2A857F7-317A-469F-B8BF-CDB5239CE78C}"/>
              </a:ext>
            </a:extLst>
          </p:cNvPr>
          <p:cNvSpPr/>
          <p:nvPr/>
        </p:nvSpPr>
        <p:spPr bwMode="auto">
          <a:xfrm>
            <a:off x="961492" y="1273588"/>
            <a:ext cx="7066827" cy="3786092"/>
          </a:xfrm>
          <a:prstGeom prst="roundRect">
            <a:avLst>
              <a:gd name="adj" fmla="val 3684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2350B59-F348-4292-A2F6-9ED42398FD4F}"/>
              </a:ext>
            </a:extLst>
          </p:cNvPr>
          <p:cNvSpPr>
            <a:spLocks noChangeAspect="1"/>
          </p:cNvSpPr>
          <p:nvPr/>
        </p:nvSpPr>
        <p:spPr bwMode="auto">
          <a:xfrm>
            <a:off x="1052886" y="1390495"/>
            <a:ext cx="64528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전국뉴스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EE0B741-EE99-4BA2-94DE-CC7786BCCAA6}"/>
              </a:ext>
            </a:extLst>
          </p:cNvPr>
          <p:cNvSpPr>
            <a:spLocks noChangeAspect="1"/>
          </p:cNvSpPr>
          <p:nvPr/>
        </p:nvSpPr>
        <p:spPr bwMode="auto">
          <a:xfrm>
            <a:off x="2764925" y="1390494"/>
            <a:ext cx="514906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부산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창원   대구   광주   전주   대전   청주   춘천   제주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4292A3-5D3A-4833-895E-7E3CDB293A89}"/>
              </a:ext>
            </a:extLst>
          </p:cNvPr>
          <p:cNvSpPr txBox="1"/>
          <p:nvPr/>
        </p:nvSpPr>
        <p:spPr>
          <a:xfrm>
            <a:off x="1052885" y="2969212"/>
            <a:ext cx="2231117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2B3435B-05FD-4A95-8F2B-F07AE6D500CE}"/>
              </a:ext>
            </a:extLst>
          </p:cNvPr>
          <p:cNvGrpSpPr/>
          <p:nvPr/>
        </p:nvGrpSpPr>
        <p:grpSpPr>
          <a:xfrm>
            <a:off x="1052886" y="1755353"/>
            <a:ext cx="6899547" cy="1142617"/>
            <a:chOff x="1052886" y="1879257"/>
            <a:chExt cx="5071363" cy="839856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B353C18B-0431-4F72-8D21-A2A3DEE1029A}"/>
                </a:ext>
              </a:extLst>
            </p:cNvPr>
            <p:cNvSpPr/>
            <p:nvPr/>
          </p:nvSpPr>
          <p:spPr bwMode="auto">
            <a:xfrm>
              <a:off x="1052886" y="1879257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6C905FE-92A7-4AD8-89B8-7F245D0A3AB3}"/>
                </a:ext>
              </a:extLst>
            </p:cNvPr>
            <p:cNvSpPr/>
            <p:nvPr/>
          </p:nvSpPr>
          <p:spPr bwMode="auto">
            <a:xfrm>
              <a:off x="2768725" y="1879257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7C3B306B-B567-4605-9371-E5E8BD4FAA8E}"/>
                </a:ext>
              </a:extLst>
            </p:cNvPr>
            <p:cNvSpPr/>
            <p:nvPr/>
          </p:nvSpPr>
          <p:spPr bwMode="auto">
            <a:xfrm>
              <a:off x="4484314" y="1879257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E17BDA59-E0F3-4492-9B65-5DFBC6552626}"/>
              </a:ext>
            </a:extLst>
          </p:cNvPr>
          <p:cNvSpPr txBox="1"/>
          <p:nvPr/>
        </p:nvSpPr>
        <p:spPr>
          <a:xfrm>
            <a:off x="3395490" y="2969212"/>
            <a:ext cx="2231117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6568E3-0194-4136-A79A-3C4EE2140EDF}"/>
              </a:ext>
            </a:extLst>
          </p:cNvPr>
          <p:cNvSpPr txBox="1"/>
          <p:nvPr/>
        </p:nvSpPr>
        <p:spPr>
          <a:xfrm>
            <a:off x="5729387" y="2969212"/>
            <a:ext cx="2231117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B2A6B35-7A80-47DF-ADE8-0D992B8FBA95}"/>
              </a:ext>
            </a:extLst>
          </p:cNvPr>
          <p:cNvSpPr/>
          <p:nvPr/>
        </p:nvSpPr>
        <p:spPr bwMode="auto">
          <a:xfrm>
            <a:off x="3019132" y="2643339"/>
            <a:ext cx="194331" cy="194331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2F03AC0-7F94-4634-8067-BE61095F42EC}"/>
              </a:ext>
            </a:extLst>
          </p:cNvPr>
          <p:cNvSpPr>
            <a:spLocks noChangeAspect="1"/>
          </p:cNvSpPr>
          <p:nvPr/>
        </p:nvSpPr>
        <p:spPr bwMode="auto">
          <a:xfrm>
            <a:off x="1052886" y="3497969"/>
            <a:ext cx="233438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부산지역 많이 본 뉴스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1FE40C-C0D7-42A8-BCEE-7246AE709E92}"/>
              </a:ext>
            </a:extLst>
          </p:cNvPr>
          <p:cNvSpPr txBox="1"/>
          <p:nvPr/>
        </p:nvSpPr>
        <p:spPr>
          <a:xfrm>
            <a:off x="1048961" y="4537055"/>
            <a:ext cx="1331064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16ED77-410B-4CE6-A63C-B52FA23B9894}"/>
              </a:ext>
            </a:extLst>
          </p:cNvPr>
          <p:cNvGrpSpPr/>
          <p:nvPr/>
        </p:nvGrpSpPr>
        <p:grpSpPr>
          <a:xfrm>
            <a:off x="1052885" y="3820834"/>
            <a:ext cx="6907619" cy="681674"/>
            <a:chOff x="1052885" y="3820833"/>
            <a:chExt cx="7044695" cy="695201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209526C-AF1F-4B95-9415-51BB64D6B52F}"/>
                </a:ext>
              </a:extLst>
            </p:cNvPr>
            <p:cNvSpPr/>
            <p:nvPr/>
          </p:nvSpPr>
          <p:spPr bwMode="auto">
            <a:xfrm>
              <a:off x="1052885" y="3820833"/>
              <a:ext cx="1357478" cy="695201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39AF2695-BB4B-49AE-ADAF-2ABFDFE320E7}"/>
                </a:ext>
              </a:extLst>
            </p:cNvPr>
            <p:cNvSpPr/>
            <p:nvPr/>
          </p:nvSpPr>
          <p:spPr bwMode="auto">
            <a:xfrm>
              <a:off x="2473194" y="3820833"/>
              <a:ext cx="1357478" cy="695201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4CF6E37B-628B-40D0-9784-F4BD019180BC}"/>
                </a:ext>
              </a:extLst>
            </p:cNvPr>
            <p:cNvSpPr/>
            <p:nvPr/>
          </p:nvSpPr>
          <p:spPr bwMode="auto">
            <a:xfrm>
              <a:off x="3900296" y="3820833"/>
              <a:ext cx="1357478" cy="695201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2C9E4729-0E21-48DE-B6E1-9F83E8C39AA7}"/>
                </a:ext>
              </a:extLst>
            </p:cNvPr>
            <p:cNvSpPr/>
            <p:nvPr/>
          </p:nvSpPr>
          <p:spPr bwMode="auto">
            <a:xfrm>
              <a:off x="5320605" y="3820833"/>
              <a:ext cx="1357478" cy="695201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013F33D5-C352-4AD0-9619-160546D73785}"/>
                </a:ext>
              </a:extLst>
            </p:cNvPr>
            <p:cNvSpPr/>
            <p:nvPr/>
          </p:nvSpPr>
          <p:spPr bwMode="auto">
            <a:xfrm>
              <a:off x="6740102" y="3820833"/>
              <a:ext cx="1357478" cy="695201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382FEE59-51DB-4308-BF7A-31F166CD9050}"/>
              </a:ext>
            </a:extLst>
          </p:cNvPr>
          <p:cNvSpPr/>
          <p:nvPr/>
        </p:nvSpPr>
        <p:spPr bwMode="auto">
          <a:xfrm>
            <a:off x="3603991" y="4321230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CE47165-1968-4A5A-BB8E-50657143C4DA}"/>
              </a:ext>
            </a:extLst>
          </p:cNvPr>
          <p:cNvSpPr/>
          <p:nvPr/>
        </p:nvSpPr>
        <p:spPr bwMode="auto">
          <a:xfrm>
            <a:off x="6392435" y="4321229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599E39-2F71-4343-B300-C542AB55B846}"/>
              </a:ext>
            </a:extLst>
          </p:cNvPr>
          <p:cNvSpPr txBox="1"/>
          <p:nvPr/>
        </p:nvSpPr>
        <p:spPr>
          <a:xfrm>
            <a:off x="2445558" y="4537055"/>
            <a:ext cx="1331064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211E5BD-DF81-4D8E-ACE1-24FD9BCFA9EB}"/>
              </a:ext>
            </a:extLst>
          </p:cNvPr>
          <p:cNvSpPr txBox="1"/>
          <p:nvPr/>
        </p:nvSpPr>
        <p:spPr>
          <a:xfrm>
            <a:off x="3838930" y="4537055"/>
            <a:ext cx="1331064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0DC2D4B-8220-4771-A23B-B0E90C2F10E5}"/>
              </a:ext>
            </a:extLst>
          </p:cNvPr>
          <p:cNvSpPr txBox="1"/>
          <p:nvPr/>
        </p:nvSpPr>
        <p:spPr>
          <a:xfrm>
            <a:off x="5241010" y="4537055"/>
            <a:ext cx="1331064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7C646A-E5D6-44F4-A6FF-F209F456E8C6}"/>
              </a:ext>
            </a:extLst>
          </p:cNvPr>
          <p:cNvSpPr txBox="1"/>
          <p:nvPr/>
        </p:nvSpPr>
        <p:spPr>
          <a:xfrm>
            <a:off x="6616964" y="4537055"/>
            <a:ext cx="1331064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E50605F-2FF2-4769-9599-B74E5085AD3B}"/>
              </a:ext>
            </a:extLst>
          </p:cNvPr>
          <p:cNvSpPr/>
          <p:nvPr/>
        </p:nvSpPr>
        <p:spPr bwMode="auto">
          <a:xfrm>
            <a:off x="104775" y="1508872"/>
            <a:ext cx="786968" cy="138341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지역뉴스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지역 선택 시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D8AD908F-6D43-4D84-873D-A89BD75A884C}"/>
              </a:ext>
            </a:extLst>
          </p:cNvPr>
          <p:cNvSpPr/>
          <p:nvPr/>
        </p:nvSpPr>
        <p:spPr bwMode="auto">
          <a:xfrm>
            <a:off x="727615" y="217546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A0D6C736-067A-4A04-B440-31E83E1DA4AB}"/>
              </a:ext>
            </a:extLst>
          </p:cNvPr>
          <p:cNvSpPr/>
          <p:nvPr/>
        </p:nvSpPr>
        <p:spPr bwMode="auto">
          <a:xfrm>
            <a:off x="712578" y="393591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9FAFBB8-9338-404D-A824-5A83C318E420}"/>
              </a:ext>
            </a:extLst>
          </p:cNvPr>
          <p:cNvSpPr/>
          <p:nvPr/>
        </p:nvSpPr>
        <p:spPr bwMode="auto">
          <a:xfrm>
            <a:off x="1082060" y="337951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0B315DA-0E0C-4E6D-B55D-FFC6410CEEFA}"/>
              </a:ext>
            </a:extLst>
          </p:cNvPr>
          <p:cNvSpPr/>
          <p:nvPr/>
        </p:nvSpPr>
        <p:spPr bwMode="auto">
          <a:xfrm>
            <a:off x="2901484" y="382083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0452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534A-97F4-448F-9D95-BC36B20F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417" y="2844225"/>
            <a:ext cx="4416594" cy="584775"/>
          </a:xfrm>
        </p:spPr>
        <p:txBody>
          <a:bodyPr/>
          <a:lstStyle/>
          <a:p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텍스트 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CC27EC-3B4F-46B4-812D-F3962AD1A0E4}"/>
              </a:ext>
            </a:extLst>
          </p:cNvPr>
          <p:cNvSpPr txBox="1"/>
          <p:nvPr/>
        </p:nvSpPr>
        <p:spPr>
          <a:xfrm>
            <a:off x="869417" y="3579223"/>
            <a:ext cx="3278462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메인화면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내용 중 일부를 텍스트로만 구성된 화면으로 제공한다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488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  <a:r>
              <a:rPr lang="ko-KR" altLang="en-US" dirty="0"/>
              <a:t> </a:t>
            </a:r>
            <a:r>
              <a:rPr lang="en-US" altLang="ko-KR" dirty="0"/>
              <a:t>Version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7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SB_KNP_03_01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092234"/>
              </p:ext>
            </p:extLst>
          </p:nvPr>
        </p:nvGraphicFramePr>
        <p:xfrm>
          <a:off x="8939284" y="973008"/>
          <a:ext cx="3152632" cy="388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버전 화면에서 기사 클릭 시 이동 화면은 텍스트 버전의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화면으로 이동됩니다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버전 화면은 별도의 화면입니다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기사 존재하는 경우 노출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없는 경우 노출하지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영역 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화면으로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버전 화면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로고 영역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텍스트로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헤드라인 뉴스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헤드라인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기사제목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영역 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화면으로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버전 화면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제목 함께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이슈의 최신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영역 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화면으로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버전 화면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47B4FA8-9610-4993-879F-74C37B3CB9A1}"/>
              </a:ext>
            </a:extLst>
          </p:cNvPr>
          <p:cNvSpPr txBox="1"/>
          <p:nvPr/>
        </p:nvSpPr>
        <p:spPr>
          <a:xfrm>
            <a:off x="947738" y="1554361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</a:t>
            </a: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뉴스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B13B9D9-81CB-4ED5-A25D-5B8647C397CC}"/>
              </a:ext>
            </a:extLst>
          </p:cNvPr>
          <p:cNvCxnSpPr/>
          <p:nvPr/>
        </p:nvCxnSpPr>
        <p:spPr bwMode="auto">
          <a:xfrm>
            <a:off x="947738" y="1862138"/>
            <a:ext cx="709295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9BCB70E-A107-4BF0-9005-35A723A0BF71}"/>
              </a:ext>
            </a:extLst>
          </p:cNvPr>
          <p:cNvCxnSpPr/>
          <p:nvPr/>
        </p:nvCxnSpPr>
        <p:spPr bwMode="auto">
          <a:xfrm>
            <a:off x="947738" y="1557338"/>
            <a:ext cx="709295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2324E61-2950-4831-82B7-BA74CB791286}"/>
              </a:ext>
            </a:extLst>
          </p:cNvPr>
          <p:cNvSpPr txBox="1"/>
          <p:nvPr/>
        </p:nvSpPr>
        <p:spPr>
          <a:xfrm>
            <a:off x="947738" y="1234768"/>
            <a:ext cx="3326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속보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 ‘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이스타나항공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횡령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배임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이상직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징역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년 확정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9573B4-8CC4-424C-95E6-F37DCFDF9C8D}"/>
              </a:ext>
            </a:extLst>
          </p:cNvPr>
          <p:cNvSpPr txBox="1"/>
          <p:nvPr/>
        </p:nvSpPr>
        <p:spPr>
          <a:xfrm>
            <a:off x="947738" y="2506982"/>
            <a:ext cx="3308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헤드라인 뉴스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(KBS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뉴스의 빠르고 정확한 헤드라인 뉴스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1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E7A07D-8EAE-4B4D-836D-940137ABBA91}"/>
              </a:ext>
            </a:extLst>
          </p:cNvPr>
          <p:cNvSpPr txBox="1"/>
          <p:nvPr/>
        </p:nvSpPr>
        <p:spPr>
          <a:xfrm>
            <a:off x="947738" y="2768592"/>
            <a:ext cx="4463081" cy="2601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[15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분전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간호법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거부권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반발에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국민의힘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해결책 찾겠다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민주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재표결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시간전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총리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일본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오염수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검증은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IAEA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역할 시찰단은 시설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절차 확인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[15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분전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[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속보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검찰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사무처 압수수색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…’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돈봉투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수수자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추적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시간전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민주당 혁신위원장에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이래경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다른백년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명예이사장 선임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[15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분전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간호법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거부권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반발에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국민의힘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해결책 찾겠다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민주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재표결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시간전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총리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일본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오염수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검증은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IAEA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역할 시찰단은 시설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절차 확인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[15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분전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[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속보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검찰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사무처 압수수색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…’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돈봉투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수수자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추적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시간전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민주당 혁신위원장에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이래경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다른백년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명예이사장 선임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[15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분전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간호법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거부권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반발에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국민의힘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해결책 찾겠다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민주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재표결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시간전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총리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일본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오염수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검증은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IAEA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역할 시찰단은 시설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절차 확인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[15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분전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[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속보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검찰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사무처 압수수색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…’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돈봉투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수수자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추적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F5C36D3-C296-4183-AF11-320D5A345F67}"/>
              </a:ext>
            </a:extLst>
          </p:cNvPr>
          <p:cNvCxnSpPr/>
          <p:nvPr/>
        </p:nvCxnSpPr>
        <p:spPr bwMode="auto">
          <a:xfrm>
            <a:off x="947738" y="5476958"/>
            <a:ext cx="709295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B383942-1983-49DF-8261-7BEFC2D5AF26}"/>
              </a:ext>
            </a:extLst>
          </p:cNvPr>
          <p:cNvSpPr txBox="1"/>
          <p:nvPr/>
        </p:nvSpPr>
        <p:spPr>
          <a:xfrm>
            <a:off x="947738" y="5631940"/>
            <a:ext cx="1936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ISSUE (#FIFA U-20 </a:t>
            </a: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월드컵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1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006CF7-AE01-49BE-BBEE-008B00693344}"/>
              </a:ext>
            </a:extLst>
          </p:cNvPr>
          <p:cNvSpPr txBox="1"/>
          <p:nvPr/>
        </p:nvSpPr>
        <p:spPr>
          <a:xfrm>
            <a:off x="947738" y="5879093"/>
            <a:ext cx="709295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영상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마법의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후반종료 후 연장시작까지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무슨일이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?(U-20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월드컵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강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55F04E1-8559-475B-8E15-5C399C24BFCD}"/>
              </a:ext>
            </a:extLst>
          </p:cNvPr>
          <p:cNvSpPr/>
          <p:nvPr/>
        </p:nvSpPr>
        <p:spPr bwMode="auto">
          <a:xfrm>
            <a:off x="738034" y="125664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93E2C34-B9C7-4B83-AE04-C947D68AC473}"/>
              </a:ext>
            </a:extLst>
          </p:cNvPr>
          <p:cNvSpPr/>
          <p:nvPr/>
        </p:nvSpPr>
        <p:spPr bwMode="auto">
          <a:xfrm>
            <a:off x="738034" y="163111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19EC4C0-D29B-4F57-8C65-98AAD00FF638}"/>
              </a:ext>
            </a:extLst>
          </p:cNvPr>
          <p:cNvSpPr/>
          <p:nvPr/>
        </p:nvSpPr>
        <p:spPr bwMode="auto">
          <a:xfrm>
            <a:off x="738034" y="386997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821098B-B6E4-48EC-AF70-F6C6E9E2E70F}"/>
              </a:ext>
            </a:extLst>
          </p:cNvPr>
          <p:cNvSpPr/>
          <p:nvPr/>
        </p:nvSpPr>
        <p:spPr bwMode="auto">
          <a:xfrm>
            <a:off x="738034" y="572348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28DE0B-9859-4340-B420-D00D9912AF1E}"/>
              </a:ext>
            </a:extLst>
          </p:cNvPr>
          <p:cNvSpPr txBox="1"/>
          <p:nvPr/>
        </p:nvSpPr>
        <p:spPr>
          <a:xfrm>
            <a:off x="2361629" y="1986856"/>
            <a:ext cx="4188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 화면은 </a:t>
            </a:r>
            <a:r>
              <a:rPr lang="en-US" altLang="ko-KR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뉴스의 경량화를 위한 텍스트 버전입니다</a:t>
            </a:r>
            <a:r>
              <a:rPr lang="en-US" altLang="ko-KR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.]</a:t>
            </a:r>
            <a:endParaRPr lang="ko-KR" altLang="en-US" sz="1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5136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  <a:r>
              <a:rPr lang="ko-KR" altLang="en-US" dirty="0"/>
              <a:t> </a:t>
            </a:r>
            <a:r>
              <a:rPr lang="en-US" altLang="ko-KR" dirty="0"/>
              <a:t>Version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5872" y="567974"/>
            <a:ext cx="889988" cy="215444"/>
          </a:xfrm>
        </p:spPr>
        <p:txBody>
          <a:bodyPr/>
          <a:lstStyle/>
          <a:p>
            <a:r>
              <a:rPr lang="en-US" altLang="ko-KR" dirty="0"/>
              <a:t>SB_KNP_ 03_02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306108"/>
              </p:ext>
            </p:extLst>
          </p:nvPr>
        </p:nvGraphicFramePr>
        <p:xfrm>
          <a:off x="8939284" y="973008"/>
          <a:ext cx="3152632" cy="377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버전 화면은 별도의 화면입니다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오늘의 주요뉴스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오늘의 주요뉴스 기사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영역 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화면으로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버전 화면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최신뉴스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최신뉴스 기사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영역 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화면으로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버전 화면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뉴스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포털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채널별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구분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채널별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기사 조회수 높은 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영역 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화면으로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버전 화면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A9573B4-8CC4-424C-95E6-F37DCFDF9C8D}"/>
              </a:ext>
            </a:extLst>
          </p:cNvPr>
          <p:cNvSpPr txBox="1"/>
          <p:nvPr/>
        </p:nvSpPr>
        <p:spPr>
          <a:xfrm>
            <a:off x="947738" y="136540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오늘의 주요 뉴스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E7A07D-8EAE-4B4D-836D-940137ABBA91}"/>
              </a:ext>
            </a:extLst>
          </p:cNvPr>
          <p:cNvSpPr txBox="1"/>
          <p:nvPr/>
        </p:nvSpPr>
        <p:spPr>
          <a:xfrm>
            <a:off x="947738" y="1627010"/>
            <a:ext cx="3930884" cy="1447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간호법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거부권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반발에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국민의힘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해결책 찾겠다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민주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재표결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총리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일본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오염수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검증은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IAEA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역할 시찰단은 시설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절차 확인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민주당 혁신위원장에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이래경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다른백년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명예이사장 선임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간호법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거부권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반발에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국민의힘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해결책 찾겠다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민주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재표결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총리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일본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오염수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검증은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IAEA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역할 시찰단은 시설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절차 확인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민주당 혁신위원장에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이래경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다른백년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명예이사장 선임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3AADDB-6D97-4E08-9434-0C2F552FB70C}"/>
              </a:ext>
            </a:extLst>
          </p:cNvPr>
          <p:cNvSpPr txBox="1"/>
          <p:nvPr/>
        </p:nvSpPr>
        <p:spPr>
          <a:xfrm>
            <a:off x="947738" y="314756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최신뉴스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362C7E-A23E-4FAD-99C3-6FA048423243}"/>
              </a:ext>
            </a:extLst>
          </p:cNvPr>
          <p:cNvSpPr txBox="1"/>
          <p:nvPr/>
        </p:nvSpPr>
        <p:spPr>
          <a:xfrm>
            <a:off x="947738" y="3394717"/>
            <a:ext cx="7092950" cy="190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“AI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풀랫폼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세계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위 목표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…2028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까지 소프트웨어 기업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개를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녹취파문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”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태영호 의혹 부인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자진사퇴 여부엔 답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안해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송영길 수사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길목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최측근 보좌관 소화 조사 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승마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골프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언론 등 회사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여곳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…’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문어발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돈세탁 흔적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“AI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풀랫폼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세계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위 목표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…2028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까지 소프트웨어 기업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개를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녹취파문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”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태영호 의혹 부인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자진사퇴 여부엔 답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안해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송영길 수사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길목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최측근 보좌관 소화 조사 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승마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골프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언론 등 회사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여곳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…’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문어발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돈세탁 흔적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F5C36D3-C296-4183-AF11-320D5A345F67}"/>
              </a:ext>
            </a:extLst>
          </p:cNvPr>
          <p:cNvCxnSpPr/>
          <p:nvPr/>
        </p:nvCxnSpPr>
        <p:spPr bwMode="auto">
          <a:xfrm>
            <a:off x="947738" y="1261250"/>
            <a:ext cx="709295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1E229F6-89E8-4705-9B65-131BC7B0EF12}"/>
              </a:ext>
            </a:extLst>
          </p:cNvPr>
          <p:cNvCxnSpPr/>
          <p:nvPr/>
        </p:nvCxnSpPr>
        <p:spPr bwMode="auto">
          <a:xfrm>
            <a:off x="947738" y="5326786"/>
            <a:ext cx="709295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B383942-1983-49DF-8261-7BEFC2D5AF26}"/>
              </a:ext>
            </a:extLst>
          </p:cNvPr>
          <p:cNvSpPr txBox="1"/>
          <p:nvPr/>
        </p:nvSpPr>
        <p:spPr>
          <a:xfrm>
            <a:off x="947738" y="5396099"/>
            <a:ext cx="3307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많이 본 뉴스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(KBS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뉴스 채널에서 관심 급상승 중인 뉴스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006CF7-AE01-49BE-BBEE-008B00693344}"/>
              </a:ext>
            </a:extLst>
          </p:cNvPr>
          <p:cNvSpPr txBox="1"/>
          <p:nvPr/>
        </p:nvSpPr>
        <p:spPr>
          <a:xfrm>
            <a:off x="947738" y="5617125"/>
            <a:ext cx="7092950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[KBS]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한달 최대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간병비와 바꾼 일상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음주운전 차량이 길 걷던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 부부 덮쳐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아내는 숨지고 남편은 중상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새만금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신항만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공사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와르르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‘…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땜질식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덧댐 공사만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곳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B3C017F-F4A9-41CF-A96D-4795BE5C0A29}"/>
              </a:ext>
            </a:extLst>
          </p:cNvPr>
          <p:cNvCxnSpPr/>
          <p:nvPr/>
        </p:nvCxnSpPr>
        <p:spPr bwMode="auto">
          <a:xfrm>
            <a:off x="947738" y="3090045"/>
            <a:ext cx="709295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908DA8CA-288D-46BF-B1CB-35AB1EC2B9FE}"/>
              </a:ext>
            </a:extLst>
          </p:cNvPr>
          <p:cNvSpPr/>
          <p:nvPr/>
        </p:nvSpPr>
        <p:spPr bwMode="auto">
          <a:xfrm>
            <a:off x="738034" y="139496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BD06F7E-C3C9-4EE0-8488-B41F8B91B70F}"/>
              </a:ext>
            </a:extLst>
          </p:cNvPr>
          <p:cNvSpPr/>
          <p:nvPr/>
        </p:nvSpPr>
        <p:spPr bwMode="auto">
          <a:xfrm>
            <a:off x="738034" y="318893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BE56D58-9D2B-4259-85C8-4C71D4D11299}"/>
              </a:ext>
            </a:extLst>
          </p:cNvPr>
          <p:cNvSpPr/>
          <p:nvPr/>
        </p:nvSpPr>
        <p:spPr bwMode="auto">
          <a:xfrm>
            <a:off x="738034" y="544445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425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4B82BC-33EB-4B0A-9F0B-66301F400289}"/>
              </a:ext>
            </a:extLst>
          </p:cNvPr>
          <p:cNvSpPr txBox="1"/>
          <p:nvPr/>
        </p:nvSpPr>
        <p:spPr>
          <a:xfrm>
            <a:off x="466635" y="29250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컨텐츠 서비스 정책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0" name="Group 91">
            <a:extLst>
              <a:ext uri="{FF2B5EF4-FFF2-40B4-BE49-F238E27FC236}">
                <a16:creationId xmlns:a16="http://schemas.microsoft.com/office/drawing/2014/main" id="{8E9FDDCB-16A2-474B-B962-E8E53BB8D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171296"/>
              </p:ext>
            </p:extLst>
          </p:nvPr>
        </p:nvGraphicFramePr>
        <p:xfrm>
          <a:off x="597774" y="1073283"/>
          <a:ext cx="10996451" cy="5621616"/>
        </p:xfrm>
        <a:graphic>
          <a:graphicData uri="http://schemas.openxmlformats.org/drawingml/2006/table">
            <a:tbl>
              <a:tblPr/>
              <a:tblGrid>
                <a:gridCol w="133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135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3494116">
                  <a:extLst>
                    <a:ext uri="{9D8B030D-6E8A-4147-A177-3AD203B41FA5}">
                      <a16:colId xmlns:a16="http://schemas.microsoft.com/office/drawing/2014/main" val="3278365753"/>
                    </a:ext>
                  </a:extLst>
                </a:gridCol>
                <a:gridCol w="3509556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PC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Mobile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 rowSpan="6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 상단 높이 위치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헤더영역 아래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메인에서 재난 레이어 위치 제외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댓글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730858"/>
                  </a:ext>
                </a:extLst>
              </a:tr>
              <a:tr h="266862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좋아요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106967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888899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확대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축소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279685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다크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라이트 모드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975664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TOP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이동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3806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롤링 타임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날씨 컨텐츠 롤링 타임 간격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2.5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2.5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660479"/>
                  </a:ext>
                </a:extLst>
              </a:tr>
              <a:tr h="221167">
                <a:tc rowSpan="4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스와이프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 페이지 이동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사항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스와이프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이동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버튼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Hold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이동이 없는 경우 이동버튼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 하되 선택 비활성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페이지 노출 개수가 부족한 경우 좌측 정렬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스와이프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이동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손가락 이용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스와이프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이동이 없는 경우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페이징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표시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페이지 노출 개수가 부족한 경우 좌측 정렬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91650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스와이프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컨텐츠 노출 및 이동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컨텐츠 개수에서 한 화면에 보여지는 개수로 나누어지는 개수만큼 노출 및 이동 나누어 지지 않는 컨텐츠는 미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화면 노출 개수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노출 개수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이동은 한 화면에 보여지는 개수 기준으로 이동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순서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CMS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등록한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컨텐츠 개수에서 한 화면에 보여지는 개수로 나누어지는 개수만큼 노출 및 이동 나누어 지지 않는 컨텐츠는 미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화면 노출 개수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노출 개수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이동은 한 화면에 보여지는 개수 기준으로 이동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순서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CMS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등록한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782264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스와이프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컨텐츠 노출 및 이동 예외 항목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대상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메인화면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뉴스 다시보기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컨텐츠 개수 모두를 노출 및 이동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마지막 페이지에 컨텐츠가 부족한 경우 발생할 수 있음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순서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다시보기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생성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시청자 많은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컨텐츠 개수 모두를 노출 및 이동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마지막 페이지에 컨텐츠가 부족한 경우 발생할 수 있음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순서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다시보기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생성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시청자 많은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230400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스와이프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컨텐츠 노출 및 이동 예외 항목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대상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메인화면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많이 본 뉴스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프리미엄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K)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고정된 컨텐츠 개수 노출 및 이동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뉴스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위 부터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위까지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화면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프리미엄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: 8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화면에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순서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뉴스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조회수가 높은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프리미엄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등록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해당사항 없음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모바일에서는 모든 컨텐츠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스와이프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 제공하지 않음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순서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뉴스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조회수가 높은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프리미엄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등록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4744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E0750E4-57A0-4105-94F9-2F13B554ACE9}"/>
              </a:ext>
            </a:extLst>
          </p:cNvPr>
          <p:cNvSpPr txBox="1"/>
          <p:nvPr/>
        </p:nvSpPr>
        <p:spPr>
          <a:xfrm>
            <a:off x="531570" y="744446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 기준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25361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  <a:r>
              <a:rPr lang="ko-KR" altLang="en-US" dirty="0"/>
              <a:t> </a:t>
            </a:r>
            <a:r>
              <a:rPr lang="en-US" altLang="ko-KR" dirty="0"/>
              <a:t>Version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5873" y="567974"/>
            <a:ext cx="889988" cy="215444"/>
          </a:xfrm>
        </p:spPr>
        <p:txBody>
          <a:bodyPr/>
          <a:lstStyle/>
          <a:p>
            <a:r>
              <a:rPr lang="en-US" altLang="ko-KR" dirty="0"/>
              <a:t>SB_KNP_ 03_03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728274"/>
              </p:ext>
            </p:extLst>
          </p:nvPr>
        </p:nvGraphicFramePr>
        <p:xfrm>
          <a:off x="8939284" y="973008"/>
          <a:ext cx="3152632" cy="239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5753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버전 화면은 별도의 화면입니다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카피라이터 표시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F5C36D3-C296-4183-AF11-320D5A345F67}"/>
              </a:ext>
            </a:extLst>
          </p:cNvPr>
          <p:cNvCxnSpPr/>
          <p:nvPr/>
        </p:nvCxnSpPr>
        <p:spPr bwMode="auto">
          <a:xfrm>
            <a:off x="947738" y="1296087"/>
            <a:ext cx="709295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2006CF7-AE01-49BE-BBEE-008B00693344}"/>
              </a:ext>
            </a:extLst>
          </p:cNvPr>
          <p:cNvSpPr txBox="1"/>
          <p:nvPr/>
        </p:nvSpPr>
        <p:spPr>
          <a:xfrm>
            <a:off x="947738" y="1358645"/>
            <a:ext cx="7092950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50000"/>
              </a:lnSpc>
              <a:buAutoNum type="arabicPeriod" startAt="4"/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한우 한돈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40%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할인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고물가에 소비자들 몰린다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lnSpc>
                <a:spcPct val="150000"/>
              </a:lnSpc>
              <a:buAutoNum type="arabicPeriod" startAt="4"/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한달 최대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간병비와 바꾼 일상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 startAt="4"/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음주운전 차량이 길 걷던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 부부 덮쳐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아내는 숨지고 남편은 중상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9DE602-2949-4542-9EF9-EC6C9C452282}"/>
              </a:ext>
            </a:extLst>
          </p:cNvPr>
          <p:cNvSpPr txBox="1"/>
          <p:nvPr/>
        </p:nvSpPr>
        <p:spPr>
          <a:xfrm>
            <a:off x="947738" y="2220301"/>
            <a:ext cx="7092950" cy="1678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포털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한달 최대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간병비와 바꾼 일상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음주운전 차량이 길 걷던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 부부 덮쳐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아내는 숨지고 남편은 중상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새만금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신항만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공사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와르르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‘…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땜질식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덧댐 공사만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곳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한달 최대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간병비와 바꾼 일상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음주운전 차량이 길 걷던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 부부 덮쳐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아내는 숨지고 남편은 중상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새만금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신항만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공사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와르르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‘…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땜질식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덧댐 공사만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곳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03FB71-EED9-45C6-A124-975719B79132}"/>
              </a:ext>
            </a:extLst>
          </p:cNvPr>
          <p:cNvSpPr txBox="1"/>
          <p:nvPr/>
        </p:nvSpPr>
        <p:spPr>
          <a:xfrm>
            <a:off x="947738" y="4005558"/>
            <a:ext cx="7092950" cy="1678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유튜브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한달 최대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간병비와 바꾼 일상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음주운전 차량이 길 걷던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 부부 덮쳐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아내는 숨지고 남편은 중상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새만금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신항만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공사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와르르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‘…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땜질식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덧댐 공사만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곳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한달 최대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간병비와 바꾼 일상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음주운전 차량이 길 걷던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 부부 덮쳐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아내는 숨지고 남편은 중상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새만금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신항만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공사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와르르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‘…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땜질식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덧댐 공사만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곳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370CE3A-1D12-43CA-BC76-416E58B05398}"/>
              </a:ext>
            </a:extLst>
          </p:cNvPr>
          <p:cNvCxnSpPr/>
          <p:nvPr/>
        </p:nvCxnSpPr>
        <p:spPr bwMode="auto">
          <a:xfrm>
            <a:off x="947738" y="5868541"/>
            <a:ext cx="709295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F1BEF22-840A-485A-9EA5-BD08EB655365}"/>
              </a:ext>
            </a:extLst>
          </p:cNvPr>
          <p:cNvSpPr txBox="1"/>
          <p:nvPr/>
        </p:nvSpPr>
        <p:spPr>
          <a:xfrm>
            <a:off x="947738" y="5970814"/>
            <a:ext cx="6126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KBS / 07235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영등포구 </a:t>
            </a:r>
            <a:r>
              <a:rPr lang="ko-KR" altLang="en-US" sz="700" b="0" i="0" dirty="0" err="1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여의공원로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13(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여의도동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/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대표전화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02-781-1000 /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기사배열 책임자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청소년보호책임자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정영훈</a:t>
            </a:r>
          </a:p>
          <a:p>
            <a:pPr algn="l"/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KBS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뉴스 인터넷 서비스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마포구 </a:t>
            </a:r>
            <a:r>
              <a:rPr lang="ko-KR" altLang="en-US" sz="700" b="0" i="0" dirty="0" err="1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매봉산로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45 KBS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미디어센터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시청자상담실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02-781-1000 /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등록번호 서울 자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00297 (2010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700" b="0" i="0" dirty="0">
              <a:solidFill>
                <a:srgbClr val="54585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Copyright © KBS All Rights Reserved.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D696868-B05D-404F-B2D8-D8DC4C206107}"/>
              </a:ext>
            </a:extLst>
          </p:cNvPr>
          <p:cNvSpPr/>
          <p:nvPr/>
        </p:nvSpPr>
        <p:spPr bwMode="auto">
          <a:xfrm>
            <a:off x="738034" y="602995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735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534A-97F4-448F-9D95-BC36B20F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417" y="2844225"/>
            <a:ext cx="2997937" cy="584775"/>
          </a:xfrm>
        </p:spPr>
        <p:txBody>
          <a:bodyPr/>
          <a:lstStyle/>
          <a:p>
            <a:r>
              <a:rPr lang="ko-KR" altLang="en-US" dirty="0"/>
              <a:t>기사</a:t>
            </a:r>
            <a:r>
              <a:rPr lang="en-US" altLang="ko-KR" dirty="0"/>
              <a:t> View</a:t>
            </a:r>
            <a:r>
              <a:rPr lang="ko-KR" altLang="en-US" dirty="0"/>
              <a:t> 화면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7B3697-23A3-469A-ACF4-719AD8DECB3B}"/>
              </a:ext>
            </a:extLst>
          </p:cNvPr>
          <p:cNvSpPr txBox="1"/>
          <p:nvPr/>
        </p:nvSpPr>
        <p:spPr>
          <a:xfrm>
            <a:off x="869417" y="3579223"/>
            <a:ext cx="4966424" cy="899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기사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화면은 모든 기사를 선택 했을 때 전체 내용을 확인하는 화면으로 공통적으로 사용한다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기사가 포함된 카테고리에 따라서 기사 외의 추가적인 정보를 제공한다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추가적인 정보는 조건이 충족되는 경우 제공한다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일부 영역은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CMS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위치를 변경할 수 있다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40855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99F0B4-439C-4773-8372-0E86FEE7700D}"/>
              </a:ext>
            </a:extLst>
          </p:cNvPr>
          <p:cNvSpPr txBox="1"/>
          <p:nvPr/>
        </p:nvSpPr>
        <p:spPr>
          <a:xfrm>
            <a:off x="466635" y="292501"/>
            <a:ext cx="217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Layout_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기사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View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294B1D2-E102-4C7B-90EB-D67ABD29DFD9}"/>
              </a:ext>
            </a:extLst>
          </p:cNvPr>
          <p:cNvSpPr/>
          <p:nvPr/>
        </p:nvSpPr>
        <p:spPr bwMode="auto">
          <a:xfrm>
            <a:off x="644434" y="1081278"/>
            <a:ext cx="3220354" cy="51888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454654-8761-4088-B25E-A6D89D6B3DC3}"/>
              </a:ext>
            </a:extLst>
          </p:cNvPr>
          <p:cNvSpPr/>
          <p:nvPr/>
        </p:nvSpPr>
        <p:spPr bwMode="auto">
          <a:xfrm>
            <a:off x="644434" y="1075914"/>
            <a:ext cx="3220354" cy="236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Header(</a:t>
            </a:r>
            <a:r>
              <a:rPr kumimoji="1"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공통영역</a:t>
            </a: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4E2C20-749D-40E3-B145-08986DDBDCAB}"/>
              </a:ext>
            </a:extLst>
          </p:cNvPr>
          <p:cNvSpPr/>
          <p:nvPr/>
        </p:nvSpPr>
        <p:spPr bwMode="auto">
          <a:xfrm>
            <a:off x="957945" y="1384495"/>
            <a:ext cx="1898466" cy="18743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제목 영역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ABDA4C8-D6F3-40D9-B450-3FFEEF291991}"/>
              </a:ext>
            </a:extLst>
          </p:cNvPr>
          <p:cNvSpPr/>
          <p:nvPr/>
        </p:nvSpPr>
        <p:spPr bwMode="auto">
          <a:xfrm>
            <a:off x="644434" y="6270123"/>
            <a:ext cx="3220354" cy="1708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Footer(</a:t>
            </a:r>
            <a:r>
              <a:rPr kumimoji="1"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공통영역</a:t>
            </a: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C17AD8-5C79-42A4-8149-F9D7CE433334}"/>
              </a:ext>
            </a:extLst>
          </p:cNvPr>
          <p:cNvSpPr/>
          <p:nvPr/>
        </p:nvSpPr>
        <p:spPr bwMode="auto">
          <a:xfrm>
            <a:off x="957945" y="1606101"/>
            <a:ext cx="1898466" cy="152027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기사영역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CBAF9B0-0E7B-4BFD-B664-ECFF370FDCB3}"/>
              </a:ext>
            </a:extLst>
          </p:cNvPr>
          <p:cNvSpPr/>
          <p:nvPr/>
        </p:nvSpPr>
        <p:spPr bwMode="auto">
          <a:xfrm>
            <a:off x="957945" y="3153287"/>
            <a:ext cx="1898466" cy="232391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기자 바이 라인 영역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B9C7D1A-2C99-4B53-BD66-2FEE0243B602}"/>
              </a:ext>
            </a:extLst>
          </p:cNvPr>
          <p:cNvSpPr/>
          <p:nvPr/>
        </p:nvSpPr>
        <p:spPr bwMode="auto">
          <a:xfrm>
            <a:off x="705394" y="1384495"/>
            <a:ext cx="191590" cy="170229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툴</a:t>
            </a:r>
            <a:endParaRPr kumimoji="1" lang="en-US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  <a:endParaRPr kumimoji="1"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</a:t>
            </a:r>
            <a:endParaRPr kumimoji="1" lang="en-US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95765B-5171-47A8-B09D-8969F2359D9A}"/>
              </a:ext>
            </a:extLst>
          </p:cNvPr>
          <p:cNvSpPr/>
          <p:nvPr/>
        </p:nvSpPr>
        <p:spPr bwMode="auto">
          <a:xfrm>
            <a:off x="957945" y="3419468"/>
            <a:ext cx="1898466" cy="29072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기사평가 참여 영역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87B672-5EBE-4CAA-BB53-EC65C4F401EA}"/>
              </a:ext>
            </a:extLst>
          </p:cNvPr>
          <p:cNvSpPr/>
          <p:nvPr/>
        </p:nvSpPr>
        <p:spPr bwMode="auto">
          <a:xfrm>
            <a:off x="957945" y="4771496"/>
            <a:ext cx="1898466" cy="603601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주요뉴스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CB707E-5541-4304-AB73-487A8DB166C8}"/>
              </a:ext>
            </a:extLst>
          </p:cNvPr>
          <p:cNvSpPr/>
          <p:nvPr/>
        </p:nvSpPr>
        <p:spPr bwMode="auto">
          <a:xfrm>
            <a:off x="957945" y="5407221"/>
            <a:ext cx="1898466" cy="603601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오늘의 </a:t>
            </a:r>
            <a:r>
              <a:rPr kumimoji="1"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HOT </a:t>
            </a: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r>
              <a:rPr kumimoji="1"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3F3703-22DC-4950-BF5F-2ECFDE01A316}"/>
              </a:ext>
            </a:extLst>
          </p:cNvPr>
          <p:cNvSpPr/>
          <p:nvPr/>
        </p:nvSpPr>
        <p:spPr bwMode="auto">
          <a:xfrm>
            <a:off x="957945" y="6043581"/>
            <a:ext cx="1898466" cy="170827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댓글 영역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7BEE438-0B97-4848-A8EF-186A6A53C223}"/>
              </a:ext>
            </a:extLst>
          </p:cNvPr>
          <p:cNvSpPr/>
          <p:nvPr/>
        </p:nvSpPr>
        <p:spPr bwMode="auto">
          <a:xfrm>
            <a:off x="2908665" y="1384494"/>
            <a:ext cx="879564" cy="1466955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시각</a:t>
            </a:r>
            <a:endParaRPr kumimoji="1" lang="en-US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헤드라인 뉴스 </a:t>
            </a:r>
            <a:endParaRPr kumimoji="1"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40A0501-F019-43CD-9AB7-DBA28CE80153}"/>
              </a:ext>
            </a:extLst>
          </p:cNvPr>
          <p:cNvSpPr/>
          <p:nvPr/>
        </p:nvSpPr>
        <p:spPr bwMode="auto">
          <a:xfrm>
            <a:off x="2908665" y="2882369"/>
            <a:ext cx="879564" cy="22838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배너 영역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BB348A-17C4-4715-959A-78F120B8B88F}"/>
              </a:ext>
            </a:extLst>
          </p:cNvPr>
          <p:cNvSpPr/>
          <p:nvPr/>
        </p:nvSpPr>
        <p:spPr bwMode="auto">
          <a:xfrm>
            <a:off x="2908665" y="3143626"/>
            <a:ext cx="879564" cy="86215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많이 본 뉴스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0A302F6-E672-44BE-933C-125EC19B4C2E}"/>
              </a:ext>
            </a:extLst>
          </p:cNvPr>
          <p:cNvSpPr/>
          <p:nvPr/>
        </p:nvSpPr>
        <p:spPr bwMode="auto">
          <a:xfrm>
            <a:off x="2908665" y="4040609"/>
            <a:ext cx="879564" cy="86215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 PICK</a:t>
            </a: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9E6436B-059B-4374-A22D-EAE8A4C35982}"/>
              </a:ext>
            </a:extLst>
          </p:cNvPr>
          <p:cNvSpPr/>
          <p:nvPr/>
        </p:nvSpPr>
        <p:spPr bwMode="auto">
          <a:xfrm>
            <a:off x="2908665" y="4937591"/>
            <a:ext cx="879564" cy="35578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배너 영역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EEEE42-CBEE-4850-A5E0-75F554B98628}"/>
              </a:ext>
            </a:extLst>
          </p:cNvPr>
          <p:cNvSpPr txBox="1"/>
          <p:nvPr/>
        </p:nvSpPr>
        <p:spPr>
          <a:xfrm>
            <a:off x="4909457" y="825864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기사 항목</a:t>
            </a:r>
          </a:p>
        </p:txBody>
      </p:sp>
      <p:graphicFrame>
        <p:nvGraphicFramePr>
          <p:cNvPr id="54" name="표 4">
            <a:extLst>
              <a:ext uri="{FF2B5EF4-FFF2-40B4-BE49-F238E27FC236}">
                <a16:creationId xmlns:a16="http://schemas.microsoft.com/office/drawing/2014/main" id="{8E401EDF-23A3-4E1E-9870-0A38A8C6C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328248"/>
              </p:ext>
            </p:extLst>
          </p:nvPr>
        </p:nvGraphicFramePr>
        <p:xfrm>
          <a:off x="5008517" y="1075914"/>
          <a:ext cx="6478089" cy="2346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제목영역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기사의 제목과 입력 및 수정 일시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 네임을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8482899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기사영역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기사내용을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연관기사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기사와 관련 된 뉴스를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78067377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연관 키워드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기사가 선택 및 등록한 키워드를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96407551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기자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바이라인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기사를 작성한 기자에 대한 정보를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8280780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기사평가 참여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기사에 대한 평가를 할 수 있는 기능을 제공하는 영역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이슈 카테고리에 포함된 경우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8694830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시리즈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기사와 관련된 시리즈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79089038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이슈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더 보기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이슈에 대한 기사와 정보를 제공하는 영역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이슈 카테고리에 포함된 경우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61262091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지역 주요뉴스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지역 주요 뉴스를 제공하는 영역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지역 카테고리에 포함된 경우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172877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오늘의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HOT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기사와 연관성 높은 기사를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0114166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작성 기능을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35133855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595429AA-A1F4-4B48-80DC-B875B8DC3C9B}"/>
              </a:ext>
            </a:extLst>
          </p:cNvPr>
          <p:cNvSpPr txBox="1"/>
          <p:nvPr/>
        </p:nvSpPr>
        <p:spPr>
          <a:xfrm>
            <a:off x="4909457" y="3482654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우측 서브 항목</a:t>
            </a:r>
          </a:p>
        </p:txBody>
      </p:sp>
      <p:graphicFrame>
        <p:nvGraphicFramePr>
          <p:cNvPr id="56" name="표 4">
            <a:extLst>
              <a:ext uri="{FF2B5EF4-FFF2-40B4-BE49-F238E27FC236}">
                <a16:creationId xmlns:a16="http://schemas.microsoft.com/office/drawing/2014/main" id="{92D2A311-3886-409D-B440-0C6AF9759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783864"/>
              </p:ext>
            </p:extLst>
          </p:nvPr>
        </p:nvGraphicFramePr>
        <p:xfrm>
          <a:off x="5008517" y="3732704"/>
          <a:ext cx="6478089" cy="989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시각 헤드라인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최신 헤드라인 뉴스 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8482899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많이 본 뉴스 영역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포털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유튜브 채널에서 가장 많이 본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8280780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AI PICK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AI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선정한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8694830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배너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 관련 배너를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2006842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FB45B2B8-57DB-46B0-93D6-01373650667B}"/>
              </a:ext>
            </a:extLst>
          </p:cNvPr>
          <p:cNvSpPr txBox="1"/>
          <p:nvPr/>
        </p:nvSpPr>
        <p:spPr>
          <a:xfrm>
            <a:off x="4909457" y="4796429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툴바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영역 항목</a:t>
            </a:r>
          </a:p>
        </p:txBody>
      </p:sp>
      <p:graphicFrame>
        <p:nvGraphicFramePr>
          <p:cNvPr id="58" name="표 4">
            <a:extLst>
              <a:ext uri="{FF2B5EF4-FFF2-40B4-BE49-F238E27FC236}">
                <a16:creationId xmlns:a16="http://schemas.microsoft.com/office/drawing/2014/main" id="{B2727AA8-DA94-40BB-BBF4-F67F48F94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567525"/>
              </p:ext>
            </p:extLst>
          </p:nvPr>
        </p:nvGraphicFramePr>
        <p:xfrm>
          <a:off x="5008517" y="5046479"/>
          <a:ext cx="6478089" cy="1570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작성 화면으로 이동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708507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카우트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 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349114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 팝업 오픈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출력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출력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80057296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확대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글자 크기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확대하기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축소하기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00637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모드변경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모드 변경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984686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상단으로 이동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53606214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E05B08-E2A9-4B73-9853-1B0FA120A334}"/>
              </a:ext>
            </a:extLst>
          </p:cNvPr>
          <p:cNvSpPr/>
          <p:nvPr/>
        </p:nvSpPr>
        <p:spPr bwMode="auto">
          <a:xfrm>
            <a:off x="655332" y="864204"/>
            <a:ext cx="80566" cy="80566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B330B0-EAE1-4187-8E6B-748A8971FBA1}"/>
              </a:ext>
            </a:extLst>
          </p:cNvPr>
          <p:cNvSpPr txBox="1"/>
          <p:nvPr/>
        </p:nvSpPr>
        <p:spPr>
          <a:xfrm>
            <a:off x="697798" y="740903"/>
            <a:ext cx="1762021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상황인 경우 노출되는 영역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BC063A-A38C-40E1-AD97-323C7F3F2BE0}"/>
              </a:ext>
            </a:extLst>
          </p:cNvPr>
          <p:cNvSpPr/>
          <p:nvPr/>
        </p:nvSpPr>
        <p:spPr bwMode="auto">
          <a:xfrm>
            <a:off x="996043" y="2853006"/>
            <a:ext cx="1836063" cy="21788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기사 키워드 영역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707E68D-3FD0-411B-B985-5F0F6FD1CBF7}"/>
              </a:ext>
            </a:extLst>
          </p:cNvPr>
          <p:cNvSpPr/>
          <p:nvPr/>
        </p:nvSpPr>
        <p:spPr bwMode="auto">
          <a:xfrm>
            <a:off x="957945" y="3740150"/>
            <a:ext cx="1898466" cy="435970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시리즈 영역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BA30F9-7180-4724-86A2-A6AE04922770}"/>
              </a:ext>
            </a:extLst>
          </p:cNvPr>
          <p:cNvSpPr/>
          <p:nvPr/>
        </p:nvSpPr>
        <p:spPr bwMode="auto">
          <a:xfrm>
            <a:off x="957945" y="4214417"/>
            <a:ext cx="1898466" cy="524320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이슈 더 보기 영역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5B4E1B0-4CBC-4A05-B516-9F24F1B76E28}"/>
              </a:ext>
            </a:extLst>
          </p:cNvPr>
          <p:cNvSpPr/>
          <p:nvPr/>
        </p:nvSpPr>
        <p:spPr bwMode="auto">
          <a:xfrm>
            <a:off x="996043" y="2591749"/>
            <a:ext cx="1836063" cy="217882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연관기사 영역</a:t>
            </a:r>
          </a:p>
        </p:txBody>
      </p:sp>
    </p:spTree>
    <p:extLst>
      <p:ext uri="{BB962C8B-B14F-4D97-AF65-F5344CB8AC3E}">
        <p14:creationId xmlns:p14="http://schemas.microsoft.com/office/powerpoint/2010/main" val="1381732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64375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영상 기사 유형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6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SB_KNP_04_01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734496" cy="215444"/>
          </a:xfrm>
        </p:spPr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405418"/>
              </p:ext>
            </p:extLst>
          </p:nvPr>
        </p:nvGraphicFramePr>
        <p:xfrm>
          <a:off x="8939284" y="973008"/>
          <a:ext cx="3152632" cy="630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카테고리 네임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기사가 포함된 카테고리 네임 표시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카테고리 네임이 없는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경우 표시되지 않음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카테고리 네임 클릭 시 해당 방송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텍스트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제목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기사가 특정 이슈에 포함된 경우 해당 이슈 제목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이슈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제목이 없는 경우 영역을 노출하지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 전체 텍스트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수에 따른 높이 값 유동적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노출 기준선을 넘어가는 경우 자동 줄 바꿈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입력 및 수정 일시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입력 일자 및 시간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없는 경우 노출되지 않음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수정 일자 및 시간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없는 경우 노출되지 않음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[1-5] TTS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TTS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 실행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[1-6]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요약내용 보기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요약내용 확인 팝업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장 참조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요약 내용이 있는 경우에만 노출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없는 경우 노출되지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 상단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썸네일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뉴스인 경우 이미지 영역 클릭 시 영상 플레이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영상 컨트롤 기능 활성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기사인 경우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플레이 아이콘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기사가 동영상인 경우에만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기사 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기사가 존재하는 기사인 경우만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 이상인 경우 말 줄임 처리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기사 노출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기사 없는 경우 노출되지 않음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텍스트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헤드라인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이미지가 존재하는 기사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개만 노출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헤드라인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글자 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텍스트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헤드라인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글자 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텍스트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 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 영역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TOP 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(17 Page)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 참조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88427"/>
                  </a:ext>
                </a:extLst>
              </a:tr>
            </a:tbl>
          </a:graphicData>
        </a:graphic>
      </p:graphicFrame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BBC2675-CF2A-4AA3-90AA-687ABEE3DCED}"/>
              </a:ext>
            </a:extLst>
          </p:cNvPr>
          <p:cNvSpPr/>
          <p:nvPr/>
        </p:nvSpPr>
        <p:spPr bwMode="auto">
          <a:xfrm>
            <a:off x="373455" y="1370872"/>
            <a:ext cx="312906" cy="239493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88C38AB-C940-4AEC-924B-B542FBAEE3AB}"/>
              </a:ext>
            </a:extLst>
          </p:cNvPr>
          <p:cNvSpPr txBox="1"/>
          <p:nvPr/>
        </p:nvSpPr>
        <p:spPr>
          <a:xfrm>
            <a:off x="376424" y="2718556"/>
            <a:ext cx="312906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244CFB5D-C6FF-41A0-94E1-795266719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64" y="2140183"/>
            <a:ext cx="219587" cy="215444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723F3001-CF60-479C-8176-60C91FB88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62" y="3086405"/>
            <a:ext cx="195089" cy="21725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98C8D77F-F73E-41DC-A43E-64087EF9C964}"/>
              </a:ext>
            </a:extLst>
          </p:cNvPr>
          <p:cNvSpPr txBox="1"/>
          <p:nvPr/>
        </p:nvSpPr>
        <p:spPr>
          <a:xfrm>
            <a:off x="271172" y="3307888"/>
            <a:ext cx="529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다크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모드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DFA90B-28AD-412B-ABAE-1104001C4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86" y="1807333"/>
            <a:ext cx="215444" cy="2154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CC722D-0CC3-4CE9-B521-7FC8665DEA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35" y="2485673"/>
            <a:ext cx="200472" cy="2004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F457E6-C8DA-41FF-B1D6-0B2EF513FF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84" y="1498485"/>
            <a:ext cx="186400" cy="1864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88EE0B0-7316-49AD-918E-2EA9A8B23A73}"/>
              </a:ext>
            </a:extLst>
          </p:cNvPr>
          <p:cNvGrpSpPr/>
          <p:nvPr/>
        </p:nvGrpSpPr>
        <p:grpSpPr>
          <a:xfrm>
            <a:off x="8184671" y="6076626"/>
            <a:ext cx="529969" cy="308052"/>
            <a:chOff x="271172" y="4033078"/>
            <a:chExt cx="529969" cy="308052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1C0FD4C9-124E-409C-8CEC-DD1B3D118B75}"/>
                </a:ext>
              </a:extLst>
            </p:cNvPr>
            <p:cNvSpPr/>
            <p:nvPr/>
          </p:nvSpPr>
          <p:spPr bwMode="auto">
            <a:xfrm>
              <a:off x="376910" y="4033078"/>
              <a:ext cx="308052" cy="308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7DA30A1-2F47-4900-B413-EBE831275229}"/>
                </a:ext>
              </a:extLst>
            </p:cNvPr>
            <p:cNvSpPr txBox="1"/>
            <p:nvPr/>
          </p:nvSpPr>
          <p:spPr>
            <a:xfrm>
              <a:off x="271172" y="4094258"/>
              <a:ext cx="52996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TOP</a:t>
              </a:r>
            </a:p>
          </p:txBody>
        </p: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id="{7C5F7024-CE26-4E9E-A59F-F94D5F271C43}"/>
              </a:ext>
            </a:extLst>
          </p:cNvPr>
          <p:cNvSpPr/>
          <p:nvPr/>
        </p:nvSpPr>
        <p:spPr bwMode="auto">
          <a:xfrm>
            <a:off x="414787" y="121077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99F9195F-5019-415E-9F86-2544C37672E4}"/>
              </a:ext>
            </a:extLst>
          </p:cNvPr>
          <p:cNvSpPr/>
          <p:nvPr/>
        </p:nvSpPr>
        <p:spPr bwMode="auto">
          <a:xfrm>
            <a:off x="961492" y="1000586"/>
            <a:ext cx="5369639" cy="1355041"/>
          </a:xfrm>
          <a:prstGeom prst="roundRect">
            <a:avLst>
              <a:gd name="adj" fmla="val 7493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1A88E0E3-77AA-46F6-A4CD-362C9EB40A5B}"/>
              </a:ext>
            </a:extLst>
          </p:cNvPr>
          <p:cNvSpPr/>
          <p:nvPr/>
        </p:nvSpPr>
        <p:spPr bwMode="auto">
          <a:xfrm>
            <a:off x="6409509" y="1000587"/>
            <a:ext cx="1625777" cy="3179528"/>
          </a:xfrm>
          <a:prstGeom prst="roundRect">
            <a:avLst>
              <a:gd name="adj" fmla="val 5735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7097C33-482A-4F7D-8328-99D08D85A884}"/>
              </a:ext>
            </a:extLst>
          </p:cNvPr>
          <p:cNvSpPr/>
          <p:nvPr/>
        </p:nvSpPr>
        <p:spPr bwMode="auto">
          <a:xfrm>
            <a:off x="961492" y="2485673"/>
            <a:ext cx="5369639" cy="3958670"/>
          </a:xfrm>
          <a:prstGeom prst="roundRect">
            <a:avLst>
              <a:gd name="adj" fmla="val 2351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AD44030A-30F3-49A4-9DFB-423111391E4C}"/>
              </a:ext>
            </a:extLst>
          </p:cNvPr>
          <p:cNvSpPr/>
          <p:nvPr/>
        </p:nvSpPr>
        <p:spPr bwMode="auto">
          <a:xfrm>
            <a:off x="6409509" y="4282555"/>
            <a:ext cx="1625777" cy="363673"/>
          </a:xfrm>
          <a:prstGeom prst="roundRect">
            <a:avLst>
              <a:gd name="adj" fmla="val 1770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BANNER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23F607D-0617-481E-985A-63EEB22492C7}"/>
              </a:ext>
            </a:extLst>
          </p:cNvPr>
          <p:cNvSpPr txBox="1"/>
          <p:nvPr/>
        </p:nvSpPr>
        <p:spPr>
          <a:xfrm>
            <a:off x="1030592" y="1383678"/>
            <a:ext cx="5222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고위 당국자 </a:t>
            </a:r>
            <a:r>
              <a:rPr lang="en-US" altLang="ko-KR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美 </a:t>
            </a:r>
            <a:r>
              <a:rPr lang="ko-KR" altLang="en-US" sz="14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도감청</a:t>
            </a:r>
            <a:r>
              <a:rPr lang="ko-KR" altLang="en-US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단서 없어</a:t>
            </a:r>
            <a:r>
              <a:rPr lang="en-US" altLang="ko-KR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” … </a:t>
            </a:r>
            <a:r>
              <a:rPr lang="ko-KR" altLang="en-US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미국 </a:t>
            </a:r>
            <a:r>
              <a:rPr lang="en-US" altLang="ko-KR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동맹에 누 범해</a:t>
            </a:r>
            <a:r>
              <a:rPr lang="en-US" altLang="ko-KR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 </a:t>
            </a:r>
          </a:p>
          <a:p>
            <a:pPr algn="l"/>
            <a:r>
              <a:rPr lang="ko-KR" altLang="en-US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곤혹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1955CDB-62E4-4471-B119-BBFCA86ACD60}"/>
              </a:ext>
            </a:extLst>
          </p:cNvPr>
          <p:cNvSpPr txBox="1"/>
          <p:nvPr/>
        </p:nvSpPr>
        <p:spPr>
          <a:xfrm>
            <a:off x="1030592" y="2029160"/>
            <a:ext cx="2997033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2023.04.14(09:00)   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2023.04.14(09:07)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58EE2B4-6808-45F6-AA8B-4EE619B55B9D}"/>
              </a:ext>
            </a:extLst>
          </p:cNvPr>
          <p:cNvSpPr/>
          <p:nvPr/>
        </p:nvSpPr>
        <p:spPr bwMode="auto">
          <a:xfrm>
            <a:off x="1103179" y="1135487"/>
            <a:ext cx="526179" cy="1752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아침뉴스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1DF32E-6EA4-469C-A895-1547E376B631}"/>
              </a:ext>
            </a:extLst>
          </p:cNvPr>
          <p:cNvSpPr txBox="1"/>
          <p:nvPr/>
        </p:nvSpPr>
        <p:spPr>
          <a:xfrm>
            <a:off x="1644677" y="1125134"/>
            <a:ext cx="2126671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[FIFA U-20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월드컵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FF2C844-DDFF-4EF5-9A53-802D1297E14E}"/>
              </a:ext>
            </a:extLst>
          </p:cNvPr>
          <p:cNvSpPr/>
          <p:nvPr/>
        </p:nvSpPr>
        <p:spPr bwMode="auto">
          <a:xfrm>
            <a:off x="5789704" y="1987993"/>
            <a:ext cx="336369" cy="2101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요약</a:t>
            </a: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E0082907-64FB-4E3A-9DE2-04CB08FF3C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260" y="1979457"/>
            <a:ext cx="259842" cy="259842"/>
          </a:xfrm>
          <a:prstGeom prst="rect">
            <a:avLst/>
          </a:prstGeom>
        </p:spPr>
      </p:pic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B4BD1268-F2CC-4C23-8B36-F5E8538E56C0}"/>
              </a:ext>
            </a:extLst>
          </p:cNvPr>
          <p:cNvSpPr/>
          <p:nvPr/>
        </p:nvSpPr>
        <p:spPr bwMode="auto">
          <a:xfrm>
            <a:off x="1048010" y="2567791"/>
            <a:ext cx="5208533" cy="2723665"/>
          </a:xfrm>
          <a:prstGeom prst="roundRect">
            <a:avLst>
              <a:gd name="adj" fmla="val 2990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9A010AC8-64EE-48F6-93E6-7719D5E61D50}"/>
              </a:ext>
            </a:extLst>
          </p:cNvPr>
          <p:cNvSpPr/>
          <p:nvPr/>
        </p:nvSpPr>
        <p:spPr bwMode="auto">
          <a:xfrm>
            <a:off x="3514665" y="3838131"/>
            <a:ext cx="272001" cy="272001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1330CF8A-6882-4699-8B27-1E5C81B1940A}"/>
              </a:ext>
            </a:extLst>
          </p:cNvPr>
          <p:cNvSpPr/>
          <p:nvPr/>
        </p:nvSpPr>
        <p:spPr bwMode="auto">
          <a:xfrm>
            <a:off x="1048009" y="5419250"/>
            <a:ext cx="2466655" cy="363673"/>
          </a:xfrm>
          <a:prstGeom prst="roundRect">
            <a:avLst>
              <a:gd name="adj" fmla="val 1770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12702876-6170-47C6-9200-44A07D28BED4}"/>
              </a:ext>
            </a:extLst>
          </p:cNvPr>
          <p:cNvSpPr/>
          <p:nvPr/>
        </p:nvSpPr>
        <p:spPr bwMode="auto">
          <a:xfrm>
            <a:off x="3866606" y="5419250"/>
            <a:ext cx="2386148" cy="363673"/>
          </a:xfrm>
          <a:prstGeom prst="roundRect">
            <a:avLst>
              <a:gd name="adj" fmla="val 1770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F0AF84D-7B1B-45EF-ACF6-C07F1895DF17}"/>
              </a:ext>
            </a:extLst>
          </p:cNvPr>
          <p:cNvSpPr txBox="1"/>
          <p:nvPr/>
        </p:nvSpPr>
        <p:spPr>
          <a:xfrm>
            <a:off x="1679022" y="5443791"/>
            <a:ext cx="1741714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기밀 유포 용의자 체포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바이든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내용이 아닌 유출 자체 우려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CEDA2E4-3D8A-47C7-B4FF-1FF90A00F4E0}"/>
              </a:ext>
            </a:extLst>
          </p:cNvPr>
          <p:cNvSpPr/>
          <p:nvPr/>
        </p:nvSpPr>
        <p:spPr bwMode="auto">
          <a:xfrm>
            <a:off x="1103179" y="5464019"/>
            <a:ext cx="526179" cy="28017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◀ 이전</a:t>
            </a:r>
            <a:endParaRPr lang="ko-KR" altLang="en-US" sz="105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9A8C76E-C30B-4427-BB3D-D46A41EBF98B}"/>
              </a:ext>
            </a:extLst>
          </p:cNvPr>
          <p:cNvSpPr/>
          <p:nvPr/>
        </p:nvSpPr>
        <p:spPr bwMode="auto">
          <a:xfrm>
            <a:off x="5713103" y="5464019"/>
            <a:ext cx="416420" cy="28017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▶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69805A4-1D56-4D53-B11E-0F34891F00EB}"/>
              </a:ext>
            </a:extLst>
          </p:cNvPr>
          <p:cNvSpPr txBox="1"/>
          <p:nvPr/>
        </p:nvSpPr>
        <p:spPr>
          <a:xfrm>
            <a:off x="3970730" y="5443791"/>
            <a:ext cx="1696021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권도형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테라 폭락 때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김앤장에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억 송금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3ECA026-4905-49E3-B467-46E5E6990F54}"/>
              </a:ext>
            </a:extLst>
          </p:cNvPr>
          <p:cNvSpPr/>
          <p:nvPr/>
        </p:nvSpPr>
        <p:spPr bwMode="auto">
          <a:xfrm>
            <a:off x="1058002" y="6078723"/>
            <a:ext cx="748936" cy="2101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앵커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1B09103-478C-408F-BEAB-BA17699CB0C3}"/>
              </a:ext>
            </a:extLst>
          </p:cNvPr>
          <p:cNvSpPr/>
          <p:nvPr/>
        </p:nvSpPr>
        <p:spPr bwMode="auto">
          <a:xfrm>
            <a:off x="6473730" y="1432869"/>
            <a:ext cx="1494364" cy="765305"/>
          </a:xfrm>
          <a:prstGeom prst="roundRect">
            <a:avLst>
              <a:gd name="adj" fmla="val 5920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7A78747-1D1D-4BD8-9767-BB26BA025FDC}"/>
              </a:ext>
            </a:extLst>
          </p:cNvPr>
          <p:cNvSpPr txBox="1"/>
          <p:nvPr/>
        </p:nvSpPr>
        <p:spPr>
          <a:xfrm>
            <a:off x="6467142" y="2240772"/>
            <a:ext cx="1568144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711A96F-99F9-44F1-9174-B5E13EAF97E4}"/>
              </a:ext>
            </a:extLst>
          </p:cNvPr>
          <p:cNvSpPr>
            <a:spLocks noChangeAspect="1"/>
          </p:cNvSpPr>
          <p:nvPr/>
        </p:nvSpPr>
        <p:spPr bwMode="auto">
          <a:xfrm>
            <a:off x="6473730" y="1105521"/>
            <a:ext cx="64528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헤드라인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BB5C006D-49E1-4BD6-9F1A-1BCAC74BA928}"/>
              </a:ext>
            </a:extLst>
          </p:cNvPr>
          <p:cNvSpPr/>
          <p:nvPr/>
        </p:nvSpPr>
        <p:spPr bwMode="auto">
          <a:xfrm>
            <a:off x="6473730" y="2669486"/>
            <a:ext cx="686811" cy="415986"/>
          </a:xfrm>
          <a:prstGeom prst="roundRect">
            <a:avLst>
              <a:gd name="adj" fmla="val 5920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5C3F24D-9CF7-4EDC-A98D-40E3E89FFC68}"/>
              </a:ext>
            </a:extLst>
          </p:cNvPr>
          <p:cNvSpPr txBox="1"/>
          <p:nvPr/>
        </p:nvSpPr>
        <p:spPr>
          <a:xfrm>
            <a:off x="7163828" y="2641365"/>
            <a:ext cx="804266" cy="464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34F9524F-5981-4181-B6A1-9A7A44B0909B}"/>
              </a:ext>
            </a:extLst>
          </p:cNvPr>
          <p:cNvSpPr/>
          <p:nvPr/>
        </p:nvSpPr>
        <p:spPr bwMode="auto">
          <a:xfrm>
            <a:off x="6473730" y="3148457"/>
            <a:ext cx="686811" cy="415986"/>
          </a:xfrm>
          <a:prstGeom prst="roundRect">
            <a:avLst>
              <a:gd name="adj" fmla="val 5920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13066AF-C071-46E0-8DF0-57B1594FB4EA}"/>
              </a:ext>
            </a:extLst>
          </p:cNvPr>
          <p:cNvSpPr txBox="1"/>
          <p:nvPr/>
        </p:nvSpPr>
        <p:spPr>
          <a:xfrm>
            <a:off x="7163828" y="3120336"/>
            <a:ext cx="804266" cy="464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FD580AFA-7144-4D65-B4E3-A45F7B001AE2}"/>
              </a:ext>
            </a:extLst>
          </p:cNvPr>
          <p:cNvSpPr/>
          <p:nvPr/>
        </p:nvSpPr>
        <p:spPr bwMode="auto">
          <a:xfrm>
            <a:off x="6473730" y="3618719"/>
            <a:ext cx="686811" cy="415986"/>
          </a:xfrm>
          <a:prstGeom prst="roundRect">
            <a:avLst>
              <a:gd name="adj" fmla="val 5920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6E3AF14-E1F3-457A-9E1A-DCD6FFB0E116}"/>
              </a:ext>
            </a:extLst>
          </p:cNvPr>
          <p:cNvSpPr txBox="1"/>
          <p:nvPr/>
        </p:nvSpPr>
        <p:spPr>
          <a:xfrm>
            <a:off x="7163828" y="3590598"/>
            <a:ext cx="804266" cy="464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16CDF3ED-2813-428B-B2B4-74247D3C2046}"/>
              </a:ext>
            </a:extLst>
          </p:cNvPr>
          <p:cNvSpPr/>
          <p:nvPr/>
        </p:nvSpPr>
        <p:spPr bwMode="auto">
          <a:xfrm>
            <a:off x="6409509" y="4745273"/>
            <a:ext cx="1625777" cy="1699070"/>
          </a:xfrm>
          <a:prstGeom prst="roundRect">
            <a:avLst>
              <a:gd name="adj" fmla="val 5735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4869FAA-401F-4852-991F-080CD5DE9864}"/>
              </a:ext>
            </a:extLst>
          </p:cNvPr>
          <p:cNvSpPr>
            <a:spLocks noChangeAspect="1"/>
          </p:cNvSpPr>
          <p:nvPr/>
        </p:nvSpPr>
        <p:spPr bwMode="auto">
          <a:xfrm>
            <a:off x="6473730" y="4850207"/>
            <a:ext cx="64528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헤드라인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5845B82-E716-473F-9024-DF0075FEDEC0}"/>
              </a:ext>
            </a:extLst>
          </p:cNvPr>
          <p:cNvSpPr/>
          <p:nvPr/>
        </p:nvSpPr>
        <p:spPr bwMode="auto">
          <a:xfrm>
            <a:off x="970202" y="6285022"/>
            <a:ext cx="7065084" cy="1993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9458DFB-7ED8-4934-8BED-53546A7195CB}"/>
              </a:ext>
            </a:extLst>
          </p:cNvPr>
          <p:cNvSpPr txBox="1"/>
          <p:nvPr/>
        </p:nvSpPr>
        <p:spPr>
          <a:xfrm>
            <a:off x="6783933" y="5466732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다음 장표 참조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8616BF80-7683-47F0-8003-E65F809A06B7}"/>
              </a:ext>
            </a:extLst>
          </p:cNvPr>
          <p:cNvSpPr/>
          <p:nvPr/>
        </p:nvSpPr>
        <p:spPr bwMode="auto">
          <a:xfrm>
            <a:off x="763129" y="152428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6D33C69-F3AE-4DBB-B558-A6924D76731C}"/>
              </a:ext>
            </a:extLst>
          </p:cNvPr>
          <p:cNvSpPr/>
          <p:nvPr/>
        </p:nvSpPr>
        <p:spPr bwMode="auto">
          <a:xfrm>
            <a:off x="771885" y="356333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F8FB5BE-84A8-47D2-8D1E-2FBBD29C1246}"/>
              </a:ext>
            </a:extLst>
          </p:cNvPr>
          <p:cNvSpPr/>
          <p:nvPr/>
        </p:nvSpPr>
        <p:spPr bwMode="auto">
          <a:xfrm>
            <a:off x="7960190" y="316797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D6FEF5-DC2C-46A4-9D6F-D7AF26055A4C}"/>
              </a:ext>
            </a:extLst>
          </p:cNvPr>
          <p:cNvSpPr/>
          <p:nvPr/>
        </p:nvSpPr>
        <p:spPr bwMode="auto">
          <a:xfrm>
            <a:off x="7980293" y="435616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85627D2-F31A-477D-9C4A-AB3A14EAED82}"/>
              </a:ext>
            </a:extLst>
          </p:cNvPr>
          <p:cNvSpPr/>
          <p:nvPr/>
        </p:nvSpPr>
        <p:spPr bwMode="auto">
          <a:xfrm>
            <a:off x="1794532" y="96984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BFEEE1D1-183B-4754-8335-CCDB95CD96A2}"/>
              </a:ext>
            </a:extLst>
          </p:cNvPr>
          <p:cNvSpPr/>
          <p:nvPr/>
        </p:nvSpPr>
        <p:spPr bwMode="auto">
          <a:xfrm>
            <a:off x="3063638" y="126731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F510B64-5608-4A77-B6CE-C5D45D1B1DD8}"/>
              </a:ext>
            </a:extLst>
          </p:cNvPr>
          <p:cNvSpPr/>
          <p:nvPr/>
        </p:nvSpPr>
        <p:spPr bwMode="auto">
          <a:xfrm>
            <a:off x="2009901" y="190166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66EA723-36DC-4EA1-B7C4-54895C9E4B45}"/>
              </a:ext>
            </a:extLst>
          </p:cNvPr>
          <p:cNvSpPr/>
          <p:nvPr/>
        </p:nvSpPr>
        <p:spPr bwMode="auto">
          <a:xfrm>
            <a:off x="1164169" y="95213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E7BB959-99EF-47FC-A2FC-5BB11DCB5C8E}"/>
              </a:ext>
            </a:extLst>
          </p:cNvPr>
          <p:cNvSpPr/>
          <p:nvPr/>
        </p:nvSpPr>
        <p:spPr bwMode="auto">
          <a:xfrm>
            <a:off x="1432470" y="259009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5123BCF-5B99-45E6-8DE4-9E87F7F9F56F}"/>
              </a:ext>
            </a:extLst>
          </p:cNvPr>
          <p:cNvSpPr/>
          <p:nvPr/>
        </p:nvSpPr>
        <p:spPr bwMode="auto">
          <a:xfrm>
            <a:off x="3473488" y="350675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EAA987F-F3EA-4FC1-9983-DA584DA4AE72}"/>
              </a:ext>
            </a:extLst>
          </p:cNvPr>
          <p:cNvSpPr/>
          <p:nvPr/>
        </p:nvSpPr>
        <p:spPr bwMode="auto">
          <a:xfrm>
            <a:off x="3521329" y="550573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55350A0-8953-4B77-9AB7-DF6E0BE81046}"/>
              </a:ext>
            </a:extLst>
          </p:cNvPr>
          <p:cNvSpPr/>
          <p:nvPr/>
        </p:nvSpPr>
        <p:spPr bwMode="auto">
          <a:xfrm>
            <a:off x="7052726" y="206847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12DDE1B-A6AE-4516-953C-FE62D28108D9}"/>
              </a:ext>
            </a:extLst>
          </p:cNvPr>
          <p:cNvSpPr/>
          <p:nvPr/>
        </p:nvSpPr>
        <p:spPr bwMode="auto">
          <a:xfrm>
            <a:off x="6831140" y="328691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2A841C3-06FD-442A-BF14-D67FA618DBA8}"/>
              </a:ext>
            </a:extLst>
          </p:cNvPr>
          <p:cNvSpPr/>
          <p:nvPr/>
        </p:nvSpPr>
        <p:spPr bwMode="auto">
          <a:xfrm>
            <a:off x="5808416" y="183199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1-6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E9BB6FA-CE9D-4383-A1EC-9FE787396314}"/>
              </a:ext>
            </a:extLst>
          </p:cNvPr>
          <p:cNvSpPr/>
          <p:nvPr/>
        </p:nvSpPr>
        <p:spPr bwMode="auto">
          <a:xfrm>
            <a:off x="5399113" y="183199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1-5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7FB02E4E-4C8F-4B24-945D-D9CD5211A001}"/>
              </a:ext>
            </a:extLst>
          </p:cNvPr>
          <p:cNvSpPr/>
          <p:nvPr/>
        </p:nvSpPr>
        <p:spPr bwMode="auto">
          <a:xfrm>
            <a:off x="8346053" y="585404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5FDA008-D0AD-4156-92EE-33D346599DDC}"/>
              </a:ext>
            </a:extLst>
          </p:cNvPr>
          <p:cNvSpPr/>
          <p:nvPr/>
        </p:nvSpPr>
        <p:spPr bwMode="auto">
          <a:xfrm>
            <a:off x="4564970" y="0"/>
            <a:ext cx="2162175" cy="200025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UPDATE / 2023.08.17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607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64375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영상 기사 유형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6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SB_KNP_04_01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734496" cy="215444"/>
          </a:xfrm>
        </p:spPr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696101"/>
              </p:ext>
            </p:extLst>
          </p:nvPr>
        </p:nvGraphicFramePr>
        <p:xfrm>
          <a:off x="8939284" y="973008"/>
          <a:ext cx="3152632" cy="161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요약 팝업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요약내용 보기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88427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F088E559-B446-4F9C-BDC4-C5ECF9B2E1F4}"/>
              </a:ext>
            </a:extLst>
          </p:cNvPr>
          <p:cNvGrpSpPr/>
          <p:nvPr/>
        </p:nvGrpSpPr>
        <p:grpSpPr>
          <a:xfrm>
            <a:off x="271172" y="1000586"/>
            <a:ext cx="7764114" cy="5483749"/>
            <a:chOff x="271172" y="1000586"/>
            <a:chExt cx="7764114" cy="5483749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2BBC2675-CF2A-4AA3-90AA-687ABEE3DCED}"/>
                </a:ext>
              </a:extLst>
            </p:cNvPr>
            <p:cNvSpPr/>
            <p:nvPr/>
          </p:nvSpPr>
          <p:spPr bwMode="auto">
            <a:xfrm>
              <a:off x="373455" y="1370872"/>
              <a:ext cx="312906" cy="2634768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88C38AB-C940-4AEC-924B-B542FBAEE3AB}"/>
                </a:ext>
              </a:extLst>
            </p:cNvPr>
            <p:cNvSpPr txBox="1"/>
            <p:nvPr/>
          </p:nvSpPr>
          <p:spPr>
            <a:xfrm>
              <a:off x="376424" y="2718556"/>
              <a:ext cx="312906" cy="69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244CFB5D-C6FF-41A0-94E1-795266719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364" y="2140183"/>
              <a:ext cx="219587" cy="215444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723F3001-CF60-479C-8176-60C91FB88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862" y="3409579"/>
              <a:ext cx="195089" cy="217259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8C8D77F-F73E-41DC-A43E-64087EF9C964}"/>
                </a:ext>
              </a:extLst>
            </p:cNvPr>
            <p:cNvSpPr txBox="1"/>
            <p:nvPr/>
          </p:nvSpPr>
          <p:spPr>
            <a:xfrm>
              <a:off x="271172" y="3631062"/>
              <a:ext cx="5299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다크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모드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EDFA90B-28AD-412B-ABAE-1104001C4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86" y="1807333"/>
              <a:ext cx="215444" cy="21544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6CC722D-0CC3-4CE9-B521-7FC8665DE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135" y="2485673"/>
              <a:ext cx="200472" cy="20047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BF457E6-C8DA-41FF-B1D6-0B2EF513F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84" y="1498485"/>
              <a:ext cx="186400" cy="186400"/>
            </a:xfrm>
            <a:prstGeom prst="rect">
              <a:avLst/>
            </a:prstGeom>
          </p:spPr>
        </p:pic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1C0FD4C9-124E-409C-8CEC-DD1B3D118B75}"/>
                </a:ext>
              </a:extLst>
            </p:cNvPr>
            <p:cNvSpPr/>
            <p:nvPr/>
          </p:nvSpPr>
          <p:spPr bwMode="auto">
            <a:xfrm>
              <a:off x="376910" y="4033078"/>
              <a:ext cx="308052" cy="308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7DA30A1-2F47-4900-B413-EBE831275229}"/>
                </a:ext>
              </a:extLst>
            </p:cNvPr>
            <p:cNvSpPr txBox="1"/>
            <p:nvPr/>
          </p:nvSpPr>
          <p:spPr>
            <a:xfrm>
              <a:off x="271172" y="4094258"/>
              <a:ext cx="52996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TOP</a:t>
              </a: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99F9195F-5019-415E-9F86-2544C37672E4}"/>
                </a:ext>
              </a:extLst>
            </p:cNvPr>
            <p:cNvSpPr/>
            <p:nvPr/>
          </p:nvSpPr>
          <p:spPr bwMode="auto">
            <a:xfrm>
              <a:off x="961492" y="1000586"/>
              <a:ext cx="5369639" cy="1355041"/>
            </a:xfrm>
            <a:prstGeom prst="roundRect">
              <a:avLst>
                <a:gd name="adj" fmla="val 7493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1A88E0E3-77AA-46F6-A4CD-362C9EB40A5B}"/>
                </a:ext>
              </a:extLst>
            </p:cNvPr>
            <p:cNvSpPr/>
            <p:nvPr/>
          </p:nvSpPr>
          <p:spPr bwMode="auto">
            <a:xfrm>
              <a:off x="6409509" y="1000587"/>
              <a:ext cx="1625777" cy="3179528"/>
            </a:xfrm>
            <a:prstGeom prst="roundRect">
              <a:avLst>
                <a:gd name="adj" fmla="val 5735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37097C33-482A-4F7D-8328-99D08D85A884}"/>
                </a:ext>
              </a:extLst>
            </p:cNvPr>
            <p:cNvSpPr/>
            <p:nvPr/>
          </p:nvSpPr>
          <p:spPr bwMode="auto">
            <a:xfrm>
              <a:off x="961492" y="2485673"/>
              <a:ext cx="5369639" cy="3958670"/>
            </a:xfrm>
            <a:prstGeom prst="roundRect">
              <a:avLst>
                <a:gd name="adj" fmla="val 2351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AD44030A-30F3-49A4-9DFB-423111391E4C}"/>
                </a:ext>
              </a:extLst>
            </p:cNvPr>
            <p:cNvSpPr/>
            <p:nvPr/>
          </p:nvSpPr>
          <p:spPr bwMode="auto">
            <a:xfrm>
              <a:off x="6409509" y="4282555"/>
              <a:ext cx="1625777" cy="363673"/>
            </a:xfrm>
            <a:prstGeom prst="roundRect">
              <a:avLst>
                <a:gd name="adj" fmla="val 17708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BANNER</a:t>
              </a: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23F607D-0617-481E-985A-63EEB22492C7}"/>
                </a:ext>
              </a:extLst>
            </p:cNvPr>
            <p:cNvSpPr txBox="1"/>
            <p:nvPr/>
          </p:nvSpPr>
          <p:spPr>
            <a:xfrm>
              <a:off x="1030592" y="1383678"/>
              <a:ext cx="5222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고위 당국자 </a:t>
              </a:r>
              <a:r>
                <a:rPr lang="en-US" altLang="ko-KR" sz="14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4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美 </a:t>
              </a:r>
              <a:r>
                <a:rPr lang="ko-KR" altLang="en-US" sz="1400" b="1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도감청</a:t>
              </a:r>
              <a:r>
                <a:rPr lang="ko-KR" altLang="en-US" sz="14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단서 없어</a:t>
              </a:r>
              <a:r>
                <a:rPr lang="en-US" altLang="ko-KR" sz="14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” … </a:t>
              </a:r>
              <a:r>
                <a:rPr lang="ko-KR" altLang="en-US" sz="14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미국 </a:t>
              </a:r>
              <a:r>
                <a:rPr lang="en-US" altLang="ko-KR" sz="14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4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동맹에 누 범해</a:t>
              </a:r>
              <a:r>
                <a:rPr lang="en-US" altLang="ko-KR" sz="14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“ </a:t>
              </a:r>
            </a:p>
            <a:p>
              <a:pPr algn="l"/>
              <a:r>
                <a:rPr lang="ko-KR" altLang="en-US" sz="14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곤혹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955CDB-62E4-4471-B119-BBFCA86ACD60}"/>
                </a:ext>
              </a:extLst>
            </p:cNvPr>
            <p:cNvSpPr txBox="1"/>
            <p:nvPr/>
          </p:nvSpPr>
          <p:spPr>
            <a:xfrm>
              <a:off x="1030592" y="2029160"/>
              <a:ext cx="2997033" cy="210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입력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2023.04.14(09:00)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수정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2023.04.14(09:07)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58EE2B4-6808-45F6-AA8B-4EE619B55B9D}"/>
                </a:ext>
              </a:extLst>
            </p:cNvPr>
            <p:cNvSpPr/>
            <p:nvPr/>
          </p:nvSpPr>
          <p:spPr bwMode="auto">
            <a:xfrm>
              <a:off x="1103179" y="1135487"/>
              <a:ext cx="526179" cy="17527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아침뉴스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81DF32E-6EA4-469C-A895-1547E376B631}"/>
                </a:ext>
              </a:extLst>
            </p:cNvPr>
            <p:cNvSpPr txBox="1"/>
            <p:nvPr/>
          </p:nvSpPr>
          <p:spPr>
            <a:xfrm>
              <a:off x="1644677" y="1125134"/>
              <a:ext cx="2126671" cy="210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[FIFA U-20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월드컵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FF2C844-DDFF-4EF5-9A53-802D1297E14E}"/>
                </a:ext>
              </a:extLst>
            </p:cNvPr>
            <p:cNvSpPr/>
            <p:nvPr/>
          </p:nvSpPr>
          <p:spPr bwMode="auto">
            <a:xfrm>
              <a:off x="5789704" y="1987993"/>
              <a:ext cx="336369" cy="21018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요약</a:t>
              </a:r>
            </a:p>
          </p:txBody>
        </p:sp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E0082907-64FB-4E3A-9DE2-04CB08FF3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260" y="1979457"/>
              <a:ext cx="259842" cy="259842"/>
            </a:xfrm>
            <a:prstGeom prst="rect">
              <a:avLst/>
            </a:prstGeom>
          </p:spPr>
        </p:pic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B4BD1268-F2CC-4C23-8B36-F5E8538E56C0}"/>
                </a:ext>
              </a:extLst>
            </p:cNvPr>
            <p:cNvSpPr/>
            <p:nvPr/>
          </p:nvSpPr>
          <p:spPr bwMode="auto">
            <a:xfrm>
              <a:off x="1048010" y="2567791"/>
              <a:ext cx="5208533" cy="2723665"/>
            </a:xfrm>
            <a:prstGeom prst="roundRect">
              <a:avLst>
                <a:gd name="adj" fmla="val 299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9A010AC8-64EE-48F6-93E6-7719D5E61D50}"/>
                </a:ext>
              </a:extLst>
            </p:cNvPr>
            <p:cNvSpPr/>
            <p:nvPr/>
          </p:nvSpPr>
          <p:spPr bwMode="auto">
            <a:xfrm>
              <a:off x="3514665" y="3730184"/>
              <a:ext cx="272001" cy="272001"/>
            </a:xfrm>
            <a:prstGeom prst="ellipse">
              <a:avLst/>
            </a:prstGeom>
            <a:solidFill>
              <a:srgbClr val="FFFFFF">
                <a:alpha val="6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5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▶</a:t>
              </a:r>
              <a:endPara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1330CF8A-6882-4699-8B27-1E5C81B1940A}"/>
                </a:ext>
              </a:extLst>
            </p:cNvPr>
            <p:cNvSpPr/>
            <p:nvPr/>
          </p:nvSpPr>
          <p:spPr bwMode="auto">
            <a:xfrm>
              <a:off x="1048009" y="5419250"/>
              <a:ext cx="2466655" cy="363673"/>
            </a:xfrm>
            <a:prstGeom prst="roundRect">
              <a:avLst>
                <a:gd name="adj" fmla="val 17708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12702876-6170-47C6-9200-44A07D28BED4}"/>
                </a:ext>
              </a:extLst>
            </p:cNvPr>
            <p:cNvSpPr/>
            <p:nvPr/>
          </p:nvSpPr>
          <p:spPr bwMode="auto">
            <a:xfrm>
              <a:off x="3866606" y="5419250"/>
              <a:ext cx="2386148" cy="363673"/>
            </a:xfrm>
            <a:prstGeom prst="roundRect">
              <a:avLst>
                <a:gd name="adj" fmla="val 17708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F0AF84D-7B1B-45EF-ACF6-C07F1895DF17}"/>
                </a:ext>
              </a:extLst>
            </p:cNvPr>
            <p:cNvSpPr txBox="1"/>
            <p:nvPr/>
          </p:nvSpPr>
          <p:spPr>
            <a:xfrm>
              <a:off x="1679022" y="5443791"/>
              <a:ext cx="1741714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기밀 유포 용의자 체포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바이든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내용이 아닌 유출 자체 우려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＂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4CEDA2E4-3D8A-47C7-B4FF-1FF90A00F4E0}"/>
                </a:ext>
              </a:extLst>
            </p:cNvPr>
            <p:cNvSpPr/>
            <p:nvPr/>
          </p:nvSpPr>
          <p:spPr bwMode="auto">
            <a:xfrm>
              <a:off x="1103179" y="5464019"/>
              <a:ext cx="526179" cy="28017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5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◀ 이전</a:t>
              </a:r>
              <a:endParaRPr lang="ko-KR" altLang="en-US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9A8C76E-C30B-4427-BB3D-D46A41EBF98B}"/>
                </a:ext>
              </a:extLst>
            </p:cNvPr>
            <p:cNvSpPr/>
            <p:nvPr/>
          </p:nvSpPr>
          <p:spPr bwMode="auto">
            <a:xfrm>
              <a:off x="5713103" y="5464019"/>
              <a:ext cx="416420" cy="28017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5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다음 ▶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69805A4-1D56-4D53-B11E-0F34891F00EB}"/>
                </a:ext>
              </a:extLst>
            </p:cNvPr>
            <p:cNvSpPr txBox="1"/>
            <p:nvPr/>
          </p:nvSpPr>
          <p:spPr>
            <a:xfrm>
              <a:off x="3970730" y="5443791"/>
              <a:ext cx="1696021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000"/>
                </a:lnSpc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권도형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테라 폭락 때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김앤장에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90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억 송금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3ECA026-4905-49E3-B467-46E5E6990F54}"/>
                </a:ext>
              </a:extLst>
            </p:cNvPr>
            <p:cNvSpPr/>
            <p:nvPr/>
          </p:nvSpPr>
          <p:spPr bwMode="auto">
            <a:xfrm>
              <a:off x="1058002" y="6078723"/>
              <a:ext cx="748936" cy="21018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앵커</a:t>
              </a: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21B09103-478C-408F-BEAB-BA17699CB0C3}"/>
                </a:ext>
              </a:extLst>
            </p:cNvPr>
            <p:cNvSpPr/>
            <p:nvPr/>
          </p:nvSpPr>
          <p:spPr bwMode="auto">
            <a:xfrm>
              <a:off x="6473730" y="1432869"/>
              <a:ext cx="1494364" cy="765305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7A78747-1D1D-4BD8-9767-BB26BA025FDC}"/>
                </a:ext>
              </a:extLst>
            </p:cNvPr>
            <p:cNvSpPr txBox="1"/>
            <p:nvPr/>
          </p:nvSpPr>
          <p:spPr>
            <a:xfrm>
              <a:off x="6467142" y="2240772"/>
              <a:ext cx="1568144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711A96F-99F9-44F1-9174-B5E13EAF97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73730" y="1105521"/>
              <a:ext cx="645285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헤드라인</a:t>
              </a: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BB5C006D-49E1-4BD6-9F1A-1BCAC74BA928}"/>
                </a:ext>
              </a:extLst>
            </p:cNvPr>
            <p:cNvSpPr/>
            <p:nvPr/>
          </p:nvSpPr>
          <p:spPr bwMode="auto">
            <a:xfrm>
              <a:off x="6473730" y="2669486"/>
              <a:ext cx="686811" cy="41598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5C3F24D-9CF7-4EDC-A98D-40E3E89FFC68}"/>
                </a:ext>
              </a:extLst>
            </p:cNvPr>
            <p:cNvSpPr txBox="1"/>
            <p:nvPr/>
          </p:nvSpPr>
          <p:spPr>
            <a:xfrm>
              <a:off x="7163828" y="2641365"/>
              <a:ext cx="804266" cy="464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34F9524F-5981-4181-B6A1-9A7A44B0909B}"/>
                </a:ext>
              </a:extLst>
            </p:cNvPr>
            <p:cNvSpPr/>
            <p:nvPr/>
          </p:nvSpPr>
          <p:spPr bwMode="auto">
            <a:xfrm>
              <a:off x="6473730" y="3148457"/>
              <a:ext cx="686811" cy="41598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13066AF-C071-46E0-8DF0-57B1594FB4EA}"/>
                </a:ext>
              </a:extLst>
            </p:cNvPr>
            <p:cNvSpPr txBox="1"/>
            <p:nvPr/>
          </p:nvSpPr>
          <p:spPr>
            <a:xfrm>
              <a:off x="7163828" y="3120336"/>
              <a:ext cx="804266" cy="464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FD580AFA-7144-4D65-B4E3-A45F7B001AE2}"/>
                </a:ext>
              </a:extLst>
            </p:cNvPr>
            <p:cNvSpPr/>
            <p:nvPr/>
          </p:nvSpPr>
          <p:spPr bwMode="auto">
            <a:xfrm>
              <a:off x="6473730" y="3618719"/>
              <a:ext cx="686811" cy="41598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6E3AF14-E1F3-457A-9E1A-DCD6FFB0E116}"/>
                </a:ext>
              </a:extLst>
            </p:cNvPr>
            <p:cNvSpPr txBox="1"/>
            <p:nvPr/>
          </p:nvSpPr>
          <p:spPr>
            <a:xfrm>
              <a:off x="7163828" y="3590598"/>
              <a:ext cx="804266" cy="464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16CDF3ED-2813-428B-B2B4-74247D3C2046}"/>
                </a:ext>
              </a:extLst>
            </p:cNvPr>
            <p:cNvSpPr/>
            <p:nvPr/>
          </p:nvSpPr>
          <p:spPr bwMode="auto">
            <a:xfrm>
              <a:off x="6409509" y="4745273"/>
              <a:ext cx="1625777" cy="1633980"/>
            </a:xfrm>
            <a:prstGeom prst="roundRect">
              <a:avLst>
                <a:gd name="adj" fmla="val 5735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4869FAA-401F-4852-991F-080CD5DE98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73730" y="4850207"/>
              <a:ext cx="645285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헤드라인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45845B82-E716-473F-9024-DF0075FEDEC0}"/>
                </a:ext>
              </a:extLst>
            </p:cNvPr>
            <p:cNvSpPr/>
            <p:nvPr/>
          </p:nvSpPr>
          <p:spPr bwMode="auto">
            <a:xfrm>
              <a:off x="970202" y="6285022"/>
              <a:ext cx="7065084" cy="1993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9458DFB-7ED8-4934-8BED-53546A7195CB}"/>
                </a:ext>
              </a:extLst>
            </p:cNvPr>
            <p:cNvSpPr txBox="1"/>
            <p:nvPr/>
          </p:nvSpPr>
          <p:spPr>
            <a:xfrm>
              <a:off x="6783933" y="5466732"/>
              <a:ext cx="8739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다음 장표 참조</a:t>
              </a: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C5B6F4A-124F-4BC6-97AD-9DA98FCDC820}"/>
              </a:ext>
            </a:extLst>
          </p:cNvPr>
          <p:cNvSpPr/>
          <p:nvPr/>
        </p:nvSpPr>
        <p:spPr bwMode="auto">
          <a:xfrm>
            <a:off x="104775" y="973008"/>
            <a:ext cx="8751842" cy="5532295"/>
          </a:xfrm>
          <a:prstGeom prst="rect">
            <a:avLst/>
          </a:prstGeom>
          <a:solidFill>
            <a:srgbClr val="262626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C415E1A-D6D5-433F-86E7-E18C3F34D0E8}"/>
              </a:ext>
            </a:extLst>
          </p:cNvPr>
          <p:cNvGrpSpPr/>
          <p:nvPr/>
        </p:nvGrpSpPr>
        <p:grpSpPr>
          <a:xfrm>
            <a:off x="2593612" y="2303321"/>
            <a:ext cx="2841928" cy="1604740"/>
            <a:chOff x="2593612" y="2303321"/>
            <a:chExt cx="2841928" cy="1604740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5457AE6-137C-4E50-AE4C-5F78887746B7}"/>
                </a:ext>
              </a:extLst>
            </p:cNvPr>
            <p:cNvSpPr/>
            <p:nvPr/>
          </p:nvSpPr>
          <p:spPr bwMode="auto">
            <a:xfrm>
              <a:off x="2593612" y="2303321"/>
              <a:ext cx="2841928" cy="16047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A3DFBD1-C3D0-495B-8271-C5469AE81A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14459" y="2608017"/>
              <a:ext cx="2632604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5A74979-43D0-4DEA-A32D-9F7A1F1244F8}"/>
                </a:ext>
              </a:extLst>
            </p:cNvPr>
            <p:cNvSpPr txBox="1"/>
            <p:nvPr/>
          </p:nvSpPr>
          <p:spPr>
            <a:xfrm>
              <a:off x="2639315" y="2372949"/>
              <a:ext cx="6864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요약 내용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36FE52A-A6C0-49E0-A314-E63D402B013E}"/>
                </a:ext>
              </a:extLst>
            </p:cNvPr>
            <p:cNvSpPr txBox="1"/>
            <p:nvPr/>
          </p:nvSpPr>
          <p:spPr>
            <a:xfrm>
              <a:off x="5117663" y="2372949"/>
              <a:ext cx="2535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X</a:t>
              </a:r>
              <a:endPara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75986E-7490-4A6D-A4CA-FF360808E118}"/>
                </a:ext>
              </a:extLst>
            </p:cNvPr>
            <p:cNvSpPr txBox="1"/>
            <p:nvPr/>
          </p:nvSpPr>
          <p:spPr>
            <a:xfrm>
              <a:off x="2714460" y="2816871"/>
              <a:ext cx="2656800" cy="573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3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교수 아빠 논문에 공저자로 이름 올린 미성년 자녀들</a:t>
              </a:r>
            </a:p>
            <a:p>
              <a:pPr algn="l">
                <a:lnSpc>
                  <a:spcPts val="13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대학은 ‘입학 취소’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·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경찰은 ‘기소 의견’ 송치했는데</a:t>
              </a:r>
            </a:p>
            <a:p>
              <a:pPr algn="l">
                <a:lnSpc>
                  <a:spcPts val="13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검찰은 “처벌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어렵다”며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기소 안 해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왜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55349E0-0C28-4C60-9B99-8D6530C9034B}"/>
                </a:ext>
              </a:extLst>
            </p:cNvPr>
            <p:cNvSpPr txBox="1"/>
            <p:nvPr/>
          </p:nvSpPr>
          <p:spPr>
            <a:xfrm>
              <a:off x="2714460" y="3626768"/>
              <a:ext cx="2656800" cy="234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3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요약 내용은 네이버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파파고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기사 요약을 통해 제공하고 있습니다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77" name="타원 76">
            <a:extLst>
              <a:ext uri="{FF2B5EF4-FFF2-40B4-BE49-F238E27FC236}">
                <a16:creationId xmlns:a16="http://schemas.microsoft.com/office/drawing/2014/main" id="{813C7FF6-F494-4693-941F-59BA8FF399FC}"/>
              </a:ext>
            </a:extLst>
          </p:cNvPr>
          <p:cNvSpPr/>
          <p:nvPr/>
        </p:nvSpPr>
        <p:spPr bwMode="auto">
          <a:xfrm>
            <a:off x="3913339" y="237433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F4115DD-1941-439A-AB61-3D5DFA57F506}"/>
              </a:ext>
            </a:extLst>
          </p:cNvPr>
          <p:cNvCxnSpPr/>
          <p:nvPr/>
        </p:nvCxnSpPr>
        <p:spPr bwMode="auto">
          <a:xfrm>
            <a:off x="2714459" y="3626768"/>
            <a:ext cx="2632604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B8466DD-0C22-40B4-A7D5-A40FD6DF828F}"/>
              </a:ext>
            </a:extLst>
          </p:cNvPr>
          <p:cNvSpPr/>
          <p:nvPr/>
        </p:nvSpPr>
        <p:spPr bwMode="auto">
          <a:xfrm>
            <a:off x="4564970" y="0"/>
            <a:ext cx="2162175" cy="200025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UPDATE / 2023.08.17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3377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64375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영상 기사 유형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6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SB_KNP_04_01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734496" cy="215444"/>
          </a:xfrm>
        </p:spPr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789801"/>
              </p:ext>
            </p:extLst>
          </p:nvPr>
        </p:nvGraphicFramePr>
        <p:xfrm>
          <a:off x="8939284" y="973008"/>
          <a:ext cx="3152632" cy="417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연관 기사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기사와 관련된 연관 기사 노출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높이 값 기사 개수에 따라 유동적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글자 수는 </a:t>
                      </a:r>
                      <a:r>
                        <a:rPr kumimoji="1" lang="ko-KR" altLang="en-US" sz="700" b="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이상인 경우 말 줄임 처리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마우스 오버 시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클릭 시 기사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키워드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기자가 선택 및 등록한 키워드 노출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까지 노출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키워드 클릭 시 검색 결과 화면으로 이동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키워드 없는 경우 해당 영역 노출하지 않음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뉴스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채널 탭 메뉴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메뉴구성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KBS /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포털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포털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탭 메뉴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채널에서 많이 본 뉴스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6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조회수 높은 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마우스 오버 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기사의 경우 클릭 시 유튜브 채널로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포털의 경우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KBS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안내 문구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 : KBS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뉴스 채널에서 관심 급상 중인 뉴스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네이버 포털에서 관심 급상승 중인 뉴스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채널에서 관심 급상승 중인 뉴스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88427"/>
                  </a:ext>
                </a:extLst>
              </a:tr>
            </a:tbl>
          </a:graphicData>
        </a:graphic>
      </p:graphicFrame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1A88E0E3-77AA-46F6-A4CD-362C9EB40A5B}"/>
              </a:ext>
            </a:extLst>
          </p:cNvPr>
          <p:cNvSpPr/>
          <p:nvPr/>
        </p:nvSpPr>
        <p:spPr bwMode="auto">
          <a:xfrm>
            <a:off x="6409509" y="1000586"/>
            <a:ext cx="1625777" cy="3377661"/>
          </a:xfrm>
          <a:prstGeom prst="roundRect">
            <a:avLst>
              <a:gd name="adj" fmla="val 5735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7097C33-482A-4F7D-8328-99D08D85A884}"/>
              </a:ext>
            </a:extLst>
          </p:cNvPr>
          <p:cNvSpPr/>
          <p:nvPr/>
        </p:nvSpPr>
        <p:spPr bwMode="auto">
          <a:xfrm>
            <a:off x="944074" y="994721"/>
            <a:ext cx="5369639" cy="5449622"/>
          </a:xfrm>
          <a:prstGeom prst="roundRect">
            <a:avLst>
              <a:gd name="adj" fmla="val 2351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AD44030A-30F3-49A4-9DFB-423111391E4C}"/>
              </a:ext>
            </a:extLst>
          </p:cNvPr>
          <p:cNvSpPr/>
          <p:nvPr/>
        </p:nvSpPr>
        <p:spPr bwMode="auto">
          <a:xfrm>
            <a:off x="6409509" y="4462206"/>
            <a:ext cx="1625777" cy="363673"/>
          </a:xfrm>
          <a:prstGeom prst="roundRect">
            <a:avLst>
              <a:gd name="adj" fmla="val 1770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BANNER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7A78747-1D1D-4BD8-9767-BB26BA025FDC}"/>
              </a:ext>
            </a:extLst>
          </p:cNvPr>
          <p:cNvSpPr txBox="1"/>
          <p:nvPr/>
        </p:nvSpPr>
        <p:spPr>
          <a:xfrm>
            <a:off x="6644639" y="1990765"/>
            <a:ext cx="1364520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711A96F-99F9-44F1-9174-B5E13EAF97E4}"/>
              </a:ext>
            </a:extLst>
          </p:cNvPr>
          <p:cNvSpPr>
            <a:spLocks noChangeAspect="1"/>
          </p:cNvSpPr>
          <p:nvPr/>
        </p:nvSpPr>
        <p:spPr bwMode="auto">
          <a:xfrm>
            <a:off x="6473730" y="1105521"/>
            <a:ext cx="64528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많이 본 뉴스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5845B82-E716-473F-9024-DF0075FEDEC0}"/>
              </a:ext>
            </a:extLst>
          </p:cNvPr>
          <p:cNvSpPr/>
          <p:nvPr/>
        </p:nvSpPr>
        <p:spPr bwMode="auto">
          <a:xfrm>
            <a:off x="952784" y="6128266"/>
            <a:ext cx="5360929" cy="1993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0903FCB-6734-41AF-AA3C-D457A9761942}"/>
              </a:ext>
            </a:extLst>
          </p:cNvPr>
          <p:cNvSpPr/>
          <p:nvPr/>
        </p:nvSpPr>
        <p:spPr bwMode="auto">
          <a:xfrm>
            <a:off x="952784" y="973008"/>
            <a:ext cx="5360929" cy="1993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3ECA026-4905-49E3-B467-46E5E6990F54}"/>
              </a:ext>
            </a:extLst>
          </p:cNvPr>
          <p:cNvSpPr/>
          <p:nvPr/>
        </p:nvSpPr>
        <p:spPr bwMode="auto">
          <a:xfrm>
            <a:off x="1160800" y="1054229"/>
            <a:ext cx="748936" cy="2101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앵커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3983A1-4418-4550-9C0F-450610681062}"/>
              </a:ext>
            </a:extLst>
          </p:cNvPr>
          <p:cNvSpPr txBox="1"/>
          <p:nvPr/>
        </p:nvSpPr>
        <p:spPr>
          <a:xfrm>
            <a:off x="1142328" y="1366871"/>
            <a:ext cx="4992583" cy="85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미국의 기밀 문건 유출과 관련해 우리 정부 고위 당국자는 미국이 한국 정부 관계자들을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도감청했다는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의혹에 대해 부인했습니다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워싱턴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김양순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특파원의 보도입니다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A11BCA8-CB11-4C5F-A9E1-C3A0C3DEAA7F}"/>
              </a:ext>
            </a:extLst>
          </p:cNvPr>
          <p:cNvGrpSpPr/>
          <p:nvPr/>
        </p:nvGrpSpPr>
        <p:grpSpPr>
          <a:xfrm>
            <a:off x="1142328" y="1768816"/>
            <a:ext cx="4992583" cy="132983"/>
            <a:chOff x="1142328" y="1676320"/>
            <a:chExt cx="4992583" cy="132983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E66E1B6-38FE-40F0-977F-279D6C8CD02A}"/>
                </a:ext>
              </a:extLst>
            </p:cNvPr>
            <p:cNvCxnSpPr>
              <a:cxnSpLocks/>
              <a:stCxn id="71" idx="1"/>
              <a:endCxn id="71" idx="3"/>
            </p:cNvCxnSpPr>
            <p:nvPr/>
          </p:nvCxnSpPr>
          <p:spPr bwMode="auto">
            <a:xfrm>
              <a:off x="1142328" y="1762350"/>
              <a:ext cx="4992583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511813-0991-44A5-9629-D58ABD2D43C1}"/>
                </a:ext>
              </a:extLst>
            </p:cNvPr>
            <p:cNvSpPr/>
            <p:nvPr/>
          </p:nvSpPr>
          <p:spPr bwMode="auto">
            <a:xfrm>
              <a:off x="3086441" y="1676320"/>
              <a:ext cx="748936" cy="132983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중간 생략</a:t>
              </a: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1DA1F4E-DF57-4DFB-8E56-D2213A04A81B}"/>
              </a:ext>
            </a:extLst>
          </p:cNvPr>
          <p:cNvSpPr/>
          <p:nvPr/>
        </p:nvSpPr>
        <p:spPr bwMode="auto">
          <a:xfrm>
            <a:off x="1152321" y="2483290"/>
            <a:ext cx="748936" cy="2101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리포트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AF33D0D-8FC1-4BB6-A635-2CE00D973555}"/>
              </a:ext>
            </a:extLst>
          </p:cNvPr>
          <p:cNvCxnSpPr>
            <a:cxnSpLocks/>
          </p:cNvCxnSpPr>
          <p:nvPr/>
        </p:nvCxnSpPr>
        <p:spPr bwMode="auto">
          <a:xfrm>
            <a:off x="1142117" y="2693471"/>
            <a:ext cx="502634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0174990-EFBA-4323-80DF-BC02E28EC672}"/>
              </a:ext>
            </a:extLst>
          </p:cNvPr>
          <p:cNvSpPr txBox="1"/>
          <p:nvPr/>
        </p:nvSpPr>
        <p:spPr>
          <a:xfrm>
            <a:off x="1142328" y="2882159"/>
            <a:ext cx="4992583" cy="200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미국의 기밀 문건 유출과 관련해 우리 정부 고위 당국자는 미국이 한국 정부 관계자들을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도감청했다는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의혹에 대해 부인했습니다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 당국자는 워싱턴 주미 한국 대사관에서 특파원들과 만나 현재까지 미국의 도감청이 있었다고 말할 수 </a:t>
            </a: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있는 아무런 근거를 찾지 못했다고 밝혔습니다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협정에는 한미 간 안보 범위를 우주까지 확장하고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정보의 생산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활용 과정에서 신뢰를 공유하자는</a:t>
            </a: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내용이 담길 것으로 보입니다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워싱턴에서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김양순입니다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영상편집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한미희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그래픽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강민수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자료조사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서호정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2E313C2-26F8-48FF-BCA9-77263F1433CF}"/>
              </a:ext>
            </a:extLst>
          </p:cNvPr>
          <p:cNvGrpSpPr/>
          <p:nvPr/>
        </p:nvGrpSpPr>
        <p:grpSpPr>
          <a:xfrm>
            <a:off x="1142328" y="3691397"/>
            <a:ext cx="4992583" cy="132983"/>
            <a:chOff x="947949" y="2024167"/>
            <a:chExt cx="4992583" cy="132983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75B8FD32-18CE-4783-B9D8-997F4126A308}"/>
                </a:ext>
              </a:extLst>
            </p:cNvPr>
            <p:cNvCxnSpPr/>
            <p:nvPr/>
          </p:nvCxnSpPr>
          <p:spPr bwMode="auto">
            <a:xfrm>
              <a:off x="947949" y="2098107"/>
              <a:ext cx="4992583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6367C22-121A-42A4-8360-A41898C7DF6B}"/>
                </a:ext>
              </a:extLst>
            </p:cNvPr>
            <p:cNvSpPr/>
            <p:nvPr/>
          </p:nvSpPr>
          <p:spPr bwMode="auto">
            <a:xfrm>
              <a:off x="3086441" y="2024167"/>
              <a:ext cx="748936" cy="132983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중간 생략</a:t>
              </a:r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BFBFD17D-ACCE-4271-BD8C-BE7E6523886B}"/>
              </a:ext>
            </a:extLst>
          </p:cNvPr>
          <p:cNvSpPr/>
          <p:nvPr/>
        </p:nvSpPr>
        <p:spPr bwMode="auto">
          <a:xfrm flipH="1">
            <a:off x="791245" y="2134060"/>
            <a:ext cx="181946" cy="18194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55E7F9FF-574E-4014-BA68-AD8A5DA6C08D}"/>
              </a:ext>
            </a:extLst>
          </p:cNvPr>
          <p:cNvSpPr/>
          <p:nvPr/>
        </p:nvSpPr>
        <p:spPr bwMode="auto">
          <a:xfrm>
            <a:off x="1466139" y="5837261"/>
            <a:ext cx="766354" cy="202474"/>
          </a:xfrm>
          <a:prstGeom prst="roundRect">
            <a:avLst/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간호법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84DCF3B-65E9-43C7-8352-EBB24647CDB2}"/>
              </a:ext>
            </a:extLst>
          </p:cNvPr>
          <p:cNvSpPr/>
          <p:nvPr/>
        </p:nvSpPr>
        <p:spPr bwMode="auto">
          <a:xfrm>
            <a:off x="2406663" y="5837261"/>
            <a:ext cx="948555" cy="2024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한미정상회담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A9DD821D-F695-49C4-918D-4FC8A0CC69B0}"/>
              </a:ext>
            </a:extLst>
          </p:cNvPr>
          <p:cNvSpPr/>
          <p:nvPr/>
        </p:nvSpPr>
        <p:spPr bwMode="auto">
          <a:xfrm>
            <a:off x="3529388" y="5837261"/>
            <a:ext cx="611643" cy="2024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손흥민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8761ED61-B715-4D92-B2BE-BD0ADAD42F09}"/>
              </a:ext>
            </a:extLst>
          </p:cNvPr>
          <p:cNvSpPr/>
          <p:nvPr/>
        </p:nvSpPr>
        <p:spPr bwMode="auto">
          <a:xfrm>
            <a:off x="4315201" y="5837261"/>
            <a:ext cx="611643" cy="2024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사흘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35586B9B-AA19-42DE-8543-906C03BFEFB6}"/>
              </a:ext>
            </a:extLst>
          </p:cNvPr>
          <p:cNvSpPr/>
          <p:nvPr/>
        </p:nvSpPr>
        <p:spPr bwMode="auto">
          <a:xfrm>
            <a:off x="5101014" y="5837261"/>
            <a:ext cx="611643" cy="2024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송영길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923A7EC1-6616-462D-87B2-7C7FDD029E63}"/>
              </a:ext>
            </a:extLst>
          </p:cNvPr>
          <p:cNvSpPr/>
          <p:nvPr/>
        </p:nvSpPr>
        <p:spPr bwMode="auto">
          <a:xfrm>
            <a:off x="1466139" y="6128266"/>
            <a:ext cx="611643" cy="2024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강래구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A81205CF-C862-4FDC-B654-9C65B870A942}"/>
              </a:ext>
            </a:extLst>
          </p:cNvPr>
          <p:cNvSpPr/>
          <p:nvPr/>
        </p:nvSpPr>
        <p:spPr bwMode="auto">
          <a:xfrm>
            <a:off x="2265012" y="6128266"/>
            <a:ext cx="611643" cy="2024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기시다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AC0EE1D0-8A41-4FB3-8D42-84D25A98DF70}"/>
              </a:ext>
            </a:extLst>
          </p:cNvPr>
          <p:cNvSpPr/>
          <p:nvPr/>
        </p:nvSpPr>
        <p:spPr bwMode="auto">
          <a:xfrm>
            <a:off x="3063885" y="6128266"/>
            <a:ext cx="1077146" cy="2024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텍사스 총기난사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7397D242-C1B4-44AA-A457-71C86C352361}"/>
              </a:ext>
            </a:extLst>
          </p:cNvPr>
          <p:cNvSpPr/>
          <p:nvPr/>
        </p:nvSpPr>
        <p:spPr bwMode="auto">
          <a:xfrm>
            <a:off x="4328261" y="6128266"/>
            <a:ext cx="611643" cy="2024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9. KF-21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B6D28F69-40C8-42C2-A8A3-55F739046121}"/>
              </a:ext>
            </a:extLst>
          </p:cNvPr>
          <p:cNvSpPr/>
          <p:nvPr/>
        </p:nvSpPr>
        <p:spPr bwMode="auto">
          <a:xfrm>
            <a:off x="5122683" y="6128266"/>
            <a:ext cx="787731" cy="2024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곡물협정</a:t>
            </a: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100C4EB5-ABA1-413D-B23F-CC3354616449}"/>
              </a:ext>
            </a:extLst>
          </p:cNvPr>
          <p:cNvSpPr/>
          <p:nvPr/>
        </p:nvSpPr>
        <p:spPr bwMode="auto">
          <a:xfrm flipH="1">
            <a:off x="758841" y="5267053"/>
            <a:ext cx="181946" cy="18194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D9EF11B-C9A0-436D-97D6-C48BA34338A4}"/>
              </a:ext>
            </a:extLst>
          </p:cNvPr>
          <p:cNvSpPr/>
          <p:nvPr/>
        </p:nvSpPr>
        <p:spPr bwMode="auto">
          <a:xfrm>
            <a:off x="1152321" y="5053209"/>
            <a:ext cx="4992583" cy="5909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8C8687B-0F11-4F91-95DE-D1B8B4710905}"/>
              </a:ext>
            </a:extLst>
          </p:cNvPr>
          <p:cNvSpPr/>
          <p:nvPr/>
        </p:nvSpPr>
        <p:spPr bwMode="auto">
          <a:xfrm>
            <a:off x="1151968" y="5053209"/>
            <a:ext cx="740580" cy="590994"/>
          </a:xfrm>
          <a:prstGeom prst="rect">
            <a:avLst/>
          </a:prstGeom>
          <a:solidFill>
            <a:srgbClr val="59595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연관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기사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F7E91C3-F17B-47EE-A4DC-E47E4B11A1D6}"/>
              </a:ext>
            </a:extLst>
          </p:cNvPr>
          <p:cNvSpPr txBox="1"/>
          <p:nvPr/>
        </p:nvSpPr>
        <p:spPr>
          <a:xfrm>
            <a:off x="1978098" y="5137992"/>
            <a:ext cx="3810085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전세 계약 후엔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OOO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확인해야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전세사기 예방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]③</a:t>
            </a:r>
          </a:p>
          <a:p>
            <a:pPr algn="l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 전셋집 사기일까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?”…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당신이 알아야 할 전세사기 유형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전세사기 예방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]①</a:t>
            </a: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7055952A-3EBB-4BFF-B429-DC40C581AFE6}"/>
              </a:ext>
            </a:extLst>
          </p:cNvPr>
          <p:cNvSpPr/>
          <p:nvPr/>
        </p:nvSpPr>
        <p:spPr bwMode="auto">
          <a:xfrm flipH="1">
            <a:off x="758841" y="5946320"/>
            <a:ext cx="181946" cy="18194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368DFEFD-D4A6-404C-BEF7-595FC4B30E8E}"/>
              </a:ext>
            </a:extLst>
          </p:cNvPr>
          <p:cNvCxnSpPr>
            <a:cxnSpLocks/>
          </p:cNvCxnSpPr>
          <p:nvPr/>
        </p:nvCxnSpPr>
        <p:spPr bwMode="auto">
          <a:xfrm>
            <a:off x="1142117" y="1265264"/>
            <a:ext cx="502634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50CAB9A-7C27-4551-8268-84EA1232613E}"/>
              </a:ext>
            </a:extLst>
          </p:cNvPr>
          <p:cNvSpPr>
            <a:spLocks noChangeAspect="1"/>
          </p:cNvSpPr>
          <p:nvPr/>
        </p:nvSpPr>
        <p:spPr bwMode="auto">
          <a:xfrm>
            <a:off x="6447603" y="2006450"/>
            <a:ext cx="310203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6A2FD97-49D3-4494-9BA3-156BBC9776D5}"/>
              </a:ext>
            </a:extLst>
          </p:cNvPr>
          <p:cNvSpPr txBox="1"/>
          <p:nvPr/>
        </p:nvSpPr>
        <p:spPr>
          <a:xfrm>
            <a:off x="6644639" y="2373942"/>
            <a:ext cx="1364520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0C1DDD32-0117-4F30-9850-45A5C2F787B5}"/>
              </a:ext>
            </a:extLst>
          </p:cNvPr>
          <p:cNvSpPr>
            <a:spLocks noChangeAspect="1"/>
          </p:cNvSpPr>
          <p:nvPr/>
        </p:nvSpPr>
        <p:spPr bwMode="auto">
          <a:xfrm>
            <a:off x="6447603" y="2389627"/>
            <a:ext cx="310203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96AB701-17ED-4ADB-BE4A-6E1E4D638CCB}"/>
              </a:ext>
            </a:extLst>
          </p:cNvPr>
          <p:cNvSpPr txBox="1"/>
          <p:nvPr/>
        </p:nvSpPr>
        <p:spPr>
          <a:xfrm>
            <a:off x="6644639" y="2757120"/>
            <a:ext cx="1364520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1C7E405-4F44-4078-934F-6929C2FAAB8F}"/>
              </a:ext>
            </a:extLst>
          </p:cNvPr>
          <p:cNvSpPr>
            <a:spLocks noChangeAspect="1"/>
          </p:cNvSpPr>
          <p:nvPr/>
        </p:nvSpPr>
        <p:spPr bwMode="auto">
          <a:xfrm>
            <a:off x="6447603" y="2772805"/>
            <a:ext cx="310203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97321C9-FD29-4963-BACF-DB879475B58F}"/>
              </a:ext>
            </a:extLst>
          </p:cNvPr>
          <p:cNvSpPr txBox="1"/>
          <p:nvPr/>
        </p:nvSpPr>
        <p:spPr>
          <a:xfrm>
            <a:off x="6644639" y="3140297"/>
            <a:ext cx="1364520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BBECEA1B-B1F0-41C1-85F4-CBF0560B7620}"/>
              </a:ext>
            </a:extLst>
          </p:cNvPr>
          <p:cNvSpPr>
            <a:spLocks noChangeAspect="1"/>
          </p:cNvSpPr>
          <p:nvPr/>
        </p:nvSpPr>
        <p:spPr bwMode="auto">
          <a:xfrm>
            <a:off x="6447603" y="3155982"/>
            <a:ext cx="310203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C9951AA-C820-4511-A409-CD3726CD8A0C}"/>
              </a:ext>
            </a:extLst>
          </p:cNvPr>
          <p:cNvSpPr txBox="1"/>
          <p:nvPr/>
        </p:nvSpPr>
        <p:spPr>
          <a:xfrm>
            <a:off x="6644639" y="3540891"/>
            <a:ext cx="1364520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7D2DD83-2493-4254-B6F1-FC9C71B50F57}"/>
              </a:ext>
            </a:extLst>
          </p:cNvPr>
          <p:cNvSpPr>
            <a:spLocks noChangeAspect="1"/>
          </p:cNvSpPr>
          <p:nvPr/>
        </p:nvSpPr>
        <p:spPr bwMode="auto">
          <a:xfrm>
            <a:off x="6447603" y="3556576"/>
            <a:ext cx="310203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C7881FC-AEDE-4E93-97F4-C942C4460D08}"/>
              </a:ext>
            </a:extLst>
          </p:cNvPr>
          <p:cNvSpPr txBox="1"/>
          <p:nvPr/>
        </p:nvSpPr>
        <p:spPr>
          <a:xfrm>
            <a:off x="6644639" y="3924068"/>
            <a:ext cx="1364520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72B6E382-25F4-42F0-97AD-DFFDC483E7EC}"/>
              </a:ext>
            </a:extLst>
          </p:cNvPr>
          <p:cNvSpPr>
            <a:spLocks noChangeAspect="1"/>
          </p:cNvSpPr>
          <p:nvPr/>
        </p:nvSpPr>
        <p:spPr bwMode="auto">
          <a:xfrm>
            <a:off x="6447603" y="3939753"/>
            <a:ext cx="310203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B7D4B5DC-ECBA-48A1-8BB5-5C22C715CF07}"/>
              </a:ext>
            </a:extLst>
          </p:cNvPr>
          <p:cNvGrpSpPr/>
          <p:nvPr/>
        </p:nvGrpSpPr>
        <p:grpSpPr>
          <a:xfrm>
            <a:off x="6482850" y="1405552"/>
            <a:ext cx="1485493" cy="210181"/>
            <a:chOff x="6244045" y="2387888"/>
            <a:chExt cx="1831701" cy="210181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5E51260C-C890-4E7E-A876-1D965EF44376}"/>
                </a:ext>
              </a:extLst>
            </p:cNvPr>
            <p:cNvSpPr/>
            <p:nvPr/>
          </p:nvSpPr>
          <p:spPr bwMode="auto">
            <a:xfrm>
              <a:off x="6244045" y="2387888"/>
              <a:ext cx="595083" cy="21018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KBS</a:t>
              </a:r>
              <a:endPara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23695274-734A-4E8E-B8A3-6F84F60D3C87}"/>
                </a:ext>
              </a:extLst>
            </p:cNvPr>
            <p:cNvSpPr/>
            <p:nvPr/>
          </p:nvSpPr>
          <p:spPr bwMode="auto">
            <a:xfrm>
              <a:off x="6862354" y="2387888"/>
              <a:ext cx="595083" cy="21018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포털</a:t>
              </a: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9FE399DE-55CD-43E8-8FBB-CB46C9D9D1C4}"/>
                </a:ext>
              </a:extLst>
            </p:cNvPr>
            <p:cNvSpPr/>
            <p:nvPr/>
          </p:nvSpPr>
          <p:spPr bwMode="auto">
            <a:xfrm>
              <a:off x="7480663" y="2387888"/>
              <a:ext cx="595083" cy="21018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유튜브</a:t>
              </a:r>
            </a:p>
          </p:txBody>
        </p:sp>
      </p:grpSp>
      <p:sp>
        <p:nvSpPr>
          <p:cNvPr id="160" name="타원 159">
            <a:extLst>
              <a:ext uri="{FF2B5EF4-FFF2-40B4-BE49-F238E27FC236}">
                <a16:creationId xmlns:a16="http://schemas.microsoft.com/office/drawing/2014/main" id="{E912B478-BAE6-4D52-91F7-21AB598FBB7F}"/>
              </a:ext>
            </a:extLst>
          </p:cNvPr>
          <p:cNvSpPr/>
          <p:nvPr/>
        </p:nvSpPr>
        <p:spPr bwMode="auto">
          <a:xfrm>
            <a:off x="8064678" y="305474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9AABB7A-EC96-4DBF-9B0C-CE2782B7A471}"/>
              </a:ext>
            </a:extLst>
          </p:cNvPr>
          <p:cNvSpPr/>
          <p:nvPr/>
        </p:nvSpPr>
        <p:spPr bwMode="auto">
          <a:xfrm>
            <a:off x="7066460" y="126556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D0BA0D85-DB09-4378-A230-F6436DA66D22}"/>
              </a:ext>
            </a:extLst>
          </p:cNvPr>
          <p:cNvSpPr/>
          <p:nvPr/>
        </p:nvSpPr>
        <p:spPr bwMode="auto">
          <a:xfrm>
            <a:off x="7698917" y="275603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6B417EC-D75A-4D6E-B8D0-668119BEEEC7}"/>
              </a:ext>
            </a:extLst>
          </p:cNvPr>
          <p:cNvSpPr/>
          <p:nvPr/>
        </p:nvSpPr>
        <p:spPr bwMode="auto">
          <a:xfrm>
            <a:off x="7977015" y="173220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187F555-A313-4ED3-BD71-6AEC55990661}"/>
              </a:ext>
            </a:extLst>
          </p:cNvPr>
          <p:cNvSpPr txBox="1"/>
          <p:nvPr/>
        </p:nvSpPr>
        <p:spPr>
          <a:xfrm>
            <a:off x="6348546" y="1691056"/>
            <a:ext cx="1793062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 채널에서 관심 급상승 중인 뉴스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ECB5743-0915-4865-B46A-E2AD902E4794}"/>
              </a:ext>
            </a:extLst>
          </p:cNvPr>
          <p:cNvSpPr/>
          <p:nvPr/>
        </p:nvSpPr>
        <p:spPr bwMode="auto">
          <a:xfrm>
            <a:off x="4564970" y="0"/>
            <a:ext cx="2162175" cy="200025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UPDATE / 2023.08.17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734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64375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영상 기사 유형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6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SB_KNP_04_01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734496" cy="215444"/>
          </a:xfrm>
        </p:spPr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79828"/>
              </p:ext>
            </p:extLst>
          </p:nvPr>
        </p:nvGraphicFramePr>
        <p:xfrm>
          <a:off x="8939284" y="973008"/>
          <a:ext cx="3152632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</a:t>
                      </a:r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바이라인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기자가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인 경우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정보가 없는 경우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바이라인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노출 하지 않음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기자정보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기자사진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이름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사진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없는 경우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Default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이름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전용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 클릭 시 </a:t>
                      </a:r>
                      <a:r>
                        <a:rPr kumimoji="1" lang="en-US" altLang="ko-KR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mailto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</a:t>
                      </a:r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바이라인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(2~3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인인 경우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기자가 없는 경우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바이라인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노출 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기자정보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이름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이름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전용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 클릭 시 </a:t>
                      </a:r>
                      <a:r>
                        <a:rPr kumimoji="1" lang="en-US" altLang="ko-KR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mailto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</a:t>
                      </a:r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바이라인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(3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이상인 경우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기자가 없는 경우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바이라인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노출 하지 않음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기자정보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이름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수에 따라 높이 값 유동적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이름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전용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평가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기사평가 항목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좋아요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응원해요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후속 원해요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카운트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Up,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다른 평가 항목에 대해서는 중복 선택 가능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동일 평가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중북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불가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평가 후 다시 선택 시 취소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평가 후 상태 변경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평가 후 아이콘 상태 변경 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별도의 알림은 제공하지 않음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취소 시 컬러 원래 컬러로 변경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88427"/>
                  </a:ext>
                </a:extLst>
              </a:tr>
            </a:tbl>
          </a:graphicData>
        </a:graphic>
      </p:graphicFrame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9AD9ED45-51EC-4B87-9DE3-55C26D39D285}"/>
              </a:ext>
            </a:extLst>
          </p:cNvPr>
          <p:cNvSpPr/>
          <p:nvPr/>
        </p:nvSpPr>
        <p:spPr bwMode="auto">
          <a:xfrm>
            <a:off x="944074" y="1074949"/>
            <a:ext cx="5369639" cy="621012"/>
          </a:xfrm>
          <a:prstGeom prst="roundRect">
            <a:avLst>
              <a:gd name="adj" fmla="val 1360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C648E07-7E87-4976-8D8A-D7EB21146CD0}"/>
              </a:ext>
            </a:extLst>
          </p:cNvPr>
          <p:cNvSpPr txBox="1"/>
          <p:nvPr/>
        </p:nvSpPr>
        <p:spPr>
          <a:xfrm>
            <a:off x="1457176" y="1219771"/>
            <a:ext cx="157917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hong@kbs.co.kr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480DFC94-607C-4FB0-9033-7ECB8A450FB3}"/>
              </a:ext>
            </a:extLst>
          </p:cNvPr>
          <p:cNvSpPr/>
          <p:nvPr/>
        </p:nvSpPr>
        <p:spPr bwMode="auto">
          <a:xfrm>
            <a:off x="1156024" y="1235406"/>
            <a:ext cx="327222" cy="3272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1D8C86-6223-4576-88E2-E44B67EE09E1}"/>
              </a:ext>
            </a:extLst>
          </p:cNvPr>
          <p:cNvSpPr txBox="1"/>
          <p:nvPr/>
        </p:nvSpPr>
        <p:spPr>
          <a:xfrm>
            <a:off x="4391994" y="1215789"/>
            <a:ext cx="1798847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올바른 시선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편중되지 않는 기사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올바른 시선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편중되지 않는 기사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DD0B40F3-6887-4247-B6FE-2CC8323327D1}"/>
              </a:ext>
            </a:extLst>
          </p:cNvPr>
          <p:cNvSpPr/>
          <p:nvPr/>
        </p:nvSpPr>
        <p:spPr bwMode="auto">
          <a:xfrm>
            <a:off x="944074" y="2482653"/>
            <a:ext cx="5369639" cy="621012"/>
          </a:xfrm>
          <a:prstGeom prst="roundRect">
            <a:avLst>
              <a:gd name="adj" fmla="val 1360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4E4C304-3204-4C52-8DC6-EF5182B70B12}"/>
              </a:ext>
            </a:extLst>
          </p:cNvPr>
          <p:cNvSpPr txBox="1"/>
          <p:nvPr/>
        </p:nvSpPr>
        <p:spPr>
          <a:xfrm>
            <a:off x="1156024" y="2627475"/>
            <a:ext cx="1259898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hong@kbs.co.kr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9DBCB6B-B67D-4931-AB40-26407DB8102B}"/>
              </a:ext>
            </a:extLst>
          </p:cNvPr>
          <p:cNvSpPr txBox="1"/>
          <p:nvPr/>
        </p:nvSpPr>
        <p:spPr>
          <a:xfrm>
            <a:off x="3147111" y="2627475"/>
            <a:ext cx="1259898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hong@kbs.co.kr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429BF8-5AFE-499B-B8E1-FDDCA88BB727}"/>
              </a:ext>
            </a:extLst>
          </p:cNvPr>
          <p:cNvSpPr txBox="1"/>
          <p:nvPr/>
        </p:nvSpPr>
        <p:spPr>
          <a:xfrm>
            <a:off x="5016109" y="2627475"/>
            <a:ext cx="1259898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hong@kbs.co.kr</a:t>
            </a: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F064DFDF-B992-4E42-80C7-F0FA7FF6BB61}"/>
              </a:ext>
            </a:extLst>
          </p:cNvPr>
          <p:cNvSpPr/>
          <p:nvPr/>
        </p:nvSpPr>
        <p:spPr bwMode="auto">
          <a:xfrm>
            <a:off x="944074" y="3808607"/>
            <a:ext cx="5369639" cy="756757"/>
          </a:xfrm>
          <a:prstGeom prst="roundRect">
            <a:avLst>
              <a:gd name="adj" fmla="val 1360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AEA070D-0F27-4B78-9993-DB1AE8B51D67}"/>
              </a:ext>
            </a:extLst>
          </p:cNvPr>
          <p:cNvSpPr txBox="1"/>
          <p:nvPr/>
        </p:nvSpPr>
        <p:spPr>
          <a:xfrm>
            <a:off x="1156024" y="3953430"/>
            <a:ext cx="1259898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88158DB-CF0D-4E9B-A692-CAB6BBA37C34}"/>
              </a:ext>
            </a:extLst>
          </p:cNvPr>
          <p:cNvSpPr txBox="1"/>
          <p:nvPr/>
        </p:nvSpPr>
        <p:spPr>
          <a:xfrm>
            <a:off x="2445832" y="3953430"/>
            <a:ext cx="1259898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E0EAD0C-03A7-4ED8-9F8B-02C9D61045FA}"/>
              </a:ext>
            </a:extLst>
          </p:cNvPr>
          <p:cNvSpPr txBox="1"/>
          <p:nvPr/>
        </p:nvSpPr>
        <p:spPr>
          <a:xfrm>
            <a:off x="3717284" y="3953430"/>
            <a:ext cx="1259898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E4B135D-1513-4308-82FB-EF3E5BCFAA3F}"/>
              </a:ext>
            </a:extLst>
          </p:cNvPr>
          <p:cNvSpPr txBox="1"/>
          <p:nvPr/>
        </p:nvSpPr>
        <p:spPr>
          <a:xfrm>
            <a:off x="1156024" y="4205979"/>
            <a:ext cx="1259898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6E5455B-8BED-42BB-8B22-BB03845B6081}"/>
              </a:ext>
            </a:extLst>
          </p:cNvPr>
          <p:cNvSpPr txBox="1"/>
          <p:nvPr/>
        </p:nvSpPr>
        <p:spPr>
          <a:xfrm>
            <a:off x="4953901" y="3953430"/>
            <a:ext cx="118658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BDA8919-61DF-445C-A34F-6CED6FBC31AE}"/>
              </a:ext>
            </a:extLst>
          </p:cNvPr>
          <p:cNvSpPr/>
          <p:nvPr/>
        </p:nvSpPr>
        <p:spPr bwMode="auto">
          <a:xfrm>
            <a:off x="104775" y="2462451"/>
            <a:ext cx="786968" cy="121441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기자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바이 라인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기자 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2~3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4612EF9-0F2A-491E-B2F0-DB0DEA2EFB42}"/>
              </a:ext>
            </a:extLst>
          </p:cNvPr>
          <p:cNvSpPr/>
          <p:nvPr/>
        </p:nvSpPr>
        <p:spPr bwMode="auto">
          <a:xfrm>
            <a:off x="104775" y="3793450"/>
            <a:ext cx="786968" cy="141949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기자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바이 라인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기자 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 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이상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9378DA3E-EF69-42E9-86E4-EB744DEED245}"/>
              </a:ext>
            </a:extLst>
          </p:cNvPr>
          <p:cNvSpPr/>
          <p:nvPr/>
        </p:nvSpPr>
        <p:spPr bwMode="auto">
          <a:xfrm>
            <a:off x="763824" y="301130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517B226D-C762-48FA-BDCF-132AE00152DE}"/>
              </a:ext>
            </a:extLst>
          </p:cNvPr>
          <p:cNvSpPr/>
          <p:nvPr/>
        </p:nvSpPr>
        <p:spPr bwMode="auto">
          <a:xfrm>
            <a:off x="763824" y="458547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9BA7F45-7A74-4DC7-9A77-6BBE250FB4E5}"/>
              </a:ext>
            </a:extLst>
          </p:cNvPr>
          <p:cNvSpPr/>
          <p:nvPr/>
        </p:nvSpPr>
        <p:spPr bwMode="auto">
          <a:xfrm>
            <a:off x="104775" y="1083848"/>
            <a:ext cx="786968" cy="121441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기자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바이 라인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기자 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8010A765-C185-44C2-B719-5D46595935D5}"/>
              </a:ext>
            </a:extLst>
          </p:cNvPr>
          <p:cNvSpPr/>
          <p:nvPr/>
        </p:nvSpPr>
        <p:spPr bwMode="auto">
          <a:xfrm>
            <a:off x="797295" y="156720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BEFFACB5-18DE-4F62-BC9A-C61D267B10EB}"/>
              </a:ext>
            </a:extLst>
          </p:cNvPr>
          <p:cNvSpPr/>
          <p:nvPr/>
        </p:nvSpPr>
        <p:spPr bwMode="auto">
          <a:xfrm>
            <a:off x="944074" y="5290794"/>
            <a:ext cx="5369639" cy="1034374"/>
          </a:xfrm>
          <a:prstGeom prst="roundRect">
            <a:avLst>
              <a:gd name="adj" fmla="val 1360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E3EC8C3-6E59-4A9D-B4F6-3866CB73925E}"/>
              </a:ext>
            </a:extLst>
          </p:cNvPr>
          <p:cNvSpPr>
            <a:spLocks noChangeAspect="1"/>
          </p:cNvSpPr>
          <p:nvPr/>
        </p:nvSpPr>
        <p:spPr bwMode="auto">
          <a:xfrm>
            <a:off x="999769" y="5405905"/>
            <a:ext cx="1447974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 기사가 좋으셨다면</a:t>
            </a: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663C613F-D067-4394-8846-44646BBBDA31}"/>
              </a:ext>
            </a:extLst>
          </p:cNvPr>
          <p:cNvSpPr/>
          <p:nvPr/>
        </p:nvSpPr>
        <p:spPr bwMode="auto">
          <a:xfrm>
            <a:off x="1754034" y="5752515"/>
            <a:ext cx="235131" cy="2351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E9BA851-39E4-4515-B6C2-E2FFFF4F36C7}"/>
              </a:ext>
            </a:extLst>
          </p:cNvPr>
          <p:cNvSpPr txBox="1"/>
          <p:nvPr/>
        </p:nvSpPr>
        <p:spPr>
          <a:xfrm>
            <a:off x="1939450" y="5782263"/>
            <a:ext cx="506382" cy="20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좋아요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C2EC8C41-D6CC-40CA-B7E1-A499EDA2718F}"/>
              </a:ext>
            </a:extLst>
          </p:cNvPr>
          <p:cNvSpPr/>
          <p:nvPr/>
        </p:nvSpPr>
        <p:spPr bwMode="auto">
          <a:xfrm>
            <a:off x="3193358" y="5752515"/>
            <a:ext cx="235131" cy="2351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81755E9-7E73-4D19-9BEB-74C81C2CB3D8}"/>
              </a:ext>
            </a:extLst>
          </p:cNvPr>
          <p:cNvSpPr txBox="1"/>
          <p:nvPr/>
        </p:nvSpPr>
        <p:spPr>
          <a:xfrm>
            <a:off x="3378774" y="5782263"/>
            <a:ext cx="612594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응원해요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D1CA3E3-3464-4E63-AA95-DE168F7D55A4}"/>
              </a:ext>
            </a:extLst>
          </p:cNvPr>
          <p:cNvSpPr txBox="1"/>
          <p:nvPr/>
        </p:nvSpPr>
        <p:spPr>
          <a:xfrm>
            <a:off x="3310923" y="6033248"/>
            <a:ext cx="506382" cy="20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1,234</a:t>
            </a: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352F3A81-CDCA-41E2-9C2E-59D272BF1D90}"/>
              </a:ext>
            </a:extLst>
          </p:cNvPr>
          <p:cNvSpPr/>
          <p:nvPr/>
        </p:nvSpPr>
        <p:spPr bwMode="auto">
          <a:xfrm>
            <a:off x="4718789" y="5752515"/>
            <a:ext cx="235131" cy="2289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33FDCC1-35C1-4D4C-B6FD-A3B2434B5A5B}"/>
              </a:ext>
            </a:extLst>
          </p:cNvPr>
          <p:cNvSpPr txBox="1"/>
          <p:nvPr/>
        </p:nvSpPr>
        <p:spPr>
          <a:xfrm>
            <a:off x="4904204" y="5782263"/>
            <a:ext cx="777137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후속 원해요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55A4266-4CCD-4941-A402-CB75B59A41D6}"/>
              </a:ext>
            </a:extLst>
          </p:cNvPr>
          <p:cNvSpPr txBox="1"/>
          <p:nvPr/>
        </p:nvSpPr>
        <p:spPr>
          <a:xfrm>
            <a:off x="4836354" y="6033248"/>
            <a:ext cx="506382" cy="20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1,234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5675CB3-4F4A-4672-9A6E-96480841EDAF}"/>
              </a:ext>
            </a:extLst>
          </p:cNvPr>
          <p:cNvSpPr txBox="1"/>
          <p:nvPr/>
        </p:nvSpPr>
        <p:spPr>
          <a:xfrm>
            <a:off x="1784514" y="6033248"/>
            <a:ext cx="506382" cy="20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1,234</a:t>
            </a: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9C5B60C4-8DB5-4973-972A-2A6DC6EA7A16}"/>
              </a:ext>
            </a:extLst>
          </p:cNvPr>
          <p:cNvSpPr/>
          <p:nvPr/>
        </p:nvSpPr>
        <p:spPr bwMode="auto">
          <a:xfrm>
            <a:off x="760744" y="563043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3F5F36C-2F19-4C95-9E32-732651078B8D}"/>
              </a:ext>
            </a:extLst>
          </p:cNvPr>
          <p:cNvSpPr/>
          <p:nvPr/>
        </p:nvSpPr>
        <p:spPr bwMode="auto">
          <a:xfrm>
            <a:off x="2876758" y="530286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DBF55D30-9ABD-4D68-AFD2-760727A56409}"/>
              </a:ext>
            </a:extLst>
          </p:cNvPr>
          <p:cNvSpPr/>
          <p:nvPr/>
        </p:nvSpPr>
        <p:spPr bwMode="auto">
          <a:xfrm>
            <a:off x="3213127" y="248624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DD992B55-7184-4205-9195-9ED331D67E89}"/>
              </a:ext>
            </a:extLst>
          </p:cNvPr>
          <p:cNvSpPr/>
          <p:nvPr/>
        </p:nvSpPr>
        <p:spPr bwMode="auto">
          <a:xfrm>
            <a:off x="2889454" y="3812303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24B209CF-0B1B-452F-AFBD-298866E70164}"/>
              </a:ext>
            </a:extLst>
          </p:cNvPr>
          <p:cNvSpPr/>
          <p:nvPr/>
        </p:nvSpPr>
        <p:spPr bwMode="auto">
          <a:xfrm>
            <a:off x="4679740" y="5594973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46A9764D-3A11-4143-9209-CC01A5F68F56}"/>
              </a:ext>
            </a:extLst>
          </p:cNvPr>
          <p:cNvSpPr/>
          <p:nvPr/>
        </p:nvSpPr>
        <p:spPr bwMode="auto">
          <a:xfrm>
            <a:off x="3184001" y="109013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F5CDC87-B837-49D0-B041-BB9945A7FFF9}"/>
              </a:ext>
            </a:extLst>
          </p:cNvPr>
          <p:cNvSpPr/>
          <p:nvPr/>
        </p:nvSpPr>
        <p:spPr bwMode="auto">
          <a:xfrm>
            <a:off x="4564970" y="0"/>
            <a:ext cx="2162175" cy="200025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UPDATE / 2023.08.17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0249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64375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영상 기사 유형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6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SB_KNP_04_01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734496" cy="215444"/>
          </a:xfrm>
        </p:spPr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106950"/>
              </p:ext>
            </p:extLst>
          </p:nvPr>
        </p:nvGraphicFramePr>
        <p:xfrm>
          <a:off x="8939284" y="973008"/>
          <a:ext cx="3152632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9881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시리즈 영역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운영에서 시리즈 영역을 설정한 경우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시리즈 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수는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마우스 오버 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페이징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 우측 이동 가능 페이지가 없는 경우 비활성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화면 기준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으로 페이지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 시 번호 변경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다음 페이지가 없는 경우 페이지 번호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1/1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이하인 경우 좌측 부터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운영에서 이슈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더보기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영역을 설정한 경우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수는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 보기 버튼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이슈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마우스 오버 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8842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302768"/>
                  </a:ext>
                </a:extLst>
              </a:tr>
            </a:tbl>
          </a:graphicData>
        </a:graphic>
      </p:graphicFrame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7097C33-482A-4F7D-8328-99D08D85A884}"/>
              </a:ext>
            </a:extLst>
          </p:cNvPr>
          <p:cNvSpPr/>
          <p:nvPr/>
        </p:nvSpPr>
        <p:spPr bwMode="auto">
          <a:xfrm>
            <a:off x="970202" y="973008"/>
            <a:ext cx="5369639" cy="2035861"/>
          </a:xfrm>
          <a:prstGeom prst="roundRect">
            <a:avLst>
              <a:gd name="adj" fmla="val 590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507292D-AE6A-42BC-96EE-50C1204D0B16}"/>
              </a:ext>
            </a:extLst>
          </p:cNvPr>
          <p:cNvSpPr>
            <a:spLocks noChangeAspect="1"/>
          </p:cNvSpPr>
          <p:nvPr/>
        </p:nvSpPr>
        <p:spPr bwMode="auto">
          <a:xfrm>
            <a:off x="1113848" y="1094403"/>
            <a:ext cx="64528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시리즈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AEF9C9B-A633-4BF3-BBA8-45E12BDE8233}"/>
              </a:ext>
            </a:extLst>
          </p:cNvPr>
          <p:cNvSpPr>
            <a:spLocks noChangeAspect="1"/>
          </p:cNvSpPr>
          <p:nvPr/>
        </p:nvSpPr>
        <p:spPr bwMode="auto">
          <a:xfrm>
            <a:off x="1759134" y="1094402"/>
            <a:ext cx="3474720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지진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우리는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88BA1A48-1611-42EF-AF63-79CB29728111}"/>
              </a:ext>
            </a:extLst>
          </p:cNvPr>
          <p:cNvGrpSpPr/>
          <p:nvPr/>
        </p:nvGrpSpPr>
        <p:grpSpPr>
          <a:xfrm>
            <a:off x="1054841" y="1463750"/>
            <a:ext cx="5197915" cy="642394"/>
            <a:chOff x="1036860" y="4186248"/>
            <a:chExt cx="6795660" cy="839856"/>
          </a:xfrm>
        </p:grpSpPr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080A2374-A578-4AAD-9C11-76BF7D762BAC}"/>
                </a:ext>
              </a:extLst>
            </p:cNvPr>
            <p:cNvSpPr/>
            <p:nvPr/>
          </p:nvSpPr>
          <p:spPr bwMode="auto">
            <a:xfrm>
              <a:off x="1036860" y="4186248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9F64507D-DB77-42BA-ABC8-E5FB955746AF}"/>
                </a:ext>
              </a:extLst>
            </p:cNvPr>
            <p:cNvSpPr/>
            <p:nvPr/>
          </p:nvSpPr>
          <p:spPr bwMode="auto">
            <a:xfrm>
              <a:off x="2752699" y="4186248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7CEE20CF-8296-4922-90E1-F1C8FEA3F619}"/>
                </a:ext>
              </a:extLst>
            </p:cNvPr>
            <p:cNvSpPr/>
            <p:nvPr/>
          </p:nvSpPr>
          <p:spPr bwMode="auto">
            <a:xfrm>
              <a:off x="4476746" y="4186248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8E087589-27CA-4D6B-BF06-9461E1635F9C}"/>
                </a:ext>
              </a:extLst>
            </p:cNvPr>
            <p:cNvSpPr/>
            <p:nvPr/>
          </p:nvSpPr>
          <p:spPr bwMode="auto">
            <a:xfrm>
              <a:off x="6192585" y="4186248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116F57AE-6065-4FB9-98F2-64A3F29DD2DA}"/>
              </a:ext>
            </a:extLst>
          </p:cNvPr>
          <p:cNvSpPr txBox="1"/>
          <p:nvPr/>
        </p:nvSpPr>
        <p:spPr>
          <a:xfrm>
            <a:off x="977732" y="2138126"/>
            <a:ext cx="138953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9F4B8A02-3C9B-4ECB-A89F-E7799D010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032" y="2707335"/>
            <a:ext cx="863978" cy="196630"/>
          </a:xfrm>
          <a:prstGeom prst="rect">
            <a:avLst/>
          </a:prstGeom>
        </p:spPr>
      </p:pic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3E02CC8-F148-4C46-AC6E-650A69F6CD20}"/>
              </a:ext>
            </a:extLst>
          </p:cNvPr>
          <p:cNvCxnSpPr>
            <a:cxnSpLocks/>
          </p:cNvCxnSpPr>
          <p:nvPr/>
        </p:nvCxnSpPr>
        <p:spPr bwMode="auto">
          <a:xfrm>
            <a:off x="970202" y="2603645"/>
            <a:ext cx="5369639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E2F9185B-CD37-43A3-A5EA-413422CA96F2}"/>
              </a:ext>
            </a:extLst>
          </p:cNvPr>
          <p:cNvSpPr/>
          <p:nvPr/>
        </p:nvSpPr>
        <p:spPr bwMode="auto">
          <a:xfrm>
            <a:off x="3455190" y="1922071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D63B0FBD-749B-4A71-ACC1-2CC2238951F1}"/>
              </a:ext>
            </a:extLst>
          </p:cNvPr>
          <p:cNvSpPr/>
          <p:nvPr/>
        </p:nvSpPr>
        <p:spPr bwMode="auto">
          <a:xfrm>
            <a:off x="2128498" y="1922070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D808E6B-C993-43C2-96A0-C1CF08112CE7}"/>
              </a:ext>
            </a:extLst>
          </p:cNvPr>
          <p:cNvSpPr txBox="1"/>
          <p:nvPr/>
        </p:nvSpPr>
        <p:spPr>
          <a:xfrm>
            <a:off x="2318852" y="2138126"/>
            <a:ext cx="138953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A8812F3-0A15-4FFD-9069-0F2362F5325D}"/>
              </a:ext>
            </a:extLst>
          </p:cNvPr>
          <p:cNvSpPr txBox="1"/>
          <p:nvPr/>
        </p:nvSpPr>
        <p:spPr>
          <a:xfrm>
            <a:off x="3625138" y="2138126"/>
            <a:ext cx="138953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300608A-7843-44D0-A530-58BBCA5BE9D0}"/>
              </a:ext>
            </a:extLst>
          </p:cNvPr>
          <p:cNvSpPr txBox="1"/>
          <p:nvPr/>
        </p:nvSpPr>
        <p:spPr>
          <a:xfrm>
            <a:off x="4922715" y="2138126"/>
            <a:ext cx="138953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6A4C319E-11D5-4E51-9138-67E21679F0F0}"/>
              </a:ext>
            </a:extLst>
          </p:cNvPr>
          <p:cNvSpPr/>
          <p:nvPr/>
        </p:nvSpPr>
        <p:spPr bwMode="auto">
          <a:xfrm>
            <a:off x="970202" y="3124026"/>
            <a:ext cx="5369639" cy="1709232"/>
          </a:xfrm>
          <a:prstGeom prst="roundRect">
            <a:avLst>
              <a:gd name="adj" fmla="val 590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8AE9CE1-4B4A-4109-9DC0-60FB009D5CAE}"/>
              </a:ext>
            </a:extLst>
          </p:cNvPr>
          <p:cNvSpPr>
            <a:spLocks noChangeAspect="1"/>
          </p:cNvSpPr>
          <p:nvPr/>
        </p:nvSpPr>
        <p:spPr bwMode="auto">
          <a:xfrm>
            <a:off x="1113848" y="3245420"/>
            <a:ext cx="941377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이슈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4CF32A6-C47E-45B0-9BCA-94BCA9C6FD91}"/>
              </a:ext>
            </a:extLst>
          </p:cNvPr>
          <p:cNvSpPr>
            <a:spLocks noChangeAspect="1"/>
          </p:cNvSpPr>
          <p:nvPr/>
        </p:nvSpPr>
        <p:spPr bwMode="auto">
          <a:xfrm>
            <a:off x="1654400" y="3245419"/>
            <a:ext cx="2464525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전세 사기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피해 확산 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64727395-E70F-4D96-9596-9B4DF73A452C}"/>
              </a:ext>
            </a:extLst>
          </p:cNvPr>
          <p:cNvGrpSpPr/>
          <p:nvPr/>
        </p:nvGrpSpPr>
        <p:grpSpPr>
          <a:xfrm>
            <a:off x="1054841" y="3614767"/>
            <a:ext cx="5197915" cy="642394"/>
            <a:chOff x="1036860" y="4186248"/>
            <a:chExt cx="6795660" cy="839856"/>
          </a:xfrm>
        </p:grpSpPr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D4E4AD96-7F8F-4A4E-BC54-230A955D891E}"/>
                </a:ext>
              </a:extLst>
            </p:cNvPr>
            <p:cNvSpPr/>
            <p:nvPr/>
          </p:nvSpPr>
          <p:spPr bwMode="auto">
            <a:xfrm>
              <a:off x="1036860" y="4186248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CF2FD228-C883-4D82-94B4-90B07E59784E}"/>
                </a:ext>
              </a:extLst>
            </p:cNvPr>
            <p:cNvSpPr/>
            <p:nvPr/>
          </p:nvSpPr>
          <p:spPr bwMode="auto">
            <a:xfrm>
              <a:off x="2752699" y="4186248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717A7D53-EA95-49BC-97C6-DA91485B988C}"/>
                </a:ext>
              </a:extLst>
            </p:cNvPr>
            <p:cNvSpPr/>
            <p:nvPr/>
          </p:nvSpPr>
          <p:spPr bwMode="auto">
            <a:xfrm>
              <a:off x="4476746" y="4186248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F07012A7-956B-4F02-9635-34D3A2892A4D}"/>
                </a:ext>
              </a:extLst>
            </p:cNvPr>
            <p:cNvSpPr/>
            <p:nvPr/>
          </p:nvSpPr>
          <p:spPr bwMode="auto">
            <a:xfrm>
              <a:off x="6192585" y="4186248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DAAEEC18-1414-48E7-A541-CAFF7FD9EC9B}"/>
              </a:ext>
            </a:extLst>
          </p:cNvPr>
          <p:cNvSpPr txBox="1"/>
          <p:nvPr/>
        </p:nvSpPr>
        <p:spPr>
          <a:xfrm>
            <a:off x="977732" y="4289143"/>
            <a:ext cx="138953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BA96C0F7-C59D-441F-9CC3-E87909C078EF}"/>
              </a:ext>
            </a:extLst>
          </p:cNvPr>
          <p:cNvSpPr/>
          <p:nvPr/>
        </p:nvSpPr>
        <p:spPr bwMode="auto">
          <a:xfrm>
            <a:off x="3455190" y="4073088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7D38763E-94DB-4EEB-8ED8-CDA01CEEB74B}"/>
              </a:ext>
            </a:extLst>
          </p:cNvPr>
          <p:cNvSpPr/>
          <p:nvPr/>
        </p:nvSpPr>
        <p:spPr bwMode="auto">
          <a:xfrm>
            <a:off x="2128498" y="4073087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0846A64-3A40-45D7-8787-C3F58A35F1EF}"/>
              </a:ext>
            </a:extLst>
          </p:cNvPr>
          <p:cNvSpPr txBox="1"/>
          <p:nvPr/>
        </p:nvSpPr>
        <p:spPr>
          <a:xfrm>
            <a:off x="2318852" y="4289143"/>
            <a:ext cx="138953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51CE2BB-C7F9-4601-B550-6F614BE938FB}"/>
              </a:ext>
            </a:extLst>
          </p:cNvPr>
          <p:cNvSpPr txBox="1"/>
          <p:nvPr/>
        </p:nvSpPr>
        <p:spPr>
          <a:xfrm>
            <a:off x="3625138" y="4289143"/>
            <a:ext cx="138953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7234A86-393F-4632-8157-55610B291840}"/>
              </a:ext>
            </a:extLst>
          </p:cNvPr>
          <p:cNvSpPr txBox="1"/>
          <p:nvPr/>
        </p:nvSpPr>
        <p:spPr>
          <a:xfrm>
            <a:off x="4922715" y="4289143"/>
            <a:ext cx="138953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A055E131-0DE2-4858-A858-E083E7BF8F38}"/>
              </a:ext>
            </a:extLst>
          </p:cNvPr>
          <p:cNvSpPr/>
          <p:nvPr/>
        </p:nvSpPr>
        <p:spPr bwMode="auto">
          <a:xfrm>
            <a:off x="6037046" y="3290676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200F70D-6CA2-4903-855D-FD8B0EFEC8E4}"/>
              </a:ext>
            </a:extLst>
          </p:cNvPr>
          <p:cNvSpPr>
            <a:spLocks noChangeAspect="1"/>
          </p:cNvSpPr>
          <p:nvPr/>
        </p:nvSpPr>
        <p:spPr bwMode="auto">
          <a:xfrm>
            <a:off x="5635648" y="3240427"/>
            <a:ext cx="444137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더보기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7A68A889-AD4F-4462-968D-EC672BCAF8B5}"/>
              </a:ext>
            </a:extLst>
          </p:cNvPr>
          <p:cNvSpPr/>
          <p:nvPr/>
        </p:nvSpPr>
        <p:spPr bwMode="auto">
          <a:xfrm>
            <a:off x="970202" y="4961535"/>
            <a:ext cx="5369639" cy="1517643"/>
          </a:xfrm>
          <a:prstGeom prst="roundRect">
            <a:avLst>
              <a:gd name="adj" fmla="val 590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EB22BE8-69D0-48F8-BA9B-680F54D6064E}"/>
              </a:ext>
            </a:extLst>
          </p:cNvPr>
          <p:cNvSpPr>
            <a:spLocks noChangeAspect="1"/>
          </p:cNvSpPr>
          <p:nvPr/>
        </p:nvSpPr>
        <p:spPr bwMode="auto">
          <a:xfrm>
            <a:off x="1113848" y="5082929"/>
            <a:ext cx="1253417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전주 지역 주요뉴스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C3AD366-4607-4098-BDCC-A9409F320268}"/>
              </a:ext>
            </a:extLst>
          </p:cNvPr>
          <p:cNvSpPr/>
          <p:nvPr/>
        </p:nvSpPr>
        <p:spPr bwMode="auto">
          <a:xfrm>
            <a:off x="970202" y="6285022"/>
            <a:ext cx="5369639" cy="1993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91E8AF7-1DDE-4811-96D0-3ECE3B68DAED}"/>
              </a:ext>
            </a:extLst>
          </p:cNvPr>
          <p:cNvSpPr txBox="1"/>
          <p:nvPr/>
        </p:nvSpPr>
        <p:spPr>
          <a:xfrm>
            <a:off x="3184652" y="5777270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다음 장표 참조</a:t>
            </a: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C9659D50-5F6C-460C-BA1C-2A44C50AE760}"/>
              </a:ext>
            </a:extLst>
          </p:cNvPr>
          <p:cNvSpPr/>
          <p:nvPr/>
        </p:nvSpPr>
        <p:spPr bwMode="auto">
          <a:xfrm>
            <a:off x="775712" y="166602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2761E252-8667-48B9-B12A-9781AD49A7EF}"/>
              </a:ext>
            </a:extLst>
          </p:cNvPr>
          <p:cNvSpPr/>
          <p:nvPr/>
        </p:nvSpPr>
        <p:spPr bwMode="auto">
          <a:xfrm>
            <a:off x="1960313" y="979223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177DDD-6A00-4FAD-A8C0-303A3BE01A38}"/>
              </a:ext>
            </a:extLst>
          </p:cNvPr>
          <p:cNvSpPr/>
          <p:nvPr/>
        </p:nvSpPr>
        <p:spPr bwMode="auto">
          <a:xfrm>
            <a:off x="1513839" y="148641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B9E27E18-A722-42F2-96C3-7B590ACCF33D}"/>
              </a:ext>
            </a:extLst>
          </p:cNvPr>
          <p:cNvSpPr/>
          <p:nvPr/>
        </p:nvSpPr>
        <p:spPr bwMode="auto">
          <a:xfrm>
            <a:off x="2886663" y="274650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A74040A1-FF02-4690-BE7D-FE7906C4C7EF}"/>
              </a:ext>
            </a:extLst>
          </p:cNvPr>
          <p:cNvSpPr/>
          <p:nvPr/>
        </p:nvSpPr>
        <p:spPr bwMode="auto">
          <a:xfrm>
            <a:off x="775712" y="391239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E7EF9D31-92D5-4EE0-9E60-387081407E6F}"/>
              </a:ext>
            </a:extLst>
          </p:cNvPr>
          <p:cNvSpPr/>
          <p:nvPr/>
        </p:nvSpPr>
        <p:spPr bwMode="auto">
          <a:xfrm>
            <a:off x="2048248" y="315324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E9F510A-4FDA-4A58-AEB8-270F6CC670E2}"/>
              </a:ext>
            </a:extLst>
          </p:cNvPr>
          <p:cNvSpPr/>
          <p:nvPr/>
        </p:nvSpPr>
        <p:spPr bwMode="auto">
          <a:xfrm>
            <a:off x="1504313" y="364825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B6956E5-A039-4121-AF45-72BE407CEDFC}"/>
              </a:ext>
            </a:extLst>
          </p:cNvPr>
          <p:cNvSpPr/>
          <p:nvPr/>
        </p:nvSpPr>
        <p:spPr bwMode="auto">
          <a:xfrm>
            <a:off x="5703581" y="312949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3BFE6B7-CA9B-4463-9ED4-3C1A90563CE6}"/>
              </a:ext>
            </a:extLst>
          </p:cNvPr>
          <p:cNvSpPr/>
          <p:nvPr/>
        </p:nvSpPr>
        <p:spPr bwMode="auto">
          <a:xfrm>
            <a:off x="4564970" y="0"/>
            <a:ext cx="2162175" cy="200025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UPDATE / 2023.08.17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353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64375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영상 기사 유형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6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SB_KNP_04_01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734496" cy="215444"/>
          </a:xfrm>
        </p:spPr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665684"/>
              </p:ext>
            </p:extLst>
          </p:nvPr>
        </p:nvGraphicFramePr>
        <p:xfrm>
          <a:off x="8939284" y="973008"/>
          <a:ext cx="3152632" cy="3947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 주요뉴스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기사가 지역뉴스에 포함된 경우만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지역명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기사가 포함된 지역 타이틀 부분에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주요 뉴스 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지역 주요뉴스 중 메인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텍스트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 주요뉴스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지역 주요 뉴스 중 메인 뉴스를 제외한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텍스트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오늘의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HOT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노출갯수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마우스 오버 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8842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302768"/>
                  </a:ext>
                </a:extLst>
              </a:tr>
            </a:tbl>
          </a:graphicData>
        </a:graphic>
      </p:graphicFrame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7A68A889-AD4F-4462-968D-EC672BCAF8B5}"/>
              </a:ext>
            </a:extLst>
          </p:cNvPr>
          <p:cNvSpPr/>
          <p:nvPr/>
        </p:nvSpPr>
        <p:spPr bwMode="auto">
          <a:xfrm>
            <a:off x="970202" y="999134"/>
            <a:ext cx="5369639" cy="2641049"/>
          </a:xfrm>
          <a:prstGeom prst="roundRect">
            <a:avLst>
              <a:gd name="adj" fmla="val 491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EB22BE8-69D0-48F8-BA9B-680F54D6064E}"/>
              </a:ext>
            </a:extLst>
          </p:cNvPr>
          <p:cNvSpPr>
            <a:spLocks noChangeAspect="1"/>
          </p:cNvSpPr>
          <p:nvPr/>
        </p:nvSpPr>
        <p:spPr bwMode="auto">
          <a:xfrm>
            <a:off x="1113848" y="1120529"/>
            <a:ext cx="1253417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전주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주요뉴스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7EBAF7-77B1-4DB5-A4A3-8D7BC7CEE30E}"/>
              </a:ext>
            </a:extLst>
          </p:cNvPr>
          <p:cNvSpPr txBox="1"/>
          <p:nvPr/>
        </p:nvSpPr>
        <p:spPr>
          <a:xfrm>
            <a:off x="4935065" y="1532096"/>
            <a:ext cx="1274145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1DB7A7A-2962-4864-8E9B-47C75C7B0762}"/>
              </a:ext>
            </a:extLst>
          </p:cNvPr>
          <p:cNvGrpSpPr/>
          <p:nvPr/>
        </p:nvGrpSpPr>
        <p:grpSpPr>
          <a:xfrm>
            <a:off x="4092464" y="1489876"/>
            <a:ext cx="842602" cy="1933200"/>
            <a:chOff x="4092464" y="1489876"/>
            <a:chExt cx="686811" cy="1835481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18B2C4DB-7C6B-4A0C-B6FD-B8B43CA06E6F}"/>
                </a:ext>
              </a:extLst>
            </p:cNvPr>
            <p:cNvSpPr/>
            <p:nvPr/>
          </p:nvSpPr>
          <p:spPr bwMode="auto">
            <a:xfrm>
              <a:off x="4092464" y="1489876"/>
              <a:ext cx="686811" cy="41598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BE727B53-1781-4A3D-870E-B6DFE584A54F}"/>
                </a:ext>
              </a:extLst>
            </p:cNvPr>
            <p:cNvSpPr/>
            <p:nvPr/>
          </p:nvSpPr>
          <p:spPr bwMode="auto">
            <a:xfrm>
              <a:off x="4092464" y="1968847"/>
              <a:ext cx="686811" cy="41598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47E32E57-9C11-427C-8244-F5D36ADAFE8F}"/>
                </a:ext>
              </a:extLst>
            </p:cNvPr>
            <p:cNvSpPr/>
            <p:nvPr/>
          </p:nvSpPr>
          <p:spPr bwMode="auto">
            <a:xfrm>
              <a:off x="4092464" y="2439109"/>
              <a:ext cx="686811" cy="41598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96783232-0685-446D-9A23-6F4AE4EC15A2}"/>
                </a:ext>
              </a:extLst>
            </p:cNvPr>
            <p:cNvSpPr/>
            <p:nvPr/>
          </p:nvSpPr>
          <p:spPr bwMode="auto">
            <a:xfrm>
              <a:off x="4092464" y="2909371"/>
              <a:ext cx="686811" cy="41598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C1F7256-248B-4B06-8FF5-40594E943010}"/>
              </a:ext>
            </a:extLst>
          </p:cNvPr>
          <p:cNvSpPr/>
          <p:nvPr/>
        </p:nvSpPr>
        <p:spPr bwMode="auto">
          <a:xfrm>
            <a:off x="1074138" y="1489876"/>
            <a:ext cx="2914390" cy="1524003"/>
          </a:xfrm>
          <a:prstGeom prst="roundRect">
            <a:avLst>
              <a:gd name="adj" fmla="val 2990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BF140C9-C5FE-402D-B338-2208E42326DF}"/>
              </a:ext>
            </a:extLst>
          </p:cNvPr>
          <p:cNvSpPr/>
          <p:nvPr/>
        </p:nvSpPr>
        <p:spPr bwMode="auto">
          <a:xfrm>
            <a:off x="3620285" y="2663049"/>
            <a:ext cx="246322" cy="246322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C83EFB-0D61-464C-8571-703A5C5BDCC1}"/>
              </a:ext>
            </a:extLst>
          </p:cNvPr>
          <p:cNvSpPr txBox="1"/>
          <p:nvPr/>
        </p:nvSpPr>
        <p:spPr>
          <a:xfrm>
            <a:off x="1032691" y="3043925"/>
            <a:ext cx="2955838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500"/>
              </a:lnSpc>
            </a:pP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강화도 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태권브이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배준서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2023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세계선수권대회에서 한국 대표팀 첫 금메달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4777D31-CF55-43A6-A244-01257EBD3E31}"/>
              </a:ext>
            </a:extLst>
          </p:cNvPr>
          <p:cNvSpPr txBox="1"/>
          <p:nvPr/>
        </p:nvSpPr>
        <p:spPr>
          <a:xfrm>
            <a:off x="4935065" y="2028484"/>
            <a:ext cx="1274145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CEF616-B376-48C1-A635-42EFBCB0A070}"/>
              </a:ext>
            </a:extLst>
          </p:cNvPr>
          <p:cNvSpPr txBox="1"/>
          <p:nvPr/>
        </p:nvSpPr>
        <p:spPr>
          <a:xfrm>
            <a:off x="4935065" y="2524873"/>
            <a:ext cx="1274145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F4BAEB1-47D1-40B3-BA16-7B828D7D1DC8}"/>
              </a:ext>
            </a:extLst>
          </p:cNvPr>
          <p:cNvSpPr txBox="1"/>
          <p:nvPr/>
        </p:nvSpPr>
        <p:spPr>
          <a:xfrm>
            <a:off x="4935065" y="3038679"/>
            <a:ext cx="1274145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D26172F-C97D-465E-8600-758627AF1D44}"/>
              </a:ext>
            </a:extLst>
          </p:cNvPr>
          <p:cNvSpPr/>
          <p:nvPr/>
        </p:nvSpPr>
        <p:spPr bwMode="auto">
          <a:xfrm>
            <a:off x="970202" y="3742334"/>
            <a:ext cx="5369639" cy="2736843"/>
          </a:xfrm>
          <a:prstGeom prst="roundRect">
            <a:avLst>
              <a:gd name="adj" fmla="val 491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A14EAF2-414E-4789-A416-2844F9584053}"/>
              </a:ext>
            </a:extLst>
          </p:cNvPr>
          <p:cNvSpPr>
            <a:spLocks noChangeAspect="1"/>
          </p:cNvSpPr>
          <p:nvPr/>
        </p:nvSpPr>
        <p:spPr bwMode="auto">
          <a:xfrm>
            <a:off x="1113848" y="3863729"/>
            <a:ext cx="1253417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오늘의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HOT CLICK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1807A03-7E07-452B-A4C6-AAA8CBF6C1A2}"/>
              </a:ext>
            </a:extLst>
          </p:cNvPr>
          <p:cNvGrpSpPr/>
          <p:nvPr/>
        </p:nvGrpSpPr>
        <p:grpSpPr>
          <a:xfrm>
            <a:off x="1054841" y="4213833"/>
            <a:ext cx="5197915" cy="642394"/>
            <a:chOff x="1036860" y="4186248"/>
            <a:chExt cx="6795660" cy="839856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C0728712-01B5-4159-B30D-372FC5C823D9}"/>
                </a:ext>
              </a:extLst>
            </p:cNvPr>
            <p:cNvSpPr/>
            <p:nvPr/>
          </p:nvSpPr>
          <p:spPr bwMode="auto">
            <a:xfrm>
              <a:off x="1036860" y="4186248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9421BE97-BF2E-4BD8-A74E-95399730AAA3}"/>
                </a:ext>
              </a:extLst>
            </p:cNvPr>
            <p:cNvSpPr/>
            <p:nvPr/>
          </p:nvSpPr>
          <p:spPr bwMode="auto">
            <a:xfrm>
              <a:off x="2752699" y="4186248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4D14D78D-BD1A-486D-89D7-CC36458EFFE3}"/>
                </a:ext>
              </a:extLst>
            </p:cNvPr>
            <p:cNvSpPr/>
            <p:nvPr/>
          </p:nvSpPr>
          <p:spPr bwMode="auto">
            <a:xfrm>
              <a:off x="4476746" y="4186248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DD0E10E2-BA4E-4A8F-AE78-7D810696A2CC}"/>
                </a:ext>
              </a:extLst>
            </p:cNvPr>
            <p:cNvSpPr/>
            <p:nvPr/>
          </p:nvSpPr>
          <p:spPr bwMode="auto">
            <a:xfrm>
              <a:off x="6192585" y="4186248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0E70C357-EAF0-45A5-9549-A2CF5DA0C700}"/>
              </a:ext>
            </a:extLst>
          </p:cNvPr>
          <p:cNvSpPr txBox="1"/>
          <p:nvPr/>
        </p:nvSpPr>
        <p:spPr>
          <a:xfrm>
            <a:off x="977732" y="4888209"/>
            <a:ext cx="138953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848010A-BF03-410D-9209-19D6EC09877B}"/>
              </a:ext>
            </a:extLst>
          </p:cNvPr>
          <p:cNvSpPr/>
          <p:nvPr/>
        </p:nvSpPr>
        <p:spPr bwMode="auto">
          <a:xfrm>
            <a:off x="3455190" y="4672154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480A9DD-4E5D-4591-88E9-DF79123B1691}"/>
              </a:ext>
            </a:extLst>
          </p:cNvPr>
          <p:cNvSpPr/>
          <p:nvPr/>
        </p:nvSpPr>
        <p:spPr bwMode="auto">
          <a:xfrm>
            <a:off x="2128498" y="4672153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353CCC0-890E-49D8-B80E-7EE56A9D7B06}"/>
              </a:ext>
            </a:extLst>
          </p:cNvPr>
          <p:cNvSpPr txBox="1"/>
          <p:nvPr/>
        </p:nvSpPr>
        <p:spPr>
          <a:xfrm>
            <a:off x="2318852" y="4888209"/>
            <a:ext cx="138953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F3188A1-62E0-4042-A373-B60EAFBABD8A}"/>
              </a:ext>
            </a:extLst>
          </p:cNvPr>
          <p:cNvSpPr txBox="1"/>
          <p:nvPr/>
        </p:nvSpPr>
        <p:spPr>
          <a:xfrm>
            <a:off x="3625138" y="4888209"/>
            <a:ext cx="138953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91D8FD-6F50-4C79-97AA-84F95808E844}"/>
              </a:ext>
            </a:extLst>
          </p:cNvPr>
          <p:cNvSpPr txBox="1"/>
          <p:nvPr/>
        </p:nvSpPr>
        <p:spPr>
          <a:xfrm>
            <a:off x="4922715" y="4888209"/>
            <a:ext cx="138953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B328679E-2DB2-4908-AFF9-EB85F4E3265B}"/>
              </a:ext>
            </a:extLst>
          </p:cNvPr>
          <p:cNvGrpSpPr/>
          <p:nvPr/>
        </p:nvGrpSpPr>
        <p:grpSpPr>
          <a:xfrm>
            <a:off x="1054841" y="5354659"/>
            <a:ext cx="5197915" cy="642394"/>
            <a:chOff x="1036860" y="4186248"/>
            <a:chExt cx="6795660" cy="839856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CFFA06DA-7B90-45F8-968D-DF566A5D52DD}"/>
                </a:ext>
              </a:extLst>
            </p:cNvPr>
            <p:cNvSpPr/>
            <p:nvPr/>
          </p:nvSpPr>
          <p:spPr bwMode="auto">
            <a:xfrm>
              <a:off x="1036860" y="4186248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44573D5B-FD82-41D4-88D3-05EC303FCF3D}"/>
                </a:ext>
              </a:extLst>
            </p:cNvPr>
            <p:cNvSpPr/>
            <p:nvPr/>
          </p:nvSpPr>
          <p:spPr bwMode="auto">
            <a:xfrm>
              <a:off x="2752699" y="4186248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0B648F2D-9EB0-4A38-AF75-C7FA203C73C9}"/>
                </a:ext>
              </a:extLst>
            </p:cNvPr>
            <p:cNvSpPr/>
            <p:nvPr/>
          </p:nvSpPr>
          <p:spPr bwMode="auto">
            <a:xfrm>
              <a:off x="4476746" y="4186248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1A2E94CD-4DB7-445E-B2F0-AEAEA773E31A}"/>
                </a:ext>
              </a:extLst>
            </p:cNvPr>
            <p:cNvSpPr/>
            <p:nvPr/>
          </p:nvSpPr>
          <p:spPr bwMode="auto">
            <a:xfrm>
              <a:off x="6192585" y="4186248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480E9367-3619-4AC7-BF65-480743A0D301}"/>
              </a:ext>
            </a:extLst>
          </p:cNvPr>
          <p:cNvSpPr txBox="1"/>
          <p:nvPr/>
        </p:nvSpPr>
        <p:spPr>
          <a:xfrm>
            <a:off x="977732" y="6029035"/>
            <a:ext cx="138953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9F8F5093-CFAC-4356-B261-D0F4C2AA4D26}"/>
              </a:ext>
            </a:extLst>
          </p:cNvPr>
          <p:cNvSpPr/>
          <p:nvPr/>
        </p:nvSpPr>
        <p:spPr bwMode="auto">
          <a:xfrm>
            <a:off x="3455190" y="5812980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6D005AB4-49B7-4E89-AB77-14FAD0DFE0C7}"/>
              </a:ext>
            </a:extLst>
          </p:cNvPr>
          <p:cNvSpPr/>
          <p:nvPr/>
        </p:nvSpPr>
        <p:spPr bwMode="auto">
          <a:xfrm>
            <a:off x="2128498" y="5812979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4198A15-2ED0-4B44-A2C8-BD194CEC51BF}"/>
              </a:ext>
            </a:extLst>
          </p:cNvPr>
          <p:cNvSpPr txBox="1"/>
          <p:nvPr/>
        </p:nvSpPr>
        <p:spPr>
          <a:xfrm>
            <a:off x="2318852" y="6029035"/>
            <a:ext cx="138953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F3F899D-82EE-49D2-AE42-DA472AB6766F}"/>
              </a:ext>
            </a:extLst>
          </p:cNvPr>
          <p:cNvSpPr txBox="1"/>
          <p:nvPr/>
        </p:nvSpPr>
        <p:spPr>
          <a:xfrm>
            <a:off x="3625138" y="6029035"/>
            <a:ext cx="138953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F80B281-B418-4E08-A5F8-076BC9B825B9}"/>
              </a:ext>
            </a:extLst>
          </p:cNvPr>
          <p:cNvSpPr txBox="1"/>
          <p:nvPr/>
        </p:nvSpPr>
        <p:spPr>
          <a:xfrm>
            <a:off x="4922715" y="6029035"/>
            <a:ext cx="138953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F8CB9F90-0108-4FE8-83FF-51FB1454F302}"/>
              </a:ext>
            </a:extLst>
          </p:cNvPr>
          <p:cNvSpPr/>
          <p:nvPr/>
        </p:nvSpPr>
        <p:spPr bwMode="auto">
          <a:xfrm>
            <a:off x="741033" y="215005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64522EA-9A5D-4821-AFA4-3DB9648D3511}"/>
              </a:ext>
            </a:extLst>
          </p:cNvPr>
          <p:cNvSpPr/>
          <p:nvPr/>
        </p:nvSpPr>
        <p:spPr bwMode="auto">
          <a:xfrm>
            <a:off x="1191373" y="99913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D5E2247-3A86-4D81-89EB-F393E00A86CB}"/>
              </a:ext>
            </a:extLst>
          </p:cNvPr>
          <p:cNvSpPr/>
          <p:nvPr/>
        </p:nvSpPr>
        <p:spPr bwMode="auto">
          <a:xfrm>
            <a:off x="2266231" y="151047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1F49AF5-583C-4340-9F84-51C9C05B91C2}"/>
              </a:ext>
            </a:extLst>
          </p:cNvPr>
          <p:cNvSpPr/>
          <p:nvPr/>
        </p:nvSpPr>
        <p:spPr bwMode="auto">
          <a:xfrm>
            <a:off x="4378544" y="149322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E08423E9-4EFD-4409-AF76-4413D7D7B3EF}"/>
              </a:ext>
            </a:extLst>
          </p:cNvPr>
          <p:cNvSpPr/>
          <p:nvPr/>
        </p:nvSpPr>
        <p:spPr bwMode="auto">
          <a:xfrm>
            <a:off x="736687" y="488268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742A152-B7D5-494E-A2C9-E6EC90D60057}"/>
              </a:ext>
            </a:extLst>
          </p:cNvPr>
          <p:cNvSpPr/>
          <p:nvPr/>
        </p:nvSpPr>
        <p:spPr bwMode="auto">
          <a:xfrm>
            <a:off x="4564970" y="0"/>
            <a:ext cx="2162175" cy="200025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UPDATE / 2023.08.17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88006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64375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영상 기사 유형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6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SB_KNP_04_01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734496" cy="215444"/>
          </a:xfrm>
        </p:spPr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22824"/>
              </p:ext>
            </p:extLst>
          </p:nvPr>
        </p:nvGraphicFramePr>
        <p:xfrm>
          <a:off x="8939284" y="973008"/>
          <a:ext cx="3152632" cy="2453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AI PICK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AI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추천 맞춤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마우스 오버 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댓글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댓글 작성 및 목록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8842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302768"/>
                  </a:ext>
                </a:extLst>
              </a:tr>
            </a:tbl>
          </a:graphicData>
        </a:graphic>
      </p:graphicFrame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7A68A889-AD4F-4462-968D-EC672BCAF8B5}"/>
              </a:ext>
            </a:extLst>
          </p:cNvPr>
          <p:cNvSpPr/>
          <p:nvPr/>
        </p:nvSpPr>
        <p:spPr bwMode="auto">
          <a:xfrm>
            <a:off x="970202" y="2802933"/>
            <a:ext cx="5369639" cy="2934091"/>
          </a:xfrm>
          <a:prstGeom prst="roundRect">
            <a:avLst>
              <a:gd name="adj" fmla="val 491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EB22BE8-69D0-48F8-BA9B-680F54D6064E}"/>
              </a:ext>
            </a:extLst>
          </p:cNvPr>
          <p:cNvSpPr>
            <a:spLocks noChangeAspect="1"/>
          </p:cNvSpPr>
          <p:nvPr/>
        </p:nvSpPr>
        <p:spPr bwMode="auto">
          <a:xfrm>
            <a:off x="1113848" y="2924328"/>
            <a:ext cx="1253417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 기사에 대한 의견을 남겨주세요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D26172F-C97D-465E-8600-758627AF1D44}"/>
              </a:ext>
            </a:extLst>
          </p:cNvPr>
          <p:cNvSpPr/>
          <p:nvPr/>
        </p:nvSpPr>
        <p:spPr bwMode="auto">
          <a:xfrm>
            <a:off x="970202" y="1019909"/>
            <a:ext cx="5369639" cy="1661630"/>
          </a:xfrm>
          <a:prstGeom prst="roundRect">
            <a:avLst>
              <a:gd name="adj" fmla="val 491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A14EAF2-414E-4789-A416-2844F9584053}"/>
              </a:ext>
            </a:extLst>
          </p:cNvPr>
          <p:cNvSpPr>
            <a:spLocks noChangeAspect="1"/>
          </p:cNvSpPr>
          <p:nvPr/>
        </p:nvSpPr>
        <p:spPr bwMode="auto">
          <a:xfrm>
            <a:off x="1113848" y="1141303"/>
            <a:ext cx="1253417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AI PICK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1807A03-7E07-452B-A4C6-AAA8CBF6C1A2}"/>
              </a:ext>
            </a:extLst>
          </p:cNvPr>
          <p:cNvGrpSpPr/>
          <p:nvPr/>
        </p:nvGrpSpPr>
        <p:grpSpPr>
          <a:xfrm>
            <a:off x="1054841" y="1491407"/>
            <a:ext cx="5197915" cy="642394"/>
            <a:chOff x="1036860" y="4186248"/>
            <a:chExt cx="6795660" cy="839856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C0728712-01B5-4159-B30D-372FC5C823D9}"/>
                </a:ext>
              </a:extLst>
            </p:cNvPr>
            <p:cNvSpPr/>
            <p:nvPr/>
          </p:nvSpPr>
          <p:spPr bwMode="auto">
            <a:xfrm>
              <a:off x="1036860" y="4186248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9421BE97-BF2E-4BD8-A74E-95399730AAA3}"/>
                </a:ext>
              </a:extLst>
            </p:cNvPr>
            <p:cNvSpPr/>
            <p:nvPr/>
          </p:nvSpPr>
          <p:spPr bwMode="auto">
            <a:xfrm>
              <a:off x="2752699" y="4186248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4D14D78D-BD1A-486D-89D7-CC36458EFFE3}"/>
                </a:ext>
              </a:extLst>
            </p:cNvPr>
            <p:cNvSpPr/>
            <p:nvPr/>
          </p:nvSpPr>
          <p:spPr bwMode="auto">
            <a:xfrm>
              <a:off x="4476746" y="4186248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DD0E10E2-BA4E-4A8F-AE78-7D810696A2CC}"/>
                </a:ext>
              </a:extLst>
            </p:cNvPr>
            <p:cNvSpPr/>
            <p:nvPr/>
          </p:nvSpPr>
          <p:spPr bwMode="auto">
            <a:xfrm>
              <a:off x="6192585" y="4186248"/>
              <a:ext cx="1639935" cy="839856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0E70C357-EAF0-45A5-9549-A2CF5DA0C700}"/>
              </a:ext>
            </a:extLst>
          </p:cNvPr>
          <p:cNvSpPr txBox="1"/>
          <p:nvPr/>
        </p:nvSpPr>
        <p:spPr>
          <a:xfrm>
            <a:off x="977732" y="2165783"/>
            <a:ext cx="138953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848010A-BF03-410D-9209-19D6EC09877B}"/>
              </a:ext>
            </a:extLst>
          </p:cNvPr>
          <p:cNvSpPr/>
          <p:nvPr/>
        </p:nvSpPr>
        <p:spPr bwMode="auto">
          <a:xfrm>
            <a:off x="3455190" y="1949728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480A9DD-4E5D-4591-88E9-DF79123B1691}"/>
              </a:ext>
            </a:extLst>
          </p:cNvPr>
          <p:cNvSpPr/>
          <p:nvPr/>
        </p:nvSpPr>
        <p:spPr bwMode="auto">
          <a:xfrm>
            <a:off x="2128498" y="1949727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353CCC0-890E-49D8-B80E-7EE56A9D7B06}"/>
              </a:ext>
            </a:extLst>
          </p:cNvPr>
          <p:cNvSpPr txBox="1"/>
          <p:nvPr/>
        </p:nvSpPr>
        <p:spPr>
          <a:xfrm>
            <a:off x="2318852" y="2165783"/>
            <a:ext cx="138953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F3188A1-62E0-4042-A373-B60EAFBABD8A}"/>
              </a:ext>
            </a:extLst>
          </p:cNvPr>
          <p:cNvSpPr txBox="1"/>
          <p:nvPr/>
        </p:nvSpPr>
        <p:spPr>
          <a:xfrm>
            <a:off x="3625138" y="2165783"/>
            <a:ext cx="138953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91D8FD-6F50-4C79-97AA-84F95808E844}"/>
              </a:ext>
            </a:extLst>
          </p:cNvPr>
          <p:cNvSpPr txBox="1"/>
          <p:nvPr/>
        </p:nvSpPr>
        <p:spPr>
          <a:xfrm>
            <a:off x="4922715" y="2165783"/>
            <a:ext cx="138953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E08423E9-4EFD-4409-AF76-4413D7D7B3EF}"/>
              </a:ext>
            </a:extLst>
          </p:cNvPr>
          <p:cNvSpPr/>
          <p:nvPr/>
        </p:nvSpPr>
        <p:spPr bwMode="auto">
          <a:xfrm>
            <a:off x="736687" y="182675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F3C1D3AF-EC42-4B88-B26A-8231BDA702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066"/>
          <a:stretch/>
        </p:blipFill>
        <p:spPr>
          <a:xfrm>
            <a:off x="1151378" y="3288770"/>
            <a:ext cx="4962681" cy="2362767"/>
          </a:xfrm>
          <a:prstGeom prst="rect">
            <a:avLst/>
          </a:prstGeom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02390731-3933-4082-8B90-053DEB3961A4}"/>
              </a:ext>
            </a:extLst>
          </p:cNvPr>
          <p:cNvSpPr/>
          <p:nvPr/>
        </p:nvSpPr>
        <p:spPr bwMode="auto">
          <a:xfrm>
            <a:off x="720141" y="406750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2BAB94-D2FC-44C7-98EB-C7B25145458C}"/>
              </a:ext>
            </a:extLst>
          </p:cNvPr>
          <p:cNvSpPr/>
          <p:nvPr/>
        </p:nvSpPr>
        <p:spPr bwMode="auto">
          <a:xfrm>
            <a:off x="4564970" y="0"/>
            <a:ext cx="2162175" cy="200025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UPDATE / 2023.08.17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891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4B82BC-33EB-4B0A-9F0B-66301F400289}"/>
              </a:ext>
            </a:extLst>
          </p:cNvPr>
          <p:cNvSpPr txBox="1"/>
          <p:nvPr/>
        </p:nvSpPr>
        <p:spPr>
          <a:xfrm>
            <a:off x="466635" y="29250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컨텐츠 서비스 정책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0" name="Group 91">
            <a:extLst>
              <a:ext uri="{FF2B5EF4-FFF2-40B4-BE49-F238E27FC236}">
                <a16:creationId xmlns:a16="http://schemas.microsoft.com/office/drawing/2014/main" id="{8E9FDDCB-16A2-474B-B962-E8E53BB8D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395107"/>
              </p:ext>
            </p:extLst>
          </p:nvPr>
        </p:nvGraphicFramePr>
        <p:xfrm>
          <a:off x="597774" y="1073283"/>
          <a:ext cx="10996451" cy="1417824"/>
        </p:xfrm>
        <a:graphic>
          <a:graphicData uri="http://schemas.openxmlformats.org/drawingml/2006/table">
            <a:tbl>
              <a:tblPr/>
              <a:tblGrid>
                <a:gridCol w="133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135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3494116">
                  <a:extLst>
                    <a:ext uri="{9D8B030D-6E8A-4147-A177-3AD203B41FA5}">
                      <a16:colId xmlns:a16="http://schemas.microsoft.com/office/drawing/2014/main" val="3278365753"/>
                    </a:ext>
                  </a:extLst>
                </a:gridCol>
                <a:gridCol w="3509556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PC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Mobile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데이터가 존재하지 </a:t>
                      </a:r>
                      <a:endParaRPr lang="en-US" altLang="ko-KR" sz="900" b="0" kern="1200" spc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않는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경우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컨텐츠 섹션 내 데이터가 없는 경우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안내문구 노출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(“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뉴스를 준비중입니다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잠시 후 다시 확인해 주세요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“)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CMS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해당 섹션 노출을 제어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컨텐츠가 없는 경우 다른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섹션으로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대처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섹션을 노출하지 않음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730858"/>
                  </a:ext>
                </a:extLst>
              </a:tr>
              <a:tr h="266862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예외 항목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컨텐츠를 반드시 노출해야 하는 항목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헤드라인 뉴스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K-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추천뉴스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헤드라인 뉴스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K-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추천뉴스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10696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E0750E4-57A0-4105-94F9-2F13B554ACE9}"/>
              </a:ext>
            </a:extLst>
          </p:cNvPr>
          <p:cNvSpPr txBox="1"/>
          <p:nvPr/>
        </p:nvSpPr>
        <p:spPr>
          <a:xfrm>
            <a:off x="531570" y="744446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 기준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5" name="Group 91">
            <a:extLst>
              <a:ext uri="{FF2B5EF4-FFF2-40B4-BE49-F238E27FC236}">
                <a16:creationId xmlns:a16="http://schemas.microsoft.com/office/drawing/2014/main" id="{CC4711DC-246A-401D-8F8C-A7AAF1A76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863880"/>
              </p:ext>
            </p:extLst>
          </p:nvPr>
        </p:nvGraphicFramePr>
        <p:xfrm>
          <a:off x="597774" y="3633602"/>
          <a:ext cx="10996451" cy="2857968"/>
        </p:xfrm>
        <a:graphic>
          <a:graphicData uri="http://schemas.openxmlformats.org/drawingml/2006/table">
            <a:tbl>
              <a:tblPr/>
              <a:tblGrid>
                <a:gridCol w="133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135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3494116">
                  <a:extLst>
                    <a:ext uri="{9D8B030D-6E8A-4147-A177-3AD203B41FA5}">
                      <a16:colId xmlns:a16="http://schemas.microsoft.com/office/drawing/2014/main" val="3278365753"/>
                    </a:ext>
                  </a:extLst>
                </a:gridCol>
                <a:gridCol w="3509556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PC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Mobile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 rowSpan="2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단일 속보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CMS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노출을 활성화 한 경우에만 노출 됨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화면에서 최상단에 노출 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화면에서 최상단에 노출 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두줄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279685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다중 속보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일자에 여러 건의 속보가 있는 경우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CMS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노출을 활성화 한 경우에만 노출 됨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화면에서 최상단에 노출 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속보 리스트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 정렬순서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시간 부터 최근 시간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 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두줄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화면에서 최상단에 노출 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속보 리스트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 정렬순서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시간 부터 최근 시간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 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두줄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975664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단문 메시지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단문 메시지 노출을 활성화 한 경우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로고 영역 좌측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재난포털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바로가기 영역에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단문 메시지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 내외 최대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 정도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메인화면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K-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추천뉴스 하단 영역에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단문 메시지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 내외 최대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 정도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3806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속보 띠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속보띠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노출을 활성화 한 경우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로고 영역 하단에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메시지 롤링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리스트는 기본 노출 개수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이상인 경우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 영역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         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 영역 두줄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로고 영역 하단에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메시지 롤링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리스트는 기본 노출 개수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이상인 경우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 영역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         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 영역 두줄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6604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808035-ECAC-449B-839E-E38C011EFE86}"/>
              </a:ext>
            </a:extLst>
          </p:cNvPr>
          <p:cNvSpPr txBox="1"/>
          <p:nvPr/>
        </p:nvSpPr>
        <p:spPr>
          <a:xfrm>
            <a:off x="531570" y="2738708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 영역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B0244-B94E-4E04-9CFE-D9BC26C94F64}"/>
              </a:ext>
            </a:extLst>
          </p:cNvPr>
          <p:cNvSpPr txBox="1"/>
          <p:nvPr/>
        </p:nvSpPr>
        <p:spPr>
          <a:xfrm>
            <a:off x="687977" y="2984929"/>
            <a:ext cx="5956663" cy="48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KBS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뉴스 홈페이지 이용 시 고정된 영역을 통해 속보 등 신속하게 정보를 제공할 수 있도록 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KBS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뉴스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홈페이지에서 고정된 영역을 통해 정보를 전달하는 기준은 다음과 같다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701B8-4ED5-435A-9286-8C07E6BD49D4}"/>
              </a:ext>
            </a:extLst>
          </p:cNvPr>
          <p:cNvSpPr txBox="1"/>
          <p:nvPr/>
        </p:nvSpPr>
        <p:spPr>
          <a:xfrm>
            <a:off x="9819380" y="3330891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세부 기준은 화면 설계 참조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8196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64375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영상 기사 유형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6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SB_KNP_04_01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734496" cy="215444"/>
          </a:xfrm>
        </p:spPr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100058"/>
              </p:ext>
            </p:extLst>
          </p:nvPr>
        </p:nvGraphicFramePr>
        <p:xfrm>
          <a:off x="8939284" y="973008"/>
          <a:ext cx="3152632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</a:t>
                      </a:r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시 영상 표시 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기준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기사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화면을 아래 방향으로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내 동영상 영역을 벗어나는 시점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내 동영상이 플레이 중일 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기준을 충족하지 않는 경우 노출되지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플레이 영상은 기사 내용을 가리지 않도록 않는 범위내에서 우측 영역에서 화면 크기 고려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플레이어 위치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중간 위치 고정 상태에서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시 이동 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88427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ADFDA6A7-858A-459D-B944-AC3113BC0A3B}"/>
              </a:ext>
            </a:extLst>
          </p:cNvPr>
          <p:cNvGrpSpPr/>
          <p:nvPr/>
        </p:nvGrpSpPr>
        <p:grpSpPr>
          <a:xfrm>
            <a:off x="944074" y="973008"/>
            <a:ext cx="7197534" cy="5511327"/>
            <a:chOff x="944074" y="973008"/>
            <a:chExt cx="7197534" cy="5511327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1A88E0E3-77AA-46F6-A4CD-362C9EB40A5B}"/>
                </a:ext>
              </a:extLst>
            </p:cNvPr>
            <p:cNvSpPr/>
            <p:nvPr/>
          </p:nvSpPr>
          <p:spPr bwMode="auto">
            <a:xfrm>
              <a:off x="6409509" y="1000586"/>
              <a:ext cx="1625777" cy="3377661"/>
            </a:xfrm>
            <a:prstGeom prst="roundRect">
              <a:avLst>
                <a:gd name="adj" fmla="val 5735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37097C33-482A-4F7D-8328-99D08D85A884}"/>
                </a:ext>
              </a:extLst>
            </p:cNvPr>
            <p:cNvSpPr/>
            <p:nvPr/>
          </p:nvSpPr>
          <p:spPr bwMode="auto">
            <a:xfrm>
              <a:off x="944074" y="994721"/>
              <a:ext cx="5369639" cy="5449622"/>
            </a:xfrm>
            <a:prstGeom prst="roundRect">
              <a:avLst>
                <a:gd name="adj" fmla="val 2351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AD44030A-30F3-49A4-9DFB-423111391E4C}"/>
                </a:ext>
              </a:extLst>
            </p:cNvPr>
            <p:cNvSpPr/>
            <p:nvPr/>
          </p:nvSpPr>
          <p:spPr bwMode="auto">
            <a:xfrm>
              <a:off x="6409509" y="4462206"/>
              <a:ext cx="1625777" cy="363673"/>
            </a:xfrm>
            <a:prstGeom prst="roundRect">
              <a:avLst>
                <a:gd name="adj" fmla="val 17708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BANNER</a:t>
              </a: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7A78747-1D1D-4BD8-9767-BB26BA025FDC}"/>
                </a:ext>
              </a:extLst>
            </p:cNvPr>
            <p:cNvSpPr txBox="1"/>
            <p:nvPr/>
          </p:nvSpPr>
          <p:spPr>
            <a:xfrm>
              <a:off x="6644639" y="1990765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711A96F-99F9-44F1-9174-B5E13EAF97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73730" y="1105521"/>
              <a:ext cx="645285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많이 본 뉴스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16CDF3ED-2813-428B-B2B4-74247D3C2046}"/>
                </a:ext>
              </a:extLst>
            </p:cNvPr>
            <p:cNvSpPr/>
            <p:nvPr/>
          </p:nvSpPr>
          <p:spPr bwMode="auto">
            <a:xfrm>
              <a:off x="6409509" y="4909837"/>
              <a:ext cx="1625777" cy="1539749"/>
            </a:xfrm>
            <a:prstGeom prst="roundRect">
              <a:avLst>
                <a:gd name="adj" fmla="val 5735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4869FAA-401F-4852-991F-080CD5DE98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73730" y="5014771"/>
              <a:ext cx="645285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AI PICK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45845B82-E716-473F-9024-DF0075FEDEC0}"/>
                </a:ext>
              </a:extLst>
            </p:cNvPr>
            <p:cNvSpPr/>
            <p:nvPr/>
          </p:nvSpPr>
          <p:spPr bwMode="auto">
            <a:xfrm>
              <a:off x="952784" y="6128266"/>
              <a:ext cx="5360929" cy="1993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9458DFB-7ED8-4934-8BED-53546A7195CB}"/>
                </a:ext>
              </a:extLst>
            </p:cNvPr>
            <p:cNvSpPr txBox="1"/>
            <p:nvPr/>
          </p:nvSpPr>
          <p:spPr>
            <a:xfrm>
              <a:off x="6783933" y="5631296"/>
              <a:ext cx="8739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다음 장표 참조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0903FCB-6734-41AF-AA3C-D457A9761942}"/>
                </a:ext>
              </a:extLst>
            </p:cNvPr>
            <p:cNvSpPr/>
            <p:nvPr/>
          </p:nvSpPr>
          <p:spPr bwMode="auto">
            <a:xfrm>
              <a:off x="952784" y="973008"/>
              <a:ext cx="5360929" cy="1993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3ECA026-4905-49E3-B467-46E5E6990F54}"/>
                </a:ext>
              </a:extLst>
            </p:cNvPr>
            <p:cNvSpPr/>
            <p:nvPr/>
          </p:nvSpPr>
          <p:spPr bwMode="auto">
            <a:xfrm>
              <a:off x="1160800" y="1054229"/>
              <a:ext cx="748936" cy="21018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앵커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E3983A1-4418-4550-9C0F-450610681062}"/>
                </a:ext>
              </a:extLst>
            </p:cNvPr>
            <p:cNvSpPr txBox="1"/>
            <p:nvPr/>
          </p:nvSpPr>
          <p:spPr>
            <a:xfrm>
              <a:off x="1142328" y="1366871"/>
              <a:ext cx="4992583" cy="85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미국의 기밀 문건 유출과 관련해 우리 정부 고위 당국자는 미국이 한국 정부 관계자들을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도감청했다는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의혹에 대해 부인했습니다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l">
                <a:lnSpc>
                  <a:spcPts val="1000"/>
                </a:lnSpc>
              </a:pP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l">
                <a:lnSpc>
                  <a:spcPts val="1000"/>
                </a:lnSpc>
              </a:pP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l">
                <a:lnSpc>
                  <a:spcPts val="1000"/>
                </a:lnSpc>
              </a:pP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워싱턴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김양순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특파원의 보도입니다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AA11BCA8-CB11-4C5F-A9E1-C3A0C3DEAA7F}"/>
                </a:ext>
              </a:extLst>
            </p:cNvPr>
            <p:cNvGrpSpPr/>
            <p:nvPr/>
          </p:nvGrpSpPr>
          <p:grpSpPr>
            <a:xfrm>
              <a:off x="1142328" y="1768816"/>
              <a:ext cx="4992583" cy="132983"/>
              <a:chOff x="1142328" y="1676320"/>
              <a:chExt cx="4992583" cy="132983"/>
            </a:xfrm>
          </p:grpSpPr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7E66E1B6-38FE-40F0-977F-279D6C8CD02A}"/>
                  </a:ext>
                </a:extLst>
              </p:cNvPr>
              <p:cNvCxnSpPr>
                <a:cxnSpLocks/>
                <a:stCxn id="71" idx="1"/>
                <a:endCxn id="71" idx="3"/>
              </p:cNvCxnSpPr>
              <p:nvPr/>
            </p:nvCxnSpPr>
            <p:spPr bwMode="auto">
              <a:xfrm>
                <a:off x="1142328" y="1762350"/>
                <a:ext cx="4992583" cy="0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D9511813-0991-44A5-9629-D58ABD2D43C1}"/>
                  </a:ext>
                </a:extLst>
              </p:cNvPr>
              <p:cNvSpPr/>
              <p:nvPr/>
            </p:nvSpPr>
            <p:spPr bwMode="auto">
              <a:xfrm>
                <a:off x="3086441" y="1676320"/>
                <a:ext cx="748936" cy="132983"/>
              </a:xfrm>
              <a:prstGeom prst="rect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7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latin typeface="맑은 고딕" pitchFamily="50" charset="-127"/>
                    <a:ea typeface="맑은 고딕" pitchFamily="50" charset="-127"/>
                  </a:rPr>
                  <a:t>중간 생략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1DA1F4E-DF57-4DFB-8E56-D2213A04A81B}"/>
                </a:ext>
              </a:extLst>
            </p:cNvPr>
            <p:cNvSpPr/>
            <p:nvPr/>
          </p:nvSpPr>
          <p:spPr bwMode="auto">
            <a:xfrm>
              <a:off x="1152321" y="2483290"/>
              <a:ext cx="748936" cy="21018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리포트</a:t>
              </a: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9AF33D0D-8FC1-4BB6-A635-2CE00D97355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42117" y="2693471"/>
              <a:ext cx="5026343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0174990-EFBA-4323-80DF-BC02E28EC672}"/>
                </a:ext>
              </a:extLst>
            </p:cNvPr>
            <p:cNvSpPr txBox="1"/>
            <p:nvPr/>
          </p:nvSpPr>
          <p:spPr>
            <a:xfrm>
              <a:off x="1142328" y="2882159"/>
              <a:ext cx="4992583" cy="2006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미국의 기밀 문건 유출과 관련해 우리 정부 고위 당국자는 미국이 한국 정부 관계자들을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도감청했다는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의혹에 대해 부인했습니다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l">
                <a:lnSpc>
                  <a:spcPts val="1000"/>
                </a:lnSpc>
              </a:pP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이 당국자는 워싱턴 주미 한국 대사관에서 특파원들과 만나 현재까지 미국의 도감청이 있었다고 말할 수 </a:t>
              </a:r>
            </a:p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있는 아무런 근거를 찾지 못했다고 밝혔습니다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l">
                <a:lnSpc>
                  <a:spcPts val="1000"/>
                </a:lnSpc>
              </a:pP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l">
                <a:lnSpc>
                  <a:spcPts val="1000"/>
                </a:lnSpc>
              </a:pP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l">
                <a:lnSpc>
                  <a:spcPts val="1000"/>
                </a:lnSpc>
              </a:pP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l">
                <a:lnSpc>
                  <a:spcPts val="1000"/>
                </a:lnSpc>
              </a:pP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협정에는 한미 간 안보 범위를 우주까지 확장하고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정보의 생산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활용 과정에서 신뢰를 공유하자는</a:t>
              </a:r>
            </a:p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내용이 담길 것으로 보입니다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l">
                <a:lnSpc>
                  <a:spcPts val="1000"/>
                </a:lnSpc>
              </a:pP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워싱턴에서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KBS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뉴스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김양순입니다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l">
                <a:lnSpc>
                  <a:spcPts val="1000"/>
                </a:lnSpc>
              </a:pP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영상편집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: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한미희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그래픽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: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강민수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자료조사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: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서호정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82E313C2-26F8-48FF-BCA9-77263F1433CF}"/>
                </a:ext>
              </a:extLst>
            </p:cNvPr>
            <p:cNvGrpSpPr/>
            <p:nvPr/>
          </p:nvGrpSpPr>
          <p:grpSpPr>
            <a:xfrm>
              <a:off x="1142328" y="3691397"/>
              <a:ext cx="4992583" cy="132983"/>
              <a:chOff x="947949" y="2024167"/>
              <a:chExt cx="4992583" cy="132983"/>
            </a:xfrm>
          </p:grpSpPr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75B8FD32-18CE-4783-B9D8-997F4126A308}"/>
                  </a:ext>
                </a:extLst>
              </p:cNvPr>
              <p:cNvCxnSpPr/>
              <p:nvPr/>
            </p:nvCxnSpPr>
            <p:spPr bwMode="auto">
              <a:xfrm>
                <a:off x="947949" y="2098107"/>
                <a:ext cx="4992583" cy="0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F6367C22-121A-42A4-8360-A41898C7DF6B}"/>
                  </a:ext>
                </a:extLst>
              </p:cNvPr>
              <p:cNvSpPr/>
              <p:nvPr/>
            </p:nvSpPr>
            <p:spPr bwMode="auto">
              <a:xfrm>
                <a:off x="3086441" y="2024167"/>
                <a:ext cx="748936" cy="132983"/>
              </a:xfrm>
              <a:prstGeom prst="rect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7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latin typeface="맑은 고딕" pitchFamily="50" charset="-127"/>
                    <a:ea typeface="맑은 고딕" pitchFamily="50" charset="-127"/>
                  </a:rPr>
                  <a:t>중간 생략</a:t>
                </a:r>
              </a:p>
            </p:txBody>
          </p:sp>
        </p:grp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55E7F9FF-574E-4014-BA68-AD8A5DA6C08D}"/>
                </a:ext>
              </a:extLst>
            </p:cNvPr>
            <p:cNvSpPr/>
            <p:nvPr/>
          </p:nvSpPr>
          <p:spPr bwMode="auto">
            <a:xfrm>
              <a:off x="1466139" y="5837261"/>
              <a:ext cx="766354" cy="202474"/>
            </a:xfrm>
            <a:prstGeom prst="roundRect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간호법</a:t>
              </a: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084DCF3B-65E9-43C7-8352-EBB24647CDB2}"/>
                </a:ext>
              </a:extLst>
            </p:cNvPr>
            <p:cNvSpPr/>
            <p:nvPr/>
          </p:nvSpPr>
          <p:spPr bwMode="auto">
            <a:xfrm>
              <a:off x="2406663" y="5837261"/>
              <a:ext cx="948555" cy="20247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한미정상회담</a:t>
              </a: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A9DD821D-F695-49C4-918D-4FC8A0CC69B0}"/>
                </a:ext>
              </a:extLst>
            </p:cNvPr>
            <p:cNvSpPr/>
            <p:nvPr/>
          </p:nvSpPr>
          <p:spPr bwMode="auto">
            <a:xfrm>
              <a:off x="3529388" y="5837261"/>
              <a:ext cx="611643" cy="20247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3.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손흥민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8761ED61-B715-4D92-B2BE-BD0ADAD42F09}"/>
                </a:ext>
              </a:extLst>
            </p:cNvPr>
            <p:cNvSpPr/>
            <p:nvPr/>
          </p:nvSpPr>
          <p:spPr bwMode="auto">
            <a:xfrm>
              <a:off x="4315201" y="5837261"/>
              <a:ext cx="611643" cy="20247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사흘</a:t>
              </a: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35586B9B-AA19-42DE-8543-906C03BFEFB6}"/>
                </a:ext>
              </a:extLst>
            </p:cNvPr>
            <p:cNvSpPr/>
            <p:nvPr/>
          </p:nvSpPr>
          <p:spPr bwMode="auto">
            <a:xfrm>
              <a:off x="5101014" y="5837261"/>
              <a:ext cx="611643" cy="20247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송영길</a:t>
              </a:r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923A7EC1-6616-462D-87B2-7C7FDD029E63}"/>
                </a:ext>
              </a:extLst>
            </p:cNvPr>
            <p:cNvSpPr/>
            <p:nvPr/>
          </p:nvSpPr>
          <p:spPr bwMode="auto">
            <a:xfrm>
              <a:off x="1466139" y="6128266"/>
              <a:ext cx="611643" cy="20247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6.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강래구</a:t>
              </a: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A81205CF-C862-4FDC-B654-9C65B870A942}"/>
                </a:ext>
              </a:extLst>
            </p:cNvPr>
            <p:cNvSpPr/>
            <p:nvPr/>
          </p:nvSpPr>
          <p:spPr bwMode="auto">
            <a:xfrm>
              <a:off x="2265012" y="6128266"/>
              <a:ext cx="611643" cy="20247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기시다</a:t>
              </a: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AC0EE1D0-8A41-4FB3-8D42-84D25A98DF70}"/>
                </a:ext>
              </a:extLst>
            </p:cNvPr>
            <p:cNvSpPr/>
            <p:nvPr/>
          </p:nvSpPr>
          <p:spPr bwMode="auto">
            <a:xfrm>
              <a:off x="3063885" y="6128266"/>
              <a:ext cx="1077146" cy="20247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텍사스 총기난사</a:t>
              </a:r>
            </a:p>
          </p:txBody>
        </p:sp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7397D242-C1B4-44AA-A457-71C86C352361}"/>
                </a:ext>
              </a:extLst>
            </p:cNvPr>
            <p:cNvSpPr/>
            <p:nvPr/>
          </p:nvSpPr>
          <p:spPr bwMode="auto">
            <a:xfrm>
              <a:off x="4328261" y="6128266"/>
              <a:ext cx="611643" cy="20247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9. KF-21</a:t>
              </a: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B6D28F69-40C8-42C2-A8A3-55F739046121}"/>
                </a:ext>
              </a:extLst>
            </p:cNvPr>
            <p:cNvSpPr/>
            <p:nvPr/>
          </p:nvSpPr>
          <p:spPr bwMode="auto">
            <a:xfrm>
              <a:off x="5122683" y="6128266"/>
              <a:ext cx="787731" cy="20247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곡물협정</a:t>
              </a: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BD9EF11B-C9A0-436D-97D6-C48BA34338A4}"/>
                </a:ext>
              </a:extLst>
            </p:cNvPr>
            <p:cNvSpPr/>
            <p:nvPr/>
          </p:nvSpPr>
          <p:spPr bwMode="auto">
            <a:xfrm>
              <a:off x="1152321" y="5053209"/>
              <a:ext cx="4992583" cy="5909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8C8687B-0F11-4F91-95DE-D1B8B4710905}"/>
                </a:ext>
              </a:extLst>
            </p:cNvPr>
            <p:cNvSpPr/>
            <p:nvPr/>
          </p:nvSpPr>
          <p:spPr bwMode="auto">
            <a:xfrm>
              <a:off x="1151968" y="5053209"/>
              <a:ext cx="740580" cy="590994"/>
            </a:xfrm>
            <a:prstGeom prst="rect">
              <a:avLst/>
            </a:prstGeom>
            <a:solidFill>
              <a:srgbClr val="595959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연관</a:t>
              </a:r>
              <a:endPara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기사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F7E91C3-F17B-47EE-A4DC-E47E4B11A1D6}"/>
                </a:ext>
              </a:extLst>
            </p:cNvPr>
            <p:cNvSpPr txBox="1"/>
            <p:nvPr/>
          </p:nvSpPr>
          <p:spPr>
            <a:xfrm>
              <a:off x="1978098" y="5137992"/>
              <a:ext cx="3810085" cy="437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전세 계약 후엔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OOO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확인해야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전세사기 예방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]③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내 전셋집 사기일까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?”…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당신이 알아야 할 전세사기 유형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전세사기 예방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]①</a:t>
              </a:r>
            </a:p>
          </p:txBody>
        </p: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368DFEFD-D4A6-404C-BEF7-595FC4B30E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42117" y="1265264"/>
              <a:ext cx="5026343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50CAB9A-7C27-4551-8268-84EA123261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2006450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6A2FD97-49D3-4494-9BA3-156BBC9776D5}"/>
                </a:ext>
              </a:extLst>
            </p:cNvPr>
            <p:cNvSpPr txBox="1"/>
            <p:nvPr/>
          </p:nvSpPr>
          <p:spPr>
            <a:xfrm>
              <a:off x="6644639" y="2373942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C1DDD32-0117-4F30-9850-45A5C2F787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2389627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96AB701-17ED-4ADB-BE4A-6E1E4D638CCB}"/>
                </a:ext>
              </a:extLst>
            </p:cNvPr>
            <p:cNvSpPr txBox="1"/>
            <p:nvPr/>
          </p:nvSpPr>
          <p:spPr>
            <a:xfrm>
              <a:off x="6644639" y="2757120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1C7E405-4F44-4078-934F-6929C2FAAB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2772805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97321C9-FD29-4963-BACF-DB879475B58F}"/>
                </a:ext>
              </a:extLst>
            </p:cNvPr>
            <p:cNvSpPr txBox="1"/>
            <p:nvPr/>
          </p:nvSpPr>
          <p:spPr>
            <a:xfrm>
              <a:off x="6644639" y="3140297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BECEA1B-B1F0-41C1-85F4-CBF0560B76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3155982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C9951AA-C820-4511-A409-CD3726CD8A0C}"/>
                </a:ext>
              </a:extLst>
            </p:cNvPr>
            <p:cNvSpPr txBox="1"/>
            <p:nvPr/>
          </p:nvSpPr>
          <p:spPr>
            <a:xfrm>
              <a:off x="6644639" y="3540891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7D2DD83-2493-4254-B6F1-FC9C71B50F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3556576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C7881FC-AEDE-4E93-97F4-C942C4460D08}"/>
                </a:ext>
              </a:extLst>
            </p:cNvPr>
            <p:cNvSpPr txBox="1"/>
            <p:nvPr/>
          </p:nvSpPr>
          <p:spPr>
            <a:xfrm>
              <a:off x="6644639" y="3924068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2B6E382-25F4-42F0-97AD-DFFDC483E7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3939753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B7D4B5DC-ECBA-48A1-8BB5-5C22C715CF07}"/>
                </a:ext>
              </a:extLst>
            </p:cNvPr>
            <p:cNvGrpSpPr/>
            <p:nvPr/>
          </p:nvGrpSpPr>
          <p:grpSpPr>
            <a:xfrm>
              <a:off x="6482850" y="1405552"/>
              <a:ext cx="1485493" cy="210181"/>
              <a:chOff x="6244045" y="2387888"/>
              <a:chExt cx="1831701" cy="210181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5E51260C-C890-4E7E-A876-1D965EF44376}"/>
                  </a:ext>
                </a:extLst>
              </p:cNvPr>
              <p:cNvSpPr/>
              <p:nvPr/>
            </p:nvSpPr>
            <p:spPr bwMode="auto">
              <a:xfrm>
                <a:off x="6244045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KBS</a:t>
                </a:r>
                <a:endPara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23695274-734A-4E8E-B8A3-6F84F60D3C87}"/>
                  </a:ext>
                </a:extLst>
              </p:cNvPr>
              <p:cNvSpPr/>
              <p:nvPr/>
            </p:nvSpPr>
            <p:spPr bwMode="auto">
              <a:xfrm>
                <a:off x="6862354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포털</a:t>
                </a: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9FE399DE-55CD-43E8-8FBB-CB46C9D9D1C4}"/>
                  </a:ext>
                </a:extLst>
              </p:cNvPr>
              <p:cNvSpPr/>
              <p:nvPr/>
            </p:nvSpPr>
            <p:spPr bwMode="auto">
              <a:xfrm>
                <a:off x="7480663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유튜브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187F555-A313-4ED3-BD71-6AEC55990661}"/>
                </a:ext>
              </a:extLst>
            </p:cNvPr>
            <p:cNvSpPr txBox="1"/>
            <p:nvPr/>
          </p:nvSpPr>
          <p:spPr>
            <a:xfrm>
              <a:off x="6348546" y="1691056"/>
              <a:ext cx="1793062" cy="20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KBS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뉴스 채널에서 관심 급상승 중인 뉴스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9BB8E439-A574-45A6-BAF7-87D9F1FA5173}"/>
                </a:ext>
              </a:extLst>
            </p:cNvPr>
            <p:cNvSpPr/>
            <p:nvPr/>
          </p:nvSpPr>
          <p:spPr bwMode="auto">
            <a:xfrm>
              <a:off x="6409508" y="6285022"/>
              <a:ext cx="1625778" cy="1993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09730A-7838-4DB9-A824-54A125B48D1E}"/>
              </a:ext>
            </a:extLst>
          </p:cNvPr>
          <p:cNvSpPr/>
          <p:nvPr/>
        </p:nvSpPr>
        <p:spPr bwMode="auto">
          <a:xfrm>
            <a:off x="5990596" y="2814093"/>
            <a:ext cx="2762248" cy="1398232"/>
          </a:xfrm>
          <a:prstGeom prst="rect">
            <a:avLst/>
          </a:prstGeom>
          <a:solidFill>
            <a:srgbClr val="BFBFB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영상 플레이 중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EF7137-F683-4C19-91BB-8A61B8437650}"/>
              </a:ext>
            </a:extLst>
          </p:cNvPr>
          <p:cNvSpPr/>
          <p:nvPr/>
        </p:nvSpPr>
        <p:spPr bwMode="auto">
          <a:xfrm>
            <a:off x="8537400" y="2588380"/>
            <a:ext cx="215444" cy="2154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75EC65A-AA92-4586-AB4B-E90FD1E69F69}"/>
              </a:ext>
            </a:extLst>
          </p:cNvPr>
          <p:cNvSpPr/>
          <p:nvPr/>
        </p:nvSpPr>
        <p:spPr bwMode="auto">
          <a:xfrm>
            <a:off x="5901825" y="339651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9F3F8C6-4163-41E2-825B-FDDFE5D3FBFC}"/>
              </a:ext>
            </a:extLst>
          </p:cNvPr>
          <p:cNvCxnSpPr/>
          <p:nvPr/>
        </p:nvCxnSpPr>
        <p:spPr bwMode="auto">
          <a:xfrm>
            <a:off x="676275" y="1297199"/>
            <a:ext cx="0" cy="513783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D259E7B-E8D0-4315-995F-2CD8089F924E}"/>
              </a:ext>
            </a:extLst>
          </p:cNvPr>
          <p:cNvSpPr/>
          <p:nvPr/>
        </p:nvSpPr>
        <p:spPr bwMode="auto">
          <a:xfrm>
            <a:off x="100085" y="3485949"/>
            <a:ext cx="1185786" cy="202474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스코롤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43986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024913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기사 유형 케이스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6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SB_KNP_04_01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734496" cy="215444"/>
          </a:xfrm>
        </p:spPr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916962"/>
              </p:ext>
            </p:extLst>
          </p:nvPr>
        </p:nvGraphicFramePr>
        <p:xfrm>
          <a:off x="8939284" y="973008"/>
          <a:ext cx="3152632" cy="236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 화면은 기사 부분의 각 유형에 대한 사항을 정의합니다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영상 기사 형은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화면 참조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내 센터 정렬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가로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70%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정도 비율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이미지를 영역 가로를 채우는 경우 기사가 너무 아래로 치우칠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 있음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88427"/>
                  </a:ext>
                </a:extLst>
              </a:tr>
            </a:tbl>
          </a:graphicData>
        </a:graphic>
      </p:graphicFrame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7097C33-482A-4F7D-8328-99D08D85A884}"/>
              </a:ext>
            </a:extLst>
          </p:cNvPr>
          <p:cNvSpPr/>
          <p:nvPr/>
        </p:nvSpPr>
        <p:spPr bwMode="auto">
          <a:xfrm>
            <a:off x="944074" y="994721"/>
            <a:ext cx="5369639" cy="5449622"/>
          </a:xfrm>
          <a:prstGeom prst="roundRect">
            <a:avLst>
              <a:gd name="adj" fmla="val 2351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5845B82-E716-473F-9024-DF0075FEDEC0}"/>
              </a:ext>
            </a:extLst>
          </p:cNvPr>
          <p:cNvSpPr/>
          <p:nvPr/>
        </p:nvSpPr>
        <p:spPr bwMode="auto">
          <a:xfrm>
            <a:off x="952784" y="6128266"/>
            <a:ext cx="5360929" cy="1993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0903FCB-6734-41AF-AA3C-D457A9761942}"/>
              </a:ext>
            </a:extLst>
          </p:cNvPr>
          <p:cNvSpPr/>
          <p:nvPr/>
        </p:nvSpPr>
        <p:spPr bwMode="auto">
          <a:xfrm>
            <a:off x="952784" y="973008"/>
            <a:ext cx="5360929" cy="1993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723AD22-40A2-431A-8826-AE2E3E4F206A}"/>
              </a:ext>
            </a:extLst>
          </p:cNvPr>
          <p:cNvGrpSpPr/>
          <p:nvPr/>
        </p:nvGrpSpPr>
        <p:grpSpPr>
          <a:xfrm>
            <a:off x="6348546" y="1000586"/>
            <a:ext cx="1793062" cy="5483749"/>
            <a:chOff x="6348546" y="1000586"/>
            <a:chExt cx="1793062" cy="5483749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1A88E0E3-77AA-46F6-A4CD-362C9EB40A5B}"/>
                </a:ext>
              </a:extLst>
            </p:cNvPr>
            <p:cNvSpPr/>
            <p:nvPr/>
          </p:nvSpPr>
          <p:spPr bwMode="auto">
            <a:xfrm>
              <a:off x="6409509" y="1000586"/>
              <a:ext cx="1625777" cy="3377661"/>
            </a:xfrm>
            <a:prstGeom prst="roundRect">
              <a:avLst>
                <a:gd name="adj" fmla="val 5735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AD44030A-30F3-49A4-9DFB-423111391E4C}"/>
                </a:ext>
              </a:extLst>
            </p:cNvPr>
            <p:cNvSpPr/>
            <p:nvPr/>
          </p:nvSpPr>
          <p:spPr bwMode="auto">
            <a:xfrm>
              <a:off x="6409509" y="4462206"/>
              <a:ext cx="1625777" cy="363673"/>
            </a:xfrm>
            <a:prstGeom prst="roundRect">
              <a:avLst>
                <a:gd name="adj" fmla="val 17708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BANNER</a:t>
              </a: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7A78747-1D1D-4BD8-9767-BB26BA025FDC}"/>
                </a:ext>
              </a:extLst>
            </p:cNvPr>
            <p:cNvSpPr txBox="1"/>
            <p:nvPr/>
          </p:nvSpPr>
          <p:spPr>
            <a:xfrm>
              <a:off x="6644639" y="1990765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711A96F-99F9-44F1-9174-B5E13EAF97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73730" y="1105521"/>
              <a:ext cx="645285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많이 본 뉴스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16CDF3ED-2813-428B-B2B4-74247D3C2046}"/>
                </a:ext>
              </a:extLst>
            </p:cNvPr>
            <p:cNvSpPr/>
            <p:nvPr/>
          </p:nvSpPr>
          <p:spPr bwMode="auto">
            <a:xfrm>
              <a:off x="6409509" y="4909837"/>
              <a:ext cx="1625777" cy="1539749"/>
            </a:xfrm>
            <a:prstGeom prst="roundRect">
              <a:avLst>
                <a:gd name="adj" fmla="val 5735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4869FAA-401F-4852-991F-080CD5DE98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73730" y="5014771"/>
              <a:ext cx="645285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AI PICK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50CAB9A-7C27-4551-8268-84EA123261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2006450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6A2FD97-49D3-4494-9BA3-156BBC9776D5}"/>
                </a:ext>
              </a:extLst>
            </p:cNvPr>
            <p:cNvSpPr txBox="1"/>
            <p:nvPr/>
          </p:nvSpPr>
          <p:spPr>
            <a:xfrm>
              <a:off x="6644639" y="2373942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C1DDD32-0117-4F30-9850-45A5C2F787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2389627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96AB701-17ED-4ADB-BE4A-6E1E4D638CCB}"/>
                </a:ext>
              </a:extLst>
            </p:cNvPr>
            <p:cNvSpPr txBox="1"/>
            <p:nvPr/>
          </p:nvSpPr>
          <p:spPr>
            <a:xfrm>
              <a:off x="6644639" y="2757120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1C7E405-4F44-4078-934F-6929C2FAAB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2772805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97321C9-FD29-4963-BACF-DB879475B58F}"/>
                </a:ext>
              </a:extLst>
            </p:cNvPr>
            <p:cNvSpPr txBox="1"/>
            <p:nvPr/>
          </p:nvSpPr>
          <p:spPr>
            <a:xfrm>
              <a:off x="6644639" y="3140297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BECEA1B-B1F0-41C1-85F4-CBF0560B76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3155982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C9951AA-C820-4511-A409-CD3726CD8A0C}"/>
                </a:ext>
              </a:extLst>
            </p:cNvPr>
            <p:cNvSpPr txBox="1"/>
            <p:nvPr/>
          </p:nvSpPr>
          <p:spPr>
            <a:xfrm>
              <a:off x="6644639" y="3540891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7D2DD83-2493-4254-B6F1-FC9C71B50F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3556576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C7881FC-AEDE-4E93-97F4-C942C4460D08}"/>
                </a:ext>
              </a:extLst>
            </p:cNvPr>
            <p:cNvSpPr txBox="1"/>
            <p:nvPr/>
          </p:nvSpPr>
          <p:spPr>
            <a:xfrm>
              <a:off x="6644639" y="3924068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2B6E382-25F4-42F0-97AD-DFFDC483E7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3939753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B7D4B5DC-ECBA-48A1-8BB5-5C22C715CF07}"/>
                </a:ext>
              </a:extLst>
            </p:cNvPr>
            <p:cNvGrpSpPr/>
            <p:nvPr/>
          </p:nvGrpSpPr>
          <p:grpSpPr>
            <a:xfrm>
              <a:off x="6482850" y="1405552"/>
              <a:ext cx="1485493" cy="210181"/>
              <a:chOff x="6244045" y="2387888"/>
              <a:chExt cx="1831701" cy="210181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5E51260C-C890-4E7E-A876-1D965EF44376}"/>
                  </a:ext>
                </a:extLst>
              </p:cNvPr>
              <p:cNvSpPr/>
              <p:nvPr/>
            </p:nvSpPr>
            <p:spPr bwMode="auto">
              <a:xfrm>
                <a:off x="6244045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KBS</a:t>
                </a:r>
                <a:endPara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23695274-734A-4E8E-B8A3-6F84F60D3C87}"/>
                  </a:ext>
                </a:extLst>
              </p:cNvPr>
              <p:cNvSpPr/>
              <p:nvPr/>
            </p:nvSpPr>
            <p:spPr bwMode="auto">
              <a:xfrm>
                <a:off x="6862354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포털</a:t>
                </a: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9FE399DE-55CD-43E8-8FBB-CB46C9D9D1C4}"/>
                  </a:ext>
                </a:extLst>
              </p:cNvPr>
              <p:cNvSpPr/>
              <p:nvPr/>
            </p:nvSpPr>
            <p:spPr bwMode="auto">
              <a:xfrm>
                <a:off x="7480663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유튜브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187F555-A313-4ED3-BD71-6AEC55990661}"/>
                </a:ext>
              </a:extLst>
            </p:cNvPr>
            <p:cNvSpPr txBox="1"/>
            <p:nvPr/>
          </p:nvSpPr>
          <p:spPr>
            <a:xfrm>
              <a:off x="6348546" y="1691056"/>
              <a:ext cx="1793062" cy="20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KBS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뉴스 채널에서 관심 급상승 중인 뉴스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9BB8E439-A574-45A6-BAF7-87D9F1FA5173}"/>
                </a:ext>
              </a:extLst>
            </p:cNvPr>
            <p:cNvSpPr/>
            <p:nvPr/>
          </p:nvSpPr>
          <p:spPr bwMode="auto">
            <a:xfrm>
              <a:off x="6409508" y="6285022"/>
              <a:ext cx="1625778" cy="1993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F28C10F-8647-413A-964A-8EFFE05918C3}"/>
              </a:ext>
            </a:extLst>
          </p:cNvPr>
          <p:cNvSpPr/>
          <p:nvPr/>
        </p:nvSpPr>
        <p:spPr bwMode="auto">
          <a:xfrm>
            <a:off x="100569" y="973008"/>
            <a:ext cx="843174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대표 이미지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공통항목제외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1706DB9-A60A-4C71-95A8-2A8A0A135922}"/>
              </a:ext>
            </a:extLst>
          </p:cNvPr>
          <p:cNvSpPr/>
          <p:nvPr/>
        </p:nvSpPr>
        <p:spPr bwMode="auto">
          <a:xfrm>
            <a:off x="1717296" y="1092445"/>
            <a:ext cx="3735960" cy="190827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16 : 9 </a:t>
            </a: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이미지</a:t>
            </a: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FF4EBD-93D3-444C-A7AB-EBF0C5DD8746}"/>
              </a:ext>
            </a:extLst>
          </p:cNvPr>
          <p:cNvSpPr txBox="1"/>
          <p:nvPr/>
        </p:nvSpPr>
        <p:spPr>
          <a:xfrm>
            <a:off x="1041731" y="3259434"/>
            <a:ext cx="5148051" cy="209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1991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년부터 국가대표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올림픽 무대만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번째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 짧은 말 속에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이규혁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(36·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서울시청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다 담기는 어렵다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년간 태극마크를 달고 그가 걸어온 길은 한국 스피드스케이팅의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역사와도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같았다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빙속에서 한국이라는 나라의 존재감이 크지 않았던 시절부터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이규혁은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한국이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강국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으로 대접받도록 이끈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일등 공신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이상화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(25·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서울시청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이승훈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(26),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모태범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(25·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이상 대한항공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2010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밴쿠버 동계올림픽에서 금메달을 획득한 이후 이어진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스피드 코리아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의 시대는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이규혁의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활약을 발판 삼았다고 해도 과언이 아니다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B337A34-397B-47BC-B1F5-C7ECD0D576C9}"/>
              </a:ext>
            </a:extLst>
          </p:cNvPr>
          <p:cNvSpPr/>
          <p:nvPr/>
        </p:nvSpPr>
        <p:spPr bwMode="auto">
          <a:xfrm>
            <a:off x="1431014" y="192269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33FE1C3-E7D3-4651-943F-907271D82B70}"/>
              </a:ext>
            </a:extLst>
          </p:cNvPr>
          <p:cNvSpPr txBox="1"/>
          <p:nvPr/>
        </p:nvSpPr>
        <p:spPr>
          <a:xfrm>
            <a:off x="1041731" y="5765555"/>
            <a:ext cx="508709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어떤 국제 대회를 가도 다른 나라 선수들로부터 먼저 인사와 격려를 받는 모습은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이규혁이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스피드스케이팅에서 어떤 인물이었는지를 보여준다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76B0A0C-6CDE-47EE-9E41-65165C28A0DB}"/>
              </a:ext>
            </a:extLst>
          </p:cNvPr>
          <p:cNvGrpSpPr/>
          <p:nvPr/>
        </p:nvGrpSpPr>
        <p:grpSpPr>
          <a:xfrm>
            <a:off x="1041731" y="5510799"/>
            <a:ext cx="4992583" cy="132983"/>
            <a:chOff x="947949" y="1594922"/>
            <a:chExt cx="4992583" cy="132983"/>
          </a:xfrm>
        </p:grpSpPr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44714906-D0DE-4736-AF0F-CB6BA4B234AF}"/>
                </a:ext>
              </a:extLst>
            </p:cNvPr>
            <p:cNvCxnSpPr/>
            <p:nvPr/>
          </p:nvCxnSpPr>
          <p:spPr bwMode="auto">
            <a:xfrm>
              <a:off x="947949" y="1670992"/>
              <a:ext cx="4992583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0EEAE94-B79C-4226-BAB6-1A512CB9AA61}"/>
                </a:ext>
              </a:extLst>
            </p:cNvPr>
            <p:cNvSpPr/>
            <p:nvPr/>
          </p:nvSpPr>
          <p:spPr bwMode="auto">
            <a:xfrm>
              <a:off x="3086441" y="1594922"/>
              <a:ext cx="748936" cy="132983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중간 생략</a:t>
              </a:r>
            </a:p>
          </p:txBody>
        </p:sp>
      </p:grpSp>
      <p:sp>
        <p:nvSpPr>
          <p:cNvPr id="100" name="타원 99">
            <a:extLst>
              <a:ext uri="{FF2B5EF4-FFF2-40B4-BE49-F238E27FC236}">
                <a16:creationId xmlns:a16="http://schemas.microsoft.com/office/drawing/2014/main" id="{61F35ED9-5514-47C6-875B-0CCE234FE367}"/>
              </a:ext>
            </a:extLst>
          </p:cNvPr>
          <p:cNvSpPr/>
          <p:nvPr/>
        </p:nvSpPr>
        <p:spPr bwMode="auto">
          <a:xfrm>
            <a:off x="812706" y="411725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047C0E6-BD52-4ED3-BBB0-F247A146FC88}"/>
              </a:ext>
            </a:extLst>
          </p:cNvPr>
          <p:cNvCxnSpPr>
            <a:cxnSpLocks/>
          </p:cNvCxnSpPr>
          <p:nvPr/>
        </p:nvCxnSpPr>
        <p:spPr bwMode="auto">
          <a:xfrm>
            <a:off x="952784" y="1436914"/>
            <a:ext cx="76451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45AAD277-A372-4A8A-8630-A4C76F06E3E7}"/>
              </a:ext>
            </a:extLst>
          </p:cNvPr>
          <p:cNvCxnSpPr>
            <a:cxnSpLocks/>
          </p:cNvCxnSpPr>
          <p:nvPr/>
        </p:nvCxnSpPr>
        <p:spPr bwMode="auto">
          <a:xfrm>
            <a:off x="1712291" y="1436914"/>
            <a:ext cx="374096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FEAC5221-224B-43C2-ADE9-B831FC16D6EA}"/>
              </a:ext>
            </a:extLst>
          </p:cNvPr>
          <p:cNvCxnSpPr>
            <a:cxnSpLocks/>
          </p:cNvCxnSpPr>
          <p:nvPr/>
        </p:nvCxnSpPr>
        <p:spPr bwMode="auto">
          <a:xfrm>
            <a:off x="5448268" y="1436914"/>
            <a:ext cx="86544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A5C0E06-E77D-4664-8A15-711BFFFCB700}"/>
              </a:ext>
            </a:extLst>
          </p:cNvPr>
          <p:cNvSpPr txBox="1"/>
          <p:nvPr/>
        </p:nvSpPr>
        <p:spPr>
          <a:xfrm>
            <a:off x="1205483" y="1169110"/>
            <a:ext cx="428005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15%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9EB126C-D7DC-47DB-AE34-62A80F1EF57F}"/>
              </a:ext>
            </a:extLst>
          </p:cNvPr>
          <p:cNvSpPr txBox="1"/>
          <p:nvPr/>
        </p:nvSpPr>
        <p:spPr>
          <a:xfrm>
            <a:off x="5594603" y="1169110"/>
            <a:ext cx="428005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15%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B092DB7-C460-4AC5-8587-0C06A0B259CA}"/>
              </a:ext>
            </a:extLst>
          </p:cNvPr>
          <p:cNvSpPr txBox="1"/>
          <p:nvPr/>
        </p:nvSpPr>
        <p:spPr>
          <a:xfrm>
            <a:off x="3347792" y="1169110"/>
            <a:ext cx="428005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70%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706E6CB-A1D1-4925-BBF2-A23D502E56AD}"/>
              </a:ext>
            </a:extLst>
          </p:cNvPr>
          <p:cNvSpPr/>
          <p:nvPr/>
        </p:nvSpPr>
        <p:spPr bwMode="auto">
          <a:xfrm>
            <a:off x="6381521" y="994721"/>
            <a:ext cx="1656437" cy="548961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부가 컨텐츠 영역</a:t>
            </a:r>
          </a:p>
        </p:txBody>
      </p:sp>
    </p:spTree>
    <p:extLst>
      <p:ext uri="{BB962C8B-B14F-4D97-AF65-F5344CB8AC3E}">
        <p14:creationId xmlns:p14="http://schemas.microsoft.com/office/powerpoint/2010/main" val="17024607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024913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기사 유형 케이스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6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SB_KNP_04_01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734496" cy="215444"/>
          </a:xfrm>
        </p:spPr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13756"/>
              </p:ext>
            </p:extLst>
          </p:nvPr>
        </p:nvGraphicFramePr>
        <p:xfrm>
          <a:off x="8939284" y="973008"/>
          <a:ext cx="3152632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 화면은 기사 부분의 각 유형에 대한 사항을 정의합니다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영상 기사 형은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화면 참조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슬라이드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고정된 이미지 영역 내에서 이미지 비율에 따라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캡션이 없는 경우 노출되지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 한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넘김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이전 이미지로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이동할 이미지가 없는 경우 비활성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[1-5]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넘김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다음 이미지로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이동할 이미지가 없는 경우 비활성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썸네일 이미지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포토뉴스에 포함된 전체 이미지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클릭 시 슬라이드 영역에 해당 이미지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88427"/>
                  </a:ext>
                </a:extLst>
              </a:tr>
            </a:tbl>
          </a:graphicData>
        </a:graphic>
      </p:graphicFrame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7097C33-482A-4F7D-8328-99D08D85A884}"/>
              </a:ext>
            </a:extLst>
          </p:cNvPr>
          <p:cNvSpPr/>
          <p:nvPr/>
        </p:nvSpPr>
        <p:spPr bwMode="auto">
          <a:xfrm>
            <a:off x="944074" y="994721"/>
            <a:ext cx="5369639" cy="5449622"/>
          </a:xfrm>
          <a:prstGeom prst="roundRect">
            <a:avLst>
              <a:gd name="adj" fmla="val 2351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723AD22-40A2-431A-8826-AE2E3E4F206A}"/>
              </a:ext>
            </a:extLst>
          </p:cNvPr>
          <p:cNvGrpSpPr/>
          <p:nvPr/>
        </p:nvGrpSpPr>
        <p:grpSpPr>
          <a:xfrm>
            <a:off x="6348546" y="1000586"/>
            <a:ext cx="1793062" cy="5483749"/>
            <a:chOff x="6348546" y="1000586"/>
            <a:chExt cx="1793062" cy="5483749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1A88E0E3-77AA-46F6-A4CD-362C9EB40A5B}"/>
                </a:ext>
              </a:extLst>
            </p:cNvPr>
            <p:cNvSpPr/>
            <p:nvPr/>
          </p:nvSpPr>
          <p:spPr bwMode="auto">
            <a:xfrm>
              <a:off x="6409509" y="1000586"/>
              <a:ext cx="1625777" cy="3377661"/>
            </a:xfrm>
            <a:prstGeom prst="roundRect">
              <a:avLst>
                <a:gd name="adj" fmla="val 5735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AD44030A-30F3-49A4-9DFB-423111391E4C}"/>
                </a:ext>
              </a:extLst>
            </p:cNvPr>
            <p:cNvSpPr/>
            <p:nvPr/>
          </p:nvSpPr>
          <p:spPr bwMode="auto">
            <a:xfrm>
              <a:off x="6409509" y="4462206"/>
              <a:ext cx="1625777" cy="363673"/>
            </a:xfrm>
            <a:prstGeom prst="roundRect">
              <a:avLst>
                <a:gd name="adj" fmla="val 17708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BANNER</a:t>
              </a: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7A78747-1D1D-4BD8-9767-BB26BA025FDC}"/>
                </a:ext>
              </a:extLst>
            </p:cNvPr>
            <p:cNvSpPr txBox="1"/>
            <p:nvPr/>
          </p:nvSpPr>
          <p:spPr>
            <a:xfrm>
              <a:off x="6644639" y="1990765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711A96F-99F9-44F1-9174-B5E13EAF97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73730" y="1105521"/>
              <a:ext cx="645285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많이 본 뉴스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16CDF3ED-2813-428B-B2B4-74247D3C2046}"/>
                </a:ext>
              </a:extLst>
            </p:cNvPr>
            <p:cNvSpPr/>
            <p:nvPr/>
          </p:nvSpPr>
          <p:spPr bwMode="auto">
            <a:xfrm>
              <a:off x="6409509" y="4909837"/>
              <a:ext cx="1625777" cy="1539749"/>
            </a:xfrm>
            <a:prstGeom prst="roundRect">
              <a:avLst>
                <a:gd name="adj" fmla="val 5735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4869FAA-401F-4852-991F-080CD5DE98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73730" y="5014771"/>
              <a:ext cx="645285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AI PICK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50CAB9A-7C27-4551-8268-84EA123261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2006450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6A2FD97-49D3-4494-9BA3-156BBC9776D5}"/>
                </a:ext>
              </a:extLst>
            </p:cNvPr>
            <p:cNvSpPr txBox="1"/>
            <p:nvPr/>
          </p:nvSpPr>
          <p:spPr>
            <a:xfrm>
              <a:off x="6644639" y="2373942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C1DDD32-0117-4F30-9850-45A5C2F787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2389627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96AB701-17ED-4ADB-BE4A-6E1E4D638CCB}"/>
                </a:ext>
              </a:extLst>
            </p:cNvPr>
            <p:cNvSpPr txBox="1"/>
            <p:nvPr/>
          </p:nvSpPr>
          <p:spPr>
            <a:xfrm>
              <a:off x="6644639" y="2757120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1C7E405-4F44-4078-934F-6929C2FAAB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2772805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97321C9-FD29-4963-BACF-DB879475B58F}"/>
                </a:ext>
              </a:extLst>
            </p:cNvPr>
            <p:cNvSpPr txBox="1"/>
            <p:nvPr/>
          </p:nvSpPr>
          <p:spPr>
            <a:xfrm>
              <a:off x="6644639" y="3140297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BECEA1B-B1F0-41C1-85F4-CBF0560B76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3155982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C9951AA-C820-4511-A409-CD3726CD8A0C}"/>
                </a:ext>
              </a:extLst>
            </p:cNvPr>
            <p:cNvSpPr txBox="1"/>
            <p:nvPr/>
          </p:nvSpPr>
          <p:spPr>
            <a:xfrm>
              <a:off x="6644639" y="3540891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7D2DD83-2493-4254-B6F1-FC9C71B50F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3556576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C7881FC-AEDE-4E93-97F4-C942C4460D08}"/>
                </a:ext>
              </a:extLst>
            </p:cNvPr>
            <p:cNvSpPr txBox="1"/>
            <p:nvPr/>
          </p:nvSpPr>
          <p:spPr>
            <a:xfrm>
              <a:off x="6644639" y="3924068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2B6E382-25F4-42F0-97AD-DFFDC483E7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3939753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B7D4B5DC-ECBA-48A1-8BB5-5C22C715CF07}"/>
                </a:ext>
              </a:extLst>
            </p:cNvPr>
            <p:cNvGrpSpPr/>
            <p:nvPr/>
          </p:nvGrpSpPr>
          <p:grpSpPr>
            <a:xfrm>
              <a:off x="6482850" y="1405552"/>
              <a:ext cx="1485493" cy="210181"/>
              <a:chOff x="6244045" y="2387888"/>
              <a:chExt cx="1831701" cy="210181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5E51260C-C890-4E7E-A876-1D965EF44376}"/>
                  </a:ext>
                </a:extLst>
              </p:cNvPr>
              <p:cNvSpPr/>
              <p:nvPr/>
            </p:nvSpPr>
            <p:spPr bwMode="auto">
              <a:xfrm>
                <a:off x="6244045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KBS</a:t>
                </a:r>
                <a:endPara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23695274-734A-4E8E-B8A3-6F84F60D3C87}"/>
                  </a:ext>
                </a:extLst>
              </p:cNvPr>
              <p:cNvSpPr/>
              <p:nvPr/>
            </p:nvSpPr>
            <p:spPr bwMode="auto">
              <a:xfrm>
                <a:off x="6862354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포털</a:t>
                </a: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9FE399DE-55CD-43E8-8FBB-CB46C9D9D1C4}"/>
                  </a:ext>
                </a:extLst>
              </p:cNvPr>
              <p:cNvSpPr/>
              <p:nvPr/>
            </p:nvSpPr>
            <p:spPr bwMode="auto">
              <a:xfrm>
                <a:off x="7480663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유튜브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187F555-A313-4ED3-BD71-6AEC55990661}"/>
                </a:ext>
              </a:extLst>
            </p:cNvPr>
            <p:cNvSpPr txBox="1"/>
            <p:nvPr/>
          </p:nvSpPr>
          <p:spPr>
            <a:xfrm>
              <a:off x="6348546" y="1691056"/>
              <a:ext cx="1793062" cy="20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KBS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뉴스 채널에서 관심 급상승 중인 뉴스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9BB8E439-A574-45A6-BAF7-87D9F1FA5173}"/>
                </a:ext>
              </a:extLst>
            </p:cNvPr>
            <p:cNvSpPr/>
            <p:nvPr/>
          </p:nvSpPr>
          <p:spPr bwMode="auto">
            <a:xfrm>
              <a:off x="6409508" y="6285022"/>
              <a:ext cx="1625778" cy="1993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706E6CB-A1D1-4925-BBF2-A23D502E56AD}"/>
              </a:ext>
            </a:extLst>
          </p:cNvPr>
          <p:cNvSpPr/>
          <p:nvPr/>
        </p:nvSpPr>
        <p:spPr bwMode="auto">
          <a:xfrm>
            <a:off x="6381521" y="994721"/>
            <a:ext cx="1656437" cy="548961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부가 컨텐츠 영역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2AF5796-047B-40BA-939D-28B30D9E3AD6}"/>
              </a:ext>
            </a:extLst>
          </p:cNvPr>
          <p:cNvSpPr/>
          <p:nvPr/>
        </p:nvSpPr>
        <p:spPr bwMode="auto">
          <a:xfrm>
            <a:off x="104775" y="973008"/>
            <a:ext cx="843174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포토뉴스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공통항목제외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23A799-F025-421A-9044-7E3949115C7D}"/>
              </a:ext>
            </a:extLst>
          </p:cNvPr>
          <p:cNvSpPr txBox="1"/>
          <p:nvPr/>
        </p:nvSpPr>
        <p:spPr>
          <a:xfrm>
            <a:off x="1232541" y="4011561"/>
            <a:ext cx="4594469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절정기에 달한 가을 단풍을 보기 위해 몰려든 관광객들로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설악산 소공원이 붐비고 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[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사진 출처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연합뉴스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564B88-972A-4666-88AA-93A9DDC1C862}"/>
              </a:ext>
            </a:extLst>
          </p:cNvPr>
          <p:cNvSpPr txBox="1"/>
          <p:nvPr/>
        </p:nvSpPr>
        <p:spPr>
          <a:xfrm>
            <a:off x="1232541" y="3774106"/>
            <a:ext cx="3735960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관광객들로 붐비는 설악산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A3E80ED-409D-46A6-9388-20DFEC32C538}"/>
              </a:ext>
            </a:extLst>
          </p:cNvPr>
          <p:cNvSpPr/>
          <p:nvPr/>
        </p:nvSpPr>
        <p:spPr bwMode="auto">
          <a:xfrm>
            <a:off x="1094317" y="1105521"/>
            <a:ext cx="5017633" cy="256293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A4D63F-529E-400F-B8E7-9471887FA904}"/>
              </a:ext>
            </a:extLst>
          </p:cNvPr>
          <p:cNvSpPr/>
          <p:nvPr/>
        </p:nvSpPr>
        <p:spPr bwMode="auto">
          <a:xfrm>
            <a:off x="2440213" y="1746123"/>
            <a:ext cx="2391315" cy="12274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이미지 영역 내 </a:t>
            </a: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돋움"/>
              <a:ea typeface="돋움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이미지 비율에 따라</a:t>
            </a: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돋움"/>
              <a:ea typeface="돋움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유동적으로 노출</a:t>
            </a: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CE834D-AF04-4C52-AF2F-456332457330}"/>
              </a:ext>
            </a:extLst>
          </p:cNvPr>
          <p:cNvSpPr/>
          <p:nvPr/>
        </p:nvSpPr>
        <p:spPr bwMode="auto">
          <a:xfrm>
            <a:off x="1481930" y="1219635"/>
            <a:ext cx="4182886" cy="2354420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3869FF0-61F0-46D7-B9CC-1D6D851FA618}"/>
              </a:ext>
            </a:extLst>
          </p:cNvPr>
          <p:cNvSpPr/>
          <p:nvPr/>
        </p:nvSpPr>
        <p:spPr bwMode="auto">
          <a:xfrm>
            <a:off x="2635663" y="1219635"/>
            <a:ext cx="1942935" cy="2354420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돋움"/>
              <a:ea typeface="돋움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102B50B2-799F-4ADC-B7BE-D6833E0D534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11" y="2359861"/>
            <a:ext cx="228600" cy="2286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C03B10DD-1D74-4F60-AB1E-8E2030D34BC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542" y="2359861"/>
            <a:ext cx="228600" cy="228600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062863-608D-4788-B860-F48445C30AE5}"/>
              </a:ext>
            </a:extLst>
          </p:cNvPr>
          <p:cNvSpPr/>
          <p:nvPr/>
        </p:nvSpPr>
        <p:spPr bwMode="auto">
          <a:xfrm>
            <a:off x="1094318" y="4657370"/>
            <a:ext cx="811394" cy="526522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EF796CF-4326-4338-AE69-C2C3F3EDB98C}"/>
              </a:ext>
            </a:extLst>
          </p:cNvPr>
          <p:cNvSpPr/>
          <p:nvPr/>
        </p:nvSpPr>
        <p:spPr bwMode="auto">
          <a:xfrm>
            <a:off x="1939050" y="4657370"/>
            <a:ext cx="811394" cy="52652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7EBD9DD-C434-4FA1-95B5-B98688371F06}"/>
              </a:ext>
            </a:extLst>
          </p:cNvPr>
          <p:cNvSpPr/>
          <p:nvPr/>
        </p:nvSpPr>
        <p:spPr bwMode="auto">
          <a:xfrm>
            <a:off x="2783781" y="4657370"/>
            <a:ext cx="811394" cy="52652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C20BD05-62E7-402D-9040-B44688A564D0}"/>
              </a:ext>
            </a:extLst>
          </p:cNvPr>
          <p:cNvSpPr/>
          <p:nvPr/>
        </p:nvSpPr>
        <p:spPr bwMode="auto">
          <a:xfrm>
            <a:off x="3628512" y="4657370"/>
            <a:ext cx="811394" cy="52652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2DFEF89-50F4-499C-AEF6-0FACA679DB1C}"/>
              </a:ext>
            </a:extLst>
          </p:cNvPr>
          <p:cNvSpPr/>
          <p:nvPr/>
        </p:nvSpPr>
        <p:spPr bwMode="auto">
          <a:xfrm>
            <a:off x="4473243" y="4657370"/>
            <a:ext cx="811394" cy="52652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CCEBFAF-465C-4EC0-8763-F593BA596AA2}"/>
              </a:ext>
            </a:extLst>
          </p:cNvPr>
          <p:cNvSpPr/>
          <p:nvPr/>
        </p:nvSpPr>
        <p:spPr bwMode="auto">
          <a:xfrm>
            <a:off x="5317974" y="4657370"/>
            <a:ext cx="811394" cy="52652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6287EAA-40FE-41F2-B6F2-6972B244A191}"/>
              </a:ext>
            </a:extLst>
          </p:cNvPr>
          <p:cNvSpPr/>
          <p:nvPr/>
        </p:nvSpPr>
        <p:spPr bwMode="auto">
          <a:xfrm>
            <a:off x="1094318" y="5223427"/>
            <a:ext cx="811394" cy="52652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6D1B9DA-123E-4BA6-A867-945D98D44B4F}"/>
              </a:ext>
            </a:extLst>
          </p:cNvPr>
          <p:cNvSpPr/>
          <p:nvPr/>
        </p:nvSpPr>
        <p:spPr bwMode="auto">
          <a:xfrm>
            <a:off x="1939050" y="5223427"/>
            <a:ext cx="811394" cy="52652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C5F6CFA-A204-4FCF-BCC4-994A0996AE13}"/>
              </a:ext>
            </a:extLst>
          </p:cNvPr>
          <p:cNvSpPr/>
          <p:nvPr/>
        </p:nvSpPr>
        <p:spPr bwMode="auto">
          <a:xfrm>
            <a:off x="752415" y="239684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FBCC8245-811E-4CAC-A0AF-8FFC145F3DF7}"/>
              </a:ext>
            </a:extLst>
          </p:cNvPr>
          <p:cNvSpPr/>
          <p:nvPr/>
        </p:nvSpPr>
        <p:spPr bwMode="auto">
          <a:xfrm>
            <a:off x="744618" y="509158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5072E61-8AF5-4444-8CA0-A6C7B330CEDA}"/>
              </a:ext>
            </a:extLst>
          </p:cNvPr>
          <p:cNvSpPr/>
          <p:nvPr/>
        </p:nvSpPr>
        <p:spPr bwMode="auto">
          <a:xfrm>
            <a:off x="3400163" y="169829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C2CC123-DFD5-42E7-9086-96823ED162C7}"/>
              </a:ext>
            </a:extLst>
          </p:cNvPr>
          <p:cNvSpPr/>
          <p:nvPr/>
        </p:nvSpPr>
        <p:spPr bwMode="auto">
          <a:xfrm>
            <a:off x="2008378" y="368436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4BD5790-764A-48C0-B030-7E5846E658F9}"/>
              </a:ext>
            </a:extLst>
          </p:cNvPr>
          <p:cNvSpPr/>
          <p:nvPr/>
        </p:nvSpPr>
        <p:spPr bwMode="auto">
          <a:xfrm>
            <a:off x="1170768" y="222243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7B4F149-A3FD-4857-ABFF-23B7DD1A4962}"/>
              </a:ext>
            </a:extLst>
          </p:cNvPr>
          <p:cNvSpPr/>
          <p:nvPr/>
        </p:nvSpPr>
        <p:spPr bwMode="auto">
          <a:xfrm>
            <a:off x="5742768" y="222312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1-5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A7E5EE0-0A0A-4912-A401-C08F4194DD9E}"/>
              </a:ext>
            </a:extLst>
          </p:cNvPr>
          <p:cNvSpPr/>
          <p:nvPr/>
        </p:nvSpPr>
        <p:spPr bwMode="auto">
          <a:xfrm>
            <a:off x="3323373" y="391949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5865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024913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기사 유형 케이스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6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SB_KNP_04_01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734496" cy="215444"/>
          </a:xfrm>
        </p:spPr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488191"/>
              </p:ext>
            </p:extLst>
          </p:nvPr>
        </p:nvGraphicFramePr>
        <p:xfrm>
          <a:off x="8939284" y="973008"/>
          <a:ext cx="3152632" cy="3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 화면은 기사 부분의 각 유형에 대한 사항을 정의합니다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영상 기사 형은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화면 참조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카드형 이미지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넘김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이전 이미지로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이동할 이미지가 없는 경우 비활성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넘김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다음 이미지로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이동할 이미지가 없는 경우 비활성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정사각형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슬라이드 페이지 넘버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슬라이드 이동 시 번호 반영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88427"/>
                  </a:ext>
                </a:extLst>
              </a:tr>
            </a:tbl>
          </a:graphicData>
        </a:graphic>
      </p:graphicFrame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7097C33-482A-4F7D-8328-99D08D85A884}"/>
              </a:ext>
            </a:extLst>
          </p:cNvPr>
          <p:cNvSpPr/>
          <p:nvPr/>
        </p:nvSpPr>
        <p:spPr bwMode="auto">
          <a:xfrm>
            <a:off x="944074" y="994721"/>
            <a:ext cx="5369639" cy="5449622"/>
          </a:xfrm>
          <a:prstGeom prst="roundRect">
            <a:avLst>
              <a:gd name="adj" fmla="val 2351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723AD22-40A2-431A-8826-AE2E3E4F206A}"/>
              </a:ext>
            </a:extLst>
          </p:cNvPr>
          <p:cNvGrpSpPr/>
          <p:nvPr/>
        </p:nvGrpSpPr>
        <p:grpSpPr>
          <a:xfrm>
            <a:off x="6348546" y="1000586"/>
            <a:ext cx="1793062" cy="5483749"/>
            <a:chOff x="6348546" y="1000586"/>
            <a:chExt cx="1793062" cy="5483749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1A88E0E3-77AA-46F6-A4CD-362C9EB40A5B}"/>
                </a:ext>
              </a:extLst>
            </p:cNvPr>
            <p:cNvSpPr/>
            <p:nvPr/>
          </p:nvSpPr>
          <p:spPr bwMode="auto">
            <a:xfrm>
              <a:off x="6409509" y="1000586"/>
              <a:ext cx="1625777" cy="3377661"/>
            </a:xfrm>
            <a:prstGeom prst="roundRect">
              <a:avLst>
                <a:gd name="adj" fmla="val 5735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AD44030A-30F3-49A4-9DFB-423111391E4C}"/>
                </a:ext>
              </a:extLst>
            </p:cNvPr>
            <p:cNvSpPr/>
            <p:nvPr/>
          </p:nvSpPr>
          <p:spPr bwMode="auto">
            <a:xfrm>
              <a:off x="6409509" y="4462206"/>
              <a:ext cx="1625777" cy="363673"/>
            </a:xfrm>
            <a:prstGeom prst="roundRect">
              <a:avLst>
                <a:gd name="adj" fmla="val 17708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BANNER</a:t>
              </a: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7A78747-1D1D-4BD8-9767-BB26BA025FDC}"/>
                </a:ext>
              </a:extLst>
            </p:cNvPr>
            <p:cNvSpPr txBox="1"/>
            <p:nvPr/>
          </p:nvSpPr>
          <p:spPr>
            <a:xfrm>
              <a:off x="6644639" y="1990765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711A96F-99F9-44F1-9174-B5E13EAF97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73730" y="1105521"/>
              <a:ext cx="645285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많이 본 뉴스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16CDF3ED-2813-428B-B2B4-74247D3C2046}"/>
                </a:ext>
              </a:extLst>
            </p:cNvPr>
            <p:cNvSpPr/>
            <p:nvPr/>
          </p:nvSpPr>
          <p:spPr bwMode="auto">
            <a:xfrm>
              <a:off x="6409509" y="4909837"/>
              <a:ext cx="1625777" cy="1539749"/>
            </a:xfrm>
            <a:prstGeom prst="roundRect">
              <a:avLst>
                <a:gd name="adj" fmla="val 5735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4869FAA-401F-4852-991F-080CD5DE98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73730" y="5014771"/>
              <a:ext cx="645285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AI PICK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50CAB9A-7C27-4551-8268-84EA123261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2006450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6A2FD97-49D3-4494-9BA3-156BBC9776D5}"/>
                </a:ext>
              </a:extLst>
            </p:cNvPr>
            <p:cNvSpPr txBox="1"/>
            <p:nvPr/>
          </p:nvSpPr>
          <p:spPr>
            <a:xfrm>
              <a:off x="6644639" y="2373942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C1DDD32-0117-4F30-9850-45A5C2F787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2389627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96AB701-17ED-4ADB-BE4A-6E1E4D638CCB}"/>
                </a:ext>
              </a:extLst>
            </p:cNvPr>
            <p:cNvSpPr txBox="1"/>
            <p:nvPr/>
          </p:nvSpPr>
          <p:spPr>
            <a:xfrm>
              <a:off x="6644639" y="2757120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1C7E405-4F44-4078-934F-6929C2FAAB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2772805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97321C9-FD29-4963-BACF-DB879475B58F}"/>
                </a:ext>
              </a:extLst>
            </p:cNvPr>
            <p:cNvSpPr txBox="1"/>
            <p:nvPr/>
          </p:nvSpPr>
          <p:spPr>
            <a:xfrm>
              <a:off x="6644639" y="3140297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BECEA1B-B1F0-41C1-85F4-CBF0560B76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3155982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C9951AA-C820-4511-A409-CD3726CD8A0C}"/>
                </a:ext>
              </a:extLst>
            </p:cNvPr>
            <p:cNvSpPr txBox="1"/>
            <p:nvPr/>
          </p:nvSpPr>
          <p:spPr>
            <a:xfrm>
              <a:off x="6644639" y="3540891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7D2DD83-2493-4254-B6F1-FC9C71B50F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3556576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C7881FC-AEDE-4E93-97F4-C942C4460D08}"/>
                </a:ext>
              </a:extLst>
            </p:cNvPr>
            <p:cNvSpPr txBox="1"/>
            <p:nvPr/>
          </p:nvSpPr>
          <p:spPr>
            <a:xfrm>
              <a:off x="6644639" y="3924068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2B6E382-25F4-42F0-97AD-DFFDC483E7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3939753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B7D4B5DC-ECBA-48A1-8BB5-5C22C715CF07}"/>
                </a:ext>
              </a:extLst>
            </p:cNvPr>
            <p:cNvGrpSpPr/>
            <p:nvPr/>
          </p:nvGrpSpPr>
          <p:grpSpPr>
            <a:xfrm>
              <a:off x="6482850" y="1405552"/>
              <a:ext cx="1485493" cy="210181"/>
              <a:chOff x="6244045" y="2387888"/>
              <a:chExt cx="1831701" cy="210181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5E51260C-C890-4E7E-A876-1D965EF44376}"/>
                  </a:ext>
                </a:extLst>
              </p:cNvPr>
              <p:cNvSpPr/>
              <p:nvPr/>
            </p:nvSpPr>
            <p:spPr bwMode="auto">
              <a:xfrm>
                <a:off x="6244045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KBS</a:t>
                </a:r>
                <a:endPara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23695274-734A-4E8E-B8A3-6F84F60D3C87}"/>
                  </a:ext>
                </a:extLst>
              </p:cNvPr>
              <p:cNvSpPr/>
              <p:nvPr/>
            </p:nvSpPr>
            <p:spPr bwMode="auto">
              <a:xfrm>
                <a:off x="6862354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포털</a:t>
                </a: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9FE399DE-55CD-43E8-8FBB-CB46C9D9D1C4}"/>
                  </a:ext>
                </a:extLst>
              </p:cNvPr>
              <p:cNvSpPr/>
              <p:nvPr/>
            </p:nvSpPr>
            <p:spPr bwMode="auto">
              <a:xfrm>
                <a:off x="7480663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유튜브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187F555-A313-4ED3-BD71-6AEC55990661}"/>
                </a:ext>
              </a:extLst>
            </p:cNvPr>
            <p:cNvSpPr txBox="1"/>
            <p:nvPr/>
          </p:nvSpPr>
          <p:spPr>
            <a:xfrm>
              <a:off x="6348546" y="1691056"/>
              <a:ext cx="1793062" cy="20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KBS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뉴스 채널에서 관심 급상승 중인 뉴스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9BB8E439-A574-45A6-BAF7-87D9F1FA5173}"/>
                </a:ext>
              </a:extLst>
            </p:cNvPr>
            <p:cNvSpPr/>
            <p:nvPr/>
          </p:nvSpPr>
          <p:spPr bwMode="auto">
            <a:xfrm>
              <a:off x="6409508" y="6285022"/>
              <a:ext cx="1625778" cy="1993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706E6CB-A1D1-4925-BBF2-A23D502E56AD}"/>
              </a:ext>
            </a:extLst>
          </p:cNvPr>
          <p:cNvSpPr/>
          <p:nvPr/>
        </p:nvSpPr>
        <p:spPr bwMode="auto">
          <a:xfrm>
            <a:off x="6381521" y="994721"/>
            <a:ext cx="1656437" cy="548961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부가 컨텐츠 영역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8A080F6-C30C-4B91-9CCB-996806534B52}"/>
              </a:ext>
            </a:extLst>
          </p:cNvPr>
          <p:cNvSpPr/>
          <p:nvPr/>
        </p:nvSpPr>
        <p:spPr bwMode="auto">
          <a:xfrm>
            <a:off x="104775" y="973008"/>
            <a:ext cx="843174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카드뉴스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공통항목제외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9B4B5E5-5313-4A7E-9AAA-9B13BFCF21C1}"/>
              </a:ext>
            </a:extLst>
          </p:cNvPr>
          <p:cNvSpPr/>
          <p:nvPr/>
        </p:nvSpPr>
        <p:spPr bwMode="auto">
          <a:xfrm>
            <a:off x="2295080" y="1092445"/>
            <a:ext cx="2645130" cy="225164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카드형 이미지</a:t>
            </a: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돋움"/>
              <a:ea typeface="돋움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이미지 비율</a:t>
            </a: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돋움"/>
              <a:ea typeface="돋움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정사각형</a:t>
            </a: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AC6B95-C6AF-4C3B-9416-DF2B5A6586BA}"/>
              </a:ext>
            </a:extLst>
          </p:cNvPr>
          <p:cNvSpPr txBox="1"/>
          <p:nvPr/>
        </p:nvSpPr>
        <p:spPr>
          <a:xfrm>
            <a:off x="1060830" y="3993791"/>
            <a:ext cx="5148051" cy="136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유부남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유부녀들의 자유연애를 추구하는 인터넷 사이트가 있습니다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불륜 알선 사이트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 알려지면서 전 세계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천만 명이 넘는 회원이 모였는데요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지난해 한국에도 상륙했다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간통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조장한다는 이유로 접속이 차단됐습니다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하지만 지난달 헌법재판소가 간통죄를 위헌으로 판결하면서 국내 사이트가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부활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했는데요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...</a:t>
            </a:r>
          </a:p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이대로 괜찮을까요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610315E-F003-48EE-B823-7E1344F959BC}"/>
              </a:ext>
            </a:extLst>
          </p:cNvPr>
          <p:cNvSpPr/>
          <p:nvPr/>
        </p:nvSpPr>
        <p:spPr bwMode="auto">
          <a:xfrm>
            <a:off x="1143524" y="211703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4D6A070-A0CC-410C-9769-AA764F0DDD08}"/>
              </a:ext>
            </a:extLst>
          </p:cNvPr>
          <p:cNvSpPr/>
          <p:nvPr/>
        </p:nvSpPr>
        <p:spPr bwMode="auto">
          <a:xfrm>
            <a:off x="1707364" y="182637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59681EA1-2E91-4871-8C5F-921A5809B7A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378" y="1972664"/>
            <a:ext cx="457200" cy="4572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F66A350D-24F1-4152-850D-9E5F97E9902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94" y="1972664"/>
            <a:ext cx="457200" cy="4572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10CA9D79-AD69-446F-B382-2F74C07687EF}"/>
              </a:ext>
            </a:extLst>
          </p:cNvPr>
          <p:cNvSpPr txBox="1"/>
          <p:nvPr/>
        </p:nvSpPr>
        <p:spPr>
          <a:xfrm>
            <a:off x="2295080" y="3448699"/>
            <a:ext cx="2645130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1/12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8442DECC-5CA7-450C-BD75-D8CDA80F40E1}"/>
              </a:ext>
            </a:extLst>
          </p:cNvPr>
          <p:cNvSpPr/>
          <p:nvPr/>
        </p:nvSpPr>
        <p:spPr bwMode="auto">
          <a:xfrm>
            <a:off x="821307" y="429417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1B098D7-B0CE-4F55-B83D-6061B61B431A}"/>
              </a:ext>
            </a:extLst>
          </p:cNvPr>
          <p:cNvSpPr/>
          <p:nvPr/>
        </p:nvSpPr>
        <p:spPr bwMode="auto">
          <a:xfrm>
            <a:off x="5251752" y="182637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40E53B2-00B2-41C3-992B-2F07C2F9B0B3}"/>
              </a:ext>
            </a:extLst>
          </p:cNvPr>
          <p:cNvSpPr/>
          <p:nvPr/>
        </p:nvSpPr>
        <p:spPr bwMode="auto">
          <a:xfrm>
            <a:off x="3422952" y="138224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069983E-53CA-43D0-8843-C9031D554D2A}"/>
              </a:ext>
            </a:extLst>
          </p:cNvPr>
          <p:cNvSpPr/>
          <p:nvPr/>
        </p:nvSpPr>
        <p:spPr bwMode="auto">
          <a:xfrm>
            <a:off x="3100735" y="348971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93456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024913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기사 유형 케이스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6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SB_KNP_04_01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734496" cy="215444"/>
          </a:xfrm>
        </p:spPr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426800"/>
              </p:ext>
            </p:extLst>
          </p:nvPr>
        </p:nvGraphicFramePr>
        <p:xfrm>
          <a:off x="8939284" y="973008"/>
          <a:ext cx="3152632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 화면은 기사 부분의 각 유형에 대한 사항을 정의합니다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영상 기사 형은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화면 참조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요약 내용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- 3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 요약 내용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내 센터 정렬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가로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70%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정도 비율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 구분 타이틀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내용을 구분하는 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 폰트 사이즈보다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단계 크고 볼드로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88427"/>
                  </a:ext>
                </a:extLst>
              </a:tr>
            </a:tbl>
          </a:graphicData>
        </a:graphic>
      </p:graphicFrame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7097C33-482A-4F7D-8328-99D08D85A884}"/>
              </a:ext>
            </a:extLst>
          </p:cNvPr>
          <p:cNvSpPr/>
          <p:nvPr/>
        </p:nvSpPr>
        <p:spPr bwMode="auto">
          <a:xfrm>
            <a:off x="944074" y="994721"/>
            <a:ext cx="5369639" cy="5449622"/>
          </a:xfrm>
          <a:prstGeom prst="roundRect">
            <a:avLst>
              <a:gd name="adj" fmla="val 2351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723AD22-40A2-431A-8826-AE2E3E4F206A}"/>
              </a:ext>
            </a:extLst>
          </p:cNvPr>
          <p:cNvGrpSpPr/>
          <p:nvPr/>
        </p:nvGrpSpPr>
        <p:grpSpPr>
          <a:xfrm>
            <a:off x="6348546" y="1000586"/>
            <a:ext cx="1793062" cy="5483749"/>
            <a:chOff x="6348546" y="1000586"/>
            <a:chExt cx="1793062" cy="5483749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1A88E0E3-77AA-46F6-A4CD-362C9EB40A5B}"/>
                </a:ext>
              </a:extLst>
            </p:cNvPr>
            <p:cNvSpPr/>
            <p:nvPr/>
          </p:nvSpPr>
          <p:spPr bwMode="auto">
            <a:xfrm>
              <a:off x="6409509" y="1000586"/>
              <a:ext cx="1625777" cy="3377661"/>
            </a:xfrm>
            <a:prstGeom prst="roundRect">
              <a:avLst>
                <a:gd name="adj" fmla="val 5735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AD44030A-30F3-49A4-9DFB-423111391E4C}"/>
                </a:ext>
              </a:extLst>
            </p:cNvPr>
            <p:cNvSpPr/>
            <p:nvPr/>
          </p:nvSpPr>
          <p:spPr bwMode="auto">
            <a:xfrm>
              <a:off x="6409509" y="4462206"/>
              <a:ext cx="1625777" cy="363673"/>
            </a:xfrm>
            <a:prstGeom prst="roundRect">
              <a:avLst>
                <a:gd name="adj" fmla="val 17708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BANNER</a:t>
              </a: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7A78747-1D1D-4BD8-9767-BB26BA025FDC}"/>
                </a:ext>
              </a:extLst>
            </p:cNvPr>
            <p:cNvSpPr txBox="1"/>
            <p:nvPr/>
          </p:nvSpPr>
          <p:spPr>
            <a:xfrm>
              <a:off x="6644639" y="1990765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711A96F-99F9-44F1-9174-B5E13EAF97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73730" y="1105521"/>
              <a:ext cx="645285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많이 본 뉴스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16CDF3ED-2813-428B-B2B4-74247D3C2046}"/>
                </a:ext>
              </a:extLst>
            </p:cNvPr>
            <p:cNvSpPr/>
            <p:nvPr/>
          </p:nvSpPr>
          <p:spPr bwMode="auto">
            <a:xfrm>
              <a:off x="6409509" y="4909837"/>
              <a:ext cx="1625777" cy="1539749"/>
            </a:xfrm>
            <a:prstGeom prst="roundRect">
              <a:avLst>
                <a:gd name="adj" fmla="val 5735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4869FAA-401F-4852-991F-080CD5DE98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73730" y="5014771"/>
              <a:ext cx="645285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AI PICK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50CAB9A-7C27-4551-8268-84EA123261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2006450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6A2FD97-49D3-4494-9BA3-156BBC9776D5}"/>
                </a:ext>
              </a:extLst>
            </p:cNvPr>
            <p:cNvSpPr txBox="1"/>
            <p:nvPr/>
          </p:nvSpPr>
          <p:spPr>
            <a:xfrm>
              <a:off x="6644639" y="2373942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C1DDD32-0117-4F30-9850-45A5C2F787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2389627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96AB701-17ED-4ADB-BE4A-6E1E4D638CCB}"/>
                </a:ext>
              </a:extLst>
            </p:cNvPr>
            <p:cNvSpPr txBox="1"/>
            <p:nvPr/>
          </p:nvSpPr>
          <p:spPr>
            <a:xfrm>
              <a:off x="6644639" y="2757120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1C7E405-4F44-4078-934F-6929C2FAAB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2772805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97321C9-FD29-4963-BACF-DB879475B58F}"/>
                </a:ext>
              </a:extLst>
            </p:cNvPr>
            <p:cNvSpPr txBox="1"/>
            <p:nvPr/>
          </p:nvSpPr>
          <p:spPr>
            <a:xfrm>
              <a:off x="6644639" y="3140297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BECEA1B-B1F0-41C1-85F4-CBF0560B76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3155982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C9951AA-C820-4511-A409-CD3726CD8A0C}"/>
                </a:ext>
              </a:extLst>
            </p:cNvPr>
            <p:cNvSpPr txBox="1"/>
            <p:nvPr/>
          </p:nvSpPr>
          <p:spPr>
            <a:xfrm>
              <a:off x="6644639" y="3540891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7D2DD83-2493-4254-B6F1-FC9C71B50F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3556576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C7881FC-AEDE-4E93-97F4-C942C4460D08}"/>
                </a:ext>
              </a:extLst>
            </p:cNvPr>
            <p:cNvSpPr txBox="1"/>
            <p:nvPr/>
          </p:nvSpPr>
          <p:spPr>
            <a:xfrm>
              <a:off x="6644639" y="3924068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2B6E382-25F4-42F0-97AD-DFFDC483E7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3939753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B7D4B5DC-ECBA-48A1-8BB5-5C22C715CF07}"/>
                </a:ext>
              </a:extLst>
            </p:cNvPr>
            <p:cNvGrpSpPr/>
            <p:nvPr/>
          </p:nvGrpSpPr>
          <p:grpSpPr>
            <a:xfrm>
              <a:off x="6482850" y="1405552"/>
              <a:ext cx="1485493" cy="210181"/>
              <a:chOff x="6244045" y="2387888"/>
              <a:chExt cx="1831701" cy="210181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5E51260C-C890-4E7E-A876-1D965EF44376}"/>
                  </a:ext>
                </a:extLst>
              </p:cNvPr>
              <p:cNvSpPr/>
              <p:nvPr/>
            </p:nvSpPr>
            <p:spPr bwMode="auto">
              <a:xfrm>
                <a:off x="6244045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KBS</a:t>
                </a:r>
                <a:endPara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23695274-734A-4E8E-B8A3-6F84F60D3C87}"/>
                  </a:ext>
                </a:extLst>
              </p:cNvPr>
              <p:cNvSpPr/>
              <p:nvPr/>
            </p:nvSpPr>
            <p:spPr bwMode="auto">
              <a:xfrm>
                <a:off x="6862354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포털</a:t>
                </a: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9FE399DE-55CD-43E8-8FBB-CB46C9D9D1C4}"/>
                  </a:ext>
                </a:extLst>
              </p:cNvPr>
              <p:cNvSpPr/>
              <p:nvPr/>
            </p:nvSpPr>
            <p:spPr bwMode="auto">
              <a:xfrm>
                <a:off x="7480663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유튜브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187F555-A313-4ED3-BD71-6AEC55990661}"/>
                </a:ext>
              </a:extLst>
            </p:cNvPr>
            <p:cNvSpPr txBox="1"/>
            <p:nvPr/>
          </p:nvSpPr>
          <p:spPr>
            <a:xfrm>
              <a:off x="6348546" y="1691056"/>
              <a:ext cx="1793062" cy="20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KBS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뉴스 채널에서 관심 급상승 중인 뉴스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9BB8E439-A574-45A6-BAF7-87D9F1FA5173}"/>
                </a:ext>
              </a:extLst>
            </p:cNvPr>
            <p:cNvSpPr/>
            <p:nvPr/>
          </p:nvSpPr>
          <p:spPr bwMode="auto">
            <a:xfrm>
              <a:off x="6409508" y="6285022"/>
              <a:ext cx="1625778" cy="1993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706E6CB-A1D1-4925-BBF2-A23D502E56AD}"/>
              </a:ext>
            </a:extLst>
          </p:cNvPr>
          <p:cNvSpPr/>
          <p:nvPr/>
        </p:nvSpPr>
        <p:spPr bwMode="auto">
          <a:xfrm>
            <a:off x="6381521" y="994721"/>
            <a:ext cx="1656437" cy="548961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부가 컨텐츠 영역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3A78C8-205C-4D17-864B-C10F0E93397C}"/>
              </a:ext>
            </a:extLst>
          </p:cNvPr>
          <p:cNvSpPr/>
          <p:nvPr/>
        </p:nvSpPr>
        <p:spPr bwMode="auto">
          <a:xfrm>
            <a:off x="104775" y="973008"/>
            <a:ext cx="843174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요약문 포함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및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멀티 이미지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공통항목제외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1D4FE20-C0C9-41EC-9C78-E46C5C376BA0}"/>
              </a:ext>
            </a:extLst>
          </p:cNvPr>
          <p:cNvSpPr/>
          <p:nvPr/>
        </p:nvSpPr>
        <p:spPr bwMode="auto">
          <a:xfrm>
            <a:off x="1721592" y="2075026"/>
            <a:ext cx="3735960" cy="190827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16 : 9 </a:t>
            </a: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이미지</a:t>
            </a: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(</a:t>
            </a: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기본</a:t>
            </a: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)</a:t>
            </a: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그 외 이미지 비율 기본 </a:t>
            </a: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Width</a:t>
            </a: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값</a:t>
            </a: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돋움"/>
              <a:ea typeface="돋움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기준으로 비율에 맞추어 노출</a:t>
            </a: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A3A370-7FFA-4D48-9E46-BE7B783F8405}"/>
              </a:ext>
            </a:extLst>
          </p:cNvPr>
          <p:cNvSpPr txBox="1"/>
          <p:nvPr/>
        </p:nvSpPr>
        <p:spPr>
          <a:xfrm>
            <a:off x="1046027" y="4238237"/>
            <a:ext cx="5148051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고등학생 자녀들이 국립대 교수인 아버지가 쓰는 논문에 공동 저자로 이름을 올렸습니다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훗날 이 자녀들은 아버지가 근무하고 있는 대학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같은 단과대에 입학하는데요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자녀들은 수시전형 가운데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입학사정관제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 학교에 들어왔습니다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예상대로 입학 지원 서류에는 논문 집필 내용이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기재돼있었습니다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6EB946C-C9FB-4648-8239-A48F07C0C883}"/>
              </a:ext>
            </a:extLst>
          </p:cNvPr>
          <p:cNvSpPr/>
          <p:nvPr/>
        </p:nvSpPr>
        <p:spPr bwMode="auto">
          <a:xfrm>
            <a:off x="1435310" y="300130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D0020E4-34EE-44A0-88A7-5D5F1A471ECA}"/>
              </a:ext>
            </a:extLst>
          </p:cNvPr>
          <p:cNvSpPr/>
          <p:nvPr/>
        </p:nvSpPr>
        <p:spPr bwMode="auto">
          <a:xfrm>
            <a:off x="1721592" y="1092445"/>
            <a:ext cx="3735960" cy="727646"/>
          </a:xfrm>
          <a:prstGeom prst="roundRect">
            <a:avLst>
              <a:gd name="adj" fmla="val 8289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4BE1E2-41A8-41F9-AFFD-3938F77CB3A9}"/>
              </a:ext>
            </a:extLst>
          </p:cNvPr>
          <p:cNvSpPr txBox="1"/>
          <p:nvPr/>
        </p:nvSpPr>
        <p:spPr>
          <a:xfrm>
            <a:off x="2354730" y="1177236"/>
            <a:ext cx="3078033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3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교수 아빠 논문에 공저자로 이름 올린 미성년 자녀들</a:t>
            </a:r>
          </a:p>
          <a:p>
            <a:pPr algn="l">
              <a:lnSpc>
                <a:spcPts val="13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대학은 ‘입학 취소’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경찰은 ‘기소 의견’ 송치했는데</a:t>
            </a:r>
          </a:p>
          <a:p>
            <a:pPr algn="l">
              <a:lnSpc>
                <a:spcPts val="13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검찰은 “처벌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어렵다”며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기소 안 해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287BA1-71A1-4264-8AE9-953EE608C082}"/>
              </a:ext>
            </a:extLst>
          </p:cNvPr>
          <p:cNvSpPr txBox="1"/>
          <p:nvPr/>
        </p:nvSpPr>
        <p:spPr>
          <a:xfrm>
            <a:off x="1822171" y="1192116"/>
            <a:ext cx="532559" cy="24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300"/>
              </a:lnSpc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요약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31B73B0-57C3-4582-B04C-3F0092DD3EF3}"/>
              </a:ext>
            </a:extLst>
          </p:cNvPr>
          <p:cNvCxnSpPr>
            <a:cxnSpLocks/>
          </p:cNvCxnSpPr>
          <p:nvPr/>
        </p:nvCxnSpPr>
        <p:spPr bwMode="auto">
          <a:xfrm>
            <a:off x="2321027" y="1264933"/>
            <a:ext cx="0" cy="43492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F96A730-915C-4BE2-86C9-A1378F46CFFB}"/>
              </a:ext>
            </a:extLst>
          </p:cNvPr>
          <p:cNvSpPr txBox="1"/>
          <p:nvPr/>
        </p:nvSpPr>
        <p:spPr>
          <a:xfrm>
            <a:off x="1084581" y="5059014"/>
            <a:ext cx="373596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논문에 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자녀 끼워 넣기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의혹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입시 비리로 비화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C888007-9B23-4AA6-BFC2-E56A22507D7F}"/>
              </a:ext>
            </a:extLst>
          </p:cNvPr>
          <p:cNvSpPr txBox="1"/>
          <p:nvPr/>
        </p:nvSpPr>
        <p:spPr>
          <a:xfrm>
            <a:off x="1046027" y="5335517"/>
            <a:ext cx="514805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고등학생 자녀들이 국립대 교수인 아버지가 쓰는 논문에 공동 저자로 이름을 올렸습니다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훗날 이 자녀들은 아버지가 근무하고 있는 대학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같은 단과대에 입학하는데요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1805FD-42EB-40A4-B971-1220C41465B0}"/>
              </a:ext>
            </a:extLst>
          </p:cNvPr>
          <p:cNvSpPr/>
          <p:nvPr/>
        </p:nvSpPr>
        <p:spPr bwMode="auto">
          <a:xfrm>
            <a:off x="1721592" y="6000206"/>
            <a:ext cx="3735960" cy="45901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이미지</a:t>
            </a: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DE80624-DF8F-4FCF-81A5-E3FDBA01E0CB}"/>
              </a:ext>
            </a:extLst>
          </p:cNvPr>
          <p:cNvSpPr/>
          <p:nvPr/>
        </p:nvSpPr>
        <p:spPr bwMode="auto">
          <a:xfrm>
            <a:off x="1435310" y="137279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0DB4356-672C-4A2D-B5B9-C7A4085A7242}"/>
              </a:ext>
            </a:extLst>
          </p:cNvPr>
          <p:cNvSpPr/>
          <p:nvPr/>
        </p:nvSpPr>
        <p:spPr bwMode="auto">
          <a:xfrm>
            <a:off x="736340" y="451659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12F7987-A582-4411-80F0-8475E4FCDA36}"/>
              </a:ext>
            </a:extLst>
          </p:cNvPr>
          <p:cNvSpPr/>
          <p:nvPr/>
        </p:nvSpPr>
        <p:spPr bwMode="auto">
          <a:xfrm>
            <a:off x="736340" y="506523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3684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024913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기사 유형 케이스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6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SB_KNP_04_01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734496" cy="215444"/>
          </a:xfrm>
        </p:spPr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350764"/>
              </p:ext>
            </p:extLst>
          </p:nvPr>
        </p:nvGraphicFramePr>
        <p:xfrm>
          <a:off x="8939284" y="973008"/>
          <a:ext cx="3152632" cy="236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 화면은 기사 부분의 각 유형에 대한 사항을 정의합니다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영상 기사 형은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화면 참조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내 센터 정렬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가로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70%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정도 비율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캡션이 없는 경우 노출되지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 한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88427"/>
                  </a:ext>
                </a:extLst>
              </a:tr>
            </a:tbl>
          </a:graphicData>
        </a:graphic>
      </p:graphicFrame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7097C33-482A-4F7D-8328-99D08D85A884}"/>
              </a:ext>
            </a:extLst>
          </p:cNvPr>
          <p:cNvSpPr/>
          <p:nvPr/>
        </p:nvSpPr>
        <p:spPr bwMode="auto">
          <a:xfrm>
            <a:off x="944074" y="994721"/>
            <a:ext cx="5369639" cy="5449622"/>
          </a:xfrm>
          <a:prstGeom prst="roundRect">
            <a:avLst>
              <a:gd name="adj" fmla="val 2351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723AD22-40A2-431A-8826-AE2E3E4F206A}"/>
              </a:ext>
            </a:extLst>
          </p:cNvPr>
          <p:cNvGrpSpPr/>
          <p:nvPr/>
        </p:nvGrpSpPr>
        <p:grpSpPr>
          <a:xfrm>
            <a:off x="6348546" y="1000586"/>
            <a:ext cx="1793062" cy="5483749"/>
            <a:chOff x="6348546" y="1000586"/>
            <a:chExt cx="1793062" cy="5483749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1A88E0E3-77AA-46F6-A4CD-362C9EB40A5B}"/>
                </a:ext>
              </a:extLst>
            </p:cNvPr>
            <p:cNvSpPr/>
            <p:nvPr/>
          </p:nvSpPr>
          <p:spPr bwMode="auto">
            <a:xfrm>
              <a:off x="6409509" y="1000586"/>
              <a:ext cx="1625777" cy="3377661"/>
            </a:xfrm>
            <a:prstGeom prst="roundRect">
              <a:avLst>
                <a:gd name="adj" fmla="val 5735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AD44030A-30F3-49A4-9DFB-423111391E4C}"/>
                </a:ext>
              </a:extLst>
            </p:cNvPr>
            <p:cNvSpPr/>
            <p:nvPr/>
          </p:nvSpPr>
          <p:spPr bwMode="auto">
            <a:xfrm>
              <a:off x="6409509" y="4462206"/>
              <a:ext cx="1625777" cy="363673"/>
            </a:xfrm>
            <a:prstGeom prst="roundRect">
              <a:avLst>
                <a:gd name="adj" fmla="val 17708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BANNER</a:t>
              </a: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7A78747-1D1D-4BD8-9767-BB26BA025FDC}"/>
                </a:ext>
              </a:extLst>
            </p:cNvPr>
            <p:cNvSpPr txBox="1"/>
            <p:nvPr/>
          </p:nvSpPr>
          <p:spPr>
            <a:xfrm>
              <a:off x="6644639" y="1990765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711A96F-99F9-44F1-9174-B5E13EAF97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73730" y="1105521"/>
              <a:ext cx="645285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많이 본 뉴스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16CDF3ED-2813-428B-B2B4-74247D3C2046}"/>
                </a:ext>
              </a:extLst>
            </p:cNvPr>
            <p:cNvSpPr/>
            <p:nvPr/>
          </p:nvSpPr>
          <p:spPr bwMode="auto">
            <a:xfrm>
              <a:off x="6409509" y="4909837"/>
              <a:ext cx="1625777" cy="1539749"/>
            </a:xfrm>
            <a:prstGeom prst="roundRect">
              <a:avLst>
                <a:gd name="adj" fmla="val 5735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4869FAA-401F-4852-991F-080CD5DE98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73730" y="5014771"/>
              <a:ext cx="645285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AI PICK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50CAB9A-7C27-4551-8268-84EA123261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2006450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6A2FD97-49D3-4494-9BA3-156BBC9776D5}"/>
                </a:ext>
              </a:extLst>
            </p:cNvPr>
            <p:cNvSpPr txBox="1"/>
            <p:nvPr/>
          </p:nvSpPr>
          <p:spPr>
            <a:xfrm>
              <a:off x="6644639" y="2373942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C1DDD32-0117-4F30-9850-45A5C2F787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2389627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96AB701-17ED-4ADB-BE4A-6E1E4D638CCB}"/>
                </a:ext>
              </a:extLst>
            </p:cNvPr>
            <p:cNvSpPr txBox="1"/>
            <p:nvPr/>
          </p:nvSpPr>
          <p:spPr>
            <a:xfrm>
              <a:off x="6644639" y="2757120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1C7E405-4F44-4078-934F-6929C2FAAB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2772805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97321C9-FD29-4963-BACF-DB879475B58F}"/>
                </a:ext>
              </a:extLst>
            </p:cNvPr>
            <p:cNvSpPr txBox="1"/>
            <p:nvPr/>
          </p:nvSpPr>
          <p:spPr>
            <a:xfrm>
              <a:off x="6644639" y="3140297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BECEA1B-B1F0-41C1-85F4-CBF0560B76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3155982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C9951AA-C820-4511-A409-CD3726CD8A0C}"/>
                </a:ext>
              </a:extLst>
            </p:cNvPr>
            <p:cNvSpPr txBox="1"/>
            <p:nvPr/>
          </p:nvSpPr>
          <p:spPr>
            <a:xfrm>
              <a:off x="6644639" y="3540891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7D2DD83-2493-4254-B6F1-FC9C71B50F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3556576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C7881FC-AEDE-4E93-97F4-C942C4460D08}"/>
                </a:ext>
              </a:extLst>
            </p:cNvPr>
            <p:cNvSpPr txBox="1"/>
            <p:nvPr/>
          </p:nvSpPr>
          <p:spPr>
            <a:xfrm>
              <a:off x="6644639" y="3924068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2B6E382-25F4-42F0-97AD-DFFDC483E7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3939753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B7D4B5DC-ECBA-48A1-8BB5-5C22C715CF07}"/>
                </a:ext>
              </a:extLst>
            </p:cNvPr>
            <p:cNvGrpSpPr/>
            <p:nvPr/>
          </p:nvGrpSpPr>
          <p:grpSpPr>
            <a:xfrm>
              <a:off x="6482850" y="1405552"/>
              <a:ext cx="1485493" cy="210181"/>
              <a:chOff x="6244045" y="2387888"/>
              <a:chExt cx="1831701" cy="210181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5E51260C-C890-4E7E-A876-1D965EF44376}"/>
                  </a:ext>
                </a:extLst>
              </p:cNvPr>
              <p:cNvSpPr/>
              <p:nvPr/>
            </p:nvSpPr>
            <p:spPr bwMode="auto">
              <a:xfrm>
                <a:off x="6244045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KBS</a:t>
                </a:r>
                <a:endPara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23695274-734A-4E8E-B8A3-6F84F60D3C87}"/>
                  </a:ext>
                </a:extLst>
              </p:cNvPr>
              <p:cNvSpPr/>
              <p:nvPr/>
            </p:nvSpPr>
            <p:spPr bwMode="auto">
              <a:xfrm>
                <a:off x="6862354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포털</a:t>
                </a: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9FE399DE-55CD-43E8-8FBB-CB46C9D9D1C4}"/>
                  </a:ext>
                </a:extLst>
              </p:cNvPr>
              <p:cNvSpPr/>
              <p:nvPr/>
            </p:nvSpPr>
            <p:spPr bwMode="auto">
              <a:xfrm>
                <a:off x="7480663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유튜브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187F555-A313-4ED3-BD71-6AEC55990661}"/>
                </a:ext>
              </a:extLst>
            </p:cNvPr>
            <p:cNvSpPr txBox="1"/>
            <p:nvPr/>
          </p:nvSpPr>
          <p:spPr>
            <a:xfrm>
              <a:off x="6348546" y="1691056"/>
              <a:ext cx="1793062" cy="20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KBS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뉴스 채널에서 관심 급상승 중인 뉴스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9BB8E439-A574-45A6-BAF7-87D9F1FA5173}"/>
                </a:ext>
              </a:extLst>
            </p:cNvPr>
            <p:cNvSpPr/>
            <p:nvPr/>
          </p:nvSpPr>
          <p:spPr bwMode="auto">
            <a:xfrm>
              <a:off x="6409508" y="6285022"/>
              <a:ext cx="1625778" cy="1993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706E6CB-A1D1-4925-BBF2-A23D502E56AD}"/>
              </a:ext>
            </a:extLst>
          </p:cNvPr>
          <p:cNvSpPr/>
          <p:nvPr/>
        </p:nvSpPr>
        <p:spPr bwMode="auto">
          <a:xfrm>
            <a:off x="6381521" y="994721"/>
            <a:ext cx="1656437" cy="548961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부가 컨텐츠 영역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7A8FF54-46BC-418E-B5EE-BE919870B4D0}"/>
              </a:ext>
            </a:extLst>
          </p:cNvPr>
          <p:cNvSpPr/>
          <p:nvPr/>
        </p:nvSpPr>
        <p:spPr bwMode="auto">
          <a:xfrm>
            <a:off x="104775" y="973008"/>
            <a:ext cx="843174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이미지 캡션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존재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공통항목제외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ACECDB3-E077-4E26-9B5A-69DD281665D8}"/>
              </a:ext>
            </a:extLst>
          </p:cNvPr>
          <p:cNvSpPr/>
          <p:nvPr/>
        </p:nvSpPr>
        <p:spPr bwMode="auto">
          <a:xfrm>
            <a:off x="1739548" y="1084606"/>
            <a:ext cx="3735960" cy="190827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16 : 9 </a:t>
            </a: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이미지</a:t>
            </a: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A2434BB-91A4-4F51-8B8F-0CC1EEA26813}"/>
              </a:ext>
            </a:extLst>
          </p:cNvPr>
          <p:cNvSpPr txBox="1"/>
          <p:nvPr/>
        </p:nvSpPr>
        <p:spPr>
          <a:xfrm>
            <a:off x="1063983" y="3453639"/>
            <a:ext cx="5148051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고등학생 자녀들이 국립대 교수인 아버지가 쓰는 논문에 공동 저자로 이름을 올렸습니다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훗날 이 자녀들은 아버지가 근무하고 있는 대학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같은 단과대에 입학하는데요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자녀들은 수시전형 가운데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입학사정관제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 학교에 들어왔습니다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예상대로 입학 지원 서류에는 논문 집필 내용이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기재돼있었습니다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90A8656-5274-4BD9-B683-1ECFE0687B31}"/>
              </a:ext>
            </a:extLst>
          </p:cNvPr>
          <p:cNvSpPr/>
          <p:nvPr/>
        </p:nvSpPr>
        <p:spPr bwMode="auto">
          <a:xfrm>
            <a:off x="1453266" y="306218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CDF46373-3F49-4F56-A52C-5F2CBB006208}"/>
              </a:ext>
            </a:extLst>
          </p:cNvPr>
          <p:cNvSpPr/>
          <p:nvPr/>
        </p:nvSpPr>
        <p:spPr bwMode="auto">
          <a:xfrm>
            <a:off x="1453266" y="187730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AB15D28-DEE8-4B96-B7BB-93783E23FBBC}"/>
              </a:ext>
            </a:extLst>
          </p:cNvPr>
          <p:cNvSpPr txBox="1"/>
          <p:nvPr/>
        </p:nvSpPr>
        <p:spPr>
          <a:xfrm>
            <a:off x="1739548" y="3057980"/>
            <a:ext cx="3735960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옵티머스 펀드 피해자들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[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사진 출처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연합뉴스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CAB1EC0-F75D-4258-8D4A-974871B88F4E}"/>
              </a:ext>
            </a:extLst>
          </p:cNvPr>
          <p:cNvSpPr/>
          <p:nvPr/>
        </p:nvSpPr>
        <p:spPr bwMode="auto">
          <a:xfrm>
            <a:off x="1739548" y="4260077"/>
            <a:ext cx="3735960" cy="190827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16 : 9 </a:t>
            </a: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이미지</a:t>
            </a: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7443F9-B518-46EA-B7E6-6C8C6A65E221}"/>
              </a:ext>
            </a:extLst>
          </p:cNvPr>
          <p:cNvSpPr txBox="1"/>
          <p:nvPr/>
        </p:nvSpPr>
        <p:spPr>
          <a:xfrm>
            <a:off x="1739548" y="6233451"/>
            <a:ext cx="3735960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옵티머스 펀드 피해자들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[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사진 출처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연합뉴스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0D88B7F-E847-4A3F-B280-9967388CFC65}"/>
              </a:ext>
            </a:extLst>
          </p:cNvPr>
          <p:cNvSpPr/>
          <p:nvPr/>
        </p:nvSpPr>
        <p:spPr bwMode="auto">
          <a:xfrm>
            <a:off x="861083" y="367178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2165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024913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기사 유형 케이스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6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SB_KNP_04_01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734496" cy="215444"/>
          </a:xfrm>
        </p:spPr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484252"/>
              </p:ext>
            </p:extLst>
          </p:nvPr>
        </p:nvGraphicFramePr>
        <p:xfrm>
          <a:off x="8939284" y="973008"/>
          <a:ext cx="315263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 화면은 기사 부분의 각 유형에 대한 사항을 정의합니다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영상 기사 형은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화면 참조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88427"/>
                  </a:ext>
                </a:extLst>
              </a:tr>
            </a:tbl>
          </a:graphicData>
        </a:graphic>
      </p:graphicFrame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7097C33-482A-4F7D-8328-99D08D85A884}"/>
              </a:ext>
            </a:extLst>
          </p:cNvPr>
          <p:cNvSpPr/>
          <p:nvPr/>
        </p:nvSpPr>
        <p:spPr bwMode="auto">
          <a:xfrm>
            <a:off x="944074" y="994721"/>
            <a:ext cx="5369639" cy="5449622"/>
          </a:xfrm>
          <a:prstGeom prst="roundRect">
            <a:avLst>
              <a:gd name="adj" fmla="val 2351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723AD22-40A2-431A-8826-AE2E3E4F206A}"/>
              </a:ext>
            </a:extLst>
          </p:cNvPr>
          <p:cNvGrpSpPr/>
          <p:nvPr/>
        </p:nvGrpSpPr>
        <p:grpSpPr>
          <a:xfrm>
            <a:off x="6348546" y="1000586"/>
            <a:ext cx="1793062" cy="5483749"/>
            <a:chOff x="6348546" y="1000586"/>
            <a:chExt cx="1793062" cy="5483749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1A88E0E3-77AA-46F6-A4CD-362C9EB40A5B}"/>
                </a:ext>
              </a:extLst>
            </p:cNvPr>
            <p:cNvSpPr/>
            <p:nvPr/>
          </p:nvSpPr>
          <p:spPr bwMode="auto">
            <a:xfrm>
              <a:off x="6409509" y="1000586"/>
              <a:ext cx="1625777" cy="3377661"/>
            </a:xfrm>
            <a:prstGeom prst="roundRect">
              <a:avLst>
                <a:gd name="adj" fmla="val 5735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AD44030A-30F3-49A4-9DFB-423111391E4C}"/>
                </a:ext>
              </a:extLst>
            </p:cNvPr>
            <p:cNvSpPr/>
            <p:nvPr/>
          </p:nvSpPr>
          <p:spPr bwMode="auto">
            <a:xfrm>
              <a:off x="6409509" y="4462206"/>
              <a:ext cx="1625777" cy="363673"/>
            </a:xfrm>
            <a:prstGeom prst="roundRect">
              <a:avLst>
                <a:gd name="adj" fmla="val 17708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BANNER</a:t>
              </a: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7A78747-1D1D-4BD8-9767-BB26BA025FDC}"/>
                </a:ext>
              </a:extLst>
            </p:cNvPr>
            <p:cNvSpPr txBox="1"/>
            <p:nvPr/>
          </p:nvSpPr>
          <p:spPr>
            <a:xfrm>
              <a:off x="6644639" y="1990765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711A96F-99F9-44F1-9174-B5E13EAF97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73730" y="1105521"/>
              <a:ext cx="645285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많이 본 뉴스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16CDF3ED-2813-428B-B2B4-74247D3C2046}"/>
                </a:ext>
              </a:extLst>
            </p:cNvPr>
            <p:cNvSpPr/>
            <p:nvPr/>
          </p:nvSpPr>
          <p:spPr bwMode="auto">
            <a:xfrm>
              <a:off x="6409509" y="4909837"/>
              <a:ext cx="1625777" cy="1539749"/>
            </a:xfrm>
            <a:prstGeom prst="roundRect">
              <a:avLst>
                <a:gd name="adj" fmla="val 5735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4869FAA-401F-4852-991F-080CD5DE98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73730" y="5014771"/>
              <a:ext cx="645285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AI PICK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50CAB9A-7C27-4551-8268-84EA123261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2006450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6A2FD97-49D3-4494-9BA3-156BBC9776D5}"/>
                </a:ext>
              </a:extLst>
            </p:cNvPr>
            <p:cNvSpPr txBox="1"/>
            <p:nvPr/>
          </p:nvSpPr>
          <p:spPr>
            <a:xfrm>
              <a:off x="6644639" y="2373942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C1DDD32-0117-4F30-9850-45A5C2F787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2389627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96AB701-17ED-4ADB-BE4A-6E1E4D638CCB}"/>
                </a:ext>
              </a:extLst>
            </p:cNvPr>
            <p:cNvSpPr txBox="1"/>
            <p:nvPr/>
          </p:nvSpPr>
          <p:spPr>
            <a:xfrm>
              <a:off x="6644639" y="2757120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1C7E405-4F44-4078-934F-6929C2FAAB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2772805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97321C9-FD29-4963-BACF-DB879475B58F}"/>
                </a:ext>
              </a:extLst>
            </p:cNvPr>
            <p:cNvSpPr txBox="1"/>
            <p:nvPr/>
          </p:nvSpPr>
          <p:spPr>
            <a:xfrm>
              <a:off x="6644639" y="3140297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BECEA1B-B1F0-41C1-85F4-CBF0560B76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3155982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C9951AA-C820-4511-A409-CD3726CD8A0C}"/>
                </a:ext>
              </a:extLst>
            </p:cNvPr>
            <p:cNvSpPr txBox="1"/>
            <p:nvPr/>
          </p:nvSpPr>
          <p:spPr>
            <a:xfrm>
              <a:off x="6644639" y="3540891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7D2DD83-2493-4254-B6F1-FC9C71B50F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3556576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C7881FC-AEDE-4E93-97F4-C942C4460D08}"/>
                </a:ext>
              </a:extLst>
            </p:cNvPr>
            <p:cNvSpPr txBox="1"/>
            <p:nvPr/>
          </p:nvSpPr>
          <p:spPr>
            <a:xfrm>
              <a:off x="6644639" y="3924068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2B6E382-25F4-42F0-97AD-DFFDC483E7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3939753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B7D4B5DC-ECBA-48A1-8BB5-5C22C715CF07}"/>
                </a:ext>
              </a:extLst>
            </p:cNvPr>
            <p:cNvGrpSpPr/>
            <p:nvPr/>
          </p:nvGrpSpPr>
          <p:grpSpPr>
            <a:xfrm>
              <a:off x="6482850" y="1405552"/>
              <a:ext cx="1485493" cy="210181"/>
              <a:chOff x="6244045" y="2387888"/>
              <a:chExt cx="1831701" cy="210181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5E51260C-C890-4E7E-A876-1D965EF44376}"/>
                  </a:ext>
                </a:extLst>
              </p:cNvPr>
              <p:cNvSpPr/>
              <p:nvPr/>
            </p:nvSpPr>
            <p:spPr bwMode="auto">
              <a:xfrm>
                <a:off x="6244045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KBS</a:t>
                </a:r>
                <a:endPara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23695274-734A-4E8E-B8A3-6F84F60D3C87}"/>
                  </a:ext>
                </a:extLst>
              </p:cNvPr>
              <p:cNvSpPr/>
              <p:nvPr/>
            </p:nvSpPr>
            <p:spPr bwMode="auto">
              <a:xfrm>
                <a:off x="6862354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포털</a:t>
                </a: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9FE399DE-55CD-43E8-8FBB-CB46C9D9D1C4}"/>
                  </a:ext>
                </a:extLst>
              </p:cNvPr>
              <p:cNvSpPr/>
              <p:nvPr/>
            </p:nvSpPr>
            <p:spPr bwMode="auto">
              <a:xfrm>
                <a:off x="7480663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유튜브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187F555-A313-4ED3-BD71-6AEC55990661}"/>
                </a:ext>
              </a:extLst>
            </p:cNvPr>
            <p:cNvSpPr txBox="1"/>
            <p:nvPr/>
          </p:nvSpPr>
          <p:spPr>
            <a:xfrm>
              <a:off x="6348546" y="1691056"/>
              <a:ext cx="1793062" cy="20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KBS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뉴스 채널에서 관심 급상승 중인 뉴스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9BB8E439-A574-45A6-BAF7-87D9F1FA5173}"/>
                </a:ext>
              </a:extLst>
            </p:cNvPr>
            <p:cNvSpPr/>
            <p:nvPr/>
          </p:nvSpPr>
          <p:spPr bwMode="auto">
            <a:xfrm>
              <a:off x="6409508" y="6285022"/>
              <a:ext cx="1625778" cy="1993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706E6CB-A1D1-4925-BBF2-A23D502E56AD}"/>
              </a:ext>
            </a:extLst>
          </p:cNvPr>
          <p:cNvSpPr/>
          <p:nvPr/>
        </p:nvSpPr>
        <p:spPr bwMode="auto">
          <a:xfrm>
            <a:off x="6381521" y="994721"/>
            <a:ext cx="1656437" cy="548961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부가 컨텐츠 영역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2B131A5-B8D3-490F-9A25-4BC1551C7458}"/>
              </a:ext>
            </a:extLst>
          </p:cNvPr>
          <p:cNvSpPr/>
          <p:nvPr/>
        </p:nvSpPr>
        <p:spPr bwMode="auto">
          <a:xfrm>
            <a:off x="104775" y="973008"/>
            <a:ext cx="843174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단신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공통항목제외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F85252-B4F7-4AAE-84EA-4BCAE8491617}"/>
              </a:ext>
            </a:extLst>
          </p:cNvPr>
          <p:cNvSpPr txBox="1"/>
          <p:nvPr/>
        </p:nvSpPr>
        <p:spPr>
          <a:xfrm>
            <a:off x="1069733" y="1092445"/>
            <a:ext cx="5148051" cy="2284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태아 때 산모의 흡연에 노출됐던 아이는 상대적으로 뇌가 작고 기분장애를 겪게 될 위험이 크다는 연구결과가 나왔습니다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네덜란드 에라스무스 메디컬센터 연구 결과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임신 중 흡연에 노출됐던 어린이들은 흡연에 노출되지 않았던 어린이들에 비해 뇌의 회색질과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백질이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적어 뇌의 크기가 작은 것으로 나타났습니다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이번 연구는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살에서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살 사이 어린이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113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명과 그렇지 않은 어린이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113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명을 대상으로 실시됐습니다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연구팀은 또 임신 중 흡연에 노출된 어린이들은 기분을 관장하는 뇌부위인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상전두엽이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작아 우울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불안 같은 기분장애를 겪을 가능성이 크다는 사실도 발견했다고 밝혔습니다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 연구논문은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신경정신약리학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최신호에 발표됐습니다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8F7700F-0C05-442F-BCBA-96F0F163A3C8}"/>
              </a:ext>
            </a:extLst>
          </p:cNvPr>
          <p:cNvSpPr/>
          <p:nvPr/>
        </p:nvSpPr>
        <p:spPr bwMode="auto">
          <a:xfrm>
            <a:off x="813283" y="187274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28332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024913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기사 유형 케이스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6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SB_KNP_04_01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734496" cy="215444"/>
          </a:xfrm>
        </p:spPr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735676"/>
              </p:ext>
            </p:extLst>
          </p:nvPr>
        </p:nvGraphicFramePr>
        <p:xfrm>
          <a:off x="8939284" y="973008"/>
          <a:ext cx="3152632" cy="278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 화면은 기사 부분의 각 유형에 대한 사항을 정의합니다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영상 기사 형은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화면 참조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썸네일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썸네일 이미지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컨텐츠 영역 전체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Width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영역에서 영상 플레이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캡션이 없는 경우 노출되지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 한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Text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형식과 차별화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88427"/>
                  </a:ext>
                </a:extLst>
              </a:tr>
            </a:tbl>
          </a:graphicData>
        </a:graphic>
      </p:graphicFrame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7097C33-482A-4F7D-8328-99D08D85A884}"/>
              </a:ext>
            </a:extLst>
          </p:cNvPr>
          <p:cNvSpPr/>
          <p:nvPr/>
        </p:nvSpPr>
        <p:spPr bwMode="auto">
          <a:xfrm>
            <a:off x="944074" y="994721"/>
            <a:ext cx="5369639" cy="5449622"/>
          </a:xfrm>
          <a:prstGeom prst="roundRect">
            <a:avLst>
              <a:gd name="adj" fmla="val 2351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723AD22-40A2-431A-8826-AE2E3E4F206A}"/>
              </a:ext>
            </a:extLst>
          </p:cNvPr>
          <p:cNvGrpSpPr/>
          <p:nvPr/>
        </p:nvGrpSpPr>
        <p:grpSpPr>
          <a:xfrm>
            <a:off x="6348546" y="1000586"/>
            <a:ext cx="1793062" cy="5483749"/>
            <a:chOff x="6348546" y="1000586"/>
            <a:chExt cx="1793062" cy="5483749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1A88E0E3-77AA-46F6-A4CD-362C9EB40A5B}"/>
                </a:ext>
              </a:extLst>
            </p:cNvPr>
            <p:cNvSpPr/>
            <p:nvPr/>
          </p:nvSpPr>
          <p:spPr bwMode="auto">
            <a:xfrm>
              <a:off x="6409509" y="1000586"/>
              <a:ext cx="1625777" cy="3377661"/>
            </a:xfrm>
            <a:prstGeom prst="roundRect">
              <a:avLst>
                <a:gd name="adj" fmla="val 5735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AD44030A-30F3-49A4-9DFB-423111391E4C}"/>
                </a:ext>
              </a:extLst>
            </p:cNvPr>
            <p:cNvSpPr/>
            <p:nvPr/>
          </p:nvSpPr>
          <p:spPr bwMode="auto">
            <a:xfrm>
              <a:off x="6409509" y="4462206"/>
              <a:ext cx="1625777" cy="363673"/>
            </a:xfrm>
            <a:prstGeom prst="roundRect">
              <a:avLst>
                <a:gd name="adj" fmla="val 17708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BANNER</a:t>
              </a: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7A78747-1D1D-4BD8-9767-BB26BA025FDC}"/>
                </a:ext>
              </a:extLst>
            </p:cNvPr>
            <p:cNvSpPr txBox="1"/>
            <p:nvPr/>
          </p:nvSpPr>
          <p:spPr>
            <a:xfrm>
              <a:off x="6644639" y="1990765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711A96F-99F9-44F1-9174-B5E13EAF97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73730" y="1105521"/>
              <a:ext cx="645285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많이 본 뉴스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16CDF3ED-2813-428B-B2B4-74247D3C2046}"/>
                </a:ext>
              </a:extLst>
            </p:cNvPr>
            <p:cNvSpPr/>
            <p:nvPr/>
          </p:nvSpPr>
          <p:spPr bwMode="auto">
            <a:xfrm>
              <a:off x="6409509" y="4909837"/>
              <a:ext cx="1625777" cy="1539749"/>
            </a:xfrm>
            <a:prstGeom prst="roundRect">
              <a:avLst>
                <a:gd name="adj" fmla="val 5735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4869FAA-401F-4852-991F-080CD5DE98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73730" y="5014771"/>
              <a:ext cx="645285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AI PICK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50CAB9A-7C27-4551-8268-84EA123261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2006450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6A2FD97-49D3-4494-9BA3-156BBC9776D5}"/>
                </a:ext>
              </a:extLst>
            </p:cNvPr>
            <p:cNvSpPr txBox="1"/>
            <p:nvPr/>
          </p:nvSpPr>
          <p:spPr>
            <a:xfrm>
              <a:off x="6644639" y="2373942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C1DDD32-0117-4F30-9850-45A5C2F787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2389627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96AB701-17ED-4ADB-BE4A-6E1E4D638CCB}"/>
                </a:ext>
              </a:extLst>
            </p:cNvPr>
            <p:cNvSpPr txBox="1"/>
            <p:nvPr/>
          </p:nvSpPr>
          <p:spPr>
            <a:xfrm>
              <a:off x="6644639" y="2757120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1C7E405-4F44-4078-934F-6929C2FAAB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2772805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97321C9-FD29-4963-BACF-DB879475B58F}"/>
                </a:ext>
              </a:extLst>
            </p:cNvPr>
            <p:cNvSpPr txBox="1"/>
            <p:nvPr/>
          </p:nvSpPr>
          <p:spPr>
            <a:xfrm>
              <a:off x="6644639" y="3140297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BECEA1B-B1F0-41C1-85F4-CBF0560B76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3155982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C9951AA-C820-4511-A409-CD3726CD8A0C}"/>
                </a:ext>
              </a:extLst>
            </p:cNvPr>
            <p:cNvSpPr txBox="1"/>
            <p:nvPr/>
          </p:nvSpPr>
          <p:spPr>
            <a:xfrm>
              <a:off x="6644639" y="3540891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7D2DD83-2493-4254-B6F1-FC9C71B50F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3556576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C7881FC-AEDE-4E93-97F4-C942C4460D08}"/>
                </a:ext>
              </a:extLst>
            </p:cNvPr>
            <p:cNvSpPr txBox="1"/>
            <p:nvPr/>
          </p:nvSpPr>
          <p:spPr>
            <a:xfrm>
              <a:off x="6644639" y="3924068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2B6E382-25F4-42F0-97AD-DFFDC483E7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3939753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B7D4B5DC-ECBA-48A1-8BB5-5C22C715CF07}"/>
                </a:ext>
              </a:extLst>
            </p:cNvPr>
            <p:cNvGrpSpPr/>
            <p:nvPr/>
          </p:nvGrpSpPr>
          <p:grpSpPr>
            <a:xfrm>
              <a:off x="6482850" y="1405552"/>
              <a:ext cx="1485493" cy="210181"/>
              <a:chOff x="6244045" y="2387888"/>
              <a:chExt cx="1831701" cy="210181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5E51260C-C890-4E7E-A876-1D965EF44376}"/>
                  </a:ext>
                </a:extLst>
              </p:cNvPr>
              <p:cNvSpPr/>
              <p:nvPr/>
            </p:nvSpPr>
            <p:spPr bwMode="auto">
              <a:xfrm>
                <a:off x="6244045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KBS</a:t>
                </a:r>
                <a:endPara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23695274-734A-4E8E-B8A3-6F84F60D3C87}"/>
                  </a:ext>
                </a:extLst>
              </p:cNvPr>
              <p:cNvSpPr/>
              <p:nvPr/>
            </p:nvSpPr>
            <p:spPr bwMode="auto">
              <a:xfrm>
                <a:off x="6862354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포털</a:t>
                </a: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9FE399DE-55CD-43E8-8FBB-CB46C9D9D1C4}"/>
                  </a:ext>
                </a:extLst>
              </p:cNvPr>
              <p:cNvSpPr/>
              <p:nvPr/>
            </p:nvSpPr>
            <p:spPr bwMode="auto">
              <a:xfrm>
                <a:off x="7480663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유튜브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187F555-A313-4ED3-BD71-6AEC55990661}"/>
                </a:ext>
              </a:extLst>
            </p:cNvPr>
            <p:cNvSpPr txBox="1"/>
            <p:nvPr/>
          </p:nvSpPr>
          <p:spPr>
            <a:xfrm>
              <a:off x="6348546" y="1691056"/>
              <a:ext cx="1793062" cy="20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KBS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뉴스 채널에서 관심 급상승 중인 뉴스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9BB8E439-A574-45A6-BAF7-87D9F1FA5173}"/>
                </a:ext>
              </a:extLst>
            </p:cNvPr>
            <p:cNvSpPr/>
            <p:nvPr/>
          </p:nvSpPr>
          <p:spPr bwMode="auto">
            <a:xfrm>
              <a:off x="6409508" y="6285022"/>
              <a:ext cx="1625778" cy="1993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706E6CB-A1D1-4925-BBF2-A23D502E56AD}"/>
              </a:ext>
            </a:extLst>
          </p:cNvPr>
          <p:cNvSpPr/>
          <p:nvPr/>
        </p:nvSpPr>
        <p:spPr bwMode="auto">
          <a:xfrm>
            <a:off x="6381521" y="994721"/>
            <a:ext cx="1656437" cy="548961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부가 컨텐츠 영역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DABFA87-9271-4DE0-8DB6-632B06693E16}"/>
              </a:ext>
            </a:extLst>
          </p:cNvPr>
          <p:cNvSpPr/>
          <p:nvPr/>
        </p:nvSpPr>
        <p:spPr bwMode="auto">
          <a:xfrm>
            <a:off x="104775" y="973008"/>
            <a:ext cx="843174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본문 내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자체영상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공통항목제외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7CF0F29-A167-42D9-AFDF-E4A9AEC8D636}"/>
              </a:ext>
            </a:extLst>
          </p:cNvPr>
          <p:cNvSpPr/>
          <p:nvPr/>
        </p:nvSpPr>
        <p:spPr bwMode="auto">
          <a:xfrm>
            <a:off x="792480" y="157947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A5B52D5-88B4-43E1-89DD-F5193BE5D648}"/>
              </a:ext>
            </a:extLst>
          </p:cNvPr>
          <p:cNvSpPr/>
          <p:nvPr/>
        </p:nvSpPr>
        <p:spPr bwMode="auto">
          <a:xfrm>
            <a:off x="1093738" y="2282971"/>
            <a:ext cx="5017633" cy="256293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880B208-D13F-4ED3-8FC3-75248035D473}"/>
              </a:ext>
            </a:extLst>
          </p:cNvPr>
          <p:cNvSpPr/>
          <p:nvPr/>
        </p:nvSpPr>
        <p:spPr bwMode="auto">
          <a:xfrm>
            <a:off x="3436878" y="3342755"/>
            <a:ext cx="331565" cy="33156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2AB0E7-1B3A-415A-946A-B67129D30471}"/>
              </a:ext>
            </a:extLst>
          </p:cNvPr>
          <p:cNvSpPr txBox="1"/>
          <p:nvPr/>
        </p:nvSpPr>
        <p:spPr>
          <a:xfrm>
            <a:off x="1093950" y="1092445"/>
            <a:ext cx="5148051" cy="1176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태아 때 산모의 흡연에 노출됐던 아이는 상대적으로 뇌가 작고 기분장애를 겪게 될 위험이 크다는 연구결과가 나왔습니다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네덜란드 에라스무스 메디컬센터 연구 결과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임신 중 흡연에 노출됐던 어린이들은 흡연에 노출되지 않았던 어린이들에 비해 뇌의 회색질과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백질이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적어 뇌의 크기가 작은 것으로 나타났습니다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971880-A934-4FC7-AA59-DD351BFDEE5E}"/>
              </a:ext>
            </a:extLst>
          </p:cNvPr>
          <p:cNvSpPr txBox="1"/>
          <p:nvPr/>
        </p:nvSpPr>
        <p:spPr>
          <a:xfrm>
            <a:off x="1093950" y="5333519"/>
            <a:ext cx="5148051" cy="991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미국은 특히 동부지역을 중심으로 폭설피해가 이어졌다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연관 기사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] ☞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美 동부 기록적 폭설로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명 숨져</a:t>
            </a:r>
          </a:p>
          <a:p>
            <a:pPr algn="l">
              <a:lnSpc>
                <a:spcPct val="150000"/>
              </a:lnSpc>
            </a:pP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중국은 전역을 휩쓴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역대급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한파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절정을 맞을 것으로 보인다고 중국 중앙기상대가 전망했다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A52089-7078-4121-9351-ED9ABDFCEBD0}"/>
              </a:ext>
            </a:extLst>
          </p:cNvPr>
          <p:cNvSpPr txBox="1"/>
          <p:nvPr/>
        </p:nvSpPr>
        <p:spPr>
          <a:xfrm>
            <a:off x="1093738" y="4896239"/>
            <a:ext cx="3735960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미국폭설가스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B213702-AC91-458E-84C0-49B911B8DE08}"/>
              </a:ext>
            </a:extLst>
          </p:cNvPr>
          <p:cNvSpPr/>
          <p:nvPr/>
        </p:nvSpPr>
        <p:spPr bwMode="auto">
          <a:xfrm>
            <a:off x="792480" y="340827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7454B99-6019-4F3E-8942-7A84381B6F00}"/>
              </a:ext>
            </a:extLst>
          </p:cNvPr>
          <p:cNvSpPr/>
          <p:nvPr/>
        </p:nvSpPr>
        <p:spPr bwMode="auto">
          <a:xfrm>
            <a:off x="792480" y="488873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C966791-5ADB-4C8F-9789-48E4A4AC2A1C}"/>
              </a:ext>
            </a:extLst>
          </p:cNvPr>
          <p:cNvSpPr/>
          <p:nvPr/>
        </p:nvSpPr>
        <p:spPr bwMode="auto">
          <a:xfrm>
            <a:off x="792480" y="575959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4646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024913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기사 유형 케이스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6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SB_KNP_04_01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216185"/>
              </p:ext>
            </p:extLst>
          </p:nvPr>
        </p:nvGraphicFramePr>
        <p:xfrm>
          <a:off x="8939284" y="973008"/>
          <a:ext cx="3152632" cy="3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 화면은 기사 부분의 각 유형에 대한 사항을 정의합니다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영상 기사 형은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화면 참조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썸네일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썸네일 이미지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컨텐츠 영역 전체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Width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영역에서 영상 플레이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내 센터 정렬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가로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70%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정도 비율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이미지를 영역 가로를 채우는 경우 기사가 너무 아래로 치우칠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 있음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캡션이 없는 경우 노출되지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 한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88427"/>
                  </a:ext>
                </a:extLst>
              </a:tr>
            </a:tbl>
          </a:graphicData>
        </a:graphic>
      </p:graphicFrame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7097C33-482A-4F7D-8328-99D08D85A884}"/>
              </a:ext>
            </a:extLst>
          </p:cNvPr>
          <p:cNvSpPr/>
          <p:nvPr/>
        </p:nvSpPr>
        <p:spPr bwMode="auto">
          <a:xfrm>
            <a:off x="944074" y="994720"/>
            <a:ext cx="5369639" cy="5736293"/>
          </a:xfrm>
          <a:prstGeom prst="roundRect">
            <a:avLst>
              <a:gd name="adj" fmla="val 2351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723AD22-40A2-431A-8826-AE2E3E4F206A}"/>
              </a:ext>
            </a:extLst>
          </p:cNvPr>
          <p:cNvGrpSpPr/>
          <p:nvPr/>
        </p:nvGrpSpPr>
        <p:grpSpPr>
          <a:xfrm>
            <a:off x="6348546" y="1000586"/>
            <a:ext cx="1793062" cy="5483749"/>
            <a:chOff x="6348546" y="1000586"/>
            <a:chExt cx="1793062" cy="5483749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1A88E0E3-77AA-46F6-A4CD-362C9EB40A5B}"/>
                </a:ext>
              </a:extLst>
            </p:cNvPr>
            <p:cNvSpPr/>
            <p:nvPr/>
          </p:nvSpPr>
          <p:spPr bwMode="auto">
            <a:xfrm>
              <a:off x="6409509" y="1000586"/>
              <a:ext cx="1625777" cy="3377661"/>
            </a:xfrm>
            <a:prstGeom prst="roundRect">
              <a:avLst>
                <a:gd name="adj" fmla="val 5735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AD44030A-30F3-49A4-9DFB-423111391E4C}"/>
                </a:ext>
              </a:extLst>
            </p:cNvPr>
            <p:cNvSpPr/>
            <p:nvPr/>
          </p:nvSpPr>
          <p:spPr bwMode="auto">
            <a:xfrm>
              <a:off x="6409509" y="4462206"/>
              <a:ext cx="1625777" cy="363673"/>
            </a:xfrm>
            <a:prstGeom prst="roundRect">
              <a:avLst>
                <a:gd name="adj" fmla="val 17708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BANNER</a:t>
              </a: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7A78747-1D1D-4BD8-9767-BB26BA025FDC}"/>
                </a:ext>
              </a:extLst>
            </p:cNvPr>
            <p:cNvSpPr txBox="1"/>
            <p:nvPr/>
          </p:nvSpPr>
          <p:spPr>
            <a:xfrm>
              <a:off x="6644639" y="1990765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711A96F-99F9-44F1-9174-B5E13EAF97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73730" y="1105521"/>
              <a:ext cx="645285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많이 본 뉴스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16CDF3ED-2813-428B-B2B4-74247D3C2046}"/>
                </a:ext>
              </a:extLst>
            </p:cNvPr>
            <p:cNvSpPr/>
            <p:nvPr/>
          </p:nvSpPr>
          <p:spPr bwMode="auto">
            <a:xfrm>
              <a:off x="6409509" y="4909837"/>
              <a:ext cx="1625777" cy="1539749"/>
            </a:xfrm>
            <a:prstGeom prst="roundRect">
              <a:avLst>
                <a:gd name="adj" fmla="val 5735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4869FAA-401F-4852-991F-080CD5DE98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73730" y="5014771"/>
              <a:ext cx="645285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AI PICK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50CAB9A-7C27-4551-8268-84EA123261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2006450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6A2FD97-49D3-4494-9BA3-156BBC9776D5}"/>
                </a:ext>
              </a:extLst>
            </p:cNvPr>
            <p:cNvSpPr txBox="1"/>
            <p:nvPr/>
          </p:nvSpPr>
          <p:spPr>
            <a:xfrm>
              <a:off x="6644639" y="2373942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C1DDD32-0117-4F30-9850-45A5C2F787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2389627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96AB701-17ED-4ADB-BE4A-6E1E4D638CCB}"/>
                </a:ext>
              </a:extLst>
            </p:cNvPr>
            <p:cNvSpPr txBox="1"/>
            <p:nvPr/>
          </p:nvSpPr>
          <p:spPr>
            <a:xfrm>
              <a:off x="6644639" y="2757120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1C7E405-4F44-4078-934F-6929C2FAAB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2772805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97321C9-FD29-4963-BACF-DB879475B58F}"/>
                </a:ext>
              </a:extLst>
            </p:cNvPr>
            <p:cNvSpPr txBox="1"/>
            <p:nvPr/>
          </p:nvSpPr>
          <p:spPr>
            <a:xfrm>
              <a:off x="6644639" y="3140297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BECEA1B-B1F0-41C1-85F4-CBF0560B76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3155982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C9951AA-C820-4511-A409-CD3726CD8A0C}"/>
                </a:ext>
              </a:extLst>
            </p:cNvPr>
            <p:cNvSpPr txBox="1"/>
            <p:nvPr/>
          </p:nvSpPr>
          <p:spPr>
            <a:xfrm>
              <a:off x="6644639" y="3540891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7D2DD83-2493-4254-B6F1-FC9C71B50F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3556576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C7881FC-AEDE-4E93-97F4-C942C4460D08}"/>
                </a:ext>
              </a:extLst>
            </p:cNvPr>
            <p:cNvSpPr txBox="1"/>
            <p:nvPr/>
          </p:nvSpPr>
          <p:spPr>
            <a:xfrm>
              <a:off x="6644639" y="3924068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2B6E382-25F4-42F0-97AD-DFFDC483E7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3939753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B7D4B5DC-ECBA-48A1-8BB5-5C22C715CF07}"/>
                </a:ext>
              </a:extLst>
            </p:cNvPr>
            <p:cNvGrpSpPr/>
            <p:nvPr/>
          </p:nvGrpSpPr>
          <p:grpSpPr>
            <a:xfrm>
              <a:off x="6482850" y="1405552"/>
              <a:ext cx="1485493" cy="210181"/>
              <a:chOff x="6244045" y="2387888"/>
              <a:chExt cx="1831701" cy="210181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5E51260C-C890-4E7E-A876-1D965EF44376}"/>
                  </a:ext>
                </a:extLst>
              </p:cNvPr>
              <p:cNvSpPr/>
              <p:nvPr/>
            </p:nvSpPr>
            <p:spPr bwMode="auto">
              <a:xfrm>
                <a:off x="6244045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KBS</a:t>
                </a:r>
                <a:endPara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23695274-734A-4E8E-B8A3-6F84F60D3C87}"/>
                  </a:ext>
                </a:extLst>
              </p:cNvPr>
              <p:cNvSpPr/>
              <p:nvPr/>
            </p:nvSpPr>
            <p:spPr bwMode="auto">
              <a:xfrm>
                <a:off x="6862354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포털</a:t>
                </a: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9FE399DE-55CD-43E8-8FBB-CB46C9D9D1C4}"/>
                  </a:ext>
                </a:extLst>
              </p:cNvPr>
              <p:cNvSpPr/>
              <p:nvPr/>
            </p:nvSpPr>
            <p:spPr bwMode="auto">
              <a:xfrm>
                <a:off x="7480663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유튜브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187F555-A313-4ED3-BD71-6AEC55990661}"/>
                </a:ext>
              </a:extLst>
            </p:cNvPr>
            <p:cNvSpPr txBox="1"/>
            <p:nvPr/>
          </p:nvSpPr>
          <p:spPr>
            <a:xfrm>
              <a:off x="6348546" y="1691056"/>
              <a:ext cx="1793062" cy="20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KBS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뉴스 채널에서 관심 급상승 중인 뉴스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9BB8E439-A574-45A6-BAF7-87D9F1FA5173}"/>
                </a:ext>
              </a:extLst>
            </p:cNvPr>
            <p:cNvSpPr/>
            <p:nvPr/>
          </p:nvSpPr>
          <p:spPr bwMode="auto">
            <a:xfrm>
              <a:off x="6409508" y="6285022"/>
              <a:ext cx="1625778" cy="1993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706E6CB-A1D1-4925-BBF2-A23D502E56AD}"/>
              </a:ext>
            </a:extLst>
          </p:cNvPr>
          <p:cNvSpPr/>
          <p:nvPr/>
        </p:nvSpPr>
        <p:spPr bwMode="auto">
          <a:xfrm>
            <a:off x="6381521" y="994721"/>
            <a:ext cx="1656437" cy="548961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부가 컨텐츠 영역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EC52C0-173D-4803-9CC3-07E37CFEFD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8D3A98E-A6F1-493A-B97A-C8F88233D65E}"/>
              </a:ext>
            </a:extLst>
          </p:cNvPr>
          <p:cNvSpPr/>
          <p:nvPr/>
        </p:nvSpPr>
        <p:spPr bwMode="auto">
          <a:xfrm>
            <a:off x="104775" y="973008"/>
            <a:ext cx="843174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본문 내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과거 기사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공통항목제외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2C071FA-3D24-472B-8809-1388AC349694}"/>
              </a:ext>
            </a:extLst>
          </p:cNvPr>
          <p:cNvSpPr/>
          <p:nvPr/>
        </p:nvSpPr>
        <p:spPr bwMode="auto">
          <a:xfrm>
            <a:off x="1110942" y="1097386"/>
            <a:ext cx="5017633" cy="256293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4864759-BE93-47D1-BFAF-1E2C3C524E15}"/>
              </a:ext>
            </a:extLst>
          </p:cNvPr>
          <p:cNvSpPr/>
          <p:nvPr/>
        </p:nvSpPr>
        <p:spPr bwMode="auto">
          <a:xfrm>
            <a:off x="3454082" y="2157170"/>
            <a:ext cx="331565" cy="33156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B70B5D-2439-4831-8E97-6FB45531532E}"/>
              </a:ext>
            </a:extLst>
          </p:cNvPr>
          <p:cNvSpPr txBox="1"/>
          <p:nvPr/>
        </p:nvSpPr>
        <p:spPr>
          <a:xfrm>
            <a:off x="1111154" y="3827478"/>
            <a:ext cx="514805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태아 때 산모의 흡연에 노출됐던 아이는 상대적으로 뇌가 작고 기분장애를 겪게 될 위험이 크다는 연구결과가 나왔습니다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1934337-EA08-42BA-9063-F8A3F4399A43}"/>
              </a:ext>
            </a:extLst>
          </p:cNvPr>
          <p:cNvSpPr/>
          <p:nvPr/>
        </p:nvSpPr>
        <p:spPr bwMode="auto">
          <a:xfrm>
            <a:off x="955685" y="394509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2D4F55D-353D-4D7D-848F-A75CECB5C5ED}"/>
              </a:ext>
            </a:extLst>
          </p:cNvPr>
          <p:cNvSpPr/>
          <p:nvPr/>
        </p:nvSpPr>
        <p:spPr bwMode="auto">
          <a:xfrm>
            <a:off x="955685" y="217638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3DEB9F4-C7F9-439A-A76D-FDDF13E49414}"/>
              </a:ext>
            </a:extLst>
          </p:cNvPr>
          <p:cNvSpPr/>
          <p:nvPr/>
        </p:nvSpPr>
        <p:spPr bwMode="auto">
          <a:xfrm>
            <a:off x="1786719" y="4481650"/>
            <a:ext cx="3735960" cy="190827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16 : 9 </a:t>
            </a: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이미지</a:t>
            </a: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65EE6E-8D7B-4EEC-9A1E-DD6092FA2A34}"/>
              </a:ext>
            </a:extLst>
          </p:cNvPr>
          <p:cNvSpPr txBox="1"/>
          <p:nvPr/>
        </p:nvSpPr>
        <p:spPr>
          <a:xfrm>
            <a:off x="1786719" y="6455024"/>
            <a:ext cx="3735960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옵티머스 펀드 피해자들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[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사진 출처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연합뉴스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2A66BA5-A849-4FE4-9AE8-20780F75A3BB}"/>
              </a:ext>
            </a:extLst>
          </p:cNvPr>
          <p:cNvSpPr/>
          <p:nvPr/>
        </p:nvSpPr>
        <p:spPr bwMode="auto">
          <a:xfrm>
            <a:off x="1634953" y="532483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919A644-10DA-4884-9EAE-B74A16E6B9A7}"/>
              </a:ext>
            </a:extLst>
          </p:cNvPr>
          <p:cNvSpPr/>
          <p:nvPr/>
        </p:nvSpPr>
        <p:spPr bwMode="auto">
          <a:xfrm>
            <a:off x="1634953" y="643953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40090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024913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기사 유형 케이스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6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SB_KNP_04_01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82890"/>
              </p:ext>
            </p:extLst>
          </p:nvPr>
        </p:nvGraphicFramePr>
        <p:xfrm>
          <a:off x="8939284" y="973008"/>
          <a:ext cx="315263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 화면은 기사 부분의 각 유형에 대한 사항을 정의합니다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영상 기사 형은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화면 참조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Text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형식과 차별화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88427"/>
                  </a:ext>
                </a:extLst>
              </a:tr>
            </a:tbl>
          </a:graphicData>
        </a:graphic>
      </p:graphicFrame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7097C33-482A-4F7D-8328-99D08D85A884}"/>
              </a:ext>
            </a:extLst>
          </p:cNvPr>
          <p:cNvSpPr/>
          <p:nvPr/>
        </p:nvSpPr>
        <p:spPr bwMode="auto">
          <a:xfrm>
            <a:off x="944074" y="994720"/>
            <a:ext cx="5369639" cy="5736293"/>
          </a:xfrm>
          <a:prstGeom prst="roundRect">
            <a:avLst>
              <a:gd name="adj" fmla="val 2351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723AD22-40A2-431A-8826-AE2E3E4F206A}"/>
              </a:ext>
            </a:extLst>
          </p:cNvPr>
          <p:cNvGrpSpPr/>
          <p:nvPr/>
        </p:nvGrpSpPr>
        <p:grpSpPr>
          <a:xfrm>
            <a:off x="6348546" y="1000586"/>
            <a:ext cx="1793062" cy="5483749"/>
            <a:chOff x="6348546" y="1000586"/>
            <a:chExt cx="1793062" cy="5483749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1A88E0E3-77AA-46F6-A4CD-362C9EB40A5B}"/>
                </a:ext>
              </a:extLst>
            </p:cNvPr>
            <p:cNvSpPr/>
            <p:nvPr/>
          </p:nvSpPr>
          <p:spPr bwMode="auto">
            <a:xfrm>
              <a:off x="6409509" y="1000586"/>
              <a:ext cx="1625777" cy="3377661"/>
            </a:xfrm>
            <a:prstGeom prst="roundRect">
              <a:avLst>
                <a:gd name="adj" fmla="val 5735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AD44030A-30F3-49A4-9DFB-423111391E4C}"/>
                </a:ext>
              </a:extLst>
            </p:cNvPr>
            <p:cNvSpPr/>
            <p:nvPr/>
          </p:nvSpPr>
          <p:spPr bwMode="auto">
            <a:xfrm>
              <a:off x="6409509" y="4462206"/>
              <a:ext cx="1625777" cy="363673"/>
            </a:xfrm>
            <a:prstGeom prst="roundRect">
              <a:avLst>
                <a:gd name="adj" fmla="val 17708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BANNER</a:t>
              </a: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7A78747-1D1D-4BD8-9767-BB26BA025FDC}"/>
                </a:ext>
              </a:extLst>
            </p:cNvPr>
            <p:cNvSpPr txBox="1"/>
            <p:nvPr/>
          </p:nvSpPr>
          <p:spPr>
            <a:xfrm>
              <a:off x="6644639" y="1990765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711A96F-99F9-44F1-9174-B5E13EAF97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73730" y="1105521"/>
              <a:ext cx="645285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많이 본 뉴스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16CDF3ED-2813-428B-B2B4-74247D3C2046}"/>
                </a:ext>
              </a:extLst>
            </p:cNvPr>
            <p:cNvSpPr/>
            <p:nvPr/>
          </p:nvSpPr>
          <p:spPr bwMode="auto">
            <a:xfrm>
              <a:off x="6409509" y="4909837"/>
              <a:ext cx="1625777" cy="1539749"/>
            </a:xfrm>
            <a:prstGeom prst="roundRect">
              <a:avLst>
                <a:gd name="adj" fmla="val 5735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4869FAA-401F-4852-991F-080CD5DE98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73730" y="5014771"/>
              <a:ext cx="645285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AI PICK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50CAB9A-7C27-4551-8268-84EA123261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2006450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6A2FD97-49D3-4494-9BA3-156BBC9776D5}"/>
                </a:ext>
              </a:extLst>
            </p:cNvPr>
            <p:cNvSpPr txBox="1"/>
            <p:nvPr/>
          </p:nvSpPr>
          <p:spPr>
            <a:xfrm>
              <a:off x="6644639" y="2373942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C1DDD32-0117-4F30-9850-45A5C2F787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2389627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96AB701-17ED-4ADB-BE4A-6E1E4D638CCB}"/>
                </a:ext>
              </a:extLst>
            </p:cNvPr>
            <p:cNvSpPr txBox="1"/>
            <p:nvPr/>
          </p:nvSpPr>
          <p:spPr>
            <a:xfrm>
              <a:off x="6644639" y="2757120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1C7E405-4F44-4078-934F-6929C2FAAB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2772805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97321C9-FD29-4963-BACF-DB879475B58F}"/>
                </a:ext>
              </a:extLst>
            </p:cNvPr>
            <p:cNvSpPr txBox="1"/>
            <p:nvPr/>
          </p:nvSpPr>
          <p:spPr>
            <a:xfrm>
              <a:off x="6644639" y="3140297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BECEA1B-B1F0-41C1-85F4-CBF0560B76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3155982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C9951AA-C820-4511-A409-CD3726CD8A0C}"/>
                </a:ext>
              </a:extLst>
            </p:cNvPr>
            <p:cNvSpPr txBox="1"/>
            <p:nvPr/>
          </p:nvSpPr>
          <p:spPr>
            <a:xfrm>
              <a:off x="6644639" y="3540891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7D2DD83-2493-4254-B6F1-FC9C71B50F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3556576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C7881FC-AEDE-4E93-97F4-C942C4460D08}"/>
                </a:ext>
              </a:extLst>
            </p:cNvPr>
            <p:cNvSpPr txBox="1"/>
            <p:nvPr/>
          </p:nvSpPr>
          <p:spPr>
            <a:xfrm>
              <a:off x="6644639" y="3924068"/>
              <a:ext cx="1364520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2B6E382-25F4-42F0-97AD-DFFDC483E7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47603" y="3939753"/>
              <a:ext cx="310203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B7D4B5DC-ECBA-48A1-8BB5-5C22C715CF07}"/>
                </a:ext>
              </a:extLst>
            </p:cNvPr>
            <p:cNvGrpSpPr/>
            <p:nvPr/>
          </p:nvGrpSpPr>
          <p:grpSpPr>
            <a:xfrm>
              <a:off x="6482850" y="1405552"/>
              <a:ext cx="1485493" cy="210181"/>
              <a:chOff x="6244045" y="2387888"/>
              <a:chExt cx="1831701" cy="210181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5E51260C-C890-4E7E-A876-1D965EF44376}"/>
                  </a:ext>
                </a:extLst>
              </p:cNvPr>
              <p:cNvSpPr/>
              <p:nvPr/>
            </p:nvSpPr>
            <p:spPr bwMode="auto">
              <a:xfrm>
                <a:off x="6244045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KBS</a:t>
                </a:r>
                <a:endPara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23695274-734A-4E8E-B8A3-6F84F60D3C87}"/>
                  </a:ext>
                </a:extLst>
              </p:cNvPr>
              <p:cNvSpPr/>
              <p:nvPr/>
            </p:nvSpPr>
            <p:spPr bwMode="auto">
              <a:xfrm>
                <a:off x="6862354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포털</a:t>
                </a: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9FE399DE-55CD-43E8-8FBB-CB46C9D9D1C4}"/>
                  </a:ext>
                </a:extLst>
              </p:cNvPr>
              <p:cNvSpPr/>
              <p:nvPr/>
            </p:nvSpPr>
            <p:spPr bwMode="auto">
              <a:xfrm>
                <a:off x="7480663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유튜브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187F555-A313-4ED3-BD71-6AEC55990661}"/>
                </a:ext>
              </a:extLst>
            </p:cNvPr>
            <p:cNvSpPr txBox="1"/>
            <p:nvPr/>
          </p:nvSpPr>
          <p:spPr>
            <a:xfrm>
              <a:off x="6348546" y="1691056"/>
              <a:ext cx="1793062" cy="20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KBS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뉴스 채널에서 관심 급상승 중인 뉴스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9BB8E439-A574-45A6-BAF7-87D9F1FA5173}"/>
                </a:ext>
              </a:extLst>
            </p:cNvPr>
            <p:cNvSpPr/>
            <p:nvPr/>
          </p:nvSpPr>
          <p:spPr bwMode="auto">
            <a:xfrm>
              <a:off x="6409508" y="6285022"/>
              <a:ext cx="1625778" cy="1993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706E6CB-A1D1-4925-BBF2-A23D502E56AD}"/>
              </a:ext>
            </a:extLst>
          </p:cNvPr>
          <p:cNvSpPr/>
          <p:nvPr/>
        </p:nvSpPr>
        <p:spPr bwMode="auto">
          <a:xfrm>
            <a:off x="6381521" y="994721"/>
            <a:ext cx="1656437" cy="548961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부가 컨텐츠 영역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96893C-943B-4373-928C-B2B6133C5CF8}"/>
              </a:ext>
            </a:extLst>
          </p:cNvPr>
          <p:cNvSpPr txBox="1"/>
          <p:nvPr/>
        </p:nvSpPr>
        <p:spPr>
          <a:xfrm>
            <a:off x="1057217" y="1249374"/>
            <a:ext cx="514805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☞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취재파일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K/2015.05.10] ‘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법보다 힘’ 협력업체의 눈물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중국은 전역을 휩쓴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역대급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한파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절정을 맞을 것으로 보인다고 중국 중앙기상대가 전망했다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0BB393-C091-4DBB-9877-99849656AF27}"/>
              </a:ext>
            </a:extLst>
          </p:cNvPr>
          <p:cNvSpPr/>
          <p:nvPr/>
        </p:nvSpPr>
        <p:spPr bwMode="auto">
          <a:xfrm>
            <a:off x="763859" y="128640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B1E1FFD-0362-462B-B986-5C2ED51AE060}"/>
              </a:ext>
            </a:extLst>
          </p:cNvPr>
          <p:cNvSpPr/>
          <p:nvPr/>
        </p:nvSpPr>
        <p:spPr bwMode="auto">
          <a:xfrm>
            <a:off x="1732782" y="2020818"/>
            <a:ext cx="3735960" cy="190827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16 : 9 </a:t>
            </a: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이미지</a:t>
            </a: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6B1A52-5214-4FC4-B8A0-882CA608AC5D}"/>
              </a:ext>
            </a:extLst>
          </p:cNvPr>
          <p:cNvSpPr txBox="1"/>
          <p:nvPr/>
        </p:nvSpPr>
        <p:spPr>
          <a:xfrm>
            <a:off x="1732782" y="3994192"/>
            <a:ext cx="3735960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옵티머스 펀드 피해자들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[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사진 출처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연합뉴스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7D11CC-1C97-4308-B0E2-722F39388B43}"/>
              </a:ext>
            </a:extLst>
          </p:cNvPr>
          <p:cNvSpPr txBox="1"/>
          <p:nvPr/>
        </p:nvSpPr>
        <p:spPr>
          <a:xfrm>
            <a:off x="1057217" y="4432085"/>
            <a:ext cx="5148051" cy="1176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태아 때 산모의 흡연에 노출됐던 아이는 상대적으로 뇌가 작고 기분장애를 겪게 될 위험이 크다는 연구결과가 나왔습니다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네덜란드 에라스무스 메디컬센터 연구 결과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임신 중 흡연에 노출됐던 어린이들은 흡연에 노출되지 않았던 어린이들에 비해 뇌의 회색질과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백질이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적어 뇌의 크기가 작은 것으로 나타났습니다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76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4B82BC-33EB-4B0A-9F0B-66301F400289}"/>
              </a:ext>
            </a:extLst>
          </p:cNvPr>
          <p:cNvSpPr txBox="1"/>
          <p:nvPr/>
        </p:nvSpPr>
        <p:spPr>
          <a:xfrm>
            <a:off x="466635" y="29250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컨텐츠 서비스 정책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0" name="Group 91">
            <a:extLst>
              <a:ext uri="{FF2B5EF4-FFF2-40B4-BE49-F238E27FC236}">
                <a16:creationId xmlns:a16="http://schemas.microsoft.com/office/drawing/2014/main" id="{8E9FDDCB-16A2-474B-B962-E8E53BB8D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384649"/>
              </p:ext>
            </p:extLst>
          </p:nvPr>
        </p:nvGraphicFramePr>
        <p:xfrm>
          <a:off x="597774" y="1073283"/>
          <a:ext cx="10996451" cy="4195224"/>
        </p:xfrm>
        <a:graphic>
          <a:graphicData uri="http://schemas.openxmlformats.org/drawingml/2006/table">
            <a:tbl>
              <a:tblPr/>
              <a:tblGrid>
                <a:gridCol w="133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135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3494116">
                  <a:extLst>
                    <a:ext uri="{9D8B030D-6E8A-4147-A177-3AD203B41FA5}">
                      <a16:colId xmlns:a16="http://schemas.microsoft.com/office/drawing/2014/main" val="3278365753"/>
                    </a:ext>
                  </a:extLst>
                </a:gridCol>
                <a:gridCol w="3509556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PC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Mobile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 rowSpan="2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상단 공지사항 노출을 활성화 한 경우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재난 속보 띠 영역 아래에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공지사항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재난 속보 띠 영역 아래에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공지사항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782264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 공지사항 노출을 활성화 한 경우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Footer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위쪽에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공지사항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Footer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위쪽에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공지사항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230400"/>
                  </a:ext>
                </a:extLst>
              </a:tr>
              <a:tr h="221167">
                <a:tc rowSpan="2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띠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띠 노출을 활성화 한 경우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펼쳐진 형태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공지사항 영역 아래에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자동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Play)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및 제목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접근 시 기본 노출 형태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해당사항 없음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422836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띠 노출을 활성화 한 경우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졉혀진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형태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공지사항 영역 아래에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공지사항 영역 아래에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120987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레이어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레이어 노출을 활성화 한 경우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화면 헤드라인 영역 위에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 제작된 컨텐츠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화면 헤드라인 영역 위에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 제작된 배너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134478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 전체 메뉴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Footer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전체 메뉴 제공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화면에서 공통적으로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해당사항 없음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474400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알립니다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알립니다 노출을 활성화 한 경우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Footer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위에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알립니다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Footer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위에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알립니다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3500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E0750E4-57A0-4105-94F9-2F13B554ACE9}"/>
              </a:ext>
            </a:extLst>
          </p:cNvPr>
          <p:cNvSpPr txBox="1"/>
          <p:nvPr/>
        </p:nvSpPr>
        <p:spPr>
          <a:xfrm>
            <a:off x="531570" y="744446"/>
            <a:ext cx="12650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 영역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0235B-67CC-45C6-AD11-100993207F3E}"/>
              </a:ext>
            </a:extLst>
          </p:cNvPr>
          <p:cNvSpPr txBox="1"/>
          <p:nvPr/>
        </p:nvSpPr>
        <p:spPr>
          <a:xfrm>
            <a:off x="9819380" y="744446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세부 기준은 화면 설계 참조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8954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534A-97F4-448F-9D95-BC36B20F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417" y="2844225"/>
            <a:ext cx="5444119" cy="584775"/>
          </a:xfrm>
        </p:spPr>
        <p:txBody>
          <a:bodyPr/>
          <a:lstStyle/>
          <a:p>
            <a:r>
              <a:rPr lang="ko-KR" altLang="en-US" dirty="0"/>
              <a:t>기사</a:t>
            </a:r>
            <a:r>
              <a:rPr lang="en-US" altLang="ko-KR" dirty="0"/>
              <a:t> View</a:t>
            </a:r>
            <a:r>
              <a:rPr lang="ko-KR" altLang="en-US" dirty="0"/>
              <a:t> 화면</a:t>
            </a:r>
            <a:r>
              <a:rPr lang="en-US" altLang="ko-KR" dirty="0"/>
              <a:t>(</a:t>
            </a:r>
            <a:r>
              <a:rPr lang="ko-KR" altLang="en-US" dirty="0"/>
              <a:t>텍스트 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3FF50-D751-4AB3-B2E1-CAB6DDD81D51}"/>
              </a:ext>
            </a:extLst>
          </p:cNvPr>
          <p:cNvSpPr txBox="1"/>
          <p:nvPr/>
        </p:nvSpPr>
        <p:spPr>
          <a:xfrm>
            <a:off x="869417" y="3579223"/>
            <a:ext cx="3357009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기사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 중 일부를 텍스트로만 구성된 화면으로 제공한다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04198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1503938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</a:t>
            </a:r>
            <a:r>
              <a:rPr lang="en-US" altLang="ko-KR" dirty="0"/>
              <a:t>Text</a:t>
            </a:r>
            <a:r>
              <a:rPr lang="ko-KR" altLang="en-US" dirty="0"/>
              <a:t> </a:t>
            </a:r>
            <a:r>
              <a:rPr lang="en-US" altLang="ko-KR" dirty="0"/>
              <a:t>Version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8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031123"/>
              </p:ext>
            </p:extLst>
          </p:nvPr>
        </p:nvGraphicFramePr>
        <p:xfrm>
          <a:off x="8939284" y="973008"/>
          <a:ext cx="3152632" cy="377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버전 화면은 별도의 화면입니다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 및 수정 시간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 시간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수정시간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카테고리 네임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2499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정보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인 경우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명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편집자 표시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없는 경우 표시하지 않음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버전에서는 기자 페이지 링크 없음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기자가 없는 경우 해당 영역 노출하지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정보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다수 인 경우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명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편집자 표시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없는 경우 표시하지 않음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버전에서는 기자 페이지 링크 없음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수에 따라 높이 영역 조정 반영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 내용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KBS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타이틀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화면에서 클릭 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메인화면으로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이동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B13B9D9-81CB-4ED5-A25D-5B8647C397CC}"/>
              </a:ext>
            </a:extLst>
          </p:cNvPr>
          <p:cNvCxnSpPr/>
          <p:nvPr/>
        </p:nvCxnSpPr>
        <p:spPr bwMode="auto">
          <a:xfrm>
            <a:off x="947738" y="1452835"/>
            <a:ext cx="709295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A9573B4-8CC4-424C-95E6-F37DCFDF9C8D}"/>
              </a:ext>
            </a:extLst>
          </p:cNvPr>
          <p:cNvSpPr txBox="1"/>
          <p:nvPr/>
        </p:nvSpPr>
        <p:spPr>
          <a:xfrm>
            <a:off x="947738" y="1632416"/>
            <a:ext cx="5304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고위 당국자 </a:t>
            </a:r>
            <a:r>
              <a:rPr lang="en-US" altLang="ko-KR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美 </a:t>
            </a:r>
            <a:r>
              <a:rPr lang="ko-KR" altLang="en-US" sz="14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도감청</a:t>
            </a:r>
            <a:r>
              <a:rPr lang="ko-KR" altLang="en-US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단서없어</a:t>
            </a:r>
            <a:r>
              <a:rPr lang="en-US" altLang="ko-KR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미국 </a:t>
            </a:r>
            <a:r>
              <a:rPr lang="en-US" altLang="ko-KR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동맹에 누 범해</a:t>
            </a:r>
            <a:r>
              <a:rPr lang="en-US" altLang="ko-KR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곤혹</a:t>
            </a:r>
            <a:endParaRPr lang="ko-KR" altLang="en-US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E7A07D-8EAE-4B4D-836D-940137ABBA91}"/>
              </a:ext>
            </a:extLst>
          </p:cNvPr>
          <p:cNvSpPr txBox="1"/>
          <p:nvPr/>
        </p:nvSpPr>
        <p:spPr>
          <a:xfrm>
            <a:off x="947737" y="3515405"/>
            <a:ext cx="6358753" cy="1678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앵커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미국이 동맹국을 도감청한 정황이 담긴 기밀 문서 유출 사건과 관련해 우리 정부 당국자가 미국이 우리를</a:t>
            </a:r>
          </a:p>
          <a:p>
            <a:pPr algn="l">
              <a:lnSpc>
                <a:spcPct val="150000"/>
              </a:lnSpc>
            </a:pP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도감청했다고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확정할 만한 증거는 현재까지 찾지 못했다고 밝혔습니다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당국자들이 동맹에 누를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범한것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같다며 매우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곤혹스러워하고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있다는 입장도 전했습니다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워싱턴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김양순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특파원의 보도입니다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8AD37C-2AC8-4A1B-BAD8-D7D73377E41E}"/>
              </a:ext>
            </a:extLst>
          </p:cNvPr>
          <p:cNvSpPr txBox="1"/>
          <p:nvPr/>
        </p:nvSpPr>
        <p:spPr>
          <a:xfrm>
            <a:off x="947738" y="1980326"/>
            <a:ext cx="2900153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2023.04.14(09:23) 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2023.04.14(09:45)  [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아침뉴스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8CA3FC-EF64-40F7-92BF-05DA1DDF3A6C}"/>
              </a:ext>
            </a:extLst>
          </p:cNvPr>
          <p:cNvSpPr txBox="1"/>
          <p:nvPr/>
        </p:nvSpPr>
        <p:spPr>
          <a:xfrm>
            <a:off x="947738" y="2224166"/>
            <a:ext cx="2876108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Hong@kbs.co,kr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/  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편집자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홍일동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팀장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03D51A1-8CF4-4014-8551-4331F6FFC16D}"/>
              </a:ext>
            </a:extLst>
          </p:cNvPr>
          <p:cNvCxnSpPr/>
          <p:nvPr/>
        </p:nvCxnSpPr>
        <p:spPr bwMode="auto">
          <a:xfrm>
            <a:off x="947738" y="3401401"/>
            <a:ext cx="709295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520CD8-ACD9-4B4F-8CCA-845D47560DF2}"/>
              </a:ext>
            </a:extLst>
          </p:cNvPr>
          <p:cNvSpPr txBox="1"/>
          <p:nvPr/>
        </p:nvSpPr>
        <p:spPr>
          <a:xfrm>
            <a:off x="947737" y="5405165"/>
            <a:ext cx="6358753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리포트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미국의 기밀 문건 유출과 관련해 우리 정부 고위 당국자는 미국이 한국 정부 관계자들을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도감청했다는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의혹에 대해 부인했습니다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4062D56-191C-4217-9296-B87F8DF0E2F8}"/>
              </a:ext>
            </a:extLst>
          </p:cNvPr>
          <p:cNvSpPr/>
          <p:nvPr/>
        </p:nvSpPr>
        <p:spPr bwMode="auto">
          <a:xfrm>
            <a:off x="738034" y="165126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E729065-33BE-4677-A602-58E76248669F}"/>
              </a:ext>
            </a:extLst>
          </p:cNvPr>
          <p:cNvSpPr/>
          <p:nvPr/>
        </p:nvSpPr>
        <p:spPr bwMode="auto">
          <a:xfrm>
            <a:off x="738034" y="200569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B24BC5B-762A-4784-834F-BDD4A2AA25EA}"/>
              </a:ext>
            </a:extLst>
          </p:cNvPr>
          <p:cNvSpPr/>
          <p:nvPr/>
        </p:nvSpPr>
        <p:spPr bwMode="auto">
          <a:xfrm>
            <a:off x="738034" y="227149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47EDD4E-CB12-4B80-AB0A-99E68F98E411}"/>
              </a:ext>
            </a:extLst>
          </p:cNvPr>
          <p:cNvSpPr/>
          <p:nvPr/>
        </p:nvSpPr>
        <p:spPr bwMode="auto">
          <a:xfrm>
            <a:off x="738034" y="477807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B662A-039E-4377-80E3-25B381FA218E}"/>
              </a:ext>
            </a:extLst>
          </p:cNvPr>
          <p:cNvSpPr txBox="1"/>
          <p:nvPr/>
        </p:nvSpPr>
        <p:spPr>
          <a:xfrm>
            <a:off x="947738" y="1109970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</a:t>
            </a: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뉴스  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E460BB3-C72C-4E4E-BBDC-8462C68CFA1B}"/>
              </a:ext>
            </a:extLst>
          </p:cNvPr>
          <p:cNvSpPr/>
          <p:nvPr/>
        </p:nvSpPr>
        <p:spPr bwMode="auto">
          <a:xfrm>
            <a:off x="738034" y="116359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51DDD0-3C54-4D53-86AD-884F8C603C27}"/>
              </a:ext>
            </a:extLst>
          </p:cNvPr>
          <p:cNvSpPr txBox="1"/>
          <p:nvPr/>
        </p:nvSpPr>
        <p:spPr>
          <a:xfrm>
            <a:off x="947738" y="2652791"/>
            <a:ext cx="6320961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Hong@kbs.co,kr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/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Hong@kbs.co,kr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/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홍길동 기자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Hong@kbs.co,kr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/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홍길동 기자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Hong@kbs.co,kr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Hong@kbs.co,kr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/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Hong@kbs.co,kr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/  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편집자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홍일동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팀장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429A194-24AC-4FCC-8FD7-7FB5778B1730}"/>
              </a:ext>
            </a:extLst>
          </p:cNvPr>
          <p:cNvSpPr/>
          <p:nvPr/>
        </p:nvSpPr>
        <p:spPr bwMode="auto">
          <a:xfrm>
            <a:off x="738034" y="275877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8F7A1A-FEC6-4A54-BE09-F20512CDAA5C}"/>
              </a:ext>
            </a:extLst>
          </p:cNvPr>
          <p:cNvSpPr/>
          <p:nvPr/>
        </p:nvSpPr>
        <p:spPr bwMode="auto">
          <a:xfrm>
            <a:off x="940508" y="2224166"/>
            <a:ext cx="7832017" cy="26669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0532DF9-50E2-4E56-B62E-503CE628B41C}"/>
              </a:ext>
            </a:extLst>
          </p:cNvPr>
          <p:cNvSpPr/>
          <p:nvPr/>
        </p:nvSpPr>
        <p:spPr bwMode="auto">
          <a:xfrm>
            <a:off x="940508" y="2624215"/>
            <a:ext cx="7832017" cy="57742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57F429-3700-481E-B638-84C3EF0B22E3}"/>
              </a:ext>
            </a:extLst>
          </p:cNvPr>
          <p:cNvSpPr/>
          <p:nvPr/>
        </p:nvSpPr>
        <p:spPr bwMode="auto">
          <a:xfrm>
            <a:off x="7381875" y="2228851"/>
            <a:ext cx="1390650" cy="24383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기자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 인 경우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F39DA1E-343A-474F-A6EE-79A21ED74D43}"/>
              </a:ext>
            </a:extLst>
          </p:cNvPr>
          <p:cNvSpPr/>
          <p:nvPr/>
        </p:nvSpPr>
        <p:spPr bwMode="auto">
          <a:xfrm>
            <a:off x="7381875" y="2626009"/>
            <a:ext cx="1390650" cy="24383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기자 다수인 인 경우</a:t>
            </a:r>
          </a:p>
        </p:txBody>
      </p:sp>
    </p:spTree>
    <p:extLst>
      <p:ext uri="{BB962C8B-B14F-4D97-AF65-F5344CB8AC3E}">
        <p14:creationId xmlns:p14="http://schemas.microsoft.com/office/powerpoint/2010/main" val="27369215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</a:t>
            </a:r>
            <a:r>
              <a:rPr lang="en-US" altLang="ko-KR" dirty="0"/>
              <a:t>Text</a:t>
            </a:r>
            <a:r>
              <a:rPr lang="ko-KR" altLang="en-US" dirty="0"/>
              <a:t> </a:t>
            </a:r>
            <a:r>
              <a:rPr lang="en-US" altLang="ko-KR" dirty="0"/>
              <a:t>Version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5872" y="567974"/>
            <a:ext cx="889988" cy="215444"/>
          </a:xfrm>
        </p:spPr>
        <p:txBody>
          <a:bodyPr/>
          <a:lstStyle/>
          <a:p>
            <a:r>
              <a:rPr lang="en-US" altLang="ko-KR" dirty="0"/>
              <a:t>SB_KNP_ 05_02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499833"/>
              </p:ext>
            </p:extLst>
          </p:nvPr>
        </p:nvGraphicFramePr>
        <p:xfrm>
          <a:off x="8939284" y="973008"/>
          <a:ext cx="3152632" cy="324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버전 화면은 별도의 화면입니다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다음 기사 이동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기사 제목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다음이 존재하지 않는 경우 표시하지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시각 헤드라인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화면으로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버전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뉴스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포털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채널별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구분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채널별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기사 조회수 높은 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B13B9D9-81CB-4ED5-A25D-5B8647C397CC}"/>
              </a:ext>
            </a:extLst>
          </p:cNvPr>
          <p:cNvCxnSpPr/>
          <p:nvPr/>
        </p:nvCxnSpPr>
        <p:spPr bwMode="auto">
          <a:xfrm>
            <a:off x="947738" y="2762068"/>
            <a:ext cx="709295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520CD8-ACD9-4B4F-8CCA-845D47560DF2}"/>
              </a:ext>
            </a:extLst>
          </p:cNvPr>
          <p:cNvSpPr txBox="1"/>
          <p:nvPr/>
        </p:nvSpPr>
        <p:spPr>
          <a:xfrm>
            <a:off x="947737" y="1241225"/>
            <a:ext cx="6358753" cy="1447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협정에는 한미 간 안보 범위를 우주까지 확장하고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정보의 생산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활용 과정에서 신뢰를 공유하자는</a:t>
            </a: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내용이 담길 것으로 보입니다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워싱턴에서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김양순입니다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영상편집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한미희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그래픽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강민수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자료조사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서호정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8455D1-3735-4CA2-9E36-574FC08B4666}"/>
              </a:ext>
            </a:extLst>
          </p:cNvPr>
          <p:cNvSpPr txBox="1"/>
          <p:nvPr/>
        </p:nvSpPr>
        <p:spPr>
          <a:xfrm>
            <a:off x="947738" y="349124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 시각 헤드라인</a:t>
            </a:r>
            <a:endParaRPr lang="ko-KR" altLang="en-US" sz="11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F69677-CC18-411A-BF7B-2BC39A9B49C3}"/>
              </a:ext>
            </a:extLst>
          </p:cNvPr>
          <p:cNvSpPr txBox="1"/>
          <p:nvPr/>
        </p:nvSpPr>
        <p:spPr>
          <a:xfrm>
            <a:off x="947738" y="3752850"/>
            <a:ext cx="3555782" cy="110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간호법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거부권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반발에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국민의힘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해결책 찾겠다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민주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재표결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총리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일본 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오염수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검증은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IAEA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역할 시찰단은 시설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절차 확인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검찰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사무처 압수수색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…’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돈봉투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수수자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추적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민주당 혁신위원장에 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이래경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다른백년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명예이사장 선임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간호법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거부권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반발에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국민의힘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해결책 찾겠다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민주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재표결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36D04B6-6F2E-4A35-8C05-DF8CA38C6107}"/>
              </a:ext>
            </a:extLst>
          </p:cNvPr>
          <p:cNvCxnSpPr/>
          <p:nvPr/>
        </p:nvCxnSpPr>
        <p:spPr bwMode="auto">
          <a:xfrm>
            <a:off x="947738" y="5014430"/>
            <a:ext cx="709295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F95C45-8E58-463C-8559-3FC6F5FEAFA2}"/>
              </a:ext>
            </a:extLst>
          </p:cNvPr>
          <p:cNvSpPr txBox="1"/>
          <p:nvPr/>
        </p:nvSpPr>
        <p:spPr>
          <a:xfrm>
            <a:off x="947738" y="5184619"/>
            <a:ext cx="3307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많이 본 뉴스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(KBS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뉴스 채널에서 관심 급상승 중인 뉴스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22CF7-0F5A-48D2-9A06-74959E885930}"/>
              </a:ext>
            </a:extLst>
          </p:cNvPr>
          <p:cNvSpPr txBox="1"/>
          <p:nvPr/>
        </p:nvSpPr>
        <p:spPr>
          <a:xfrm>
            <a:off x="947738" y="5405645"/>
            <a:ext cx="7092950" cy="89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[KBS]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한달 최대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간병비와 바꾼 일상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음주운전 차량이 길 걷던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 부부 덮쳐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아내는 숨지고 남편은 중상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새만금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신항만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공사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와르르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‘…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땜질식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덧댐 공사만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곳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EB1A943-E7C4-4A92-810C-D4046CCBAA9E}"/>
              </a:ext>
            </a:extLst>
          </p:cNvPr>
          <p:cNvSpPr/>
          <p:nvPr/>
        </p:nvSpPr>
        <p:spPr bwMode="auto">
          <a:xfrm>
            <a:off x="738034" y="290908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8B8EA09-5457-4B25-BE09-6CEDD643756C}"/>
              </a:ext>
            </a:extLst>
          </p:cNvPr>
          <p:cNvSpPr/>
          <p:nvPr/>
        </p:nvSpPr>
        <p:spPr bwMode="auto">
          <a:xfrm>
            <a:off x="738034" y="349124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6143071-A2CA-4B21-BDAA-C73697541EA3}"/>
              </a:ext>
            </a:extLst>
          </p:cNvPr>
          <p:cNvCxnSpPr/>
          <p:nvPr/>
        </p:nvCxnSpPr>
        <p:spPr bwMode="auto">
          <a:xfrm>
            <a:off x="947738" y="3275874"/>
            <a:ext cx="709295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CEAFF9-62FB-44D7-95AE-BC6D6E8ED55E}"/>
              </a:ext>
            </a:extLst>
          </p:cNvPr>
          <p:cNvSpPr txBox="1"/>
          <p:nvPr/>
        </p:nvSpPr>
        <p:spPr>
          <a:xfrm>
            <a:off x="947738" y="2757108"/>
            <a:ext cx="3978974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뉴스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기밀문서 유포 용의자 체포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바이든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내용이 아닌 유출 자체 우려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AD0CDA-7CD2-44E3-A814-88EF10985350}"/>
              </a:ext>
            </a:extLst>
          </p:cNvPr>
          <p:cNvSpPr txBox="1"/>
          <p:nvPr/>
        </p:nvSpPr>
        <p:spPr>
          <a:xfrm>
            <a:off x="947738" y="2966114"/>
            <a:ext cx="2622834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뉴스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권도형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테라 폭락 때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김앤장에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억 송금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EF4DEE7-C0FB-42D3-A037-99E1C6D312B2}"/>
              </a:ext>
            </a:extLst>
          </p:cNvPr>
          <p:cNvSpPr/>
          <p:nvPr/>
        </p:nvSpPr>
        <p:spPr bwMode="auto">
          <a:xfrm>
            <a:off x="738034" y="517199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5519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</a:t>
            </a:r>
            <a:r>
              <a:rPr lang="en-US" altLang="ko-KR" dirty="0"/>
              <a:t>Text</a:t>
            </a:r>
            <a:r>
              <a:rPr lang="ko-KR" altLang="en-US" dirty="0"/>
              <a:t> </a:t>
            </a:r>
            <a:r>
              <a:rPr lang="en-US" altLang="ko-KR" dirty="0"/>
              <a:t>Version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5872" y="567974"/>
            <a:ext cx="889988" cy="215444"/>
          </a:xfrm>
        </p:spPr>
        <p:txBody>
          <a:bodyPr/>
          <a:lstStyle/>
          <a:p>
            <a:r>
              <a:rPr lang="en-US" altLang="ko-KR" dirty="0"/>
              <a:t>SB_KNP_ 05_03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71254"/>
              </p:ext>
            </p:extLst>
          </p:nvPr>
        </p:nvGraphicFramePr>
        <p:xfrm>
          <a:off x="8939284" y="973008"/>
          <a:ext cx="3152632" cy="239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버전 화면은 별도의 화면입니다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spc="0" normalizeH="0" baseline="0" noProof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카피라이터 표시 </a:t>
                      </a:r>
                      <a:endParaRPr kumimoji="1" lang="en-US" altLang="ko-KR" sz="700" b="1" i="0" u="none" strike="noStrike" kern="1200" cap="none" spc="0" normalizeH="0" baseline="0" noProof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spc="0" normalizeH="0" baseline="0" noProof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</a:t>
                      </a:r>
                      <a:r>
                        <a:rPr kumimoji="1" lang="ko-KR" altLang="en-US" sz="700" b="1" i="0" u="none" strike="noStrike" kern="1200" cap="none" spc="0" normalizeH="0" baseline="0" noProof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메인화면으로</a:t>
                      </a:r>
                      <a:r>
                        <a:rPr kumimoji="1" lang="ko-KR" altLang="en-US" sz="700" b="1" i="0" u="none" strike="noStrike" kern="1200" cap="none" spc="0" normalizeH="0" baseline="0" noProof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이동 </a:t>
                      </a:r>
                      <a:endParaRPr kumimoji="1" lang="en-US" altLang="ko-KR" sz="700" b="1" i="0" u="none" strike="noStrike" kern="1200" cap="none" spc="0" normalizeH="0" baseline="0" noProof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4B22CF7-0F5A-48D2-9A06-74959E885930}"/>
              </a:ext>
            </a:extLst>
          </p:cNvPr>
          <p:cNvSpPr txBox="1"/>
          <p:nvPr/>
        </p:nvSpPr>
        <p:spPr>
          <a:xfrm>
            <a:off x="947738" y="1289644"/>
            <a:ext cx="7092950" cy="688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50000"/>
              </a:lnSpc>
              <a:buAutoNum type="arabicPeriod" startAt="4"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한달 최대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간병비와 바꾼 일상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 startAt="4"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음주운전 차량이 길 걷던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 부부 덮쳐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아내는 숨지고 남편은 중상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 startAt="4"/>
            </a:pP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새만금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신항만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공사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와르르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‘…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땜질식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덧댐 공사만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곳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812417-666A-42BE-B8DF-52820F3A023A}"/>
              </a:ext>
            </a:extLst>
          </p:cNvPr>
          <p:cNvSpPr txBox="1"/>
          <p:nvPr/>
        </p:nvSpPr>
        <p:spPr>
          <a:xfrm>
            <a:off x="947738" y="2106930"/>
            <a:ext cx="7092950" cy="151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포털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한달 최대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간병비와 바꾼 일상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음주운전 차량이 길 걷던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 부부 덮쳐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아내는 숨지고 남편은 중상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새만금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신항만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공사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와르르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‘…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땜질식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덧댐 공사만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곳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한달 최대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간병비와 바꾼 일상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음주운전 차량이 길 걷던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 부부 덮쳐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아내는 숨지고 남편은 중상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새만금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신항만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공사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와르르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‘…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땜질식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덧댐 공사만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곳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4BE936-48A3-40E4-92F9-6A9501A64BAA}"/>
              </a:ext>
            </a:extLst>
          </p:cNvPr>
          <p:cNvSpPr txBox="1"/>
          <p:nvPr/>
        </p:nvSpPr>
        <p:spPr>
          <a:xfrm>
            <a:off x="947738" y="3752850"/>
            <a:ext cx="7092950" cy="151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유튜브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한달 최대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간병비와 바꾼 일상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음주운전 차량이 길 걷던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 부부 덮쳐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아내는 숨지고 남편은 중상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새만금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신항만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공사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와르르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‘…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땜질식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덧댐 공사만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곳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한달 최대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간병비와 바꾼 일상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음주운전 차량이 길 걷던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 부부 덮쳐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아내는 숨지고 남편은 중상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새만금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신항만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공사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와르르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‘…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땜질식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덧댐 공사만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곳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357A8A3-BEF2-4F60-862C-84576AC96EB8}"/>
              </a:ext>
            </a:extLst>
          </p:cNvPr>
          <p:cNvCxnSpPr/>
          <p:nvPr/>
        </p:nvCxnSpPr>
        <p:spPr bwMode="auto">
          <a:xfrm>
            <a:off x="947738" y="5859833"/>
            <a:ext cx="709295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0809FF5-CFA7-4FDF-AA30-817F4B0A67FB}"/>
              </a:ext>
            </a:extLst>
          </p:cNvPr>
          <p:cNvSpPr txBox="1"/>
          <p:nvPr/>
        </p:nvSpPr>
        <p:spPr>
          <a:xfrm>
            <a:off x="947738" y="5962106"/>
            <a:ext cx="6126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KBS / 07235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영등포구 </a:t>
            </a:r>
            <a:r>
              <a:rPr lang="ko-KR" altLang="en-US" sz="700" b="0" i="0" dirty="0" err="1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여의공원로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13(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여의도동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/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대표전화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02-781-1000 /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기사배열 책임자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청소년보호책임자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정영훈</a:t>
            </a:r>
          </a:p>
          <a:p>
            <a:pPr algn="l"/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KBS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뉴스 인터넷 서비스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마포구 </a:t>
            </a:r>
            <a:r>
              <a:rPr lang="ko-KR" altLang="en-US" sz="700" b="0" i="0" dirty="0" err="1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매봉산로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45 KBS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미디어센터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시청자상담실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02-781-1000 /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등록번호 서울 자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00297 (2010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700" b="0" i="0" dirty="0">
              <a:solidFill>
                <a:srgbClr val="54585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Copyright © KBS All Rights Reserved.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6633AAE-0CE4-4544-B9D9-CFDC641E1F73}"/>
              </a:ext>
            </a:extLst>
          </p:cNvPr>
          <p:cNvSpPr/>
          <p:nvPr/>
        </p:nvSpPr>
        <p:spPr bwMode="auto">
          <a:xfrm>
            <a:off x="738034" y="602124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73E436-0500-4874-986F-CF7C831316A0}"/>
              </a:ext>
            </a:extLst>
          </p:cNvPr>
          <p:cNvSpPr txBox="1"/>
          <p:nvPr/>
        </p:nvSpPr>
        <p:spPr>
          <a:xfrm>
            <a:off x="947738" y="5501050"/>
            <a:ext cx="7092950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" u="sng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900" u="sng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뒤로가기</a:t>
            </a:r>
            <a:r>
              <a:rPr lang="ko-KR" altLang="en-US" sz="900" u="sng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u="sng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63CFC0B-41E0-48FC-B9E8-31116E3B02BE}"/>
              </a:ext>
            </a:extLst>
          </p:cNvPr>
          <p:cNvSpPr/>
          <p:nvPr/>
        </p:nvSpPr>
        <p:spPr bwMode="auto">
          <a:xfrm>
            <a:off x="738034" y="554227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4038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534A-97F4-448F-9D95-BC36B20F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417" y="2844225"/>
            <a:ext cx="1560042" cy="584775"/>
          </a:xfrm>
        </p:spPr>
        <p:txBody>
          <a:bodyPr/>
          <a:lstStyle/>
          <a:p>
            <a:r>
              <a:rPr lang="ko-KR" altLang="en-US" dirty="0"/>
              <a:t>분야별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37EE8-C46E-4D1C-B26D-337281939CA6}"/>
              </a:ext>
            </a:extLst>
          </p:cNvPr>
          <p:cNvSpPr txBox="1"/>
          <p:nvPr/>
        </p:nvSpPr>
        <p:spPr>
          <a:xfrm>
            <a:off x="869417" y="3579223"/>
            <a:ext cx="5096267" cy="483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분야별로 공통된 랜딩 화면을 제공한다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 스포츠와 연예 분야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이슈에 대해서는 특성에 맞게 공통된 화면이 아닌 별도의 화면을 제공한다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101829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99F0B4-439C-4773-8372-0E86FEE7700D}"/>
              </a:ext>
            </a:extLst>
          </p:cNvPr>
          <p:cNvSpPr txBox="1"/>
          <p:nvPr/>
        </p:nvSpPr>
        <p:spPr>
          <a:xfrm>
            <a:off x="466635" y="292501"/>
            <a:ext cx="296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Layout_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분야별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공통 화면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294B1D2-E102-4C7B-90EB-D67ABD29DFD9}"/>
              </a:ext>
            </a:extLst>
          </p:cNvPr>
          <p:cNvSpPr/>
          <p:nvPr/>
        </p:nvSpPr>
        <p:spPr bwMode="auto">
          <a:xfrm>
            <a:off x="644434" y="1081278"/>
            <a:ext cx="3220354" cy="51888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454654-8761-4088-B25E-A6D89D6B3DC3}"/>
              </a:ext>
            </a:extLst>
          </p:cNvPr>
          <p:cNvSpPr/>
          <p:nvPr/>
        </p:nvSpPr>
        <p:spPr bwMode="auto">
          <a:xfrm>
            <a:off x="644434" y="1075914"/>
            <a:ext cx="3220354" cy="236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Header(</a:t>
            </a:r>
            <a:r>
              <a:rPr kumimoji="1"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공통영역</a:t>
            </a: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4E2C20-749D-40E3-B145-08986DDBDCAB}"/>
              </a:ext>
            </a:extLst>
          </p:cNvPr>
          <p:cNvSpPr/>
          <p:nvPr/>
        </p:nvSpPr>
        <p:spPr bwMode="auto">
          <a:xfrm>
            <a:off x="957944" y="1384495"/>
            <a:ext cx="2858405" cy="18743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타이틀 영역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ABDA4C8-D6F3-40D9-B450-3FFEEF291991}"/>
              </a:ext>
            </a:extLst>
          </p:cNvPr>
          <p:cNvSpPr/>
          <p:nvPr/>
        </p:nvSpPr>
        <p:spPr bwMode="auto">
          <a:xfrm>
            <a:off x="644434" y="6270123"/>
            <a:ext cx="3220354" cy="1708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Footer(</a:t>
            </a:r>
            <a:r>
              <a:rPr kumimoji="1"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공통영역</a:t>
            </a: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C17AD8-5C79-42A4-8149-F9D7CE433334}"/>
              </a:ext>
            </a:extLst>
          </p:cNvPr>
          <p:cNvSpPr/>
          <p:nvPr/>
        </p:nvSpPr>
        <p:spPr bwMode="auto">
          <a:xfrm>
            <a:off x="957945" y="1606101"/>
            <a:ext cx="2011678" cy="86085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헤드라인 영역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B9C7D1A-2C99-4B53-BD66-2FEE0243B602}"/>
              </a:ext>
            </a:extLst>
          </p:cNvPr>
          <p:cNvSpPr/>
          <p:nvPr/>
        </p:nvSpPr>
        <p:spPr bwMode="auto">
          <a:xfrm>
            <a:off x="705394" y="1384495"/>
            <a:ext cx="191590" cy="170229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툴</a:t>
            </a:r>
            <a:endParaRPr kumimoji="1" lang="en-US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  <a:endParaRPr kumimoji="1"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</a:t>
            </a:r>
            <a:endParaRPr kumimoji="1" lang="en-US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3F3703-22DC-4950-BF5F-2ECFDE01A316}"/>
              </a:ext>
            </a:extLst>
          </p:cNvPr>
          <p:cNvSpPr/>
          <p:nvPr/>
        </p:nvSpPr>
        <p:spPr bwMode="auto">
          <a:xfrm>
            <a:off x="957945" y="5287438"/>
            <a:ext cx="2852158" cy="170827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오늘의 키워드 영역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EEEE42-CBEE-4850-A5E0-75F554B98628}"/>
              </a:ext>
            </a:extLst>
          </p:cNvPr>
          <p:cNvSpPr txBox="1"/>
          <p:nvPr/>
        </p:nvSpPr>
        <p:spPr>
          <a:xfrm>
            <a:off x="4909457" y="825864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기사 항목</a:t>
            </a:r>
          </a:p>
        </p:txBody>
      </p:sp>
      <p:graphicFrame>
        <p:nvGraphicFramePr>
          <p:cNvPr id="54" name="표 4">
            <a:extLst>
              <a:ext uri="{FF2B5EF4-FFF2-40B4-BE49-F238E27FC236}">
                <a16:creationId xmlns:a16="http://schemas.microsoft.com/office/drawing/2014/main" id="{8E401EDF-23A3-4E1E-9870-0A38A8C6C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461540"/>
              </p:ext>
            </p:extLst>
          </p:nvPr>
        </p:nvGraphicFramePr>
        <p:xfrm>
          <a:off x="5008517" y="1075914"/>
          <a:ext cx="6478089" cy="1182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타이틀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분야 타이틀 및 다른 분야로 이동할 수 있는 탭 메뉴를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8482899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헤드라인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분야의 헤드라인 뉴스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분야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HOT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 영역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최근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일간 가장 관심이 높았던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78067377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기사 목록 영역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분야의 전체 기사를 일자별로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96407551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오늘의 키워드 영역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분야에서 오늘 가장 인기가 높은 키워드를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828078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FB45B2B8-57DB-46B0-93D6-01373650667B}"/>
              </a:ext>
            </a:extLst>
          </p:cNvPr>
          <p:cNvSpPr txBox="1"/>
          <p:nvPr/>
        </p:nvSpPr>
        <p:spPr>
          <a:xfrm>
            <a:off x="4909457" y="2519833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툴바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영역 항목</a:t>
            </a:r>
          </a:p>
        </p:txBody>
      </p:sp>
      <p:graphicFrame>
        <p:nvGraphicFramePr>
          <p:cNvPr id="58" name="표 4">
            <a:extLst>
              <a:ext uri="{FF2B5EF4-FFF2-40B4-BE49-F238E27FC236}">
                <a16:creationId xmlns:a16="http://schemas.microsoft.com/office/drawing/2014/main" id="{B2727AA8-DA94-40BB-BBF4-F67F48F94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51574"/>
              </p:ext>
            </p:extLst>
          </p:nvPr>
        </p:nvGraphicFramePr>
        <p:xfrm>
          <a:off x="5008517" y="2769883"/>
          <a:ext cx="6478089" cy="795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 팝업 오픈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확대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글자 크기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확대하기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축소하기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00637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상단으로 이동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59915886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E05B08-E2A9-4B73-9853-1B0FA120A334}"/>
              </a:ext>
            </a:extLst>
          </p:cNvPr>
          <p:cNvSpPr/>
          <p:nvPr/>
        </p:nvSpPr>
        <p:spPr bwMode="auto">
          <a:xfrm>
            <a:off x="655332" y="864204"/>
            <a:ext cx="80566" cy="80566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B330B0-EAE1-4187-8E6B-748A8971FBA1}"/>
              </a:ext>
            </a:extLst>
          </p:cNvPr>
          <p:cNvSpPr txBox="1"/>
          <p:nvPr/>
        </p:nvSpPr>
        <p:spPr>
          <a:xfrm>
            <a:off x="697798" y="740903"/>
            <a:ext cx="1762021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상황인 경우 노출되는 영역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C893CF3-3278-4E9E-93CA-007D19722C6F}"/>
              </a:ext>
            </a:extLst>
          </p:cNvPr>
          <p:cNvSpPr/>
          <p:nvPr/>
        </p:nvSpPr>
        <p:spPr bwMode="auto">
          <a:xfrm>
            <a:off x="3000103" y="1606101"/>
            <a:ext cx="810000" cy="86085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분야 </a:t>
            </a:r>
            <a:r>
              <a:rPr kumimoji="1"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HOT </a:t>
            </a: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뉴스</a:t>
            </a:r>
            <a:endParaRPr kumimoji="1"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DCEBBC3-D52F-4D63-AAB7-B86A39DD0A75}"/>
              </a:ext>
            </a:extLst>
          </p:cNvPr>
          <p:cNvSpPr/>
          <p:nvPr/>
        </p:nvSpPr>
        <p:spPr bwMode="auto">
          <a:xfrm>
            <a:off x="957945" y="2505261"/>
            <a:ext cx="2852158" cy="274663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기사 목록 영역</a:t>
            </a:r>
          </a:p>
        </p:txBody>
      </p:sp>
    </p:spTree>
    <p:extLst>
      <p:ext uri="{BB962C8B-B14F-4D97-AF65-F5344CB8AC3E}">
        <p14:creationId xmlns:p14="http://schemas.microsoft.com/office/powerpoint/2010/main" val="4198013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99F0B4-439C-4773-8372-0E86FEE7700D}"/>
              </a:ext>
            </a:extLst>
          </p:cNvPr>
          <p:cNvSpPr txBox="1"/>
          <p:nvPr/>
        </p:nvSpPr>
        <p:spPr>
          <a:xfrm>
            <a:off x="466635" y="292501"/>
            <a:ext cx="321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Layout_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분야별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스포츠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연예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294B1D2-E102-4C7B-90EB-D67ABD29DFD9}"/>
              </a:ext>
            </a:extLst>
          </p:cNvPr>
          <p:cNvSpPr/>
          <p:nvPr/>
        </p:nvSpPr>
        <p:spPr bwMode="auto">
          <a:xfrm>
            <a:off x="644434" y="1081278"/>
            <a:ext cx="3220354" cy="51888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454654-8761-4088-B25E-A6D89D6B3DC3}"/>
              </a:ext>
            </a:extLst>
          </p:cNvPr>
          <p:cNvSpPr/>
          <p:nvPr/>
        </p:nvSpPr>
        <p:spPr bwMode="auto">
          <a:xfrm>
            <a:off x="644434" y="1075914"/>
            <a:ext cx="3220354" cy="236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Header(</a:t>
            </a:r>
            <a:r>
              <a:rPr kumimoji="1"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공통영역</a:t>
            </a: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4E2C20-749D-40E3-B145-08986DDBDCAB}"/>
              </a:ext>
            </a:extLst>
          </p:cNvPr>
          <p:cNvSpPr/>
          <p:nvPr/>
        </p:nvSpPr>
        <p:spPr bwMode="auto">
          <a:xfrm>
            <a:off x="957944" y="1384495"/>
            <a:ext cx="2858405" cy="18743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타이틀 영역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ABDA4C8-D6F3-40D9-B450-3FFEEF291991}"/>
              </a:ext>
            </a:extLst>
          </p:cNvPr>
          <p:cNvSpPr/>
          <p:nvPr/>
        </p:nvSpPr>
        <p:spPr bwMode="auto">
          <a:xfrm>
            <a:off x="644434" y="6270123"/>
            <a:ext cx="3220354" cy="1708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Footer(</a:t>
            </a:r>
            <a:r>
              <a:rPr kumimoji="1"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공통영역</a:t>
            </a: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C17AD8-5C79-42A4-8149-F9D7CE433334}"/>
              </a:ext>
            </a:extLst>
          </p:cNvPr>
          <p:cNvSpPr/>
          <p:nvPr/>
        </p:nvSpPr>
        <p:spPr bwMode="auto">
          <a:xfrm>
            <a:off x="957944" y="1606101"/>
            <a:ext cx="2852157" cy="86085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헤드라인 영역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B9C7D1A-2C99-4B53-BD66-2FEE0243B602}"/>
              </a:ext>
            </a:extLst>
          </p:cNvPr>
          <p:cNvSpPr/>
          <p:nvPr/>
        </p:nvSpPr>
        <p:spPr bwMode="auto">
          <a:xfrm>
            <a:off x="705394" y="1384495"/>
            <a:ext cx="191590" cy="170229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툴</a:t>
            </a:r>
            <a:endParaRPr kumimoji="1" lang="en-US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  <a:endParaRPr kumimoji="1"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</a:t>
            </a:r>
            <a:endParaRPr kumimoji="1" lang="en-US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3F3703-22DC-4950-BF5F-2ECFDE01A316}"/>
              </a:ext>
            </a:extLst>
          </p:cNvPr>
          <p:cNvSpPr/>
          <p:nvPr/>
        </p:nvSpPr>
        <p:spPr bwMode="auto">
          <a:xfrm>
            <a:off x="957945" y="6020234"/>
            <a:ext cx="2852158" cy="170827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오늘의 키워드 영역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EEEE42-CBEE-4850-A5E0-75F554B98628}"/>
              </a:ext>
            </a:extLst>
          </p:cNvPr>
          <p:cNvSpPr txBox="1"/>
          <p:nvPr/>
        </p:nvSpPr>
        <p:spPr>
          <a:xfrm>
            <a:off x="4909457" y="825864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기사 항목</a:t>
            </a:r>
          </a:p>
        </p:txBody>
      </p:sp>
      <p:graphicFrame>
        <p:nvGraphicFramePr>
          <p:cNvPr id="54" name="표 4">
            <a:extLst>
              <a:ext uri="{FF2B5EF4-FFF2-40B4-BE49-F238E27FC236}">
                <a16:creationId xmlns:a16="http://schemas.microsoft.com/office/drawing/2014/main" id="{8E401EDF-23A3-4E1E-9870-0A38A8C6C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50535"/>
              </p:ext>
            </p:extLst>
          </p:nvPr>
        </p:nvGraphicFramePr>
        <p:xfrm>
          <a:off x="5008517" y="1075914"/>
          <a:ext cx="6478089" cy="1182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타이틀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분야 타이틀 및 다른 분야로 이동할 수 있는 탭 메뉴를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8482899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헤드라인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분야의 헤드라인 뉴스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스포츠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스포츠 뉴스에서만 제공하는 스포츠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최신 뉴스를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78067377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기사 목록 영역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분야의 전체 기사를 일자별로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96407551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오늘의 키워드 영역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분야에서 오늘 가장 인기가 높은 키워드를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8280780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E05B08-E2A9-4B73-9853-1B0FA120A334}"/>
              </a:ext>
            </a:extLst>
          </p:cNvPr>
          <p:cNvSpPr/>
          <p:nvPr/>
        </p:nvSpPr>
        <p:spPr bwMode="auto">
          <a:xfrm>
            <a:off x="655332" y="864204"/>
            <a:ext cx="80566" cy="80566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B330B0-EAE1-4187-8E6B-748A8971FBA1}"/>
              </a:ext>
            </a:extLst>
          </p:cNvPr>
          <p:cNvSpPr txBox="1"/>
          <p:nvPr/>
        </p:nvSpPr>
        <p:spPr>
          <a:xfrm>
            <a:off x="697798" y="740903"/>
            <a:ext cx="1762021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상황인 경우 노출되는 영역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DCEBBC3-D52F-4D63-AAB7-B86A39DD0A75}"/>
              </a:ext>
            </a:extLst>
          </p:cNvPr>
          <p:cNvSpPr/>
          <p:nvPr/>
        </p:nvSpPr>
        <p:spPr bwMode="auto">
          <a:xfrm>
            <a:off x="957945" y="3238057"/>
            <a:ext cx="2852158" cy="274663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기사 목록 영역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6CB5E5-2AA1-4912-91C5-E0C6200FACA6}"/>
              </a:ext>
            </a:extLst>
          </p:cNvPr>
          <p:cNvSpPr/>
          <p:nvPr/>
        </p:nvSpPr>
        <p:spPr bwMode="auto">
          <a:xfrm>
            <a:off x="957944" y="2502414"/>
            <a:ext cx="2852157" cy="704763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스포츠</a:t>
            </a: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525601-281C-4DC5-B237-5B2FFF23B21E}"/>
              </a:ext>
            </a:extLst>
          </p:cNvPr>
          <p:cNvSpPr txBox="1"/>
          <p:nvPr/>
        </p:nvSpPr>
        <p:spPr>
          <a:xfrm>
            <a:off x="4909457" y="2519833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툴바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영역 항목</a:t>
            </a:r>
          </a:p>
        </p:txBody>
      </p:sp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D9B42440-6376-44EE-9A44-90DA26DCD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04265"/>
              </p:ext>
            </p:extLst>
          </p:nvPr>
        </p:nvGraphicFramePr>
        <p:xfrm>
          <a:off x="5008517" y="2769883"/>
          <a:ext cx="6478089" cy="795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 팝업 오픈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확대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글자 크기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확대하기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축소하기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00637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상단으로 이동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59915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8607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EACF141-8AB1-480A-97E2-C48503023F86}"/>
              </a:ext>
            </a:extLst>
          </p:cNvPr>
          <p:cNvSpPr/>
          <p:nvPr/>
        </p:nvSpPr>
        <p:spPr bwMode="auto">
          <a:xfrm>
            <a:off x="961493" y="4263320"/>
            <a:ext cx="7066826" cy="2298935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976549" cy="215444"/>
          </a:xfrm>
        </p:spPr>
        <p:txBody>
          <a:bodyPr/>
          <a:lstStyle/>
          <a:p>
            <a:r>
              <a:rPr lang="ko-KR" altLang="en-US" dirty="0"/>
              <a:t>분야별 기본 화면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8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976549" cy="215444"/>
          </a:xfrm>
        </p:spPr>
        <p:txBody>
          <a:bodyPr/>
          <a:lstStyle/>
          <a:p>
            <a:r>
              <a:rPr lang="en-US" altLang="ko-KR" dirty="0"/>
              <a:t>HOME &gt; </a:t>
            </a:r>
            <a:r>
              <a:rPr lang="ko-KR" altLang="en-US" dirty="0"/>
              <a:t>분야별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04987"/>
              </p:ext>
            </p:extLst>
          </p:nvPr>
        </p:nvGraphicFramePr>
        <p:xfrm>
          <a:off x="8939284" y="973008"/>
          <a:ext cx="3152632" cy="577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분야별 기본 공통 화면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연예 예외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타이틀 및 분야별 바로가기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 타이틀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분야의 타이틀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분야별 바로가기 탭 메뉴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 선택 시 해당 분야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화면에 대한 분야는 표시하지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분야별 헤드라인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분야에 대한 헤드라인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타이틀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내용일부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타이틀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 일부 글자 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HOT 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분야에서 최근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일간 가장 관심도가 높은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최근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일간 조회 수가 가장 높은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16 : 9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 선택 및 이동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좌우 화살표 버튼을 통해 날짜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이전일 데이터가 존재하지 않는 경우 데이터가 존재하는 날짜로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다음일 데이터가 존재하지 않는 경우 알림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Default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현재 날짜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캘린더 팝업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캘린더 아이콘 클릭 시 캘린더 활성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캘린더 날짜 선택 시 해당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화면 기준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최근 시간 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최근 시간이 먼저 노출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내용일부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카테고리네임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16 : 9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 일부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(17 Page)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 참조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F9D463-0F5A-454D-8238-85C9B2C006D5}"/>
              </a:ext>
            </a:extLst>
          </p:cNvPr>
          <p:cNvSpPr>
            <a:spLocks noChangeAspect="1"/>
          </p:cNvSpPr>
          <p:nvPr/>
        </p:nvSpPr>
        <p:spPr bwMode="auto">
          <a:xfrm>
            <a:off x="946883" y="1128938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4F75393-C5CD-4E0B-AF02-F5468E47D703}"/>
              </a:ext>
            </a:extLst>
          </p:cNvPr>
          <p:cNvSpPr>
            <a:spLocks noChangeAspect="1"/>
          </p:cNvSpPr>
          <p:nvPr/>
        </p:nvSpPr>
        <p:spPr bwMode="auto">
          <a:xfrm>
            <a:off x="3913394" y="4393767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2023.06.23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 descr="C:\Users\nexti\Downloads\date_range_FILL0_wght400_GRAD0_opsz48.png">
            <a:extLst>
              <a:ext uri="{FF2B5EF4-FFF2-40B4-BE49-F238E27FC236}">
                <a16:creationId xmlns:a16="http://schemas.microsoft.com/office/drawing/2014/main" id="{F3831A84-2366-4BD4-88D5-A7D63FFCD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1912" y="4441987"/>
            <a:ext cx="151511" cy="151511"/>
          </a:xfrm>
          <a:prstGeom prst="rect">
            <a:avLst/>
          </a:prstGeom>
          <a:noFill/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6F16D990-B9A2-489C-9C0F-D3B15992B226}"/>
              </a:ext>
            </a:extLst>
          </p:cNvPr>
          <p:cNvSpPr>
            <a:spLocks noChangeAspect="1"/>
          </p:cNvSpPr>
          <p:nvPr/>
        </p:nvSpPr>
        <p:spPr bwMode="auto">
          <a:xfrm>
            <a:off x="3760518" y="4393767"/>
            <a:ext cx="305751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◀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1207F76-3003-45B1-9A1F-12665C237640}"/>
              </a:ext>
            </a:extLst>
          </p:cNvPr>
          <p:cNvSpPr>
            <a:spLocks noChangeAspect="1"/>
          </p:cNvSpPr>
          <p:nvPr/>
        </p:nvSpPr>
        <p:spPr bwMode="auto">
          <a:xfrm>
            <a:off x="5136472" y="4393767"/>
            <a:ext cx="305751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1B77E0E-1030-4DA1-B21B-347DF002557C}"/>
              </a:ext>
            </a:extLst>
          </p:cNvPr>
          <p:cNvSpPr/>
          <p:nvPr/>
        </p:nvSpPr>
        <p:spPr bwMode="auto">
          <a:xfrm>
            <a:off x="711906" y="114610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87AE568-7B42-4CCC-9B23-DB9DE4043BDB}"/>
              </a:ext>
            </a:extLst>
          </p:cNvPr>
          <p:cNvSpPr/>
          <p:nvPr/>
        </p:nvSpPr>
        <p:spPr bwMode="auto">
          <a:xfrm>
            <a:off x="711906" y="530236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5CECED-5117-4C0C-8083-8FCED3125679}"/>
              </a:ext>
            </a:extLst>
          </p:cNvPr>
          <p:cNvSpPr>
            <a:spLocks noChangeAspect="1"/>
          </p:cNvSpPr>
          <p:nvPr/>
        </p:nvSpPr>
        <p:spPr bwMode="auto">
          <a:xfrm>
            <a:off x="1569337" y="1147374"/>
            <a:ext cx="514906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  경제  사회   문화  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IT〮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과학   국제  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재난〮기후〮환경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생활〮건강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스포츠   연예   날씨   이슈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7E65CD5-7D5A-4F4A-8FD0-20CAA29332AB}"/>
              </a:ext>
            </a:extLst>
          </p:cNvPr>
          <p:cNvSpPr/>
          <p:nvPr/>
        </p:nvSpPr>
        <p:spPr bwMode="auto">
          <a:xfrm>
            <a:off x="970203" y="1463041"/>
            <a:ext cx="5337770" cy="1418908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C4231E0-C22F-461B-8FAD-B9A9FC1BDBAB}"/>
              </a:ext>
            </a:extLst>
          </p:cNvPr>
          <p:cNvSpPr/>
          <p:nvPr/>
        </p:nvSpPr>
        <p:spPr bwMode="auto">
          <a:xfrm>
            <a:off x="1025113" y="1524001"/>
            <a:ext cx="2535855" cy="1298682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F0295B9-C047-4124-85C6-205AE2071670}"/>
              </a:ext>
            </a:extLst>
          </p:cNvPr>
          <p:cNvSpPr txBox="1"/>
          <p:nvPr/>
        </p:nvSpPr>
        <p:spPr>
          <a:xfrm>
            <a:off x="3771693" y="1669145"/>
            <a:ext cx="232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886434A-FEF3-46FB-80B6-17755E68ECFB}"/>
              </a:ext>
            </a:extLst>
          </p:cNvPr>
          <p:cNvSpPr txBox="1"/>
          <p:nvPr/>
        </p:nvSpPr>
        <p:spPr>
          <a:xfrm>
            <a:off x="3802978" y="2170041"/>
            <a:ext cx="2275604" cy="464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 반납하겠다고 했습니다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9D72E20-BE9A-4718-965B-68E2445C9A57}"/>
              </a:ext>
            </a:extLst>
          </p:cNvPr>
          <p:cNvSpPr/>
          <p:nvPr/>
        </p:nvSpPr>
        <p:spPr bwMode="auto">
          <a:xfrm>
            <a:off x="6381821" y="1471748"/>
            <a:ext cx="1646498" cy="2612279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B54D7D0-E832-47B4-8DAC-5A2DACE97BFB}"/>
              </a:ext>
            </a:extLst>
          </p:cNvPr>
          <p:cNvSpPr/>
          <p:nvPr/>
        </p:nvSpPr>
        <p:spPr bwMode="auto">
          <a:xfrm>
            <a:off x="970203" y="2960778"/>
            <a:ext cx="1284142" cy="1123249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D41F524-64BB-4237-8CCD-BF256213D4AB}"/>
              </a:ext>
            </a:extLst>
          </p:cNvPr>
          <p:cNvSpPr/>
          <p:nvPr/>
        </p:nvSpPr>
        <p:spPr bwMode="auto">
          <a:xfrm>
            <a:off x="1025153" y="3011887"/>
            <a:ext cx="1185674" cy="61541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FD627FC-33E4-4CE0-8D8F-6689AAFFA2B1}"/>
              </a:ext>
            </a:extLst>
          </p:cNvPr>
          <p:cNvSpPr/>
          <p:nvPr/>
        </p:nvSpPr>
        <p:spPr bwMode="auto">
          <a:xfrm>
            <a:off x="2320343" y="2960778"/>
            <a:ext cx="1284142" cy="1123249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9654FE38-56B3-41DD-B98B-66F2A4F89433}"/>
              </a:ext>
            </a:extLst>
          </p:cNvPr>
          <p:cNvSpPr/>
          <p:nvPr/>
        </p:nvSpPr>
        <p:spPr bwMode="auto">
          <a:xfrm>
            <a:off x="2375294" y="3011887"/>
            <a:ext cx="1185674" cy="61541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FD7B481E-28CB-420E-BC26-B90A39D4EDA7}"/>
              </a:ext>
            </a:extLst>
          </p:cNvPr>
          <p:cNvSpPr/>
          <p:nvPr/>
        </p:nvSpPr>
        <p:spPr bwMode="auto">
          <a:xfrm>
            <a:off x="3678333" y="2960778"/>
            <a:ext cx="1284142" cy="1123249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B9D8475-7EF7-4E0C-8030-CEFC2A9D4006}"/>
              </a:ext>
            </a:extLst>
          </p:cNvPr>
          <p:cNvSpPr/>
          <p:nvPr/>
        </p:nvSpPr>
        <p:spPr bwMode="auto">
          <a:xfrm>
            <a:off x="3733283" y="3011887"/>
            <a:ext cx="1185674" cy="61541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0612B43-42B0-49D7-8CF1-88E64D9D5695}"/>
              </a:ext>
            </a:extLst>
          </p:cNvPr>
          <p:cNvSpPr/>
          <p:nvPr/>
        </p:nvSpPr>
        <p:spPr bwMode="auto">
          <a:xfrm>
            <a:off x="5028473" y="2960778"/>
            <a:ext cx="1284142" cy="1123249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D493AA46-1FA2-4ED8-AFBB-17DD0B4E441A}"/>
              </a:ext>
            </a:extLst>
          </p:cNvPr>
          <p:cNvSpPr/>
          <p:nvPr/>
        </p:nvSpPr>
        <p:spPr bwMode="auto">
          <a:xfrm>
            <a:off x="5083423" y="3011887"/>
            <a:ext cx="1185674" cy="61541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F33201-997C-4B2D-911D-7A22F18D3305}"/>
              </a:ext>
            </a:extLst>
          </p:cNvPr>
          <p:cNvSpPr txBox="1"/>
          <p:nvPr/>
        </p:nvSpPr>
        <p:spPr>
          <a:xfrm>
            <a:off x="991209" y="3663586"/>
            <a:ext cx="121502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084912-F3CF-4463-90DB-8CB8130F2EC1}"/>
              </a:ext>
            </a:extLst>
          </p:cNvPr>
          <p:cNvSpPr txBox="1"/>
          <p:nvPr/>
        </p:nvSpPr>
        <p:spPr>
          <a:xfrm>
            <a:off x="2358455" y="3663586"/>
            <a:ext cx="121502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41A6D4B-286C-4CAC-9A3E-683A3C4708A9}"/>
              </a:ext>
            </a:extLst>
          </p:cNvPr>
          <p:cNvSpPr txBox="1"/>
          <p:nvPr/>
        </p:nvSpPr>
        <p:spPr>
          <a:xfrm>
            <a:off x="3708284" y="3663586"/>
            <a:ext cx="121502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C152EAD-BB58-4661-9FC8-8D6FA32B669D}"/>
              </a:ext>
            </a:extLst>
          </p:cNvPr>
          <p:cNvSpPr txBox="1"/>
          <p:nvPr/>
        </p:nvSpPr>
        <p:spPr>
          <a:xfrm>
            <a:off x="5058112" y="3663586"/>
            <a:ext cx="121502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C7A4650-AAD4-4AF5-B6E6-AB0764ECD5D7}"/>
              </a:ext>
            </a:extLst>
          </p:cNvPr>
          <p:cNvSpPr>
            <a:spLocks noChangeAspect="1"/>
          </p:cNvSpPr>
          <p:nvPr/>
        </p:nvSpPr>
        <p:spPr bwMode="auto">
          <a:xfrm>
            <a:off x="6411420" y="1555658"/>
            <a:ext cx="1558367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정치 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HOT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뉴스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A798C5-3E20-4156-8AD0-CED94DD34838}"/>
              </a:ext>
            </a:extLst>
          </p:cNvPr>
          <p:cNvSpPr txBox="1"/>
          <p:nvPr/>
        </p:nvSpPr>
        <p:spPr>
          <a:xfrm>
            <a:off x="6451484" y="1772367"/>
            <a:ext cx="1558366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최근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일간 가장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뜨거운 뉴스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BF528586-98A3-4937-BE4B-89C6227D08D4}"/>
              </a:ext>
            </a:extLst>
          </p:cNvPr>
          <p:cNvSpPr/>
          <p:nvPr/>
        </p:nvSpPr>
        <p:spPr bwMode="auto">
          <a:xfrm>
            <a:off x="1025152" y="4784429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7FAD29D-E7AC-4269-B63D-466E07E8B60B}"/>
              </a:ext>
            </a:extLst>
          </p:cNvPr>
          <p:cNvSpPr txBox="1"/>
          <p:nvPr/>
        </p:nvSpPr>
        <p:spPr>
          <a:xfrm>
            <a:off x="2432721" y="5311460"/>
            <a:ext cx="400471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A20E9D0-9004-4B43-9B3A-784A8D95D059}"/>
              </a:ext>
            </a:extLst>
          </p:cNvPr>
          <p:cNvSpPr txBox="1"/>
          <p:nvPr/>
        </p:nvSpPr>
        <p:spPr>
          <a:xfrm>
            <a:off x="2431866" y="4773190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58F6603-EF06-4583-98B6-04DBCCC1F457}"/>
              </a:ext>
            </a:extLst>
          </p:cNvPr>
          <p:cNvSpPr txBox="1"/>
          <p:nvPr/>
        </p:nvSpPr>
        <p:spPr>
          <a:xfrm>
            <a:off x="2429200" y="5058220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41FBF4D-54C7-486D-8581-5F71DD98B246}"/>
              </a:ext>
            </a:extLst>
          </p:cNvPr>
          <p:cNvSpPr/>
          <p:nvPr/>
        </p:nvSpPr>
        <p:spPr bwMode="auto">
          <a:xfrm>
            <a:off x="4552124" y="4784429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0AE8128-3690-4986-A006-CE4C8B44167C}"/>
              </a:ext>
            </a:extLst>
          </p:cNvPr>
          <p:cNvSpPr txBox="1"/>
          <p:nvPr/>
        </p:nvSpPr>
        <p:spPr>
          <a:xfrm>
            <a:off x="5959693" y="5311460"/>
            <a:ext cx="400471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F022FCD-C782-4D93-BF3C-8B9AD9FE428A}"/>
              </a:ext>
            </a:extLst>
          </p:cNvPr>
          <p:cNvSpPr txBox="1"/>
          <p:nvPr/>
        </p:nvSpPr>
        <p:spPr>
          <a:xfrm>
            <a:off x="5958838" y="4773190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3EBC176-A69B-4D5B-9A62-A5EDB32657EC}"/>
              </a:ext>
            </a:extLst>
          </p:cNvPr>
          <p:cNvSpPr txBox="1"/>
          <p:nvPr/>
        </p:nvSpPr>
        <p:spPr>
          <a:xfrm>
            <a:off x="5956172" y="5058220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3453DC46-33BC-4B5B-833D-B5F6C516384B}"/>
              </a:ext>
            </a:extLst>
          </p:cNvPr>
          <p:cNvSpPr/>
          <p:nvPr/>
        </p:nvSpPr>
        <p:spPr bwMode="auto">
          <a:xfrm>
            <a:off x="1025152" y="5672703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E7CE01B-9039-470C-97BB-877524E79838}"/>
              </a:ext>
            </a:extLst>
          </p:cNvPr>
          <p:cNvSpPr txBox="1"/>
          <p:nvPr/>
        </p:nvSpPr>
        <p:spPr>
          <a:xfrm>
            <a:off x="2432721" y="6199734"/>
            <a:ext cx="400471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6086A5-A40F-4049-A179-062D0E46ECE4}"/>
              </a:ext>
            </a:extLst>
          </p:cNvPr>
          <p:cNvSpPr txBox="1"/>
          <p:nvPr/>
        </p:nvSpPr>
        <p:spPr>
          <a:xfrm>
            <a:off x="2431866" y="5661464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37EC74-7F46-44BD-B423-E40B1DC22D86}"/>
              </a:ext>
            </a:extLst>
          </p:cNvPr>
          <p:cNvSpPr txBox="1"/>
          <p:nvPr/>
        </p:nvSpPr>
        <p:spPr>
          <a:xfrm>
            <a:off x="2429200" y="5946494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916AD59-F10A-4D0E-BBE5-4260E995E23E}"/>
              </a:ext>
            </a:extLst>
          </p:cNvPr>
          <p:cNvSpPr/>
          <p:nvPr/>
        </p:nvSpPr>
        <p:spPr bwMode="auto">
          <a:xfrm>
            <a:off x="4552124" y="5672703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A2E589A-9986-47F4-90EA-8B1C822B1BE4}"/>
              </a:ext>
            </a:extLst>
          </p:cNvPr>
          <p:cNvSpPr txBox="1"/>
          <p:nvPr/>
        </p:nvSpPr>
        <p:spPr>
          <a:xfrm>
            <a:off x="5959693" y="6199734"/>
            <a:ext cx="400471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9A33D9A-FFCB-4440-B9A7-C25586E7E9AA}"/>
              </a:ext>
            </a:extLst>
          </p:cNvPr>
          <p:cNvSpPr txBox="1"/>
          <p:nvPr/>
        </p:nvSpPr>
        <p:spPr>
          <a:xfrm>
            <a:off x="5958838" y="5661464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472EC0-E75D-46D6-A77E-D86F460F94BD}"/>
              </a:ext>
            </a:extLst>
          </p:cNvPr>
          <p:cNvSpPr txBox="1"/>
          <p:nvPr/>
        </p:nvSpPr>
        <p:spPr>
          <a:xfrm>
            <a:off x="5956172" y="5946494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558F2C-717B-4327-8752-B87780885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913" y="4641718"/>
            <a:ext cx="1246266" cy="14985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E01E3F4-AA88-4181-8422-E7B166D7F7E6}"/>
              </a:ext>
            </a:extLst>
          </p:cNvPr>
          <p:cNvCxnSpPr/>
          <p:nvPr/>
        </p:nvCxnSpPr>
        <p:spPr bwMode="auto">
          <a:xfrm>
            <a:off x="6451484" y="2003767"/>
            <a:ext cx="151830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EE3C0DE7-FC84-47FA-83F8-6FC04F424E93}"/>
              </a:ext>
            </a:extLst>
          </p:cNvPr>
          <p:cNvSpPr txBox="1"/>
          <p:nvPr/>
        </p:nvSpPr>
        <p:spPr>
          <a:xfrm>
            <a:off x="6426926" y="2908649"/>
            <a:ext cx="1573433" cy="336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3CEFF02-6B29-4A55-AE03-63C092DFD404}"/>
              </a:ext>
            </a:extLst>
          </p:cNvPr>
          <p:cNvSpPr/>
          <p:nvPr/>
        </p:nvSpPr>
        <p:spPr bwMode="auto">
          <a:xfrm>
            <a:off x="6453544" y="2080071"/>
            <a:ext cx="1518303" cy="788064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376CA8A-AD7E-4E37-AEF7-E144FC8DFD14}"/>
              </a:ext>
            </a:extLst>
          </p:cNvPr>
          <p:cNvSpPr txBox="1"/>
          <p:nvPr/>
        </p:nvSpPr>
        <p:spPr>
          <a:xfrm>
            <a:off x="6426926" y="3291825"/>
            <a:ext cx="1573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고쳐도 안 고쳐도 문제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국방부  결국 조사본부 재검토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054BC57-0DE5-4E89-ADEB-6669EC817B84}"/>
              </a:ext>
            </a:extLst>
          </p:cNvPr>
          <p:cNvSpPr txBox="1"/>
          <p:nvPr/>
        </p:nvSpPr>
        <p:spPr>
          <a:xfrm>
            <a:off x="6426926" y="3675002"/>
            <a:ext cx="1573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고쳐도 안 고쳐도 문제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국방부  결국 조사본부 재검토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5BBB1581-9D1C-4B87-BE21-5663474D0A85}"/>
              </a:ext>
            </a:extLst>
          </p:cNvPr>
          <p:cNvSpPr/>
          <p:nvPr/>
        </p:nvSpPr>
        <p:spPr bwMode="auto">
          <a:xfrm>
            <a:off x="711906" y="270493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9797365-BA86-4B83-8AE1-919104FDECDD}"/>
              </a:ext>
            </a:extLst>
          </p:cNvPr>
          <p:cNvSpPr/>
          <p:nvPr/>
        </p:nvSpPr>
        <p:spPr bwMode="auto">
          <a:xfrm>
            <a:off x="8088066" y="270493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19E2E3C-7C03-4037-A641-1A61C0457C2D}"/>
              </a:ext>
            </a:extLst>
          </p:cNvPr>
          <p:cNvSpPr/>
          <p:nvPr/>
        </p:nvSpPr>
        <p:spPr bwMode="auto">
          <a:xfrm>
            <a:off x="991209" y="98683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FEC913B4-0C3B-42AC-8864-B3301BFE05E9}"/>
              </a:ext>
            </a:extLst>
          </p:cNvPr>
          <p:cNvSpPr/>
          <p:nvPr/>
        </p:nvSpPr>
        <p:spPr bwMode="auto">
          <a:xfrm>
            <a:off x="3325106" y="98683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0080FFB-6EA0-4172-803D-1E15AA535EAF}"/>
              </a:ext>
            </a:extLst>
          </p:cNvPr>
          <p:cNvSpPr/>
          <p:nvPr/>
        </p:nvSpPr>
        <p:spPr bwMode="auto">
          <a:xfrm>
            <a:off x="3490569" y="437447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A932D9F-F30A-4ECC-9425-9FEA0F5CCC09}"/>
              </a:ext>
            </a:extLst>
          </p:cNvPr>
          <p:cNvSpPr/>
          <p:nvPr/>
        </p:nvSpPr>
        <p:spPr bwMode="auto">
          <a:xfrm>
            <a:off x="965083" y="5236623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6F4ECB3F-6991-4871-8401-A75EC0D68AC4}"/>
              </a:ext>
            </a:extLst>
          </p:cNvPr>
          <p:cNvSpPr/>
          <p:nvPr/>
        </p:nvSpPr>
        <p:spPr bwMode="auto">
          <a:xfrm>
            <a:off x="3289666" y="2531018"/>
            <a:ext cx="199692" cy="199692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2DEA48CA-41A9-464A-8DF0-D338A6565293}"/>
              </a:ext>
            </a:extLst>
          </p:cNvPr>
          <p:cNvSpPr/>
          <p:nvPr/>
        </p:nvSpPr>
        <p:spPr bwMode="auto">
          <a:xfrm>
            <a:off x="2010504" y="3428999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2C738E23-DF67-4898-9C0B-E6BFA9A31C9D}"/>
              </a:ext>
            </a:extLst>
          </p:cNvPr>
          <p:cNvSpPr/>
          <p:nvPr/>
        </p:nvSpPr>
        <p:spPr bwMode="auto">
          <a:xfrm>
            <a:off x="4710162" y="3428999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46FEE9A0-5691-4246-9999-33AFD9C77BD8}"/>
              </a:ext>
            </a:extLst>
          </p:cNvPr>
          <p:cNvSpPr/>
          <p:nvPr/>
        </p:nvSpPr>
        <p:spPr bwMode="auto">
          <a:xfrm>
            <a:off x="7752857" y="2653936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0CDC74C4-09F8-4AC0-A2FE-4E756152A104}"/>
              </a:ext>
            </a:extLst>
          </p:cNvPr>
          <p:cNvSpPr/>
          <p:nvPr/>
        </p:nvSpPr>
        <p:spPr bwMode="auto">
          <a:xfrm>
            <a:off x="2222915" y="6198324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AA73039-2B39-4E28-9062-4BC8DCF1A47B}"/>
              </a:ext>
            </a:extLst>
          </p:cNvPr>
          <p:cNvSpPr/>
          <p:nvPr/>
        </p:nvSpPr>
        <p:spPr bwMode="auto">
          <a:xfrm>
            <a:off x="4419135" y="516738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09BF8C1E-A591-4443-ABF6-117C03E48152}"/>
              </a:ext>
            </a:extLst>
          </p:cNvPr>
          <p:cNvSpPr/>
          <p:nvPr/>
        </p:nvSpPr>
        <p:spPr bwMode="auto">
          <a:xfrm>
            <a:off x="373455" y="1152553"/>
            <a:ext cx="312906" cy="927518"/>
          </a:xfrm>
          <a:prstGeom prst="roundRect">
            <a:avLst>
              <a:gd name="adj" fmla="val 38932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B9EA863-CE0A-4407-A16B-EE170B49BB15}"/>
              </a:ext>
            </a:extLst>
          </p:cNvPr>
          <p:cNvSpPr txBox="1"/>
          <p:nvPr/>
        </p:nvSpPr>
        <p:spPr>
          <a:xfrm>
            <a:off x="376424" y="1648631"/>
            <a:ext cx="312906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627405A3-C7EF-4243-A740-FFF9DB119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64" y="1283546"/>
            <a:ext cx="219587" cy="21544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B2A77671-927E-4851-B42D-B4DE64852358}"/>
              </a:ext>
            </a:extLst>
          </p:cNvPr>
          <p:cNvGrpSpPr/>
          <p:nvPr/>
        </p:nvGrpSpPr>
        <p:grpSpPr>
          <a:xfrm>
            <a:off x="8149530" y="6099752"/>
            <a:ext cx="529969" cy="308052"/>
            <a:chOff x="271172" y="4033078"/>
            <a:chExt cx="529969" cy="308052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3E53130-3246-4060-878C-1761D9D61B2C}"/>
                </a:ext>
              </a:extLst>
            </p:cNvPr>
            <p:cNvSpPr/>
            <p:nvPr/>
          </p:nvSpPr>
          <p:spPr bwMode="auto">
            <a:xfrm>
              <a:off x="376910" y="4033078"/>
              <a:ext cx="308052" cy="308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8C1AA4F-E2F5-4BB2-9E1B-243BC7D53FBB}"/>
                </a:ext>
              </a:extLst>
            </p:cNvPr>
            <p:cNvSpPr txBox="1"/>
            <p:nvPr/>
          </p:nvSpPr>
          <p:spPr>
            <a:xfrm>
              <a:off x="271172" y="4094258"/>
              <a:ext cx="52996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TOP</a:t>
              </a:r>
            </a:p>
          </p:txBody>
        </p:sp>
      </p:grpSp>
      <p:sp>
        <p:nvSpPr>
          <p:cNvPr id="105" name="타원 104">
            <a:extLst>
              <a:ext uri="{FF2B5EF4-FFF2-40B4-BE49-F238E27FC236}">
                <a16:creationId xmlns:a16="http://schemas.microsoft.com/office/drawing/2014/main" id="{3F686F13-3097-422B-A17B-4CCBBDCD4EA7}"/>
              </a:ext>
            </a:extLst>
          </p:cNvPr>
          <p:cNvSpPr/>
          <p:nvPr/>
        </p:nvSpPr>
        <p:spPr bwMode="auto">
          <a:xfrm>
            <a:off x="134057" y="152400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D09EA69-573F-46ED-AAD5-4B004E27DB63}"/>
              </a:ext>
            </a:extLst>
          </p:cNvPr>
          <p:cNvGrpSpPr/>
          <p:nvPr/>
        </p:nvGrpSpPr>
        <p:grpSpPr>
          <a:xfrm>
            <a:off x="6224278" y="4343100"/>
            <a:ext cx="2265392" cy="1343339"/>
            <a:chOff x="6224278" y="4343100"/>
            <a:chExt cx="2265392" cy="134333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769FAED-F0EA-4A1F-85AA-22F69C28529B}"/>
                </a:ext>
              </a:extLst>
            </p:cNvPr>
            <p:cNvSpPr/>
            <p:nvPr/>
          </p:nvSpPr>
          <p:spPr bwMode="auto">
            <a:xfrm>
              <a:off x="6224278" y="4343100"/>
              <a:ext cx="2265392" cy="13433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90B6EC7B-420A-42EF-81AF-663A36D4B0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27707" y="4647797"/>
              <a:ext cx="2070004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C81EAD1-F707-4EA1-B32B-DF8CF7C42B4A}"/>
                </a:ext>
              </a:extLst>
            </p:cNvPr>
            <p:cNvSpPr txBox="1"/>
            <p:nvPr/>
          </p:nvSpPr>
          <p:spPr>
            <a:xfrm>
              <a:off x="6269981" y="4412729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22EE41D-A079-42C2-B3CC-4EA8A5978915}"/>
                </a:ext>
              </a:extLst>
            </p:cNvPr>
            <p:cNvSpPr txBox="1"/>
            <p:nvPr/>
          </p:nvSpPr>
          <p:spPr>
            <a:xfrm>
              <a:off x="8190095" y="4412729"/>
              <a:ext cx="2535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X</a:t>
              </a:r>
              <a:endPara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0C38ABD-DB35-422C-97C1-F469CAC4B54B}"/>
                </a:ext>
              </a:extLst>
            </p:cNvPr>
            <p:cNvSpPr txBox="1"/>
            <p:nvPr/>
          </p:nvSpPr>
          <p:spPr>
            <a:xfrm>
              <a:off x="6484555" y="4751188"/>
              <a:ext cx="1768571" cy="437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2023.06.24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일자 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뉴스정보가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없습니다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B19D32-605D-4C12-8C5C-939ABEC35200}"/>
                </a:ext>
              </a:extLst>
            </p:cNvPr>
            <p:cNvSpPr/>
            <p:nvPr/>
          </p:nvSpPr>
          <p:spPr bwMode="auto">
            <a:xfrm>
              <a:off x="7146779" y="5360085"/>
              <a:ext cx="516292" cy="1927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</p:grp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216140B-0EE5-4163-8D6C-D03D15877EDB}"/>
              </a:ext>
            </a:extLst>
          </p:cNvPr>
          <p:cNvCxnSpPr>
            <a:stCxn id="39" idx="3"/>
            <a:endCxn id="87" idx="1"/>
          </p:cNvCxnSpPr>
          <p:nvPr/>
        </p:nvCxnSpPr>
        <p:spPr bwMode="auto">
          <a:xfrm>
            <a:off x="5442223" y="4517744"/>
            <a:ext cx="782055" cy="497026"/>
          </a:xfrm>
          <a:prstGeom prst="bentConnector3">
            <a:avLst>
              <a:gd name="adj1" fmla="val 60022"/>
            </a:avLst>
          </a:prstGeom>
          <a:noFill/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ED2CA88-9B1C-437E-A9F2-B91A182D8F43}"/>
              </a:ext>
            </a:extLst>
          </p:cNvPr>
          <p:cNvSpPr/>
          <p:nvPr/>
        </p:nvSpPr>
        <p:spPr bwMode="auto">
          <a:xfrm>
            <a:off x="6224278" y="4143258"/>
            <a:ext cx="1804041" cy="212496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다음일자 뉴스가 없는 경우</a:t>
            </a:r>
          </a:p>
        </p:txBody>
      </p:sp>
    </p:spTree>
    <p:extLst>
      <p:ext uri="{BB962C8B-B14F-4D97-AF65-F5344CB8AC3E}">
        <p14:creationId xmlns:p14="http://schemas.microsoft.com/office/powerpoint/2010/main" val="27382764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분야별 기본 목록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&gt; </a:t>
            </a:r>
            <a:r>
              <a:rPr lang="ko-KR" altLang="en-US" dirty="0"/>
              <a:t>분야별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296872"/>
              </p:ext>
            </p:extLst>
          </p:nvPr>
        </p:nvGraphicFramePr>
        <p:xfrm>
          <a:off x="8939284" y="973008"/>
          <a:ext cx="3152632" cy="3459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분야별 기본 공통 화면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연예 예외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페이징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이후 가 존재하지 않는 경우 이동 화살표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미노출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이후 클릭 시 한페이지 기준으로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가능한 페이지 넘버는 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까지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오늘의 키워드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분야의 오늘의 키워드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오늘 하루 가장 인기 높은 키워드 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키워드가 없는 경우 해당 영역 노출하지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키워드 클릭 시 해당 키워드를 포함한 검색 결과 화면으로 이동 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A41C464-833D-4339-A553-05AF174E0E34}"/>
              </a:ext>
            </a:extLst>
          </p:cNvPr>
          <p:cNvSpPr/>
          <p:nvPr/>
        </p:nvSpPr>
        <p:spPr bwMode="auto">
          <a:xfrm>
            <a:off x="961493" y="1234264"/>
            <a:ext cx="7066826" cy="4313096"/>
          </a:xfrm>
          <a:prstGeom prst="roundRect">
            <a:avLst>
              <a:gd name="adj" fmla="val 300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72661B0-F39E-46F0-B11F-9C568FE62B2A}"/>
              </a:ext>
            </a:extLst>
          </p:cNvPr>
          <p:cNvSpPr/>
          <p:nvPr/>
        </p:nvSpPr>
        <p:spPr bwMode="auto">
          <a:xfrm>
            <a:off x="1025152" y="1381033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C71E58-976F-4E3D-9B1B-212811F23C86}"/>
              </a:ext>
            </a:extLst>
          </p:cNvPr>
          <p:cNvSpPr txBox="1"/>
          <p:nvPr/>
        </p:nvSpPr>
        <p:spPr>
          <a:xfrm>
            <a:off x="2432721" y="1908064"/>
            <a:ext cx="400471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694267-1D21-4FEB-91B5-FA4FF07502A6}"/>
              </a:ext>
            </a:extLst>
          </p:cNvPr>
          <p:cNvSpPr txBox="1"/>
          <p:nvPr/>
        </p:nvSpPr>
        <p:spPr>
          <a:xfrm>
            <a:off x="2431866" y="1369794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FC0AF4-635E-46E2-8854-9FC3DDAB270B}"/>
              </a:ext>
            </a:extLst>
          </p:cNvPr>
          <p:cNvSpPr txBox="1"/>
          <p:nvPr/>
        </p:nvSpPr>
        <p:spPr>
          <a:xfrm>
            <a:off x="2429200" y="1654824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CD87559-7C53-4B64-AF1B-6C4BED2B327A}"/>
              </a:ext>
            </a:extLst>
          </p:cNvPr>
          <p:cNvSpPr/>
          <p:nvPr/>
        </p:nvSpPr>
        <p:spPr bwMode="auto">
          <a:xfrm>
            <a:off x="4552124" y="1381033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3213D-2F15-45FE-8D91-C731621AEC67}"/>
              </a:ext>
            </a:extLst>
          </p:cNvPr>
          <p:cNvSpPr txBox="1"/>
          <p:nvPr/>
        </p:nvSpPr>
        <p:spPr>
          <a:xfrm>
            <a:off x="5959693" y="1908064"/>
            <a:ext cx="400471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A971F5-B845-4FE8-BE1F-4C76A4B1B8AA}"/>
              </a:ext>
            </a:extLst>
          </p:cNvPr>
          <p:cNvSpPr txBox="1"/>
          <p:nvPr/>
        </p:nvSpPr>
        <p:spPr>
          <a:xfrm>
            <a:off x="5958838" y="1369794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ABFB9-8238-429B-9715-F106788D6D5D}"/>
              </a:ext>
            </a:extLst>
          </p:cNvPr>
          <p:cNvSpPr txBox="1"/>
          <p:nvPr/>
        </p:nvSpPr>
        <p:spPr>
          <a:xfrm>
            <a:off x="5956172" y="1654824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B4FE236-BF91-445F-87FC-C4C88AE1FFC5}"/>
              </a:ext>
            </a:extLst>
          </p:cNvPr>
          <p:cNvSpPr/>
          <p:nvPr/>
        </p:nvSpPr>
        <p:spPr bwMode="auto">
          <a:xfrm>
            <a:off x="1025152" y="2269307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CC2E64-B34C-4226-889B-2378F24EC8D8}"/>
              </a:ext>
            </a:extLst>
          </p:cNvPr>
          <p:cNvSpPr txBox="1"/>
          <p:nvPr/>
        </p:nvSpPr>
        <p:spPr>
          <a:xfrm>
            <a:off x="2432721" y="2796338"/>
            <a:ext cx="400471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7FBECA-FBE5-496D-AB96-67465515981E}"/>
              </a:ext>
            </a:extLst>
          </p:cNvPr>
          <p:cNvSpPr txBox="1"/>
          <p:nvPr/>
        </p:nvSpPr>
        <p:spPr>
          <a:xfrm>
            <a:off x="2431866" y="2258068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6ED2C1-15C9-4DC6-8F60-45454428EB39}"/>
              </a:ext>
            </a:extLst>
          </p:cNvPr>
          <p:cNvSpPr txBox="1"/>
          <p:nvPr/>
        </p:nvSpPr>
        <p:spPr>
          <a:xfrm>
            <a:off x="2429200" y="2543098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6A75A0C-5F5A-4A1F-8426-C3378769DD75}"/>
              </a:ext>
            </a:extLst>
          </p:cNvPr>
          <p:cNvSpPr/>
          <p:nvPr/>
        </p:nvSpPr>
        <p:spPr bwMode="auto">
          <a:xfrm>
            <a:off x="4552124" y="2269307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C86D8F-A208-4F1B-86B0-02B24B316DA3}"/>
              </a:ext>
            </a:extLst>
          </p:cNvPr>
          <p:cNvSpPr txBox="1"/>
          <p:nvPr/>
        </p:nvSpPr>
        <p:spPr>
          <a:xfrm>
            <a:off x="5959693" y="2796338"/>
            <a:ext cx="400471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770C53-4FA7-44C7-8701-CC8DA35793D6}"/>
              </a:ext>
            </a:extLst>
          </p:cNvPr>
          <p:cNvSpPr txBox="1"/>
          <p:nvPr/>
        </p:nvSpPr>
        <p:spPr>
          <a:xfrm>
            <a:off x="5958838" y="2258068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4124E6-C163-4784-9C87-756F059A1A11}"/>
              </a:ext>
            </a:extLst>
          </p:cNvPr>
          <p:cNvSpPr txBox="1"/>
          <p:nvPr/>
        </p:nvSpPr>
        <p:spPr>
          <a:xfrm>
            <a:off x="5956172" y="2543098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E83591E-FDFE-4865-9C65-3F0D9C6AD03E}"/>
              </a:ext>
            </a:extLst>
          </p:cNvPr>
          <p:cNvSpPr/>
          <p:nvPr/>
        </p:nvSpPr>
        <p:spPr bwMode="auto">
          <a:xfrm>
            <a:off x="2222915" y="2794928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92ECC15-975E-41F9-8178-531E2155230C}"/>
              </a:ext>
            </a:extLst>
          </p:cNvPr>
          <p:cNvSpPr/>
          <p:nvPr/>
        </p:nvSpPr>
        <p:spPr bwMode="auto">
          <a:xfrm>
            <a:off x="5749887" y="1897945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03A2CB8-3F4D-4B09-B849-222AA3331AAA}"/>
              </a:ext>
            </a:extLst>
          </p:cNvPr>
          <p:cNvSpPr/>
          <p:nvPr/>
        </p:nvSpPr>
        <p:spPr bwMode="auto">
          <a:xfrm>
            <a:off x="1025152" y="3166290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C037B7-C35F-4101-B064-418CDADC786E}"/>
              </a:ext>
            </a:extLst>
          </p:cNvPr>
          <p:cNvSpPr txBox="1"/>
          <p:nvPr/>
        </p:nvSpPr>
        <p:spPr>
          <a:xfrm>
            <a:off x="2432721" y="3693321"/>
            <a:ext cx="400471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AA39B-E38C-4597-8176-F6F7FDF9970E}"/>
              </a:ext>
            </a:extLst>
          </p:cNvPr>
          <p:cNvSpPr txBox="1"/>
          <p:nvPr/>
        </p:nvSpPr>
        <p:spPr>
          <a:xfrm>
            <a:off x="2431866" y="3155051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6494A3-3DB1-4020-BD40-11DF0A14B4A2}"/>
              </a:ext>
            </a:extLst>
          </p:cNvPr>
          <p:cNvSpPr txBox="1"/>
          <p:nvPr/>
        </p:nvSpPr>
        <p:spPr>
          <a:xfrm>
            <a:off x="2429200" y="3440081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3754EAF-1467-45DA-BFB5-81A352EAE02C}"/>
              </a:ext>
            </a:extLst>
          </p:cNvPr>
          <p:cNvSpPr/>
          <p:nvPr/>
        </p:nvSpPr>
        <p:spPr bwMode="auto">
          <a:xfrm>
            <a:off x="4552124" y="3166290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EFFC36E-B434-4DE7-B9D8-7C5086EFCE82}"/>
              </a:ext>
            </a:extLst>
          </p:cNvPr>
          <p:cNvSpPr txBox="1"/>
          <p:nvPr/>
        </p:nvSpPr>
        <p:spPr>
          <a:xfrm>
            <a:off x="5959693" y="3693321"/>
            <a:ext cx="400471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B243734-CF37-4754-A079-24A5AF4D0F2C}"/>
              </a:ext>
            </a:extLst>
          </p:cNvPr>
          <p:cNvSpPr txBox="1"/>
          <p:nvPr/>
        </p:nvSpPr>
        <p:spPr>
          <a:xfrm>
            <a:off x="5958838" y="3155051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FFC5399-EE9B-498C-A114-96D63300A4D0}"/>
              </a:ext>
            </a:extLst>
          </p:cNvPr>
          <p:cNvSpPr txBox="1"/>
          <p:nvPr/>
        </p:nvSpPr>
        <p:spPr>
          <a:xfrm>
            <a:off x="5956172" y="3440081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5D08F6AE-434B-407E-A07E-3064657BB100}"/>
              </a:ext>
            </a:extLst>
          </p:cNvPr>
          <p:cNvSpPr/>
          <p:nvPr/>
        </p:nvSpPr>
        <p:spPr bwMode="auto">
          <a:xfrm>
            <a:off x="1025152" y="4054564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D0CC55-94ED-4BEF-A96C-7FFEEA9AAFC3}"/>
              </a:ext>
            </a:extLst>
          </p:cNvPr>
          <p:cNvSpPr txBox="1"/>
          <p:nvPr/>
        </p:nvSpPr>
        <p:spPr>
          <a:xfrm>
            <a:off x="2432721" y="4581595"/>
            <a:ext cx="400471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3C4B38-569E-47A9-9934-3C2A15BF4A79}"/>
              </a:ext>
            </a:extLst>
          </p:cNvPr>
          <p:cNvSpPr txBox="1"/>
          <p:nvPr/>
        </p:nvSpPr>
        <p:spPr>
          <a:xfrm>
            <a:off x="2431866" y="4043325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7F60590-4412-42C6-A868-A532E636C503}"/>
              </a:ext>
            </a:extLst>
          </p:cNvPr>
          <p:cNvSpPr txBox="1"/>
          <p:nvPr/>
        </p:nvSpPr>
        <p:spPr>
          <a:xfrm>
            <a:off x="2429200" y="4328355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A6736EAF-10EB-47C8-A2E8-68EE9E44CCA2}"/>
              </a:ext>
            </a:extLst>
          </p:cNvPr>
          <p:cNvSpPr/>
          <p:nvPr/>
        </p:nvSpPr>
        <p:spPr bwMode="auto">
          <a:xfrm>
            <a:off x="4552124" y="4054564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91D04E-3CE6-406E-841F-E53938076B89}"/>
              </a:ext>
            </a:extLst>
          </p:cNvPr>
          <p:cNvSpPr txBox="1"/>
          <p:nvPr/>
        </p:nvSpPr>
        <p:spPr>
          <a:xfrm>
            <a:off x="5959693" y="4581595"/>
            <a:ext cx="400471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764F642-102A-473C-8182-DC49A6599D9E}"/>
              </a:ext>
            </a:extLst>
          </p:cNvPr>
          <p:cNvSpPr txBox="1"/>
          <p:nvPr/>
        </p:nvSpPr>
        <p:spPr>
          <a:xfrm>
            <a:off x="5958838" y="4043325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3B38613-8529-403C-84E1-0ECADE931D37}"/>
              </a:ext>
            </a:extLst>
          </p:cNvPr>
          <p:cNvSpPr txBox="1"/>
          <p:nvPr/>
        </p:nvSpPr>
        <p:spPr>
          <a:xfrm>
            <a:off x="5956172" y="4328355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4840A9C-F3E3-4752-9482-0690D852873F}"/>
              </a:ext>
            </a:extLst>
          </p:cNvPr>
          <p:cNvSpPr/>
          <p:nvPr/>
        </p:nvSpPr>
        <p:spPr bwMode="auto">
          <a:xfrm>
            <a:off x="2222915" y="4580185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623305D-E41D-47E6-B416-013762916C43}"/>
              </a:ext>
            </a:extLst>
          </p:cNvPr>
          <p:cNvSpPr/>
          <p:nvPr/>
        </p:nvSpPr>
        <p:spPr bwMode="auto">
          <a:xfrm>
            <a:off x="5749887" y="3683202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072660E-18A6-4A47-81AD-1A523C0294F2}"/>
              </a:ext>
            </a:extLst>
          </p:cNvPr>
          <p:cNvSpPr>
            <a:spLocks noChangeAspect="1"/>
          </p:cNvSpPr>
          <p:nvPr/>
        </p:nvSpPr>
        <p:spPr bwMode="auto">
          <a:xfrm>
            <a:off x="3850173" y="5039688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② 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④ ⑤</a:t>
            </a:r>
            <a:endParaRPr lang="ko-KR" altLang="en-US" sz="11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521E392-B40D-4B6B-9873-CAED03FDF5A0}"/>
              </a:ext>
            </a:extLst>
          </p:cNvPr>
          <p:cNvSpPr>
            <a:spLocks noChangeAspect="1"/>
          </p:cNvSpPr>
          <p:nvPr/>
        </p:nvSpPr>
        <p:spPr bwMode="auto">
          <a:xfrm>
            <a:off x="3618816" y="5039688"/>
            <a:ext cx="305751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◀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90B33AB-266E-4D37-8A8C-89A0370EB77C}"/>
              </a:ext>
            </a:extLst>
          </p:cNvPr>
          <p:cNvSpPr>
            <a:spLocks noChangeAspect="1"/>
          </p:cNvSpPr>
          <p:nvPr/>
        </p:nvSpPr>
        <p:spPr bwMode="auto">
          <a:xfrm>
            <a:off x="4994770" y="5039688"/>
            <a:ext cx="305751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5812CD17-81C6-4896-AB8D-07721CFA4BBB}"/>
              </a:ext>
            </a:extLst>
          </p:cNvPr>
          <p:cNvSpPr/>
          <p:nvPr/>
        </p:nvSpPr>
        <p:spPr bwMode="auto">
          <a:xfrm>
            <a:off x="961493" y="5693379"/>
            <a:ext cx="7066826" cy="400351"/>
          </a:xfrm>
          <a:prstGeom prst="roundRect">
            <a:avLst>
              <a:gd name="adj" fmla="val 22584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44D3A65-B88A-45C0-B58B-70ECDEEFD726}"/>
              </a:ext>
            </a:extLst>
          </p:cNvPr>
          <p:cNvSpPr>
            <a:spLocks noChangeAspect="1"/>
          </p:cNvSpPr>
          <p:nvPr/>
        </p:nvSpPr>
        <p:spPr bwMode="auto">
          <a:xfrm>
            <a:off x="1052886" y="5775257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오늘의 정치 키워드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96BF605-5118-4550-86F7-1247626E8421}"/>
              </a:ext>
            </a:extLst>
          </p:cNvPr>
          <p:cNvSpPr>
            <a:spLocks noChangeAspect="1"/>
          </p:cNvSpPr>
          <p:nvPr/>
        </p:nvSpPr>
        <p:spPr bwMode="auto">
          <a:xfrm>
            <a:off x="2690098" y="5775257"/>
            <a:ext cx="4390616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정무위원회  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쥐스탱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트뤼도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김선교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 바이든  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윤리특별위원회</a:t>
            </a: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FB13204-F13E-46C3-A485-67444F371584}"/>
              </a:ext>
            </a:extLst>
          </p:cNvPr>
          <p:cNvSpPr/>
          <p:nvPr/>
        </p:nvSpPr>
        <p:spPr bwMode="auto">
          <a:xfrm>
            <a:off x="711906" y="293395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DB1E5CB-04DF-474F-95B4-6F4606B1ADD9}"/>
              </a:ext>
            </a:extLst>
          </p:cNvPr>
          <p:cNvSpPr/>
          <p:nvPr/>
        </p:nvSpPr>
        <p:spPr bwMode="auto">
          <a:xfrm>
            <a:off x="3322063" y="509494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E96A08F1-F4D8-4440-B7E3-C082884EB655}"/>
              </a:ext>
            </a:extLst>
          </p:cNvPr>
          <p:cNvSpPr/>
          <p:nvPr/>
        </p:nvSpPr>
        <p:spPr bwMode="auto">
          <a:xfrm>
            <a:off x="711906" y="579036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3510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1324402" cy="215444"/>
          </a:xfrm>
        </p:spPr>
        <p:txBody>
          <a:bodyPr/>
          <a:lstStyle/>
          <a:p>
            <a:r>
              <a:rPr lang="ko-KR" altLang="en-US" dirty="0"/>
              <a:t>분야별 스포츠</a:t>
            </a:r>
            <a:r>
              <a:rPr lang="en-US" altLang="ko-KR" dirty="0"/>
              <a:t>/</a:t>
            </a:r>
            <a:r>
              <a:rPr lang="ko-KR" altLang="en-US" dirty="0"/>
              <a:t>연예 화면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8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976549" cy="215444"/>
          </a:xfrm>
        </p:spPr>
        <p:txBody>
          <a:bodyPr/>
          <a:lstStyle/>
          <a:p>
            <a:r>
              <a:rPr lang="en-US" altLang="ko-KR" dirty="0"/>
              <a:t>HOME &gt; </a:t>
            </a:r>
            <a:r>
              <a:rPr lang="ko-KR" altLang="en-US" dirty="0"/>
              <a:t>분야별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953193"/>
              </p:ext>
            </p:extLst>
          </p:nvPr>
        </p:nvGraphicFramePr>
        <p:xfrm>
          <a:off x="8939284" y="981716"/>
          <a:ext cx="3152632" cy="4526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55373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299648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분야별 기본 공통 화면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연예 예외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29964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헤드라인 뉴스 영역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연예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분야의 헤드라인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 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배너형 제외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내용일부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내용일부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이미지형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배너형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배너형 글자 수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35940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 분야인 경우만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단위로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반복 형식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이동 시 마지막 다음에 다시 첫번째 기사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 보기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스포츠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이동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기사 단위로 좌측으로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우측 이동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기사 단위로 우측으로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F9D463-0F5A-454D-8238-85C9B2C006D5}"/>
              </a:ext>
            </a:extLst>
          </p:cNvPr>
          <p:cNvSpPr>
            <a:spLocks noChangeAspect="1"/>
          </p:cNvSpPr>
          <p:nvPr/>
        </p:nvSpPr>
        <p:spPr bwMode="auto">
          <a:xfrm>
            <a:off x="946883" y="1128938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스포츠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5CECED-5117-4C0C-8083-8FCED3125679}"/>
              </a:ext>
            </a:extLst>
          </p:cNvPr>
          <p:cNvSpPr>
            <a:spLocks noChangeAspect="1"/>
          </p:cNvSpPr>
          <p:nvPr/>
        </p:nvSpPr>
        <p:spPr bwMode="auto">
          <a:xfrm>
            <a:off x="1560628" y="1147374"/>
            <a:ext cx="514906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  정치   경제  사회   문화  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IT〮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과학   국제  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재난〮기후〮환경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생활〮건강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연예   날씨   이슈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7E65CD5-7D5A-4F4A-8FD0-20CAA29332AB}"/>
              </a:ext>
            </a:extLst>
          </p:cNvPr>
          <p:cNvSpPr/>
          <p:nvPr/>
        </p:nvSpPr>
        <p:spPr bwMode="auto">
          <a:xfrm>
            <a:off x="970203" y="1463040"/>
            <a:ext cx="7058116" cy="2908663"/>
          </a:xfrm>
          <a:prstGeom prst="roundRect">
            <a:avLst>
              <a:gd name="adj" fmla="val 3202"/>
            </a:avLst>
          </a:prstGeom>
          <a:solidFill>
            <a:srgbClr val="262626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C4231E0-C22F-461B-8FAD-B9A9FC1BDBAB}"/>
              </a:ext>
            </a:extLst>
          </p:cNvPr>
          <p:cNvSpPr/>
          <p:nvPr/>
        </p:nvSpPr>
        <p:spPr bwMode="auto">
          <a:xfrm>
            <a:off x="1028150" y="1532137"/>
            <a:ext cx="3427963" cy="1810568"/>
          </a:xfrm>
          <a:prstGeom prst="roundRect">
            <a:avLst>
              <a:gd name="adj" fmla="val 3754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6F4ECB3F-6991-4871-8401-A75EC0D68AC4}"/>
              </a:ext>
            </a:extLst>
          </p:cNvPr>
          <p:cNvSpPr/>
          <p:nvPr/>
        </p:nvSpPr>
        <p:spPr bwMode="auto">
          <a:xfrm>
            <a:off x="4167911" y="3052172"/>
            <a:ext cx="199692" cy="199692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D493AA46-1FA2-4ED8-AFBB-17DD0B4E441A}"/>
              </a:ext>
            </a:extLst>
          </p:cNvPr>
          <p:cNvSpPr/>
          <p:nvPr/>
        </p:nvSpPr>
        <p:spPr bwMode="auto">
          <a:xfrm>
            <a:off x="4529093" y="2481441"/>
            <a:ext cx="1689755" cy="877056"/>
          </a:xfrm>
          <a:prstGeom prst="roundRect">
            <a:avLst>
              <a:gd name="adj" fmla="val 4908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A327E91-1205-43D6-8FAB-681ECF5B934E}"/>
              </a:ext>
            </a:extLst>
          </p:cNvPr>
          <p:cNvSpPr/>
          <p:nvPr/>
        </p:nvSpPr>
        <p:spPr bwMode="auto">
          <a:xfrm>
            <a:off x="6279517" y="2481441"/>
            <a:ext cx="1689755" cy="877056"/>
          </a:xfrm>
          <a:prstGeom prst="roundRect">
            <a:avLst>
              <a:gd name="adj" fmla="val 4908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CF2A72B7-6EEA-41E4-B9A4-5D38E2A00D27}"/>
              </a:ext>
            </a:extLst>
          </p:cNvPr>
          <p:cNvSpPr/>
          <p:nvPr/>
        </p:nvSpPr>
        <p:spPr bwMode="auto">
          <a:xfrm>
            <a:off x="4529093" y="3421968"/>
            <a:ext cx="1689755" cy="877056"/>
          </a:xfrm>
          <a:prstGeom prst="roundRect">
            <a:avLst>
              <a:gd name="adj" fmla="val 4908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9A9A393-BABA-4F7E-8348-30B5C1B4269F}"/>
              </a:ext>
            </a:extLst>
          </p:cNvPr>
          <p:cNvSpPr/>
          <p:nvPr/>
        </p:nvSpPr>
        <p:spPr bwMode="auto">
          <a:xfrm>
            <a:off x="6279517" y="3421968"/>
            <a:ext cx="1689755" cy="877056"/>
          </a:xfrm>
          <a:prstGeom prst="roundRect">
            <a:avLst>
              <a:gd name="adj" fmla="val 4908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34F5CF-6A77-48D0-B141-22D4F54141BB}"/>
              </a:ext>
            </a:extLst>
          </p:cNvPr>
          <p:cNvSpPr txBox="1"/>
          <p:nvPr/>
        </p:nvSpPr>
        <p:spPr>
          <a:xfrm>
            <a:off x="4681239" y="1599468"/>
            <a:ext cx="323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손흥민</a:t>
            </a:r>
            <a:r>
              <a:rPr lang="en-US" altLang="ko-KR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브렌트퍼드</a:t>
            </a:r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상대로 첫 질주 </a:t>
            </a:r>
            <a:endParaRPr lang="en-US" altLang="ko-KR" sz="12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김민재 〮 </a:t>
            </a:r>
            <a:r>
              <a:rPr lang="ko-KR" altLang="en-US" sz="12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이강인은</a:t>
            </a:r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데뷔전</a:t>
            </a:r>
            <a:endParaRPr lang="en-US" altLang="ko-KR" sz="12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427A83-3843-4DFC-89C0-BB671A12C6FF}"/>
              </a:ext>
            </a:extLst>
          </p:cNvPr>
          <p:cNvSpPr txBox="1"/>
          <p:nvPr/>
        </p:nvSpPr>
        <p:spPr>
          <a:xfrm>
            <a:off x="4699969" y="2082946"/>
            <a:ext cx="3164446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한국 축구의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캡틴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손흥민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토트넘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 새 시즌 다시 질주한다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손흥민의 소속팀 토트넘은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 오후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 영국 </a:t>
            </a: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브랜트퍼드의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지테크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커뮤니티 스타디움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8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BFA23EA-BFC7-4F55-8F5C-D937438D79DF}"/>
              </a:ext>
            </a:extLst>
          </p:cNvPr>
          <p:cNvSpPr/>
          <p:nvPr/>
        </p:nvSpPr>
        <p:spPr bwMode="auto">
          <a:xfrm>
            <a:off x="1036955" y="3421968"/>
            <a:ext cx="3427963" cy="877056"/>
          </a:xfrm>
          <a:prstGeom prst="roundRect">
            <a:avLst>
              <a:gd name="adj" fmla="val 4908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54C85BE3-EBC1-42CF-A7AE-0966C761C64C}"/>
              </a:ext>
            </a:extLst>
          </p:cNvPr>
          <p:cNvSpPr/>
          <p:nvPr/>
        </p:nvSpPr>
        <p:spPr bwMode="auto">
          <a:xfrm rot="5400000">
            <a:off x="4444720" y="1718992"/>
            <a:ext cx="165193" cy="142408"/>
          </a:xfrm>
          <a:prstGeom prst="triangle">
            <a:avLst/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4F891A-624B-43C9-A2EA-ECDFC788AB1C}"/>
              </a:ext>
            </a:extLst>
          </p:cNvPr>
          <p:cNvSpPr txBox="1"/>
          <p:nvPr/>
        </p:nvSpPr>
        <p:spPr>
          <a:xfrm>
            <a:off x="4572396" y="3005928"/>
            <a:ext cx="138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강심장 김연경 〮 베테랑 진종오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…IOC 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선수위원 면접에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긴</a:t>
            </a:r>
            <a:endParaRPr lang="en-US" altLang="ko-KR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94400B-5061-4039-8E6F-1AED36615CBA}"/>
              </a:ext>
            </a:extLst>
          </p:cNvPr>
          <p:cNvSpPr txBox="1"/>
          <p:nvPr/>
        </p:nvSpPr>
        <p:spPr>
          <a:xfrm>
            <a:off x="6305400" y="3005928"/>
            <a:ext cx="1638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강심장 김연경 〮 베테랑 진종오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algn="l"/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IOC 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선수위원 면접에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긴장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C98BBE-857F-45E6-B52C-7CC3F75E49DF}"/>
              </a:ext>
            </a:extLst>
          </p:cNvPr>
          <p:cNvSpPr txBox="1"/>
          <p:nvPr/>
        </p:nvSpPr>
        <p:spPr>
          <a:xfrm>
            <a:off x="4572395" y="3981288"/>
            <a:ext cx="1638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강심장 김연경 〮 베테랑 진종오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algn="l"/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IOC 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선수위원 면접에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긴장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0E5E09-7CC5-4FF7-AF48-2A796311A74F}"/>
              </a:ext>
            </a:extLst>
          </p:cNvPr>
          <p:cNvSpPr txBox="1"/>
          <p:nvPr/>
        </p:nvSpPr>
        <p:spPr>
          <a:xfrm>
            <a:off x="6305400" y="3981288"/>
            <a:ext cx="1638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강심장 김연경 〮 베테랑 진종오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algn="l"/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IOC 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선수위원 면접에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긴장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6F37F4-1CA9-42D2-B2DD-FD7A4865A930}"/>
              </a:ext>
            </a:extLst>
          </p:cNvPr>
          <p:cNvSpPr txBox="1"/>
          <p:nvPr/>
        </p:nvSpPr>
        <p:spPr>
          <a:xfrm>
            <a:off x="1531253" y="3547779"/>
            <a:ext cx="3232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남자하키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아시안 </a:t>
            </a:r>
            <a:r>
              <a:rPr lang="ko-KR" altLang="en-US" sz="11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챔피언스트로피</a:t>
            </a: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강 진출 </a:t>
            </a:r>
            <a:endParaRPr lang="en-US" altLang="ko-KR" sz="11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1888E26-7568-4AF7-8AD6-EA141998953F}"/>
              </a:ext>
            </a:extLst>
          </p:cNvPr>
          <p:cNvSpPr/>
          <p:nvPr/>
        </p:nvSpPr>
        <p:spPr bwMode="auto">
          <a:xfrm>
            <a:off x="961493" y="4543602"/>
            <a:ext cx="7066826" cy="1741420"/>
          </a:xfrm>
          <a:prstGeom prst="roundRect">
            <a:avLst>
              <a:gd name="adj" fmla="val 4908"/>
            </a:avLst>
          </a:prstGeom>
          <a:solidFill>
            <a:srgbClr val="262626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07B4135-E541-46C1-AB27-4305DB059C02}"/>
              </a:ext>
            </a:extLst>
          </p:cNvPr>
          <p:cNvSpPr/>
          <p:nvPr/>
        </p:nvSpPr>
        <p:spPr bwMode="auto">
          <a:xfrm>
            <a:off x="1933793" y="4935595"/>
            <a:ext cx="1689755" cy="87705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E884DB6-FB8B-4941-A363-5CBC1EB58777}"/>
              </a:ext>
            </a:extLst>
          </p:cNvPr>
          <p:cNvSpPr/>
          <p:nvPr/>
        </p:nvSpPr>
        <p:spPr bwMode="auto">
          <a:xfrm>
            <a:off x="3684215" y="4935595"/>
            <a:ext cx="1689755" cy="87705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9921140-D803-4D7B-B337-E2D0DDB0965F}"/>
              </a:ext>
            </a:extLst>
          </p:cNvPr>
          <p:cNvSpPr/>
          <p:nvPr/>
        </p:nvSpPr>
        <p:spPr bwMode="auto">
          <a:xfrm>
            <a:off x="5434639" y="4935595"/>
            <a:ext cx="1689755" cy="87705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4B19CE8-3244-409B-85B7-6A173F62C679}"/>
              </a:ext>
            </a:extLst>
          </p:cNvPr>
          <p:cNvSpPr/>
          <p:nvPr/>
        </p:nvSpPr>
        <p:spPr bwMode="auto">
          <a:xfrm>
            <a:off x="6001812" y="3116987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17F7EEA-DE5E-4E77-8028-09068DEB0AD3}"/>
              </a:ext>
            </a:extLst>
          </p:cNvPr>
          <p:cNvSpPr/>
          <p:nvPr/>
        </p:nvSpPr>
        <p:spPr bwMode="auto">
          <a:xfrm>
            <a:off x="7706372" y="4657228"/>
            <a:ext cx="167327" cy="167327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043357-E577-449C-9F87-DCE332DF1485}"/>
              </a:ext>
            </a:extLst>
          </p:cNvPr>
          <p:cNvSpPr>
            <a:spLocks noChangeAspect="1"/>
          </p:cNvSpPr>
          <p:nvPr/>
        </p:nvSpPr>
        <p:spPr bwMode="auto">
          <a:xfrm>
            <a:off x="1028150" y="4612366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스포츠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</a:t>
            </a:r>
            <a:endParaRPr lang="ko-KR" altLang="en-US" sz="11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E82734-C163-4EDE-A3F5-692ABC8D7E89}"/>
              </a:ext>
            </a:extLst>
          </p:cNvPr>
          <p:cNvSpPr txBox="1"/>
          <p:nvPr/>
        </p:nvSpPr>
        <p:spPr>
          <a:xfrm>
            <a:off x="1732756" y="4652249"/>
            <a:ext cx="2181283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스포츠 현장의 생생한 뉴스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B9CE0E2-B3E1-453A-B407-BF4C4DD616FA}"/>
              </a:ext>
            </a:extLst>
          </p:cNvPr>
          <p:cNvSpPr/>
          <p:nvPr/>
        </p:nvSpPr>
        <p:spPr bwMode="auto">
          <a:xfrm>
            <a:off x="961493" y="4935595"/>
            <a:ext cx="911632" cy="877056"/>
          </a:xfrm>
          <a:prstGeom prst="roundRect">
            <a:avLst>
              <a:gd name="adj" fmla="val 4908"/>
            </a:avLst>
          </a:prstGeom>
          <a:solidFill>
            <a:srgbClr val="BFBFBF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44FAF7F-BAE7-4781-BD49-3D8883F5DD57}"/>
              </a:ext>
            </a:extLst>
          </p:cNvPr>
          <p:cNvSpPr/>
          <p:nvPr/>
        </p:nvSpPr>
        <p:spPr bwMode="auto">
          <a:xfrm>
            <a:off x="7185062" y="4935595"/>
            <a:ext cx="843257" cy="877056"/>
          </a:xfrm>
          <a:prstGeom prst="roundRect">
            <a:avLst>
              <a:gd name="adj" fmla="val 4908"/>
            </a:avLst>
          </a:prstGeom>
          <a:solidFill>
            <a:srgbClr val="BFBFBF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A1914B6-3B0F-4973-B97E-34EC65DA8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348" y="5228772"/>
            <a:ext cx="317687" cy="3176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A340680-A2DC-476C-96ED-35BD3FD26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20" y="5236116"/>
            <a:ext cx="317687" cy="31768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52E36220-013E-4CA5-9BDF-C4FBD58808ED}"/>
              </a:ext>
            </a:extLst>
          </p:cNvPr>
          <p:cNvSpPr txBox="1"/>
          <p:nvPr/>
        </p:nvSpPr>
        <p:spPr>
          <a:xfrm>
            <a:off x="1933699" y="5827506"/>
            <a:ext cx="1689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강심장 김연경 〮 베테랑 진종오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…IOC 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선수위원 면접에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긴</a:t>
            </a:r>
            <a:endParaRPr lang="en-US" altLang="ko-KR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0F300F6-F6EF-4B8A-A571-EFBD5127001A}"/>
              </a:ext>
            </a:extLst>
          </p:cNvPr>
          <p:cNvSpPr txBox="1"/>
          <p:nvPr/>
        </p:nvSpPr>
        <p:spPr>
          <a:xfrm>
            <a:off x="3684122" y="5827506"/>
            <a:ext cx="1689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강심장 김연경 〮 베테랑 진종오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…IOC 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선수위원 면접에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긴</a:t>
            </a:r>
            <a:endParaRPr lang="en-US" altLang="ko-KR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FBDA3D3-6DC9-4601-A88D-FFEAD8210BFB}"/>
              </a:ext>
            </a:extLst>
          </p:cNvPr>
          <p:cNvSpPr txBox="1"/>
          <p:nvPr/>
        </p:nvSpPr>
        <p:spPr>
          <a:xfrm>
            <a:off x="5434545" y="5827506"/>
            <a:ext cx="1689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강심장 김연경 〮 베테랑 진종오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…IOC 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선수위원 면접에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긴</a:t>
            </a:r>
            <a:endParaRPr lang="en-US" altLang="ko-KR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67C8045-FBDF-4320-B1AD-85A5F2BB03D0}"/>
              </a:ext>
            </a:extLst>
          </p:cNvPr>
          <p:cNvSpPr txBox="1"/>
          <p:nvPr/>
        </p:nvSpPr>
        <p:spPr>
          <a:xfrm>
            <a:off x="970202" y="5827506"/>
            <a:ext cx="9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강심장 김연경 〮 베테랑 </a:t>
            </a:r>
            <a:r>
              <a:rPr lang="ko-KR" altLang="en-US" sz="7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진종</a:t>
            </a:r>
            <a:endParaRPr lang="en-US" altLang="ko-KR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32C557-782B-4E7A-A1DD-1812D8B4BF81}"/>
              </a:ext>
            </a:extLst>
          </p:cNvPr>
          <p:cNvSpPr txBox="1"/>
          <p:nvPr/>
        </p:nvSpPr>
        <p:spPr>
          <a:xfrm>
            <a:off x="7196831" y="5827506"/>
            <a:ext cx="9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강심장 김연경 〮 베테랑 </a:t>
            </a:r>
            <a:r>
              <a:rPr lang="ko-KR" altLang="en-US" sz="7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진종</a:t>
            </a:r>
            <a:endParaRPr lang="en-US" altLang="ko-KR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DCE7D9E-9566-4ADF-B6B5-CE89B437811D}"/>
              </a:ext>
            </a:extLst>
          </p:cNvPr>
          <p:cNvSpPr/>
          <p:nvPr/>
        </p:nvSpPr>
        <p:spPr bwMode="auto">
          <a:xfrm>
            <a:off x="711906" y="267270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870691BC-0BCC-478F-8C9C-68C73FDE0049}"/>
              </a:ext>
            </a:extLst>
          </p:cNvPr>
          <p:cNvSpPr/>
          <p:nvPr/>
        </p:nvSpPr>
        <p:spPr bwMode="auto">
          <a:xfrm>
            <a:off x="711906" y="526785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934F7DA4-7A00-4281-9E54-C5EBD210D865}"/>
              </a:ext>
            </a:extLst>
          </p:cNvPr>
          <p:cNvSpPr/>
          <p:nvPr/>
        </p:nvSpPr>
        <p:spPr bwMode="auto">
          <a:xfrm>
            <a:off x="3424075" y="5607638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A7A881A-C062-44B5-AA84-C1A4F02E174C}"/>
              </a:ext>
            </a:extLst>
          </p:cNvPr>
          <p:cNvSpPr/>
          <p:nvPr/>
        </p:nvSpPr>
        <p:spPr bwMode="auto">
          <a:xfrm>
            <a:off x="2520488" y="153213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E33A7F9-A509-416E-BC92-9ECA9EB93E65}"/>
              </a:ext>
            </a:extLst>
          </p:cNvPr>
          <p:cNvSpPr/>
          <p:nvPr/>
        </p:nvSpPr>
        <p:spPr bwMode="auto">
          <a:xfrm>
            <a:off x="6070391" y="2482123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87F62AF-3C12-4F16-B79B-4D5426FA7AFC}"/>
              </a:ext>
            </a:extLst>
          </p:cNvPr>
          <p:cNvSpPr/>
          <p:nvPr/>
        </p:nvSpPr>
        <p:spPr bwMode="auto">
          <a:xfrm>
            <a:off x="2520488" y="342189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4E1815D-2CC7-41F2-B123-BC32686AD3C8}"/>
              </a:ext>
            </a:extLst>
          </p:cNvPr>
          <p:cNvSpPr/>
          <p:nvPr/>
        </p:nvSpPr>
        <p:spPr bwMode="auto">
          <a:xfrm>
            <a:off x="7345037" y="4667223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CB6E018-C5B8-404D-B6DF-1D8D3AC568F6}"/>
              </a:ext>
            </a:extLst>
          </p:cNvPr>
          <p:cNvSpPr/>
          <p:nvPr/>
        </p:nvSpPr>
        <p:spPr bwMode="auto">
          <a:xfrm>
            <a:off x="4340580" y="493718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2A0F5DA-1BC4-457C-BC7B-2D9B4F462103}"/>
              </a:ext>
            </a:extLst>
          </p:cNvPr>
          <p:cNvSpPr/>
          <p:nvPr/>
        </p:nvSpPr>
        <p:spPr bwMode="auto">
          <a:xfrm>
            <a:off x="1266454" y="506781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E676139-9F14-4541-806B-9CFB92640220}"/>
              </a:ext>
            </a:extLst>
          </p:cNvPr>
          <p:cNvSpPr/>
          <p:nvPr/>
        </p:nvSpPr>
        <p:spPr bwMode="auto">
          <a:xfrm>
            <a:off x="7458248" y="506781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7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30FFD95E-9F18-48FC-B70D-580F650F817C}"/>
              </a:ext>
            </a:extLst>
          </p:cNvPr>
          <p:cNvSpPr txBox="1"/>
          <p:nvPr/>
        </p:nvSpPr>
        <p:spPr>
          <a:xfrm>
            <a:off x="466635" y="292501"/>
            <a:ext cx="190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Template Guide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CBCFFB0-41DF-47D7-811B-64B3A53EBC93}"/>
              </a:ext>
            </a:extLst>
          </p:cNvPr>
          <p:cNvSpPr/>
          <p:nvPr/>
        </p:nvSpPr>
        <p:spPr bwMode="auto">
          <a:xfrm>
            <a:off x="9135605" y="1029183"/>
            <a:ext cx="140677" cy="14067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01BB13-107F-49D3-8640-72F0012B4812}"/>
              </a:ext>
            </a:extLst>
          </p:cNvPr>
          <p:cNvSpPr txBox="1"/>
          <p:nvPr/>
        </p:nvSpPr>
        <p:spPr>
          <a:xfrm>
            <a:off x="10083110" y="1002806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도움말 아이콘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9D7D93-2507-472E-A5D3-09F75629E6BE}"/>
              </a:ext>
            </a:extLst>
          </p:cNvPr>
          <p:cNvSpPr/>
          <p:nvPr/>
        </p:nvSpPr>
        <p:spPr bwMode="auto">
          <a:xfrm>
            <a:off x="669162" y="2716849"/>
            <a:ext cx="2765190" cy="2022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Input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03770A2-45DD-4A38-9028-2EEE02060AEE}"/>
              </a:ext>
            </a:extLst>
          </p:cNvPr>
          <p:cNvSpPr/>
          <p:nvPr/>
        </p:nvSpPr>
        <p:spPr bwMode="auto">
          <a:xfrm>
            <a:off x="669162" y="3002601"/>
            <a:ext cx="2760061" cy="11210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Multiple Inputs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0F57B4-86C6-4DDE-8738-9FBFBB0F216B}"/>
              </a:ext>
            </a:extLst>
          </p:cNvPr>
          <p:cNvSpPr/>
          <p:nvPr/>
        </p:nvSpPr>
        <p:spPr bwMode="auto">
          <a:xfrm>
            <a:off x="695540" y="999047"/>
            <a:ext cx="669934" cy="2022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BUTTON</a:t>
            </a:r>
            <a:endParaRPr lang="ko-KR" altLang="en-US" sz="7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881588D-CD86-42B5-AA1D-C9597DB4CD8D}"/>
              </a:ext>
            </a:extLst>
          </p:cNvPr>
          <p:cNvSpPr/>
          <p:nvPr/>
        </p:nvSpPr>
        <p:spPr bwMode="auto">
          <a:xfrm>
            <a:off x="690050" y="1297985"/>
            <a:ext cx="669934" cy="20222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BUTTON</a:t>
            </a:r>
            <a:endParaRPr lang="ko-KR" altLang="en-US" sz="7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7D9FDCC-29A1-4E43-A8A1-E4FBAC82FAA7}"/>
              </a:ext>
            </a:extLst>
          </p:cNvPr>
          <p:cNvSpPr txBox="1"/>
          <p:nvPr/>
        </p:nvSpPr>
        <p:spPr>
          <a:xfrm>
            <a:off x="1385713" y="999038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Positive Button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104552-06A7-43AC-B92F-69CCB423BCE3}"/>
              </a:ext>
            </a:extLst>
          </p:cNvPr>
          <p:cNvSpPr txBox="1"/>
          <p:nvPr/>
        </p:nvSpPr>
        <p:spPr>
          <a:xfrm>
            <a:off x="1385713" y="1294684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Negative Button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816CAD5-1E85-459C-8D8C-56202465EADA}"/>
              </a:ext>
            </a:extLst>
          </p:cNvPr>
          <p:cNvSpPr txBox="1"/>
          <p:nvPr/>
        </p:nvSpPr>
        <p:spPr>
          <a:xfrm>
            <a:off x="2162739" y="162439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이미지 영역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B41706-A422-4B54-8FC3-74F71C6FEA73}"/>
              </a:ext>
            </a:extLst>
          </p:cNvPr>
          <p:cNvSpPr txBox="1"/>
          <p:nvPr/>
        </p:nvSpPr>
        <p:spPr>
          <a:xfrm>
            <a:off x="4505503" y="162439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동영상 영역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B381AB0-F56F-4590-A5B4-9AF5309B6F2C}"/>
              </a:ext>
            </a:extLst>
          </p:cNvPr>
          <p:cNvSpPr/>
          <p:nvPr/>
        </p:nvSpPr>
        <p:spPr bwMode="auto">
          <a:xfrm>
            <a:off x="669162" y="4213748"/>
            <a:ext cx="1151655" cy="2022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Select              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</a:rPr>
              <a:t>▼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6C0D13E-925E-4554-A175-17916CFEAED9}"/>
              </a:ext>
            </a:extLst>
          </p:cNvPr>
          <p:cNvSpPr txBox="1"/>
          <p:nvPr/>
        </p:nvSpPr>
        <p:spPr>
          <a:xfrm>
            <a:off x="3466207" y="2704758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단일 입력 폼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1FFACB-4F2F-4CBE-9279-E58F90727DB8}"/>
              </a:ext>
            </a:extLst>
          </p:cNvPr>
          <p:cNvSpPr txBox="1"/>
          <p:nvPr/>
        </p:nvSpPr>
        <p:spPr>
          <a:xfrm>
            <a:off x="3466207" y="2981718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멀티 입력 폼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0E1A857-5540-49C8-B060-20478550EB04}"/>
              </a:ext>
            </a:extLst>
          </p:cNvPr>
          <p:cNvSpPr txBox="1"/>
          <p:nvPr/>
        </p:nvSpPr>
        <p:spPr>
          <a:xfrm>
            <a:off x="1838337" y="4213748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선택 박스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62666D7-04CA-481C-836E-0179DB1A5C10}"/>
              </a:ext>
            </a:extLst>
          </p:cNvPr>
          <p:cNvSpPr/>
          <p:nvPr/>
        </p:nvSpPr>
        <p:spPr bwMode="auto">
          <a:xfrm>
            <a:off x="694815" y="4663788"/>
            <a:ext cx="114300" cy="1143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F38A902-3180-4677-B494-686A9034AE4A}"/>
              </a:ext>
            </a:extLst>
          </p:cNvPr>
          <p:cNvSpPr txBox="1"/>
          <p:nvPr/>
        </p:nvSpPr>
        <p:spPr>
          <a:xfrm>
            <a:off x="831793" y="4626430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체크 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2CD6939-61CE-4243-89C2-0D2214CD0978}"/>
              </a:ext>
            </a:extLst>
          </p:cNvPr>
          <p:cNvSpPr/>
          <p:nvPr/>
        </p:nvSpPr>
        <p:spPr bwMode="auto">
          <a:xfrm>
            <a:off x="1434073" y="4663788"/>
            <a:ext cx="114300" cy="1143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∨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0DD838B-B50B-4EB1-8D2A-7D7CDA34EC41}"/>
              </a:ext>
            </a:extLst>
          </p:cNvPr>
          <p:cNvSpPr txBox="1"/>
          <p:nvPr/>
        </p:nvSpPr>
        <p:spPr>
          <a:xfrm>
            <a:off x="1554966" y="462643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체크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58DB9DA-A7B3-49EE-A8A0-6A5F66EBC9BA}"/>
              </a:ext>
            </a:extLst>
          </p:cNvPr>
          <p:cNvSpPr/>
          <p:nvPr/>
        </p:nvSpPr>
        <p:spPr bwMode="auto">
          <a:xfrm>
            <a:off x="2286223" y="4654996"/>
            <a:ext cx="123092" cy="12309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22D2A8F8-17AE-4903-A64F-B47E7C166FA4}"/>
              </a:ext>
            </a:extLst>
          </p:cNvPr>
          <p:cNvSpPr/>
          <p:nvPr/>
        </p:nvSpPr>
        <p:spPr bwMode="auto">
          <a:xfrm>
            <a:off x="3000207" y="4654996"/>
            <a:ext cx="123092" cy="12309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5957959-F6A7-4201-966C-9D3E2F7FB3FF}"/>
              </a:ext>
            </a:extLst>
          </p:cNvPr>
          <p:cNvSpPr txBox="1"/>
          <p:nvPr/>
        </p:nvSpPr>
        <p:spPr>
          <a:xfrm>
            <a:off x="2368260" y="4627532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체크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63DACB1-CBFB-4965-90B8-7C9DF29E0F0A}"/>
              </a:ext>
            </a:extLst>
          </p:cNvPr>
          <p:cNvSpPr txBox="1"/>
          <p:nvPr/>
        </p:nvSpPr>
        <p:spPr>
          <a:xfrm>
            <a:off x="3091433" y="462753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체크</a:t>
            </a:r>
          </a:p>
        </p:txBody>
      </p:sp>
      <p:pic>
        <p:nvPicPr>
          <p:cNvPr id="83" name="Picture 5">
            <a:extLst>
              <a:ext uri="{FF2B5EF4-FFF2-40B4-BE49-F238E27FC236}">
                <a16:creationId xmlns:a16="http://schemas.microsoft.com/office/drawing/2014/main" id="{B920F260-7A24-491C-83C8-16292FCA8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0436" y="1343875"/>
            <a:ext cx="244597" cy="24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" name="Picture 6">
            <a:extLst>
              <a:ext uri="{FF2B5EF4-FFF2-40B4-BE49-F238E27FC236}">
                <a16:creationId xmlns:a16="http://schemas.microsoft.com/office/drawing/2014/main" id="{FD7B6DC8-17D9-4B3F-9ABF-8211403F8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49632" y="1344608"/>
            <a:ext cx="190793" cy="204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" name="Picture 7">
            <a:extLst>
              <a:ext uri="{FF2B5EF4-FFF2-40B4-BE49-F238E27FC236}">
                <a16:creationId xmlns:a16="http://schemas.microsoft.com/office/drawing/2014/main" id="{37349059-8ACE-46A7-897E-B43D242FD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7649" y="1376482"/>
            <a:ext cx="241300" cy="186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" name="Picture 8" descr="C:\Users\nexti\Downloads\favorite_FILL0_wght400_GRAD0_opsz48.png">
            <a:extLst>
              <a:ext uri="{FF2B5EF4-FFF2-40B4-BE49-F238E27FC236}">
                <a16:creationId xmlns:a16="http://schemas.microsoft.com/office/drawing/2014/main" id="{2B4BEED7-E73F-4610-ADAD-BB73954C2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35605" y="2375220"/>
            <a:ext cx="220053" cy="220053"/>
          </a:xfrm>
          <a:prstGeom prst="rect">
            <a:avLst/>
          </a:prstGeom>
          <a:noFill/>
        </p:spPr>
      </p:pic>
      <p:pic>
        <p:nvPicPr>
          <p:cNvPr id="87" name="Picture 9" descr="C:\Users\nexti\Downloads\chat_bubble_FILL0_wght400_GRAD0_opsz48.png">
            <a:extLst>
              <a:ext uri="{FF2B5EF4-FFF2-40B4-BE49-F238E27FC236}">
                <a16:creationId xmlns:a16="http://schemas.microsoft.com/office/drawing/2014/main" id="{8E5E4F6F-D477-45A4-BD10-52BFA307C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33790" y="2709192"/>
            <a:ext cx="202469" cy="202469"/>
          </a:xfrm>
          <a:prstGeom prst="rect">
            <a:avLst/>
          </a:prstGeom>
          <a:noFill/>
        </p:spPr>
      </p:pic>
      <p:pic>
        <p:nvPicPr>
          <p:cNvPr id="88" name="Picture 10" descr="C:\Users\nexti\Downloads\mail_FILL0_wght400_GRAD0_opsz48.png">
            <a:extLst>
              <a:ext uri="{FF2B5EF4-FFF2-40B4-BE49-F238E27FC236}">
                <a16:creationId xmlns:a16="http://schemas.microsoft.com/office/drawing/2014/main" id="{AEDE1E45-87C0-4AEA-BC0C-63FFE68D1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39465" y="2025419"/>
            <a:ext cx="211259" cy="211259"/>
          </a:xfrm>
          <a:prstGeom prst="rect">
            <a:avLst/>
          </a:prstGeom>
          <a:noFill/>
        </p:spPr>
      </p:pic>
      <p:pic>
        <p:nvPicPr>
          <p:cNvPr id="89" name="Picture 11" descr="C:\Users\nexti\Downloads\share_FILL0_wght400_GRAD0_opsz48.png">
            <a:extLst>
              <a:ext uri="{FF2B5EF4-FFF2-40B4-BE49-F238E27FC236}">
                <a16:creationId xmlns:a16="http://schemas.microsoft.com/office/drawing/2014/main" id="{73A53938-A951-460D-92C5-6662F48B7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9235" y="1720060"/>
            <a:ext cx="193675" cy="193675"/>
          </a:xfrm>
          <a:prstGeom prst="rect">
            <a:avLst/>
          </a:prstGeom>
          <a:noFill/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9B062A18-16CA-4D5C-AB9D-30E13421DF1D}"/>
              </a:ext>
            </a:extLst>
          </p:cNvPr>
          <p:cNvSpPr txBox="1"/>
          <p:nvPr/>
        </p:nvSpPr>
        <p:spPr>
          <a:xfrm>
            <a:off x="10990869" y="219808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특정 아이콘</a:t>
            </a:r>
          </a:p>
        </p:txBody>
      </p:sp>
      <p:pic>
        <p:nvPicPr>
          <p:cNvPr id="91" name="Picture 12" descr="C:\Users\nexti\Downloads\date_range_FILL0_wght400_GRAD0_opsz48.png">
            <a:extLst>
              <a:ext uri="{FF2B5EF4-FFF2-40B4-BE49-F238E27FC236}">
                <a16:creationId xmlns:a16="http://schemas.microsoft.com/office/drawing/2014/main" id="{AF10F2C5-BE5E-4255-85CB-A90A96AF9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22980" y="3038225"/>
            <a:ext cx="219930" cy="219930"/>
          </a:xfrm>
          <a:prstGeom prst="rect">
            <a:avLst/>
          </a:prstGeom>
          <a:noFill/>
        </p:spPr>
      </p:pic>
      <p:pic>
        <p:nvPicPr>
          <p:cNvPr id="92" name="Picture 13" descr="C:\Users\nexti\Downloads\toggle_on_FILL0_wght400_GRAD0_opsz48.png">
            <a:extLst>
              <a:ext uri="{FF2B5EF4-FFF2-40B4-BE49-F238E27FC236}">
                <a16:creationId xmlns:a16="http://schemas.microsoft.com/office/drawing/2014/main" id="{01675C65-BD7E-4DB6-B07E-4DEAC8DBC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35605" y="3372184"/>
            <a:ext cx="272439" cy="272439"/>
          </a:xfrm>
          <a:prstGeom prst="rect">
            <a:avLst/>
          </a:prstGeom>
          <a:noFill/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FBFA5415-D327-4EB2-A188-D8DB5D61F18A}"/>
              </a:ext>
            </a:extLst>
          </p:cNvPr>
          <p:cNvSpPr/>
          <p:nvPr/>
        </p:nvSpPr>
        <p:spPr bwMode="auto">
          <a:xfrm>
            <a:off x="2519929" y="1297985"/>
            <a:ext cx="669934" cy="2022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BUTTON</a:t>
            </a:r>
            <a:endParaRPr lang="ko-KR" altLang="en-US" sz="7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9459DD-FF11-4DCC-81BD-E1F990E84152}"/>
              </a:ext>
            </a:extLst>
          </p:cNvPr>
          <p:cNvSpPr txBox="1"/>
          <p:nvPr/>
        </p:nvSpPr>
        <p:spPr>
          <a:xfrm>
            <a:off x="3215592" y="1294684"/>
            <a:ext cx="8755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Normal Button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4F7B416-458B-4C70-96C3-3E18F7D7EE12}"/>
              </a:ext>
            </a:extLst>
          </p:cNvPr>
          <p:cNvSpPr/>
          <p:nvPr/>
        </p:nvSpPr>
        <p:spPr bwMode="auto">
          <a:xfrm>
            <a:off x="677231" y="5073744"/>
            <a:ext cx="2760784" cy="4780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BANNER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4E6BA5E-5F70-46BF-9D59-41037A872C78}"/>
              </a:ext>
            </a:extLst>
          </p:cNvPr>
          <p:cNvSpPr/>
          <p:nvPr/>
        </p:nvSpPr>
        <p:spPr bwMode="auto">
          <a:xfrm>
            <a:off x="5731706" y="1000108"/>
            <a:ext cx="2714988" cy="12946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AE502B1-71AF-483E-8832-F9BEDA98E764}"/>
              </a:ext>
            </a:extLst>
          </p:cNvPr>
          <p:cNvSpPr/>
          <p:nvPr/>
        </p:nvSpPr>
        <p:spPr bwMode="auto">
          <a:xfrm>
            <a:off x="6561973" y="1960677"/>
            <a:ext cx="511166" cy="2022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0ADEE34-C8BB-407C-85A2-977C1BE75111}"/>
              </a:ext>
            </a:extLst>
          </p:cNvPr>
          <p:cNvSpPr/>
          <p:nvPr/>
        </p:nvSpPr>
        <p:spPr bwMode="auto">
          <a:xfrm>
            <a:off x="7133477" y="1960677"/>
            <a:ext cx="511166" cy="2022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F7DAB8-6387-497D-99D4-9EF79A2593B9}"/>
              </a:ext>
            </a:extLst>
          </p:cNvPr>
          <p:cNvSpPr txBox="1"/>
          <p:nvPr/>
        </p:nvSpPr>
        <p:spPr>
          <a:xfrm>
            <a:off x="8147403" y="1063854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56D7415-0947-4A80-A32A-3B88B927BF01}"/>
              </a:ext>
            </a:extLst>
          </p:cNvPr>
          <p:cNvSpPr txBox="1"/>
          <p:nvPr/>
        </p:nvSpPr>
        <p:spPr>
          <a:xfrm>
            <a:off x="6731837" y="142873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알림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메시지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BD3518E-F015-4933-A10E-F3A71C792B39}"/>
              </a:ext>
            </a:extLst>
          </p:cNvPr>
          <p:cNvSpPr/>
          <p:nvPr/>
        </p:nvSpPr>
        <p:spPr bwMode="auto">
          <a:xfrm>
            <a:off x="5731706" y="2571744"/>
            <a:ext cx="2714988" cy="16661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675D499-3C6B-4FB8-B60B-4FEE13EB3B4B}"/>
              </a:ext>
            </a:extLst>
          </p:cNvPr>
          <p:cNvSpPr/>
          <p:nvPr/>
        </p:nvSpPr>
        <p:spPr bwMode="auto">
          <a:xfrm>
            <a:off x="5731704" y="2571744"/>
            <a:ext cx="2709859" cy="2022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Title</a:t>
            </a:r>
            <a:endParaRPr lang="ko-KR" altLang="en-US" sz="7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6691C65-9753-4070-9B06-35D97F4F82D9}"/>
              </a:ext>
            </a:extLst>
          </p:cNvPr>
          <p:cNvSpPr txBox="1"/>
          <p:nvPr/>
        </p:nvSpPr>
        <p:spPr>
          <a:xfrm>
            <a:off x="8201622" y="2566250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F61B40B-56B5-40A3-807A-EAB89C4C6538}"/>
              </a:ext>
            </a:extLst>
          </p:cNvPr>
          <p:cNvSpPr/>
          <p:nvPr/>
        </p:nvSpPr>
        <p:spPr bwMode="auto">
          <a:xfrm>
            <a:off x="7169035" y="3929066"/>
            <a:ext cx="511200" cy="20222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닫기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2E60232-CED6-48C9-9198-26080652D680}"/>
              </a:ext>
            </a:extLst>
          </p:cNvPr>
          <p:cNvSpPr txBox="1"/>
          <p:nvPr/>
        </p:nvSpPr>
        <p:spPr>
          <a:xfrm>
            <a:off x="6713402" y="3286124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Modal Pop Up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E48C760-8041-4D6E-8E47-EB8BEC4B2DF7}"/>
              </a:ext>
            </a:extLst>
          </p:cNvPr>
          <p:cNvSpPr/>
          <p:nvPr/>
        </p:nvSpPr>
        <p:spPr bwMode="auto">
          <a:xfrm>
            <a:off x="6592765" y="3930974"/>
            <a:ext cx="511200" cy="2022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09624C3-B178-460B-897C-7EAFA7EFAA02}"/>
              </a:ext>
            </a:extLst>
          </p:cNvPr>
          <p:cNvSpPr/>
          <p:nvPr/>
        </p:nvSpPr>
        <p:spPr bwMode="auto">
          <a:xfrm>
            <a:off x="2707512" y="4213748"/>
            <a:ext cx="1151655" cy="2022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2023-01-01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99AF779-34EC-4E4C-A076-4108F77234F9}"/>
              </a:ext>
            </a:extLst>
          </p:cNvPr>
          <p:cNvSpPr txBox="1"/>
          <p:nvPr/>
        </p:nvSpPr>
        <p:spPr>
          <a:xfrm>
            <a:off x="3876687" y="4213748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캘린더 선택</a:t>
            </a:r>
          </a:p>
        </p:txBody>
      </p:sp>
      <p:pic>
        <p:nvPicPr>
          <p:cNvPr id="109" name="Picture 12" descr="C:\Users\nexti\Downloads\date_range_FILL0_wght400_GRAD0_opsz48.png">
            <a:extLst>
              <a:ext uri="{FF2B5EF4-FFF2-40B4-BE49-F238E27FC236}">
                <a16:creationId xmlns:a16="http://schemas.microsoft.com/office/drawing/2014/main" id="{ADD21943-A652-4601-8A22-DC4DECE93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94804" y="4255510"/>
            <a:ext cx="118697" cy="118697"/>
          </a:xfrm>
          <a:prstGeom prst="rect">
            <a:avLst/>
          </a:prstGeom>
          <a:noFill/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3CC507BA-1A39-4BE7-9E1D-BC4E9C90905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231" y="3751990"/>
            <a:ext cx="237392" cy="237392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FACA54D5-522D-44D9-85AB-D0EFA34289A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436" y="4124913"/>
            <a:ext cx="227397" cy="227397"/>
          </a:xfrm>
          <a:prstGeom prst="rect">
            <a:avLst/>
          </a:prstGeom>
        </p:spPr>
      </p:pic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64BFD77-0E2F-466A-8510-6878A5687DD6}"/>
              </a:ext>
            </a:extLst>
          </p:cNvPr>
          <p:cNvSpPr/>
          <p:nvPr/>
        </p:nvSpPr>
        <p:spPr bwMode="auto">
          <a:xfrm>
            <a:off x="690050" y="1644180"/>
            <a:ext cx="1481873" cy="874329"/>
          </a:xfrm>
          <a:prstGeom prst="roundRect">
            <a:avLst>
              <a:gd name="adj" fmla="val 869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A6024313-1175-4092-85AA-C53A03D5A93B}"/>
              </a:ext>
            </a:extLst>
          </p:cNvPr>
          <p:cNvSpPr/>
          <p:nvPr/>
        </p:nvSpPr>
        <p:spPr bwMode="auto">
          <a:xfrm>
            <a:off x="3041364" y="1644180"/>
            <a:ext cx="1481873" cy="874329"/>
          </a:xfrm>
          <a:prstGeom prst="roundRect">
            <a:avLst>
              <a:gd name="adj" fmla="val 869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455C3BA1-B565-4817-8880-93C5B1E1081C}"/>
              </a:ext>
            </a:extLst>
          </p:cNvPr>
          <p:cNvSpPr/>
          <p:nvPr/>
        </p:nvSpPr>
        <p:spPr bwMode="auto">
          <a:xfrm>
            <a:off x="4243935" y="2255247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9E232E0-8CB0-462B-9351-EA6407F65124}"/>
              </a:ext>
            </a:extLst>
          </p:cNvPr>
          <p:cNvSpPr txBox="1"/>
          <p:nvPr/>
        </p:nvSpPr>
        <p:spPr>
          <a:xfrm>
            <a:off x="10095140" y="1342438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소셜 아이콘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DB2B72E-B5FB-4FCB-AD1B-C7E6F040EFC5}"/>
              </a:ext>
            </a:extLst>
          </p:cNvPr>
          <p:cNvSpPr txBox="1"/>
          <p:nvPr/>
        </p:nvSpPr>
        <p:spPr>
          <a:xfrm>
            <a:off x="10095140" y="169077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공유 아이콘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FE10A81-7A84-4D72-B7E4-CFC5A0DD6DB5}"/>
              </a:ext>
            </a:extLst>
          </p:cNvPr>
          <p:cNvSpPr txBox="1"/>
          <p:nvPr/>
        </p:nvSpPr>
        <p:spPr>
          <a:xfrm>
            <a:off x="10095140" y="2012992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아이콘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793E245-4DB2-497A-8DEF-ADA73D248281}"/>
              </a:ext>
            </a:extLst>
          </p:cNvPr>
          <p:cNvSpPr txBox="1"/>
          <p:nvPr/>
        </p:nvSpPr>
        <p:spPr>
          <a:xfrm>
            <a:off x="10095140" y="2343914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좋아용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아이콘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AF4793D-3301-4C69-BADE-C5EDBDB951B7}"/>
              </a:ext>
            </a:extLst>
          </p:cNvPr>
          <p:cNvSpPr txBox="1"/>
          <p:nvPr/>
        </p:nvSpPr>
        <p:spPr>
          <a:xfrm>
            <a:off x="10095140" y="266612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 아이콘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EFC6D5F-8F79-4BFE-9988-591B184677AA}"/>
              </a:ext>
            </a:extLst>
          </p:cNvPr>
          <p:cNvSpPr txBox="1"/>
          <p:nvPr/>
        </p:nvSpPr>
        <p:spPr>
          <a:xfrm>
            <a:off x="10095140" y="3040592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캘린더 아이콘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58527B2-93E3-438A-B8DB-586DFA85949B}"/>
              </a:ext>
            </a:extLst>
          </p:cNvPr>
          <p:cNvSpPr txBox="1"/>
          <p:nvPr/>
        </p:nvSpPr>
        <p:spPr>
          <a:xfrm>
            <a:off x="10095140" y="3388932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스위치 버튼 아이콘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CC8117E-7260-4BE6-9D1A-0C035F87BAB3}"/>
              </a:ext>
            </a:extLst>
          </p:cNvPr>
          <p:cNvSpPr txBox="1"/>
          <p:nvPr/>
        </p:nvSpPr>
        <p:spPr>
          <a:xfrm>
            <a:off x="10095140" y="373727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아이콘 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1DEA773-1D75-4C6A-96E3-F9D2DDCB6BF4}"/>
              </a:ext>
            </a:extLst>
          </p:cNvPr>
          <p:cNvSpPr txBox="1"/>
          <p:nvPr/>
        </p:nvSpPr>
        <p:spPr>
          <a:xfrm>
            <a:off x="10095140" y="4076901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 메뉴 아이콘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8EFB2B9F-1163-4FD2-8956-916E8DE71D4D}"/>
              </a:ext>
            </a:extLst>
          </p:cNvPr>
          <p:cNvSpPr/>
          <p:nvPr/>
        </p:nvSpPr>
        <p:spPr bwMode="auto">
          <a:xfrm>
            <a:off x="9160847" y="4495075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F3DDFB8-1821-4707-B80B-8D7934024B62}"/>
              </a:ext>
            </a:extLst>
          </p:cNvPr>
          <p:cNvSpPr txBox="1"/>
          <p:nvPr/>
        </p:nvSpPr>
        <p:spPr>
          <a:xfrm>
            <a:off x="10095140" y="4442655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동영상 플레이 아이콘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AFF05DC-F806-42CC-B2A1-EF89A9E42FCB}"/>
              </a:ext>
            </a:extLst>
          </p:cNvPr>
          <p:cNvSpPr txBox="1"/>
          <p:nvPr/>
        </p:nvSpPr>
        <p:spPr>
          <a:xfrm>
            <a:off x="9119105" y="482582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▲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5E01470-E398-4D9F-96A0-6A302022AA2D}"/>
              </a:ext>
            </a:extLst>
          </p:cNvPr>
          <p:cNvSpPr txBox="1"/>
          <p:nvPr/>
        </p:nvSpPr>
        <p:spPr>
          <a:xfrm>
            <a:off x="9119105" y="5139333"/>
            <a:ext cx="2872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DC9EF80-6F32-40CD-9AFF-55E2E989D262}"/>
              </a:ext>
            </a:extLst>
          </p:cNvPr>
          <p:cNvSpPr txBox="1"/>
          <p:nvPr/>
        </p:nvSpPr>
        <p:spPr>
          <a:xfrm>
            <a:off x="10095140" y="4799701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위로 닫기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6C3AE23-9ACE-437F-8DA7-D6228A89BDE7}"/>
              </a:ext>
            </a:extLst>
          </p:cNvPr>
          <p:cNvSpPr txBox="1"/>
          <p:nvPr/>
        </p:nvSpPr>
        <p:spPr>
          <a:xfrm>
            <a:off x="10095140" y="5156750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아래로 열기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CE3DF1D-A3C9-44EA-BC47-327C8BA3A8EB}"/>
              </a:ext>
            </a:extLst>
          </p:cNvPr>
          <p:cNvSpPr txBox="1"/>
          <p:nvPr/>
        </p:nvSpPr>
        <p:spPr>
          <a:xfrm>
            <a:off x="9119105" y="5494011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D2CDA84-248E-42E0-9021-14E06E24A7DF}"/>
              </a:ext>
            </a:extLst>
          </p:cNvPr>
          <p:cNvSpPr txBox="1"/>
          <p:nvPr/>
        </p:nvSpPr>
        <p:spPr>
          <a:xfrm>
            <a:off x="10095140" y="5496384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순위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Tag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529B62C-9A27-4643-A03C-60BA5743A8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923" y="5838770"/>
            <a:ext cx="228600" cy="228600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1A9A38C2-5A86-4DFF-BC3D-6DDC10015DD5}"/>
              </a:ext>
            </a:extLst>
          </p:cNvPr>
          <p:cNvSpPr txBox="1"/>
          <p:nvPr/>
        </p:nvSpPr>
        <p:spPr>
          <a:xfrm>
            <a:off x="10095140" y="5836018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다크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모드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FDF4B9D-068D-4DCF-B0B3-E0AA60F3817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378" y="6183627"/>
            <a:ext cx="242711" cy="242711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546F1B81-D676-4358-81D6-ED68994131C0}"/>
              </a:ext>
            </a:extLst>
          </p:cNvPr>
          <p:cNvSpPr txBox="1"/>
          <p:nvPr/>
        </p:nvSpPr>
        <p:spPr>
          <a:xfrm>
            <a:off x="10095140" y="621048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라이트 모드</a:t>
            </a: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64347F5A-7924-4BC9-9CFC-A9CAC5EDF688}"/>
              </a:ext>
            </a:extLst>
          </p:cNvPr>
          <p:cNvGrpSpPr/>
          <p:nvPr/>
        </p:nvGrpSpPr>
        <p:grpSpPr>
          <a:xfrm>
            <a:off x="5731704" y="4578272"/>
            <a:ext cx="821683" cy="216784"/>
            <a:chOff x="5954802" y="3253613"/>
            <a:chExt cx="821683" cy="216784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574F843B-97F3-4E74-9D4C-C8C3EF2B2FC4}"/>
                </a:ext>
              </a:extLst>
            </p:cNvPr>
            <p:cNvSpPr/>
            <p:nvPr/>
          </p:nvSpPr>
          <p:spPr bwMode="auto">
            <a:xfrm>
              <a:off x="5954802" y="3253613"/>
              <a:ext cx="216784" cy="2167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09ACFD2-2350-4920-A2BD-0A17B7C6F68C}"/>
                </a:ext>
              </a:extLst>
            </p:cNvPr>
            <p:cNvSpPr/>
            <p:nvPr/>
          </p:nvSpPr>
          <p:spPr bwMode="auto">
            <a:xfrm>
              <a:off x="6559701" y="3253613"/>
              <a:ext cx="216784" cy="2167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▶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993F3FF-7A21-457C-9A05-079C643986CB}"/>
                </a:ext>
              </a:extLst>
            </p:cNvPr>
            <p:cNvSpPr txBox="1"/>
            <p:nvPr/>
          </p:nvSpPr>
          <p:spPr>
            <a:xfrm>
              <a:off x="6159066" y="3256559"/>
              <a:ext cx="410080" cy="210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1/3</a:t>
              </a: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7D1A87FE-29BD-46EB-8562-FCFDA2650643}"/>
              </a:ext>
            </a:extLst>
          </p:cNvPr>
          <p:cNvSpPr txBox="1"/>
          <p:nvPr/>
        </p:nvSpPr>
        <p:spPr>
          <a:xfrm>
            <a:off x="6965441" y="4573320"/>
            <a:ext cx="8755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Swiper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페이징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4CE1404A-9EE6-4EEB-8EF0-0D975D54B841}"/>
              </a:ext>
            </a:extLst>
          </p:cNvPr>
          <p:cNvSpPr/>
          <p:nvPr/>
        </p:nvSpPr>
        <p:spPr bwMode="auto">
          <a:xfrm>
            <a:off x="5728719" y="5030342"/>
            <a:ext cx="348250" cy="1336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06:24</a:t>
            </a:r>
            <a:endParaRPr lang="ko-KR" altLang="en-US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B7B7934-B2DC-4D9E-86BD-42B1F63EFFCF}"/>
              </a:ext>
            </a:extLst>
          </p:cNvPr>
          <p:cNvSpPr txBox="1"/>
          <p:nvPr/>
        </p:nvSpPr>
        <p:spPr>
          <a:xfrm>
            <a:off x="6965441" y="4965206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방송 시간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Tag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5D65C35-2513-4357-BD46-32BC423B4868}"/>
              </a:ext>
            </a:extLst>
          </p:cNvPr>
          <p:cNvSpPr>
            <a:spLocks noChangeAspect="1"/>
          </p:cNvSpPr>
          <p:nvPr/>
        </p:nvSpPr>
        <p:spPr bwMode="auto">
          <a:xfrm>
            <a:off x="5647527" y="5336607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KBS  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포털   유튜브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6D18E80-4905-4085-962B-CE370D6C28FD}"/>
              </a:ext>
            </a:extLst>
          </p:cNvPr>
          <p:cNvSpPr txBox="1"/>
          <p:nvPr/>
        </p:nvSpPr>
        <p:spPr>
          <a:xfrm>
            <a:off x="6965441" y="5339675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TAP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Menu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표현</a:t>
            </a: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8E514166-F5B6-427A-9300-9342EAA9F40A}"/>
              </a:ext>
            </a:extLst>
          </p:cNvPr>
          <p:cNvSpPr/>
          <p:nvPr/>
        </p:nvSpPr>
        <p:spPr bwMode="auto">
          <a:xfrm>
            <a:off x="5728719" y="5734186"/>
            <a:ext cx="157942" cy="15794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05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CBB05AF-D0DB-4433-9D73-029A7A1A2A73}"/>
              </a:ext>
            </a:extLst>
          </p:cNvPr>
          <p:cNvSpPr txBox="1"/>
          <p:nvPr/>
        </p:nvSpPr>
        <p:spPr>
          <a:xfrm>
            <a:off x="6965441" y="5705435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더 보기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분야별 스포츠</a:t>
            </a:r>
            <a:r>
              <a:rPr lang="en-US" altLang="ko-KR" dirty="0"/>
              <a:t>/</a:t>
            </a:r>
            <a:r>
              <a:rPr lang="ko-KR" altLang="en-US" dirty="0"/>
              <a:t>연예 화면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&gt; </a:t>
            </a:r>
            <a:r>
              <a:rPr lang="ko-KR" altLang="en-US" dirty="0"/>
              <a:t>분야별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60228"/>
              </p:ext>
            </p:extLst>
          </p:nvPr>
        </p:nvGraphicFramePr>
        <p:xfrm>
          <a:off x="8939284" y="981716"/>
          <a:ext cx="3152632" cy="484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55373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299648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분야별 기본 공통 화면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연예 예외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29964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 선택 및 이동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좌우 화살표 버튼을 통해 날짜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이후 날짜가 존재하지 않는 경우 선택 비활성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Default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현재 날짜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화면 기준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최근 시간 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최근 시간이 먼저 노출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내용일부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카테고리네임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16 : 9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 일부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페이징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이후 가 존재하지 않는 경우 이동 화살표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미노출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이후 클릭 시 한페이지 기준으로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가능한 페이지 넘버는 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까지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56405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오늘의 키워드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분야의 오늘의 키워드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오늘 하루 가장 인기 높은 키워드 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키워드가 없는 경우 해당 영역 노출하지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키워드 클릭 시 해당 키워드를 포함한 검색 결과 화면으로 이동 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4427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4427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4427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4427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4427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4427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4427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DC85450-EEAC-463B-8591-853AED4571B2}"/>
              </a:ext>
            </a:extLst>
          </p:cNvPr>
          <p:cNvSpPr/>
          <p:nvPr/>
        </p:nvSpPr>
        <p:spPr bwMode="auto">
          <a:xfrm>
            <a:off x="961493" y="1221265"/>
            <a:ext cx="7066826" cy="4261507"/>
          </a:xfrm>
          <a:prstGeom prst="roundRect">
            <a:avLst>
              <a:gd name="adj" fmla="val 275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9264AF-9D0B-4028-BBD3-09D695C5F9AC}"/>
              </a:ext>
            </a:extLst>
          </p:cNvPr>
          <p:cNvSpPr>
            <a:spLocks noChangeAspect="1"/>
          </p:cNvSpPr>
          <p:nvPr/>
        </p:nvSpPr>
        <p:spPr bwMode="auto">
          <a:xfrm>
            <a:off x="3913394" y="1297661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2023.06.23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 descr="C:\Users\nexti\Downloads\date_range_FILL0_wght400_GRAD0_opsz48.png">
            <a:extLst>
              <a:ext uri="{FF2B5EF4-FFF2-40B4-BE49-F238E27FC236}">
                <a16:creationId xmlns:a16="http://schemas.microsoft.com/office/drawing/2014/main" id="{63FAB51F-01EE-4CEF-B8FA-096AC4849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1912" y="1345881"/>
            <a:ext cx="151511" cy="151511"/>
          </a:xfrm>
          <a:prstGeom prst="rect">
            <a:avLst/>
          </a:prstGeom>
          <a:noFill/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C4C9297D-ADE5-4C31-9A37-19E34A2D7DB4}"/>
              </a:ext>
            </a:extLst>
          </p:cNvPr>
          <p:cNvSpPr>
            <a:spLocks noChangeAspect="1"/>
          </p:cNvSpPr>
          <p:nvPr/>
        </p:nvSpPr>
        <p:spPr bwMode="auto">
          <a:xfrm>
            <a:off x="3760518" y="1297661"/>
            <a:ext cx="305751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◀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D0C17C2-3187-4DF0-AED1-C00DE10DA823}"/>
              </a:ext>
            </a:extLst>
          </p:cNvPr>
          <p:cNvSpPr>
            <a:spLocks noChangeAspect="1"/>
          </p:cNvSpPr>
          <p:nvPr/>
        </p:nvSpPr>
        <p:spPr bwMode="auto">
          <a:xfrm>
            <a:off x="5136472" y="1297661"/>
            <a:ext cx="305751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B3382A4-283C-4768-9800-CD3181DBBD6F}"/>
              </a:ext>
            </a:extLst>
          </p:cNvPr>
          <p:cNvSpPr/>
          <p:nvPr/>
        </p:nvSpPr>
        <p:spPr bwMode="auto">
          <a:xfrm>
            <a:off x="711906" y="228464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DF726BF-8DC4-430F-848A-960DF6BA6860}"/>
              </a:ext>
            </a:extLst>
          </p:cNvPr>
          <p:cNvSpPr/>
          <p:nvPr/>
        </p:nvSpPr>
        <p:spPr bwMode="auto">
          <a:xfrm>
            <a:off x="1025152" y="1766704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5D2AEE8-5A7C-438F-9FAD-1DA28EB7CE43}"/>
              </a:ext>
            </a:extLst>
          </p:cNvPr>
          <p:cNvSpPr txBox="1"/>
          <p:nvPr/>
        </p:nvSpPr>
        <p:spPr>
          <a:xfrm>
            <a:off x="2432721" y="2293735"/>
            <a:ext cx="400471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16744E-EBFD-48F7-BAA2-23BB6544CEC8}"/>
              </a:ext>
            </a:extLst>
          </p:cNvPr>
          <p:cNvSpPr txBox="1"/>
          <p:nvPr/>
        </p:nvSpPr>
        <p:spPr>
          <a:xfrm>
            <a:off x="2431866" y="1755465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6E3CF4-EC03-468B-8249-20C5CBA22AC6}"/>
              </a:ext>
            </a:extLst>
          </p:cNvPr>
          <p:cNvSpPr txBox="1"/>
          <p:nvPr/>
        </p:nvSpPr>
        <p:spPr>
          <a:xfrm>
            <a:off x="2429200" y="2040495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52FD285-570A-48A3-A892-8663D5BEBAB5}"/>
              </a:ext>
            </a:extLst>
          </p:cNvPr>
          <p:cNvSpPr/>
          <p:nvPr/>
        </p:nvSpPr>
        <p:spPr bwMode="auto">
          <a:xfrm>
            <a:off x="4552124" y="1766704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7E78640-2331-4188-AB08-1FCC9337BC60}"/>
              </a:ext>
            </a:extLst>
          </p:cNvPr>
          <p:cNvSpPr txBox="1"/>
          <p:nvPr/>
        </p:nvSpPr>
        <p:spPr>
          <a:xfrm>
            <a:off x="5959693" y="2293735"/>
            <a:ext cx="400471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B30826A-239B-4AFD-BF63-CBE4D864FD9D}"/>
              </a:ext>
            </a:extLst>
          </p:cNvPr>
          <p:cNvSpPr txBox="1"/>
          <p:nvPr/>
        </p:nvSpPr>
        <p:spPr>
          <a:xfrm>
            <a:off x="5958838" y="1755465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12F574-D88E-40D7-B395-70141F33F908}"/>
              </a:ext>
            </a:extLst>
          </p:cNvPr>
          <p:cNvSpPr txBox="1"/>
          <p:nvPr/>
        </p:nvSpPr>
        <p:spPr>
          <a:xfrm>
            <a:off x="5956172" y="2040495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30527BD-9C04-4616-8229-CF4162525FCC}"/>
              </a:ext>
            </a:extLst>
          </p:cNvPr>
          <p:cNvSpPr/>
          <p:nvPr/>
        </p:nvSpPr>
        <p:spPr bwMode="auto">
          <a:xfrm>
            <a:off x="1025152" y="2654978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E4BEF1-6C44-4D51-81C5-DBE2A76366EC}"/>
              </a:ext>
            </a:extLst>
          </p:cNvPr>
          <p:cNvSpPr txBox="1"/>
          <p:nvPr/>
        </p:nvSpPr>
        <p:spPr>
          <a:xfrm>
            <a:off x="2432721" y="3182009"/>
            <a:ext cx="400471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7E586B-9F5F-47EF-9E4F-2E7F9830E61B}"/>
              </a:ext>
            </a:extLst>
          </p:cNvPr>
          <p:cNvSpPr txBox="1"/>
          <p:nvPr/>
        </p:nvSpPr>
        <p:spPr>
          <a:xfrm>
            <a:off x="2431866" y="2643739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5157D8-13BF-4C57-819D-D0CF8F4E71C6}"/>
              </a:ext>
            </a:extLst>
          </p:cNvPr>
          <p:cNvSpPr txBox="1"/>
          <p:nvPr/>
        </p:nvSpPr>
        <p:spPr>
          <a:xfrm>
            <a:off x="2429200" y="2928769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831B0CEF-F45A-4D52-AAC9-7669978D6D39}"/>
              </a:ext>
            </a:extLst>
          </p:cNvPr>
          <p:cNvSpPr/>
          <p:nvPr/>
        </p:nvSpPr>
        <p:spPr bwMode="auto">
          <a:xfrm>
            <a:off x="4552124" y="2654978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EAE4A36-8317-4549-B41B-D7EF60349CB1}"/>
              </a:ext>
            </a:extLst>
          </p:cNvPr>
          <p:cNvSpPr txBox="1"/>
          <p:nvPr/>
        </p:nvSpPr>
        <p:spPr>
          <a:xfrm>
            <a:off x="5959693" y="3182009"/>
            <a:ext cx="400471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437E35C-AE7A-4628-B8A0-34C5545CE36C}"/>
              </a:ext>
            </a:extLst>
          </p:cNvPr>
          <p:cNvSpPr txBox="1"/>
          <p:nvPr/>
        </p:nvSpPr>
        <p:spPr>
          <a:xfrm>
            <a:off x="5958838" y="2643739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6F3D7FC-737B-4BD7-98DE-B8998FEF7CFF}"/>
              </a:ext>
            </a:extLst>
          </p:cNvPr>
          <p:cNvSpPr txBox="1"/>
          <p:nvPr/>
        </p:nvSpPr>
        <p:spPr>
          <a:xfrm>
            <a:off x="5956172" y="2928769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BD79868-7AD4-4E67-BEA0-E34A3C47A7FE}"/>
              </a:ext>
            </a:extLst>
          </p:cNvPr>
          <p:cNvSpPr/>
          <p:nvPr/>
        </p:nvSpPr>
        <p:spPr bwMode="auto">
          <a:xfrm>
            <a:off x="3490569" y="135674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2FC191D4-BB3E-4882-907E-C225D2ABF8FE}"/>
              </a:ext>
            </a:extLst>
          </p:cNvPr>
          <p:cNvSpPr/>
          <p:nvPr/>
        </p:nvSpPr>
        <p:spPr bwMode="auto">
          <a:xfrm>
            <a:off x="2222915" y="3180599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C33B266-153B-4CC0-A8EE-7BBA24586FC8}"/>
              </a:ext>
            </a:extLst>
          </p:cNvPr>
          <p:cNvSpPr/>
          <p:nvPr/>
        </p:nvSpPr>
        <p:spPr bwMode="auto">
          <a:xfrm>
            <a:off x="1025152" y="4093513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A32F8F1-A83B-4777-8553-1E2B5DD9B05B}"/>
              </a:ext>
            </a:extLst>
          </p:cNvPr>
          <p:cNvSpPr txBox="1"/>
          <p:nvPr/>
        </p:nvSpPr>
        <p:spPr>
          <a:xfrm>
            <a:off x="2432721" y="4620544"/>
            <a:ext cx="400471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3F8227-2A65-4F3F-AF7B-78C3D7659858}"/>
              </a:ext>
            </a:extLst>
          </p:cNvPr>
          <p:cNvSpPr txBox="1"/>
          <p:nvPr/>
        </p:nvSpPr>
        <p:spPr>
          <a:xfrm>
            <a:off x="2431866" y="4082274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F1DA2F-8BC5-47E4-A5DA-8A6188B5B176}"/>
              </a:ext>
            </a:extLst>
          </p:cNvPr>
          <p:cNvSpPr txBox="1"/>
          <p:nvPr/>
        </p:nvSpPr>
        <p:spPr>
          <a:xfrm>
            <a:off x="2429200" y="4367304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A7BA783-33CB-4C3E-8408-F831A52AB30E}"/>
              </a:ext>
            </a:extLst>
          </p:cNvPr>
          <p:cNvSpPr/>
          <p:nvPr/>
        </p:nvSpPr>
        <p:spPr bwMode="auto">
          <a:xfrm>
            <a:off x="4552124" y="4093513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0B58720-E6CD-45FD-9C61-6055F4277098}"/>
              </a:ext>
            </a:extLst>
          </p:cNvPr>
          <p:cNvSpPr txBox="1"/>
          <p:nvPr/>
        </p:nvSpPr>
        <p:spPr>
          <a:xfrm>
            <a:off x="5959693" y="4620544"/>
            <a:ext cx="400471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42BB91A-6434-40E8-81DC-40C9A1FD13F7}"/>
              </a:ext>
            </a:extLst>
          </p:cNvPr>
          <p:cNvSpPr txBox="1"/>
          <p:nvPr/>
        </p:nvSpPr>
        <p:spPr>
          <a:xfrm>
            <a:off x="5958838" y="4082274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D5E34B0-C891-4938-9893-621D8C2118EA}"/>
              </a:ext>
            </a:extLst>
          </p:cNvPr>
          <p:cNvSpPr txBox="1"/>
          <p:nvPr/>
        </p:nvSpPr>
        <p:spPr>
          <a:xfrm>
            <a:off x="5956172" y="4367304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E6FEA1C-45BB-42E2-B318-44B6B5A64E94}"/>
              </a:ext>
            </a:extLst>
          </p:cNvPr>
          <p:cNvGrpSpPr/>
          <p:nvPr/>
        </p:nvGrpSpPr>
        <p:grpSpPr>
          <a:xfrm>
            <a:off x="961493" y="3667335"/>
            <a:ext cx="7066826" cy="132983"/>
            <a:chOff x="134832" y="1594922"/>
            <a:chExt cx="7066826" cy="132983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1C391E98-EB47-415B-87B0-1E2285C85D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4832" y="1670992"/>
              <a:ext cx="7066826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D73611E7-3164-441F-BAC7-DB0EC3922134}"/>
                </a:ext>
              </a:extLst>
            </p:cNvPr>
            <p:cNvSpPr/>
            <p:nvPr/>
          </p:nvSpPr>
          <p:spPr bwMode="auto">
            <a:xfrm>
              <a:off x="3086441" y="1594922"/>
              <a:ext cx="748936" cy="132983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중간 생략</a:t>
              </a:r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BF813E8-C627-4335-8792-B5E7BC618FE1}"/>
              </a:ext>
            </a:extLst>
          </p:cNvPr>
          <p:cNvSpPr>
            <a:spLocks noChangeAspect="1"/>
          </p:cNvSpPr>
          <p:nvPr/>
        </p:nvSpPr>
        <p:spPr bwMode="auto">
          <a:xfrm>
            <a:off x="3850173" y="5052550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② 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④ ⑤</a:t>
            </a:r>
            <a:endParaRPr lang="ko-KR" altLang="en-US" sz="11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79B0D72-11C5-4AF7-BE73-DA25928F5D64}"/>
              </a:ext>
            </a:extLst>
          </p:cNvPr>
          <p:cNvSpPr>
            <a:spLocks noChangeAspect="1"/>
          </p:cNvSpPr>
          <p:nvPr/>
        </p:nvSpPr>
        <p:spPr bwMode="auto">
          <a:xfrm>
            <a:off x="3618816" y="5052550"/>
            <a:ext cx="305751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◀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E47B52D-7E26-489F-BCF7-A60BE603C448}"/>
              </a:ext>
            </a:extLst>
          </p:cNvPr>
          <p:cNvSpPr>
            <a:spLocks noChangeAspect="1"/>
          </p:cNvSpPr>
          <p:nvPr/>
        </p:nvSpPr>
        <p:spPr bwMode="auto">
          <a:xfrm>
            <a:off x="4994770" y="5052550"/>
            <a:ext cx="305751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7CEE8383-9FD9-4822-B2DD-93BC9A615EA6}"/>
              </a:ext>
            </a:extLst>
          </p:cNvPr>
          <p:cNvSpPr/>
          <p:nvPr/>
        </p:nvSpPr>
        <p:spPr bwMode="auto">
          <a:xfrm>
            <a:off x="961493" y="5627860"/>
            <a:ext cx="7066826" cy="400351"/>
          </a:xfrm>
          <a:prstGeom prst="roundRect">
            <a:avLst>
              <a:gd name="adj" fmla="val 22584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7C5F400-C40B-4BCB-90FD-C4DD6B643522}"/>
              </a:ext>
            </a:extLst>
          </p:cNvPr>
          <p:cNvSpPr>
            <a:spLocks noChangeAspect="1"/>
          </p:cNvSpPr>
          <p:nvPr/>
        </p:nvSpPr>
        <p:spPr bwMode="auto">
          <a:xfrm>
            <a:off x="1052886" y="5709738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오늘의 스포츠 키워드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2B9969D-FCC0-43BD-9DD7-D6D7050DCD66}"/>
              </a:ext>
            </a:extLst>
          </p:cNvPr>
          <p:cNvSpPr>
            <a:spLocks noChangeAspect="1"/>
          </p:cNvSpPr>
          <p:nvPr/>
        </p:nvSpPr>
        <p:spPr bwMode="auto">
          <a:xfrm>
            <a:off x="2690098" y="5709738"/>
            <a:ext cx="4390616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정무위원회  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쥐스탱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트뤼도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김선교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 바이든  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윤리특별위원회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352C14C-F544-4AA6-8909-8352E433C6F4}"/>
              </a:ext>
            </a:extLst>
          </p:cNvPr>
          <p:cNvSpPr/>
          <p:nvPr/>
        </p:nvSpPr>
        <p:spPr bwMode="auto">
          <a:xfrm>
            <a:off x="3322063" y="510781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D9FB06F6-9D82-4DF3-9F89-839A28A7DD81}"/>
              </a:ext>
            </a:extLst>
          </p:cNvPr>
          <p:cNvSpPr/>
          <p:nvPr/>
        </p:nvSpPr>
        <p:spPr bwMode="auto">
          <a:xfrm>
            <a:off x="711906" y="572485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FD2DDD8-DCCA-462D-B5E6-872839ECAE1D}"/>
              </a:ext>
            </a:extLst>
          </p:cNvPr>
          <p:cNvSpPr/>
          <p:nvPr/>
        </p:nvSpPr>
        <p:spPr bwMode="auto">
          <a:xfrm>
            <a:off x="947666" y="268045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3FCF25E-36BF-463D-B852-3F017E3C8E5F}"/>
              </a:ext>
            </a:extLst>
          </p:cNvPr>
          <p:cNvSpPr/>
          <p:nvPr/>
        </p:nvSpPr>
        <p:spPr bwMode="auto">
          <a:xfrm>
            <a:off x="5749886" y="2301034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49040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534A-97F4-448F-9D95-BC36B20F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417" y="2844225"/>
            <a:ext cx="1005403" cy="584775"/>
          </a:xfrm>
        </p:spPr>
        <p:txBody>
          <a:bodyPr/>
          <a:lstStyle/>
          <a:p>
            <a:r>
              <a:rPr lang="ko-KR" altLang="en-US" dirty="0"/>
              <a:t>이슈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6372C-0E26-4F7D-BD83-B5CB178652B2}"/>
              </a:ext>
            </a:extLst>
          </p:cNvPr>
          <p:cNvSpPr txBox="1"/>
          <p:nvPr/>
        </p:nvSpPr>
        <p:spPr>
          <a:xfrm>
            <a:off x="869417" y="3579223"/>
            <a:ext cx="4233851" cy="483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이슈에 대한 화면 구성은 전체 이슈에 대한 화면과 각 이슈에 대한 화면을 제공한다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개별 이슈 화면은 타임라인 방식과 일반 목록 방식을 제공한다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68121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99F0B4-439C-4773-8372-0E86FEE7700D}"/>
              </a:ext>
            </a:extLst>
          </p:cNvPr>
          <p:cNvSpPr txBox="1"/>
          <p:nvPr/>
        </p:nvSpPr>
        <p:spPr>
          <a:xfrm>
            <a:off x="466635" y="292501"/>
            <a:ext cx="156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Layout_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이슈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294B1D2-E102-4C7B-90EB-D67ABD29DFD9}"/>
              </a:ext>
            </a:extLst>
          </p:cNvPr>
          <p:cNvSpPr/>
          <p:nvPr/>
        </p:nvSpPr>
        <p:spPr bwMode="auto">
          <a:xfrm>
            <a:off x="644434" y="1081278"/>
            <a:ext cx="3220354" cy="51888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454654-8761-4088-B25E-A6D89D6B3DC3}"/>
              </a:ext>
            </a:extLst>
          </p:cNvPr>
          <p:cNvSpPr/>
          <p:nvPr/>
        </p:nvSpPr>
        <p:spPr bwMode="auto">
          <a:xfrm>
            <a:off x="644434" y="1075914"/>
            <a:ext cx="3220354" cy="236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Header(</a:t>
            </a:r>
            <a:r>
              <a:rPr kumimoji="1"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공통영역</a:t>
            </a: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4E2C20-749D-40E3-B145-08986DDBDCAB}"/>
              </a:ext>
            </a:extLst>
          </p:cNvPr>
          <p:cNvSpPr/>
          <p:nvPr/>
        </p:nvSpPr>
        <p:spPr bwMode="auto">
          <a:xfrm>
            <a:off x="957944" y="1384495"/>
            <a:ext cx="2858405" cy="18743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타이틀 영역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ABDA4C8-D6F3-40D9-B450-3FFEEF291991}"/>
              </a:ext>
            </a:extLst>
          </p:cNvPr>
          <p:cNvSpPr/>
          <p:nvPr/>
        </p:nvSpPr>
        <p:spPr bwMode="auto">
          <a:xfrm>
            <a:off x="644434" y="6270123"/>
            <a:ext cx="3220354" cy="1708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Footer(</a:t>
            </a:r>
            <a:r>
              <a:rPr kumimoji="1"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공통영역</a:t>
            </a: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C17AD8-5C79-42A4-8149-F9D7CE433334}"/>
              </a:ext>
            </a:extLst>
          </p:cNvPr>
          <p:cNvSpPr/>
          <p:nvPr/>
        </p:nvSpPr>
        <p:spPr bwMode="auto">
          <a:xfrm>
            <a:off x="957944" y="1606101"/>
            <a:ext cx="2852157" cy="4108845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이슈 목록 영역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B9C7D1A-2C99-4B53-BD66-2FEE0243B602}"/>
              </a:ext>
            </a:extLst>
          </p:cNvPr>
          <p:cNvSpPr/>
          <p:nvPr/>
        </p:nvSpPr>
        <p:spPr bwMode="auto">
          <a:xfrm>
            <a:off x="705394" y="1384495"/>
            <a:ext cx="191590" cy="170229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툴</a:t>
            </a:r>
            <a:endParaRPr kumimoji="1" lang="en-US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  <a:endParaRPr kumimoji="1"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</a:t>
            </a:r>
            <a:endParaRPr kumimoji="1" lang="en-US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EEEE42-CBEE-4850-A5E0-75F554B98628}"/>
              </a:ext>
            </a:extLst>
          </p:cNvPr>
          <p:cNvSpPr txBox="1"/>
          <p:nvPr/>
        </p:nvSpPr>
        <p:spPr>
          <a:xfrm>
            <a:off x="4909457" y="825864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기사 항목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이슈 전체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4" name="표 4">
            <a:extLst>
              <a:ext uri="{FF2B5EF4-FFF2-40B4-BE49-F238E27FC236}">
                <a16:creationId xmlns:a16="http://schemas.microsoft.com/office/drawing/2014/main" id="{8E401EDF-23A3-4E1E-9870-0A38A8C6C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61392"/>
              </p:ext>
            </p:extLst>
          </p:nvPr>
        </p:nvGraphicFramePr>
        <p:xfrm>
          <a:off x="5008517" y="1075914"/>
          <a:ext cx="6478089" cy="601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타이틀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이슈 타이틀 및 다른 분야로 이동할 수 있는 탭 메뉴를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8482899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이슈 목록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이슈에 대한 목록을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FB45B2B8-57DB-46B0-93D6-01373650667B}"/>
              </a:ext>
            </a:extLst>
          </p:cNvPr>
          <p:cNvSpPr txBox="1"/>
          <p:nvPr/>
        </p:nvSpPr>
        <p:spPr>
          <a:xfrm>
            <a:off x="4909457" y="3284012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툴바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영역 항목</a:t>
            </a:r>
          </a:p>
        </p:txBody>
      </p:sp>
      <p:graphicFrame>
        <p:nvGraphicFramePr>
          <p:cNvPr id="58" name="표 4">
            <a:extLst>
              <a:ext uri="{FF2B5EF4-FFF2-40B4-BE49-F238E27FC236}">
                <a16:creationId xmlns:a16="http://schemas.microsoft.com/office/drawing/2014/main" id="{B2727AA8-DA94-40BB-BBF4-F67F48F94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876186"/>
              </p:ext>
            </p:extLst>
          </p:nvPr>
        </p:nvGraphicFramePr>
        <p:xfrm>
          <a:off x="5008517" y="3534062"/>
          <a:ext cx="6478089" cy="795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상단으로 이동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8482899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 팝업 오픈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확대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글자 크기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확대하기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축소하기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006372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E05B08-E2A9-4B73-9853-1B0FA120A334}"/>
              </a:ext>
            </a:extLst>
          </p:cNvPr>
          <p:cNvSpPr/>
          <p:nvPr/>
        </p:nvSpPr>
        <p:spPr bwMode="auto">
          <a:xfrm>
            <a:off x="655332" y="864204"/>
            <a:ext cx="80566" cy="80566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B330B0-EAE1-4187-8E6B-748A8971FBA1}"/>
              </a:ext>
            </a:extLst>
          </p:cNvPr>
          <p:cNvSpPr txBox="1"/>
          <p:nvPr/>
        </p:nvSpPr>
        <p:spPr>
          <a:xfrm>
            <a:off x="697798" y="740903"/>
            <a:ext cx="1762021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상황인 경우 노출되는 영역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B7BF54-37BF-4FAF-9B43-80B367541CCF}"/>
              </a:ext>
            </a:extLst>
          </p:cNvPr>
          <p:cNvSpPr txBox="1"/>
          <p:nvPr/>
        </p:nvSpPr>
        <p:spPr>
          <a:xfrm>
            <a:off x="4909457" y="1957978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기사 항목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이슈 개별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4582F192-CBF6-4448-A1C4-716B09C66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111783"/>
              </p:ext>
            </p:extLst>
          </p:nvPr>
        </p:nvGraphicFramePr>
        <p:xfrm>
          <a:off x="5008517" y="2208028"/>
          <a:ext cx="6478089" cy="795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타이틀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개별 이슈 타이틀 및 이슈 전체보기 메뉴를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8482899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이슈 목록 영역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이슈에 대한 목록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타임라인 형식을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관련정보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이슈와 연관된 정보 바로가기를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03747590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9CD8D3-05AC-4C22-BD91-8F66F8B65CA7}"/>
              </a:ext>
            </a:extLst>
          </p:cNvPr>
          <p:cNvSpPr/>
          <p:nvPr/>
        </p:nvSpPr>
        <p:spPr bwMode="auto">
          <a:xfrm>
            <a:off x="957944" y="5756197"/>
            <a:ext cx="2858405" cy="360899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관련정보 영역</a:t>
            </a:r>
          </a:p>
        </p:txBody>
      </p:sp>
    </p:spTree>
    <p:extLst>
      <p:ext uri="{BB962C8B-B14F-4D97-AF65-F5344CB8AC3E}">
        <p14:creationId xmlns:p14="http://schemas.microsoft.com/office/powerpoint/2010/main" val="29574496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873957" cy="215444"/>
          </a:xfrm>
        </p:spPr>
        <p:txBody>
          <a:bodyPr/>
          <a:lstStyle/>
          <a:p>
            <a:r>
              <a:rPr lang="ko-KR" altLang="en-US" dirty="0"/>
              <a:t>이슈 전체 목록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&gt; </a:t>
            </a:r>
            <a:r>
              <a:rPr lang="ko-KR" altLang="en-US" dirty="0"/>
              <a:t>분야별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079444"/>
              </p:ext>
            </p:extLst>
          </p:nvPr>
        </p:nvGraphicFramePr>
        <p:xfrm>
          <a:off x="8939284" y="973008"/>
          <a:ext cx="3152632" cy="441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2479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전체 목록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목록 최대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년도 선택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Default 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년도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지난 년도 부터 현재 년도까지 노출 선택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최근 년도 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년도 선택 시 해당 년도 이슈 목록 조회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구분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이미지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타이틀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관련기사건수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최근업데이트일자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+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전체보기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관련기사 건수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이슈에 포함된 기사 건수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최근 업데이트 일자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 및 시간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전체보기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전체 해당 이슈 전체 목록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최신 기사 목록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이슈에 대한 최신 기사 목록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B3B5AC1-9842-415F-846A-9F6C7565E747}"/>
              </a:ext>
            </a:extLst>
          </p:cNvPr>
          <p:cNvSpPr/>
          <p:nvPr/>
        </p:nvSpPr>
        <p:spPr bwMode="auto">
          <a:xfrm>
            <a:off x="970202" y="1463041"/>
            <a:ext cx="7050391" cy="4990010"/>
          </a:xfrm>
          <a:prstGeom prst="roundRect">
            <a:avLst>
              <a:gd name="adj" fmla="val 2465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4F99EE-3BAA-4ACD-909A-F60F9B9197BB}"/>
              </a:ext>
            </a:extLst>
          </p:cNvPr>
          <p:cNvSpPr>
            <a:spLocks noChangeAspect="1"/>
          </p:cNvSpPr>
          <p:nvPr/>
        </p:nvSpPr>
        <p:spPr bwMode="auto">
          <a:xfrm>
            <a:off x="946883" y="1128938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이슈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2BBB0B4-4EAE-4A41-9FF9-BAE062F22043}"/>
              </a:ext>
            </a:extLst>
          </p:cNvPr>
          <p:cNvSpPr>
            <a:spLocks noChangeAspect="1"/>
          </p:cNvSpPr>
          <p:nvPr/>
        </p:nvSpPr>
        <p:spPr bwMode="auto">
          <a:xfrm>
            <a:off x="1560628" y="1147374"/>
            <a:ext cx="514906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  정치   경제  사회   문화  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IT〮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과학   국제  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재난〮기후〮환경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생활〮건강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스포츠   연예   날씨 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F609923-F980-4233-BB1F-63EF7EB52D06}"/>
              </a:ext>
            </a:extLst>
          </p:cNvPr>
          <p:cNvSpPr>
            <a:spLocks noChangeAspect="1"/>
          </p:cNvSpPr>
          <p:nvPr/>
        </p:nvSpPr>
        <p:spPr bwMode="auto">
          <a:xfrm>
            <a:off x="3840143" y="1630302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2023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6749553-38EC-4B23-9990-46F9973FFC56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4575541" y="1630302"/>
            <a:ext cx="305751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6FCE106-B299-4380-8A92-B06D08927DF5}"/>
              </a:ext>
            </a:extLst>
          </p:cNvPr>
          <p:cNvSpPr/>
          <p:nvPr/>
        </p:nvSpPr>
        <p:spPr bwMode="auto">
          <a:xfrm>
            <a:off x="1025152" y="2119606"/>
            <a:ext cx="3439766" cy="841976"/>
          </a:xfrm>
          <a:prstGeom prst="roundRect">
            <a:avLst>
              <a:gd name="adj" fmla="val 4908"/>
            </a:avLst>
          </a:prstGeom>
          <a:solidFill>
            <a:srgbClr val="26262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20FBA1-BD4E-49B4-A8E9-9C41145B41DC}"/>
              </a:ext>
            </a:extLst>
          </p:cNvPr>
          <p:cNvSpPr txBox="1"/>
          <p:nvPr/>
        </p:nvSpPr>
        <p:spPr>
          <a:xfrm>
            <a:off x="2703126" y="2345824"/>
            <a:ext cx="1050708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관련기사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559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8B0C828-730F-4A1A-8471-0817BB05F5CA}"/>
              </a:ext>
            </a:extLst>
          </p:cNvPr>
          <p:cNvSpPr txBox="1"/>
          <p:nvPr/>
        </p:nvSpPr>
        <p:spPr>
          <a:xfrm>
            <a:off x="2702271" y="2174958"/>
            <a:ext cx="1865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충북 구제역 확산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…”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위기단계 심각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FEE683E-0079-4857-8849-D35DDB32C6A6}"/>
              </a:ext>
            </a:extLst>
          </p:cNvPr>
          <p:cNvSpPr txBox="1"/>
          <p:nvPr/>
        </p:nvSpPr>
        <p:spPr>
          <a:xfrm>
            <a:off x="2703125" y="2476451"/>
            <a:ext cx="1773519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최근 업데이트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2023.06.23 (16: 23)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CDB76B2C-60F9-4FA8-A9B7-5DED727E11FE}"/>
              </a:ext>
            </a:extLst>
          </p:cNvPr>
          <p:cNvSpPr/>
          <p:nvPr/>
        </p:nvSpPr>
        <p:spPr bwMode="auto">
          <a:xfrm>
            <a:off x="3859917" y="2734373"/>
            <a:ext cx="565241" cy="174548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전체보기 ▶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60CC996-3736-44A0-8629-68F3125B2205}"/>
              </a:ext>
            </a:extLst>
          </p:cNvPr>
          <p:cNvSpPr txBox="1"/>
          <p:nvPr/>
        </p:nvSpPr>
        <p:spPr>
          <a:xfrm>
            <a:off x="1040439" y="3058059"/>
            <a:ext cx="3424479" cy="84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돼지 등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우제류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 마리 구제역 백신접종 완료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ts val="12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년 만의 구제역 발병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전북 축산 농가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추가 발병 농가도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자가접종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‘…”10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만여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마리 백신 안 맞아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구제역 농가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곳으로 늘어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 9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 시군 구제역 경보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심각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pPr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돼지 등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우제류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 마리 구제역 백신접종 완료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3A07B161-AB9E-4DF7-B22D-C070DD806191}"/>
              </a:ext>
            </a:extLst>
          </p:cNvPr>
          <p:cNvSpPr/>
          <p:nvPr/>
        </p:nvSpPr>
        <p:spPr bwMode="auto">
          <a:xfrm>
            <a:off x="1025152" y="2119606"/>
            <a:ext cx="1622169" cy="841976"/>
          </a:xfrm>
          <a:custGeom>
            <a:avLst/>
            <a:gdLst>
              <a:gd name="connsiteX0" fmla="*/ 35603 w 1397583"/>
              <a:gd name="connsiteY0" fmla="*/ 0 h 725406"/>
              <a:gd name="connsiteX1" fmla="*/ 1397583 w 1397583"/>
              <a:gd name="connsiteY1" fmla="*/ 0 h 725406"/>
              <a:gd name="connsiteX2" fmla="*/ 1397583 w 1397583"/>
              <a:gd name="connsiteY2" fmla="*/ 725406 h 725406"/>
              <a:gd name="connsiteX3" fmla="*/ 35603 w 1397583"/>
              <a:gd name="connsiteY3" fmla="*/ 725406 h 725406"/>
              <a:gd name="connsiteX4" fmla="*/ 0 w 1397583"/>
              <a:gd name="connsiteY4" fmla="*/ 689803 h 725406"/>
              <a:gd name="connsiteX5" fmla="*/ 0 w 1397583"/>
              <a:gd name="connsiteY5" fmla="*/ 35603 h 725406"/>
              <a:gd name="connsiteX6" fmla="*/ 35603 w 1397583"/>
              <a:gd name="connsiteY6" fmla="*/ 0 h 72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7583" h="725406">
                <a:moveTo>
                  <a:pt x="35603" y="0"/>
                </a:moveTo>
                <a:lnTo>
                  <a:pt x="1397583" y="0"/>
                </a:lnTo>
                <a:lnTo>
                  <a:pt x="1397583" y="725406"/>
                </a:lnTo>
                <a:lnTo>
                  <a:pt x="35603" y="725406"/>
                </a:lnTo>
                <a:cubicBezTo>
                  <a:pt x="15940" y="725406"/>
                  <a:pt x="0" y="709466"/>
                  <a:pt x="0" y="689803"/>
                </a:cubicBezTo>
                <a:lnTo>
                  <a:pt x="0" y="35603"/>
                </a:lnTo>
                <a:cubicBezTo>
                  <a:pt x="0" y="15940"/>
                  <a:pt x="15940" y="0"/>
                  <a:pt x="35603" y="0"/>
                </a:cubicBezTo>
                <a:close/>
              </a:path>
            </a:pathLst>
          </a:cu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1AC2A1B-30E9-4240-9FC0-C9B7330CA8C1}"/>
              </a:ext>
            </a:extLst>
          </p:cNvPr>
          <p:cNvSpPr/>
          <p:nvPr/>
        </p:nvSpPr>
        <p:spPr bwMode="auto">
          <a:xfrm>
            <a:off x="4525998" y="2119606"/>
            <a:ext cx="3439766" cy="841976"/>
          </a:xfrm>
          <a:prstGeom prst="roundRect">
            <a:avLst>
              <a:gd name="adj" fmla="val 4908"/>
            </a:avLst>
          </a:prstGeom>
          <a:solidFill>
            <a:srgbClr val="26262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458AAF-E402-4341-82DD-109C115AD9B2}"/>
              </a:ext>
            </a:extLst>
          </p:cNvPr>
          <p:cNvSpPr txBox="1"/>
          <p:nvPr/>
        </p:nvSpPr>
        <p:spPr>
          <a:xfrm>
            <a:off x="6203972" y="2345824"/>
            <a:ext cx="1050708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관련기사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559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F386CC6-A87F-464C-A9A4-C40AF9C8E977}"/>
              </a:ext>
            </a:extLst>
          </p:cNvPr>
          <p:cNvSpPr txBox="1"/>
          <p:nvPr/>
        </p:nvSpPr>
        <p:spPr>
          <a:xfrm>
            <a:off x="6203117" y="2174958"/>
            <a:ext cx="1865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충북 구제역 확산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…”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위기단계 심각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583C4E1-7635-4757-B0A6-B6E79C59C5F8}"/>
              </a:ext>
            </a:extLst>
          </p:cNvPr>
          <p:cNvSpPr txBox="1"/>
          <p:nvPr/>
        </p:nvSpPr>
        <p:spPr>
          <a:xfrm>
            <a:off x="6203971" y="2476451"/>
            <a:ext cx="1773519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최근 업데이트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2023.06.23 (16: 23)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59650729-CACA-48B9-9044-2C8B6CEAD609}"/>
              </a:ext>
            </a:extLst>
          </p:cNvPr>
          <p:cNvSpPr/>
          <p:nvPr/>
        </p:nvSpPr>
        <p:spPr bwMode="auto">
          <a:xfrm>
            <a:off x="7360763" y="2734373"/>
            <a:ext cx="565241" cy="174548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전체보기 ▶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BF4D990-B0E2-4EF4-9CA5-6F4AA83A7594}"/>
              </a:ext>
            </a:extLst>
          </p:cNvPr>
          <p:cNvSpPr txBox="1"/>
          <p:nvPr/>
        </p:nvSpPr>
        <p:spPr>
          <a:xfrm>
            <a:off x="4541285" y="3058059"/>
            <a:ext cx="3424479" cy="84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돼지 등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우제류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 마리 구제역 백신접종 완료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ts val="12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년 만의 구제역 발병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전북 축산 농가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추가 발병 농가도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자가접종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‘…”10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만여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마리 백신 안 맞아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구제역 농가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곳으로 늘어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 9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 시군 구제역 경보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심각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pPr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돼지 등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우제류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 마리 구제역 백신접종 완료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</p:txBody>
      </p:sp>
      <p:sp>
        <p:nvSpPr>
          <p:cNvPr id="101" name="자유형: 도형 100">
            <a:extLst>
              <a:ext uri="{FF2B5EF4-FFF2-40B4-BE49-F238E27FC236}">
                <a16:creationId xmlns:a16="http://schemas.microsoft.com/office/drawing/2014/main" id="{C5815FF4-272E-4A02-A79F-079A87DA4CCB}"/>
              </a:ext>
            </a:extLst>
          </p:cNvPr>
          <p:cNvSpPr/>
          <p:nvPr/>
        </p:nvSpPr>
        <p:spPr bwMode="auto">
          <a:xfrm>
            <a:off x="4525998" y="2119606"/>
            <a:ext cx="1622169" cy="841976"/>
          </a:xfrm>
          <a:custGeom>
            <a:avLst/>
            <a:gdLst>
              <a:gd name="connsiteX0" fmla="*/ 35603 w 1397583"/>
              <a:gd name="connsiteY0" fmla="*/ 0 h 725406"/>
              <a:gd name="connsiteX1" fmla="*/ 1397583 w 1397583"/>
              <a:gd name="connsiteY1" fmla="*/ 0 h 725406"/>
              <a:gd name="connsiteX2" fmla="*/ 1397583 w 1397583"/>
              <a:gd name="connsiteY2" fmla="*/ 725406 h 725406"/>
              <a:gd name="connsiteX3" fmla="*/ 35603 w 1397583"/>
              <a:gd name="connsiteY3" fmla="*/ 725406 h 725406"/>
              <a:gd name="connsiteX4" fmla="*/ 0 w 1397583"/>
              <a:gd name="connsiteY4" fmla="*/ 689803 h 725406"/>
              <a:gd name="connsiteX5" fmla="*/ 0 w 1397583"/>
              <a:gd name="connsiteY5" fmla="*/ 35603 h 725406"/>
              <a:gd name="connsiteX6" fmla="*/ 35603 w 1397583"/>
              <a:gd name="connsiteY6" fmla="*/ 0 h 72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7583" h="725406">
                <a:moveTo>
                  <a:pt x="35603" y="0"/>
                </a:moveTo>
                <a:lnTo>
                  <a:pt x="1397583" y="0"/>
                </a:lnTo>
                <a:lnTo>
                  <a:pt x="1397583" y="725406"/>
                </a:lnTo>
                <a:lnTo>
                  <a:pt x="35603" y="725406"/>
                </a:lnTo>
                <a:cubicBezTo>
                  <a:pt x="15940" y="725406"/>
                  <a:pt x="0" y="709466"/>
                  <a:pt x="0" y="689803"/>
                </a:cubicBezTo>
                <a:lnTo>
                  <a:pt x="0" y="35603"/>
                </a:lnTo>
                <a:cubicBezTo>
                  <a:pt x="0" y="15940"/>
                  <a:pt x="15940" y="0"/>
                  <a:pt x="35603" y="0"/>
                </a:cubicBezTo>
                <a:close/>
              </a:path>
            </a:pathLst>
          </a:cu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B6F910A-4D64-4FF3-9E2C-855D765DAA37}"/>
              </a:ext>
            </a:extLst>
          </p:cNvPr>
          <p:cNvSpPr/>
          <p:nvPr/>
        </p:nvSpPr>
        <p:spPr bwMode="auto">
          <a:xfrm>
            <a:off x="1025152" y="4105161"/>
            <a:ext cx="3439766" cy="841976"/>
          </a:xfrm>
          <a:prstGeom prst="roundRect">
            <a:avLst>
              <a:gd name="adj" fmla="val 4908"/>
            </a:avLst>
          </a:prstGeom>
          <a:solidFill>
            <a:srgbClr val="26262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4CB025B-7532-4786-A265-1B960DB87C5B}"/>
              </a:ext>
            </a:extLst>
          </p:cNvPr>
          <p:cNvSpPr txBox="1"/>
          <p:nvPr/>
        </p:nvSpPr>
        <p:spPr>
          <a:xfrm>
            <a:off x="2703126" y="4331379"/>
            <a:ext cx="1050708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관련기사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559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53284D7-1F2B-4B68-85ED-1153493F4647}"/>
              </a:ext>
            </a:extLst>
          </p:cNvPr>
          <p:cNvSpPr txBox="1"/>
          <p:nvPr/>
        </p:nvSpPr>
        <p:spPr>
          <a:xfrm>
            <a:off x="2702271" y="4160513"/>
            <a:ext cx="1865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충북 구제역 확산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…”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위기단계 심각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B3CD45-8C60-49F3-8B5C-91D6F68A9565}"/>
              </a:ext>
            </a:extLst>
          </p:cNvPr>
          <p:cNvSpPr txBox="1"/>
          <p:nvPr/>
        </p:nvSpPr>
        <p:spPr>
          <a:xfrm>
            <a:off x="2703125" y="4462006"/>
            <a:ext cx="1773519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최근 업데이트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2023.06.23 (16: 23)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C1724789-2673-4F33-A4E1-DD9DA024E108}"/>
              </a:ext>
            </a:extLst>
          </p:cNvPr>
          <p:cNvSpPr/>
          <p:nvPr/>
        </p:nvSpPr>
        <p:spPr bwMode="auto">
          <a:xfrm>
            <a:off x="3859917" y="4719928"/>
            <a:ext cx="565241" cy="174548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전체보기 ▶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C228F0D-4A69-46ED-AFD4-0CFF8BD4FC40}"/>
              </a:ext>
            </a:extLst>
          </p:cNvPr>
          <p:cNvSpPr txBox="1"/>
          <p:nvPr/>
        </p:nvSpPr>
        <p:spPr>
          <a:xfrm>
            <a:off x="1040439" y="5043614"/>
            <a:ext cx="3424479" cy="84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돼지 등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우제류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 마리 구제역 백신접종 완료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ts val="12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년 만의 구제역 발병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전북 축산 농가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추가 발병 농가도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자가접종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‘…”10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만여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마리 백신 안 맞아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구제역 농가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곳으로 늘어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 9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 시군 구제역 경보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심각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pPr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돼지 등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우제류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 마리 구제역 백신접종 완료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</p:txBody>
      </p:sp>
      <p:sp>
        <p:nvSpPr>
          <p:cNvPr id="108" name="자유형: 도형 107">
            <a:extLst>
              <a:ext uri="{FF2B5EF4-FFF2-40B4-BE49-F238E27FC236}">
                <a16:creationId xmlns:a16="http://schemas.microsoft.com/office/drawing/2014/main" id="{1FA4715C-D714-4EDF-A213-F0E3822CBCD2}"/>
              </a:ext>
            </a:extLst>
          </p:cNvPr>
          <p:cNvSpPr/>
          <p:nvPr/>
        </p:nvSpPr>
        <p:spPr bwMode="auto">
          <a:xfrm>
            <a:off x="1025152" y="4105161"/>
            <a:ext cx="1622169" cy="841976"/>
          </a:xfrm>
          <a:custGeom>
            <a:avLst/>
            <a:gdLst>
              <a:gd name="connsiteX0" fmla="*/ 35603 w 1397583"/>
              <a:gd name="connsiteY0" fmla="*/ 0 h 725406"/>
              <a:gd name="connsiteX1" fmla="*/ 1397583 w 1397583"/>
              <a:gd name="connsiteY1" fmla="*/ 0 h 725406"/>
              <a:gd name="connsiteX2" fmla="*/ 1397583 w 1397583"/>
              <a:gd name="connsiteY2" fmla="*/ 725406 h 725406"/>
              <a:gd name="connsiteX3" fmla="*/ 35603 w 1397583"/>
              <a:gd name="connsiteY3" fmla="*/ 725406 h 725406"/>
              <a:gd name="connsiteX4" fmla="*/ 0 w 1397583"/>
              <a:gd name="connsiteY4" fmla="*/ 689803 h 725406"/>
              <a:gd name="connsiteX5" fmla="*/ 0 w 1397583"/>
              <a:gd name="connsiteY5" fmla="*/ 35603 h 725406"/>
              <a:gd name="connsiteX6" fmla="*/ 35603 w 1397583"/>
              <a:gd name="connsiteY6" fmla="*/ 0 h 72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7583" h="725406">
                <a:moveTo>
                  <a:pt x="35603" y="0"/>
                </a:moveTo>
                <a:lnTo>
                  <a:pt x="1397583" y="0"/>
                </a:lnTo>
                <a:lnTo>
                  <a:pt x="1397583" y="725406"/>
                </a:lnTo>
                <a:lnTo>
                  <a:pt x="35603" y="725406"/>
                </a:lnTo>
                <a:cubicBezTo>
                  <a:pt x="15940" y="725406"/>
                  <a:pt x="0" y="709466"/>
                  <a:pt x="0" y="689803"/>
                </a:cubicBezTo>
                <a:lnTo>
                  <a:pt x="0" y="35603"/>
                </a:lnTo>
                <a:cubicBezTo>
                  <a:pt x="0" y="15940"/>
                  <a:pt x="15940" y="0"/>
                  <a:pt x="35603" y="0"/>
                </a:cubicBezTo>
                <a:close/>
              </a:path>
            </a:pathLst>
          </a:cu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8F88F0B2-86D3-4CD4-A4A1-4B4CFBC8E6CE}"/>
              </a:ext>
            </a:extLst>
          </p:cNvPr>
          <p:cNvSpPr/>
          <p:nvPr/>
        </p:nvSpPr>
        <p:spPr bwMode="auto">
          <a:xfrm>
            <a:off x="4525998" y="4105161"/>
            <a:ext cx="3439766" cy="841976"/>
          </a:xfrm>
          <a:prstGeom prst="roundRect">
            <a:avLst>
              <a:gd name="adj" fmla="val 4908"/>
            </a:avLst>
          </a:prstGeom>
          <a:solidFill>
            <a:srgbClr val="26262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3640E0D-40E9-4787-ACBE-06D74A060E69}"/>
              </a:ext>
            </a:extLst>
          </p:cNvPr>
          <p:cNvSpPr txBox="1"/>
          <p:nvPr/>
        </p:nvSpPr>
        <p:spPr>
          <a:xfrm>
            <a:off x="6203972" y="4331379"/>
            <a:ext cx="1050708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관련기사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559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AECF3AA-FC34-4650-960C-3DA57441FC31}"/>
              </a:ext>
            </a:extLst>
          </p:cNvPr>
          <p:cNvSpPr txBox="1"/>
          <p:nvPr/>
        </p:nvSpPr>
        <p:spPr>
          <a:xfrm>
            <a:off x="6203117" y="4160513"/>
            <a:ext cx="1865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충북 구제역 확산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…”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위기단계 심각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4B7FC42-040E-46F8-8044-AF8D60530A99}"/>
              </a:ext>
            </a:extLst>
          </p:cNvPr>
          <p:cNvSpPr txBox="1"/>
          <p:nvPr/>
        </p:nvSpPr>
        <p:spPr>
          <a:xfrm>
            <a:off x="6203971" y="4462006"/>
            <a:ext cx="1773519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최근 업데이트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2023.06.23 (16: 23)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9B1CADEA-CA2A-4DAC-B70B-02A1B6FF2F99}"/>
              </a:ext>
            </a:extLst>
          </p:cNvPr>
          <p:cNvSpPr/>
          <p:nvPr/>
        </p:nvSpPr>
        <p:spPr bwMode="auto">
          <a:xfrm>
            <a:off x="7360763" y="4719928"/>
            <a:ext cx="565241" cy="174548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전체보기 ▶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6A5FD6D-00B0-41B5-902E-3B979D8776CA}"/>
              </a:ext>
            </a:extLst>
          </p:cNvPr>
          <p:cNvSpPr txBox="1"/>
          <p:nvPr/>
        </p:nvSpPr>
        <p:spPr>
          <a:xfrm>
            <a:off x="4541285" y="5043614"/>
            <a:ext cx="3424479" cy="84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돼지 등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우제류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 마리 구제역 백신접종 완료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ts val="12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년 만의 구제역 발병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전북 축산 농가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추가 발병 농가도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자가접종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‘…”10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만여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마리 백신 안 맞아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구제역 농가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곳으로 늘어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 9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 시군 구제역 경보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심각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pPr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돼지 등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우제류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 마리 구제역 백신접종 완료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</p:txBody>
      </p: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FDFC570E-7F93-4528-BE84-5600A0B76A67}"/>
              </a:ext>
            </a:extLst>
          </p:cNvPr>
          <p:cNvSpPr/>
          <p:nvPr/>
        </p:nvSpPr>
        <p:spPr bwMode="auto">
          <a:xfrm>
            <a:off x="4525998" y="4105161"/>
            <a:ext cx="1622169" cy="841976"/>
          </a:xfrm>
          <a:custGeom>
            <a:avLst/>
            <a:gdLst>
              <a:gd name="connsiteX0" fmla="*/ 35603 w 1397583"/>
              <a:gd name="connsiteY0" fmla="*/ 0 h 725406"/>
              <a:gd name="connsiteX1" fmla="*/ 1397583 w 1397583"/>
              <a:gd name="connsiteY1" fmla="*/ 0 h 725406"/>
              <a:gd name="connsiteX2" fmla="*/ 1397583 w 1397583"/>
              <a:gd name="connsiteY2" fmla="*/ 725406 h 725406"/>
              <a:gd name="connsiteX3" fmla="*/ 35603 w 1397583"/>
              <a:gd name="connsiteY3" fmla="*/ 725406 h 725406"/>
              <a:gd name="connsiteX4" fmla="*/ 0 w 1397583"/>
              <a:gd name="connsiteY4" fmla="*/ 689803 h 725406"/>
              <a:gd name="connsiteX5" fmla="*/ 0 w 1397583"/>
              <a:gd name="connsiteY5" fmla="*/ 35603 h 725406"/>
              <a:gd name="connsiteX6" fmla="*/ 35603 w 1397583"/>
              <a:gd name="connsiteY6" fmla="*/ 0 h 72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7583" h="725406">
                <a:moveTo>
                  <a:pt x="35603" y="0"/>
                </a:moveTo>
                <a:lnTo>
                  <a:pt x="1397583" y="0"/>
                </a:lnTo>
                <a:lnTo>
                  <a:pt x="1397583" y="725406"/>
                </a:lnTo>
                <a:lnTo>
                  <a:pt x="35603" y="725406"/>
                </a:lnTo>
                <a:cubicBezTo>
                  <a:pt x="15940" y="725406"/>
                  <a:pt x="0" y="709466"/>
                  <a:pt x="0" y="689803"/>
                </a:cubicBezTo>
                <a:lnTo>
                  <a:pt x="0" y="35603"/>
                </a:lnTo>
                <a:cubicBezTo>
                  <a:pt x="0" y="15940"/>
                  <a:pt x="15940" y="0"/>
                  <a:pt x="35603" y="0"/>
                </a:cubicBezTo>
                <a:close/>
              </a:path>
            </a:pathLst>
          </a:cu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810877A-839B-4196-AC1A-EDCF955186C1}"/>
              </a:ext>
            </a:extLst>
          </p:cNvPr>
          <p:cNvSpPr/>
          <p:nvPr/>
        </p:nvSpPr>
        <p:spPr bwMode="auto">
          <a:xfrm>
            <a:off x="711906" y="327842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BB8D997-3EE0-45DA-ACBF-542CFE643466}"/>
              </a:ext>
            </a:extLst>
          </p:cNvPr>
          <p:cNvSpPr/>
          <p:nvPr/>
        </p:nvSpPr>
        <p:spPr bwMode="auto">
          <a:xfrm>
            <a:off x="4357813" y="149883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B60AAC5-60D8-4740-8FF2-605965042375}"/>
              </a:ext>
            </a:extLst>
          </p:cNvPr>
          <p:cNvSpPr/>
          <p:nvPr/>
        </p:nvSpPr>
        <p:spPr bwMode="auto">
          <a:xfrm>
            <a:off x="1048556" y="245677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C5A713-E33E-48D0-8BD6-39D4C652B9E3}"/>
              </a:ext>
            </a:extLst>
          </p:cNvPr>
          <p:cNvSpPr/>
          <p:nvPr/>
        </p:nvSpPr>
        <p:spPr bwMode="auto">
          <a:xfrm>
            <a:off x="4018179" y="260482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1ABFECB-B19C-4CF1-85FD-1889274DD908}"/>
              </a:ext>
            </a:extLst>
          </p:cNvPr>
          <p:cNvSpPr/>
          <p:nvPr/>
        </p:nvSpPr>
        <p:spPr bwMode="auto">
          <a:xfrm>
            <a:off x="1100807" y="338859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59302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 전체 목록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&gt; </a:t>
            </a:r>
            <a:r>
              <a:rPr lang="ko-KR" altLang="en-US" dirty="0"/>
              <a:t>분야별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564018"/>
              </p:ext>
            </p:extLst>
          </p:nvPr>
        </p:nvGraphicFramePr>
        <p:xfrm>
          <a:off x="8939284" y="973008"/>
          <a:ext cx="3152632" cy="281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2479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페이징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이후 가 존재하지 않는 경우 이동 화살표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미노출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이후 클릭 시 한페이지 기준으로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가능한 페이지 넘버는 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까지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B3B5AC1-9842-415F-846A-9F6C7565E747}"/>
              </a:ext>
            </a:extLst>
          </p:cNvPr>
          <p:cNvSpPr/>
          <p:nvPr/>
        </p:nvSpPr>
        <p:spPr bwMode="auto">
          <a:xfrm>
            <a:off x="970202" y="1250258"/>
            <a:ext cx="7050391" cy="4770472"/>
          </a:xfrm>
          <a:prstGeom prst="roundRect">
            <a:avLst>
              <a:gd name="adj" fmla="val 2465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6FCE106-B299-4380-8A92-B06D08927DF5}"/>
              </a:ext>
            </a:extLst>
          </p:cNvPr>
          <p:cNvSpPr/>
          <p:nvPr/>
        </p:nvSpPr>
        <p:spPr bwMode="auto">
          <a:xfrm>
            <a:off x="1025152" y="1443445"/>
            <a:ext cx="3439766" cy="841976"/>
          </a:xfrm>
          <a:prstGeom prst="roundRect">
            <a:avLst>
              <a:gd name="adj" fmla="val 4908"/>
            </a:avLst>
          </a:prstGeom>
          <a:solidFill>
            <a:srgbClr val="26262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20FBA1-BD4E-49B4-A8E9-9C41145B41DC}"/>
              </a:ext>
            </a:extLst>
          </p:cNvPr>
          <p:cNvSpPr txBox="1"/>
          <p:nvPr/>
        </p:nvSpPr>
        <p:spPr>
          <a:xfrm>
            <a:off x="2703126" y="1669663"/>
            <a:ext cx="1050708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관련기사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559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8B0C828-730F-4A1A-8471-0817BB05F5CA}"/>
              </a:ext>
            </a:extLst>
          </p:cNvPr>
          <p:cNvSpPr txBox="1"/>
          <p:nvPr/>
        </p:nvSpPr>
        <p:spPr>
          <a:xfrm>
            <a:off x="2702271" y="1498797"/>
            <a:ext cx="1865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충북 구제역 확산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…”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위기단계 심각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FEE683E-0079-4857-8849-D35DDB32C6A6}"/>
              </a:ext>
            </a:extLst>
          </p:cNvPr>
          <p:cNvSpPr txBox="1"/>
          <p:nvPr/>
        </p:nvSpPr>
        <p:spPr>
          <a:xfrm>
            <a:off x="2703125" y="1800290"/>
            <a:ext cx="1773519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최근 업데이트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2023.06.23 (16: 23)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CDB76B2C-60F9-4FA8-A9B7-5DED727E11FE}"/>
              </a:ext>
            </a:extLst>
          </p:cNvPr>
          <p:cNvSpPr/>
          <p:nvPr/>
        </p:nvSpPr>
        <p:spPr bwMode="auto">
          <a:xfrm>
            <a:off x="3859917" y="2058212"/>
            <a:ext cx="565241" cy="174548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전체보기 ▶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60CC996-3736-44A0-8629-68F3125B2205}"/>
              </a:ext>
            </a:extLst>
          </p:cNvPr>
          <p:cNvSpPr txBox="1"/>
          <p:nvPr/>
        </p:nvSpPr>
        <p:spPr>
          <a:xfrm>
            <a:off x="1040439" y="2381898"/>
            <a:ext cx="3424479" cy="84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돼지 등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우제류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 마리 구제역 백신접종 완료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ts val="12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년 만의 구제역 발병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전북 축산 농가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추가 발병 농가도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자가접종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‘…”10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만여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마리 백신 안 맞아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구제역 농가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곳으로 늘어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 9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 시군 구제역 경보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심각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pPr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돼지 등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우제류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 마리 구제역 백신접종 완료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3A07B161-AB9E-4DF7-B22D-C070DD806191}"/>
              </a:ext>
            </a:extLst>
          </p:cNvPr>
          <p:cNvSpPr/>
          <p:nvPr/>
        </p:nvSpPr>
        <p:spPr bwMode="auto">
          <a:xfrm>
            <a:off x="1025152" y="1443445"/>
            <a:ext cx="1622169" cy="841976"/>
          </a:xfrm>
          <a:custGeom>
            <a:avLst/>
            <a:gdLst>
              <a:gd name="connsiteX0" fmla="*/ 35603 w 1397583"/>
              <a:gd name="connsiteY0" fmla="*/ 0 h 725406"/>
              <a:gd name="connsiteX1" fmla="*/ 1397583 w 1397583"/>
              <a:gd name="connsiteY1" fmla="*/ 0 h 725406"/>
              <a:gd name="connsiteX2" fmla="*/ 1397583 w 1397583"/>
              <a:gd name="connsiteY2" fmla="*/ 725406 h 725406"/>
              <a:gd name="connsiteX3" fmla="*/ 35603 w 1397583"/>
              <a:gd name="connsiteY3" fmla="*/ 725406 h 725406"/>
              <a:gd name="connsiteX4" fmla="*/ 0 w 1397583"/>
              <a:gd name="connsiteY4" fmla="*/ 689803 h 725406"/>
              <a:gd name="connsiteX5" fmla="*/ 0 w 1397583"/>
              <a:gd name="connsiteY5" fmla="*/ 35603 h 725406"/>
              <a:gd name="connsiteX6" fmla="*/ 35603 w 1397583"/>
              <a:gd name="connsiteY6" fmla="*/ 0 h 72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7583" h="725406">
                <a:moveTo>
                  <a:pt x="35603" y="0"/>
                </a:moveTo>
                <a:lnTo>
                  <a:pt x="1397583" y="0"/>
                </a:lnTo>
                <a:lnTo>
                  <a:pt x="1397583" y="725406"/>
                </a:lnTo>
                <a:lnTo>
                  <a:pt x="35603" y="725406"/>
                </a:lnTo>
                <a:cubicBezTo>
                  <a:pt x="15940" y="725406"/>
                  <a:pt x="0" y="709466"/>
                  <a:pt x="0" y="689803"/>
                </a:cubicBezTo>
                <a:lnTo>
                  <a:pt x="0" y="35603"/>
                </a:lnTo>
                <a:cubicBezTo>
                  <a:pt x="0" y="15940"/>
                  <a:pt x="15940" y="0"/>
                  <a:pt x="35603" y="0"/>
                </a:cubicBezTo>
                <a:close/>
              </a:path>
            </a:pathLst>
          </a:cu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1AC2A1B-30E9-4240-9FC0-C9B7330CA8C1}"/>
              </a:ext>
            </a:extLst>
          </p:cNvPr>
          <p:cNvSpPr/>
          <p:nvPr/>
        </p:nvSpPr>
        <p:spPr bwMode="auto">
          <a:xfrm>
            <a:off x="4525998" y="1443445"/>
            <a:ext cx="3439766" cy="841976"/>
          </a:xfrm>
          <a:prstGeom prst="roundRect">
            <a:avLst>
              <a:gd name="adj" fmla="val 4908"/>
            </a:avLst>
          </a:prstGeom>
          <a:solidFill>
            <a:srgbClr val="26262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458AAF-E402-4341-82DD-109C115AD9B2}"/>
              </a:ext>
            </a:extLst>
          </p:cNvPr>
          <p:cNvSpPr txBox="1"/>
          <p:nvPr/>
        </p:nvSpPr>
        <p:spPr>
          <a:xfrm>
            <a:off x="6203972" y="1669663"/>
            <a:ext cx="1050708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관련기사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559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F386CC6-A87F-464C-A9A4-C40AF9C8E977}"/>
              </a:ext>
            </a:extLst>
          </p:cNvPr>
          <p:cNvSpPr txBox="1"/>
          <p:nvPr/>
        </p:nvSpPr>
        <p:spPr>
          <a:xfrm>
            <a:off x="6203117" y="1498797"/>
            <a:ext cx="1865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충북 구제역 확산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…”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위기단계 심각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583C4E1-7635-4757-B0A6-B6E79C59C5F8}"/>
              </a:ext>
            </a:extLst>
          </p:cNvPr>
          <p:cNvSpPr txBox="1"/>
          <p:nvPr/>
        </p:nvSpPr>
        <p:spPr>
          <a:xfrm>
            <a:off x="6203971" y="1800290"/>
            <a:ext cx="1773519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최근 업데이트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2023.06.23 (16: 23)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59650729-CACA-48B9-9044-2C8B6CEAD609}"/>
              </a:ext>
            </a:extLst>
          </p:cNvPr>
          <p:cNvSpPr/>
          <p:nvPr/>
        </p:nvSpPr>
        <p:spPr bwMode="auto">
          <a:xfrm>
            <a:off x="7360763" y="2058212"/>
            <a:ext cx="565241" cy="174548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전체보기 ▶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BF4D990-B0E2-4EF4-9CA5-6F4AA83A7594}"/>
              </a:ext>
            </a:extLst>
          </p:cNvPr>
          <p:cNvSpPr txBox="1"/>
          <p:nvPr/>
        </p:nvSpPr>
        <p:spPr>
          <a:xfrm>
            <a:off x="4541285" y="2381898"/>
            <a:ext cx="3424479" cy="84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돼지 등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우제류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 마리 구제역 백신접종 완료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ts val="12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년 만의 구제역 발병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전북 축산 농가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추가 발병 농가도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자가접종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‘…”10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만여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마리 백신 안 맞아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구제역 농가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곳으로 늘어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 9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 시군 구제역 경보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심각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pPr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돼지 등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우제류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 마리 구제역 백신접종 완료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</p:txBody>
      </p:sp>
      <p:sp>
        <p:nvSpPr>
          <p:cNvPr id="101" name="자유형: 도형 100">
            <a:extLst>
              <a:ext uri="{FF2B5EF4-FFF2-40B4-BE49-F238E27FC236}">
                <a16:creationId xmlns:a16="http://schemas.microsoft.com/office/drawing/2014/main" id="{C5815FF4-272E-4A02-A79F-079A87DA4CCB}"/>
              </a:ext>
            </a:extLst>
          </p:cNvPr>
          <p:cNvSpPr/>
          <p:nvPr/>
        </p:nvSpPr>
        <p:spPr bwMode="auto">
          <a:xfrm>
            <a:off x="4525998" y="1443445"/>
            <a:ext cx="1622169" cy="841976"/>
          </a:xfrm>
          <a:custGeom>
            <a:avLst/>
            <a:gdLst>
              <a:gd name="connsiteX0" fmla="*/ 35603 w 1397583"/>
              <a:gd name="connsiteY0" fmla="*/ 0 h 725406"/>
              <a:gd name="connsiteX1" fmla="*/ 1397583 w 1397583"/>
              <a:gd name="connsiteY1" fmla="*/ 0 h 725406"/>
              <a:gd name="connsiteX2" fmla="*/ 1397583 w 1397583"/>
              <a:gd name="connsiteY2" fmla="*/ 725406 h 725406"/>
              <a:gd name="connsiteX3" fmla="*/ 35603 w 1397583"/>
              <a:gd name="connsiteY3" fmla="*/ 725406 h 725406"/>
              <a:gd name="connsiteX4" fmla="*/ 0 w 1397583"/>
              <a:gd name="connsiteY4" fmla="*/ 689803 h 725406"/>
              <a:gd name="connsiteX5" fmla="*/ 0 w 1397583"/>
              <a:gd name="connsiteY5" fmla="*/ 35603 h 725406"/>
              <a:gd name="connsiteX6" fmla="*/ 35603 w 1397583"/>
              <a:gd name="connsiteY6" fmla="*/ 0 h 72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7583" h="725406">
                <a:moveTo>
                  <a:pt x="35603" y="0"/>
                </a:moveTo>
                <a:lnTo>
                  <a:pt x="1397583" y="0"/>
                </a:lnTo>
                <a:lnTo>
                  <a:pt x="1397583" y="725406"/>
                </a:lnTo>
                <a:lnTo>
                  <a:pt x="35603" y="725406"/>
                </a:lnTo>
                <a:cubicBezTo>
                  <a:pt x="15940" y="725406"/>
                  <a:pt x="0" y="709466"/>
                  <a:pt x="0" y="689803"/>
                </a:cubicBezTo>
                <a:lnTo>
                  <a:pt x="0" y="35603"/>
                </a:lnTo>
                <a:cubicBezTo>
                  <a:pt x="0" y="15940"/>
                  <a:pt x="15940" y="0"/>
                  <a:pt x="35603" y="0"/>
                </a:cubicBezTo>
                <a:close/>
              </a:path>
            </a:pathLst>
          </a:cu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B6F910A-4D64-4FF3-9E2C-855D765DAA37}"/>
              </a:ext>
            </a:extLst>
          </p:cNvPr>
          <p:cNvSpPr/>
          <p:nvPr/>
        </p:nvSpPr>
        <p:spPr bwMode="auto">
          <a:xfrm>
            <a:off x="1025152" y="3429000"/>
            <a:ext cx="3439766" cy="841976"/>
          </a:xfrm>
          <a:prstGeom prst="roundRect">
            <a:avLst>
              <a:gd name="adj" fmla="val 4908"/>
            </a:avLst>
          </a:prstGeom>
          <a:solidFill>
            <a:srgbClr val="26262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4CB025B-7532-4786-A265-1B960DB87C5B}"/>
              </a:ext>
            </a:extLst>
          </p:cNvPr>
          <p:cNvSpPr txBox="1"/>
          <p:nvPr/>
        </p:nvSpPr>
        <p:spPr>
          <a:xfrm>
            <a:off x="2703126" y="3655218"/>
            <a:ext cx="1050708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관련기사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559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53284D7-1F2B-4B68-85ED-1153493F4647}"/>
              </a:ext>
            </a:extLst>
          </p:cNvPr>
          <p:cNvSpPr txBox="1"/>
          <p:nvPr/>
        </p:nvSpPr>
        <p:spPr>
          <a:xfrm>
            <a:off x="2702271" y="3484352"/>
            <a:ext cx="1865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충북 구제역 확산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…”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위기단계 심각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B3CD45-8C60-49F3-8B5C-91D6F68A9565}"/>
              </a:ext>
            </a:extLst>
          </p:cNvPr>
          <p:cNvSpPr txBox="1"/>
          <p:nvPr/>
        </p:nvSpPr>
        <p:spPr>
          <a:xfrm>
            <a:off x="2703125" y="3785845"/>
            <a:ext cx="1773519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최근 업데이트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2023.06.23 (16: 23)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C1724789-2673-4F33-A4E1-DD9DA024E108}"/>
              </a:ext>
            </a:extLst>
          </p:cNvPr>
          <p:cNvSpPr/>
          <p:nvPr/>
        </p:nvSpPr>
        <p:spPr bwMode="auto">
          <a:xfrm>
            <a:off x="3859917" y="4043767"/>
            <a:ext cx="565241" cy="174548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전체보기 ▶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C228F0D-4A69-46ED-AFD4-0CFF8BD4FC40}"/>
              </a:ext>
            </a:extLst>
          </p:cNvPr>
          <p:cNvSpPr txBox="1"/>
          <p:nvPr/>
        </p:nvSpPr>
        <p:spPr>
          <a:xfrm>
            <a:off x="1040439" y="4367453"/>
            <a:ext cx="3424479" cy="84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돼지 등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우제류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 마리 구제역 백신접종 완료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ts val="12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년 만의 구제역 발병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전북 축산 농가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추가 발병 농가도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자가접종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‘…”10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만여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마리 백신 안 맞아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구제역 농가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곳으로 늘어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 9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 시군 구제역 경보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심각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pPr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돼지 등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우제류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 마리 구제역 백신접종 완료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</p:txBody>
      </p:sp>
      <p:sp>
        <p:nvSpPr>
          <p:cNvPr id="108" name="자유형: 도형 107">
            <a:extLst>
              <a:ext uri="{FF2B5EF4-FFF2-40B4-BE49-F238E27FC236}">
                <a16:creationId xmlns:a16="http://schemas.microsoft.com/office/drawing/2014/main" id="{1FA4715C-D714-4EDF-A213-F0E3822CBCD2}"/>
              </a:ext>
            </a:extLst>
          </p:cNvPr>
          <p:cNvSpPr/>
          <p:nvPr/>
        </p:nvSpPr>
        <p:spPr bwMode="auto">
          <a:xfrm>
            <a:off x="1025152" y="3429000"/>
            <a:ext cx="1622169" cy="841976"/>
          </a:xfrm>
          <a:custGeom>
            <a:avLst/>
            <a:gdLst>
              <a:gd name="connsiteX0" fmla="*/ 35603 w 1397583"/>
              <a:gd name="connsiteY0" fmla="*/ 0 h 725406"/>
              <a:gd name="connsiteX1" fmla="*/ 1397583 w 1397583"/>
              <a:gd name="connsiteY1" fmla="*/ 0 h 725406"/>
              <a:gd name="connsiteX2" fmla="*/ 1397583 w 1397583"/>
              <a:gd name="connsiteY2" fmla="*/ 725406 h 725406"/>
              <a:gd name="connsiteX3" fmla="*/ 35603 w 1397583"/>
              <a:gd name="connsiteY3" fmla="*/ 725406 h 725406"/>
              <a:gd name="connsiteX4" fmla="*/ 0 w 1397583"/>
              <a:gd name="connsiteY4" fmla="*/ 689803 h 725406"/>
              <a:gd name="connsiteX5" fmla="*/ 0 w 1397583"/>
              <a:gd name="connsiteY5" fmla="*/ 35603 h 725406"/>
              <a:gd name="connsiteX6" fmla="*/ 35603 w 1397583"/>
              <a:gd name="connsiteY6" fmla="*/ 0 h 72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7583" h="725406">
                <a:moveTo>
                  <a:pt x="35603" y="0"/>
                </a:moveTo>
                <a:lnTo>
                  <a:pt x="1397583" y="0"/>
                </a:lnTo>
                <a:lnTo>
                  <a:pt x="1397583" y="725406"/>
                </a:lnTo>
                <a:lnTo>
                  <a:pt x="35603" y="725406"/>
                </a:lnTo>
                <a:cubicBezTo>
                  <a:pt x="15940" y="725406"/>
                  <a:pt x="0" y="709466"/>
                  <a:pt x="0" y="689803"/>
                </a:cubicBezTo>
                <a:lnTo>
                  <a:pt x="0" y="35603"/>
                </a:lnTo>
                <a:cubicBezTo>
                  <a:pt x="0" y="15940"/>
                  <a:pt x="15940" y="0"/>
                  <a:pt x="35603" y="0"/>
                </a:cubicBezTo>
                <a:close/>
              </a:path>
            </a:pathLst>
          </a:cu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8F88F0B2-86D3-4CD4-A4A1-4B4CFBC8E6CE}"/>
              </a:ext>
            </a:extLst>
          </p:cNvPr>
          <p:cNvSpPr/>
          <p:nvPr/>
        </p:nvSpPr>
        <p:spPr bwMode="auto">
          <a:xfrm>
            <a:off x="4525998" y="3429000"/>
            <a:ext cx="3439766" cy="841976"/>
          </a:xfrm>
          <a:prstGeom prst="roundRect">
            <a:avLst>
              <a:gd name="adj" fmla="val 4908"/>
            </a:avLst>
          </a:prstGeom>
          <a:solidFill>
            <a:srgbClr val="26262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3640E0D-40E9-4787-ACBE-06D74A060E69}"/>
              </a:ext>
            </a:extLst>
          </p:cNvPr>
          <p:cNvSpPr txBox="1"/>
          <p:nvPr/>
        </p:nvSpPr>
        <p:spPr>
          <a:xfrm>
            <a:off x="6203972" y="3655218"/>
            <a:ext cx="1050708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관련기사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559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AECF3AA-FC34-4650-960C-3DA57441FC31}"/>
              </a:ext>
            </a:extLst>
          </p:cNvPr>
          <p:cNvSpPr txBox="1"/>
          <p:nvPr/>
        </p:nvSpPr>
        <p:spPr>
          <a:xfrm>
            <a:off x="6203117" y="3484352"/>
            <a:ext cx="1865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충북 구제역 확산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…”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위기단계 심각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4B7FC42-040E-46F8-8044-AF8D60530A99}"/>
              </a:ext>
            </a:extLst>
          </p:cNvPr>
          <p:cNvSpPr txBox="1"/>
          <p:nvPr/>
        </p:nvSpPr>
        <p:spPr>
          <a:xfrm>
            <a:off x="6203971" y="3785845"/>
            <a:ext cx="1773519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최근 업데이트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2023.06.23 (16: 23)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9B1CADEA-CA2A-4DAC-B70B-02A1B6FF2F99}"/>
              </a:ext>
            </a:extLst>
          </p:cNvPr>
          <p:cNvSpPr/>
          <p:nvPr/>
        </p:nvSpPr>
        <p:spPr bwMode="auto">
          <a:xfrm>
            <a:off x="7360763" y="4043767"/>
            <a:ext cx="565241" cy="174548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전체보기 ▶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6A5FD6D-00B0-41B5-902E-3B979D8776CA}"/>
              </a:ext>
            </a:extLst>
          </p:cNvPr>
          <p:cNvSpPr txBox="1"/>
          <p:nvPr/>
        </p:nvSpPr>
        <p:spPr>
          <a:xfrm>
            <a:off x="4541285" y="4367453"/>
            <a:ext cx="3424479" cy="84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돼지 등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우제류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 마리 구제역 백신접종 완료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ts val="12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년 만의 구제역 발병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전북 축산 농가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추가 발병 농가도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자가접종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‘…”10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만여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마리 백신 안 맞아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구제역 농가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곳으로 늘어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 9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 시군 구제역 경보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심각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pPr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돼지 등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우제류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 마리 구제역 백신접종 완료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</p:txBody>
      </p: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FDFC570E-7F93-4528-BE84-5600A0B76A67}"/>
              </a:ext>
            </a:extLst>
          </p:cNvPr>
          <p:cNvSpPr/>
          <p:nvPr/>
        </p:nvSpPr>
        <p:spPr bwMode="auto">
          <a:xfrm>
            <a:off x="4525998" y="3429000"/>
            <a:ext cx="1622169" cy="841976"/>
          </a:xfrm>
          <a:custGeom>
            <a:avLst/>
            <a:gdLst>
              <a:gd name="connsiteX0" fmla="*/ 35603 w 1397583"/>
              <a:gd name="connsiteY0" fmla="*/ 0 h 725406"/>
              <a:gd name="connsiteX1" fmla="*/ 1397583 w 1397583"/>
              <a:gd name="connsiteY1" fmla="*/ 0 h 725406"/>
              <a:gd name="connsiteX2" fmla="*/ 1397583 w 1397583"/>
              <a:gd name="connsiteY2" fmla="*/ 725406 h 725406"/>
              <a:gd name="connsiteX3" fmla="*/ 35603 w 1397583"/>
              <a:gd name="connsiteY3" fmla="*/ 725406 h 725406"/>
              <a:gd name="connsiteX4" fmla="*/ 0 w 1397583"/>
              <a:gd name="connsiteY4" fmla="*/ 689803 h 725406"/>
              <a:gd name="connsiteX5" fmla="*/ 0 w 1397583"/>
              <a:gd name="connsiteY5" fmla="*/ 35603 h 725406"/>
              <a:gd name="connsiteX6" fmla="*/ 35603 w 1397583"/>
              <a:gd name="connsiteY6" fmla="*/ 0 h 72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7583" h="725406">
                <a:moveTo>
                  <a:pt x="35603" y="0"/>
                </a:moveTo>
                <a:lnTo>
                  <a:pt x="1397583" y="0"/>
                </a:lnTo>
                <a:lnTo>
                  <a:pt x="1397583" y="725406"/>
                </a:lnTo>
                <a:lnTo>
                  <a:pt x="35603" y="725406"/>
                </a:lnTo>
                <a:cubicBezTo>
                  <a:pt x="15940" y="725406"/>
                  <a:pt x="0" y="709466"/>
                  <a:pt x="0" y="689803"/>
                </a:cubicBezTo>
                <a:lnTo>
                  <a:pt x="0" y="35603"/>
                </a:lnTo>
                <a:cubicBezTo>
                  <a:pt x="0" y="15940"/>
                  <a:pt x="15940" y="0"/>
                  <a:pt x="35603" y="0"/>
                </a:cubicBezTo>
                <a:close/>
              </a:path>
            </a:pathLst>
          </a:cu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F1919BF-39B8-4865-BA6B-813A6A2A52BE}"/>
              </a:ext>
            </a:extLst>
          </p:cNvPr>
          <p:cNvSpPr>
            <a:spLocks noChangeAspect="1"/>
          </p:cNvSpPr>
          <p:nvPr/>
        </p:nvSpPr>
        <p:spPr bwMode="auto">
          <a:xfrm>
            <a:off x="3850173" y="5499015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② 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④ ⑤</a:t>
            </a:r>
            <a:endParaRPr lang="ko-KR" altLang="en-US" sz="11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05710B-ABAA-4C51-A191-939337C073FF}"/>
              </a:ext>
            </a:extLst>
          </p:cNvPr>
          <p:cNvSpPr>
            <a:spLocks noChangeAspect="1"/>
          </p:cNvSpPr>
          <p:nvPr/>
        </p:nvSpPr>
        <p:spPr bwMode="auto">
          <a:xfrm>
            <a:off x="3618816" y="5499015"/>
            <a:ext cx="305751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◀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884F840-52A7-4114-A496-40C49F6F32B6}"/>
              </a:ext>
            </a:extLst>
          </p:cNvPr>
          <p:cNvSpPr>
            <a:spLocks noChangeAspect="1"/>
          </p:cNvSpPr>
          <p:nvPr/>
        </p:nvSpPr>
        <p:spPr bwMode="auto">
          <a:xfrm>
            <a:off x="4994770" y="5499015"/>
            <a:ext cx="305751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AC129DE-4E4F-48FA-A945-FD115982D650}"/>
              </a:ext>
            </a:extLst>
          </p:cNvPr>
          <p:cNvSpPr/>
          <p:nvPr/>
        </p:nvSpPr>
        <p:spPr bwMode="auto">
          <a:xfrm>
            <a:off x="3430784" y="552175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7281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B3B5AC1-9842-415F-846A-9F6C7565E747}"/>
              </a:ext>
            </a:extLst>
          </p:cNvPr>
          <p:cNvSpPr/>
          <p:nvPr/>
        </p:nvSpPr>
        <p:spPr bwMode="auto">
          <a:xfrm>
            <a:off x="970202" y="1463041"/>
            <a:ext cx="7050391" cy="5049230"/>
          </a:xfrm>
          <a:prstGeom prst="roundRect">
            <a:avLst>
              <a:gd name="adj" fmla="val 2465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C0D481A-5F92-432B-B871-3DBBF9FE7442}"/>
              </a:ext>
            </a:extLst>
          </p:cNvPr>
          <p:cNvSpPr/>
          <p:nvPr/>
        </p:nvSpPr>
        <p:spPr bwMode="auto">
          <a:xfrm>
            <a:off x="3194414" y="3990365"/>
            <a:ext cx="1704815" cy="1633632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1B37461-9AD8-4250-A235-811BA66F6202}"/>
              </a:ext>
            </a:extLst>
          </p:cNvPr>
          <p:cNvSpPr/>
          <p:nvPr/>
        </p:nvSpPr>
        <p:spPr bwMode="auto">
          <a:xfrm>
            <a:off x="5963740" y="3032422"/>
            <a:ext cx="1704815" cy="1633632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735A276-C060-414A-B1FD-2C3B6B5A114A}"/>
              </a:ext>
            </a:extLst>
          </p:cNvPr>
          <p:cNvSpPr/>
          <p:nvPr/>
        </p:nvSpPr>
        <p:spPr bwMode="auto">
          <a:xfrm>
            <a:off x="5963740" y="4878639"/>
            <a:ext cx="1704815" cy="1633632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37CC683-76AF-4ECC-B7BC-B1BE81D80008}"/>
              </a:ext>
            </a:extLst>
          </p:cNvPr>
          <p:cNvSpPr/>
          <p:nvPr/>
        </p:nvSpPr>
        <p:spPr bwMode="auto">
          <a:xfrm>
            <a:off x="3194414" y="2126730"/>
            <a:ext cx="1704815" cy="1633632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476" y="572978"/>
            <a:ext cx="1385316" cy="215444"/>
          </a:xfrm>
        </p:spPr>
        <p:txBody>
          <a:bodyPr/>
          <a:lstStyle/>
          <a:p>
            <a:r>
              <a:rPr lang="ko-KR" altLang="en-US" dirty="0"/>
              <a:t>이슈 목록 </a:t>
            </a:r>
            <a:r>
              <a:rPr lang="en-US" altLang="ko-KR" dirty="0"/>
              <a:t>(</a:t>
            </a:r>
            <a:r>
              <a:rPr lang="ko-KR" altLang="en-US" dirty="0"/>
              <a:t>타임라인 형식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&gt; </a:t>
            </a:r>
            <a:r>
              <a:rPr lang="ko-KR" altLang="en-US" dirty="0"/>
              <a:t>분야별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693809"/>
              </p:ext>
            </p:extLst>
          </p:nvPr>
        </p:nvGraphicFramePr>
        <p:xfrm>
          <a:off x="8939284" y="973008"/>
          <a:ext cx="3152632" cy="387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2479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전체 보기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이슈 전체 목록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목록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타임라인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형식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타임라인 기사는 운영에서 지정한 기사만 노출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제목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이슈에 대한 제목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목록 형태 변경 아이콘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타임라인 형식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목록 형식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Default 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타임라인 형식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목록 형식 클릭 시 목록 형식 화면으로 변경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 표시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오늘인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경우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Today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날짜에 기사가 존재하는 경우에 노출 됨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 현재 선택 표시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타임라인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위치에 따라 반영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아래로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시 동적으로 상단에 고정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타임라인 해당 위치로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타임라인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 구분 영역 내 최근 시간 순으로 기사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최근 일자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최근 시간 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[2-5]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내용일부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내용일부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4F99EE-3BAA-4ACD-909A-F60F9B9197BB}"/>
              </a:ext>
            </a:extLst>
          </p:cNvPr>
          <p:cNvSpPr>
            <a:spLocks noChangeAspect="1"/>
          </p:cNvSpPr>
          <p:nvPr/>
        </p:nvSpPr>
        <p:spPr bwMode="auto">
          <a:xfrm>
            <a:off x="946883" y="1128938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이슈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099A797-80FB-45F9-9081-FB93EB3FADEE}"/>
              </a:ext>
            </a:extLst>
          </p:cNvPr>
          <p:cNvSpPr>
            <a:spLocks noChangeAspect="1"/>
          </p:cNvSpPr>
          <p:nvPr/>
        </p:nvSpPr>
        <p:spPr bwMode="auto">
          <a:xfrm>
            <a:off x="6868712" y="1146356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이슈 전체 보기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96C3B0-D150-4968-94F0-1A088A687DC0}"/>
              </a:ext>
            </a:extLst>
          </p:cNvPr>
          <p:cNvSpPr>
            <a:spLocks noChangeAspect="1"/>
          </p:cNvSpPr>
          <p:nvPr/>
        </p:nvSpPr>
        <p:spPr bwMode="auto">
          <a:xfrm>
            <a:off x="1199432" y="1608451"/>
            <a:ext cx="4896568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서울양평</a:t>
            </a:r>
            <a:r>
              <a:rPr lang="ko-KR" altLang="en-US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고속도로</a:t>
            </a:r>
            <a:r>
              <a:rPr lang="en-US" altLang="ko-KR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백지화</a:t>
            </a:r>
            <a:r>
              <a:rPr lang="en-US" altLang="ko-KR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논란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61A4FC1-404C-4F85-86D6-62D8185B652C}"/>
              </a:ext>
            </a:extLst>
          </p:cNvPr>
          <p:cNvSpPr/>
          <p:nvPr/>
        </p:nvSpPr>
        <p:spPr bwMode="auto">
          <a:xfrm>
            <a:off x="1345009" y="2215563"/>
            <a:ext cx="197815" cy="19781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F451CA8-41BA-4627-85AB-E7D3881AE39F}"/>
              </a:ext>
            </a:extLst>
          </p:cNvPr>
          <p:cNvCxnSpPr>
            <a:cxnSpLocks/>
            <a:stCxn id="3" idx="4"/>
            <a:endCxn id="121" idx="4"/>
          </p:cNvCxnSpPr>
          <p:nvPr/>
        </p:nvCxnSpPr>
        <p:spPr bwMode="auto">
          <a:xfrm>
            <a:off x="1443917" y="2413378"/>
            <a:ext cx="0" cy="1822958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2C060E1-B979-4AA4-AF14-DBF57495088C}"/>
              </a:ext>
            </a:extLst>
          </p:cNvPr>
          <p:cNvSpPr txBox="1"/>
          <p:nvPr/>
        </p:nvSpPr>
        <p:spPr>
          <a:xfrm>
            <a:off x="1532863" y="2197934"/>
            <a:ext cx="1186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2023.05.23 (Today)</a:t>
            </a: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9D811C71-D919-469F-95C3-E1990399F214}"/>
              </a:ext>
            </a:extLst>
          </p:cNvPr>
          <p:cNvSpPr/>
          <p:nvPr/>
        </p:nvSpPr>
        <p:spPr bwMode="auto">
          <a:xfrm>
            <a:off x="1345009" y="2662567"/>
            <a:ext cx="197815" cy="19781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B9BB99B-708F-4D5C-A346-32534088CE45}"/>
              </a:ext>
            </a:extLst>
          </p:cNvPr>
          <p:cNvSpPr txBox="1"/>
          <p:nvPr/>
        </p:nvSpPr>
        <p:spPr>
          <a:xfrm>
            <a:off x="1532863" y="2644938"/>
            <a:ext cx="1186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2023.05.22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C184B537-E0E7-42B5-AA05-200CA5724CAC}"/>
              </a:ext>
            </a:extLst>
          </p:cNvPr>
          <p:cNvSpPr/>
          <p:nvPr/>
        </p:nvSpPr>
        <p:spPr bwMode="auto">
          <a:xfrm>
            <a:off x="1345009" y="3106704"/>
            <a:ext cx="197815" cy="19781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7835AB6-AAB4-404F-BB06-65EF18AAE2DE}"/>
              </a:ext>
            </a:extLst>
          </p:cNvPr>
          <p:cNvSpPr txBox="1"/>
          <p:nvPr/>
        </p:nvSpPr>
        <p:spPr>
          <a:xfrm>
            <a:off x="1532863" y="3089075"/>
            <a:ext cx="1186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2023.05.21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B9FF976F-C821-4638-B70A-7D976224832D}"/>
              </a:ext>
            </a:extLst>
          </p:cNvPr>
          <p:cNvSpPr/>
          <p:nvPr/>
        </p:nvSpPr>
        <p:spPr bwMode="auto">
          <a:xfrm>
            <a:off x="1345009" y="3576967"/>
            <a:ext cx="197815" cy="19781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B938C17-4C37-4593-AFA7-35EC3C32E79A}"/>
              </a:ext>
            </a:extLst>
          </p:cNvPr>
          <p:cNvSpPr txBox="1"/>
          <p:nvPr/>
        </p:nvSpPr>
        <p:spPr>
          <a:xfrm>
            <a:off x="1532863" y="3559338"/>
            <a:ext cx="1186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2023.05.20</a:t>
            </a: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E82807E9-ACD9-40AE-80B3-683F54F1EF0A}"/>
              </a:ext>
            </a:extLst>
          </p:cNvPr>
          <p:cNvSpPr/>
          <p:nvPr/>
        </p:nvSpPr>
        <p:spPr bwMode="auto">
          <a:xfrm>
            <a:off x="1345009" y="4038521"/>
            <a:ext cx="197815" cy="19781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F3A5011-FBE0-440C-BCB7-04630A2AD946}"/>
              </a:ext>
            </a:extLst>
          </p:cNvPr>
          <p:cNvSpPr txBox="1"/>
          <p:nvPr/>
        </p:nvSpPr>
        <p:spPr>
          <a:xfrm>
            <a:off x="1532863" y="4020892"/>
            <a:ext cx="1186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2023.05.19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C00BBAF3-720F-4D11-BDEB-238AAFE60992}"/>
              </a:ext>
            </a:extLst>
          </p:cNvPr>
          <p:cNvCxnSpPr>
            <a:cxnSpLocks/>
          </p:cNvCxnSpPr>
          <p:nvPr/>
        </p:nvCxnSpPr>
        <p:spPr bwMode="auto">
          <a:xfrm flipH="1">
            <a:off x="5398883" y="2197934"/>
            <a:ext cx="1" cy="431433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타원 124">
            <a:extLst>
              <a:ext uri="{FF2B5EF4-FFF2-40B4-BE49-F238E27FC236}">
                <a16:creationId xmlns:a16="http://schemas.microsoft.com/office/drawing/2014/main" id="{A57428C0-A208-450A-BFA6-BF2C50DB3786}"/>
              </a:ext>
            </a:extLst>
          </p:cNvPr>
          <p:cNvSpPr/>
          <p:nvPr/>
        </p:nvSpPr>
        <p:spPr bwMode="auto">
          <a:xfrm>
            <a:off x="5347790" y="2568203"/>
            <a:ext cx="100156" cy="1001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D5DE041-F330-40AD-B365-24698B4C42E1}"/>
              </a:ext>
            </a:extLst>
          </p:cNvPr>
          <p:cNvSpPr txBox="1"/>
          <p:nvPr/>
        </p:nvSpPr>
        <p:spPr>
          <a:xfrm>
            <a:off x="4820687" y="2514246"/>
            <a:ext cx="588105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◀16 : 23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EDF748A7-6D4B-44B8-B893-BF9BBDE08561}"/>
              </a:ext>
            </a:extLst>
          </p:cNvPr>
          <p:cNvSpPr/>
          <p:nvPr/>
        </p:nvSpPr>
        <p:spPr bwMode="auto">
          <a:xfrm>
            <a:off x="3247574" y="2173277"/>
            <a:ext cx="1607144" cy="899524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11B6E10-E51C-46AA-B9DC-476CA690699C}"/>
              </a:ext>
            </a:extLst>
          </p:cNvPr>
          <p:cNvSpPr txBox="1"/>
          <p:nvPr/>
        </p:nvSpPr>
        <p:spPr>
          <a:xfrm>
            <a:off x="3168001" y="3111564"/>
            <a:ext cx="1751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C79FE35-FDD3-469A-8BB0-7E5839B256EC}"/>
              </a:ext>
            </a:extLst>
          </p:cNvPr>
          <p:cNvSpPr txBox="1"/>
          <p:nvPr/>
        </p:nvSpPr>
        <p:spPr>
          <a:xfrm>
            <a:off x="3165335" y="3440820"/>
            <a:ext cx="1751314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07A91470-2780-42BA-BAB9-0703D654F55B}"/>
              </a:ext>
            </a:extLst>
          </p:cNvPr>
          <p:cNvSpPr/>
          <p:nvPr/>
        </p:nvSpPr>
        <p:spPr bwMode="auto">
          <a:xfrm>
            <a:off x="6023508" y="3087750"/>
            <a:ext cx="1607144" cy="899524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9817F15-E9DB-4DBE-AA49-9C98AD735628}"/>
              </a:ext>
            </a:extLst>
          </p:cNvPr>
          <p:cNvSpPr txBox="1"/>
          <p:nvPr/>
        </p:nvSpPr>
        <p:spPr>
          <a:xfrm>
            <a:off x="5943935" y="4026037"/>
            <a:ext cx="1751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E9EEF30-A469-427C-A3CF-96C69234B888}"/>
              </a:ext>
            </a:extLst>
          </p:cNvPr>
          <p:cNvSpPr txBox="1"/>
          <p:nvPr/>
        </p:nvSpPr>
        <p:spPr>
          <a:xfrm>
            <a:off x="5941269" y="4355293"/>
            <a:ext cx="1751314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18D9CB45-662E-404C-B477-595E4B3B8346}"/>
              </a:ext>
            </a:extLst>
          </p:cNvPr>
          <p:cNvSpPr/>
          <p:nvPr/>
        </p:nvSpPr>
        <p:spPr bwMode="auto">
          <a:xfrm>
            <a:off x="5348041" y="3461454"/>
            <a:ext cx="100156" cy="1001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9E5987C-8F2B-4968-9268-F88501722740}"/>
              </a:ext>
            </a:extLst>
          </p:cNvPr>
          <p:cNvSpPr txBox="1"/>
          <p:nvPr/>
        </p:nvSpPr>
        <p:spPr>
          <a:xfrm>
            <a:off x="5456663" y="3407498"/>
            <a:ext cx="588105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 : 23 ▶</a:t>
            </a: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40BF1C1F-2D19-4DB1-A0C0-0C9706EBDF13}"/>
              </a:ext>
            </a:extLst>
          </p:cNvPr>
          <p:cNvSpPr/>
          <p:nvPr/>
        </p:nvSpPr>
        <p:spPr bwMode="auto">
          <a:xfrm>
            <a:off x="5347790" y="4431837"/>
            <a:ext cx="100156" cy="1001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5D70622-95DC-442B-BBD9-0976B6697477}"/>
              </a:ext>
            </a:extLst>
          </p:cNvPr>
          <p:cNvSpPr txBox="1"/>
          <p:nvPr/>
        </p:nvSpPr>
        <p:spPr>
          <a:xfrm>
            <a:off x="4820687" y="4377880"/>
            <a:ext cx="588105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◀16 : 23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6346EECE-59E9-4690-A9F7-4D889E00EE80}"/>
              </a:ext>
            </a:extLst>
          </p:cNvPr>
          <p:cNvSpPr/>
          <p:nvPr/>
        </p:nvSpPr>
        <p:spPr bwMode="auto">
          <a:xfrm>
            <a:off x="3247574" y="4036911"/>
            <a:ext cx="1607144" cy="899524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087408D-6DAE-42E0-95EB-84EDF8A38A0F}"/>
              </a:ext>
            </a:extLst>
          </p:cNvPr>
          <p:cNvSpPr txBox="1"/>
          <p:nvPr/>
        </p:nvSpPr>
        <p:spPr>
          <a:xfrm>
            <a:off x="3168001" y="4975198"/>
            <a:ext cx="1751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A1F6F0E-1C86-4620-90AB-3E810ABAF467}"/>
              </a:ext>
            </a:extLst>
          </p:cNvPr>
          <p:cNvSpPr txBox="1"/>
          <p:nvPr/>
        </p:nvSpPr>
        <p:spPr>
          <a:xfrm>
            <a:off x="3165335" y="5304454"/>
            <a:ext cx="1751314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1E70B6AB-1CF5-4892-9FA1-56D462F6D83C}"/>
              </a:ext>
            </a:extLst>
          </p:cNvPr>
          <p:cNvSpPr/>
          <p:nvPr/>
        </p:nvSpPr>
        <p:spPr bwMode="auto">
          <a:xfrm>
            <a:off x="6023508" y="4933967"/>
            <a:ext cx="1607144" cy="899524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1EA2EAC-908D-426D-A69C-CBA788D544BA}"/>
              </a:ext>
            </a:extLst>
          </p:cNvPr>
          <p:cNvSpPr txBox="1"/>
          <p:nvPr/>
        </p:nvSpPr>
        <p:spPr>
          <a:xfrm>
            <a:off x="5943935" y="5872254"/>
            <a:ext cx="1751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B90A71A-2BD8-45A0-979D-4EC02314CE8A}"/>
              </a:ext>
            </a:extLst>
          </p:cNvPr>
          <p:cNvSpPr txBox="1"/>
          <p:nvPr/>
        </p:nvSpPr>
        <p:spPr>
          <a:xfrm>
            <a:off x="5941269" y="6201510"/>
            <a:ext cx="1751314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799C23BA-74D7-48BE-9643-009529ACA4A0}"/>
              </a:ext>
            </a:extLst>
          </p:cNvPr>
          <p:cNvSpPr/>
          <p:nvPr/>
        </p:nvSpPr>
        <p:spPr bwMode="auto">
          <a:xfrm>
            <a:off x="5348041" y="5307671"/>
            <a:ext cx="100156" cy="1001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120EA02-68A0-4E8F-B40C-4F947A7FB418}"/>
              </a:ext>
            </a:extLst>
          </p:cNvPr>
          <p:cNvSpPr txBox="1"/>
          <p:nvPr/>
        </p:nvSpPr>
        <p:spPr>
          <a:xfrm>
            <a:off x="5456663" y="5253715"/>
            <a:ext cx="588105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 : 23 ▶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1304C20-29ED-4898-82AF-CBE82615200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3" y="1617484"/>
            <a:ext cx="222478" cy="2224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8807062-D899-4E55-8B43-E29176285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781" y="1619238"/>
            <a:ext cx="222478" cy="222478"/>
          </a:xfrm>
          <a:prstGeom prst="rect">
            <a:avLst/>
          </a:prstGeom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23CE8532-86C2-488A-BB60-925F48CE4275}"/>
              </a:ext>
            </a:extLst>
          </p:cNvPr>
          <p:cNvSpPr/>
          <p:nvPr/>
        </p:nvSpPr>
        <p:spPr bwMode="auto">
          <a:xfrm>
            <a:off x="4663227" y="2881692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030CA0A-A30F-402F-BA04-4D3875355483}"/>
              </a:ext>
            </a:extLst>
          </p:cNvPr>
          <p:cNvSpPr/>
          <p:nvPr/>
        </p:nvSpPr>
        <p:spPr bwMode="auto">
          <a:xfrm>
            <a:off x="7423844" y="3796092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E0BF23F-E003-4064-BDE7-58D3084069CA}"/>
              </a:ext>
            </a:extLst>
          </p:cNvPr>
          <p:cNvSpPr/>
          <p:nvPr/>
        </p:nvSpPr>
        <p:spPr bwMode="auto">
          <a:xfrm>
            <a:off x="711906" y="327842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5E572CF-401E-4202-B8FF-69304E346EC2}"/>
              </a:ext>
            </a:extLst>
          </p:cNvPr>
          <p:cNvSpPr/>
          <p:nvPr/>
        </p:nvSpPr>
        <p:spPr bwMode="auto">
          <a:xfrm>
            <a:off x="2360161" y="146581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FACE0F4-E2CE-492C-82D7-F292253DFFDF}"/>
              </a:ext>
            </a:extLst>
          </p:cNvPr>
          <p:cNvSpPr/>
          <p:nvPr/>
        </p:nvSpPr>
        <p:spPr bwMode="auto">
          <a:xfrm>
            <a:off x="6964661" y="114482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45034F2-7603-418C-80DB-0A3F228F0100}"/>
              </a:ext>
            </a:extLst>
          </p:cNvPr>
          <p:cNvSpPr/>
          <p:nvPr/>
        </p:nvSpPr>
        <p:spPr bwMode="auto">
          <a:xfrm>
            <a:off x="7358881" y="146581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D96B18C-D008-4161-B7D6-50EEA1B6C35C}"/>
              </a:ext>
            </a:extLst>
          </p:cNvPr>
          <p:cNvSpPr/>
          <p:nvPr/>
        </p:nvSpPr>
        <p:spPr bwMode="auto">
          <a:xfrm>
            <a:off x="1646058" y="2005743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4F88774-117E-4B53-AA44-E7567D28DE80}"/>
              </a:ext>
            </a:extLst>
          </p:cNvPr>
          <p:cNvSpPr/>
          <p:nvPr/>
        </p:nvSpPr>
        <p:spPr bwMode="auto">
          <a:xfrm>
            <a:off x="5253774" y="2005743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139C39A-E528-416F-A863-24652D4CAC7E}"/>
              </a:ext>
            </a:extLst>
          </p:cNvPr>
          <p:cNvSpPr/>
          <p:nvPr/>
        </p:nvSpPr>
        <p:spPr bwMode="auto">
          <a:xfrm>
            <a:off x="3869111" y="214508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2-5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7E16557-0997-4D97-A756-87AB0C8B6E76}"/>
              </a:ext>
            </a:extLst>
          </p:cNvPr>
          <p:cNvSpPr/>
          <p:nvPr/>
        </p:nvSpPr>
        <p:spPr bwMode="auto">
          <a:xfrm>
            <a:off x="5189739" y="2172861"/>
            <a:ext cx="429624" cy="13535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05 / 23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3B527C-C4AF-48E3-991C-84728AE96FDD}"/>
              </a:ext>
            </a:extLst>
          </p:cNvPr>
          <p:cNvSpPr/>
          <p:nvPr/>
        </p:nvSpPr>
        <p:spPr bwMode="auto">
          <a:xfrm>
            <a:off x="5189739" y="6300724"/>
            <a:ext cx="429624" cy="13535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05 / 22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3608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B3B5AC1-9842-415F-846A-9F6C7565E747}"/>
              </a:ext>
            </a:extLst>
          </p:cNvPr>
          <p:cNvSpPr/>
          <p:nvPr/>
        </p:nvSpPr>
        <p:spPr bwMode="auto">
          <a:xfrm>
            <a:off x="970202" y="1338768"/>
            <a:ext cx="7050391" cy="3895083"/>
          </a:xfrm>
          <a:prstGeom prst="roundRect">
            <a:avLst>
              <a:gd name="adj" fmla="val 2465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C0D481A-5F92-432B-B871-3DBBF9FE7442}"/>
              </a:ext>
            </a:extLst>
          </p:cNvPr>
          <p:cNvSpPr/>
          <p:nvPr/>
        </p:nvSpPr>
        <p:spPr bwMode="auto">
          <a:xfrm>
            <a:off x="3194414" y="2401396"/>
            <a:ext cx="1704815" cy="1633632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1B37461-9AD8-4250-A235-811BA66F6202}"/>
              </a:ext>
            </a:extLst>
          </p:cNvPr>
          <p:cNvSpPr/>
          <p:nvPr/>
        </p:nvSpPr>
        <p:spPr bwMode="auto">
          <a:xfrm>
            <a:off x="5963740" y="1443453"/>
            <a:ext cx="1704815" cy="1633632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735A276-C060-414A-B1FD-2C3B6B5A114A}"/>
              </a:ext>
            </a:extLst>
          </p:cNvPr>
          <p:cNvSpPr/>
          <p:nvPr/>
        </p:nvSpPr>
        <p:spPr bwMode="auto">
          <a:xfrm>
            <a:off x="5963740" y="3289670"/>
            <a:ext cx="1704815" cy="1633632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 목록 </a:t>
            </a:r>
            <a:r>
              <a:rPr lang="en-US" altLang="ko-KR" dirty="0"/>
              <a:t>(</a:t>
            </a:r>
            <a:r>
              <a:rPr lang="ko-KR" altLang="en-US" dirty="0"/>
              <a:t>타임라인 형식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&gt; </a:t>
            </a:r>
            <a:r>
              <a:rPr lang="ko-KR" altLang="en-US" dirty="0"/>
              <a:t>분야별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913295"/>
              </p:ext>
            </p:extLst>
          </p:nvPr>
        </p:nvGraphicFramePr>
        <p:xfrm>
          <a:off x="8939284" y="973008"/>
          <a:ext cx="3152632" cy="2712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2479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관련 정보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이슈와 관련된 바로가기 정보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사이트로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661A4FC1-404C-4F85-86D6-62D8185B652C}"/>
              </a:ext>
            </a:extLst>
          </p:cNvPr>
          <p:cNvSpPr/>
          <p:nvPr/>
        </p:nvSpPr>
        <p:spPr bwMode="auto">
          <a:xfrm>
            <a:off x="1345009" y="1431947"/>
            <a:ext cx="197815" cy="197815"/>
          </a:xfrm>
          <a:prstGeom prst="ellipse">
            <a:avLst/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F451CA8-41BA-4627-85AB-E7D3881AE39F}"/>
              </a:ext>
            </a:extLst>
          </p:cNvPr>
          <p:cNvCxnSpPr>
            <a:cxnSpLocks/>
            <a:stCxn id="3" idx="4"/>
            <a:endCxn id="121" idx="4"/>
          </p:cNvCxnSpPr>
          <p:nvPr/>
        </p:nvCxnSpPr>
        <p:spPr bwMode="auto">
          <a:xfrm>
            <a:off x="1443917" y="1629762"/>
            <a:ext cx="0" cy="1822958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2C060E1-B979-4AA4-AF14-DBF57495088C}"/>
              </a:ext>
            </a:extLst>
          </p:cNvPr>
          <p:cNvSpPr txBox="1"/>
          <p:nvPr/>
        </p:nvSpPr>
        <p:spPr>
          <a:xfrm>
            <a:off x="1532863" y="1414318"/>
            <a:ext cx="1186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2023.05.23 (Today)</a:t>
            </a: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9D811C71-D919-469F-95C3-E1990399F214}"/>
              </a:ext>
            </a:extLst>
          </p:cNvPr>
          <p:cNvSpPr/>
          <p:nvPr/>
        </p:nvSpPr>
        <p:spPr bwMode="auto">
          <a:xfrm>
            <a:off x="1345009" y="1878951"/>
            <a:ext cx="197815" cy="19781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B9BB99B-708F-4D5C-A346-32534088CE45}"/>
              </a:ext>
            </a:extLst>
          </p:cNvPr>
          <p:cNvSpPr txBox="1"/>
          <p:nvPr/>
        </p:nvSpPr>
        <p:spPr>
          <a:xfrm>
            <a:off x="1532863" y="1861322"/>
            <a:ext cx="1186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2023.05.22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C184B537-E0E7-42B5-AA05-200CA5724CAC}"/>
              </a:ext>
            </a:extLst>
          </p:cNvPr>
          <p:cNvSpPr/>
          <p:nvPr/>
        </p:nvSpPr>
        <p:spPr bwMode="auto">
          <a:xfrm>
            <a:off x="1345009" y="2323088"/>
            <a:ext cx="197815" cy="197815"/>
          </a:xfrm>
          <a:prstGeom prst="ellipse">
            <a:avLst/>
          </a:prstGeom>
          <a:solidFill>
            <a:srgbClr val="40404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7835AB6-AAB4-404F-BB06-65EF18AAE2DE}"/>
              </a:ext>
            </a:extLst>
          </p:cNvPr>
          <p:cNvSpPr txBox="1"/>
          <p:nvPr/>
        </p:nvSpPr>
        <p:spPr>
          <a:xfrm>
            <a:off x="1532863" y="2305459"/>
            <a:ext cx="7109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2023.05.21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B9FF976F-C821-4638-B70A-7D976224832D}"/>
              </a:ext>
            </a:extLst>
          </p:cNvPr>
          <p:cNvSpPr/>
          <p:nvPr/>
        </p:nvSpPr>
        <p:spPr bwMode="auto">
          <a:xfrm>
            <a:off x="1345009" y="2793351"/>
            <a:ext cx="197815" cy="19781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B938C17-4C37-4593-AFA7-35EC3C32E79A}"/>
              </a:ext>
            </a:extLst>
          </p:cNvPr>
          <p:cNvSpPr txBox="1"/>
          <p:nvPr/>
        </p:nvSpPr>
        <p:spPr>
          <a:xfrm>
            <a:off x="1532863" y="2775722"/>
            <a:ext cx="1186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2023.05.20</a:t>
            </a: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E82807E9-ACD9-40AE-80B3-683F54F1EF0A}"/>
              </a:ext>
            </a:extLst>
          </p:cNvPr>
          <p:cNvSpPr/>
          <p:nvPr/>
        </p:nvSpPr>
        <p:spPr bwMode="auto">
          <a:xfrm>
            <a:off x="1345009" y="3254905"/>
            <a:ext cx="197815" cy="19781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F3A5011-FBE0-440C-BCB7-04630A2AD946}"/>
              </a:ext>
            </a:extLst>
          </p:cNvPr>
          <p:cNvSpPr txBox="1"/>
          <p:nvPr/>
        </p:nvSpPr>
        <p:spPr>
          <a:xfrm>
            <a:off x="1532863" y="3237276"/>
            <a:ext cx="1186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2023.05.19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C00BBAF3-720F-4D11-BDEB-238AAFE60992}"/>
              </a:ext>
            </a:extLst>
          </p:cNvPr>
          <p:cNvCxnSpPr>
            <a:cxnSpLocks/>
          </p:cNvCxnSpPr>
          <p:nvPr/>
        </p:nvCxnSpPr>
        <p:spPr bwMode="auto">
          <a:xfrm flipH="1">
            <a:off x="5398884" y="1363425"/>
            <a:ext cx="1" cy="355987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07A91470-2780-42BA-BAB9-0703D654F55B}"/>
              </a:ext>
            </a:extLst>
          </p:cNvPr>
          <p:cNvSpPr/>
          <p:nvPr/>
        </p:nvSpPr>
        <p:spPr bwMode="auto">
          <a:xfrm>
            <a:off x="6023508" y="1498781"/>
            <a:ext cx="1607144" cy="899524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9817F15-E9DB-4DBE-AA49-9C98AD735628}"/>
              </a:ext>
            </a:extLst>
          </p:cNvPr>
          <p:cNvSpPr txBox="1"/>
          <p:nvPr/>
        </p:nvSpPr>
        <p:spPr>
          <a:xfrm>
            <a:off x="5943935" y="2437068"/>
            <a:ext cx="1751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E9EEF30-A469-427C-A3CF-96C69234B888}"/>
              </a:ext>
            </a:extLst>
          </p:cNvPr>
          <p:cNvSpPr txBox="1"/>
          <p:nvPr/>
        </p:nvSpPr>
        <p:spPr>
          <a:xfrm>
            <a:off x="5941269" y="2766324"/>
            <a:ext cx="1751314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18D9CB45-662E-404C-B477-595E4B3B8346}"/>
              </a:ext>
            </a:extLst>
          </p:cNvPr>
          <p:cNvSpPr/>
          <p:nvPr/>
        </p:nvSpPr>
        <p:spPr bwMode="auto">
          <a:xfrm>
            <a:off x="5348041" y="1872485"/>
            <a:ext cx="100156" cy="1001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9E5987C-8F2B-4968-9268-F88501722740}"/>
              </a:ext>
            </a:extLst>
          </p:cNvPr>
          <p:cNvSpPr txBox="1"/>
          <p:nvPr/>
        </p:nvSpPr>
        <p:spPr>
          <a:xfrm>
            <a:off x="5456663" y="1818529"/>
            <a:ext cx="588105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 : 23 ▶</a:t>
            </a: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40BF1C1F-2D19-4DB1-A0C0-0C9706EBDF13}"/>
              </a:ext>
            </a:extLst>
          </p:cNvPr>
          <p:cNvSpPr/>
          <p:nvPr/>
        </p:nvSpPr>
        <p:spPr bwMode="auto">
          <a:xfrm>
            <a:off x="5347790" y="2842868"/>
            <a:ext cx="100156" cy="1001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5D70622-95DC-442B-BBD9-0976B6697477}"/>
              </a:ext>
            </a:extLst>
          </p:cNvPr>
          <p:cNvSpPr txBox="1"/>
          <p:nvPr/>
        </p:nvSpPr>
        <p:spPr>
          <a:xfrm>
            <a:off x="4820687" y="2788911"/>
            <a:ext cx="588105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◀16 : 23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6346EECE-59E9-4690-A9F7-4D889E00EE80}"/>
              </a:ext>
            </a:extLst>
          </p:cNvPr>
          <p:cNvSpPr/>
          <p:nvPr/>
        </p:nvSpPr>
        <p:spPr bwMode="auto">
          <a:xfrm>
            <a:off x="3247574" y="2447942"/>
            <a:ext cx="1607144" cy="899524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087408D-6DAE-42E0-95EB-84EDF8A38A0F}"/>
              </a:ext>
            </a:extLst>
          </p:cNvPr>
          <p:cNvSpPr txBox="1"/>
          <p:nvPr/>
        </p:nvSpPr>
        <p:spPr>
          <a:xfrm>
            <a:off x="3168001" y="3386229"/>
            <a:ext cx="1751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A1F6F0E-1C86-4620-90AB-3E810ABAF467}"/>
              </a:ext>
            </a:extLst>
          </p:cNvPr>
          <p:cNvSpPr txBox="1"/>
          <p:nvPr/>
        </p:nvSpPr>
        <p:spPr>
          <a:xfrm>
            <a:off x="3165335" y="3715485"/>
            <a:ext cx="1751314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1E70B6AB-1CF5-4892-9FA1-56D462F6D83C}"/>
              </a:ext>
            </a:extLst>
          </p:cNvPr>
          <p:cNvSpPr/>
          <p:nvPr/>
        </p:nvSpPr>
        <p:spPr bwMode="auto">
          <a:xfrm>
            <a:off x="6023508" y="3344998"/>
            <a:ext cx="1607144" cy="899524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1EA2EAC-908D-426D-A69C-CBA788D544BA}"/>
              </a:ext>
            </a:extLst>
          </p:cNvPr>
          <p:cNvSpPr txBox="1"/>
          <p:nvPr/>
        </p:nvSpPr>
        <p:spPr>
          <a:xfrm>
            <a:off x="5943935" y="4283285"/>
            <a:ext cx="1751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B90A71A-2BD8-45A0-979D-4EC02314CE8A}"/>
              </a:ext>
            </a:extLst>
          </p:cNvPr>
          <p:cNvSpPr txBox="1"/>
          <p:nvPr/>
        </p:nvSpPr>
        <p:spPr>
          <a:xfrm>
            <a:off x="5941269" y="4612541"/>
            <a:ext cx="1751314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799C23BA-74D7-48BE-9643-009529ACA4A0}"/>
              </a:ext>
            </a:extLst>
          </p:cNvPr>
          <p:cNvSpPr/>
          <p:nvPr/>
        </p:nvSpPr>
        <p:spPr bwMode="auto">
          <a:xfrm>
            <a:off x="5348041" y="3718702"/>
            <a:ext cx="100156" cy="1001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120EA02-68A0-4E8F-B40C-4F947A7FB418}"/>
              </a:ext>
            </a:extLst>
          </p:cNvPr>
          <p:cNvSpPr txBox="1"/>
          <p:nvPr/>
        </p:nvSpPr>
        <p:spPr>
          <a:xfrm>
            <a:off x="5456663" y="3664746"/>
            <a:ext cx="588105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 : 23 ▶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030CA0A-A30F-402F-BA04-4D3875355483}"/>
              </a:ext>
            </a:extLst>
          </p:cNvPr>
          <p:cNvSpPr/>
          <p:nvPr/>
        </p:nvSpPr>
        <p:spPr bwMode="auto">
          <a:xfrm>
            <a:off x="7423844" y="2207123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E0BF23F-E003-4064-BDE7-58D3084069CA}"/>
              </a:ext>
            </a:extLst>
          </p:cNvPr>
          <p:cNvSpPr/>
          <p:nvPr/>
        </p:nvSpPr>
        <p:spPr bwMode="auto">
          <a:xfrm>
            <a:off x="698722" y="558359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67977B-DAF4-4F57-AD65-AEB2EF72D02D}"/>
              </a:ext>
            </a:extLst>
          </p:cNvPr>
          <p:cNvSpPr/>
          <p:nvPr/>
        </p:nvSpPr>
        <p:spPr bwMode="auto">
          <a:xfrm>
            <a:off x="5189739" y="1363425"/>
            <a:ext cx="429624" cy="13535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05 / 21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3AB9368D-4FF4-4BD2-A13B-780941C5A34B}"/>
              </a:ext>
            </a:extLst>
          </p:cNvPr>
          <p:cNvSpPr/>
          <p:nvPr/>
        </p:nvSpPr>
        <p:spPr bwMode="auto">
          <a:xfrm>
            <a:off x="970202" y="5428888"/>
            <a:ext cx="7050391" cy="453781"/>
          </a:xfrm>
          <a:prstGeom prst="roundRect">
            <a:avLst>
              <a:gd name="adj" fmla="val 10364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E6E336D-056A-492E-A9F8-322C7D74956B}"/>
              </a:ext>
            </a:extLst>
          </p:cNvPr>
          <p:cNvSpPr>
            <a:spLocks noChangeAspect="1"/>
          </p:cNvSpPr>
          <p:nvPr/>
        </p:nvSpPr>
        <p:spPr bwMode="auto">
          <a:xfrm>
            <a:off x="1034823" y="5538119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관련 정보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A6211FD-F166-480F-B7AD-D5C3F093D3EC}"/>
              </a:ext>
            </a:extLst>
          </p:cNvPr>
          <p:cNvSpPr>
            <a:spLocks noChangeAspect="1"/>
          </p:cNvSpPr>
          <p:nvPr/>
        </p:nvSpPr>
        <p:spPr bwMode="auto">
          <a:xfrm>
            <a:off x="2094445" y="5538119"/>
            <a:ext cx="4390616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구제역 백신 접종 요령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구제역 방역수칙        농림수산부 홈페이지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EEA26A6-0A9B-4503-ADC8-68468E3D2382}"/>
              </a:ext>
            </a:extLst>
          </p:cNvPr>
          <p:cNvCxnSpPr/>
          <p:nvPr/>
        </p:nvCxnSpPr>
        <p:spPr bwMode="auto">
          <a:xfrm>
            <a:off x="618309" y="1338768"/>
            <a:ext cx="7620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DF1E36-655E-4406-99AC-D9DB8897F65D}"/>
              </a:ext>
            </a:extLst>
          </p:cNvPr>
          <p:cNvSpPr/>
          <p:nvPr/>
        </p:nvSpPr>
        <p:spPr bwMode="auto">
          <a:xfrm>
            <a:off x="104775" y="1236619"/>
            <a:ext cx="727113" cy="212496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화면 기준 선</a:t>
            </a:r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AB2CF249-2AEA-4812-B862-9C727D3DD9F0}"/>
              </a:ext>
            </a:extLst>
          </p:cNvPr>
          <p:cNvSpPr/>
          <p:nvPr/>
        </p:nvSpPr>
        <p:spPr bwMode="auto">
          <a:xfrm>
            <a:off x="920833" y="1414318"/>
            <a:ext cx="280950" cy="2103941"/>
          </a:xfrm>
          <a:prstGeom prst="leftBrace">
            <a:avLst>
              <a:gd name="adj1" fmla="val 8333"/>
              <a:gd name="adj2" fmla="val 50000"/>
            </a:avLst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F701E-C04A-4F97-80F4-70CB2D550412}"/>
              </a:ext>
            </a:extLst>
          </p:cNvPr>
          <p:cNvSpPr/>
          <p:nvPr/>
        </p:nvSpPr>
        <p:spPr bwMode="auto">
          <a:xfrm>
            <a:off x="191861" y="2230699"/>
            <a:ext cx="727113" cy="50025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ko-KR" altLang="en-US" sz="7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스코롤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</a:t>
            </a:r>
            <a:endParaRPr lang="en-US" altLang="ko-KR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상단 기준 선에</a:t>
            </a:r>
            <a:endParaRPr lang="en-US" altLang="ko-KR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위치 고정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7412408-A7B2-42BE-B8B1-2DFABCE62332}"/>
              </a:ext>
            </a:extLst>
          </p:cNvPr>
          <p:cNvCxnSpPr>
            <a:cxnSpLocks/>
            <a:stCxn id="118" idx="3"/>
            <a:endCxn id="10" idx="1"/>
          </p:cNvCxnSpPr>
          <p:nvPr/>
        </p:nvCxnSpPr>
        <p:spPr bwMode="auto">
          <a:xfrm flipV="1">
            <a:off x="2243799" y="1431103"/>
            <a:ext cx="2945940" cy="982078"/>
          </a:xfrm>
          <a:prstGeom prst="bentConnector3">
            <a:avLst>
              <a:gd name="adj1" fmla="val 27829"/>
            </a:avLst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3B49A69-82A1-4C30-B4C2-02C6A2EA1C0A}"/>
              </a:ext>
            </a:extLst>
          </p:cNvPr>
          <p:cNvSpPr/>
          <p:nvPr/>
        </p:nvSpPr>
        <p:spPr bwMode="auto">
          <a:xfrm>
            <a:off x="2686900" y="1653451"/>
            <a:ext cx="1375682" cy="50025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ko-KR" altLang="en-US" sz="7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스코롤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</a:t>
            </a:r>
            <a:endParaRPr lang="en-US" altLang="ko-KR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상단 기준 선 기준 </a:t>
            </a:r>
            <a:r>
              <a:rPr lang="ko-KR" altLang="en-US" sz="7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날찌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변경 시</a:t>
            </a:r>
            <a:endParaRPr lang="en-US" altLang="ko-KR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해당 날짜와 </a:t>
            </a:r>
            <a:r>
              <a:rPr lang="ko-KR" altLang="en-US" sz="7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씽크</a:t>
            </a:r>
            <a:endParaRPr lang="en-US" altLang="ko-KR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8927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B3B5AC1-9842-415F-846A-9F6C7565E747}"/>
              </a:ext>
            </a:extLst>
          </p:cNvPr>
          <p:cNvSpPr/>
          <p:nvPr/>
        </p:nvSpPr>
        <p:spPr bwMode="auto">
          <a:xfrm>
            <a:off x="970202" y="1463041"/>
            <a:ext cx="7050391" cy="4328158"/>
          </a:xfrm>
          <a:prstGeom prst="roundRect">
            <a:avLst>
              <a:gd name="adj" fmla="val 2465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1180131" cy="215444"/>
          </a:xfrm>
        </p:spPr>
        <p:txBody>
          <a:bodyPr/>
          <a:lstStyle/>
          <a:p>
            <a:r>
              <a:rPr lang="ko-KR" altLang="en-US" dirty="0"/>
              <a:t>이슈 목록 </a:t>
            </a:r>
            <a:r>
              <a:rPr lang="en-US" altLang="ko-KR" dirty="0"/>
              <a:t>(</a:t>
            </a:r>
            <a:r>
              <a:rPr lang="ko-KR" altLang="en-US" dirty="0"/>
              <a:t>목록 형식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&gt; </a:t>
            </a:r>
            <a:r>
              <a:rPr lang="ko-KR" altLang="en-US" dirty="0"/>
              <a:t>분야별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47301"/>
              </p:ext>
            </p:extLst>
          </p:nvPr>
        </p:nvGraphicFramePr>
        <p:xfrm>
          <a:off x="8939284" y="973008"/>
          <a:ext cx="3152632" cy="388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2479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목록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내용일부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등록일시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기자명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내용일부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페이징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이후 가 존재하지 않는 경우 이동 화살표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미노출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이후 클릭 시 한페이지 기준으로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가능한 페이지 넘버는 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까지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관련 정보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이슈와 관련된 바로가기 정보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사이트로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4F99EE-3BAA-4ACD-909A-F60F9B9197BB}"/>
              </a:ext>
            </a:extLst>
          </p:cNvPr>
          <p:cNvSpPr>
            <a:spLocks noChangeAspect="1"/>
          </p:cNvSpPr>
          <p:nvPr/>
        </p:nvSpPr>
        <p:spPr bwMode="auto">
          <a:xfrm>
            <a:off x="946883" y="1128938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이슈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099A797-80FB-45F9-9081-FB93EB3FADEE}"/>
              </a:ext>
            </a:extLst>
          </p:cNvPr>
          <p:cNvSpPr>
            <a:spLocks noChangeAspect="1"/>
          </p:cNvSpPr>
          <p:nvPr/>
        </p:nvSpPr>
        <p:spPr bwMode="auto">
          <a:xfrm>
            <a:off x="6868712" y="1146356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이슈 전체 보기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96C3B0-D150-4968-94F0-1A088A687DC0}"/>
              </a:ext>
            </a:extLst>
          </p:cNvPr>
          <p:cNvSpPr>
            <a:spLocks noChangeAspect="1"/>
          </p:cNvSpPr>
          <p:nvPr/>
        </p:nvSpPr>
        <p:spPr bwMode="auto">
          <a:xfrm>
            <a:off x="1199432" y="1608451"/>
            <a:ext cx="4896568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서울양평</a:t>
            </a:r>
            <a:r>
              <a:rPr lang="ko-KR" altLang="en-US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고속도로</a:t>
            </a:r>
            <a:r>
              <a:rPr lang="en-US" altLang="ko-KR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백지화</a:t>
            </a:r>
            <a:r>
              <a:rPr lang="en-US" altLang="ko-KR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논란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1304C20-29ED-4898-82AF-CBE82615200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3" y="1617484"/>
            <a:ext cx="222478" cy="2224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8807062-D899-4E55-8B43-E29176285A2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781" y="1619238"/>
            <a:ext cx="222478" cy="222478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53AFF024-D121-40D8-B009-6B211F47D381}"/>
              </a:ext>
            </a:extLst>
          </p:cNvPr>
          <p:cNvSpPr/>
          <p:nvPr/>
        </p:nvSpPr>
        <p:spPr bwMode="auto">
          <a:xfrm>
            <a:off x="711906" y="260055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3553E68F-1A8F-4356-88ED-517CB497A46A}"/>
              </a:ext>
            </a:extLst>
          </p:cNvPr>
          <p:cNvSpPr/>
          <p:nvPr/>
        </p:nvSpPr>
        <p:spPr bwMode="auto">
          <a:xfrm>
            <a:off x="1025152" y="2082620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1ADD95-18FC-47CE-AA03-914AC2F92064}"/>
              </a:ext>
            </a:extLst>
          </p:cNvPr>
          <p:cNvSpPr txBox="1"/>
          <p:nvPr/>
        </p:nvSpPr>
        <p:spPr>
          <a:xfrm>
            <a:off x="2432721" y="2609651"/>
            <a:ext cx="1651433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2023.08.02(21: 12) /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19E05F-5BE7-4760-99F7-8571C84F41F3}"/>
              </a:ext>
            </a:extLst>
          </p:cNvPr>
          <p:cNvSpPr txBox="1"/>
          <p:nvPr/>
        </p:nvSpPr>
        <p:spPr>
          <a:xfrm>
            <a:off x="2431866" y="2071381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6A0906-D3B8-4E1E-BB0E-E4B12394DC70}"/>
              </a:ext>
            </a:extLst>
          </p:cNvPr>
          <p:cNvSpPr txBox="1"/>
          <p:nvPr/>
        </p:nvSpPr>
        <p:spPr>
          <a:xfrm>
            <a:off x="2429200" y="2356411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F542E00-2FBE-4D89-A5B2-A51471D58632}"/>
              </a:ext>
            </a:extLst>
          </p:cNvPr>
          <p:cNvSpPr/>
          <p:nvPr/>
        </p:nvSpPr>
        <p:spPr bwMode="auto">
          <a:xfrm>
            <a:off x="4552124" y="2082620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9E0CD8-5E9D-4529-9C1D-405DE16C661F}"/>
              </a:ext>
            </a:extLst>
          </p:cNvPr>
          <p:cNvSpPr txBox="1"/>
          <p:nvPr/>
        </p:nvSpPr>
        <p:spPr>
          <a:xfrm>
            <a:off x="5959693" y="2609651"/>
            <a:ext cx="1589345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2023.08.02(21: 12) /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720B1A-424D-483B-BC18-9692A64477A3}"/>
              </a:ext>
            </a:extLst>
          </p:cNvPr>
          <p:cNvSpPr txBox="1"/>
          <p:nvPr/>
        </p:nvSpPr>
        <p:spPr>
          <a:xfrm>
            <a:off x="5958838" y="2071381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5D8E103-EE58-49D7-901C-0321514BDC7C}"/>
              </a:ext>
            </a:extLst>
          </p:cNvPr>
          <p:cNvSpPr txBox="1"/>
          <p:nvPr/>
        </p:nvSpPr>
        <p:spPr>
          <a:xfrm>
            <a:off x="5956172" y="2356411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3E610E1-877E-4FD7-B769-FB62185AFFF0}"/>
              </a:ext>
            </a:extLst>
          </p:cNvPr>
          <p:cNvSpPr/>
          <p:nvPr/>
        </p:nvSpPr>
        <p:spPr bwMode="auto">
          <a:xfrm>
            <a:off x="1025152" y="2970894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EC0094-FAC1-46F7-ADA3-EDD49C7E0178}"/>
              </a:ext>
            </a:extLst>
          </p:cNvPr>
          <p:cNvSpPr txBox="1"/>
          <p:nvPr/>
        </p:nvSpPr>
        <p:spPr>
          <a:xfrm>
            <a:off x="2432722" y="3497925"/>
            <a:ext cx="1764810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2023.08.02(21: 12) /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63C4EB-FA82-40AE-A49D-86E077ABDE19}"/>
              </a:ext>
            </a:extLst>
          </p:cNvPr>
          <p:cNvSpPr txBox="1"/>
          <p:nvPr/>
        </p:nvSpPr>
        <p:spPr>
          <a:xfrm>
            <a:off x="2431866" y="2959655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CBA9F9-0F74-4CEE-8B86-609A20D11913}"/>
              </a:ext>
            </a:extLst>
          </p:cNvPr>
          <p:cNvSpPr txBox="1"/>
          <p:nvPr/>
        </p:nvSpPr>
        <p:spPr>
          <a:xfrm>
            <a:off x="2429200" y="3244685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C19A7F3-A5F8-4FFB-BAAB-CCD20704C23F}"/>
              </a:ext>
            </a:extLst>
          </p:cNvPr>
          <p:cNvSpPr/>
          <p:nvPr/>
        </p:nvSpPr>
        <p:spPr bwMode="auto">
          <a:xfrm>
            <a:off x="4552124" y="2970894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820D80-42FF-402A-B412-608C650F0F70}"/>
              </a:ext>
            </a:extLst>
          </p:cNvPr>
          <p:cNvSpPr txBox="1"/>
          <p:nvPr/>
        </p:nvSpPr>
        <p:spPr>
          <a:xfrm>
            <a:off x="5959693" y="3497925"/>
            <a:ext cx="1651598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2023.08.02(21: 12) /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FE7FAFA-6BE7-4A1A-8057-63E8D97F53CB}"/>
              </a:ext>
            </a:extLst>
          </p:cNvPr>
          <p:cNvSpPr txBox="1"/>
          <p:nvPr/>
        </p:nvSpPr>
        <p:spPr>
          <a:xfrm>
            <a:off x="5958838" y="2959655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F722E0-4D6A-45E6-817A-17B10B661221}"/>
              </a:ext>
            </a:extLst>
          </p:cNvPr>
          <p:cNvSpPr txBox="1"/>
          <p:nvPr/>
        </p:nvSpPr>
        <p:spPr>
          <a:xfrm>
            <a:off x="5956172" y="3244685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791B2E8-46F1-4D63-9A08-0A63FEAF40F1}"/>
              </a:ext>
            </a:extLst>
          </p:cNvPr>
          <p:cNvSpPr/>
          <p:nvPr/>
        </p:nvSpPr>
        <p:spPr bwMode="auto">
          <a:xfrm>
            <a:off x="2222915" y="3496515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86D0A53-368C-4A65-9809-3E897D3645BA}"/>
              </a:ext>
            </a:extLst>
          </p:cNvPr>
          <p:cNvSpPr/>
          <p:nvPr/>
        </p:nvSpPr>
        <p:spPr bwMode="auto">
          <a:xfrm>
            <a:off x="1025152" y="4409429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0903C63-5AB4-4AF3-8CCB-21A8A3CE26EB}"/>
              </a:ext>
            </a:extLst>
          </p:cNvPr>
          <p:cNvSpPr txBox="1"/>
          <p:nvPr/>
        </p:nvSpPr>
        <p:spPr>
          <a:xfrm>
            <a:off x="2432721" y="4936460"/>
            <a:ext cx="1764811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2023.08.02(21: 12) /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F0F74B-8E6B-42FA-BC15-AB400181D1A3}"/>
              </a:ext>
            </a:extLst>
          </p:cNvPr>
          <p:cNvSpPr txBox="1"/>
          <p:nvPr/>
        </p:nvSpPr>
        <p:spPr>
          <a:xfrm>
            <a:off x="2431866" y="4398190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8861E5D-B5C7-4F64-B5BD-3C870822BDF1}"/>
              </a:ext>
            </a:extLst>
          </p:cNvPr>
          <p:cNvSpPr txBox="1"/>
          <p:nvPr/>
        </p:nvSpPr>
        <p:spPr>
          <a:xfrm>
            <a:off x="2429200" y="4683220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F7E881C-05BD-4DB3-9B09-0781B15E63F9}"/>
              </a:ext>
            </a:extLst>
          </p:cNvPr>
          <p:cNvSpPr/>
          <p:nvPr/>
        </p:nvSpPr>
        <p:spPr bwMode="auto">
          <a:xfrm>
            <a:off x="4552124" y="4409429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3166378-8AE3-4F73-BD22-FEF682BF5CA5}"/>
              </a:ext>
            </a:extLst>
          </p:cNvPr>
          <p:cNvSpPr txBox="1"/>
          <p:nvPr/>
        </p:nvSpPr>
        <p:spPr>
          <a:xfrm>
            <a:off x="5959693" y="4936460"/>
            <a:ext cx="1764811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2023.08.02(21: 12) /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EDCD511-4C27-4270-961E-3892DDECCB55}"/>
              </a:ext>
            </a:extLst>
          </p:cNvPr>
          <p:cNvSpPr txBox="1"/>
          <p:nvPr/>
        </p:nvSpPr>
        <p:spPr>
          <a:xfrm>
            <a:off x="5958838" y="4398190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173BC4-D43A-4AED-8CE8-21EE0514751A}"/>
              </a:ext>
            </a:extLst>
          </p:cNvPr>
          <p:cNvSpPr txBox="1"/>
          <p:nvPr/>
        </p:nvSpPr>
        <p:spPr>
          <a:xfrm>
            <a:off x="5956172" y="4683220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796DA87-B290-4D71-BAA9-F7C0D8142AC5}"/>
              </a:ext>
            </a:extLst>
          </p:cNvPr>
          <p:cNvGrpSpPr/>
          <p:nvPr/>
        </p:nvGrpSpPr>
        <p:grpSpPr>
          <a:xfrm>
            <a:off x="961493" y="3983251"/>
            <a:ext cx="7066826" cy="132983"/>
            <a:chOff x="134832" y="1594922"/>
            <a:chExt cx="7066826" cy="132983"/>
          </a:xfrm>
        </p:grpSpPr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B4137BBF-38D9-40D6-8706-D8C7A8198C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4832" y="1670992"/>
              <a:ext cx="7066826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6CBAEE2-5243-44EF-A4D5-6208833C2C6C}"/>
                </a:ext>
              </a:extLst>
            </p:cNvPr>
            <p:cNvSpPr/>
            <p:nvPr/>
          </p:nvSpPr>
          <p:spPr bwMode="auto">
            <a:xfrm>
              <a:off x="3086441" y="1594922"/>
              <a:ext cx="748936" cy="132983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중간 생략</a:t>
              </a: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8370199-5ADD-4D09-8042-C784E11D4769}"/>
              </a:ext>
            </a:extLst>
          </p:cNvPr>
          <p:cNvSpPr>
            <a:spLocks noChangeAspect="1"/>
          </p:cNvSpPr>
          <p:nvPr/>
        </p:nvSpPr>
        <p:spPr bwMode="auto">
          <a:xfrm>
            <a:off x="3850173" y="5368466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② 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④ ⑤</a:t>
            </a:r>
            <a:endParaRPr lang="ko-KR" altLang="en-US" sz="11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A231F94-E8CD-4433-9C18-5506BB551052}"/>
              </a:ext>
            </a:extLst>
          </p:cNvPr>
          <p:cNvSpPr>
            <a:spLocks noChangeAspect="1"/>
          </p:cNvSpPr>
          <p:nvPr/>
        </p:nvSpPr>
        <p:spPr bwMode="auto">
          <a:xfrm>
            <a:off x="3618816" y="5368466"/>
            <a:ext cx="305751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◀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4381EEE-CB2A-4438-9FF2-117B82B894E6}"/>
              </a:ext>
            </a:extLst>
          </p:cNvPr>
          <p:cNvSpPr>
            <a:spLocks noChangeAspect="1"/>
          </p:cNvSpPr>
          <p:nvPr/>
        </p:nvSpPr>
        <p:spPr bwMode="auto">
          <a:xfrm>
            <a:off x="4994770" y="5368466"/>
            <a:ext cx="305751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2241BE6-C41C-49B8-A9F1-27F49DD9CC1E}"/>
              </a:ext>
            </a:extLst>
          </p:cNvPr>
          <p:cNvSpPr/>
          <p:nvPr/>
        </p:nvSpPr>
        <p:spPr bwMode="auto">
          <a:xfrm>
            <a:off x="3322063" y="542372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53626DA-54B8-4751-BA3C-B79EDC7816C0}"/>
              </a:ext>
            </a:extLst>
          </p:cNvPr>
          <p:cNvSpPr/>
          <p:nvPr/>
        </p:nvSpPr>
        <p:spPr bwMode="auto">
          <a:xfrm>
            <a:off x="973893" y="3158133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82B382EF-C36B-4B7F-8C1C-D9E957DE3919}"/>
              </a:ext>
            </a:extLst>
          </p:cNvPr>
          <p:cNvSpPr/>
          <p:nvPr/>
        </p:nvSpPr>
        <p:spPr bwMode="auto">
          <a:xfrm>
            <a:off x="5749886" y="2616950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F56B47DF-E7C4-40A0-A37C-55CBEBDFDE2C}"/>
              </a:ext>
            </a:extLst>
          </p:cNvPr>
          <p:cNvSpPr/>
          <p:nvPr/>
        </p:nvSpPr>
        <p:spPr bwMode="auto">
          <a:xfrm>
            <a:off x="970202" y="5917226"/>
            <a:ext cx="7050391" cy="453781"/>
          </a:xfrm>
          <a:prstGeom prst="roundRect">
            <a:avLst>
              <a:gd name="adj" fmla="val 10364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6EB1085-7B9F-4F1A-9367-8CB2AB4E6FCD}"/>
              </a:ext>
            </a:extLst>
          </p:cNvPr>
          <p:cNvSpPr>
            <a:spLocks noChangeAspect="1"/>
          </p:cNvSpPr>
          <p:nvPr/>
        </p:nvSpPr>
        <p:spPr bwMode="auto">
          <a:xfrm>
            <a:off x="1034823" y="6026457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관련 정보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E89B544-69CE-466D-8B11-D95E6B89654C}"/>
              </a:ext>
            </a:extLst>
          </p:cNvPr>
          <p:cNvSpPr>
            <a:spLocks noChangeAspect="1"/>
          </p:cNvSpPr>
          <p:nvPr/>
        </p:nvSpPr>
        <p:spPr bwMode="auto">
          <a:xfrm>
            <a:off x="2094445" y="6026457"/>
            <a:ext cx="4390616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구제역 백신 접종 요령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구제역 방역수칙        농림수산부 홈페이지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C8E9639-A701-43A8-92CE-63D9803B8C85}"/>
              </a:ext>
            </a:extLst>
          </p:cNvPr>
          <p:cNvSpPr/>
          <p:nvPr/>
        </p:nvSpPr>
        <p:spPr bwMode="auto">
          <a:xfrm>
            <a:off x="2222915" y="4950847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DDADE11-98F3-4749-9292-B5FAB1CA873E}"/>
              </a:ext>
            </a:extLst>
          </p:cNvPr>
          <p:cNvSpPr/>
          <p:nvPr/>
        </p:nvSpPr>
        <p:spPr bwMode="auto">
          <a:xfrm>
            <a:off x="711906" y="606656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06883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534A-97F4-448F-9D95-BC36B20F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417" y="2844225"/>
            <a:ext cx="1638205" cy="584775"/>
          </a:xfrm>
        </p:spPr>
        <p:txBody>
          <a:bodyPr/>
          <a:lstStyle/>
          <a:p>
            <a:r>
              <a:rPr lang="en-US" altLang="ko-KR" dirty="0"/>
              <a:t>TV</a:t>
            </a:r>
            <a:r>
              <a:rPr lang="ko-KR" altLang="en-US" dirty="0"/>
              <a:t> 뉴스</a:t>
            </a:r>
          </a:p>
        </p:txBody>
      </p:sp>
    </p:spTree>
    <p:extLst>
      <p:ext uri="{BB962C8B-B14F-4D97-AF65-F5344CB8AC3E}">
        <p14:creationId xmlns:p14="http://schemas.microsoft.com/office/powerpoint/2010/main" val="1519446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025D4C-1DA0-4E36-8E54-2C6ABF4B6FFC}"/>
              </a:ext>
            </a:extLst>
          </p:cNvPr>
          <p:cNvSpPr/>
          <p:nvPr/>
        </p:nvSpPr>
        <p:spPr bwMode="auto">
          <a:xfrm>
            <a:off x="939240" y="1146106"/>
            <a:ext cx="7101448" cy="29271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1856598" cy="215444"/>
          </a:xfrm>
        </p:spPr>
        <p:txBody>
          <a:bodyPr/>
          <a:lstStyle/>
          <a:p>
            <a:r>
              <a:rPr lang="en-US" altLang="ko-KR" dirty="0"/>
              <a:t>TV </a:t>
            </a:r>
            <a:r>
              <a:rPr lang="ko-KR" altLang="en-US" dirty="0"/>
              <a:t>뉴스 목록 </a:t>
            </a:r>
            <a:r>
              <a:rPr lang="en-US" altLang="ko-KR" dirty="0"/>
              <a:t>– </a:t>
            </a:r>
            <a:r>
              <a:rPr lang="ko-KR" altLang="en-US" dirty="0"/>
              <a:t>유형</a:t>
            </a:r>
            <a:r>
              <a:rPr lang="en-US" altLang="ko-KR" dirty="0"/>
              <a:t>A(</a:t>
            </a:r>
            <a:r>
              <a:rPr lang="ko-KR" altLang="en-US" dirty="0"/>
              <a:t>헤드라인뉴스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8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994183" cy="215444"/>
          </a:xfrm>
        </p:spPr>
        <p:txBody>
          <a:bodyPr/>
          <a:lstStyle/>
          <a:p>
            <a:r>
              <a:rPr lang="en-US" altLang="ko-KR" dirty="0"/>
              <a:t>HOME &gt; TV</a:t>
            </a:r>
            <a:r>
              <a:rPr lang="ko-KR" altLang="en-US" dirty="0"/>
              <a:t>뉴스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460399"/>
              </p:ext>
            </p:extLst>
          </p:nvPr>
        </p:nvGraphicFramePr>
        <p:xfrm>
          <a:off x="8939284" y="973008"/>
          <a:ext cx="3152632" cy="324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TV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유형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TV 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프로그램 타이틀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TV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프로그램 명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프로그램 안내 문구 표시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한줄인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경우 센터 정렬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헤드라인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헤드라인 뉴스 중 대표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플레이 시간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타이틀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 일부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헤드라인 뉴스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헤드라인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플레이 시간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타이틀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102C182-2FC5-4E35-A594-350937BBE8F8}"/>
              </a:ext>
            </a:extLst>
          </p:cNvPr>
          <p:cNvCxnSpPr>
            <a:cxnSpLocks/>
          </p:cNvCxnSpPr>
          <p:nvPr/>
        </p:nvCxnSpPr>
        <p:spPr bwMode="auto">
          <a:xfrm>
            <a:off x="947739" y="1394310"/>
            <a:ext cx="7092949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F9D463-0F5A-454D-8238-85C9B2C006D5}"/>
              </a:ext>
            </a:extLst>
          </p:cNvPr>
          <p:cNvSpPr>
            <a:spLocks noChangeAspect="1"/>
          </p:cNvSpPr>
          <p:nvPr/>
        </p:nvSpPr>
        <p:spPr bwMode="auto">
          <a:xfrm>
            <a:off x="1333355" y="1473731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 </a:t>
            </a:r>
            <a:r>
              <a:rPr lang="en-US" altLang="ko-KR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E3DA76-4E88-432B-81A2-5F2A47E45B2B}"/>
              </a:ext>
            </a:extLst>
          </p:cNvPr>
          <p:cNvSpPr txBox="1"/>
          <p:nvPr/>
        </p:nvSpPr>
        <p:spPr>
          <a:xfrm>
            <a:off x="4941721" y="2878648"/>
            <a:ext cx="269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3B07AD5-6C3D-444F-B1C8-D048BF8DCD2B}"/>
              </a:ext>
            </a:extLst>
          </p:cNvPr>
          <p:cNvSpPr/>
          <p:nvPr/>
        </p:nvSpPr>
        <p:spPr bwMode="auto">
          <a:xfrm>
            <a:off x="1333355" y="1855545"/>
            <a:ext cx="3456855" cy="199002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  <a:endParaRPr lang="ko-KR" altLang="en-US" sz="10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4A9869-C0E1-41E4-A912-D6CFAD4CE07B}"/>
              </a:ext>
            </a:extLst>
          </p:cNvPr>
          <p:cNvSpPr txBox="1"/>
          <p:nvPr/>
        </p:nvSpPr>
        <p:spPr>
          <a:xfrm>
            <a:off x="4941721" y="3404460"/>
            <a:ext cx="2861159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면허증도 반납하겠다고 했습니다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8D2369-84C9-4F79-AAE3-76D5457D2BE8}"/>
              </a:ext>
            </a:extLst>
          </p:cNvPr>
          <p:cNvSpPr txBox="1"/>
          <p:nvPr/>
        </p:nvSpPr>
        <p:spPr>
          <a:xfrm>
            <a:off x="971460" y="5289283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9080E8-B8BA-4A6F-977D-ACD8745F726E}"/>
              </a:ext>
            </a:extLst>
          </p:cNvPr>
          <p:cNvSpPr txBox="1"/>
          <p:nvPr/>
        </p:nvSpPr>
        <p:spPr>
          <a:xfrm>
            <a:off x="2765425" y="5289283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C286521-4FCA-4007-B908-3EF468F648BA}"/>
              </a:ext>
            </a:extLst>
          </p:cNvPr>
          <p:cNvSpPr/>
          <p:nvPr/>
        </p:nvSpPr>
        <p:spPr bwMode="auto">
          <a:xfrm>
            <a:off x="947224" y="4302955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6B70303-501B-4178-868C-7BDCEC61C9E7}"/>
              </a:ext>
            </a:extLst>
          </p:cNvPr>
          <p:cNvSpPr/>
          <p:nvPr/>
        </p:nvSpPr>
        <p:spPr bwMode="auto">
          <a:xfrm>
            <a:off x="2747298" y="4302955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E677464-DB9C-4979-B564-BB08ADA57FEF}"/>
              </a:ext>
            </a:extLst>
          </p:cNvPr>
          <p:cNvSpPr/>
          <p:nvPr/>
        </p:nvSpPr>
        <p:spPr bwMode="auto">
          <a:xfrm>
            <a:off x="4552573" y="4302955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3920A5-A6C4-4D59-BAB8-83AD42B4167F}"/>
              </a:ext>
            </a:extLst>
          </p:cNvPr>
          <p:cNvSpPr/>
          <p:nvPr/>
        </p:nvSpPr>
        <p:spPr bwMode="auto">
          <a:xfrm>
            <a:off x="6340430" y="4302955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9463A-D982-485D-B7C0-9CC4BA6427C0}"/>
              </a:ext>
            </a:extLst>
          </p:cNvPr>
          <p:cNvSpPr txBox="1"/>
          <p:nvPr/>
        </p:nvSpPr>
        <p:spPr>
          <a:xfrm>
            <a:off x="2133611" y="1439814"/>
            <a:ext cx="2861159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대한민국 대표 뉴스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KBS 1TV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매일 저녁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475F27-3522-485B-9BE4-9E5C8472908A}"/>
              </a:ext>
            </a:extLst>
          </p:cNvPr>
          <p:cNvSpPr txBox="1"/>
          <p:nvPr/>
        </p:nvSpPr>
        <p:spPr>
          <a:xfrm>
            <a:off x="4549034" y="5289283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FB7916-26DE-463E-9C83-81E4FDBF72FA}"/>
              </a:ext>
            </a:extLst>
          </p:cNvPr>
          <p:cNvSpPr txBox="1"/>
          <p:nvPr/>
        </p:nvSpPr>
        <p:spPr>
          <a:xfrm>
            <a:off x="6342999" y="5289283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1B77E0E-1030-4DA1-B21B-347DF002557C}"/>
              </a:ext>
            </a:extLst>
          </p:cNvPr>
          <p:cNvSpPr/>
          <p:nvPr/>
        </p:nvSpPr>
        <p:spPr bwMode="auto">
          <a:xfrm>
            <a:off x="1133778" y="149564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8487EE5-CF94-4F67-9A31-0B543961F73E}"/>
              </a:ext>
            </a:extLst>
          </p:cNvPr>
          <p:cNvSpPr/>
          <p:nvPr/>
        </p:nvSpPr>
        <p:spPr bwMode="auto">
          <a:xfrm>
            <a:off x="4669458" y="294997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14E57F6-8F11-40B4-8CC2-397B0B284061}"/>
              </a:ext>
            </a:extLst>
          </p:cNvPr>
          <p:cNvSpPr/>
          <p:nvPr/>
        </p:nvSpPr>
        <p:spPr bwMode="auto">
          <a:xfrm>
            <a:off x="4373367" y="464814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0C3E7B-5660-4DA5-9283-23C1DFCA7F88}"/>
              </a:ext>
            </a:extLst>
          </p:cNvPr>
          <p:cNvSpPr/>
          <p:nvPr/>
        </p:nvSpPr>
        <p:spPr bwMode="auto">
          <a:xfrm>
            <a:off x="4349418" y="3719090"/>
            <a:ext cx="452845" cy="14416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09:23</a:t>
            </a:r>
            <a:endParaRPr lang="ko-KR" altLang="en-US" sz="6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133A810-E212-485B-858F-4FA805712298}"/>
              </a:ext>
            </a:extLst>
          </p:cNvPr>
          <p:cNvSpPr/>
          <p:nvPr/>
        </p:nvSpPr>
        <p:spPr bwMode="auto">
          <a:xfrm>
            <a:off x="2189693" y="5077627"/>
            <a:ext cx="452845" cy="14416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09:23</a:t>
            </a:r>
            <a:endParaRPr lang="ko-KR" altLang="en-US" sz="6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B78AFB7-757E-4987-9F92-0549F3A97FDA}"/>
              </a:ext>
            </a:extLst>
          </p:cNvPr>
          <p:cNvSpPr/>
          <p:nvPr/>
        </p:nvSpPr>
        <p:spPr bwMode="auto">
          <a:xfrm>
            <a:off x="3992367" y="5077627"/>
            <a:ext cx="452845" cy="14416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09:23</a:t>
            </a:r>
            <a:endParaRPr lang="ko-KR" altLang="en-US" sz="6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D9D3008-C2D5-48F7-85DE-623E7C17F829}"/>
              </a:ext>
            </a:extLst>
          </p:cNvPr>
          <p:cNvSpPr/>
          <p:nvPr/>
        </p:nvSpPr>
        <p:spPr bwMode="auto">
          <a:xfrm>
            <a:off x="5795041" y="5077627"/>
            <a:ext cx="452845" cy="14416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09:23</a:t>
            </a:r>
            <a:endParaRPr lang="ko-KR" altLang="en-US" sz="6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30C9094-4D8F-45FD-8ACE-89666B4F9D80}"/>
              </a:ext>
            </a:extLst>
          </p:cNvPr>
          <p:cNvSpPr/>
          <p:nvPr/>
        </p:nvSpPr>
        <p:spPr bwMode="auto">
          <a:xfrm>
            <a:off x="7589006" y="5077627"/>
            <a:ext cx="452845" cy="14416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09:23</a:t>
            </a:r>
            <a:endParaRPr lang="ko-KR" altLang="en-US" sz="6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57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534A-97F4-448F-9D95-BC36B20F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417" y="2844225"/>
            <a:ext cx="6665607" cy="584775"/>
          </a:xfrm>
        </p:spPr>
        <p:txBody>
          <a:bodyPr/>
          <a:lstStyle/>
          <a:p>
            <a:r>
              <a:rPr lang="ko-KR" altLang="en-US" dirty="0"/>
              <a:t>공통영역</a:t>
            </a:r>
            <a:r>
              <a:rPr lang="en-US" altLang="ko-KR" dirty="0"/>
              <a:t>(</a:t>
            </a:r>
            <a:r>
              <a:rPr lang="ko-KR" altLang="en-US" dirty="0"/>
              <a:t>헤더</a:t>
            </a:r>
            <a:r>
              <a:rPr lang="en-US" altLang="ko-KR" dirty="0"/>
              <a:t>/</a:t>
            </a:r>
            <a:r>
              <a:rPr lang="ko-KR" altLang="en-US" dirty="0" err="1"/>
              <a:t>푸터</a:t>
            </a:r>
            <a:r>
              <a:rPr lang="en-US" altLang="ko-KR" dirty="0"/>
              <a:t>/</a:t>
            </a:r>
            <a:r>
              <a:rPr lang="ko-KR" altLang="en-US" dirty="0" err="1"/>
              <a:t>툴바</a:t>
            </a:r>
            <a:r>
              <a:rPr lang="en-US" altLang="ko-KR" dirty="0"/>
              <a:t>/</a:t>
            </a:r>
            <a:r>
              <a:rPr lang="ko-KR" altLang="en-US" dirty="0"/>
              <a:t>플레이어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F7659-EC91-4593-BAD4-DD0EEA0EB0F0}"/>
              </a:ext>
            </a:extLst>
          </p:cNvPr>
          <p:cNvSpPr txBox="1"/>
          <p:nvPr/>
        </p:nvSpPr>
        <p:spPr>
          <a:xfrm>
            <a:off x="869417" y="3579223"/>
            <a:ext cx="5458546" cy="483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KBS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뉴스 홈페이지의 모든 화면에서 공통적으로 사용되는 영역 및 항목으로 메인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서브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기사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화면에서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동일하게 적용되어지는 공통 영역과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영상 기사 시청 시 필요한 공통 항목으로 구분된다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666300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226892" cy="215444"/>
          </a:xfrm>
        </p:spPr>
        <p:txBody>
          <a:bodyPr/>
          <a:lstStyle/>
          <a:p>
            <a:r>
              <a:rPr lang="en-US" altLang="ko-KR" dirty="0"/>
              <a:t>TV </a:t>
            </a:r>
            <a:r>
              <a:rPr lang="ko-KR" altLang="en-US" dirty="0"/>
              <a:t>뉴스 목록 </a:t>
            </a:r>
            <a:r>
              <a:rPr lang="en-US" altLang="ko-KR" dirty="0"/>
              <a:t>- </a:t>
            </a:r>
            <a:r>
              <a:rPr lang="ko-KR" altLang="en-US" dirty="0"/>
              <a:t>유형</a:t>
            </a:r>
            <a:r>
              <a:rPr lang="en-US" altLang="ko-KR" dirty="0"/>
              <a:t>A( TAP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방송 다시보기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994183" cy="215444"/>
          </a:xfrm>
        </p:spPr>
        <p:txBody>
          <a:bodyPr/>
          <a:lstStyle/>
          <a:p>
            <a:r>
              <a:rPr lang="en-US" altLang="ko-KR" dirty="0"/>
              <a:t>HOME &gt; TV</a:t>
            </a:r>
            <a:r>
              <a:rPr lang="ko-KR" altLang="en-US" dirty="0"/>
              <a:t>뉴스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19320"/>
              </p:ext>
            </p:extLst>
          </p:nvPr>
        </p:nvGraphicFramePr>
        <p:xfrm>
          <a:off x="8939284" y="973008"/>
          <a:ext cx="3152632" cy="377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TV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유형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메뉴 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 다시보기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프로그램 소개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댓글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구성은 방송에 따라 달라질 수 있음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목록 영역 해당 화면으로 변경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 선택 및 이동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좌우 화살표 버튼을 통해 날짜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이후 날짜가 존재하지 않는 경우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“2023.00.00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 뉴스정보가 없습니다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Default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현재 날짜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캘린더 아이콘 클릭 시 캘린더 활성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재생 버튼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선택재생 버튼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목록 선택 박스 활성 및 버튼 변경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전체 재생 버튼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영상 재생 팝업 활성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선택재생 버튼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목록 선택 박스 활성 및 버튼 변경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전체 재생 버튼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영상 재생 팝업 활성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목록 개수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해당 일자 해당 프로그램의 영상 전체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98D2369-84C9-4F79-AAE3-76D5457D2BE8}"/>
              </a:ext>
            </a:extLst>
          </p:cNvPr>
          <p:cNvSpPr txBox="1"/>
          <p:nvPr/>
        </p:nvSpPr>
        <p:spPr>
          <a:xfrm>
            <a:off x="971460" y="3457976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9080E8-B8BA-4A6F-977D-ACD8745F726E}"/>
              </a:ext>
            </a:extLst>
          </p:cNvPr>
          <p:cNvSpPr txBox="1"/>
          <p:nvPr/>
        </p:nvSpPr>
        <p:spPr>
          <a:xfrm>
            <a:off x="2765425" y="3457976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C286521-4FCA-4007-B908-3EF468F648BA}"/>
              </a:ext>
            </a:extLst>
          </p:cNvPr>
          <p:cNvSpPr/>
          <p:nvPr/>
        </p:nvSpPr>
        <p:spPr bwMode="auto">
          <a:xfrm>
            <a:off x="947224" y="2471648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6B70303-501B-4178-868C-7BDCEC61C9E7}"/>
              </a:ext>
            </a:extLst>
          </p:cNvPr>
          <p:cNvSpPr/>
          <p:nvPr/>
        </p:nvSpPr>
        <p:spPr bwMode="auto">
          <a:xfrm>
            <a:off x="2747298" y="2471648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E677464-DB9C-4979-B564-BB08ADA57FEF}"/>
              </a:ext>
            </a:extLst>
          </p:cNvPr>
          <p:cNvSpPr/>
          <p:nvPr/>
        </p:nvSpPr>
        <p:spPr bwMode="auto">
          <a:xfrm>
            <a:off x="4552573" y="2471648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3920A5-A6C4-4D59-BAB8-83AD42B4167F}"/>
              </a:ext>
            </a:extLst>
          </p:cNvPr>
          <p:cNvSpPr/>
          <p:nvPr/>
        </p:nvSpPr>
        <p:spPr bwMode="auto">
          <a:xfrm>
            <a:off x="6340430" y="2471648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475F27-3522-485B-9BE4-9E5C8472908A}"/>
              </a:ext>
            </a:extLst>
          </p:cNvPr>
          <p:cNvSpPr txBox="1"/>
          <p:nvPr/>
        </p:nvSpPr>
        <p:spPr>
          <a:xfrm>
            <a:off x="4549034" y="3457976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FB7916-26DE-463E-9C83-81E4FDBF72FA}"/>
              </a:ext>
            </a:extLst>
          </p:cNvPr>
          <p:cNvSpPr txBox="1"/>
          <p:nvPr/>
        </p:nvSpPr>
        <p:spPr>
          <a:xfrm>
            <a:off x="6342999" y="3457976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14E57F6-8F11-40B4-8CC2-397B0B284061}"/>
              </a:ext>
            </a:extLst>
          </p:cNvPr>
          <p:cNvSpPr/>
          <p:nvPr/>
        </p:nvSpPr>
        <p:spPr bwMode="auto">
          <a:xfrm>
            <a:off x="679627" y="138064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133A810-E212-485B-858F-4FA805712298}"/>
              </a:ext>
            </a:extLst>
          </p:cNvPr>
          <p:cNvSpPr/>
          <p:nvPr/>
        </p:nvSpPr>
        <p:spPr bwMode="auto">
          <a:xfrm>
            <a:off x="2189693" y="3246320"/>
            <a:ext cx="452845" cy="14416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09:23</a:t>
            </a:r>
            <a:endParaRPr lang="ko-KR" altLang="en-US" sz="6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B78AFB7-757E-4987-9F92-0549F3A97FDA}"/>
              </a:ext>
            </a:extLst>
          </p:cNvPr>
          <p:cNvSpPr/>
          <p:nvPr/>
        </p:nvSpPr>
        <p:spPr bwMode="auto">
          <a:xfrm>
            <a:off x="3992367" y="3246320"/>
            <a:ext cx="452845" cy="14416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09:23</a:t>
            </a:r>
            <a:endParaRPr lang="ko-KR" altLang="en-US" sz="6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D9D3008-C2D5-48F7-85DE-623E7C17F829}"/>
              </a:ext>
            </a:extLst>
          </p:cNvPr>
          <p:cNvSpPr/>
          <p:nvPr/>
        </p:nvSpPr>
        <p:spPr bwMode="auto">
          <a:xfrm>
            <a:off x="5795041" y="3246320"/>
            <a:ext cx="452845" cy="14416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09:23</a:t>
            </a:r>
            <a:endParaRPr lang="ko-KR" altLang="en-US" sz="6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30C9094-4D8F-45FD-8ACE-89666B4F9D80}"/>
              </a:ext>
            </a:extLst>
          </p:cNvPr>
          <p:cNvSpPr/>
          <p:nvPr/>
        </p:nvSpPr>
        <p:spPr bwMode="auto">
          <a:xfrm>
            <a:off x="7589006" y="3246320"/>
            <a:ext cx="452845" cy="14416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09:23</a:t>
            </a:r>
            <a:endParaRPr lang="ko-KR" altLang="en-US" sz="6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593D4D-ACF4-4850-B3CA-22C8A9DAB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59" r="33642" b="257"/>
          <a:stretch/>
        </p:blipFill>
        <p:spPr>
          <a:xfrm>
            <a:off x="3252717" y="1792525"/>
            <a:ext cx="2393341" cy="3866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7843758-C9D5-436F-88D5-B82727252438}"/>
              </a:ext>
            </a:extLst>
          </p:cNvPr>
          <p:cNvSpPr txBox="1"/>
          <p:nvPr/>
        </p:nvSpPr>
        <p:spPr>
          <a:xfrm>
            <a:off x="971460" y="3771582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FB2E4E-961B-4F77-985B-D41FAE65374E}"/>
              </a:ext>
            </a:extLst>
          </p:cNvPr>
          <p:cNvSpPr txBox="1"/>
          <p:nvPr/>
        </p:nvSpPr>
        <p:spPr>
          <a:xfrm>
            <a:off x="2730592" y="3771582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25A76E-C572-48F6-9B18-8DB3649D1FED}"/>
              </a:ext>
            </a:extLst>
          </p:cNvPr>
          <p:cNvSpPr txBox="1"/>
          <p:nvPr/>
        </p:nvSpPr>
        <p:spPr>
          <a:xfrm>
            <a:off x="4498432" y="3771582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05E250-093D-4379-B813-5AD9942AE3EA}"/>
              </a:ext>
            </a:extLst>
          </p:cNvPr>
          <p:cNvSpPr txBox="1"/>
          <p:nvPr/>
        </p:nvSpPr>
        <p:spPr>
          <a:xfrm>
            <a:off x="6266272" y="3771582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4DD800-14EF-4FE3-9B9E-0F4F0907B38A}"/>
              </a:ext>
            </a:extLst>
          </p:cNvPr>
          <p:cNvSpPr txBox="1"/>
          <p:nvPr/>
        </p:nvSpPr>
        <p:spPr>
          <a:xfrm>
            <a:off x="971460" y="5825061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1FEC8B-ED18-4D58-B48C-78DC17498EA4}"/>
              </a:ext>
            </a:extLst>
          </p:cNvPr>
          <p:cNvSpPr txBox="1"/>
          <p:nvPr/>
        </p:nvSpPr>
        <p:spPr>
          <a:xfrm>
            <a:off x="2765425" y="5825061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FF2EE5-8B94-4B21-A509-2AD06514A7B1}"/>
              </a:ext>
            </a:extLst>
          </p:cNvPr>
          <p:cNvSpPr/>
          <p:nvPr/>
        </p:nvSpPr>
        <p:spPr bwMode="auto">
          <a:xfrm>
            <a:off x="947224" y="4838733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85CECF-D161-480E-82AB-1D244BF81EF1}"/>
              </a:ext>
            </a:extLst>
          </p:cNvPr>
          <p:cNvSpPr/>
          <p:nvPr/>
        </p:nvSpPr>
        <p:spPr bwMode="auto">
          <a:xfrm>
            <a:off x="2747298" y="4838733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A7B2F64-BD11-4509-B998-71600EB79862}"/>
              </a:ext>
            </a:extLst>
          </p:cNvPr>
          <p:cNvSpPr/>
          <p:nvPr/>
        </p:nvSpPr>
        <p:spPr bwMode="auto">
          <a:xfrm>
            <a:off x="4552573" y="4838733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E7E5D96-1AA4-4732-8433-EB89DCAC02EB}"/>
              </a:ext>
            </a:extLst>
          </p:cNvPr>
          <p:cNvSpPr/>
          <p:nvPr/>
        </p:nvSpPr>
        <p:spPr bwMode="auto">
          <a:xfrm>
            <a:off x="6340430" y="4838733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23E74E-77C6-4506-9C86-6280EBF7E83B}"/>
              </a:ext>
            </a:extLst>
          </p:cNvPr>
          <p:cNvSpPr txBox="1"/>
          <p:nvPr/>
        </p:nvSpPr>
        <p:spPr>
          <a:xfrm>
            <a:off x="4549034" y="5825061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E9F776-C440-446D-8F4F-5ACF5FC68BC8}"/>
              </a:ext>
            </a:extLst>
          </p:cNvPr>
          <p:cNvSpPr txBox="1"/>
          <p:nvPr/>
        </p:nvSpPr>
        <p:spPr>
          <a:xfrm>
            <a:off x="6342999" y="5825061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53AE940-ACCC-4E25-A58E-EECFB4778007}"/>
              </a:ext>
            </a:extLst>
          </p:cNvPr>
          <p:cNvSpPr/>
          <p:nvPr/>
        </p:nvSpPr>
        <p:spPr bwMode="auto">
          <a:xfrm>
            <a:off x="2189693" y="5613405"/>
            <a:ext cx="452845" cy="14416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09:23</a:t>
            </a:r>
            <a:endParaRPr lang="ko-KR" altLang="en-US" sz="6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4C1BADE-2400-4BE9-B7B1-79BCCBC72F97}"/>
              </a:ext>
            </a:extLst>
          </p:cNvPr>
          <p:cNvSpPr/>
          <p:nvPr/>
        </p:nvSpPr>
        <p:spPr bwMode="auto">
          <a:xfrm>
            <a:off x="3992367" y="5613405"/>
            <a:ext cx="452845" cy="14416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09:23</a:t>
            </a:r>
            <a:endParaRPr lang="ko-KR" altLang="en-US" sz="6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47AF2CB-6973-4B5E-9D84-755C8F002CD8}"/>
              </a:ext>
            </a:extLst>
          </p:cNvPr>
          <p:cNvSpPr/>
          <p:nvPr/>
        </p:nvSpPr>
        <p:spPr bwMode="auto">
          <a:xfrm>
            <a:off x="5795041" y="5613405"/>
            <a:ext cx="452845" cy="14416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09:23</a:t>
            </a:r>
            <a:endParaRPr lang="ko-KR" altLang="en-US" sz="6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5228B24-17FA-4304-9F7A-A4667FD27C43}"/>
              </a:ext>
            </a:extLst>
          </p:cNvPr>
          <p:cNvSpPr/>
          <p:nvPr/>
        </p:nvSpPr>
        <p:spPr bwMode="auto">
          <a:xfrm>
            <a:off x="7589006" y="5613405"/>
            <a:ext cx="452845" cy="14416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09:23</a:t>
            </a:r>
            <a:endParaRPr lang="ko-KR" altLang="en-US" sz="6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82660B-D269-4A92-AA43-ACF1A15E0942}"/>
              </a:ext>
            </a:extLst>
          </p:cNvPr>
          <p:cNvSpPr txBox="1"/>
          <p:nvPr/>
        </p:nvSpPr>
        <p:spPr>
          <a:xfrm>
            <a:off x="971460" y="6138667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08E39B7-B4E3-46C3-A7D2-A0C149FB8D22}"/>
              </a:ext>
            </a:extLst>
          </p:cNvPr>
          <p:cNvSpPr txBox="1"/>
          <p:nvPr/>
        </p:nvSpPr>
        <p:spPr>
          <a:xfrm>
            <a:off x="2730592" y="6138667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7FDCC8-1DB7-452B-B3E8-3F996B702C87}"/>
              </a:ext>
            </a:extLst>
          </p:cNvPr>
          <p:cNvSpPr txBox="1"/>
          <p:nvPr/>
        </p:nvSpPr>
        <p:spPr>
          <a:xfrm>
            <a:off x="4498432" y="6138667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D817C5-3503-43FE-A7F5-9DCA27BBF76C}"/>
              </a:ext>
            </a:extLst>
          </p:cNvPr>
          <p:cNvSpPr txBox="1"/>
          <p:nvPr/>
        </p:nvSpPr>
        <p:spPr>
          <a:xfrm>
            <a:off x="6266272" y="6138667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2EC5C30-19EE-4622-ACD2-B02340A13EDA}"/>
              </a:ext>
            </a:extLst>
          </p:cNvPr>
          <p:cNvGrpSpPr/>
          <p:nvPr/>
        </p:nvGrpSpPr>
        <p:grpSpPr>
          <a:xfrm>
            <a:off x="962041" y="4243065"/>
            <a:ext cx="7075970" cy="263286"/>
            <a:chOff x="947949" y="2024167"/>
            <a:chExt cx="4992583" cy="132983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E9D68A63-0008-4DC0-881B-B6F6314750E8}"/>
                </a:ext>
              </a:extLst>
            </p:cNvPr>
            <p:cNvCxnSpPr/>
            <p:nvPr/>
          </p:nvCxnSpPr>
          <p:spPr bwMode="auto">
            <a:xfrm>
              <a:off x="947949" y="2098107"/>
              <a:ext cx="4992583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6FC5905-45AA-416B-A48E-A5BA678D8D59}"/>
                </a:ext>
              </a:extLst>
            </p:cNvPr>
            <p:cNvSpPr/>
            <p:nvPr/>
          </p:nvSpPr>
          <p:spPr bwMode="auto">
            <a:xfrm>
              <a:off x="3086441" y="2024167"/>
              <a:ext cx="748936" cy="132983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중간 생략</a:t>
              </a:r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900B3EA-5FF6-42B3-9D50-7B26932DFDCC}"/>
              </a:ext>
            </a:extLst>
          </p:cNvPr>
          <p:cNvSpPr/>
          <p:nvPr/>
        </p:nvSpPr>
        <p:spPr bwMode="auto">
          <a:xfrm>
            <a:off x="962041" y="1367246"/>
            <a:ext cx="1067056" cy="22926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방송 다시보기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4DA1DBB-8646-42DF-A9E5-EB38786BE20B}"/>
              </a:ext>
            </a:extLst>
          </p:cNvPr>
          <p:cNvSpPr/>
          <p:nvPr/>
        </p:nvSpPr>
        <p:spPr bwMode="auto">
          <a:xfrm>
            <a:off x="2102864" y="1367246"/>
            <a:ext cx="962553" cy="2292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프로그램 소개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CC0C6FA-68AF-4481-844B-17FDFC4CE850}"/>
              </a:ext>
            </a:extLst>
          </p:cNvPr>
          <p:cNvSpPr/>
          <p:nvPr/>
        </p:nvSpPr>
        <p:spPr bwMode="auto">
          <a:xfrm>
            <a:off x="3139184" y="1367246"/>
            <a:ext cx="561959" cy="2292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댓글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8702041A-518A-4A4E-A26A-D13BE74F498D}"/>
              </a:ext>
            </a:extLst>
          </p:cNvPr>
          <p:cNvSpPr/>
          <p:nvPr/>
        </p:nvSpPr>
        <p:spPr bwMode="auto">
          <a:xfrm>
            <a:off x="4398187" y="166802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B62401FF-147F-44E8-A943-DEA3EB4496EE}"/>
              </a:ext>
            </a:extLst>
          </p:cNvPr>
          <p:cNvSpPr/>
          <p:nvPr/>
        </p:nvSpPr>
        <p:spPr bwMode="auto">
          <a:xfrm>
            <a:off x="4389478" y="280884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34821547-5F8D-4D13-A22F-787A8B48FA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938" t="15202" r="137" b="16499"/>
          <a:stretch/>
        </p:blipFill>
        <p:spPr>
          <a:xfrm>
            <a:off x="6760878" y="2139167"/>
            <a:ext cx="1340137" cy="264764"/>
          </a:xfrm>
          <a:prstGeom prst="rect">
            <a:avLst/>
          </a:prstGeom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id="{C20C7D1E-24A9-44CF-BB98-B3996B8690F5}"/>
              </a:ext>
            </a:extLst>
          </p:cNvPr>
          <p:cNvSpPr/>
          <p:nvPr/>
        </p:nvSpPr>
        <p:spPr bwMode="auto">
          <a:xfrm>
            <a:off x="6466262" y="218866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27A335B-EC2C-4BA1-8F04-A78381D61CD1}"/>
              </a:ext>
            </a:extLst>
          </p:cNvPr>
          <p:cNvSpPr/>
          <p:nvPr/>
        </p:nvSpPr>
        <p:spPr bwMode="auto">
          <a:xfrm>
            <a:off x="104775" y="2471648"/>
            <a:ext cx="786968" cy="138341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방송다시보기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기본 목록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4334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90023" cy="215444"/>
          </a:xfrm>
        </p:spPr>
        <p:txBody>
          <a:bodyPr/>
          <a:lstStyle/>
          <a:p>
            <a:r>
              <a:rPr lang="en-US" altLang="ko-KR" dirty="0"/>
              <a:t>TV </a:t>
            </a:r>
            <a:r>
              <a:rPr lang="ko-KR" altLang="en-US" dirty="0"/>
              <a:t>뉴스 목록 </a:t>
            </a:r>
            <a:r>
              <a:rPr lang="en-US" altLang="ko-KR" dirty="0"/>
              <a:t>- </a:t>
            </a:r>
            <a:r>
              <a:rPr lang="ko-KR" altLang="en-US" dirty="0"/>
              <a:t>유형</a:t>
            </a:r>
            <a:r>
              <a:rPr lang="en-US" altLang="ko-KR" dirty="0"/>
              <a:t>A(TAP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방송 다시보기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994183" cy="215444"/>
          </a:xfrm>
        </p:spPr>
        <p:txBody>
          <a:bodyPr/>
          <a:lstStyle/>
          <a:p>
            <a:r>
              <a:rPr lang="en-US" altLang="ko-KR" dirty="0"/>
              <a:t>HOME &gt; TV</a:t>
            </a:r>
            <a:r>
              <a:rPr lang="ko-KR" altLang="en-US" dirty="0"/>
              <a:t>뉴스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360830"/>
              </p:ext>
            </p:extLst>
          </p:nvPr>
        </p:nvGraphicFramePr>
        <p:xfrm>
          <a:off x="8939284" y="973008"/>
          <a:ext cx="3152632" cy="388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TV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유형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선택취소 및 선택재생버튼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선택취소 버튼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기본 목록으로 변경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선택재생 버튼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재생 팝업 활성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선택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선택 체크 시 목록 전체 선택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개별 선택</a:t>
                      </a:r>
                      <a:b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목록 개별 선택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재생 팝업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선택한 영상 중 첫 번째 영상 자동 플레이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재생 팝업 활성 시 배경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딤처리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TV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 명 및 방송일자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시청하고 있는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방송명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및 방송일자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화질 선택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고화질 또는 표준화질 선택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Default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고화질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영상 이동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시정 영사 기준 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영상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영상 대비 현재 영상 위치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다음이 없는 경우 비활성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재생목록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선택한 목록 모두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목록 클릭 시 해당 영상 플레이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67593D4D-ACF4-4850-B3CA-22C8A9DAB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59" r="33642" b="257"/>
          <a:stretch/>
        </p:blipFill>
        <p:spPr>
          <a:xfrm>
            <a:off x="3252717" y="1792525"/>
            <a:ext cx="2393341" cy="386656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900B3EA-5FF6-42B3-9D50-7B26932DFDCC}"/>
              </a:ext>
            </a:extLst>
          </p:cNvPr>
          <p:cNvSpPr/>
          <p:nvPr/>
        </p:nvSpPr>
        <p:spPr bwMode="auto">
          <a:xfrm>
            <a:off x="962041" y="1367246"/>
            <a:ext cx="1067056" cy="22926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방송 다시보기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4DA1DBB-8646-42DF-A9E5-EB38786BE20B}"/>
              </a:ext>
            </a:extLst>
          </p:cNvPr>
          <p:cNvSpPr/>
          <p:nvPr/>
        </p:nvSpPr>
        <p:spPr bwMode="auto">
          <a:xfrm>
            <a:off x="2102864" y="1367246"/>
            <a:ext cx="962553" cy="2292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프로그램 소개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CC0C6FA-68AF-4481-844B-17FDFC4CE850}"/>
              </a:ext>
            </a:extLst>
          </p:cNvPr>
          <p:cNvSpPr/>
          <p:nvPr/>
        </p:nvSpPr>
        <p:spPr bwMode="auto">
          <a:xfrm>
            <a:off x="3139184" y="1367246"/>
            <a:ext cx="561959" cy="2292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댓글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4EA31B-C24C-4285-9A51-EAFD9B79A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996" y="2166630"/>
            <a:ext cx="1279692" cy="264764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027A335B-EC2C-4BA1-8F04-A78381D61CD1}"/>
              </a:ext>
            </a:extLst>
          </p:cNvPr>
          <p:cNvSpPr/>
          <p:nvPr/>
        </p:nvSpPr>
        <p:spPr bwMode="auto">
          <a:xfrm>
            <a:off x="104775" y="2471648"/>
            <a:ext cx="786968" cy="138341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방송다시보기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선택재생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버튼 클릭 시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4E10BF-F5C1-45C6-BD03-FC30EED2F0C6}"/>
              </a:ext>
            </a:extLst>
          </p:cNvPr>
          <p:cNvSpPr/>
          <p:nvPr/>
        </p:nvSpPr>
        <p:spPr bwMode="auto">
          <a:xfrm>
            <a:off x="947738" y="2263775"/>
            <a:ext cx="123416" cy="1234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7560A4-11B9-412C-9F7B-84E8DAB53FF7}"/>
              </a:ext>
            </a:extLst>
          </p:cNvPr>
          <p:cNvSpPr txBox="1"/>
          <p:nvPr/>
        </p:nvSpPr>
        <p:spPr>
          <a:xfrm>
            <a:off x="1050493" y="2230921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 선택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1D4DB53-27BD-4914-8539-BCE0C39CC605}"/>
              </a:ext>
            </a:extLst>
          </p:cNvPr>
          <p:cNvGrpSpPr/>
          <p:nvPr/>
        </p:nvGrpSpPr>
        <p:grpSpPr>
          <a:xfrm>
            <a:off x="947224" y="2471648"/>
            <a:ext cx="7142025" cy="3872332"/>
            <a:chOff x="947224" y="2471648"/>
            <a:chExt cx="7142025" cy="3872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8D2369-84C9-4F79-AAE3-76D5457D2BE8}"/>
                </a:ext>
              </a:extLst>
            </p:cNvPr>
            <p:cNvSpPr txBox="1"/>
            <p:nvPr/>
          </p:nvSpPr>
          <p:spPr>
            <a:xfrm>
              <a:off x="971460" y="3457976"/>
              <a:ext cx="174625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9080E8-B8BA-4A6F-977D-ACD8745F726E}"/>
                </a:ext>
              </a:extLst>
            </p:cNvPr>
            <p:cNvSpPr txBox="1"/>
            <p:nvPr/>
          </p:nvSpPr>
          <p:spPr>
            <a:xfrm>
              <a:off x="2765425" y="3457976"/>
              <a:ext cx="174625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C286521-4FCA-4007-B908-3EF468F648BA}"/>
                </a:ext>
              </a:extLst>
            </p:cNvPr>
            <p:cNvSpPr/>
            <p:nvPr/>
          </p:nvSpPr>
          <p:spPr bwMode="auto">
            <a:xfrm>
              <a:off x="947224" y="2471648"/>
              <a:ext cx="1687890" cy="9188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6B70303-501B-4178-868C-7BDCEC61C9E7}"/>
                </a:ext>
              </a:extLst>
            </p:cNvPr>
            <p:cNvSpPr/>
            <p:nvPr/>
          </p:nvSpPr>
          <p:spPr bwMode="auto">
            <a:xfrm>
              <a:off x="2747298" y="2471648"/>
              <a:ext cx="1687890" cy="9188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E677464-DB9C-4979-B564-BB08ADA57FEF}"/>
                </a:ext>
              </a:extLst>
            </p:cNvPr>
            <p:cNvSpPr/>
            <p:nvPr/>
          </p:nvSpPr>
          <p:spPr bwMode="auto">
            <a:xfrm>
              <a:off x="4552573" y="2471648"/>
              <a:ext cx="1687890" cy="9188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53920A5-A6C4-4D59-BAB8-83AD42B4167F}"/>
                </a:ext>
              </a:extLst>
            </p:cNvPr>
            <p:cNvSpPr/>
            <p:nvPr/>
          </p:nvSpPr>
          <p:spPr bwMode="auto">
            <a:xfrm>
              <a:off x="6340430" y="2471648"/>
              <a:ext cx="1687890" cy="9188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0475F27-3522-485B-9BE4-9E5C8472908A}"/>
                </a:ext>
              </a:extLst>
            </p:cNvPr>
            <p:cNvSpPr txBox="1"/>
            <p:nvPr/>
          </p:nvSpPr>
          <p:spPr>
            <a:xfrm>
              <a:off x="4549034" y="3457976"/>
              <a:ext cx="174625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2FB7916-26DE-463E-9C83-81E4FDBF72FA}"/>
                </a:ext>
              </a:extLst>
            </p:cNvPr>
            <p:cNvSpPr txBox="1"/>
            <p:nvPr/>
          </p:nvSpPr>
          <p:spPr>
            <a:xfrm>
              <a:off x="6342999" y="3457976"/>
              <a:ext cx="174625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133A810-E212-485B-858F-4FA805712298}"/>
                </a:ext>
              </a:extLst>
            </p:cNvPr>
            <p:cNvSpPr/>
            <p:nvPr/>
          </p:nvSpPr>
          <p:spPr bwMode="auto">
            <a:xfrm>
              <a:off x="2189693" y="3246320"/>
              <a:ext cx="452845" cy="144167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09:23</a:t>
              </a:r>
              <a:endPara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B78AFB7-757E-4987-9F92-0549F3A97FDA}"/>
                </a:ext>
              </a:extLst>
            </p:cNvPr>
            <p:cNvSpPr/>
            <p:nvPr/>
          </p:nvSpPr>
          <p:spPr bwMode="auto">
            <a:xfrm>
              <a:off x="3992367" y="3246320"/>
              <a:ext cx="452845" cy="144167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09:23</a:t>
              </a:r>
              <a:endPara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D9D3008-C2D5-48F7-85DE-623E7C17F829}"/>
                </a:ext>
              </a:extLst>
            </p:cNvPr>
            <p:cNvSpPr/>
            <p:nvPr/>
          </p:nvSpPr>
          <p:spPr bwMode="auto">
            <a:xfrm>
              <a:off x="5795041" y="3246320"/>
              <a:ext cx="452845" cy="144167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09:23</a:t>
              </a:r>
              <a:endPara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0C9094-4D8F-45FD-8ACE-89666B4F9D80}"/>
                </a:ext>
              </a:extLst>
            </p:cNvPr>
            <p:cNvSpPr/>
            <p:nvPr/>
          </p:nvSpPr>
          <p:spPr bwMode="auto">
            <a:xfrm>
              <a:off x="7589006" y="3246320"/>
              <a:ext cx="452845" cy="144167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09:23</a:t>
              </a:r>
              <a:endPara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7843758-C9D5-436F-88D5-B82727252438}"/>
                </a:ext>
              </a:extLst>
            </p:cNvPr>
            <p:cNvSpPr txBox="1"/>
            <p:nvPr/>
          </p:nvSpPr>
          <p:spPr>
            <a:xfrm>
              <a:off x="971460" y="3771582"/>
              <a:ext cx="1746250" cy="20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정치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활정호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기자 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FB2E4E-961B-4F77-985B-D41FAE65374E}"/>
                </a:ext>
              </a:extLst>
            </p:cNvPr>
            <p:cNvSpPr txBox="1"/>
            <p:nvPr/>
          </p:nvSpPr>
          <p:spPr>
            <a:xfrm>
              <a:off x="2730592" y="3771582"/>
              <a:ext cx="1746250" cy="20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정치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활정호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기자 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25A76E-C572-48F6-9B18-8DB3649D1FED}"/>
                </a:ext>
              </a:extLst>
            </p:cNvPr>
            <p:cNvSpPr txBox="1"/>
            <p:nvPr/>
          </p:nvSpPr>
          <p:spPr>
            <a:xfrm>
              <a:off x="4498432" y="3771582"/>
              <a:ext cx="1746250" cy="20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정치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활정호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기자 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05E250-093D-4379-B813-5AD9942AE3EA}"/>
                </a:ext>
              </a:extLst>
            </p:cNvPr>
            <p:cNvSpPr txBox="1"/>
            <p:nvPr/>
          </p:nvSpPr>
          <p:spPr>
            <a:xfrm>
              <a:off x="6266272" y="3771582"/>
              <a:ext cx="1746250" cy="20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정치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활정호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기자 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4DD800-14EF-4FE3-9B9E-0F4F0907B38A}"/>
                </a:ext>
              </a:extLst>
            </p:cNvPr>
            <p:cNvSpPr txBox="1"/>
            <p:nvPr/>
          </p:nvSpPr>
          <p:spPr>
            <a:xfrm>
              <a:off x="971460" y="5825061"/>
              <a:ext cx="174625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1FEC8B-ED18-4D58-B48C-78DC17498EA4}"/>
                </a:ext>
              </a:extLst>
            </p:cNvPr>
            <p:cNvSpPr txBox="1"/>
            <p:nvPr/>
          </p:nvSpPr>
          <p:spPr>
            <a:xfrm>
              <a:off x="2765425" y="5825061"/>
              <a:ext cx="174625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EFF2EE5-8B94-4B21-A509-2AD06514A7B1}"/>
                </a:ext>
              </a:extLst>
            </p:cNvPr>
            <p:cNvSpPr/>
            <p:nvPr/>
          </p:nvSpPr>
          <p:spPr bwMode="auto">
            <a:xfrm>
              <a:off x="947224" y="4838733"/>
              <a:ext cx="1687890" cy="9188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085CECF-D161-480E-82AB-1D244BF81EF1}"/>
                </a:ext>
              </a:extLst>
            </p:cNvPr>
            <p:cNvSpPr/>
            <p:nvPr/>
          </p:nvSpPr>
          <p:spPr bwMode="auto">
            <a:xfrm>
              <a:off x="2747298" y="4838733"/>
              <a:ext cx="1687890" cy="9188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A7B2F64-BD11-4509-B998-71600EB79862}"/>
                </a:ext>
              </a:extLst>
            </p:cNvPr>
            <p:cNvSpPr/>
            <p:nvPr/>
          </p:nvSpPr>
          <p:spPr bwMode="auto">
            <a:xfrm>
              <a:off x="4552573" y="4838733"/>
              <a:ext cx="1687890" cy="9188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E7E5D96-1AA4-4732-8433-EB89DCAC02EB}"/>
                </a:ext>
              </a:extLst>
            </p:cNvPr>
            <p:cNvSpPr/>
            <p:nvPr/>
          </p:nvSpPr>
          <p:spPr bwMode="auto">
            <a:xfrm>
              <a:off x="6340430" y="4838733"/>
              <a:ext cx="1687890" cy="9188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623E74E-77C6-4506-9C86-6280EBF7E83B}"/>
                </a:ext>
              </a:extLst>
            </p:cNvPr>
            <p:cNvSpPr txBox="1"/>
            <p:nvPr/>
          </p:nvSpPr>
          <p:spPr>
            <a:xfrm>
              <a:off x="4549034" y="5825061"/>
              <a:ext cx="174625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6E9F776-C440-446D-8F4F-5ACF5FC68BC8}"/>
                </a:ext>
              </a:extLst>
            </p:cNvPr>
            <p:cNvSpPr txBox="1"/>
            <p:nvPr/>
          </p:nvSpPr>
          <p:spPr>
            <a:xfrm>
              <a:off x="6342999" y="5825061"/>
              <a:ext cx="174625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53AE940-ACCC-4E25-A58E-EECFB4778007}"/>
                </a:ext>
              </a:extLst>
            </p:cNvPr>
            <p:cNvSpPr/>
            <p:nvPr/>
          </p:nvSpPr>
          <p:spPr bwMode="auto">
            <a:xfrm>
              <a:off x="2189693" y="5613405"/>
              <a:ext cx="452845" cy="144167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09:23</a:t>
              </a:r>
              <a:endPara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4C1BADE-2400-4BE9-B7B1-79BCCBC72F97}"/>
                </a:ext>
              </a:extLst>
            </p:cNvPr>
            <p:cNvSpPr/>
            <p:nvPr/>
          </p:nvSpPr>
          <p:spPr bwMode="auto">
            <a:xfrm>
              <a:off x="3992367" y="5613405"/>
              <a:ext cx="452845" cy="144167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09:23</a:t>
              </a:r>
              <a:endPara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47AF2CB-6973-4B5E-9D84-755C8F002CD8}"/>
                </a:ext>
              </a:extLst>
            </p:cNvPr>
            <p:cNvSpPr/>
            <p:nvPr/>
          </p:nvSpPr>
          <p:spPr bwMode="auto">
            <a:xfrm>
              <a:off x="5795041" y="5613405"/>
              <a:ext cx="452845" cy="144167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09:23</a:t>
              </a:r>
              <a:endPara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5228B24-17FA-4304-9F7A-A4667FD27C43}"/>
                </a:ext>
              </a:extLst>
            </p:cNvPr>
            <p:cNvSpPr/>
            <p:nvPr/>
          </p:nvSpPr>
          <p:spPr bwMode="auto">
            <a:xfrm>
              <a:off x="7589006" y="5613405"/>
              <a:ext cx="452845" cy="144167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09:23</a:t>
              </a:r>
              <a:endPara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782660B-D269-4A92-AA43-ACF1A15E0942}"/>
                </a:ext>
              </a:extLst>
            </p:cNvPr>
            <p:cNvSpPr txBox="1"/>
            <p:nvPr/>
          </p:nvSpPr>
          <p:spPr>
            <a:xfrm>
              <a:off x="971460" y="6138667"/>
              <a:ext cx="1746250" cy="20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정치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활정호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기자 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08E39B7-B4E3-46C3-A7D2-A0C149FB8D22}"/>
                </a:ext>
              </a:extLst>
            </p:cNvPr>
            <p:cNvSpPr txBox="1"/>
            <p:nvPr/>
          </p:nvSpPr>
          <p:spPr>
            <a:xfrm>
              <a:off x="2730592" y="6138667"/>
              <a:ext cx="1746250" cy="20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정치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활정호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기자 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B7FDCC8-1DB7-452B-B3E8-3F996B702C87}"/>
                </a:ext>
              </a:extLst>
            </p:cNvPr>
            <p:cNvSpPr txBox="1"/>
            <p:nvPr/>
          </p:nvSpPr>
          <p:spPr>
            <a:xfrm>
              <a:off x="4498432" y="6138667"/>
              <a:ext cx="1746250" cy="20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정치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활정호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기자 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ED817C5-3503-43FE-A7F5-9DCA27BBF76C}"/>
                </a:ext>
              </a:extLst>
            </p:cNvPr>
            <p:cNvSpPr txBox="1"/>
            <p:nvPr/>
          </p:nvSpPr>
          <p:spPr>
            <a:xfrm>
              <a:off x="6266272" y="6138667"/>
              <a:ext cx="1746250" cy="20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정치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활정호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기자 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E2EC5C30-19EE-4622-ACD2-B02340A13EDA}"/>
                </a:ext>
              </a:extLst>
            </p:cNvPr>
            <p:cNvGrpSpPr/>
            <p:nvPr/>
          </p:nvGrpSpPr>
          <p:grpSpPr>
            <a:xfrm>
              <a:off x="962041" y="4243065"/>
              <a:ext cx="7075970" cy="263286"/>
              <a:chOff x="947949" y="2024167"/>
              <a:chExt cx="4992583" cy="132983"/>
            </a:xfrm>
          </p:grpSpPr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E9D68A63-0008-4DC0-881B-B6F6314750E8}"/>
                  </a:ext>
                </a:extLst>
              </p:cNvPr>
              <p:cNvCxnSpPr/>
              <p:nvPr/>
            </p:nvCxnSpPr>
            <p:spPr bwMode="auto">
              <a:xfrm>
                <a:off x="947949" y="2098107"/>
                <a:ext cx="4992583" cy="0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6FC5905-45AA-416B-A48E-A5BA678D8D59}"/>
                  </a:ext>
                </a:extLst>
              </p:cNvPr>
              <p:cNvSpPr/>
              <p:nvPr/>
            </p:nvSpPr>
            <p:spPr bwMode="auto">
              <a:xfrm>
                <a:off x="3086441" y="2024167"/>
                <a:ext cx="748936" cy="132983"/>
              </a:xfrm>
              <a:prstGeom prst="rect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7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latin typeface="맑은 고딕" pitchFamily="50" charset="-127"/>
                    <a:ea typeface="맑은 고딕" pitchFamily="50" charset="-127"/>
                  </a:rPr>
                  <a:t>중간 생략</a:t>
                </a:r>
              </a:p>
            </p:txBody>
          </p: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5DE9897-A9FF-433E-BDE2-CF6F51AA8B9B}"/>
                </a:ext>
              </a:extLst>
            </p:cNvPr>
            <p:cNvSpPr/>
            <p:nvPr/>
          </p:nvSpPr>
          <p:spPr bwMode="auto">
            <a:xfrm>
              <a:off x="947738" y="2479219"/>
              <a:ext cx="123416" cy="1234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08FD0C3-93CD-4343-8B01-74309920FF20}"/>
                </a:ext>
              </a:extLst>
            </p:cNvPr>
            <p:cNvSpPr/>
            <p:nvPr/>
          </p:nvSpPr>
          <p:spPr bwMode="auto">
            <a:xfrm>
              <a:off x="2750412" y="2479219"/>
              <a:ext cx="123416" cy="1234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84190FE-ABB8-44BA-B39C-D2BF42B33E4C}"/>
                </a:ext>
              </a:extLst>
            </p:cNvPr>
            <p:cNvSpPr/>
            <p:nvPr/>
          </p:nvSpPr>
          <p:spPr bwMode="auto">
            <a:xfrm>
              <a:off x="4553086" y="2479219"/>
              <a:ext cx="123416" cy="1234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D8BAAD2-589E-4C9C-B5DD-B4FDE160717E}"/>
                </a:ext>
              </a:extLst>
            </p:cNvPr>
            <p:cNvSpPr/>
            <p:nvPr/>
          </p:nvSpPr>
          <p:spPr bwMode="auto">
            <a:xfrm>
              <a:off x="6338343" y="2479219"/>
              <a:ext cx="123416" cy="1234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714553CA-48D2-4264-86A5-71F7D4F29286}"/>
                </a:ext>
              </a:extLst>
            </p:cNvPr>
            <p:cNvSpPr/>
            <p:nvPr/>
          </p:nvSpPr>
          <p:spPr bwMode="auto">
            <a:xfrm>
              <a:off x="947738" y="4839242"/>
              <a:ext cx="123416" cy="1234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688144D-53B6-43D4-BE56-092689F1B217}"/>
                </a:ext>
              </a:extLst>
            </p:cNvPr>
            <p:cNvSpPr/>
            <p:nvPr/>
          </p:nvSpPr>
          <p:spPr bwMode="auto">
            <a:xfrm>
              <a:off x="2750412" y="4839242"/>
              <a:ext cx="123416" cy="1234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8EF0C97-AD32-42D4-8F0A-542DB41B5269}"/>
                </a:ext>
              </a:extLst>
            </p:cNvPr>
            <p:cNvSpPr/>
            <p:nvPr/>
          </p:nvSpPr>
          <p:spPr bwMode="auto">
            <a:xfrm>
              <a:off x="4553086" y="4839242"/>
              <a:ext cx="123416" cy="1234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3A60FD9-395F-4E68-92E1-84BC834056C2}"/>
                </a:ext>
              </a:extLst>
            </p:cNvPr>
            <p:cNvSpPr/>
            <p:nvPr/>
          </p:nvSpPr>
          <p:spPr bwMode="auto">
            <a:xfrm>
              <a:off x="6338343" y="4839242"/>
              <a:ext cx="123416" cy="1234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4" name="타원 93">
            <a:extLst>
              <a:ext uri="{FF2B5EF4-FFF2-40B4-BE49-F238E27FC236}">
                <a16:creationId xmlns:a16="http://schemas.microsoft.com/office/drawing/2014/main" id="{9EB08AA5-6AED-4EAF-8A8C-BE4E86B42129}"/>
              </a:ext>
            </a:extLst>
          </p:cNvPr>
          <p:cNvSpPr/>
          <p:nvPr/>
        </p:nvSpPr>
        <p:spPr bwMode="auto">
          <a:xfrm>
            <a:off x="683770" y="220608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027F2CC-1A20-4BC9-B121-F825EC8D7F48}"/>
              </a:ext>
            </a:extLst>
          </p:cNvPr>
          <p:cNvSpPr/>
          <p:nvPr/>
        </p:nvSpPr>
        <p:spPr bwMode="auto">
          <a:xfrm>
            <a:off x="2503861" y="238025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20C7D1E-24A9-44CF-BB98-B3996B8690F5}"/>
              </a:ext>
            </a:extLst>
          </p:cNvPr>
          <p:cNvSpPr/>
          <p:nvPr/>
        </p:nvSpPr>
        <p:spPr bwMode="auto">
          <a:xfrm>
            <a:off x="7286163" y="192062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6D09D40-978B-4F40-92E7-4717065446A9}"/>
              </a:ext>
            </a:extLst>
          </p:cNvPr>
          <p:cNvGrpSpPr/>
          <p:nvPr/>
        </p:nvGrpSpPr>
        <p:grpSpPr>
          <a:xfrm>
            <a:off x="1531074" y="2890006"/>
            <a:ext cx="5712631" cy="3394043"/>
            <a:chOff x="2045436" y="3079682"/>
            <a:chExt cx="4799552" cy="2851556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7B64963-B547-4123-9A48-1CD8978F1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5436" y="3079682"/>
              <a:ext cx="4799552" cy="28515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1154B8B-8F47-4045-AD5A-F5DA1E7ABCEE}"/>
                </a:ext>
              </a:extLst>
            </p:cNvPr>
            <p:cNvSpPr/>
            <p:nvPr/>
          </p:nvSpPr>
          <p:spPr bwMode="auto">
            <a:xfrm>
              <a:off x="5851571" y="3115359"/>
              <a:ext cx="731676" cy="208188"/>
            </a:xfrm>
            <a:prstGeom prst="rect">
              <a:avLst/>
            </a:prstGeom>
            <a:solidFill>
              <a:srgbClr val="34346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6" name="타원 95">
            <a:extLst>
              <a:ext uri="{FF2B5EF4-FFF2-40B4-BE49-F238E27FC236}">
                <a16:creationId xmlns:a16="http://schemas.microsoft.com/office/drawing/2014/main" id="{768EAAAF-7414-49D6-800E-4F80C99FC12C}"/>
              </a:ext>
            </a:extLst>
          </p:cNvPr>
          <p:cNvSpPr/>
          <p:nvPr/>
        </p:nvSpPr>
        <p:spPr bwMode="auto">
          <a:xfrm>
            <a:off x="4272101" y="363660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8896F31C-F000-4929-8E2D-E4BB3846B038}"/>
              </a:ext>
            </a:extLst>
          </p:cNvPr>
          <p:cNvSpPr/>
          <p:nvPr/>
        </p:nvSpPr>
        <p:spPr bwMode="auto">
          <a:xfrm>
            <a:off x="1511225" y="297457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D0803AE-83F7-46C9-8673-ABF07D2492ED}"/>
              </a:ext>
            </a:extLst>
          </p:cNvPr>
          <p:cNvSpPr/>
          <p:nvPr/>
        </p:nvSpPr>
        <p:spPr bwMode="auto">
          <a:xfrm>
            <a:off x="3061350" y="281782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DBD0D1BB-CF3B-4415-ABB4-9B4DE4FE476F}"/>
              </a:ext>
            </a:extLst>
          </p:cNvPr>
          <p:cNvSpPr/>
          <p:nvPr/>
        </p:nvSpPr>
        <p:spPr bwMode="auto">
          <a:xfrm>
            <a:off x="4855316" y="567423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4ECDDC38-E5C5-4F70-AB62-6AD7C5723668}"/>
              </a:ext>
            </a:extLst>
          </p:cNvPr>
          <p:cNvSpPr/>
          <p:nvPr/>
        </p:nvSpPr>
        <p:spPr bwMode="auto">
          <a:xfrm>
            <a:off x="6196436" y="329679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4955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90023" cy="215444"/>
          </a:xfrm>
        </p:spPr>
        <p:txBody>
          <a:bodyPr/>
          <a:lstStyle/>
          <a:p>
            <a:r>
              <a:rPr lang="en-US" altLang="ko-KR" dirty="0"/>
              <a:t>TV </a:t>
            </a:r>
            <a:r>
              <a:rPr lang="ko-KR" altLang="en-US" dirty="0"/>
              <a:t>뉴스 목록 </a:t>
            </a:r>
            <a:r>
              <a:rPr lang="en-US" altLang="ko-KR" dirty="0"/>
              <a:t>- </a:t>
            </a:r>
            <a:r>
              <a:rPr lang="ko-KR" altLang="en-US" dirty="0"/>
              <a:t>유형</a:t>
            </a:r>
            <a:r>
              <a:rPr lang="en-US" altLang="ko-KR" dirty="0"/>
              <a:t>A(TAP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프로그램 소개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994183" cy="215444"/>
          </a:xfrm>
        </p:spPr>
        <p:txBody>
          <a:bodyPr/>
          <a:lstStyle/>
          <a:p>
            <a:r>
              <a:rPr lang="en-US" altLang="ko-KR" dirty="0"/>
              <a:t>HOME &gt; TV</a:t>
            </a:r>
            <a:r>
              <a:rPr lang="ko-KR" altLang="en-US" dirty="0"/>
              <a:t>뉴스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248818"/>
              </p:ext>
            </p:extLst>
          </p:nvPr>
        </p:nvGraphicFramePr>
        <p:xfrm>
          <a:off x="8939284" y="973008"/>
          <a:ext cx="3152632" cy="2712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TV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공통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안내 글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방송에 대한 안내 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진행자 소개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방송 진행자 목록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만드는 사람들</a:t>
                      </a:r>
                      <a:b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만드는 사람들 목록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900B3EA-5FF6-42B3-9D50-7B26932DFDCC}"/>
              </a:ext>
            </a:extLst>
          </p:cNvPr>
          <p:cNvSpPr/>
          <p:nvPr/>
        </p:nvSpPr>
        <p:spPr bwMode="auto">
          <a:xfrm>
            <a:off x="962041" y="1367246"/>
            <a:ext cx="1067056" cy="2292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방송 다시보기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4DA1DBB-8646-42DF-A9E5-EB38786BE20B}"/>
              </a:ext>
            </a:extLst>
          </p:cNvPr>
          <p:cNvSpPr/>
          <p:nvPr/>
        </p:nvSpPr>
        <p:spPr bwMode="auto">
          <a:xfrm>
            <a:off x="2102864" y="1367246"/>
            <a:ext cx="962553" cy="229269"/>
          </a:xfrm>
          <a:prstGeom prst="roundRect">
            <a:avLst/>
          </a:prstGeom>
          <a:solidFill>
            <a:srgbClr val="262626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프로그램 소개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CC0C6FA-68AF-4481-844B-17FDFC4CE850}"/>
              </a:ext>
            </a:extLst>
          </p:cNvPr>
          <p:cNvSpPr/>
          <p:nvPr/>
        </p:nvSpPr>
        <p:spPr bwMode="auto">
          <a:xfrm>
            <a:off x="3139184" y="1367246"/>
            <a:ext cx="561959" cy="2292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댓글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3E5A0A-2077-466F-A345-CA784E761B5A}"/>
              </a:ext>
            </a:extLst>
          </p:cNvPr>
          <p:cNvSpPr txBox="1"/>
          <p:nvPr/>
        </p:nvSpPr>
        <p:spPr>
          <a:xfrm>
            <a:off x="947738" y="1859746"/>
            <a:ext cx="2695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대한민국 대표뉴스 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뉴스 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92EEE20-9626-4714-92A9-189ABCD75C7B}"/>
              </a:ext>
            </a:extLst>
          </p:cNvPr>
          <p:cNvSpPr txBox="1"/>
          <p:nvPr/>
        </p:nvSpPr>
        <p:spPr>
          <a:xfrm>
            <a:off x="971459" y="2210180"/>
            <a:ext cx="5377090" cy="123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새로워진 대한민국 대표뉴스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대한민국 대표 뉴스입니다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는 대한민국을 대표하는 정통 종합뉴스로서 변화하는 환경에 맞춰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탐사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K’, 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끈질긴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K’, 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현장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K’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 새로운 코너를 통해 국내외 현안을 입체적으로 분석하고 나아갈 방향을 제시하였습니다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깊이 있는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심층뉴스입니다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는 수많은 뉴스가 홍수처럼 쏟아지는 시대에 공정성과 다양성의 가치를 존중하면서 깊이 있는 심층 분석을 통해 시청자가 주인이 되는 뉴스를 만들어갑니다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8BFF65-E411-4DF8-A38C-FFFDFB7A3F75}"/>
              </a:ext>
            </a:extLst>
          </p:cNvPr>
          <p:cNvSpPr txBox="1"/>
          <p:nvPr/>
        </p:nvSpPr>
        <p:spPr>
          <a:xfrm>
            <a:off x="947738" y="3714672"/>
            <a:ext cx="2695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진행자 소개 </a:t>
            </a:r>
            <a:endParaRPr lang="en-US" altLang="ko-KR" sz="11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C18EF4-B57A-42BB-86AD-6E831350858A}"/>
              </a:ext>
            </a:extLst>
          </p:cNvPr>
          <p:cNvSpPr/>
          <p:nvPr/>
        </p:nvSpPr>
        <p:spPr bwMode="auto">
          <a:xfrm>
            <a:off x="1062446" y="4066903"/>
            <a:ext cx="827314" cy="8969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AB465F-AB17-4B04-9F00-713355FB8656}"/>
              </a:ext>
            </a:extLst>
          </p:cNvPr>
          <p:cNvSpPr txBox="1"/>
          <p:nvPr/>
        </p:nvSpPr>
        <p:spPr>
          <a:xfrm>
            <a:off x="1929402" y="4047688"/>
            <a:ext cx="1440815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평일    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302C5CB-66DA-4511-A589-5B693BF71864}"/>
              </a:ext>
            </a:extLst>
          </p:cNvPr>
          <p:cNvSpPr txBox="1"/>
          <p:nvPr/>
        </p:nvSpPr>
        <p:spPr>
          <a:xfrm>
            <a:off x="1929402" y="4308942"/>
            <a:ext cx="1440815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입사년도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2003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E34D622-3C0B-4303-B77B-70B474580FAF}"/>
              </a:ext>
            </a:extLst>
          </p:cNvPr>
          <p:cNvSpPr txBox="1"/>
          <p:nvPr/>
        </p:nvSpPr>
        <p:spPr>
          <a:xfrm>
            <a:off x="1929402" y="4535365"/>
            <a:ext cx="1440815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입사년도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 뉴스 앵커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684CDF-F4CB-4934-AC7D-5FFB76F0E296}"/>
              </a:ext>
            </a:extLst>
          </p:cNvPr>
          <p:cNvSpPr txBox="1"/>
          <p:nvPr/>
        </p:nvSpPr>
        <p:spPr>
          <a:xfrm>
            <a:off x="1929403" y="4753080"/>
            <a:ext cx="569958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주요경력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EE0ED2-0DD9-46A6-9310-9E87D4CB2E09}"/>
              </a:ext>
            </a:extLst>
          </p:cNvPr>
          <p:cNvSpPr txBox="1"/>
          <p:nvPr/>
        </p:nvSpPr>
        <p:spPr>
          <a:xfrm>
            <a:off x="2408373" y="4753080"/>
            <a:ext cx="1379855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2TV&lt;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아침뉴스타임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앵커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1TV&lt;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미디어비평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앵커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FDEA986-5F19-4292-9A60-B6E5CA9FE7E6}"/>
              </a:ext>
            </a:extLst>
          </p:cNvPr>
          <p:cNvSpPr/>
          <p:nvPr/>
        </p:nvSpPr>
        <p:spPr bwMode="auto">
          <a:xfrm>
            <a:off x="4606772" y="4066903"/>
            <a:ext cx="827314" cy="8969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7357F74-7A36-4007-A134-6A3610F2A9BF}"/>
              </a:ext>
            </a:extLst>
          </p:cNvPr>
          <p:cNvSpPr txBox="1"/>
          <p:nvPr/>
        </p:nvSpPr>
        <p:spPr>
          <a:xfrm>
            <a:off x="5473728" y="4047688"/>
            <a:ext cx="1440815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평일    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D0A1283-5898-4C85-AC22-59C075AC0233}"/>
              </a:ext>
            </a:extLst>
          </p:cNvPr>
          <p:cNvSpPr txBox="1"/>
          <p:nvPr/>
        </p:nvSpPr>
        <p:spPr>
          <a:xfrm>
            <a:off x="5473728" y="4308942"/>
            <a:ext cx="1440815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입사년도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2003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21468B6-22E1-4F33-A630-7293FE2569B5}"/>
              </a:ext>
            </a:extLst>
          </p:cNvPr>
          <p:cNvSpPr txBox="1"/>
          <p:nvPr/>
        </p:nvSpPr>
        <p:spPr>
          <a:xfrm>
            <a:off x="5473728" y="4535365"/>
            <a:ext cx="1440815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입사년도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 뉴스 앵커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299161-421F-4D95-BEF1-1B6F3B7111A7}"/>
              </a:ext>
            </a:extLst>
          </p:cNvPr>
          <p:cNvSpPr txBox="1"/>
          <p:nvPr/>
        </p:nvSpPr>
        <p:spPr>
          <a:xfrm>
            <a:off x="5473729" y="4753080"/>
            <a:ext cx="569958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주요경력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A4A4FCC-BDDB-4065-B14A-624DCD4DC57F}"/>
              </a:ext>
            </a:extLst>
          </p:cNvPr>
          <p:cNvSpPr txBox="1"/>
          <p:nvPr/>
        </p:nvSpPr>
        <p:spPr>
          <a:xfrm>
            <a:off x="5952699" y="4753080"/>
            <a:ext cx="1379855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2TV&lt;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아침뉴스타임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앵커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1TV&lt;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미디어비평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앵커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6A1BAA9-5652-4FB3-81F4-DFEB4FD5E06B}"/>
              </a:ext>
            </a:extLst>
          </p:cNvPr>
          <p:cNvSpPr txBox="1"/>
          <p:nvPr/>
        </p:nvSpPr>
        <p:spPr>
          <a:xfrm>
            <a:off x="947738" y="5317050"/>
            <a:ext cx="2695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만드는 사람들</a:t>
            </a:r>
            <a:endParaRPr lang="en-US" altLang="ko-KR" sz="11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0D34053-43CA-483E-8998-29219BD572CE}"/>
              </a:ext>
            </a:extLst>
          </p:cNvPr>
          <p:cNvSpPr txBox="1"/>
          <p:nvPr/>
        </p:nvSpPr>
        <p:spPr>
          <a:xfrm>
            <a:off x="971459" y="5642890"/>
            <a:ext cx="1527902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OOO CP</a:t>
            </a:r>
          </a:p>
          <a:p>
            <a:pPr algn="l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OOO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작가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OOO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기상캐스터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5130B9A-4B11-4D76-B619-5996B6B4CFC6}"/>
              </a:ext>
            </a:extLst>
          </p:cNvPr>
          <p:cNvSpPr txBox="1"/>
          <p:nvPr/>
        </p:nvSpPr>
        <p:spPr>
          <a:xfrm>
            <a:off x="2713173" y="5642890"/>
            <a:ext cx="1527902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OOO CP</a:t>
            </a:r>
          </a:p>
          <a:p>
            <a:pPr algn="l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OOO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작가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OOO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기상캐스터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2698D88-75A9-4798-82F8-87A5A059EB0F}"/>
              </a:ext>
            </a:extLst>
          </p:cNvPr>
          <p:cNvSpPr txBox="1"/>
          <p:nvPr/>
        </p:nvSpPr>
        <p:spPr>
          <a:xfrm>
            <a:off x="4498430" y="5642890"/>
            <a:ext cx="1527902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OOO CP</a:t>
            </a:r>
          </a:p>
          <a:p>
            <a:pPr algn="l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OOO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작가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OOO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기상캐스터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D50CF7D-C75F-4CF0-8170-E2B3C86AF61B}"/>
              </a:ext>
            </a:extLst>
          </p:cNvPr>
          <p:cNvSpPr txBox="1"/>
          <p:nvPr/>
        </p:nvSpPr>
        <p:spPr>
          <a:xfrm>
            <a:off x="6231436" y="5642890"/>
            <a:ext cx="1527902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OOO CP</a:t>
            </a:r>
          </a:p>
          <a:p>
            <a:pPr algn="l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OOO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작가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OOO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기상캐스터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1B0EB0D-7067-44B4-9A5C-D97E59A8D6B2}"/>
              </a:ext>
            </a:extLst>
          </p:cNvPr>
          <p:cNvSpPr/>
          <p:nvPr/>
        </p:nvSpPr>
        <p:spPr bwMode="auto">
          <a:xfrm>
            <a:off x="839271" y="254406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AD6DA0F-A818-42A6-B760-0C25BEEA657A}"/>
              </a:ext>
            </a:extLst>
          </p:cNvPr>
          <p:cNvSpPr/>
          <p:nvPr/>
        </p:nvSpPr>
        <p:spPr bwMode="auto">
          <a:xfrm>
            <a:off x="839271" y="434674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DAC0808-2E40-4BB0-B8F1-D1241E5DBCDE}"/>
              </a:ext>
            </a:extLst>
          </p:cNvPr>
          <p:cNvSpPr/>
          <p:nvPr/>
        </p:nvSpPr>
        <p:spPr bwMode="auto">
          <a:xfrm>
            <a:off x="839271" y="574011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6887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1742785" cy="215444"/>
          </a:xfrm>
        </p:spPr>
        <p:txBody>
          <a:bodyPr/>
          <a:lstStyle/>
          <a:p>
            <a:r>
              <a:rPr lang="en-US" altLang="ko-KR" dirty="0"/>
              <a:t>TV </a:t>
            </a:r>
            <a:r>
              <a:rPr lang="ko-KR" altLang="en-US" dirty="0"/>
              <a:t>뉴스 목록 </a:t>
            </a:r>
            <a:r>
              <a:rPr lang="en-US" altLang="ko-KR" dirty="0"/>
              <a:t>- </a:t>
            </a:r>
            <a:r>
              <a:rPr lang="ko-KR" altLang="en-US" dirty="0"/>
              <a:t>유형</a:t>
            </a:r>
            <a:r>
              <a:rPr lang="en-US" altLang="ko-KR" dirty="0"/>
              <a:t>A(TAP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댓글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994183" cy="215444"/>
          </a:xfrm>
        </p:spPr>
        <p:txBody>
          <a:bodyPr/>
          <a:lstStyle/>
          <a:p>
            <a:r>
              <a:rPr lang="en-US" altLang="ko-KR" dirty="0"/>
              <a:t>HOME &gt; TV</a:t>
            </a:r>
            <a:r>
              <a:rPr lang="ko-KR" altLang="en-US" dirty="0"/>
              <a:t>뉴스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219822"/>
              </p:ext>
            </p:extLst>
          </p:nvPr>
        </p:nvGraphicFramePr>
        <p:xfrm>
          <a:off x="8939284" y="973008"/>
          <a:ext cx="3152632" cy="249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TV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공통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댓글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댓글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900B3EA-5FF6-42B3-9D50-7B26932DFDCC}"/>
              </a:ext>
            </a:extLst>
          </p:cNvPr>
          <p:cNvSpPr/>
          <p:nvPr/>
        </p:nvSpPr>
        <p:spPr bwMode="auto">
          <a:xfrm>
            <a:off x="962041" y="1367246"/>
            <a:ext cx="1067056" cy="2292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방송 다시보기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4DA1DBB-8646-42DF-A9E5-EB38786BE20B}"/>
              </a:ext>
            </a:extLst>
          </p:cNvPr>
          <p:cNvSpPr/>
          <p:nvPr/>
        </p:nvSpPr>
        <p:spPr bwMode="auto">
          <a:xfrm>
            <a:off x="2102864" y="1367246"/>
            <a:ext cx="962553" cy="2292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프로그램 소개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CC0C6FA-68AF-4481-844B-17FDFC4CE850}"/>
              </a:ext>
            </a:extLst>
          </p:cNvPr>
          <p:cNvSpPr/>
          <p:nvPr/>
        </p:nvSpPr>
        <p:spPr bwMode="auto">
          <a:xfrm>
            <a:off x="3139184" y="1367246"/>
            <a:ext cx="561959" cy="229269"/>
          </a:xfrm>
          <a:prstGeom prst="roundRect">
            <a:avLst/>
          </a:prstGeom>
          <a:solidFill>
            <a:srgbClr val="262626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CBEB95-4AF0-48E9-B562-754A10C6E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8" y="1795234"/>
            <a:ext cx="7085311" cy="2219417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00200F84-F250-4B65-BDA4-47D24212887D}"/>
              </a:ext>
            </a:extLst>
          </p:cNvPr>
          <p:cNvSpPr/>
          <p:nvPr/>
        </p:nvSpPr>
        <p:spPr bwMode="auto">
          <a:xfrm>
            <a:off x="4334957" y="252425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2223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TV </a:t>
            </a:r>
            <a:r>
              <a:rPr lang="ko-KR" altLang="en-US" dirty="0"/>
              <a:t>뉴스 목록 </a:t>
            </a:r>
            <a:r>
              <a:rPr lang="en-US" altLang="ko-KR" dirty="0"/>
              <a:t>– </a:t>
            </a:r>
            <a:r>
              <a:rPr lang="ko-KR" altLang="en-US" dirty="0"/>
              <a:t>유형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994183" cy="215444"/>
          </a:xfrm>
        </p:spPr>
        <p:txBody>
          <a:bodyPr/>
          <a:lstStyle/>
          <a:p>
            <a:r>
              <a:rPr lang="en-US" altLang="ko-KR" dirty="0"/>
              <a:t>HOME &gt; TV</a:t>
            </a:r>
            <a:r>
              <a:rPr lang="ko-KR" altLang="en-US" dirty="0"/>
              <a:t>뉴스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433868"/>
              </p:ext>
            </p:extLst>
          </p:nvPr>
        </p:nvGraphicFramePr>
        <p:xfrm>
          <a:off x="8939284" y="973008"/>
          <a:ext cx="3152632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TV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유형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헤드라인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헤드라인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방송시간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방송일자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메뉴 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 다시보기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프로그램 소개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댓글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구성은 방송에 따라 달라질 수 있음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목록 영역 해당 화면으로 변경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선택 및 이동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좌우 화살표 버튼을 통해 월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이후 월 존재하지 않는 경우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“2023.00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월의 뉴스정보가 없습니다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Default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현재 월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기사목록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월에 포함된 기사 전체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기자명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900B3EA-5FF6-42B3-9D50-7B26932DFDCC}"/>
              </a:ext>
            </a:extLst>
          </p:cNvPr>
          <p:cNvSpPr/>
          <p:nvPr/>
        </p:nvSpPr>
        <p:spPr bwMode="auto">
          <a:xfrm>
            <a:off x="962041" y="4139048"/>
            <a:ext cx="1067056" cy="229269"/>
          </a:xfrm>
          <a:prstGeom prst="roundRect">
            <a:avLst/>
          </a:prstGeom>
          <a:solidFill>
            <a:srgbClr val="26262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방송 다시보기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4DA1DBB-8646-42DF-A9E5-EB38786BE20B}"/>
              </a:ext>
            </a:extLst>
          </p:cNvPr>
          <p:cNvSpPr/>
          <p:nvPr/>
        </p:nvSpPr>
        <p:spPr bwMode="auto">
          <a:xfrm>
            <a:off x="2102864" y="4139048"/>
            <a:ext cx="962553" cy="2292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프로그램 소개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CC0C6FA-68AF-4481-844B-17FDFC4CE850}"/>
              </a:ext>
            </a:extLst>
          </p:cNvPr>
          <p:cNvSpPr/>
          <p:nvPr/>
        </p:nvSpPr>
        <p:spPr bwMode="auto">
          <a:xfrm>
            <a:off x="3139184" y="4139048"/>
            <a:ext cx="561959" cy="2292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댓글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45FAE51-1BE7-417B-858F-1BD918379A06}"/>
              </a:ext>
            </a:extLst>
          </p:cNvPr>
          <p:cNvSpPr/>
          <p:nvPr/>
        </p:nvSpPr>
        <p:spPr bwMode="auto">
          <a:xfrm>
            <a:off x="939240" y="1146106"/>
            <a:ext cx="7101448" cy="15448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5C1307C-F683-431C-927E-56BDAD4A7F3D}"/>
              </a:ext>
            </a:extLst>
          </p:cNvPr>
          <p:cNvCxnSpPr>
            <a:cxnSpLocks/>
          </p:cNvCxnSpPr>
          <p:nvPr/>
        </p:nvCxnSpPr>
        <p:spPr bwMode="auto">
          <a:xfrm>
            <a:off x="947739" y="1394310"/>
            <a:ext cx="7092949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B4B90FE-AC5E-4FBD-88C1-40052F0C1809}"/>
              </a:ext>
            </a:extLst>
          </p:cNvPr>
          <p:cNvSpPr>
            <a:spLocks noChangeAspect="1"/>
          </p:cNvSpPr>
          <p:nvPr/>
        </p:nvSpPr>
        <p:spPr bwMode="auto">
          <a:xfrm>
            <a:off x="1333355" y="1473731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특보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1C71AE-C16A-4ED9-90EF-F3614CAADB89}"/>
              </a:ext>
            </a:extLst>
          </p:cNvPr>
          <p:cNvSpPr txBox="1"/>
          <p:nvPr/>
        </p:nvSpPr>
        <p:spPr>
          <a:xfrm>
            <a:off x="1918369" y="1492531"/>
            <a:ext cx="2861159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KBS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 특별보도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32EAFAD-9B50-4FDA-BCEC-4BB9610C80F4}"/>
              </a:ext>
            </a:extLst>
          </p:cNvPr>
          <p:cNvGrpSpPr/>
          <p:nvPr/>
        </p:nvGrpSpPr>
        <p:grpSpPr>
          <a:xfrm>
            <a:off x="1121924" y="2011236"/>
            <a:ext cx="6731295" cy="1590247"/>
            <a:chOff x="1174179" y="2212259"/>
            <a:chExt cx="5348060" cy="126346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642F24-EF24-49ED-AF0D-2AF626466925}"/>
                </a:ext>
              </a:extLst>
            </p:cNvPr>
            <p:cNvSpPr txBox="1"/>
            <p:nvPr/>
          </p:nvSpPr>
          <p:spPr>
            <a:xfrm>
              <a:off x="1198415" y="3198587"/>
              <a:ext cx="1746250" cy="277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</a:p>
            <a:p>
              <a:pPr algn="l">
                <a:lnSpc>
                  <a:spcPts val="1000"/>
                </a:lnSpc>
              </a:pPr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E477170-1CD0-40D6-ACD7-4FB5F624659E}"/>
                </a:ext>
              </a:extLst>
            </p:cNvPr>
            <p:cNvSpPr txBox="1"/>
            <p:nvPr/>
          </p:nvSpPr>
          <p:spPr>
            <a:xfrm>
              <a:off x="2992380" y="3198587"/>
              <a:ext cx="1746250" cy="277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</a:p>
            <a:p>
              <a:pPr algn="l">
                <a:lnSpc>
                  <a:spcPts val="1000"/>
                </a:lnSpc>
              </a:pPr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D56F39-1DA1-46F4-AB83-A24048B4370B}"/>
                </a:ext>
              </a:extLst>
            </p:cNvPr>
            <p:cNvSpPr/>
            <p:nvPr/>
          </p:nvSpPr>
          <p:spPr bwMode="auto">
            <a:xfrm>
              <a:off x="1174179" y="2212259"/>
              <a:ext cx="1687890" cy="9188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FC64DDC-B2C6-43B4-8B60-2440C507CF13}"/>
                </a:ext>
              </a:extLst>
            </p:cNvPr>
            <p:cNvSpPr/>
            <p:nvPr/>
          </p:nvSpPr>
          <p:spPr bwMode="auto">
            <a:xfrm>
              <a:off x="2974253" y="2212259"/>
              <a:ext cx="1687890" cy="9188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0C6BD80-3DFB-4C32-86D4-A0E9FFEC81CD}"/>
                </a:ext>
              </a:extLst>
            </p:cNvPr>
            <p:cNvSpPr/>
            <p:nvPr/>
          </p:nvSpPr>
          <p:spPr bwMode="auto">
            <a:xfrm>
              <a:off x="4779528" y="2212259"/>
              <a:ext cx="1687890" cy="9188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2C7639-7154-4C29-947B-46A67385D55F}"/>
                </a:ext>
              </a:extLst>
            </p:cNvPr>
            <p:cNvSpPr txBox="1"/>
            <p:nvPr/>
          </p:nvSpPr>
          <p:spPr>
            <a:xfrm>
              <a:off x="4775989" y="3198587"/>
              <a:ext cx="1746250" cy="277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</a:p>
            <a:p>
              <a:pPr algn="l">
                <a:lnSpc>
                  <a:spcPts val="1000"/>
                </a:lnSpc>
              </a:pPr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B22FB1E-A8CE-49E0-8064-70AFC00F41B8}"/>
                </a:ext>
              </a:extLst>
            </p:cNvPr>
            <p:cNvSpPr/>
            <p:nvPr/>
          </p:nvSpPr>
          <p:spPr bwMode="auto">
            <a:xfrm>
              <a:off x="2416648" y="2986931"/>
              <a:ext cx="452845" cy="144167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09:23</a:t>
              </a:r>
              <a:endPara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8E664ED-5058-4922-BF27-ECC748ECE053}"/>
                </a:ext>
              </a:extLst>
            </p:cNvPr>
            <p:cNvSpPr/>
            <p:nvPr/>
          </p:nvSpPr>
          <p:spPr bwMode="auto">
            <a:xfrm>
              <a:off x="4219322" y="2986931"/>
              <a:ext cx="452845" cy="144167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09:23</a:t>
              </a:r>
              <a:endPara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96014E2-CA52-4C8D-8B90-2A9E20219A60}"/>
                </a:ext>
              </a:extLst>
            </p:cNvPr>
            <p:cNvSpPr/>
            <p:nvPr/>
          </p:nvSpPr>
          <p:spPr bwMode="auto">
            <a:xfrm>
              <a:off x="6021996" y="2986931"/>
              <a:ext cx="452845" cy="144167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09:23</a:t>
              </a:r>
              <a:endPara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F719282-55A5-4C3B-8EAF-16C136CC153B}"/>
              </a:ext>
            </a:extLst>
          </p:cNvPr>
          <p:cNvSpPr txBox="1"/>
          <p:nvPr/>
        </p:nvSpPr>
        <p:spPr>
          <a:xfrm>
            <a:off x="1155972" y="3583071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4DF520-D447-496F-946D-05DB410C1497}"/>
              </a:ext>
            </a:extLst>
          </p:cNvPr>
          <p:cNvSpPr txBox="1"/>
          <p:nvPr/>
        </p:nvSpPr>
        <p:spPr>
          <a:xfrm>
            <a:off x="3411492" y="3583071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8E7DFD-E02D-4D28-AB92-7E444B58C377}"/>
              </a:ext>
            </a:extLst>
          </p:cNvPr>
          <p:cNvSpPr txBox="1"/>
          <p:nvPr/>
        </p:nvSpPr>
        <p:spPr>
          <a:xfrm>
            <a:off x="5675720" y="3583071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8B59B9F-45B4-4DB6-A966-32641515E42C}"/>
              </a:ext>
            </a:extLst>
          </p:cNvPr>
          <p:cNvCxnSpPr/>
          <p:nvPr/>
        </p:nvCxnSpPr>
        <p:spPr bwMode="auto">
          <a:xfrm>
            <a:off x="939240" y="3901442"/>
            <a:ext cx="7101448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12258CCA-BA84-46FD-9C4A-9D47EB1C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948" y="4715231"/>
            <a:ext cx="1918031" cy="236239"/>
          </a:xfrm>
          <a:prstGeom prst="rect">
            <a:avLst/>
          </a:prstGeom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0EAC2C0-B7CB-4F6A-A13B-48F84A9E32A1}"/>
              </a:ext>
            </a:extLst>
          </p:cNvPr>
          <p:cNvCxnSpPr/>
          <p:nvPr/>
        </p:nvCxnSpPr>
        <p:spPr bwMode="auto">
          <a:xfrm>
            <a:off x="939240" y="5050973"/>
            <a:ext cx="7101448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A7AB859-F3E0-4BF5-A24C-3CCB41508F92}"/>
              </a:ext>
            </a:extLst>
          </p:cNvPr>
          <p:cNvSpPr txBox="1"/>
          <p:nvPr/>
        </p:nvSpPr>
        <p:spPr>
          <a:xfrm>
            <a:off x="2231654" y="5396177"/>
            <a:ext cx="4217217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한일 정상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한국인 원폭 희생자 위령비 참배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한일정삼회담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(7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 뉴스특보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FC8A4F3-B61E-4D22-A7D1-BD36A0D0923B}"/>
              </a:ext>
            </a:extLst>
          </p:cNvPr>
          <p:cNvSpPr/>
          <p:nvPr/>
        </p:nvSpPr>
        <p:spPr bwMode="auto">
          <a:xfrm>
            <a:off x="1074424" y="5137583"/>
            <a:ext cx="954673" cy="51971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3FA9878-A131-4194-AD96-E3C4B97FA958}"/>
              </a:ext>
            </a:extLst>
          </p:cNvPr>
          <p:cNvSpPr txBox="1"/>
          <p:nvPr/>
        </p:nvSpPr>
        <p:spPr>
          <a:xfrm>
            <a:off x="2249072" y="5167573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5C11ECE-6EA7-4461-B471-079691CB3639}"/>
              </a:ext>
            </a:extLst>
          </p:cNvPr>
          <p:cNvSpPr txBox="1"/>
          <p:nvPr/>
        </p:nvSpPr>
        <p:spPr>
          <a:xfrm>
            <a:off x="6106969" y="5167573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2FD8AAD-096C-42B4-8E0D-87470DB3DF9C}"/>
              </a:ext>
            </a:extLst>
          </p:cNvPr>
          <p:cNvCxnSpPr/>
          <p:nvPr/>
        </p:nvCxnSpPr>
        <p:spPr bwMode="auto">
          <a:xfrm>
            <a:off x="939240" y="5747659"/>
            <a:ext cx="7101448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7FDDF4A-8F2E-4785-9B70-D1DD1F65A53C}"/>
              </a:ext>
            </a:extLst>
          </p:cNvPr>
          <p:cNvSpPr txBox="1"/>
          <p:nvPr/>
        </p:nvSpPr>
        <p:spPr>
          <a:xfrm>
            <a:off x="2231654" y="6110280"/>
            <a:ext cx="4217217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한일 정상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한국인 원폭 희생자 위령비 참배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한일정삼회담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(7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 뉴스특보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5597467-DD51-42E1-9358-3BAC17E341B1}"/>
              </a:ext>
            </a:extLst>
          </p:cNvPr>
          <p:cNvSpPr/>
          <p:nvPr/>
        </p:nvSpPr>
        <p:spPr bwMode="auto">
          <a:xfrm>
            <a:off x="1074424" y="5851686"/>
            <a:ext cx="954673" cy="51971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055D699-7047-4354-8FD0-D6B81B3CF6ED}"/>
              </a:ext>
            </a:extLst>
          </p:cNvPr>
          <p:cNvSpPr txBox="1"/>
          <p:nvPr/>
        </p:nvSpPr>
        <p:spPr>
          <a:xfrm>
            <a:off x="2249072" y="5881676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A0DB962-0675-4230-AE40-237A9AD878B5}"/>
              </a:ext>
            </a:extLst>
          </p:cNvPr>
          <p:cNvSpPr txBox="1"/>
          <p:nvPr/>
        </p:nvSpPr>
        <p:spPr>
          <a:xfrm>
            <a:off x="6106969" y="5881676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AA90CA5-9F42-4255-BC69-32A79E92B8BE}"/>
              </a:ext>
            </a:extLst>
          </p:cNvPr>
          <p:cNvCxnSpPr/>
          <p:nvPr/>
        </p:nvCxnSpPr>
        <p:spPr bwMode="auto">
          <a:xfrm>
            <a:off x="939240" y="6461762"/>
            <a:ext cx="7101448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DEDCD8C5-88EF-4CDB-8FB4-A446862F70EE}"/>
              </a:ext>
            </a:extLst>
          </p:cNvPr>
          <p:cNvSpPr/>
          <p:nvPr/>
        </p:nvSpPr>
        <p:spPr bwMode="auto">
          <a:xfrm>
            <a:off x="1051191" y="240233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BCD5536-99E1-4C3E-A830-CDD9B501D6F9}"/>
              </a:ext>
            </a:extLst>
          </p:cNvPr>
          <p:cNvSpPr/>
          <p:nvPr/>
        </p:nvSpPr>
        <p:spPr bwMode="auto">
          <a:xfrm>
            <a:off x="694139" y="412662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72CC12F6-95DB-4141-9011-37B898DE3B59}"/>
              </a:ext>
            </a:extLst>
          </p:cNvPr>
          <p:cNvSpPr/>
          <p:nvPr/>
        </p:nvSpPr>
        <p:spPr bwMode="auto">
          <a:xfrm>
            <a:off x="4377865" y="450109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114E05E-EDE3-4742-AFB6-A7517A46D79B}"/>
              </a:ext>
            </a:extLst>
          </p:cNvPr>
          <p:cNvSpPr/>
          <p:nvPr/>
        </p:nvSpPr>
        <p:spPr bwMode="auto">
          <a:xfrm>
            <a:off x="2322641" y="564191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1900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534A-97F4-448F-9D95-BC36B20F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417" y="2844225"/>
            <a:ext cx="2068195" cy="584775"/>
          </a:xfrm>
        </p:spPr>
        <p:txBody>
          <a:bodyPr/>
          <a:lstStyle/>
          <a:p>
            <a:r>
              <a:rPr lang="ko-KR" altLang="en-US" dirty="0"/>
              <a:t>프리미엄</a:t>
            </a:r>
            <a:r>
              <a:rPr lang="en-US" altLang="ko-KR" dirty="0"/>
              <a:t>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0385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025D4C-1DA0-4E36-8E54-2C6ABF4B6FFC}"/>
              </a:ext>
            </a:extLst>
          </p:cNvPr>
          <p:cNvSpPr/>
          <p:nvPr/>
        </p:nvSpPr>
        <p:spPr bwMode="auto">
          <a:xfrm>
            <a:off x="939240" y="1146106"/>
            <a:ext cx="7101448" cy="29271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1976823" cy="215444"/>
          </a:xfrm>
        </p:spPr>
        <p:txBody>
          <a:bodyPr/>
          <a:lstStyle/>
          <a:p>
            <a:r>
              <a:rPr lang="ko-KR" altLang="en-US" dirty="0"/>
              <a:t>프리미엄</a:t>
            </a:r>
            <a:r>
              <a:rPr lang="en-US" altLang="ko-KR" dirty="0"/>
              <a:t>K </a:t>
            </a:r>
            <a:r>
              <a:rPr lang="ko-KR" altLang="en-US" dirty="0"/>
              <a:t>목록 </a:t>
            </a:r>
            <a:r>
              <a:rPr lang="en-US" altLang="ko-KR" dirty="0"/>
              <a:t>– </a:t>
            </a:r>
            <a:r>
              <a:rPr lang="ko-KR" altLang="en-US" dirty="0"/>
              <a:t>유형</a:t>
            </a:r>
            <a:r>
              <a:rPr lang="en-US" altLang="ko-KR" dirty="0"/>
              <a:t>A(</a:t>
            </a:r>
            <a:r>
              <a:rPr lang="ko-KR" altLang="en-US" dirty="0"/>
              <a:t>헤드라인뉴스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8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1103187" cy="215444"/>
          </a:xfrm>
        </p:spPr>
        <p:txBody>
          <a:bodyPr/>
          <a:lstStyle/>
          <a:p>
            <a:r>
              <a:rPr lang="en-US" altLang="ko-KR" dirty="0"/>
              <a:t>HOME &gt; </a:t>
            </a:r>
            <a:r>
              <a:rPr lang="ko-KR" altLang="en-US" dirty="0"/>
              <a:t>프리미엄</a:t>
            </a:r>
            <a:r>
              <a:rPr lang="en-US" altLang="ko-KR" dirty="0"/>
              <a:t>K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566400"/>
              </p:ext>
            </p:extLst>
          </p:nvPr>
        </p:nvGraphicFramePr>
        <p:xfrm>
          <a:off x="8939284" y="973008"/>
          <a:ext cx="3152632" cy="324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프리미엄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유형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TV 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프로그램 타이틀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TV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프로그램 명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프로그램 안내 문구 표시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한줄인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경우 센터 정렬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헤드라인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헤드라인 뉴스 중 대표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타이틀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 일부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헤드라인 뉴스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헤드라인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타이틀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102C182-2FC5-4E35-A594-350937BBE8F8}"/>
              </a:ext>
            </a:extLst>
          </p:cNvPr>
          <p:cNvCxnSpPr>
            <a:cxnSpLocks/>
          </p:cNvCxnSpPr>
          <p:nvPr/>
        </p:nvCxnSpPr>
        <p:spPr bwMode="auto">
          <a:xfrm>
            <a:off x="947739" y="1394310"/>
            <a:ext cx="7092949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F9D463-0F5A-454D-8238-85C9B2C006D5}"/>
              </a:ext>
            </a:extLst>
          </p:cNvPr>
          <p:cNvSpPr>
            <a:spLocks noChangeAspect="1"/>
          </p:cNvSpPr>
          <p:nvPr/>
        </p:nvSpPr>
        <p:spPr bwMode="auto">
          <a:xfrm>
            <a:off x="1333355" y="1473731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취재후</a:t>
            </a:r>
            <a:r>
              <a:rPr lang="ko-KR" altLang="en-US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사건후</a:t>
            </a:r>
            <a:endParaRPr lang="ko-KR" altLang="en-US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E3DA76-4E88-432B-81A2-5F2A47E45B2B}"/>
              </a:ext>
            </a:extLst>
          </p:cNvPr>
          <p:cNvSpPr txBox="1"/>
          <p:nvPr/>
        </p:nvSpPr>
        <p:spPr>
          <a:xfrm>
            <a:off x="4941721" y="2878648"/>
            <a:ext cx="269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3B07AD5-6C3D-444F-B1C8-D048BF8DCD2B}"/>
              </a:ext>
            </a:extLst>
          </p:cNvPr>
          <p:cNvSpPr/>
          <p:nvPr/>
        </p:nvSpPr>
        <p:spPr bwMode="auto">
          <a:xfrm>
            <a:off x="1333355" y="1855545"/>
            <a:ext cx="3456855" cy="199002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  <a:endParaRPr lang="ko-KR" altLang="en-US" sz="10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4A9869-C0E1-41E4-A912-D6CFAD4CE07B}"/>
              </a:ext>
            </a:extLst>
          </p:cNvPr>
          <p:cNvSpPr txBox="1"/>
          <p:nvPr/>
        </p:nvSpPr>
        <p:spPr>
          <a:xfrm>
            <a:off x="4941721" y="3404460"/>
            <a:ext cx="2861159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면허증도 반납하겠다고 했습니다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8D2369-84C9-4F79-AAE3-76D5457D2BE8}"/>
              </a:ext>
            </a:extLst>
          </p:cNvPr>
          <p:cNvSpPr txBox="1"/>
          <p:nvPr/>
        </p:nvSpPr>
        <p:spPr>
          <a:xfrm>
            <a:off x="971460" y="5289283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9080E8-B8BA-4A6F-977D-ACD8745F726E}"/>
              </a:ext>
            </a:extLst>
          </p:cNvPr>
          <p:cNvSpPr txBox="1"/>
          <p:nvPr/>
        </p:nvSpPr>
        <p:spPr>
          <a:xfrm>
            <a:off x="2765425" y="5289283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C286521-4FCA-4007-B908-3EF468F648BA}"/>
              </a:ext>
            </a:extLst>
          </p:cNvPr>
          <p:cNvSpPr/>
          <p:nvPr/>
        </p:nvSpPr>
        <p:spPr bwMode="auto">
          <a:xfrm>
            <a:off x="947224" y="4302955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6B70303-501B-4178-868C-7BDCEC61C9E7}"/>
              </a:ext>
            </a:extLst>
          </p:cNvPr>
          <p:cNvSpPr/>
          <p:nvPr/>
        </p:nvSpPr>
        <p:spPr bwMode="auto">
          <a:xfrm>
            <a:off x="2747298" y="4302955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E677464-DB9C-4979-B564-BB08ADA57FEF}"/>
              </a:ext>
            </a:extLst>
          </p:cNvPr>
          <p:cNvSpPr/>
          <p:nvPr/>
        </p:nvSpPr>
        <p:spPr bwMode="auto">
          <a:xfrm>
            <a:off x="4552573" y="4302955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3920A5-A6C4-4D59-BAB8-83AD42B4167F}"/>
              </a:ext>
            </a:extLst>
          </p:cNvPr>
          <p:cNvSpPr/>
          <p:nvPr/>
        </p:nvSpPr>
        <p:spPr bwMode="auto">
          <a:xfrm>
            <a:off x="6340430" y="4302955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9463A-D982-485D-B7C0-9CC4BA6427C0}"/>
              </a:ext>
            </a:extLst>
          </p:cNvPr>
          <p:cNvSpPr txBox="1"/>
          <p:nvPr/>
        </p:nvSpPr>
        <p:spPr>
          <a:xfrm>
            <a:off x="2942787" y="1439814"/>
            <a:ext cx="2861159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방송에서 못한 현장 이야기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기자들이 직접 전해 드립니다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475F27-3522-485B-9BE4-9E5C8472908A}"/>
              </a:ext>
            </a:extLst>
          </p:cNvPr>
          <p:cNvSpPr txBox="1"/>
          <p:nvPr/>
        </p:nvSpPr>
        <p:spPr>
          <a:xfrm>
            <a:off x="4549034" y="5289283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FB7916-26DE-463E-9C83-81E4FDBF72FA}"/>
              </a:ext>
            </a:extLst>
          </p:cNvPr>
          <p:cNvSpPr txBox="1"/>
          <p:nvPr/>
        </p:nvSpPr>
        <p:spPr>
          <a:xfrm>
            <a:off x="6342999" y="5289283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1B77E0E-1030-4DA1-B21B-347DF002557C}"/>
              </a:ext>
            </a:extLst>
          </p:cNvPr>
          <p:cNvSpPr/>
          <p:nvPr/>
        </p:nvSpPr>
        <p:spPr bwMode="auto">
          <a:xfrm>
            <a:off x="1133778" y="149564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8487EE5-CF94-4F67-9A31-0B543961F73E}"/>
              </a:ext>
            </a:extLst>
          </p:cNvPr>
          <p:cNvSpPr/>
          <p:nvPr/>
        </p:nvSpPr>
        <p:spPr bwMode="auto">
          <a:xfrm>
            <a:off x="4669458" y="294997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14E57F6-8F11-40B4-8CC2-397B0B284061}"/>
              </a:ext>
            </a:extLst>
          </p:cNvPr>
          <p:cNvSpPr/>
          <p:nvPr/>
        </p:nvSpPr>
        <p:spPr bwMode="auto">
          <a:xfrm>
            <a:off x="4373367" y="464814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652930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35521" cy="215444"/>
          </a:xfrm>
        </p:spPr>
        <p:txBody>
          <a:bodyPr/>
          <a:lstStyle/>
          <a:p>
            <a:r>
              <a:rPr lang="en-US" altLang="ko-KR" dirty="0"/>
              <a:t>TV </a:t>
            </a:r>
            <a:r>
              <a:rPr lang="ko-KR" altLang="en-US" dirty="0"/>
              <a:t>뉴스 목록 </a:t>
            </a:r>
            <a:r>
              <a:rPr lang="en-US" altLang="ko-KR" dirty="0"/>
              <a:t>- </a:t>
            </a:r>
            <a:r>
              <a:rPr lang="ko-KR" altLang="en-US" dirty="0"/>
              <a:t>유형</a:t>
            </a:r>
            <a:r>
              <a:rPr lang="en-US" altLang="ko-KR" dirty="0"/>
              <a:t>A( TAP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기사 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994183" cy="215444"/>
          </a:xfrm>
        </p:spPr>
        <p:txBody>
          <a:bodyPr/>
          <a:lstStyle/>
          <a:p>
            <a:r>
              <a:rPr lang="en-US" altLang="ko-KR" dirty="0"/>
              <a:t>HOME &gt; TV</a:t>
            </a:r>
            <a:r>
              <a:rPr lang="ko-KR" altLang="en-US" dirty="0"/>
              <a:t>뉴스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293065"/>
              </p:ext>
            </p:extLst>
          </p:nvPr>
        </p:nvGraphicFramePr>
        <p:xfrm>
          <a:off x="8939284" y="973008"/>
          <a:ext cx="3152632" cy="313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프리미엄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유형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메뉴 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기시 리스트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#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구성은 방송에 따라 달라질 수 있음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목록 영역 해당 화면으로 변경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기자명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목록 개수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12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이후 가 존재하지 않는 경우 이동 화살표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미노출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98D2369-84C9-4F79-AAE3-76D5457D2BE8}"/>
              </a:ext>
            </a:extLst>
          </p:cNvPr>
          <p:cNvSpPr txBox="1"/>
          <p:nvPr/>
        </p:nvSpPr>
        <p:spPr>
          <a:xfrm>
            <a:off x="971460" y="2887996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9080E8-B8BA-4A6F-977D-ACD8745F726E}"/>
              </a:ext>
            </a:extLst>
          </p:cNvPr>
          <p:cNvSpPr txBox="1"/>
          <p:nvPr/>
        </p:nvSpPr>
        <p:spPr>
          <a:xfrm>
            <a:off x="2765425" y="2887996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C286521-4FCA-4007-B908-3EF468F648BA}"/>
              </a:ext>
            </a:extLst>
          </p:cNvPr>
          <p:cNvSpPr/>
          <p:nvPr/>
        </p:nvSpPr>
        <p:spPr bwMode="auto">
          <a:xfrm>
            <a:off x="947224" y="1901668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6B70303-501B-4178-868C-7BDCEC61C9E7}"/>
              </a:ext>
            </a:extLst>
          </p:cNvPr>
          <p:cNvSpPr/>
          <p:nvPr/>
        </p:nvSpPr>
        <p:spPr bwMode="auto">
          <a:xfrm>
            <a:off x="2747298" y="1901668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E677464-DB9C-4979-B564-BB08ADA57FEF}"/>
              </a:ext>
            </a:extLst>
          </p:cNvPr>
          <p:cNvSpPr/>
          <p:nvPr/>
        </p:nvSpPr>
        <p:spPr bwMode="auto">
          <a:xfrm>
            <a:off x="4552573" y="1901668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3920A5-A6C4-4D59-BAB8-83AD42B4167F}"/>
              </a:ext>
            </a:extLst>
          </p:cNvPr>
          <p:cNvSpPr/>
          <p:nvPr/>
        </p:nvSpPr>
        <p:spPr bwMode="auto">
          <a:xfrm>
            <a:off x="6340430" y="1901668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475F27-3522-485B-9BE4-9E5C8472908A}"/>
              </a:ext>
            </a:extLst>
          </p:cNvPr>
          <p:cNvSpPr txBox="1"/>
          <p:nvPr/>
        </p:nvSpPr>
        <p:spPr>
          <a:xfrm>
            <a:off x="4549034" y="2887996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FB7916-26DE-463E-9C83-81E4FDBF72FA}"/>
              </a:ext>
            </a:extLst>
          </p:cNvPr>
          <p:cNvSpPr txBox="1"/>
          <p:nvPr/>
        </p:nvSpPr>
        <p:spPr>
          <a:xfrm>
            <a:off x="6342999" y="2887996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14E57F6-8F11-40B4-8CC2-397B0B284061}"/>
              </a:ext>
            </a:extLst>
          </p:cNvPr>
          <p:cNvSpPr/>
          <p:nvPr/>
        </p:nvSpPr>
        <p:spPr bwMode="auto">
          <a:xfrm>
            <a:off x="679627" y="138064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843758-C9D5-436F-88D5-B82727252438}"/>
              </a:ext>
            </a:extLst>
          </p:cNvPr>
          <p:cNvSpPr txBox="1"/>
          <p:nvPr/>
        </p:nvSpPr>
        <p:spPr>
          <a:xfrm>
            <a:off x="971460" y="3201602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2023.05.23(18:20)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FB2E4E-961B-4F77-985B-D41FAE65374E}"/>
              </a:ext>
            </a:extLst>
          </p:cNvPr>
          <p:cNvSpPr txBox="1"/>
          <p:nvPr/>
        </p:nvSpPr>
        <p:spPr>
          <a:xfrm>
            <a:off x="2730592" y="3201602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2023.05.23(18:20)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25A76E-C572-48F6-9B18-8DB3649D1FED}"/>
              </a:ext>
            </a:extLst>
          </p:cNvPr>
          <p:cNvSpPr txBox="1"/>
          <p:nvPr/>
        </p:nvSpPr>
        <p:spPr>
          <a:xfrm>
            <a:off x="4498432" y="3201602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2023.05.23(18:20)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05E250-093D-4379-B813-5AD9942AE3EA}"/>
              </a:ext>
            </a:extLst>
          </p:cNvPr>
          <p:cNvSpPr txBox="1"/>
          <p:nvPr/>
        </p:nvSpPr>
        <p:spPr>
          <a:xfrm>
            <a:off x="6266272" y="3201602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2023.05.23(18:20)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4DD800-14EF-4FE3-9B9E-0F4F0907B38A}"/>
              </a:ext>
            </a:extLst>
          </p:cNvPr>
          <p:cNvSpPr txBox="1"/>
          <p:nvPr/>
        </p:nvSpPr>
        <p:spPr>
          <a:xfrm>
            <a:off x="971460" y="5255081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1FEC8B-ED18-4D58-B48C-78DC17498EA4}"/>
              </a:ext>
            </a:extLst>
          </p:cNvPr>
          <p:cNvSpPr txBox="1"/>
          <p:nvPr/>
        </p:nvSpPr>
        <p:spPr>
          <a:xfrm>
            <a:off x="2765425" y="5255081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FF2EE5-8B94-4B21-A509-2AD06514A7B1}"/>
              </a:ext>
            </a:extLst>
          </p:cNvPr>
          <p:cNvSpPr/>
          <p:nvPr/>
        </p:nvSpPr>
        <p:spPr bwMode="auto">
          <a:xfrm>
            <a:off x="947224" y="4268753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85CECF-D161-480E-82AB-1D244BF81EF1}"/>
              </a:ext>
            </a:extLst>
          </p:cNvPr>
          <p:cNvSpPr/>
          <p:nvPr/>
        </p:nvSpPr>
        <p:spPr bwMode="auto">
          <a:xfrm>
            <a:off x="2747298" y="4268753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A7B2F64-BD11-4509-B998-71600EB79862}"/>
              </a:ext>
            </a:extLst>
          </p:cNvPr>
          <p:cNvSpPr/>
          <p:nvPr/>
        </p:nvSpPr>
        <p:spPr bwMode="auto">
          <a:xfrm>
            <a:off x="4552573" y="4268753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E7E5D96-1AA4-4732-8433-EB89DCAC02EB}"/>
              </a:ext>
            </a:extLst>
          </p:cNvPr>
          <p:cNvSpPr/>
          <p:nvPr/>
        </p:nvSpPr>
        <p:spPr bwMode="auto">
          <a:xfrm>
            <a:off x="6340430" y="4268753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23E74E-77C6-4506-9C86-6280EBF7E83B}"/>
              </a:ext>
            </a:extLst>
          </p:cNvPr>
          <p:cNvSpPr txBox="1"/>
          <p:nvPr/>
        </p:nvSpPr>
        <p:spPr>
          <a:xfrm>
            <a:off x="4549034" y="5255081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E9F776-C440-446D-8F4F-5ACF5FC68BC8}"/>
              </a:ext>
            </a:extLst>
          </p:cNvPr>
          <p:cNvSpPr txBox="1"/>
          <p:nvPr/>
        </p:nvSpPr>
        <p:spPr>
          <a:xfrm>
            <a:off x="6342999" y="5255081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82660B-D269-4A92-AA43-ACF1A15E0942}"/>
              </a:ext>
            </a:extLst>
          </p:cNvPr>
          <p:cNvSpPr txBox="1"/>
          <p:nvPr/>
        </p:nvSpPr>
        <p:spPr>
          <a:xfrm>
            <a:off x="971460" y="5568687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2023.05.23(18:20)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08E39B7-B4E3-46C3-A7D2-A0C149FB8D22}"/>
              </a:ext>
            </a:extLst>
          </p:cNvPr>
          <p:cNvSpPr txBox="1"/>
          <p:nvPr/>
        </p:nvSpPr>
        <p:spPr>
          <a:xfrm>
            <a:off x="2730592" y="5568687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2023.05.23(18:20)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7FDCC8-1DB7-452B-B3E8-3F996B702C87}"/>
              </a:ext>
            </a:extLst>
          </p:cNvPr>
          <p:cNvSpPr txBox="1"/>
          <p:nvPr/>
        </p:nvSpPr>
        <p:spPr>
          <a:xfrm>
            <a:off x="4498432" y="5568687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2023.05.23(18:20)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D817C5-3503-43FE-A7F5-9DCA27BBF76C}"/>
              </a:ext>
            </a:extLst>
          </p:cNvPr>
          <p:cNvSpPr txBox="1"/>
          <p:nvPr/>
        </p:nvSpPr>
        <p:spPr>
          <a:xfrm>
            <a:off x="6266272" y="5568687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2023.05.23(18:20)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2EC5C30-19EE-4622-ACD2-B02340A13EDA}"/>
              </a:ext>
            </a:extLst>
          </p:cNvPr>
          <p:cNvGrpSpPr/>
          <p:nvPr/>
        </p:nvGrpSpPr>
        <p:grpSpPr>
          <a:xfrm>
            <a:off x="962041" y="3673085"/>
            <a:ext cx="7075970" cy="263286"/>
            <a:chOff x="947949" y="2024167"/>
            <a:chExt cx="4992583" cy="132983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E9D68A63-0008-4DC0-881B-B6F6314750E8}"/>
                </a:ext>
              </a:extLst>
            </p:cNvPr>
            <p:cNvCxnSpPr/>
            <p:nvPr/>
          </p:nvCxnSpPr>
          <p:spPr bwMode="auto">
            <a:xfrm>
              <a:off x="947949" y="2098107"/>
              <a:ext cx="4992583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6FC5905-45AA-416B-A48E-A5BA678D8D59}"/>
                </a:ext>
              </a:extLst>
            </p:cNvPr>
            <p:cNvSpPr/>
            <p:nvPr/>
          </p:nvSpPr>
          <p:spPr bwMode="auto">
            <a:xfrm>
              <a:off x="3086441" y="2024167"/>
              <a:ext cx="748936" cy="132983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중간 생략</a:t>
              </a:r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900B3EA-5FF6-42B3-9D50-7B26932DFDCC}"/>
              </a:ext>
            </a:extLst>
          </p:cNvPr>
          <p:cNvSpPr/>
          <p:nvPr/>
        </p:nvSpPr>
        <p:spPr bwMode="auto">
          <a:xfrm>
            <a:off x="962041" y="1367246"/>
            <a:ext cx="1067056" cy="22926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기사 리스트 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CC0C6FA-68AF-4481-844B-17FDFC4CE850}"/>
              </a:ext>
            </a:extLst>
          </p:cNvPr>
          <p:cNvSpPr/>
          <p:nvPr/>
        </p:nvSpPr>
        <p:spPr bwMode="auto">
          <a:xfrm>
            <a:off x="2109037" y="1367246"/>
            <a:ext cx="561959" cy="2292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이슈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B62401FF-147F-44E8-A943-DEA3EB4496EE}"/>
              </a:ext>
            </a:extLst>
          </p:cNvPr>
          <p:cNvSpPr/>
          <p:nvPr/>
        </p:nvSpPr>
        <p:spPr bwMode="auto">
          <a:xfrm>
            <a:off x="4389478" y="223886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314D372-4A8D-4EBF-951D-5DDB2F041645}"/>
              </a:ext>
            </a:extLst>
          </p:cNvPr>
          <p:cNvSpPr>
            <a:spLocks noChangeAspect="1"/>
          </p:cNvSpPr>
          <p:nvPr/>
        </p:nvSpPr>
        <p:spPr bwMode="auto">
          <a:xfrm>
            <a:off x="3919845" y="6031079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② 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④ ⑤</a:t>
            </a:r>
            <a:endParaRPr lang="ko-KR" altLang="en-US" sz="11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2FFA41C-C984-4690-BE14-AC59ADCBA494}"/>
              </a:ext>
            </a:extLst>
          </p:cNvPr>
          <p:cNvSpPr>
            <a:spLocks noChangeAspect="1"/>
          </p:cNvSpPr>
          <p:nvPr/>
        </p:nvSpPr>
        <p:spPr bwMode="auto">
          <a:xfrm>
            <a:off x="3688488" y="6031079"/>
            <a:ext cx="305751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◀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E6C679D-D461-41DB-981E-782E3BDDCA40}"/>
              </a:ext>
            </a:extLst>
          </p:cNvPr>
          <p:cNvSpPr>
            <a:spLocks noChangeAspect="1"/>
          </p:cNvSpPr>
          <p:nvPr/>
        </p:nvSpPr>
        <p:spPr bwMode="auto">
          <a:xfrm>
            <a:off x="5064442" y="6031079"/>
            <a:ext cx="305751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CDF9C8B8-FE94-4F93-8F43-78AED5E0745A}"/>
              </a:ext>
            </a:extLst>
          </p:cNvPr>
          <p:cNvSpPr/>
          <p:nvPr/>
        </p:nvSpPr>
        <p:spPr bwMode="auto">
          <a:xfrm>
            <a:off x="4389478" y="583550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34233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1842171" cy="215444"/>
          </a:xfrm>
        </p:spPr>
        <p:txBody>
          <a:bodyPr/>
          <a:lstStyle/>
          <a:p>
            <a:r>
              <a:rPr lang="en-US" altLang="ko-KR" dirty="0"/>
              <a:t>TV </a:t>
            </a:r>
            <a:r>
              <a:rPr lang="ko-KR" altLang="en-US" dirty="0"/>
              <a:t>뉴스 목록 </a:t>
            </a:r>
            <a:r>
              <a:rPr lang="en-US" altLang="ko-KR" dirty="0"/>
              <a:t>- </a:t>
            </a:r>
            <a:r>
              <a:rPr lang="ko-KR" altLang="en-US" dirty="0"/>
              <a:t>유형</a:t>
            </a:r>
            <a:r>
              <a:rPr lang="en-US" altLang="ko-KR" dirty="0"/>
              <a:t>A( TAP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#</a:t>
            </a:r>
            <a:r>
              <a:rPr lang="ko-KR" altLang="en-US" dirty="0"/>
              <a:t>이슈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994183" cy="215444"/>
          </a:xfrm>
        </p:spPr>
        <p:txBody>
          <a:bodyPr/>
          <a:lstStyle/>
          <a:p>
            <a:r>
              <a:rPr lang="en-US" altLang="ko-KR" dirty="0"/>
              <a:t>HOME &gt; TV</a:t>
            </a:r>
            <a:r>
              <a:rPr lang="ko-KR" altLang="en-US" dirty="0"/>
              <a:t>뉴스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/>
        </p:nvGraphicFramePr>
        <p:xfrm>
          <a:off x="8939284" y="973008"/>
          <a:ext cx="3152632" cy="313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프리미엄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유형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메뉴 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기시 리스트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#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구성은 방송에 따라 달라질 수 있음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목록 영역 해당 화면으로 변경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기자명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목록 개수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12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이후 가 존재하지 않는 경우 이동 화살표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미노출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98D2369-84C9-4F79-AAE3-76D5457D2BE8}"/>
              </a:ext>
            </a:extLst>
          </p:cNvPr>
          <p:cNvSpPr txBox="1"/>
          <p:nvPr/>
        </p:nvSpPr>
        <p:spPr>
          <a:xfrm>
            <a:off x="971460" y="3487268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9080E8-B8BA-4A6F-977D-ACD8745F726E}"/>
              </a:ext>
            </a:extLst>
          </p:cNvPr>
          <p:cNvSpPr txBox="1"/>
          <p:nvPr/>
        </p:nvSpPr>
        <p:spPr>
          <a:xfrm>
            <a:off x="2765425" y="3487268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C286521-4FCA-4007-B908-3EF468F648BA}"/>
              </a:ext>
            </a:extLst>
          </p:cNvPr>
          <p:cNvSpPr/>
          <p:nvPr/>
        </p:nvSpPr>
        <p:spPr bwMode="auto">
          <a:xfrm>
            <a:off x="947224" y="2500940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6B70303-501B-4178-868C-7BDCEC61C9E7}"/>
              </a:ext>
            </a:extLst>
          </p:cNvPr>
          <p:cNvSpPr/>
          <p:nvPr/>
        </p:nvSpPr>
        <p:spPr bwMode="auto">
          <a:xfrm>
            <a:off x="2747298" y="2500940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E677464-DB9C-4979-B564-BB08ADA57FEF}"/>
              </a:ext>
            </a:extLst>
          </p:cNvPr>
          <p:cNvSpPr/>
          <p:nvPr/>
        </p:nvSpPr>
        <p:spPr bwMode="auto">
          <a:xfrm>
            <a:off x="4552573" y="2500940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3920A5-A6C4-4D59-BAB8-83AD42B4167F}"/>
              </a:ext>
            </a:extLst>
          </p:cNvPr>
          <p:cNvSpPr/>
          <p:nvPr/>
        </p:nvSpPr>
        <p:spPr bwMode="auto">
          <a:xfrm>
            <a:off x="6340430" y="2500940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475F27-3522-485B-9BE4-9E5C8472908A}"/>
              </a:ext>
            </a:extLst>
          </p:cNvPr>
          <p:cNvSpPr txBox="1"/>
          <p:nvPr/>
        </p:nvSpPr>
        <p:spPr>
          <a:xfrm>
            <a:off x="4549034" y="3487268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FB7916-26DE-463E-9C83-81E4FDBF72FA}"/>
              </a:ext>
            </a:extLst>
          </p:cNvPr>
          <p:cNvSpPr txBox="1"/>
          <p:nvPr/>
        </p:nvSpPr>
        <p:spPr>
          <a:xfrm>
            <a:off x="6342999" y="3487268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14E57F6-8F11-40B4-8CC2-397B0B284061}"/>
              </a:ext>
            </a:extLst>
          </p:cNvPr>
          <p:cNvSpPr/>
          <p:nvPr/>
        </p:nvSpPr>
        <p:spPr bwMode="auto">
          <a:xfrm>
            <a:off x="679627" y="138064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843758-C9D5-436F-88D5-B82727252438}"/>
              </a:ext>
            </a:extLst>
          </p:cNvPr>
          <p:cNvSpPr txBox="1"/>
          <p:nvPr/>
        </p:nvSpPr>
        <p:spPr>
          <a:xfrm>
            <a:off x="971460" y="3800874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2023.05.23(18:20)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FB2E4E-961B-4F77-985B-D41FAE65374E}"/>
              </a:ext>
            </a:extLst>
          </p:cNvPr>
          <p:cNvSpPr txBox="1"/>
          <p:nvPr/>
        </p:nvSpPr>
        <p:spPr>
          <a:xfrm>
            <a:off x="2730592" y="3800874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2023.05.23(18:20)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25A76E-C572-48F6-9B18-8DB3649D1FED}"/>
              </a:ext>
            </a:extLst>
          </p:cNvPr>
          <p:cNvSpPr txBox="1"/>
          <p:nvPr/>
        </p:nvSpPr>
        <p:spPr>
          <a:xfrm>
            <a:off x="4498432" y="3800874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2023.05.23(18:20)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05E250-093D-4379-B813-5AD9942AE3EA}"/>
              </a:ext>
            </a:extLst>
          </p:cNvPr>
          <p:cNvSpPr txBox="1"/>
          <p:nvPr/>
        </p:nvSpPr>
        <p:spPr>
          <a:xfrm>
            <a:off x="6266272" y="3800874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2023.05.23(18:20)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4DD800-14EF-4FE3-9B9E-0F4F0907B38A}"/>
              </a:ext>
            </a:extLst>
          </p:cNvPr>
          <p:cNvSpPr txBox="1"/>
          <p:nvPr/>
        </p:nvSpPr>
        <p:spPr>
          <a:xfrm>
            <a:off x="971460" y="5072258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1FEC8B-ED18-4D58-B48C-78DC17498EA4}"/>
              </a:ext>
            </a:extLst>
          </p:cNvPr>
          <p:cNvSpPr txBox="1"/>
          <p:nvPr/>
        </p:nvSpPr>
        <p:spPr>
          <a:xfrm>
            <a:off x="2765425" y="5072258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FF2EE5-8B94-4B21-A509-2AD06514A7B1}"/>
              </a:ext>
            </a:extLst>
          </p:cNvPr>
          <p:cNvSpPr/>
          <p:nvPr/>
        </p:nvSpPr>
        <p:spPr bwMode="auto">
          <a:xfrm>
            <a:off x="947224" y="4085930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85CECF-D161-480E-82AB-1D244BF81EF1}"/>
              </a:ext>
            </a:extLst>
          </p:cNvPr>
          <p:cNvSpPr/>
          <p:nvPr/>
        </p:nvSpPr>
        <p:spPr bwMode="auto">
          <a:xfrm>
            <a:off x="2747298" y="4085930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A7B2F64-BD11-4509-B998-71600EB79862}"/>
              </a:ext>
            </a:extLst>
          </p:cNvPr>
          <p:cNvSpPr/>
          <p:nvPr/>
        </p:nvSpPr>
        <p:spPr bwMode="auto">
          <a:xfrm>
            <a:off x="4552573" y="4085930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E7E5D96-1AA4-4732-8433-EB89DCAC02EB}"/>
              </a:ext>
            </a:extLst>
          </p:cNvPr>
          <p:cNvSpPr/>
          <p:nvPr/>
        </p:nvSpPr>
        <p:spPr bwMode="auto">
          <a:xfrm>
            <a:off x="6340430" y="4085930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23E74E-77C6-4506-9C86-6280EBF7E83B}"/>
              </a:ext>
            </a:extLst>
          </p:cNvPr>
          <p:cNvSpPr txBox="1"/>
          <p:nvPr/>
        </p:nvSpPr>
        <p:spPr>
          <a:xfrm>
            <a:off x="4549034" y="5072258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E9F776-C440-446D-8F4F-5ACF5FC68BC8}"/>
              </a:ext>
            </a:extLst>
          </p:cNvPr>
          <p:cNvSpPr txBox="1"/>
          <p:nvPr/>
        </p:nvSpPr>
        <p:spPr>
          <a:xfrm>
            <a:off x="6342999" y="5072258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82660B-D269-4A92-AA43-ACF1A15E0942}"/>
              </a:ext>
            </a:extLst>
          </p:cNvPr>
          <p:cNvSpPr txBox="1"/>
          <p:nvPr/>
        </p:nvSpPr>
        <p:spPr>
          <a:xfrm>
            <a:off x="971460" y="5385864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2023.05.23(18:20)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08E39B7-B4E3-46C3-A7D2-A0C149FB8D22}"/>
              </a:ext>
            </a:extLst>
          </p:cNvPr>
          <p:cNvSpPr txBox="1"/>
          <p:nvPr/>
        </p:nvSpPr>
        <p:spPr>
          <a:xfrm>
            <a:off x="2730592" y="5385864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2023.05.23(18:20)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7FDCC8-1DB7-452B-B3E8-3F996B702C87}"/>
              </a:ext>
            </a:extLst>
          </p:cNvPr>
          <p:cNvSpPr txBox="1"/>
          <p:nvPr/>
        </p:nvSpPr>
        <p:spPr>
          <a:xfrm>
            <a:off x="4498432" y="5385864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2023.05.23(18:20)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D817C5-3503-43FE-A7F5-9DCA27BBF76C}"/>
              </a:ext>
            </a:extLst>
          </p:cNvPr>
          <p:cNvSpPr txBox="1"/>
          <p:nvPr/>
        </p:nvSpPr>
        <p:spPr>
          <a:xfrm>
            <a:off x="6266272" y="5385864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2023.05.23(18:20)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900B3EA-5FF6-42B3-9D50-7B26932DFDCC}"/>
              </a:ext>
            </a:extLst>
          </p:cNvPr>
          <p:cNvSpPr/>
          <p:nvPr/>
        </p:nvSpPr>
        <p:spPr bwMode="auto">
          <a:xfrm>
            <a:off x="962041" y="1367246"/>
            <a:ext cx="1067056" cy="2292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기사 리스트 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CC0C6FA-68AF-4481-844B-17FDFC4CE850}"/>
              </a:ext>
            </a:extLst>
          </p:cNvPr>
          <p:cNvSpPr/>
          <p:nvPr/>
        </p:nvSpPr>
        <p:spPr bwMode="auto">
          <a:xfrm>
            <a:off x="2109037" y="1367246"/>
            <a:ext cx="561959" cy="229269"/>
          </a:xfrm>
          <a:prstGeom prst="roundRect">
            <a:avLst/>
          </a:prstGeom>
          <a:solidFill>
            <a:srgbClr val="262626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B62401FF-147F-44E8-A943-DEA3EB4496EE}"/>
              </a:ext>
            </a:extLst>
          </p:cNvPr>
          <p:cNvSpPr/>
          <p:nvPr/>
        </p:nvSpPr>
        <p:spPr bwMode="auto">
          <a:xfrm>
            <a:off x="4389478" y="283814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89DA61-EBA4-4820-BB5B-B052668F7912}"/>
              </a:ext>
            </a:extLst>
          </p:cNvPr>
          <p:cNvSpPr txBox="1"/>
          <p:nvPr/>
        </p:nvSpPr>
        <p:spPr>
          <a:xfrm>
            <a:off x="947738" y="2180343"/>
            <a:ext cx="2695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론스타 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ISDS(</a:t>
            </a: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국제투자분쟁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판정</a:t>
            </a:r>
            <a:endParaRPr lang="en-US" altLang="ko-KR" sz="11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43BE4B8-F1AC-4124-BF22-4D97AF2BA9F6}"/>
              </a:ext>
            </a:extLst>
          </p:cNvPr>
          <p:cNvSpPr txBox="1"/>
          <p:nvPr/>
        </p:nvSpPr>
        <p:spPr>
          <a:xfrm>
            <a:off x="947738" y="5891814"/>
            <a:ext cx="2695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론스타 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ISDS(</a:t>
            </a: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국제투자분쟁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판정</a:t>
            </a:r>
            <a:endParaRPr lang="en-US" altLang="ko-KR" sz="11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35E40810-7206-44B0-B56A-AA27C42E1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948" y="1818048"/>
            <a:ext cx="1918031" cy="2362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F0AA5C-5DB5-4B90-B481-124C0964229D}"/>
              </a:ext>
            </a:extLst>
          </p:cNvPr>
          <p:cNvSpPr txBox="1"/>
          <p:nvPr/>
        </p:nvSpPr>
        <p:spPr>
          <a:xfrm>
            <a:off x="4051132" y="1789698"/>
            <a:ext cx="9210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</a:t>
            </a:r>
            <a:endParaRPr lang="ko-KR" altLang="en-US" sz="12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765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99F0B4-439C-4773-8372-0E86FEE7700D}"/>
              </a:ext>
            </a:extLst>
          </p:cNvPr>
          <p:cNvSpPr txBox="1"/>
          <p:nvPr/>
        </p:nvSpPr>
        <p:spPr>
          <a:xfrm>
            <a:off x="466635" y="292501"/>
            <a:ext cx="3953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Layout_ Header / Footer / Toolbar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294B1D2-E102-4C7B-90EB-D67ABD29DFD9}"/>
              </a:ext>
            </a:extLst>
          </p:cNvPr>
          <p:cNvSpPr/>
          <p:nvPr/>
        </p:nvSpPr>
        <p:spPr bwMode="auto">
          <a:xfrm>
            <a:off x="644434" y="1081278"/>
            <a:ext cx="3220354" cy="51032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454654-8761-4088-B25E-A6D89D6B3DC3}"/>
              </a:ext>
            </a:extLst>
          </p:cNvPr>
          <p:cNvSpPr/>
          <p:nvPr/>
        </p:nvSpPr>
        <p:spPr bwMode="auto">
          <a:xfrm>
            <a:off x="644434" y="1075914"/>
            <a:ext cx="3220354" cy="2367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속보 띠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6BFADD2-A6E2-47FC-AB04-402E49E5414E}"/>
              </a:ext>
            </a:extLst>
          </p:cNvPr>
          <p:cNvSpPr/>
          <p:nvPr/>
        </p:nvSpPr>
        <p:spPr bwMode="auto">
          <a:xfrm>
            <a:off x="644434" y="1310229"/>
            <a:ext cx="3220354" cy="170827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정보 및 링크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6CF7B6-13FA-44B8-9B9C-B2AF30B23383}"/>
              </a:ext>
            </a:extLst>
          </p:cNvPr>
          <p:cNvSpPr/>
          <p:nvPr/>
        </p:nvSpPr>
        <p:spPr bwMode="auto">
          <a:xfrm>
            <a:off x="644434" y="1478050"/>
            <a:ext cx="3220354" cy="30145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로고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DF01052-D6ED-4A04-868F-24AB7B6B8E3B}"/>
              </a:ext>
            </a:extLst>
          </p:cNvPr>
          <p:cNvSpPr/>
          <p:nvPr/>
        </p:nvSpPr>
        <p:spPr bwMode="auto">
          <a:xfrm>
            <a:off x="644434" y="1776499"/>
            <a:ext cx="3220354" cy="170827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메뉴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6AF1B7-7019-4A27-8379-3A9A6AE1ABCD}"/>
              </a:ext>
            </a:extLst>
          </p:cNvPr>
          <p:cNvSpPr/>
          <p:nvPr/>
        </p:nvSpPr>
        <p:spPr bwMode="auto">
          <a:xfrm>
            <a:off x="644434" y="1945138"/>
            <a:ext cx="3220354" cy="1708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재난 메시지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E15311-8962-40FB-AD70-071C5B2143DB}"/>
              </a:ext>
            </a:extLst>
          </p:cNvPr>
          <p:cNvSpPr txBox="1"/>
          <p:nvPr/>
        </p:nvSpPr>
        <p:spPr>
          <a:xfrm>
            <a:off x="1117571" y="3279492"/>
            <a:ext cx="2274080" cy="275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본문 영역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4E2C20-749D-40E3-B145-08986DDBDCAB}"/>
              </a:ext>
            </a:extLst>
          </p:cNvPr>
          <p:cNvSpPr/>
          <p:nvPr/>
        </p:nvSpPr>
        <p:spPr bwMode="auto">
          <a:xfrm>
            <a:off x="644434" y="4969802"/>
            <a:ext cx="3220354" cy="67592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맵 영역 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BE5063C-EA9B-4338-905D-E27A4A72425F}"/>
              </a:ext>
            </a:extLst>
          </p:cNvPr>
          <p:cNvSpPr/>
          <p:nvPr/>
        </p:nvSpPr>
        <p:spPr bwMode="auto">
          <a:xfrm>
            <a:off x="644434" y="5632854"/>
            <a:ext cx="3220354" cy="170827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DF0D6AD-0DB4-4349-BA90-7A8343D49681}"/>
              </a:ext>
            </a:extLst>
          </p:cNvPr>
          <p:cNvSpPr/>
          <p:nvPr/>
        </p:nvSpPr>
        <p:spPr bwMode="auto">
          <a:xfrm>
            <a:off x="644434" y="5800675"/>
            <a:ext cx="3220354" cy="170827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알립니다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F766859-90EB-4897-9CC4-C031A703A190}"/>
              </a:ext>
            </a:extLst>
          </p:cNvPr>
          <p:cNvSpPr/>
          <p:nvPr/>
        </p:nvSpPr>
        <p:spPr bwMode="auto">
          <a:xfrm>
            <a:off x="644434" y="5971673"/>
            <a:ext cx="3220354" cy="30145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KBS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관련 바로가기 영역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ABDA4C8-D6F3-40D9-B450-3FFEEF291991}"/>
              </a:ext>
            </a:extLst>
          </p:cNvPr>
          <p:cNvSpPr/>
          <p:nvPr/>
        </p:nvSpPr>
        <p:spPr bwMode="auto">
          <a:xfrm>
            <a:off x="644434" y="6270123"/>
            <a:ext cx="3220354" cy="170827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카피라이트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6C1071-ED54-4C1F-8085-E7B00B57AFFC}"/>
              </a:ext>
            </a:extLst>
          </p:cNvPr>
          <p:cNvSpPr txBox="1"/>
          <p:nvPr/>
        </p:nvSpPr>
        <p:spPr>
          <a:xfrm>
            <a:off x="4909457" y="825864"/>
            <a:ext cx="888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항목</a:t>
            </a:r>
          </a:p>
        </p:txBody>
      </p:sp>
      <p:graphicFrame>
        <p:nvGraphicFramePr>
          <p:cNvPr id="46" name="표 4">
            <a:extLst>
              <a:ext uri="{FF2B5EF4-FFF2-40B4-BE49-F238E27FC236}">
                <a16:creationId xmlns:a16="http://schemas.microsoft.com/office/drawing/2014/main" id="{18FC278F-C3EA-4F6B-BB5F-06FD9B7B2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57960"/>
              </p:ext>
            </p:extLst>
          </p:nvPr>
        </p:nvGraphicFramePr>
        <p:xfrm>
          <a:off x="5008517" y="1075914"/>
          <a:ext cx="6478089" cy="1182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속보 띠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최상단에 노출되는 속보 띠로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단일건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다수건으로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구분하여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8482899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 링크 및 정보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뉴스와 연관된 사이트 링크 및 정보를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 영역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 로고와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재난포털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ON AIR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바로가기를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8280780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메뉴 영역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뉴스의 주요 메뉴 제공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8694830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재난 메시지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재난과 관련된 메시지를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20068420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7686BC3-4479-443C-81AB-3C2E64F696F2}"/>
              </a:ext>
            </a:extLst>
          </p:cNvPr>
          <p:cNvSpPr txBox="1"/>
          <p:nvPr/>
        </p:nvSpPr>
        <p:spPr>
          <a:xfrm>
            <a:off x="4909457" y="241261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항목</a:t>
            </a:r>
          </a:p>
        </p:txBody>
      </p:sp>
      <p:graphicFrame>
        <p:nvGraphicFramePr>
          <p:cNvPr id="55" name="표 4">
            <a:extLst>
              <a:ext uri="{FF2B5EF4-FFF2-40B4-BE49-F238E27FC236}">
                <a16:creationId xmlns:a16="http://schemas.microsoft.com/office/drawing/2014/main" id="{B692DEF0-0F51-4E91-B560-33C769A15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883173"/>
              </p:ext>
            </p:extLst>
          </p:nvPr>
        </p:nvGraphicFramePr>
        <p:xfrm>
          <a:off x="5008517" y="2662667"/>
          <a:ext cx="6478089" cy="1182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사이트맵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메뉴에 대한 정보를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8482899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정보를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알립니다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알립니다 정보를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8280780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 사이트 링크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관련한 정보 확인을 위한 링크를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8694830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카피라이트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 카피라이트 정보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2006842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3B9344-ECFB-4C6B-A96B-CEE4940DEDE1}"/>
              </a:ext>
            </a:extLst>
          </p:cNvPr>
          <p:cNvSpPr/>
          <p:nvPr/>
        </p:nvSpPr>
        <p:spPr bwMode="auto">
          <a:xfrm>
            <a:off x="655332" y="864204"/>
            <a:ext cx="80566" cy="80566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0BB8C0-AB7D-4D18-9DBA-89569DFCAE41}"/>
              </a:ext>
            </a:extLst>
          </p:cNvPr>
          <p:cNvSpPr txBox="1"/>
          <p:nvPr/>
        </p:nvSpPr>
        <p:spPr>
          <a:xfrm>
            <a:off x="697798" y="740903"/>
            <a:ext cx="1762021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상황인 경우 노출되는 영역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9A03C8-FD66-480D-889F-93AFBCE5EBA1}"/>
              </a:ext>
            </a:extLst>
          </p:cNvPr>
          <p:cNvSpPr/>
          <p:nvPr/>
        </p:nvSpPr>
        <p:spPr bwMode="auto">
          <a:xfrm>
            <a:off x="310575" y="2132770"/>
            <a:ext cx="235132" cy="1422567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툴</a:t>
            </a:r>
            <a:endParaRPr kumimoji="1"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  <a:endParaRPr kumimoji="1" lang="en-US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</a:t>
            </a:r>
            <a:endParaRPr kumimoji="1"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CE47C6-C1CC-4736-A5FB-7BFBDBED7274}"/>
              </a:ext>
            </a:extLst>
          </p:cNvPr>
          <p:cNvSpPr txBox="1"/>
          <p:nvPr/>
        </p:nvSpPr>
        <p:spPr>
          <a:xfrm>
            <a:off x="4909457" y="3999370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툴바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영역 항목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기능 기준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– </a:t>
            </a:r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서브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/View </a:t>
            </a:r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제공기능에 차이가 있음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8B297D86-CDCF-41BF-ACB3-283E294E0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931096"/>
              </p:ext>
            </p:extLst>
          </p:nvPr>
        </p:nvGraphicFramePr>
        <p:xfrm>
          <a:off x="5008517" y="4249420"/>
          <a:ext cx="6478089" cy="1570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상단으로 이동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8482899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작성 화면으로 이동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708507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카우트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 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349114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 팝업 오픈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출력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출력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80057296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확대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글자 크기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확대하기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축소하기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00637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모드변경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모드 변경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9846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46136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1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sz="800" dirty="0" smtClean="0"/>
        </a:defPPr>
      </a:lstStyle>
    </a:tx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내용양식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1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800" dirty="0" err="1">
            <a:ln>
              <a:solidFill>
                <a:srgbClr val="1C2A3E">
                  <a:alpha val="16000"/>
                </a:srgbClr>
              </a:solidFill>
            </a:ln>
            <a:solidFill>
              <a:prstClr val="black"/>
            </a:solidFill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sz="800" dirty="0" err="1">
            <a:ln>
              <a:solidFill>
                <a:srgbClr val="1C2A3E">
                  <a:alpha val="16000"/>
                </a:srgbClr>
              </a:solidFill>
            </a:ln>
            <a:solidFill>
              <a:prstClr val="black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47593</TotalTime>
  <Words>25191</Words>
  <Application>Microsoft Office PowerPoint</Application>
  <PresentationFormat>와이드스크린</PresentationFormat>
  <Paragraphs>5183</Paragraphs>
  <Slides>88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88</vt:i4>
      </vt:variant>
    </vt:vector>
  </HeadingPairs>
  <TitlesOfParts>
    <vt:vector size="96" baseType="lpstr">
      <vt:lpstr>굴림</vt:lpstr>
      <vt:lpstr>나눔고딕</vt:lpstr>
      <vt:lpstr>돋움</vt:lpstr>
      <vt:lpstr>맑은 고딕</vt:lpstr>
      <vt:lpstr>Arial</vt:lpstr>
      <vt:lpstr>Wingdings</vt:lpstr>
      <vt:lpstr>디자인</vt:lpstr>
      <vt:lpstr>내용양식</vt:lpstr>
      <vt:lpstr>화면 설계서(PC)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공통영역(헤더/푸터/툴바/플레이어)</vt:lpstr>
      <vt:lpstr>PowerPoint 프레젠테이션</vt:lpstr>
      <vt:lpstr>Header</vt:lpstr>
      <vt:lpstr>Header</vt:lpstr>
      <vt:lpstr>Header</vt:lpstr>
      <vt:lpstr>Header</vt:lpstr>
      <vt:lpstr>Header</vt:lpstr>
      <vt:lpstr>Header</vt:lpstr>
      <vt:lpstr>Footer</vt:lpstr>
      <vt:lpstr>툴바 </vt:lpstr>
      <vt:lpstr>툴바 </vt:lpstr>
      <vt:lpstr>툴바 </vt:lpstr>
      <vt:lpstr>플레이어</vt:lpstr>
      <vt:lpstr>플레이어</vt:lpstr>
      <vt:lpstr>플레이어</vt:lpstr>
      <vt:lpstr>플레이어</vt:lpstr>
      <vt:lpstr>메인화면</vt:lpstr>
      <vt:lpstr>PowerPoint 프레젠테이션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 (텍스트 뉴스)</vt:lpstr>
      <vt:lpstr>메인화면 Text Version</vt:lpstr>
      <vt:lpstr>메인화면 Text Version</vt:lpstr>
      <vt:lpstr>메인화면 Text Version</vt:lpstr>
      <vt:lpstr>기사 View 화면</vt:lpstr>
      <vt:lpstr>PowerPoint 프레젠테이션</vt:lpstr>
      <vt:lpstr>기사 View 화면 공통 (영상 기사 유형 기준)</vt:lpstr>
      <vt:lpstr>기사 View 화면 공통 (영상 기사 유형 기준)</vt:lpstr>
      <vt:lpstr>기사 View 화면 공통 (영상 기사 유형 기준)</vt:lpstr>
      <vt:lpstr>기사 View 화면 공통 (영상 기사 유형 기준)</vt:lpstr>
      <vt:lpstr>기사 View 화면 공통 (영상 기사 유형 기준)</vt:lpstr>
      <vt:lpstr>기사 View 화면 공통 (영상 기사 유형 기준)</vt:lpstr>
      <vt:lpstr>기사 View 화면 공통 (영상 기사 유형 기준)</vt:lpstr>
      <vt:lpstr>기사 View 화면 공통 (영상 기사 유형 기준)</vt:lpstr>
      <vt:lpstr>기사 View 화면 공통 (기사 유형 케이스)</vt:lpstr>
      <vt:lpstr>기사 View 화면 공통 (기사 유형 케이스)</vt:lpstr>
      <vt:lpstr>기사 View 화면 공통 (기사 유형 케이스)</vt:lpstr>
      <vt:lpstr>기사 View 화면 공통 (기사 유형 케이스)</vt:lpstr>
      <vt:lpstr>기사 View 화면 공통 (기사 유형 케이스)</vt:lpstr>
      <vt:lpstr>기사 View 화면 공통 (기사 유형 케이스)</vt:lpstr>
      <vt:lpstr>기사 View 화면 공통 (기사 유형 케이스)</vt:lpstr>
      <vt:lpstr>기사 View 화면 공통 (기사 유형 케이스)</vt:lpstr>
      <vt:lpstr>기사 View 화면 공통 (기사 유형 케이스)</vt:lpstr>
      <vt:lpstr>기사 View 화면(텍스트 뉴스)</vt:lpstr>
      <vt:lpstr>기사 View 화면 Text Version</vt:lpstr>
      <vt:lpstr>기사 View 화면 Text Version</vt:lpstr>
      <vt:lpstr>기사 View 화면 Text Version</vt:lpstr>
      <vt:lpstr>분야별 </vt:lpstr>
      <vt:lpstr>PowerPoint 프레젠테이션</vt:lpstr>
      <vt:lpstr>PowerPoint 프레젠테이션</vt:lpstr>
      <vt:lpstr>분야별 기본 화면</vt:lpstr>
      <vt:lpstr>분야별 기본 목록</vt:lpstr>
      <vt:lpstr>분야별 스포츠/연예 화면</vt:lpstr>
      <vt:lpstr>분야별 스포츠/연예 화면</vt:lpstr>
      <vt:lpstr>이슈</vt:lpstr>
      <vt:lpstr>PowerPoint 프레젠테이션</vt:lpstr>
      <vt:lpstr>이슈 전체 목록</vt:lpstr>
      <vt:lpstr>이슈 전체 목록</vt:lpstr>
      <vt:lpstr>이슈 목록 (타임라인 형식)</vt:lpstr>
      <vt:lpstr>이슈 목록 (타임라인 형식)</vt:lpstr>
      <vt:lpstr>이슈 목록 (목록 형식)</vt:lpstr>
      <vt:lpstr>TV 뉴스</vt:lpstr>
      <vt:lpstr>TV 뉴스 목록 – 유형A(헤드라인뉴스)</vt:lpstr>
      <vt:lpstr>TV 뉴스 목록 - 유형A( TAP - 방송 다시보기)</vt:lpstr>
      <vt:lpstr>TV 뉴스 목록 - 유형A(TAP - 방송 다시보기)</vt:lpstr>
      <vt:lpstr>TV 뉴스 목록 - 유형A(TAP - 프로그램 소개)</vt:lpstr>
      <vt:lpstr>TV 뉴스 목록 - 유형A(TAP - 댓글)</vt:lpstr>
      <vt:lpstr>TV 뉴스 목록 – 유형B</vt:lpstr>
      <vt:lpstr>프리미엄K</vt:lpstr>
      <vt:lpstr>프리미엄K 목록 – 유형A(헤드라인뉴스)</vt:lpstr>
      <vt:lpstr>TV 뉴스 목록 - 유형A( TAP – 기사 리스트)</vt:lpstr>
      <vt:lpstr>TV 뉴스 목록 - 유형A( TAP - #이슈)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DHKIM</dc:creator>
  <cp:lastModifiedBy>Owen Song</cp:lastModifiedBy>
  <cp:revision>2316</cp:revision>
  <dcterms:created xsi:type="dcterms:W3CDTF">2020-04-27T04:37:00Z</dcterms:created>
  <dcterms:modified xsi:type="dcterms:W3CDTF">2023-08-18T06:53:31Z</dcterms:modified>
</cp:coreProperties>
</file>