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50"/>
  </p:notesMasterIdLst>
  <p:sldIdLst>
    <p:sldId id="270" r:id="rId3"/>
    <p:sldId id="261" r:id="rId4"/>
    <p:sldId id="474" r:id="rId5"/>
    <p:sldId id="475" r:id="rId6"/>
    <p:sldId id="477" r:id="rId7"/>
    <p:sldId id="476" r:id="rId8"/>
    <p:sldId id="413" r:id="rId9"/>
    <p:sldId id="424" r:id="rId10"/>
    <p:sldId id="410" r:id="rId11"/>
    <p:sldId id="488" r:id="rId12"/>
    <p:sldId id="411" r:id="rId13"/>
    <p:sldId id="449" r:id="rId14"/>
    <p:sldId id="437" r:id="rId15"/>
    <p:sldId id="423" r:id="rId16"/>
    <p:sldId id="425" r:id="rId17"/>
    <p:sldId id="454" r:id="rId18"/>
    <p:sldId id="426" r:id="rId19"/>
    <p:sldId id="427" r:id="rId20"/>
    <p:sldId id="450" r:id="rId21"/>
    <p:sldId id="452" r:id="rId22"/>
    <p:sldId id="428" r:id="rId23"/>
    <p:sldId id="487" r:id="rId24"/>
    <p:sldId id="434" r:id="rId25"/>
    <p:sldId id="489" r:id="rId26"/>
    <p:sldId id="490" r:id="rId27"/>
    <p:sldId id="491" r:id="rId28"/>
    <p:sldId id="416" r:id="rId29"/>
    <p:sldId id="451" r:id="rId30"/>
    <p:sldId id="448" r:id="rId31"/>
    <p:sldId id="447" r:id="rId32"/>
    <p:sldId id="433" r:id="rId33"/>
    <p:sldId id="453" r:id="rId34"/>
    <p:sldId id="430" r:id="rId35"/>
    <p:sldId id="431" r:id="rId36"/>
    <p:sldId id="432" r:id="rId37"/>
    <p:sldId id="439" r:id="rId38"/>
    <p:sldId id="481" r:id="rId39"/>
    <p:sldId id="440" r:id="rId40"/>
    <p:sldId id="441" r:id="rId41"/>
    <p:sldId id="442" r:id="rId42"/>
    <p:sldId id="482" r:id="rId43"/>
    <p:sldId id="443" r:id="rId44"/>
    <p:sldId id="444" r:id="rId45"/>
    <p:sldId id="483" r:id="rId46"/>
    <p:sldId id="484" r:id="rId47"/>
    <p:sldId id="485" r:id="rId48"/>
    <p:sldId id="48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99245-CD3C-48D3-8C86-664CC2D43091}">
          <p14:sldIdLst>
            <p14:sldId id="270"/>
            <p14:sldId id="261"/>
          </p14:sldIdLst>
        </p14:section>
        <p14:section name="서비스정책" id="{65F54180-8E78-4374-AEE8-2207F77BDA11}">
          <p14:sldIdLst>
            <p14:sldId id="474"/>
            <p14:sldId id="475"/>
            <p14:sldId id="477"/>
            <p14:sldId id="476"/>
          </p14:sldIdLst>
        </p14:section>
        <p14:section name="가이드" id="{077F620D-2C90-44CE-80A9-3E3E7FC1797B}">
          <p14:sldIdLst>
            <p14:sldId id="413"/>
            <p14:sldId id="424"/>
          </p14:sldIdLst>
        </p14:section>
        <p14:section name="공통영역(헤더/푸터/툴바/플레이어)" id="{6DF2EFFF-72DD-4728-8578-5CDF35D8FED9}">
          <p14:sldIdLst>
            <p14:sldId id="410"/>
            <p14:sldId id="488"/>
          </p14:sldIdLst>
        </p14:section>
        <p14:section name="Header" id="{614AF148-4F37-4D10-83A4-3107527AC043}">
          <p14:sldIdLst>
            <p14:sldId id="411"/>
            <p14:sldId id="449"/>
            <p14:sldId id="437"/>
            <p14:sldId id="423"/>
            <p14:sldId id="425"/>
            <p14:sldId id="454"/>
            <p14:sldId id="426"/>
          </p14:sldIdLst>
        </p14:section>
        <p14:section name="Footer" id="{B9C25CDF-B98F-4091-9EDE-821DD822AEE6}">
          <p14:sldIdLst>
            <p14:sldId id="427"/>
            <p14:sldId id="450"/>
          </p14:sldIdLst>
        </p14:section>
        <p14:section name="툴바" id="{31C149E9-75D9-40C7-A529-D27920CEAC93}">
          <p14:sldIdLst>
            <p14:sldId id="452"/>
            <p14:sldId id="428"/>
            <p14:sldId id="487"/>
          </p14:sldIdLst>
        </p14:section>
        <p14:section name="메인" id="{0B5C4481-B53F-4DD8-83DB-16DD7BF34368}">
          <p14:sldIdLst>
            <p14:sldId id="434"/>
            <p14:sldId id="489"/>
            <p14:sldId id="490"/>
            <p14:sldId id="491"/>
            <p14:sldId id="416"/>
            <p14:sldId id="451"/>
            <p14:sldId id="448"/>
            <p14:sldId id="447"/>
            <p14:sldId id="433"/>
            <p14:sldId id="453"/>
            <p14:sldId id="430"/>
            <p14:sldId id="431"/>
            <p14:sldId id="432"/>
          </p14:sldIdLst>
        </p14:section>
        <p14:section name="기사View 화면" id="{FC6F1B05-EEE7-4E57-9F4D-B7C3421EE223}">
          <p14:sldIdLst>
            <p14:sldId id="439"/>
            <p14:sldId id="481"/>
            <p14:sldId id="440"/>
            <p14:sldId id="441"/>
            <p14:sldId id="442"/>
            <p14:sldId id="482"/>
            <p14:sldId id="443"/>
            <p14:sldId id="444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5" pos="5087" userDrawn="1">
          <p15:clr>
            <a:srgbClr val="A4A3A4"/>
          </p15:clr>
        </p15:guide>
        <p15:guide id="6" orient="horz" pos="3543" userDrawn="1">
          <p15:clr>
            <a:srgbClr val="A4A3A4"/>
          </p15:clr>
        </p15:guide>
        <p15:guide id="7" orient="horz" pos="2001" userDrawn="1">
          <p15:clr>
            <a:srgbClr val="A4A3A4"/>
          </p15:clr>
        </p15:guide>
        <p15:guide id="8" orient="horz" pos="2319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1617" userDrawn="1">
          <p15:clr>
            <a:srgbClr val="A4A3A4"/>
          </p15:clr>
        </p15:guide>
        <p15:guide id="13" pos="3795" userDrawn="1">
          <p15:clr>
            <a:srgbClr val="A4A3A4"/>
          </p15:clr>
        </p15:guide>
        <p15:guide id="14" orient="horz" pos="2092" userDrawn="1">
          <p15:clr>
            <a:srgbClr val="A4A3A4"/>
          </p15:clr>
        </p15:guide>
        <p15:guide id="15" pos="2411" userDrawn="1">
          <p15:clr>
            <a:srgbClr val="A4A3A4"/>
          </p15:clr>
        </p15:guide>
        <p15:guide id="16" pos="574" userDrawn="1">
          <p15:clr>
            <a:srgbClr val="A4A3A4"/>
          </p15:clr>
        </p15:guide>
        <p15:guide id="17" pos="3001" userDrawn="1">
          <p15:clr>
            <a:srgbClr val="A4A3A4"/>
          </p15:clr>
        </p15:guide>
        <p15:guide id="18" pos="62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Song" initials="OS" lastIdx="7" clrIdx="0">
    <p:extLst>
      <p:ext uri="{19B8F6BF-5375-455C-9EA6-DF929625EA0E}">
        <p15:presenceInfo xmlns:p15="http://schemas.microsoft.com/office/powerpoint/2012/main" userId="c0372010e1707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FFFFFF"/>
    <a:srgbClr val="404040"/>
    <a:srgbClr val="262626"/>
    <a:srgbClr val="BFBFBF"/>
    <a:srgbClr val="E6E5E5"/>
    <a:srgbClr val="44B8C8"/>
    <a:srgbClr val="70C9D5"/>
    <a:srgbClr val="82B3B0"/>
    <a:srgbClr val="AAD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1608" autoAdjust="0"/>
  </p:normalViewPr>
  <p:slideViewPr>
    <p:cSldViewPr snapToGrid="0">
      <p:cViewPr varScale="1">
        <p:scale>
          <a:sx n="100" d="100"/>
          <a:sy n="100" d="100"/>
        </p:scale>
        <p:origin x="1122" y="84"/>
      </p:cViewPr>
      <p:guideLst>
        <p:guide orient="horz" pos="1412"/>
        <p:guide pos="2774"/>
        <p:guide pos="5087"/>
        <p:guide orient="horz" pos="3543"/>
        <p:guide orient="horz" pos="2001"/>
        <p:guide orient="horz" pos="2319"/>
        <p:guide orient="horz" pos="981"/>
        <p:guide pos="2819"/>
        <p:guide pos="1617"/>
        <p:guide pos="3795"/>
        <p:guide orient="horz" pos="2092"/>
        <p:guide pos="2411"/>
        <p:guide pos="574"/>
        <p:guide pos="3001"/>
        <p:guide pos="6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3AC4-3B19-48B4-BB84-A1B0B0145F21}" type="datetimeFigureOut">
              <a:rPr lang="ko-KR" altLang="en-US" smtClean="0"/>
              <a:pPr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2967-0047-4224-B374-1AF1C39647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4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7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7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12967-0047-4224-B374-1AF1C39647A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2822" y="213894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600" b="1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2822" y="1677282"/>
            <a:ext cx="202536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FontTx/>
              <a:buNone/>
              <a:defRPr lang="ko-KR" altLang="en-US" sz="24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003C17-E5C8-4914-8DAD-9CC6847D8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97" y="5914210"/>
            <a:ext cx="1602006" cy="345086"/>
          </a:xfrm>
          <a:prstGeom prst="rect">
            <a:avLst/>
          </a:prstGeom>
        </p:spPr>
      </p:pic>
      <p:sp>
        <p:nvSpPr>
          <p:cNvPr id="12" name="Text Box 108">
            <a:extLst>
              <a:ext uri="{FF2B5EF4-FFF2-40B4-BE49-F238E27FC236}">
                <a16:creationId xmlns:a16="http://schemas.microsoft.com/office/drawing/2014/main" id="{B980861D-2104-4FA4-AC86-FD7285B676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68563" y="6340069"/>
            <a:ext cx="7232998" cy="349250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에스제이테크놀로지의 사전 승인 없이 본 내용의 전부 또는 일부에 대한 복사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전재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배포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사용을 금합니다</a:t>
            </a:r>
            <a:r>
              <a:rPr kumimoji="1" lang="en-US" altLang="ko-KR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082564-0C18-4FC2-91BA-C717F30BDC74}"/>
              </a:ext>
            </a:extLst>
          </p:cNvPr>
          <p:cNvCxnSpPr/>
          <p:nvPr userDrawn="1"/>
        </p:nvCxnSpPr>
        <p:spPr bwMode="auto">
          <a:xfrm>
            <a:off x="1767385" y="1653164"/>
            <a:ext cx="0" cy="1142952"/>
          </a:xfrm>
          <a:prstGeom prst="line">
            <a:avLst/>
          </a:prstGeom>
          <a:noFill/>
          <a:ln w="57150" cap="flat" cmpd="sng" algn="ctr">
            <a:solidFill>
              <a:srgbClr val="E6E5E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Head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091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Footer_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503829"/>
            <a:ext cx="8743288" cy="272630"/>
          </a:xfrm>
          <a:prstGeom prst="rect">
            <a:avLst/>
          </a:prstGeom>
          <a:solidFill>
            <a:schemeClr val="bg2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en-US" altLang="ko-KR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3401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한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9" name="그룹 38"/>
          <p:cNvGrpSpPr/>
          <p:nvPr userDrawn="1"/>
        </p:nvGrpSpPr>
        <p:grpSpPr>
          <a:xfrm>
            <a:off x="3167147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17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42">
            <a:extLst>
              <a:ext uri="{FF2B5EF4-FFF2-40B4-BE49-F238E27FC236}">
                <a16:creationId xmlns:a16="http://schemas.microsoft.com/office/drawing/2014/main" id="{337F89CB-64BE-4A8F-A042-37AE9258F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613264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Rectangle 42">
            <a:extLst>
              <a:ext uri="{FF2B5EF4-FFF2-40B4-BE49-F238E27FC236}">
                <a16:creationId xmlns:a16="http://schemas.microsoft.com/office/drawing/2014/main" id="{769614FC-8683-420E-A119-AD6C4F7CAB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Rectangle 42">
            <a:extLst>
              <a:ext uri="{FF2B5EF4-FFF2-40B4-BE49-F238E27FC236}">
                <a16:creationId xmlns:a16="http://schemas.microsoft.com/office/drawing/2014/main" id="{337F89CB-64BE-4A8F-A042-37AE9258F3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613264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45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두개화면_이전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42">
            <a:extLst>
              <a:ext uri="{FF2B5EF4-FFF2-40B4-BE49-F238E27FC236}">
                <a16:creationId xmlns:a16="http://schemas.microsoft.com/office/drawing/2014/main" id="{769614FC-8683-420E-A119-AD6C4F7CAB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1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0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0647" y="567973"/>
            <a:ext cx="319318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5014" y="567972"/>
            <a:ext cx="678391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2022.11.09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A6581-958B-29C9-3003-04C6D0ED005F}"/>
              </a:ext>
            </a:extLst>
          </p:cNvPr>
          <p:cNvSpPr txBox="1"/>
          <p:nvPr userDrawn="1"/>
        </p:nvSpPr>
        <p:spPr>
          <a:xfrm>
            <a:off x="9445211" y="592534"/>
            <a:ext cx="49244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</p:spTree>
    <p:extLst>
      <p:ext uri="{BB962C8B-B14F-4D97-AF65-F5344CB8AC3E}">
        <p14:creationId xmlns:p14="http://schemas.microsoft.com/office/powerpoint/2010/main" val="2489956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편성제작정보시스템 기능개선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" y="57626"/>
            <a:ext cx="1087173" cy="237649"/>
          </a:xfrm>
          <a:prstGeom prst="rect">
            <a:avLst/>
          </a:prstGeom>
        </p:spPr>
      </p:pic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0503938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송영훈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 userDrawn="1"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3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2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417" y="28442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C54E0B-3DDA-4AFB-B20E-31BEC3FDC20D}"/>
              </a:ext>
            </a:extLst>
          </p:cNvPr>
          <p:cNvCxnSpPr/>
          <p:nvPr userDrawn="1"/>
        </p:nvCxnSpPr>
        <p:spPr bwMode="auto">
          <a:xfrm>
            <a:off x="862593" y="3442648"/>
            <a:ext cx="5595582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562145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800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800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5" y="31312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1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_두개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180406" y="1130530"/>
            <a:ext cx="2768139" cy="5517884"/>
            <a:chOff x="1479664" y="1130530"/>
            <a:chExt cx="2768139" cy="5517884"/>
          </a:xfrm>
        </p:grpSpPr>
        <p:pic>
          <p:nvPicPr>
            <p:cNvPr id="3077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4653203" y="1130530"/>
            <a:ext cx="2768139" cy="5517884"/>
            <a:chOff x="1479664" y="1130530"/>
            <a:chExt cx="2768139" cy="5517884"/>
          </a:xfrm>
        </p:grpSpPr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21" t="10816" r="30275" b="10639"/>
            <a:stretch>
              <a:fillRect/>
            </a:stretch>
          </p:blipFill>
          <p:spPr bwMode="auto">
            <a:xfrm>
              <a:off x="1479664" y="1130530"/>
              <a:ext cx="2768139" cy="5517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85131" b="7759"/>
            <a:stretch>
              <a:fillRect/>
            </a:stretch>
          </p:blipFill>
          <p:spPr bwMode="auto">
            <a:xfrm>
              <a:off x="1790779" y="1265344"/>
              <a:ext cx="342821" cy="15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66896" t="10057"/>
            <a:stretch>
              <a:fillRect/>
            </a:stretch>
          </p:blipFill>
          <p:spPr bwMode="auto">
            <a:xfrm>
              <a:off x="3276600" y="1295401"/>
              <a:ext cx="722066" cy="13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71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0678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cxnSp>
        <p:nvCxnSpPr>
          <p:cNvPr id="19" name="직선 연결선 18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36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다음페이지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이전다음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rot="5400000">
            <a:off x="-1936865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 rot="5400000">
            <a:off x="5132791" y="3865418"/>
            <a:ext cx="5785658" cy="1588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968991"/>
            <a:ext cx="3150105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108180" y="968991"/>
            <a:ext cx="8746091" cy="581081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6058" y="572978"/>
            <a:ext cx="492443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3768" y="567974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75" y="567974"/>
            <a:ext cx="7344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2779" y="567973"/>
            <a:ext cx="333617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x.x</a:t>
            </a:r>
            <a:endParaRPr lang="ko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4555" y="567972"/>
            <a:ext cx="739305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buNone/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AF173-ED73-6C2A-1E6F-609175D5E7A1}"/>
              </a:ext>
            </a:extLst>
          </p:cNvPr>
          <p:cNvSpPr txBox="1"/>
          <p:nvPr userDrawn="1"/>
        </p:nvSpPr>
        <p:spPr>
          <a:xfrm>
            <a:off x="9445211" y="576285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송영훈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6491952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A952CA4D-C2E0-490C-A895-1B522189B5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3" y="963987"/>
            <a:ext cx="8743288" cy="283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algn="ctr" defTabSz="914400" rtl="0" eaLnBrk="1" latinLnBrk="1" hangingPunct="1"/>
            <a:r>
              <a:rPr lang="ko-KR" altLang="en-US" sz="800" kern="1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이전 페이지 이어짐</a:t>
            </a:r>
            <a:endParaRPr lang="en-US" altLang="ko-KR" sz="800" kern="12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4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24" r:id="rId4"/>
    <p:sldLayoutId id="2147483733" r:id="rId5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8266" y="886593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53339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KBS 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뉴스홈페이지 전면 </a:t>
            </a: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리뉴얼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BACBEFEC-DE63-424C-81A2-8BD49B5D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3592"/>
              </p:ext>
            </p:extLst>
          </p:nvPr>
        </p:nvGraphicFramePr>
        <p:xfrm>
          <a:off x="108264" y="317784"/>
          <a:ext cx="11969451" cy="473167"/>
        </p:xfrm>
        <a:graphic>
          <a:graphicData uri="http://schemas.openxmlformats.org/drawingml/2006/table">
            <a:tbl>
              <a:tblPr/>
              <a:tblGrid>
                <a:gridCol w="552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1009934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661917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93677">
                  <a:extLst>
                    <a:ext uri="{9D8B030D-6E8A-4147-A177-3AD203B41FA5}">
                      <a16:colId xmlns:a16="http://schemas.microsoft.com/office/drawing/2014/main" val="1224293613"/>
                    </a:ext>
                  </a:extLst>
                </a:gridCol>
                <a:gridCol w="1015804">
                  <a:extLst>
                    <a:ext uri="{9D8B030D-6E8A-4147-A177-3AD203B41FA5}">
                      <a16:colId xmlns:a16="http://schemas.microsoft.com/office/drawing/2014/main" val="1314106338"/>
                    </a:ext>
                  </a:extLst>
                </a:gridCol>
                <a:gridCol w="457601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Title(Location)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Name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Screen ID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Revised 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AAB3FF-1F08-4485-878A-99C9021CA045}"/>
              </a:ext>
            </a:extLst>
          </p:cNvPr>
          <p:cNvSpPr txBox="1"/>
          <p:nvPr/>
        </p:nvSpPr>
        <p:spPr>
          <a:xfrm>
            <a:off x="11542759" y="569778"/>
            <a:ext cx="62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9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9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45243" y="123867"/>
            <a:ext cx="835660" cy="13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2" r:id="rId2"/>
    <p:sldLayoutId id="2147483725" r:id="rId3"/>
    <p:sldLayoutId id="2147483726" r:id="rId4"/>
    <p:sldLayoutId id="2147483728" r:id="rId5"/>
    <p:sldLayoutId id="2147483729" r:id="rId6"/>
    <p:sldLayoutId id="2147483716" r:id="rId7"/>
    <p:sldLayoutId id="2147483727" r:id="rId8"/>
    <p:sldLayoutId id="2147483730" r:id="rId9"/>
    <p:sldLayoutId id="2147483732" r:id="rId10"/>
    <p:sldLayoutId id="2147483731" r:id="rId11"/>
    <p:sldLayoutId id="2147483723" r:id="rId12"/>
    <p:sldLayoutId id="2147483675" r:id="rId13"/>
    <p:sldLayoutId id="2147483718" r:id="rId14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CF07-60B5-4703-9C99-AA41B1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22" y="2138947"/>
            <a:ext cx="4546437" cy="646331"/>
          </a:xfrm>
        </p:spPr>
        <p:txBody>
          <a:bodyPr/>
          <a:lstStyle/>
          <a:p>
            <a:r>
              <a:rPr lang="en-US" altLang="ko-KR" dirty="0"/>
              <a:t>UIUX</a:t>
            </a:r>
            <a:r>
              <a:rPr lang="ko-KR" altLang="en-US" dirty="0"/>
              <a:t>설계서</a:t>
            </a:r>
            <a:r>
              <a:rPr lang="en-US" altLang="ko-KR" dirty="0"/>
              <a:t>(Mobile)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FA595-C26D-4C4C-9ED0-BC4316F02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822" y="1677282"/>
            <a:ext cx="4424609" cy="461665"/>
          </a:xfrm>
        </p:spPr>
        <p:txBody>
          <a:bodyPr/>
          <a:lstStyle/>
          <a:p>
            <a:r>
              <a:rPr lang="en-US" altLang="ko-KR" dirty="0"/>
              <a:t>KBS </a:t>
            </a:r>
            <a:r>
              <a:t>뉴스홈페이지 전면 리뉴얼</a:t>
            </a:r>
            <a:endParaRPr lang="ko-KR" altLang="en-US" dirty="0"/>
          </a:p>
        </p:txBody>
      </p:sp>
      <p:graphicFrame>
        <p:nvGraphicFramePr>
          <p:cNvPr id="11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57853"/>
              </p:ext>
            </p:extLst>
          </p:nvPr>
        </p:nvGraphicFramePr>
        <p:xfrm>
          <a:off x="9665121" y="295751"/>
          <a:ext cx="211450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 0.1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2023.04.00</a:t>
                      </a:r>
                      <a:endParaRPr kumimoji="1"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  <a:tr h="1281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송영훈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1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6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395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Header / Footer / Toolbar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1815385" cy="53385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1086293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띠 영역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162124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/View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제공기능에 차이가 있음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83717"/>
              </p:ext>
            </p:extLst>
          </p:nvPr>
        </p:nvGraphicFramePr>
        <p:xfrm>
          <a:off x="5008517" y="4412174"/>
          <a:ext cx="6478089" cy="137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카운트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A3F67-8DD5-4CC9-A982-63D10C099F47}"/>
              </a:ext>
            </a:extLst>
          </p:cNvPr>
          <p:cNvSpPr txBox="1"/>
          <p:nvPr/>
        </p:nvSpPr>
        <p:spPr>
          <a:xfrm>
            <a:off x="4909457" y="82586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0ADE2755-EDAE-4AFF-AF3A-0FBC8BB13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6018"/>
              </p:ext>
            </p:extLst>
          </p:nvPr>
        </p:nvGraphicFramePr>
        <p:xfrm>
          <a:off x="5008517" y="1075914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띠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노출되는 속보 띠로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다수건으로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구분하여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로고와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메뉴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주요 메뉴 제공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메시지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재난과 관련된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094705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CA1D83C-2691-4C2A-B0B2-F49F97A3B3B9}"/>
              </a:ext>
            </a:extLst>
          </p:cNvPr>
          <p:cNvSpPr txBox="1"/>
          <p:nvPr/>
        </p:nvSpPr>
        <p:spPr>
          <a:xfrm>
            <a:off x="4909457" y="249674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항목</a:t>
            </a: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2771BFB-C5D5-4B51-A92C-C9EBF4DF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57032"/>
              </p:ext>
            </p:extLst>
          </p:nvPr>
        </p:nvGraphicFramePr>
        <p:xfrm>
          <a:off x="5008517" y="2746796"/>
          <a:ext cx="6478089" cy="118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알립니다 정보를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다운로드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다운로드 링크를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041024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사이트 링크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관련한 정보 확인을 위한 링크를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카피라이트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카피라이트 정보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18E08DF-811C-47F1-8435-90A53FD5E9D1}"/>
              </a:ext>
            </a:extLst>
          </p:cNvPr>
          <p:cNvSpPr txBox="1"/>
          <p:nvPr/>
        </p:nvSpPr>
        <p:spPr>
          <a:xfrm>
            <a:off x="655332" y="3279492"/>
            <a:ext cx="1787274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영역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D410FD-842D-43C7-9517-C9516D090B95}"/>
              </a:ext>
            </a:extLst>
          </p:cNvPr>
          <p:cNvSpPr/>
          <p:nvPr/>
        </p:nvSpPr>
        <p:spPr bwMode="auto">
          <a:xfrm>
            <a:off x="644434" y="1314893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 영역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B68C68-36BC-4807-8794-CC4A3A89C269}"/>
              </a:ext>
            </a:extLst>
          </p:cNvPr>
          <p:cNvSpPr/>
          <p:nvPr/>
        </p:nvSpPr>
        <p:spPr bwMode="auto">
          <a:xfrm>
            <a:off x="644434" y="1553018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 영역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BB1861-7851-4B64-A63C-80A4E255389F}"/>
              </a:ext>
            </a:extLst>
          </p:cNvPr>
          <p:cNvSpPr/>
          <p:nvPr/>
        </p:nvSpPr>
        <p:spPr bwMode="auto">
          <a:xfrm>
            <a:off x="644434" y="1781618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메시지 영역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F1A4A3-9C50-48DC-A0C6-DD553947CED3}"/>
              </a:ext>
            </a:extLst>
          </p:cNvPr>
          <p:cNvSpPr/>
          <p:nvPr/>
        </p:nvSpPr>
        <p:spPr bwMode="auto">
          <a:xfrm>
            <a:off x="644434" y="5095144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52F771-DCCC-430C-B3A9-F59C7D32BF69}"/>
              </a:ext>
            </a:extLst>
          </p:cNvPr>
          <p:cNvSpPr/>
          <p:nvPr/>
        </p:nvSpPr>
        <p:spPr bwMode="auto">
          <a:xfrm>
            <a:off x="644434" y="5333269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 영역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D8DFDD-B82A-41C9-A5AD-B7E854D32479}"/>
              </a:ext>
            </a:extLst>
          </p:cNvPr>
          <p:cNvSpPr/>
          <p:nvPr/>
        </p:nvSpPr>
        <p:spPr bwMode="auto">
          <a:xfrm>
            <a:off x="644434" y="5552344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어를리케이션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64BD1F5-A668-4258-9A94-D6FB92C2D082}"/>
              </a:ext>
            </a:extLst>
          </p:cNvPr>
          <p:cNvSpPr/>
          <p:nvPr/>
        </p:nvSpPr>
        <p:spPr bwMode="auto">
          <a:xfrm>
            <a:off x="644434" y="57904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KBS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바로가기 영역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A8F8A5-F76E-48EE-93FC-C798AFA2CDE6}"/>
              </a:ext>
            </a:extLst>
          </p:cNvPr>
          <p:cNvSpPr/>
          <p:nvPr/>
        </p:nvSpPr>
        <p:spPr bwMode="auto">
          <a:xfrm>
            <a:off x="644434" y="60190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카피라이트 영역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6395D07-C0FB-4688-B33E-95C7925CB42F}"/>
              </a:ext>
            </a:extLst>
          </p:cNvPr>
          <p:cNvSpPr/>
          <p:nvPr/>
        </p:nvSpPr>
        <p:spPr bwMode="auto">
          <a:xfrm>
            <a:off x="644434" y="2010218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B11D3C-2947-49F4-9436-34A3A76040E3}"/>
              </a:ext>
            </a:extLst>
          </p:cNvPr>
          <p:cNvSpPr/>
          <p:nvPr/>
        </p:nvSpPr>
        <p:spPr bwMode="auto">
          <a:xfrm>
            <a:off x="644434" y="6247669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63595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24039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‘KBS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로고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재난포털은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해당 사이트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아이콘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전체메뉴 아이콘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전체메뉴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로고 클릭 시 항시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메인화면으로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구성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기준에 따라 적용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ON AIR)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존재하는 경우 해당 화면으로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메뉴의 화면이 존재하지 않는 경우 해당 카테고리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활성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건 인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최대 두줄까지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기본 화면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서브화면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 포함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7C5EED-137F-4A4C-9031-1A3A129B58E1}"/>
              </a:ext>
            </a:extLst>
          </p:cNvPr>
          <p:cNvSpPr/>
          <p:nvPr/>
        </p:nvSpPr>
        <p:spPr bwMode="auto">
          <a:xfrm>
            <a:off x="4785953" y="1531503"/>
            <a:ext cx="2529247" cy="3913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3FA1CC-DE8A-4A03-8F9D-34082B83FB98}"/>
              </a:ext>
            </a:extLst>
          </p:cNvPr>
          <p:cNvSpPr/>
          <p:nvPr/>
        </p:nvSpPr>
        <p:spPr bwMode="auto">
          <a:xfrm>
            <a:off x="4785954" y="1531503"/>
            <a:ext cx="432592" cy="3847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E178A9-A049-49CE-842E-1AA1208AAF74}"/>
              </a:ext>
            </a:extLst>
          </p:cNvPr>
          <p:cNvSpPr txBox="1"/>
          <p:nvPr/>
        </p:nvSpPr>
        <p:spPr>
          <a:xfrm>
            <a:off x="5242648" y="1577625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 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10B662-6A74-4995-843E-EC9441103777}"/>
              </a:ext>
            </a:extLst>
          </p:cNvPr>
          <p:cNvSpPr/>
          <p:nvPr/>
        </p:nvSpPr>
        <p:spPr bwMode="auto">
          <a:xfrm>
            <a:off x="4760433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속보 노출 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건 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995469" y="157020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E6E55DC-165E-4F9E-A395-67809AE58974}"/>
              </a:ext>
            </a:extLst>
          </p:cNvPr>
          <p:cNvSpPr/>
          <p:nvPr/>
        </p:nvSpPr>
        <p:spPr bwMode="auto">
          <a:xfrm>
            <a:off x="4460759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08245F9-32BE-4E7F-BAF6-A94C61EC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87" y="1916257"/>
            <a:ext cx="479136" cy="4791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F8D73A9-5788-4785-897A-2241A08FB24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AA0FBF22-7D36-4361-9324-26F58B03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A417C1A-FB23-4865-BC90-B0352E21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82BC71E-F5D0-490C-A805-30764E386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DA9DF4-2830-4601-A6D1-67DEE945510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32C33C-93AE-4A9E-9D17-44F893C5488C}"/>
                </a:ext>
              </a:extLst>
            </p:cNvPr>
            <p:cNvSpPr txBox="1"/>
            <p:nvPr/>
          </p:nvSpPr>
          <p:spPr>
            <a:xfrm>
              <a:off x="1724579" y="1882714"/>
              <a:ext cx="16962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A72EC7-1B15-4260-84FB-AC5057734730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A414CA0-63B3-43B5-A7CA-1B4DCF37321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8DAF774-8915-48D2-A860-974F9F5F3BC5}"/>
                </a:ext>
              </a:extLst>
            </p:cNvPr>
            <p:cNvSpPr/>
            <p:nvPr/>
          </p:nvSpPr>
          <p:spPr bwMode="auto">
            <a:xfrm>
              <a:off x="143844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0739D0-D62B-4122-BC37-886BAF0FB2BB}"/>
              </a:ext>
            </a:extLst>
          </p:cNvPr>
          <p:cNvGrpSpPr/>
          <p:nvPr/>
        </p:nvGrpSpPr>
        <p:grpSpPr>
          <a:xfrm>
            <a:off x="4776717" y="1967661"/>
            <a:ext cx="2529247" cy="547777"/>
            <a:chOff x="1313080" y="1595059"/>
            <a:chExt cx="2529247" cy="54777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7E4EE10-AB5E-4E73-934D-832AF270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A8AE0FC-0B00-43E3-91DC-00540DCD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5A34AAE-4401-470B-BC08-67E00DE7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DC04C-F0BA-4DD7-AA19-281FF26BB9EF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912121-6C3E-46F7-AB0C-4B5471F9DF5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4CDEBDE-9489-4514-ADBD-087EF7022E4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3DC2D4B-384A-4167-8140-23E760859E0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91CBA62-2633-479E-9826-997C61ACDAAB}"/>
                </a:ext>
              </a:extLst>
            </p:cNvPr>
            <p:cNvSpPr/>
            <p:nvPr/>
          </p:nvSpPr>
          <p:spPr bwMode="auto">
            <a:xfrm>
              <a:off x="143052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3B34D4F7-A34B-412C-B381-CA9D7ADAD872}"/>
              </a:ext>
            </a:extLst>
          </p:cNvPr>
          <p:cNvSpPr/>
          <p:nvPr/>
        </p:nvSpPr>
        <p:spPr bwMode="auto">
          <a:xfrm>
            <a:off x="988413" y="188424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810A65-579A-44BE-A1E8-498A0819969B}"/>
              </a:ext>
            </a:extLst>
          </p:cNvPr>
          <p:cNvSpPr/>
          <p:nvPr/>
        </p:nvSpPr>
        <p:spPr bwMode="auto">
          <a:xfrm>
            <a:off x="7075651" y="1644029"/>
            <a:ext cx="159700" cy="1597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31CA63-B6D3-4E36-B37B-EABA9F168CCE}"/>
              </a:ext>
            </a:extLst>
          </p:cNvPr>
          <p:cNvGrpSpPr/>
          <p:nvPr/>
        </p:nvGrpSpPr>
        <p:grpSpPr>
          <a:xfrm>
            <a:off x="6835749" y="1127112"/>
            <a:ext cx="695503" cy="628363"/>
            <a:chOff x="6715304" y="1158803"/>
            <a:chExt cx="695503" cy="628363"/>
          </a:xfrm>
        </p:grpSpPr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CC811BF0-82BB-446D-8427-D7286C837D7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E792473-E206-4295-B869-5EA6292F44D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96DAAF-42A6-4D6A-8DE9-7DC2260F1EFA}"/>
              </a:ext>
            </a:extLst>
          </p:cNvPr>
          <p:cNvSpPr/>
          <p:nvPr/>
        </p:nvSpPr>
        <p:spPr bwMode="auto">
          <a:xfrm>
            <a:off x="13726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17F048-BD9E-4EEC-807D-ADF97509EC9C}"/>
              </a:ext>
            </a:extLst>
          </p:cNvPr>
          <p:cNvSpPr/>
          <p:nvPr/>
        </p:nvSpPr>
        <p:spPr bwMode="auto">
          <a:xfrm>
            <a:off x="1763173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56C86F-F844-4B99-B7FA-5AD7579A1C58}"/>
              </a:ext>
            </a:extLst>
          </p:cNvPr>
          <p:cNvSpPr/>
          <p:nvPr/>
        </p:nvSpPr>
        <p:spPr bwMode="auto">
          <a:xfrm>
            <a:off x="24013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5C7E414-FB40-47AE-BB2E-7ED200EF3BFD}"/>
              </a:ext>
            </a:extLst>
          </p:cNvPr>
          <p:cNvSpPr/>
          <p:nvPr/>
        </p:nvSpPr>
        <p:spPr bwMode="auto">
          <a:xfrm>
            <a:off x="3163348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F7F8A0-2B43-42B6-8672-0DC6CAABF458}"/>
              </a:ext>
            </a:extLst>
          </p:cNvPr>
          <p:cNvSpPr/>
          <p:nvPr/>
        </p:nvSpPr>
        <p:spPr bwMode="auto">
          <a:xfrm>
            <a:off x="3572923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0E3117-7BD2-4FCD-B5A1-3672537690A5}"/>
              </a:ext>
            </a:extLst>
          </p:cNvPr>
          <p:cNvSpPr/>
          <p:nvPr/>
        </p:nvSpPr>
        <p:spPr bwMode="auto">
          <a:xfrm>
            <a:off x="1372648" y="21355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6FAE9E-2109-480B-8401-EFD06852F067}"/>
              </a:ext>
            </a:extLst>
          </p:cNvPr>
          <p:cNvSpPr/>
          <p:nvPr/>
        </p:nvSpPr>
        <p:spPr bwMode="auto">
          <a:xfrm>
            <a:off x="2306098" y="21355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68286E-B7B2-4EA3-B0EC-2D763BAAEB34}"/>
              </a:ext>
            </a:extLst>
          </p:cNvPr>
          <p:cNvSpPr/>
          <p:nvPr/>
        </p:nvSpPr>
        <p:spPr bwMode="auto">
          <a:xfrm>
            <a:off x="5877973" y="14497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4DCD8A-E777-4E55-B043-96ABBCA7FB4C}"/>
              </a:ext>
            </a:extLst>
          </p:cNvPr>
          <p:cNvSpPr/>
          <p:nvPr/>
        </p:nvSpPr>
        <p:spPr bwMode="auto">
          <a:xfrm>
            <a:off x="7154323" y="152591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5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70758A2-9698-4B6E-8DC5-6958B020E9AA}"/>
              </a:ext>
            </a:extLst>
          </p:cNvPr>
          <p:cNvGrpSpPr/>
          <p:nvPr/>
        </p:nvGrpSpPr>
        <p:grpSpPr>
          <a:xfrm>
            <a:off x="1298216" y="1531503"/>
            <a:ext cx="2529247" cy="391363"/>
            <a:chOff x="-2255846" y="1531503"/>
            <a:chExt cx="2529247" cy="39136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EB9A14-DDB8-4173-9786-CDE319A884FD}"/>
                </a:ext>
              </a:extLst>
            </p:cNvPr>
            <p:cNvSpPr/>
            <p:nvPr/>
          </p:nvSpPr>
          <p:spPr bwMode="auto">
            <a:xfrm>
              <a:off x="-2255846" y="1531503"/>
              <a:ext cx="2529247" cy="391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C88091-79DA-4EF3-9DD8-F0BF5D0D9BF3}"/>
                </a:ext>
              </a:extLst>
            </p:cNvPr>
            <p:cNvSpPr/>
            <p:nvPr/>
          </p:nvSpPr>
          <p:spPr bwMode="auto">
            <a:xfrm>
              <a:off x="-2255845" y="1531503"/>
              <a:ext cx="432592" cy="38475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519009-C591-45B9-BA58-45979F937F30}"/>
                </a:ext>
              </a:extLst>
            </p:cNvPr>
            <p:cNvSpPr txBox="1"/>
            <p:nvPr/>
          </p:nvSpPr>
          <p:spPr>
            <a:xfrm>
              <a:off x="-1799151" y="1577625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이스타항공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횡령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배임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‘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이상직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징역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년 확정 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10294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다수 건 인 경우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활성 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최대 두줄까지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텍스트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클릭 시 하단으로 창 열림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전체 리스트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날짜에 올라온 속보 리스트 전체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타임라인 방식으로 최신 내용이 맨 아래 위치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줄바꿈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및 알림 전체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전체 화면으로 바로가기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67C5EED-137F-4A4C-9031-1A3A129B58E1}"/>
              </a:ext>
            </a:extLst>
          </p:cNvPr>
          <p:cNvSpPr/>
          <p:nvPr/>
        </p:nvSpPr>
        <p:spPr bwMode="auto">
          <a:xfrm>
            <a:off x="4785953" y="1531503"/>
            <a:ext cx="2529247" cy="1493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3FA1CC-DE8A-4A03-8F9D-34082B83FB98}"/>
              </a:ext>
            </a:extLst>
          </p:cNvPr>
          <p:cNvSpPr/>
          <p:nvPr/>
        </p:nvSpPr>
        <p:spPr bwMode="auto">
          <a:xfrm>
            <a:off x="4785954" y="1531503"/>
            <a:ext cx="432592" cy="38467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E178A9-A049-49CE-842E-1AA1208AAF74}"/>
              </a:ext>
            </a:extLst>
          </p:cNvPr>
          <p:cNvSpPr txBox="1"/>
          <p:nvPr/>
        </p:nvSpPr>
        <p:spPr>
          <a:xfrm>
            <a:off x="5242648" y="157762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확정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10B662-6A74-4995-843E-EC9441103777}"/>
              </a:ext>
            </a:extLst>
          </p:cNvPr>
          <p:cNvSpPr/>
          <p:nvPr/>
        </p:nvSpPr>
        <p:spPr bwMode="auto">
          <a:xfrm>
            <a:off x="1303800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속보 노출 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다수 건 인 경우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E6E55DC-165E-4F9E-A395-67809AE58974}"/>
              </a:ext>
            </a:extLst>
          </p:cNvPr>
          <p:cNvSpPr/>
          <p:nvPr/>
        </p:nvSpPr>
        <p:spPr bwMode="auto">
          <a:xfrm>
            <a:off x="4487999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0739D0-D62B-4122-BC37-886BAF0FB2BB}"/>
              </a:ext>
            </a:extLst>
          </p:cNvPr>
          <p:cNvGrpSpPr/>
          <p:nvPr/>
        </p:nvGrpSpPr>
        <p:grpSpPr>
          <a:xfrm>
            <a:off x="4776717" y="3126299"/>
            <a:ext cx="2529247" cy="547777"/>
            <a:chOff x="1313080" y="1595059"/>
            <a:chExt cx="2529247" cy="54777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7E4EE10-AB5E-4E73-934D-832AF270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A8AE0FC-0B00-43E3-91DC-00540DCD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5A34AAE-4401-470B-BC08-67E00DE7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DC04C-F0BA-4DD7-AA19-281FF26BB9EF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912121-6C3E-46F7-AB0C-4B5471F9DF58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4CDEBDE-9489-4514-ADBD-087EF7022E4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3DC2D4B-384A-4167-8140-23E760859E0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91CBA62-2633-479E-9826-997C61ACDAAB}"/>
                </a:ext>
              </a:extLst>
            </p:cNvPr>
            <p:cNvSpPr/>
            <p:nvPr/>
          </p:nvSpPr>
          <p:spPr bwMode="auto">
            <a:xfrm>
              <a:off x="143461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793584-B47F-40D9-AE83-D4FF160373CA}"/>
              </a:ext>
            </a:extLst>
          </p:cNvPr>
          <p:cNvGrpSpPr/>
          <p:nvPr/>
        </p:nvGrpSpPr>
        <p:grpSpPr>
          <a:xfrm>
            <a:off x="1285372" y="2030295"/>
            <a:ext cx="2529247" cy="547777"/>
            <a:chOff x="1313080" y="1595059"/>
            <a:chExt cx="2529247" cy="547777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4CF492E-F038-4ACD-8B26-509D0B366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C7DC726-B50B-475E-8D51-6AF4CFC96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C8EE348-473F-43C5-8015-0455B5EF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EB48D5-F635-48E4-80ED-2B423EB2714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524095-5549-4BB9-9651-2EBC8E35A635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7D77872-7794-4735-BBE3-86159EFFFB6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CACC87-4811-476B-94D7-B97BB8D1F870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E1D59D2-7992-443B-92C8-D411F2A2754F}"/>
                </a:ext>
              </a:extLst>
            </p:cNvPr>
            <p:cNvSpPr/>
            <p:nvPr/>
          </p:nvSpPr>
          <p:spPr bwMode="auto">
            <a:xfrm>
              <a:off x="1427949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588D0A6-71E3-45C1-B097-AE0BBC5B7008}"/>
              </a:ext>
            </a:extLst>
          </p:cNvPr>
          <p:cNvSpPr txBox="1"/>
          <p:nvPr/>
        </p:nvSpPr>
        <p:spPr>
          <a:xfrm>
            <a:off x="3533738" y="16238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71FABB-6D66-4E27-9F59-FF3808014353}"/>
              </a:ext>
            </a:extLst>
          </p:cNvPr>
          <p:cNvSpPr txBox="1"/>
          <p:nvPr/>
        </p:nvSpPr>
        <p:spPr>
          <a:xfrm>
            <a:off x="7025084" y="16238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31558F1-7DC4-4974-B25F-743C2CBFED9B}"/>
              </a:ext>
            </a:extLst>
          </p:cNvPr>
          <p:cNvSpPr/>
          <p:nvPr/>
        </p:nvSpPr>
        <p:spPr bwMode="auto">
          <a:xfrm>
            <a:off x="3943927" y="3540375"/>
            <a:ext cx="567748" cy="53286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43BCA9-D256-4481-90C6-B8B9C61D3FCD}"/>
              </a:ext>
            </a:extLst>
          </p:cNvPr>
          <p:cNvSpPr txBox="1"/>
          <p:nvPr/>
        </p:nvSpPr>
        <p:spPr>
          <a:xfrm>
            <a:off x="5242648" y="1965553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83764-BAF8-4448-B181-13D8C3E69F87}"/>
              </a:ext>
            </a:extLst>
          </p:cNvPr>
          <p:cNvSpPr txBox="1"/>
          <p:nvPr/>
        </p:nvSpPr>
        <p:spPr>
          <a:xfrm>
            <a:off x="5242648" y="2196462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C12141-A2C0-4B49-88EE-33579A126B42}"/>
              </a:ext>
            </a:extLst>
          </p:cNvPr>
          <p:cNvSpPr txBox="1"/>
          <p:nvPr/>
        </p:nvSpPr>
        <p:spPr>
          <a:xfrm>
            <a:off x="5242648" y="2436608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이스타항공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횡령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배임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이상직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징역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2CDD4E-D9CE-43A5-AB54-CCE37F07C700}"/>
              </a:ext>
            </a:extLst>
          </p:cNvPr>
          <p:cNvSpPr txBox="1"/>
          <p:nvPr/>
        </p:nvSpPr>
        <p:spPr>
          <a:xfrm>
            <a:off x="4817775" y="1965553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12:23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C6AC9C-F213-4A5B-A02C-8A62ABFCA6D2}"/>
              </a:ext>
            </a:extLst>
          </p:cNvPr>
          <p:cNvSpPr txBox="1"/>
          <p:nvPr/>
        </p:nvSpPr>
        <p:spPr>
          <a:xfrm>
            <a:off x="4817775" y="2196462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14:15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D0A344-9512-4534-87A8-B61918E80196}"/>
              </a:ext>
            </a:extLst>
          </p:cNvPr>
          <p:cNvSpPr txBox="1"/>
          <p:nvPr/>
        </p:nvSpPr>
        <p:spPr>
          <a:xfrm>
            <a:off x="4817775" y="243660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17:24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0ED055-C062-4196-B308-678D82BB22EC}"/>
              </a:ext>
            </a:extLst>
          </p:cNvPr>
          <p:cNvSpPr txBox="1"/>
          <p:nvPr/>
        </p:nvSpPr>
        <p:spPr>
          <a:xfrm>
            <a:off x="5551964" y="2778028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속보 및 알림 전체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5FD85B2-3376-4CB4-BEA8-BF95F4E3418D}"/>
              </a:ext>
            </a:extLst>
          </p:cNvPr>
          <p:cNvSpPr/>
          <p:nvPr/>
        </p:nvSpPr>
        <p:spPr bwMode="auto">
          <a:xfrm>
            <a:off x="1025712" y="158867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0C2260-26B6-4432-985C-C6E17BB6A14B}"/>
              </a:ext>
            </a:extLst>
          </p:cNvPr>
          <p:cNvGrpSpPr/>
          <p:nvPr/>
        </p:nvGrpSpPr>
        <p:grpSpPr>
          <a:xfrm>
            <a:off x="3362876" y="1127112"/>
            <a:ext cx="695503" cy="628363"/>
            <a:chOff x="6715304" y="1158803"/>
            <a:chExt cx="695503" cy="628363"/>
          </a:xfrm>
        </p:grpSpPr>
        <p:sp>
          <p:nvSpPr>
            <p:cNvPr id="71" name="말풍선: 사각형 70">
              <a:extLst>
                <a:ext uri="{FF2B5EF4-FFF2-40B4-BE49-F238E27FC236}">
                  <a16:creationId xmlns:a16="http://schemas.microsoft.com/office/drawing/2014/main" id="{DB8AAF7F-2780-41E2-AA2F-37BB96A864C8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5F4900F-ED5E-41D5-9C88-85D2AB1CA7C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4B057C-71EA-4A5A-AF3E-F7B29E30EF46}"/>
              </a:ext>
            </a:extLst>
          </p:cNvPr>
          <p:cNvGrpSpPr/>
          <p:nvPr/>
        </p:nvGrpSpPr>
        <p:grpSpPr>
          <a:xfrm>
            <a:off x="6835749" y="1127112"/>
            <a:ext cx="695503" cy="628363"/>
            <a:chOff x="6715304" y="1158803"/>
            <a:chExt cx="695503" cy="628363"/>
          </a:xfrm>
        </p:grpSpPr>
        <p:sp>
          <p:nvSpPr>
            <p:cNvPr id="74" name="말풍선: 사각형 73">
              <a:extLst>
                <a:ext uri="{FF2B5EF4-FFF2-40B4-BE49-F238E27FC236}">
                  <a16:creationId xmlns:a16="http://schemas.microsoft.com/office/drawing/2014/main" id="{41B970FE-D46D-4D4B-AA80-AF16F259F675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2D60D93-33D2-4061-BBFB-7C99C18197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53C481-B08F-4BE6-8C0B-D8A5B1B5F895}"/>
              </a:ext>
            </a:extLst>
          </p:cNvPr>
          <p:cNvSpPr/>
          <p:nvPr/>
        </p:nvSpPr>
        <p:spPr bwMode="auto">
          <a:xfrm>
            <a:off x="2394654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705E99-758E-4CBB-8D88-E698A76EFE1A}"/>
              </a:ext>
            </a:extLst>
          </p:cNvPr>
          <p:cNvSpPr/>
          <p:nvPr/>
        </p:nvSpPr>
        <p:spPr bwMode="auto">
          <a:xfrm>
            <a:off x="3594804" y="14401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EAD58A8-71C9-4D5B-ACA8-50DFD3641D17}"/>
              </a:ext>
            </a:extLst>
          </p:cNvPr>
          <p:cNvSpPr/>
          <p:nvPr/>
        </p:nvSpPr>
        <p:spPr bwMode="auto">
          <a:xfrm>
            <a:off x="5861754" y="184976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1F282D-6AD0-44CB-8A06-97CA0787657A}"/>
              </a:ext>
            </a:extLst>
          </p:cNvPr>
          <p:cNvSpPr/>
          <p:nvPr/>
        </p:nvSpPr>
        <p:spPr bwMode="auto">
          <a:xfrm>
            <a:off x="7128579" y="15354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361E77-4367-401D-85AC-7BB1E4850202}"/>
              </a:ext>
            </a:extLst>
          </p:cNvPr>
          <p:cNvSpPr/>
          <p:nvPr/>
        </p:nvSpPr>
        <p:spPr bwMode="auto">
          <a:xfrm>
            <a:off x="5852229" y="26784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29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69791"/>
              </p:ext>
            </p:extLst>
          </p:nvPr>
        </p:nvGraphicFramePr>
        <p:xfrm>
          <a:off x="8939284" y="973008"/>
          <a:ext cx="315263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노출 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펼치기 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내용 롤링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줄 바꿈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우측 하단 화살표 클릭 시 아래로 펼침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메시지가 하나인 경우 펼침 화살표는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메시지 노출 시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펼친 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메시지 리스트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리스트는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개까지 노출되며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통해 확인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미만인 경우 해당 영역은 개수에 맞추어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줄어듬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상태에서는 기존 롤링 텍스트는 미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수가 두줄 이상 넘어가는 경우 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텍스트에 대한 링크는 없음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닫기 버튼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펼침 상태에서 우측 닫기 버튼 클릭 시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메시지 노출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B49CFF-CFC7-493A-89EC-985D7E81C1A8}"/>
              </a:ext>
            </a:extLst>
          </p:cNvPr>
          <p:cNvSpPr/>
          <p:nvPr/>
        </p:nvSpPr>
        <p:spPr bwMode="auto">
          <a:xfrm>
            <a:off x="1313080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039EE-737B-489C-9081-0892E5655D67}"/>
              </a:ext>
            </a:extLst>
          </p:cNvPr>
          <p:cNvSpPr txBox="1"/>
          <p:nvPr/>
        </p:nvSpPr>
        <p:spPr>
          <a:xfrm>
            <a:off x="1301750" y="21875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371698-BE0F-4627-B5A6-22D2CC179EE0}"/>
              </a:ext>
            </a:extLst>
          </p:cNvPr>
          <p:cNvSpPr/>
          <p:nvPr/>
        </p:nvSpPr>
        <p:spPr bwMode="auto">
          <a:xfrm>
            <a:off x="4795189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995071" y="218751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CF4F9-4C63-4F39-A54D-0772EB40F35B}"/>
              </a:ext>
            </a:extLst>
          </p:cNvPr>
          <p:cNvSpPr txBox="1"/>
          <p:nvPr/>
        </p:nvSpPr>
        <p:spPr>
          <a:xfrm>
            <a:off x="3501223" y="21875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D2DD5BF-3032-4F41-B9E0-E710CA38F9E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F0D8162A-B9BD-4D1B-958A-CDC2D636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E394540-FDBB-44A6-9E45-47EACA89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015D3D2-2A67-480F-9070-454B92F0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BDD719-2AB9-4805-8459-3686AA300C9B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933A8B-726C-44FF-973D-BEA20ED80080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698570C-7FE7-4EFB-A368-8ABC44E26CAC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5FB9EB1-5A5A-4857-99CA-DC0D8C3B453A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8B23247-F096-4A6B-B836-8E7BE8829992}"/>
                </a:ext>
              </a:extLst>
            </p:cNvPr>
            <p:cNvSpPr/>
            <p:nvPr/>
          </p:nvSpPr>
          <p:spPr bwMode="auto">
            <a:xfrm>
              <a:off x="141841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FDB7A3-1F09-4ABD-8A53-A4CC2351D40F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1E513640-77DB-41DD-B6A6-EB8A932ED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9808ABC-6D17-4BC8-8838-B7B66CAB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A330DB8-269D-4044-B342-0423EF6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F6DB857-8FD1-47F4-A8BA-559C6667F025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67A8E0-9B4F-4DF0-A66E-F7BCFD5854B7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1823EA4-7150-49CD-B249-0B790CC602D8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5B7EF08-00B1-4CD4-A157-5928E07A9701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93BFC98-E262-41BD-BE4A-A6E61FE62B01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15B7A-EAD7-473B-8698-5424F67A6C09}"/>
              </a:ext>
            </a:extLst>
          </p:cNvPr>
          <p:cNvSpPr/>
          <p:nvPr/>
        </p:nvSpPr>
        <p:spPr bwMode="auto">
          <a:xfrm>
            <a:off x="4795190" y="2142835"/>
            <a:ext cx="2514383" cy="2572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205601-7AD0-492A-8C3D-28585C2701ED}"/>
              </a:ext>
            </a:extLst>
          </p:cNvPr>
          <p:cNvSpPr txBox="1"/>
          <p:nvPr/>
        </p:nvSpPr>
        <p:spPr>
          <a:xfrm>
            <a:off x="4802332" y="21875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B34D4F7-A34B-412C-B381-CA9D7ADAD872}"/>
              </a:ext>
            </a:extLst>
          </p:cNvPr>
          <p:cNvSpPr/>
          <p:nvPr/>
        </p:nvSpPr>
        <p:spPr bwMode="auto">
          <a:xfrm>
            <a:off x="4486932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E0385-D323-4B4D-9D2F-CF9CFA45ECCE}"/>
              </a:ext>
            </a:extLst>
          </p:cNvPr>
          <p:cNvSpPr txBox="1"/>
          <p:nvPr/>
        </p:nvSpPr>
        <p:spPr>
          <a:xfrm>
            <a:off x="4802332" y="2405788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0B66E-FDAE-40BC-A83A-CB70D2ED70A3}"/>
              </a:ext>
            </a:extLst>
          </p:cNvPr>
          <p:cNvSpPr txBox="1"/>
          <p:nvPr/>
        </p:nvSpPr>
        <p:spPr>
          <a:xfrm>
            <a:off x="4802332" y="2618223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35790-BED0-4326-9AD2-697F2EDD7E25}"/>
              </a:ext>
            </a:extLst>
          </p:cNvPr>
          <p:cNvSpPr txBox="1"/>
          <p:nvPr/>
        </p:nvSpPr>
        <p:spPr>
          <a:xfrm>
            <a:off x="4802332" y="2830660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ED0027-5137-48F0-A3B6-49FD63630006}"/>
              </a:ext>
            </a:extLst>
          </p:cNvPr>
          <p:cNvSpPr txBox="1"/>
          <p:nvPr/>
        </p:nvSpPr>
        <p:spPr>
          <a:xfrm>
            <a:off x="4802332" y="3043095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FA402D2-1C96-4C5B-B2D3-C8D02C009F50}"/>
              </a:ext>
            </a:extLst>
          </p:cNvPr>
          <p:cNvSpPr/>
          <p:nvPr/>
        </p:nvSpPr>
        <p:spPr bwMode="auto">
          <a:xfrm>
            <a:off x="3943927" y="3540375"/>
            <a:ext cx="567748" cy="53286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1260A-5479-4A42-B3BD-20D4CEF7935B}"/>
              </a:ext>
            </a:extLst>
          </p:cNvPr>
          <p:cNvSpPr txBox="1"/>
          <p:nvPr/>
        </p:nvSpPr>
        <p:spPr>
          <a:xfrm>
            <a:off x="4802332" y="3277405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D68546-B076-4EFA-926D-B489DE780FF7}"/>
              </a:ext>
            </a:extLst>
          </p:cNvPr>
          <p:cNvSpPr txBox="1"/>
          <p:nvPr/>
        </p:nvSpPr>
        <p:spPr>
          <a:xfrm>
            <a:off x="4802332" y="3495679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48B982-4C40-4CC9-B1C3-1238E41598E6}"/>
              </a:ext>
            </a:extLst>
          </p:cNvPr>
          <p:cNvSpPr txBox="1"/>
          <p:nvPr/>
        </p:nvSpPr>
        <p:spPr>
          <a:xfrm>
            <a:off x="4802332" y="3708114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976D5-8C26-4B51-A809-FDAA4E79AA12}"/>
              </a:ext>
            </a:extLst>
          </p:cNvPr>
          <p:cNvSpPr txBox="1"/>
          <p:nvPr/>
        </p:nvSpPr>
        <p:spPr>
          <a:xfrm>
            <a:off x="4802332" y="3920551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4BF5E-E6CB-4EB9-9812-833F5C2AE376}"/>
              </a:ext>
            </a:extLst>
          </p:cNvPr>
          <p:cNvSpPr txBox="1"/>
          <p:nvPr/>
        </p:nvSpPr>
        <p:spPr>
          <a:xfrm>
            <a:off x="4802332" y="4132986"/>
            <a:ext cx="2355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미세먼지 농도 높은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외출을 자제해 주시기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바랍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44DC1-9DD9-473B-846F-A575681F9F9E}"/>
              </a:ext>
            </a:extLst>
          </p:cNvPr>
          <p:cNvCxnSpPr>
            <a:cxnSpLocks/>
          </p:cNvCxnSpPr>
          <p:nvPr/>
        </p:nvCxnSpPr>
        <p:spPr bwMode="auto">
          <a:xfrm>
            <a:off x="7157464" y="2268460"/>
            <a:ext cx="0" cy="2079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C3D5F0-C30A-48B0-94FB-269C2B90FB84}"/>
              </a:ext>
            </a:extLst>
          </p:cNvPr>
          <p:cNvSpPr txBox="1"/>
          <p:nvPr/>
        </p:nvSpPr>
        <p:spPr>
          <a:xfrm>
            <a:off x="7005881" y="44319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B228D7B-D2C9-4187-B82B-36A4B7470A89}"/>
              </a:ext>
            </a:extLst>
          </p:cNvPr>
          <p:cNvGrpSpPr/>
          <p:nvPr/>
        </p:nvGrpSpPr>
        <p:grpSpPr>
          <a:xfrm>
            <a:off x="3362876" y="1660388"/>
            <a:ext cx="695503" cy="628363"/>
            <a:chOff x="6715304" y="1158803"/>
            <a:chExt cx="695503" cy="628363"/>
          </a:xfrm>
        </p:grpSpPr>
        <p:sp>
          <p:nvSpPr>
            <p:cNvPr id="70" name="말풍선: 사각형 69">
              <a:extLst>
                <a:ext uri="{FF2B5EF4-FFF2-40B4-BE49-F238E27FC236}">
                  <a16:creationId xmlns:a16="http://schemas.microsoft.com/office/drawing/2014/main" id="{6F4E4B15-482D-46EA-AA2C-00D543DFB20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E5FBF06-F555-4EF6-A9DB-A8005D37805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C64EA7-5E9C-4D6A-AF20-9448AF70626B}"/>
              </a:ext>
            </a:extLst>
          </p:cNvPr>
          <p:cNvGrpSpPr/>
          <p:nvPr/>
        </p:nvGrpSpPr>
        <p:grpSpPr>
          <a:xfrm>
            <a:off x="6854222" y="1660388"/>
            <a:ext cx="695503" cy="628363"/>
            <a:chOff x="6715304" y="1158803"/>
            <a:chExt cx="695503" cy="628363"/>
          </a:xfrm>
        </p:grpSpPr>
        <p:sp>
          <p:nvSpPr>
            <p:cNvPr id="73" name="말풍선: 사각형 72">
              <a:extLst>
                <a:ext uri="{FF2B5EF4-FFF2-40B4-BE49-F238E27FC236}">
                  <a16:creationId xmlns:a16="http://schemas.microsoft.com/office/drawing/2014/main" id="{C7912564-F349-4E3F-9E60-81F223D02B6A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454FD40-2E58-4746-ADA7-3A23C9E6076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EA727F-FF93-42EF-B047-9B4AEE98B884}"/>
              </a:ext>
            </a:extLst>
          </p:cNvPr>
          <p:cNvSpPr/>
          <p:nvPr/>
        </p:nvSpPr>
        <p:spPr bwMode="auto">
          <a:xfrm>
            <a:off x="2394654" y="20885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E087D-2C91-4D9D-BCF8-D3DC909FC34A}"/>
              </a:ext>
            </a:extLst>
          </p:cNvPr>
          <p:cNvSpPr/>
          <p:nvPr/>
        </p:nvSpPr>
        <p:spPr bwMode="auto">
          <a:xfrm>
            <a:off x="3623379" y="20885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94E28E-7114-42E9-B2A9-B8F785FCD309}"/>
              </a:ext>
            </a:extLst>
          </p:cNvPr>
          <p:cNvSpPr/>
          <p:nvPr/>
        </p:nvSpPr>
        <p:spPr bwMode="auto">
          <a:xfrm>
            <a:off x="5823654" y="21647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22854E-E0A8-482D-84E6-A4322A938629}"/>
              </a:ext>
            </a:extLst>
          </p:cNvPr>
          <p:cNvSpPr/>
          <p:nvPr/>
        </p:nvSpPr>
        <p:spPr bwMode="auto">
          <a:xfrm>
            <a:off x="6995229" y="43173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76928"/>
              </p:ext>
            </p:extLst>
          </p:nvPr>
        </p:nvGraphicFramePr>
        <p:xfrm>
          <a:off x="8939284" y="973008"/>
          <a:ext cx="3152632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헤더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 영역 제외된 헤더만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05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 기본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EE86B7-1569-4192-AFEA-F4A78079503C}"/>
              </a:ext>
            </a:extLst>
          </p:cNvPr>
          <p:cNvSpPr/>
          <p:nvPr/>
        </p:nvSpPr>
        <p:spPr bwMode="auto">
          <a:xfrm>
            <a:off x="1158413" y="157020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110B67-5913-4845-BE51-BBACDC232FD6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5ECED7A-BAF7-4E2B-9669-3F5E9A4348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654BE80-799C-45A5-B908-95E77AFF5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9B3169-A9FD-4A4A-9306-067087CC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0264CA7-B190-4817-A8B9-5108B590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C05BE52-5C9F-4F6F-911E-7B7176D3EDAA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E22234E-3311-49D8-803D-C55F22D44608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61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7C65C5F-7A20-4365-8ADF-4887B6004333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146" name="Picture 2">
              <a:extLst>
                <a:ext uri="{FF2B5EF4-FFF2-40B4-BE49-F238E27FC236}">
                  <a16:creationId xmlns:a16="http://schemas.microsoft.com/office/drawing/2014/main" id="{92602175-3404-48BC-A6E8-AD7270C7C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0B4E2CD1-B36A-4F26-B8E9-CD46B21B3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5862379D-C584-4902-BA3B-3A012B6F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FFF9CF7-FB47-41B4-9F8E-E091804D73BC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93A9166-AF5E-4CF4-9F9F-60C53881659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FA10DF20-9AD1-4062-B864-755B0C2872BC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3DE20529-16D1-45E3-B55E-2AD58D9C5007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F25ABAAE-F766-4BA9-81A5-86606C5065E5}"/>
                </a:ext>
              </a:extLst>
            </p:cNvPr>
            <p:cNvSpPr/>
            <p:nvPr/>
          </p:nvSpPr>
          <p:spPr bwMode="auto">
            <a:xfrm>
              <a:off x="142013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C5D9AAF0-BE71-44FA-99D7-E8ADCE20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892" y="1642531"/>
            <a:ext cx="671312" cy="1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7AFD57B6-D391-4903-9D03-13017BB800C7}"/>
              </a:ext>
            </a:extLst>
          </p:cNvPr>
          <p:cNvSpPr/>
          <p:nvPr/>
        </p:nvSpPr>
        <p:spPr bwMode="auto">
          <a:xfrm>
            <a:off x="4873546" y="1633392"/>
            <a:ext cx="272757" cy="1370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제보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C537CCD9-B45C-4ED7-B81C-2166D43FA2AC}"/>
              </a:ext>
            </a:extLst>
          </p:cNvPr>
          <p:cNvSpPr/>
          <p:nvPr/>
        </p:nvSpPr>
        <p:spPr bwMode="auto">
          <a:xfrm>
            <a:off x="5188215" y="1633392"/>
            <a:ext cx="363748" cy="1370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재난포털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3C3CA03C-F383-4704-8588-CAFE26E926E6}"/>
              </a:ext>
            </a:extLst>
          </p:cNvPr>
          <p:cNvSpPr/>
          <p:nvPr/>
        </p:nvSpPr>
        <p:spPr bwMode="auto">
          <a:xfrm>
            <a:off x="4972181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6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12106"/>
              </p:ext>
            </p:extLst>
          </p:nvPr>
        </p:nvGraphicFramePr>
        <p:xfrm>
          <a:off x="8939284" y="973008"/>
          <a:ext cx="3152632" cy="409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구성은 현행 기준에 맞춤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아이콘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전체메뉴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 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전체 메뉴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 메뉴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선택 활성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하위 메뉴 닫힘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선택 비 활성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하위 메뉴 열림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페이지로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로그아웃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현행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앱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인스타그램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전환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시 버튼 명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시 버튼 명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전환 시 화면 스타일 변경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설정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에서만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06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 메뉴 창 열기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757048" y="1399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538116" y="1516783"/>
            <a:ext cx="571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2E002-489F-4512-A374-BC7199D90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31" y="1614512"/>
            <a:ext cx="153942" cy="15394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4100945" y="1642531"/>
            <a:ext cx="427988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6633A-9249-45D7-8965-72B762498C0E}"/>
              </a:ext>
            </a:extLst>
          </p:cNvPr>
          <p:cNvSpPr txBox="1"/>
          <p:nvPr/>
        </p:nvSpPr>
        <p:spPr>
          <a:xfrm>
            <a:off x="4882430" y="2804523"/>
            <a:ext cx="2315338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분야별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6F411-46C5-4DB3-9BB0-15E6C080DD9E}"/>
              </a:ext>
            </a:extLst>
          </p:cNvPr>
          <p:cNvSpPr txBox="1"/>
          <p:nvPr/>
        </p:nvSpPr>
        <p:spPr>
          <a:xfrm rot="10800000">
            <a:off x="6884862" y="281258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791680-D974-4D8E-84A9-3D5BF6158AA1}"/>
              </a:ext>
            </a:extLst>
          </p:cNvPr>
          <p:cNvGrpSpPr/>
          <p:nvPr/>
        </p:nvGrpSpPr>
        <p:grpSpPr>
          <a:xfrm>
            <a:off x="4931758" y="3103750"/>
            <a:ext cx="2266010" cy="991875"/>
            <a:chOff x="4931758" y="3302577"/>
            <a:chExt cx="2266010" cy="9918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A0537F-650D-45A5-BDB4-DC7A348E631B}"/>
                </a:ext>
              </a:extLst>
            </p:cNvPr>
            <p:cNvSpPr txBox="1"/>
            <p:nvPr/>
          </p:nvSpPr>
          <p:spPr>
            <a:xfrm>
              <a:off x="4931758" y="3302577"/>
              <a:ext cx="714300" cy="8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362EC6-EC79-4999-A83C-A826F9C4CCDF}"/>
                </a:ext>
              </a:extLst>
            </p:cNvPr>
            <p:cNvSpPr txBox="1"/>
            <p:nvPr/>
          </p:nvSpPr>
          <p:spPr>
            <a:xfrm>
              <a:off x="5693426" y="3302577"/>
              <a:ext cx="714300" cy="8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국제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재난 환경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34F52A-C562-4D8E-96C7-6E3CD4EB9852}"/>
                </a:ext>
              </a:extLst>
            </p:cNvPr>
            <p:cNvSpPr txBox="1"/>
            <p:nvPr/>
          </p:nvSpPr>
          <p:spPr>
            <a:xfrm>
              <a:off x="6483468" y="3302577"/>
              <a:ext cx="714300" cy="99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생활 건강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스포츠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연예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날씨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이슈 </a:t>
              </a:r>
              <a:endPara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B3AF564-78C8-4723-B036-A3CA131145A6}"/>
              </a:ext>
            </a:extLst>
          </p:cNvPr>
          <p:cNvSpPr txBox="1"/>
          <p:nvPr/>
        </p:nvSpPr>
        <p:spPr>
          <a:xfrm>
            <a:off x="4882430" y="4162268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5A948B-38F4-4B44-8D72-FCC874F115D1}"/>
              </a:ext>
            </a:extLst>
          </p:cNvPr>
          <p:cNvSpPr txBox="1"/>
          <p:nvPr/>
        </p:nvSpPr>
        <p:spPr>
          <a:xfrm>
            <a:off x="6884862" y="415185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79D713-4D85-4DFC-A12C-D20EB7EF1045}"/>
              </a:ext>
            </a:extLst>
          </p:cNvPr>
          <p:cNvSpPr txBox="1"/>
          <p:nvPr/>
        </p:nvSpPr>
        <p:spPr>
          <a:xfrm>
            <a:off x="4882430" y="4485541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프리미엄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86C4E9-CFCB-4FF8-9363-EA736B4A9D2A}"/>
              </a:ext>
            </a:extLst>
          </p:cNvPr>
          <p:cNvSpPr txBox="1"/>
          <p:nvPr/>
        </p:nvSpPr>
        <p:spPr>
          <a:xfrm>
            <a:off x="6884862" y="44751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AD7E89-4634-4B98-9A5F-0C4C9F883425}"/>
              </a:ext>
            </a:extLst>
          </p:cNvPr>
          <p:cNvSpPr txBox="1"/>
          <p:nvPr/>
        </p:nvSpPr>
        <p:spPr>
          <a:xfrm>
            <a:off x="4882430" y="4799578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FDD904-6F64-48BE-9AC3-C6410567572A}"/>
              </a:ext>
            </a:extLst>
          </p:cNvPr>
          <p:cNvSpPr txBox="1"/>
          <p:nvPr/>
        </p:nvSpPr>
        <p:spPr>
          <a:xfrm>
            <a:off x="6884862" y="478916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4A83D0-7B84-4D11-8703-90A7C21D9D8A}"/>
              </a:ext>
            </a:extLst>
          </p:cNvPr>
          <p:cNvSpPr txBox="1"/>
          <p:nvPr/>
        </p:nvSpPr>
        <p:spPr>
          <a:xfrm>
            <a:off x="4882430" y="5122850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7725B7-F0C6-4029-854E-581EBC109306}"/>
              </a:ext>
            </a:extLst>
          </p:cNvPr>
          <p:cNvSpPr txBox="1"/>
          <p:nvPr/>
        </p:nvSpPr>
        <p:spPr>
          <a:xfrm>
            <a:off x="6884862" y="51124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F6912F-77B8-438D-907D-181EC3C1602A}"/>
              </a:ext>
            </a:extLst>
          </p:cNvPr>
          <p:cNvSpPr txBox="1"/>
          <p:nvPr/>
        </p:nvSpPr>
        <p:spPr>
          <a:xfrm>
            <a:off x="4882430" y="5436885"/>
            <a:ext cx="2315338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바로가기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86AF12-6DE2-49E2-9588-A84F18C70E25}"/>
              </a:ext>
            </a:extLst>
          </p:cNvPr>
          <p:cNvSpPr txBox="1"/>
          <p:nvPr/>
        </p:nvSpPr>
        <p:spPr>
          <a:xfrm>
            <a:off x="6884862" y="54264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03A16-B797-49AB-AEC6-C15FF8378347}"/>
              </a:ext>
            </a:extLst>
          </p:cNvPr>
          <p:cNvSpPr txBox="1"/>
          <p:nvPr/>
        </p:nvSpPr>
        <p:spPr>
          <a:xfrm>
            <a:off x="5154714" y="2047272"/>
            <a:ext cx="1736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 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  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E1E7B59-DFB7-4D92-9FC6-9D1DAC6CC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614" y="5919766"/>
            <a:ext cx="2228096" cy="209268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7128320" y="1436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E56405F-58A7-4C50-88D7-31570CF00673}"/>
              </a:ext>
            </a:extLst>
          </p:cNvPr>
          <p:cNvSpPr/>
          <p:nvPr/>
        </p:nvSpPr>
        <p:spPr bwMode="auto">
          <a:xfrm>
            <a:off x="4643738" y="243650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6CA5ECF-7720-4FB0-A059-1159718F6EA2}"/>
              </a:ext>
            </a:extLst>
          </p:cNvPr>
          <p:cNvSpPr/>
          <p:nvPr/>
        </p:nvSpPr>
        <p:spPr bwMode="auto">
          <a:xfrm>
            <a:off x="4643738" y="281811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8D37D3-776E-4B0D-9500-A0EA27568513}"/>
              </a:ext>
            </a:extLst>
          </p:cNvPr>
          <p:cNvSpPr/>
          <p:nvPr/>
        </p:nvSpPr>
        <p:spPr bwMode="auto">
          <a:xfrm>
            <a:off x="4643738" y="420356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344AA9-C949-47E3-A125-B660D4A05DE1}"/>
              </a:ext>
            </a:extLst>
          </p:cNvPr>
          <p:cNvCxnSpPr/>
          <p:nvPr/>
        </p:nvCxnSpPr>
        <p:spPr bwMode="auto">
          <a:xfrm>
            <a:off x="7424732" y="2165092"/>
            <a:ext cx="287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62C92A-CEFE-409B-9BAF-BE3AFC57D1C6}"/>
              </a:ext>
            </a:extLst>
          </p:cNvPr>
          <p:cNvCxnSpPr/>
          <p:nvPr/>
        </p:nvCxnSpPr>
        <p:spPr bwMode="auto">
          <a:xfrm>
            <a:off x="7424732" y="6515419"/>
            <a:ext cx="2876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0FB6364-5395-46C1-A173-2429B54C2847}"/>
              </a:ext>
            </a:extLst>
          </p:cNvPr>
          <p:cNvCxnSpPr>
            <a:cxnSpLocks/>
          </p:cNvCxnSpPr>
          <p:nvPr/>
        </p:nvCxnSpPr>
        <p:spPr bwMode="auto">
          <a:xfrm>
            <a:off x="7573819" y="2165092"/>
            <a:ext cx="0" cy="4350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AF4CF834-5948-414E-8EDD-7D2106CE9F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31" y="3603050"/>
            <a:ext cx="495882" cy="49588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C6FE18-CE86-4ABF-B4CE-BD57990B7E9F}"/>
              </a:ext>
            </a:extLst>
          </p:cNvPr>
          <p:cNvSpPr txBox="1"/>
          <p:nvPr/>
        </p:nvSpPr>
        <p:spPr>
          <a:xfrm>
            <a:off x="7511587" y="409893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B02A0B-F8E3-4FD5-B3CA-BD37916430AF}"/>
              </a:ext>
            </a:extLst>
          </p:cNvPr>
          <p:cNvSpPr/>
          <p:nvPr/>
        </p:nvSpPr>
        <p:spPr bwMode="auto">
          <a:xfrm>
            <a:off x="5522335" y="19236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8C8F72-631F-4FE4-A238-E9C1E2282227}"/>
              </a:ext>
            </a:extLst>
          </p:cNvPr>
          <p:cNvSpPr/>
          <p:nvPr/>
        </p:nvSpPr>
        <p:spPr bwMode="auto">
          <a:xfrm>
            <a:off x="6398647" y="613216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E5E3B84-B174-48E4-AB0A-897818A1DB8A}"/>
              </a:ext>
            </a:extLst>
          </p:cNvPr>
          <p:cNvSpPr/>
          <p:nvPr/>
        </p:nvSpPr>
        <p:spPr bwMode="auto">
          <a:xfrm>
            <a:off x="6483238" y="188600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2CBDF-90A4-451E-9489-C8C919AF6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68" y="1611276"/>
            <a:ext cx="152565" cy="15256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E8D87F0F-967A-4789-B33E-F55E964BA4E7}"/>
              </a:ext>
            </a:extLst>
          </p:cNvPr>
          <p:cNvSpPr/>
          <p:nvPr/>
        </p:nvSpPr>
        <p:spPr bwMode="auto">
          <a:xfrm>
            <a:off x="6592610" y="14216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8C020B-F0EA-4E4C-8032-C6D1DE7BB21F}"/>
              </a:ext>
            </a:extLst>
          </p:cNvPr>
          <p:cNvCxnSpPr/>
          <p:nvPr/>
        </p:nvCxnSpPr>
        <p:spPr bwMode="auto">
          <a:xfrm>
            <a:off x="4756728" y="1873478"/>
            <a:ext cx="255559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23B9F93-06D0-4423-946F-ADE9A7CB1DFA}"/>
              </a:ext>
            </a:extLst>
          </p:cNvPr>
          <p:cNvSpPr/>
          <p:nvPr/>
        </p:nvSpPr>
        <p:spPr bwMode="auto">
          <a:xfrm>
            <a:off x="55910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55B8151-EA53-48C9-A756-4148A21F64DD}"/>
              </a:ext>
            </a:extLst>
          </p:cNvPr>
          <p:cNvSpPr/>
          <p:nvPr/>
        </p:nvSpPr>
        <p:spPr bwMode="auto">
          <a:xfrm>
            <a:off x="62006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속보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ADB30E4-B503-43DB-B6F7-021E2B244DB1}"/>
              </a:ext>
            </a:extLst>
          </p:cNvPr>
          <p:cNvSpPr/>
          <p:nvPr/>
        </p:nvSpPr>
        <p:spPr bwMode="auto">
          <a:xfrm>
            <a:off x="6810218" y="2436509"/>
            <a:ext cx="550149" cy="218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0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1930337" cy="215444"/>
          </a:xfrm>
        </p:spPr>
        <p:txBody>
          <a:bodyPr/>
          <a:lstStyle/>
          <a:p>
            <a:r>
              <a:rPr lang="en-US" altLang="en-US" dirty="0"/>
              <a:t>Header (</a:t>
            </a:r>
            <a:r>
              <a:rPr lang="ko-KR" altLang="en-US" dirty="0"/>
              <a:t>알림 설정 </a:t>
            </a:r>
            <a:r>
              <a:rPr lang="en-US" altLang="ko-KR" dirty="0"/>
              <a:t>– APP</a:t>
            </a:r>
            <a:r>
              <a:rPr lang="ko-KR" altLang="en-US" dirty="0"/>
              <a:t>에서만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6052"/>
              </p:ext>
            </p:extLst>
          </p:nvPr>
        </p:nvGraphicFramePr>
        <p:xfrm>
          <a:off x="8939284" y="973008"/>
          <a:ext cx="315263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설정은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에서만 사용 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 아이콘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알림 설정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설정 변경 안내 및 이동 버튼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 시스템 설정이 꺼져 있는 경우에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설정이 켜져 있는 경우 나타나지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시스템 설정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항목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주요뉴스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알림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ON/OFF (Default : ON)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속보알림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설정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 확인 알림 오픈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버전 정보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설치된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버전 정보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모달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알림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시에만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유지하기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 닫고 설정은 변경되지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 끄기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 닫고 설정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OFF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변경 됨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235419" y="1548700"/>
            <a:ext cx="571500" cy="4762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4100945" y="1642531"/>
            <a:ext cx="427988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6633A-9249-45D7-8965-72B762498C0E}"/>
              </a:ext>
            </a:extLst>
          </p:cNvPr>
          <p:cNvSpPr txBox="1"/>
          <p:nvPr/>
        </p:nvSpPr>
        <p:spPr>
          <a:xfrm>
            <a:off x="4882430" y="3079894"/>
            <a:ext cx="2315338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알람 설정 변경하러 가기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03A16-B797-49AB-AEC6-C15FF8378347}"/>
              </a:ext>
            </a:extLst>
          </p:cNvPr>
          <p:cNvSpPr txBox="1"/>
          <p:nvPr/>
        </p:nvSpPr>
        <p:spPr>
          <a:xfrm>
            <a:off x="5190726" y="2553019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알람이 꺼져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 설정을 변경해 주세요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5938862" y="284806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E5E3B84-B174-48E4-AB0A-897818A1DB8A}"/>
              </a:ext>
            </a:extLst>
          </p:cNvPr>
          <p:cNvSpPr/>
          <p:nvPr/>
        </p:nvSpPr>
        <p:spPr bwMode="auto">
          <a:xfrm>
            <a:off x="5893526" y="41309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335BD2D-BA3A-4B44-86CD-5B22D1FE7180}"/>
              </a:ext>
            </a:extLst>
          </p:cNvPr>
          <p:cNvGrpSpPr/>
          <p:nvPr/>
        </p:nvGrpSpPr>
        <p:grpSpPr>
          <a:xfrm>
            <a:off x="1294607" y="1633392"/>
            <a:ext cx="2529247" cy="509444"/>
            <a:chOff x="1313080" y="1633392"/>
            <a:chExt cx="2529247" cy="509444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0A218CEF-252A-4216-983C-4E873C5BE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16BC97D-E304-4FED-97C3-31B1BEA856DA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B76C49-0128-4064-9D5E-BA831681EC4D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AD458D7-2AD5-458A-8686-7A1395151B53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E0C3147-9775-4BC1-A27F-C5ABC067E6D7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06390A6-57B4-4E1E-B4B3-67948BF35EDB}"/>
                </a:ext>
              </a:extLst>
            </p:cNvPr>
            <p:cNvSpPr/>
            <p:nvPr/>
          </p:nvSpPr>
          <p:spPr bwMode="auto">
            <a:xfrm>
              <a:off x="1430441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96EB5696-E9A2-4E42-97A2-F4E2021E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2" y="1614512"/>
            <a:ext cx="153942" cy="153942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35A5A0F7-A9EE-4CC6-8A48-90DBA65B6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59" y="1611276"/>
            <a:ext cx="152565" cy="152565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7644B162-44FB-4593-A8CE-C5F4123428E1}"/>
              </a:ext>
            </a:extLst>
          </p:cNvPr>
          <p:cNvSpPr/>
          <p:nvPr/>
        </p:nvSpPr>
        <p:spPr bwMode="auto">
          <a:xfrm>
            <a:off x="3110501" y="142162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6B8D52-C95E-459E-9A8B-10B361A37519}"/>
              </a:ext>
            </a:extLst>
          </p:cNvPr>
          <p:cNvSpPr txBox="1"/>
          <p:nvPr/>
        </p:nvSpPr>
        <p:spPr>
          <a:xfrm>
            <a:off x="4812035" y="1602673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 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F0D27C-CCDD-4C75-9DF6-75F4E527CE76}"/>
              </a:ext>
            </a:extLst>
          </p:cNvPr>
          <p:cNvSpPr txBox="1"/>
          <p:nvPr/>
        </p:nvSpPr>
        <p:spPr>
          <a:xfrm>
            <a:off x="5682718" y="15958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 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923CDC-4282-4F4C-B12F-12E8A58551E8}"/>
              </a:ext>
            </a:extLst>
          </p:cNvPr>
          <p:cNvCxnSpPr>
            <a:cxnSpLocks/>
          </p:cNvCxnSpPr>
          <p:nvPr/>
        </p:nvCxnSpPr>
        <p:spPr bwMode="auto">
          <a:xfrm>
            <a:off x="4812035" y="1838036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1D21708-BDBE-4519-A91B-788D2C20D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72" y="2056473"/>
            <a:ext cx="457200" cy="457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8D8DAD-02FD-41F8-B21E-69466900C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3514436"/>
            <a:ext cx="457200" cy="457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18E55FE-C9E0-4AD8-AF53-BA4BB4F3DF50}"/>
              </a:ext>
            </a:extLst>
          </p:cNvPr>
          <p:cNvSpPr txBox="1"/>
          <p:nvPr/>
        </p:nvSpPr>
        <p:spPr>
          <a:xfrm>
            <a:off x="4876689" y="3606555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속보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빠르고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정확하게 속보를 알려드립니다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199D2CB-6917-4359-A74A-A0584BD013A1}"/>
              </a:ext>
            </a:extLst>
          </p:cNvPr>
          <p:cNvCxnSpPr>
            <a:cxnSpLocks/>
          </p:cNvCxnSpPr>
          <p:nvPr/>
        </p:nvCxnSpPr>
        <p:spPr bwMode="auto">
          <a:xfrm>
            <a:off x="4812035" y="4073236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5C3C6B43-6B74-422A-8B69-787C4EEA7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4188691"/>
            <a:ext cx="457200" cy="4572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5640380-9F33-492D-9BDB-2B70799279C2}"/>
              </a:ext>
            </a:extLst>
          </p:cNvPr>
          <p:cNvSpPr txBox="1"/>
          <p:nvPr/>
        </p:nvSpPr>
        <p:spPr>
          <a:xfrm>
            <a:off x="4876689" y="428081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주요뉴스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놓치면 안 될 주요뉴스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챙겨드립니다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6297744-BE53-47E7-998C-0D924F66D938}"/>
              </a:ext>
            </a:extLst>
          </p:cNvPr>
          <p:cNvCxnSpPr>
            <a:cxnSpLocks/>
          </p:cNvCxnSpPr>
          <p:nvPr/>
        </p:nvCxnSpPr>
        <p:spPr bwMode="auto">
          <a:xfrm>
            <a:off x="4812035" y="4747491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418DAB91-5C8C-476C-9F39-8EF0BF3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14" y="4826000"/>
            <a:ext cx="457200" cy="4572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01B6992-B163-46C7-83B7-7C056DEB1041}"/>
              </a:ext>
            </a:extLst>
          </p:cNvPr>
          <p:cNvSpPr txBox="1"/>
          <p:nvPr/>
        </p:nvSpPr>
        <p:spPr>
          <a:xfrm>
            <a:off x="4876689" y="491811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방송 알림 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이렇게 방송됩니다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D4D7806-F333-489F-B856-05C48AE2530F}"/>
              </a:ext>
            </a:extLst>
          </p:cNvPr>
          <p:cNvCxnSpPr>
            <a:cxnSpLocks/>
          </p:cNvCxnSpPr>
          <p:nvPr/>
        </p:nvCxnSpPr>
        <p:spPr bwMode="auto">
          <a:xfrm>
            <a:off x="4812035" y="5384800"/>
            <a:ext cx="246947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A154D95-7BC5-48EC-9F97-DFDA27DBAAA5}"/>
              </a:ext>
            </a:extLst>
          </p:cNvPr>
          <p:cNvSpPr txBox="1"/>
          <p:nvPr/>
        </p:nvSpPr>
        <p:spPr>
          <a:xfrm>
            <a:off x="4830508" y="5453238"/>
            <a:ext cx="119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설치된 앱 버전 정보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A74F6-58B7-47E5-8148-E2C731741C1E}"/>
              </a:ext>
            </a:extLst>
          </p:cNvPr>
          <p:cNvSpPr txBox="1"/>
          <p:nvPr/>
        </p:nvSpPr>
        <p:spPr>
          <a:xfrm>
            <a:off x="6058945" y="5453238"/>
            <a:ext cx="119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10.1.12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B990DA5A-5471-4592-B4B6-A6403D055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14" y="5997567"/>
            <a:ext cx="2228096" cy="20926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11C7313-11EF-4D40-91D5-C4A2664C43DB}"/>
              </a:ext>
            </a:extLst>
          </p:cNvPr>
          <p:cNvSpPr txBox="1"/>
          <p:nvPr/>
        </p:nvSpPr>
        <p:spPr>
          <a:xfrm>
            <a:off x="6718414" y="3643352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AA793E-0F8A-4D56-A055-CC411EB1513D}"/>
              </a:ext>
            </a:extLst>
          </p:cNvPr>
          <p:cNvSpPr txBox="1"/>
          <p:nvPr/>
        </p:nvSpPr>
        <p:spPr>
          <a:xfrm>
            <a:off x="6718414" y="4326843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27AD62-6491-41A6-978C-C41B3E539EF8}"/>
              </a:ext>
            </a:extLst>
          </p:cNvPr>
          <p:cNvSpPr txBox="1"/>
          <p:nvPr/>
        </p:nvSpPr>
        <p:spPr>
          <a:xfrm>
            <a:off x="6718414" y="4964152"/>
            <a:ext cx="338301" cy="20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A61CA7-4716-430D-A6D0-578595D146D1}"/>
              </a:ext>
            </a:extLst>
          </p:cNvPr>
          <p:cNvGrpSpPr/>
          <p:nvPr/>
        </p:nvGrpSpPr>
        <p:grpSpPr>
          <a:xfrm>
            <a:off x="1400287" y="2323109"/>
            <a:ext cx="2315338" cy="3805925"/>
            <a:chOff x="1400287" y="2323109"/>
            <a:chExt cx="2315338" cy="380592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9F072D7-B804-4471-B9AE-07CE748C18B8}"/>
                </a:ext>
              </a:extLst>
            </p:cNvPr>
            <p:cNvSpPr txBox="1"/>
            <p:nvPr/>
          </p:nvSpPr>
          <p:spPr>
            <a:xfrm>
              <a:off x="1400287" y="2804523"/>
              <a:ext cx="2315338" cy="24622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분야별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4D2FF3-68CB-43A1-B0E2-9C1BBEDD95A4}"/>
                </a:ext>
              </a:extLst>
            </p:cNvPr>
            <p:cNvSpPr txBox="1"/>
            <p:nvPr/>
          </p:nvSpPr>
          <p:spPr>
            <a:xfrm rot="10800000">
              <a:off x="3402719" y="281258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0F0D8FE-E25C-4185-BE1C-3885A132816F}"/>
                </a:ext>
              </a:extLst>
            </p:cNvPr>
            <p:cNvGrpSpPr/>
            <p:nvPr/>
          </p:nvGrpSpPr>
          <p:grpSpPr>
            <a:xfrm>
              <a:off x="1449615" y="3103750"/>
              <a:ext cx="2266010" cy="991875"/>
              <a:chOff x="4931758" y="3302577"/>
              <a:chExt cx="2266010" cy="991875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8C6B617-9CF1-46D4-BA00-20E15D34B824}"/>
                  </a:ext>
                </a:extLst>
              </p:cNvPr>
              <p:cNvSpPr txBox="1"/>
              <p:nvPr/>
            </p:nvSpPr>
            <p:spPr>
              <a:xfrm>
                <a:off x="4931758" y="3302577"/>
                <a:ext cx="714300" cy="80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전체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정치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경제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사회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3AD92E-0186-4760-8DAA-A0006ACD173D}"/>
                  </a:ext>
                </a:extLst>
              </p:cNvPr>
              <p:cNvSpPr txBox="1"/>
              <p:nvPr/>
            </p:nvSpPr>
            <p:spPr>
              <a:xfrm>
                <a:off x="5693426" y="3302577"/>
                <a:ext cx="714300" cy="80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문화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IT </a:t>
                </a: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과학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국제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재난 환경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80A0FB0-2DE8-463B-9ADF-6E2CB88E7E30}"/>
                  </a:ext>
                </a:extLst>
              </p:cNvPr>
              <p:cNvSpPr txBox="1"/>
              <p:nvPr/>
            </p:nvSpPr>
            <p:spPr>
              <a:xfrm>
                <a:off x="6483468" y="3302577"/>
                <a:ext cx="714300" cy="9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생활 건강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스포츠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연예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날씨 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n>
                      <a:solidFill>
                        <a:srgbClr val="1C2A3E">
                          <a:alpha val="16000"/>
                        </a:srgb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이슈 </a:t>
                </a:r>
                <a:endPara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2A8BBDE-468D-4A2E-B77E-411E2A1E9D3F}"/>
                </a:ext>
              </a:extLst>
            </p:cNvPr>
            <p:cNvSpPr txBox="1"/>
            <p:nvPr/>
          </p:nvSpPr>
          <p:spPr>
            <a:xfrm>
              <a:off x="1400287" y="4162268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TV</a:t>
              </a:r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4F9835C-A247-4FE1-96CD-9E9C74F3A4E4}"/>
                </a:ext>
              </a:extLst>
            </p:cNvPr>
            <p:cNvSpPr txBox="1"/>
            <p:nvPr/>
          </p:nvSpPr>
          <p:spPr>
            <a:xfrm>
              <a:off x="3402719" y="415185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3030F7D-360C-426C-9D48-6C15FFBDBDB2}"/>
                </a:ext>
              </a:extLst>
            </p:cNvPr>
            <p:cNvSpPr txBox="1"/>
            <p:nvPr/>
          </p:nvSpPr>
          <p:spPr>
            <a:xfrm>
              <a:off x="1400287" y="4485541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프리미엄</a:t>
              </a:r>
              <a:r>
                <a:rPr lang="en-US" altLang="ko-KR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</a:t>
              </a:r>
              <a:endPara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0ACAFCF-71DE-429F-A93D-D90BACCE3F94}"/>
                </a:ext>
              </a:extLst>
            </p:cNvPr>
            <p:cNvSpPr txBox="1"/>
            <p:nvPr/>
          </p:nvSpPr>
          <p:spPr>
            <a:xfrm>
              <a:off x="3402719" y="447513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EC547A-630E-4DE6-86DD-861C4C2C1D44}"/>
                </a:ext>
              </a:extLst>
            </p:cNvPr>
            <p:cNvSpPr txBox="1"/>
            <p:nvPr/>
          </p:nvSpPr>
          <p:spPr>
            <a:xfrm>
              <a:off x="1400287" y="4799578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시사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5045CA-E8DB-4B1E-A582-ADA364D9CAF9}"/>
                </a:ext>
              </a:extLst>
            </p:cNvPr>
            <p:cNvSpPr txBox="1"/>
            <p:nvPr/>
          </p:nvSpPr>
          <p:spPr>
            <a:xfrm>
              <a:off x="3402719" y="478916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A17BA4-4B8B-4E27-9798-B31561C248B2}"/>
                </a:ext>
              </a:extLst>
            </p:cNvPr>
            <p:cNvSpPr txBox="1"/>
            <p:nvPr/>
          </p:nvSpPr>
          <p:spPr>
            <a:xfrm>
              <a:off x="1400287" y="5122850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6DD43D-1CF0-4B58-86E4-E9619D536761}"/>
                </a:ext>
              </a:extLst>
            </p:cNvPr>
            <p:cNvSpPr txBox="1"/>
            <p:nvPr/>
          </p:nvSpPr>
          <p:spPr>
            <a:xfrm>
              <a:off x="3402719" y="511244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CE0CC0-416E-4CF9-AB9E-CDB1F517D204}"/>
                </a:ext>
              </a:extLst>
            </p:cNvPr>
            <p:cNvSpPr txBox="1"/>
            <p:nvPr/>
          </p:nvSpPr>
          <p:spPr>
            <a:xfrm>
              <a:off x="1400287" y="5436885"/>
              <a:ext cx="2315338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바로가기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1FCC2A-6CF3-484D-82E8-3F0CBE7B4832}"/>
                </a:ext>
              </a:extLst>
            </p:cNvPr>
            <p:cNvSpPr txBox="1"/>
            <p:nvPr/>
          </p:nvSpPr>
          <p:spPr>
            <a:xfrm>
              <a:off x="3402719" y="542647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6C9B52-16A6-436D-A6D6-D55F53835801}"/>
                </a:ext>
              </a:extLst>
            </p:cNvPr>
            <p:cNvSpPr txBox="1"/>
            <p:nvPr/>
          </p:nvSpPr>
          <p:spPr>
            <a:xfrm>
              <a:off x="1708583" y="2323109"/>
              <a:ext cx="18389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 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마이페이지  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  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다크모드</a:t>
              </a:r>
              <a:endPara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52493844-557F-4544-A3DD-F6611FF1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8471" y="5919766"/>
              <a:ext cx="2228096" cy="209268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306716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07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 설정 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B56A26D-B3E5-4FCA-A0F7-127FACC14EDB}"/>
              </a:ext>
            </a:extLst>
          </p:cNvPr>
          <p:cNvSpPr/>
          <p:nvPr/>
        </p:nvSpPr>
        <p:spPr bwMode="auto">
          <a:xfrm>
            <a:off x="5893526" y="543323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44FC5CB-2B82-4CC5-9813-3A5FCFD9B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9040" y="4544799"/>
            <a:ext cx="2383739" cy="18994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7" name="타원 136">
            <a:extLst>
              <a:ext uri="{FF2B5EF4-FFF2-40B4-BE49-F238E27FC236}">
                <a16:creationId xmlns:a16="http://schemas.microsoft.com/office/drawing/2014/main" id="{662C3342-B3B8-4BA6-AC0D-F2A403809704}"/>
              </a:ext>
            </a:extLst>
          </p:cNvPr>
          <p:cNvSpPr/>
          <p:nvPr/>
        </p:nvSpPr>
        <p:spPr bwMode="auto">
          <a:xfrm>
            <a:off x="8359635" y="44357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CA10578-D33D-436D-BED0-08923D1C9C65}"/>
              </a:ext>
            </a:extLst>
          </p:cNvPr>
          <p:cNvCxnSpPr>
            <a:stCxn id="19" idx="3"/>
            <a:endCxn id="24" idx="0"/>
          </p:cNvCxnSpPr>
          <p:nvPr/>
        </p:nvCxnSpPr>
        <p:spPr bwMode="auto">
          <a:xfrm>
            <a:off x="7175614" y="3743036"/>
            <a:ext cx="1775296" cy="8017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45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44B64F42-C5A5-45FE-9573-BEFF60102194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DC140314-2DE3-4F15-8B42-F410E5C5D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994AEA3-E9D0-4043-B354-E1CF48CE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D6FBE9-885B-4D39-AC63-DA1DD638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4822B0-31BA-4DC6-A909-21728B6C163D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04C286-8198-4B5F-AC97-87A385F28E11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419BB12-C4FC-4CBE-B415-3AD572D48B6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0362063-F528-4C01-A576-ED3FEE99F35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356F51F9-4E9C-453F-9BBF-37E3D81F709A}"/>
                </a:ext>
              </a:extLst>
            </p:cNvPr>
            <p:cNvSpPr/>
            <p:nvPr/>
          </p:nvSpPr>
          <p:spPr bwMode="auto">
            <a:xfrm>
              <a:off x="1409910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B4DA0-786F-4D5F-BE06-58A3DD408C91}"/>
              </a:ext>
            </a:extLst>
          </p:cNvPr>
          <p:cNvSpPr/>
          <p:nvPr/>
        </p:nvSpPr>
        <p:spPr bwMode="auto">
          <a:xfrm>
            <a:off x="4785953" y="1520830"/>
            <a:ext cx="2529247" cy="1476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54436"/>
              </p:ext>
            </p:extLst>
          </p:nvPr>
        </p:nvGraphicFramePr>
        <p:xfrm>
          <a:off x="8939284" y="973008"/>
          <a:ext cx="3152632" cy="516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아이콘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메뉴 창 닫기 버튼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창 닫힘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후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초기화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연관 검색어 함께 표시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버튼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 결과 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입력하지 않고 검색 버튼을 클릭한 경우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검색어를 입력해 주세요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클릭 시 검색어 입력 박스에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초기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검색어가 없는 경우 노출하지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검색어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 횟수가 높은 추천 검색어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검색결과 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목록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길이는 두줄 제한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영상인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검색어 입력 시 해당 검색어와 연관되어 검색했던 내역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검색어 선택 시 검색결과 화면으로 이동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08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 창 열기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B2FF34F-11B1-4783-A223-11D67F63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54" y="1595059"/>
            <a:ext cx="152768" cy="152768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325818" y="139993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15ECF-A1AA-42E1-9857-747DACF0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9827">
            <a:off x="3278096" y="1516783"/>
            <a:ext cx="571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52E002-489F-4512-A374-BC7199D9005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68" y="1614512"/>
            <a:ext cx="153942" cy="15394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6A06B3-6E9C-4856-BD7A-3B9569C67079}"/>
              </a:ext>
            </a:extLst>
          </p:cNvPr>
          <p:cNvSpPr/>
          <p:nvPr/>
        </p:nvSpPr>
        <p:spPr bwMode="auto">
          <a:xfrm>
            <a:off x="4990449" y="2038753"/>
            <a:ext cx="1873855" cy="2749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입력해 주세요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8D87AE-CBF9-452B-AE3F-E89F6E99E464}"/>
              </a:ext>
            </a:extLst>
          </p:cNvPr>
          <p:cNvSpPr/>
          <p:nvPr/>
        </p:nvSpPr>
        <p:spPr bwMode="auto">
          <a:xfrm>
            <a:off x="3838837" y="1642531"/>
            <a:ext cx="690096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24799F8-9A6C-4532-8760-6B8FB11C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85" y="2048787"/>
            <a:ext cx="237186" cy="2371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1645848-5384-418D-B6FF-AF79551CF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95" y="2109778"/>
            <a:ext cx="115204" cy="115204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8F9BE81D-D520-4023-9B26-EC83C673CBA6}"/>
              </a:ext>
            </a:extLst>
          </p:cNvPr>
          <p:cNvSpPr/>
          <p:nvPr/>
        </p:nvSpPr>
        <p:spPr bwMode="auto">
          <a:xfrm>
            <a:off x="7128320" y="1436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A4DC-7C35-4976-8725-969D0D773C8F}"/>
              </a:ext>
            </a:extLst>
          </p:cNvPr>
          <p:cNvSpPr txBox="1"/>
          <p:nvPr/>
        </p:nvSpPr>
        <p:spPr>
          <a:xfrm>
            <a:off x="4893389" y="1807921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어떤 기사를 찾으시나요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9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0CF8C-E20E-4C4D-AE91-33F6AF5A8498}"/>
              </a:ext>
            </a:extLst>
          </p:cNvPr>
          <p:cNvSpPr txBox="1"/>
          <p:nvPr/>
        </p:nvSpPr>
        <p:spPr>
          <a:xfrm>
            <a:off x="5004225" y="2389812"/>
            <a:ext cx="1973617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김남국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마약검거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노시니어존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태영호 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날씨 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B9D230-FDDE-4C5B-B0DF-8F11C3A7F39B}"/>
              </a:ext>
            </a:extLst>
          </p:cNvPr>
          <p:cNvSpPr txBox="1"/>
          <p:nvPr/>
        </p:nvSpPr>
        <p:spPr>
          <a:xfrm>
            <a:off x="4893389" y="4001959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B3F20-87B7-48D0-86AA-BC7B83AAEE5F}"/>
              </a:ext>
            </a:extLst>
          </p:cNvPr>
          <p:cNvSpPr/>
          <p:nvPr/>
        </p:nvSpPr>
        <p:spPr bwMode="auto">
          <a:xfrm>
            <a:off x="6070290" y="3382419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0BA00E-9A2A-4E15-B55A-833F40E76451}"/>
              </a:ext>
            </a:extLst>
          </p:cNvPr>
          <p:cNvSpPr/>
          <p:nvPr/>
        </p:nvSpPr>
        <p:spPr bwMode="auto">
          <a:xfrm>
            <a:off x="4896825" y="3382419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56FB94-FF0C-4541-A4CD-885DB3F185D0}"/>
              </a:ext>
            </a:extLst>
          </p:cNvPr>
          <p:cNvSpPr txBox="1"/>
          <p:nvPr/>
        </p:nvSpPr>
        <p:spPr>
          <a:xfrm>
            <a:off x="6047935" y="4001959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15FD87-870B-4649-A022-DF7D16EBF65F}"/>
              </a:ext>
            </a:extLst>
          </p:cNvPr>
          <p:cNvSpPr txBox="1"/>
          <p:nvPr/>
        </p:nvSpPr>
        <p:spPr>
          <a:xfrm>
            <a:off x="4893389" y="3110248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B4132E-94F0-492A-83F2-C0DC81F57870}"/>
              </a:ext>
            </a:extLst>
          </p:cNvPr>
          <p:cNvSpPr txBox="1"/>
          <p:nvPr/>
        </p:nvSpPr>
        <p:spPr>
          <a:xfrm>
            <a:off x="4893389" y="4999486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B87310-BAA2-4136-9BFE-967A337E33F2}"/>
              </a:ext>
            </a:extLst>
          </p:cNvPr>
          <p:cNvSpPr/>
          <p:nvPr/>
        </p:nvSpPr>
        <p:spPr bwMode="auto">
          <a:xfrm>
            <a:off x="6070290" y="4379946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EE5409-FBC0-405D-8D3F-F2E23910956D}"/>
              </a:ext>
            </a:extLst>
          </p:cNvPr>
          <p:cNvSpPr/>
          <p:nvPr/>
        </p:nvSpPr>
        <p:spPr bwMode="auto">
          <a:xfrm>
            <a:off x="4896825" y="4379946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5071E1-36CC-48D6-9624-C1FFFF78DE27}"/>
              </a:ext>
            </a:extLst>
          </p:cNvPr>
          <p:cNvSpPr txBox="1"/>
          <p:nvPr/>
        </p:nvSpPr>
        <p:spPr>
          <a:xfrm>
            <a:off x="6047935" y="4999486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6F473C-4AA5-408D-948D-8856814FC167}"/>
              </a:ext>
            </a:extLst>
          </p:cNvPr>
          <p:cNvSpPr txBox="1"/>
          <p:nvPr/>
        </p:nvSpPr>
        <p:spPr>
          <a:xfrm>
            <a:off x="4893389" y="5997014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33DF179-9C1B-48C9-9C65-6687D2BBD120}"/>
              </a:ext>
            </a:extLst>
          </p:cNvPr>
          <p:cNvSpPr/>
          <p:nvPr/>
        </p:nvSpPr>
        <p:spPr bwMode="auto">
          <a:xfrm>
            <a:off x="6070290" y="5377474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0E8788A-6FB0-4C72-B057-8526871B29B6}"/>
              </a:ext>
            </a:extLst>
          </p:cNvPr>
          <p:cNvSpPr/>
          <p:nvPr/>
        </p:nvSpPr>
        <p:spPr bwMode="auto">
          <a:xfrm>
            <a:off x="4896825" y="5377474"/>
            <a:ext cx="1094737" cy="59430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0902AD-8B42-43AA-9559-4A2519AC7676}"/>
              </a:ext>
            </a:extLst>
          </p:cNvPr>
          <p:cNvSpPr txBox="1"/>
          <p:nvPr/>
        </p:nvSpPr>
        <p:spPr>
          <a:xfrm>
            <a:off x="6047935" y="5997014"/>
            <a:ext cx="1137995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 정상 만찬장소 건배사는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?...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오늘 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7660C02-3336-4A5A-97EA-D733C762D5BA}"/>
              </a:ext>
            </a:extLst>
          </p:cNvPr>
          <p:cNvSpPr/>
          <p:nvPr/>
        </p:nvSpPr>
        <p:spPr bwMode="auto">
          <a:xfrm>
            <a:off x="4680684" y="20464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A4E3009-DC0A-40AA-8C51-AE8A4EF1B185}"/>
              </a:ext>
            </a:extLst>
          </p:cNvPr>
          <p:cNvSpPr/>
          <p:nvPr/>
        </p:nvSpPr>
        <p:spPr bwMode="auto">
          <a:xfrm>
            <a:off x="4694311" y="245287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430A1BB-AE4C-47A7-9BD2-7F444E5F3339}"/>
              </a:ext>
            </a:extLst>
          </p:cNvPr>
          <p:cNvSpPr/>
          <p:nvPr/>
        </p:nvSpPr>
        <p:spPr bwMode="auto">
          <a:xfrm>
            <a:off x="4560422" y="438629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418669F-9BF6-49A4-9C34-541C79CAF222}"/>
              </a:ext>
            </a:extLst>
          </p:cNvPr>
          <p:cNvSpPr/>
          <p:nvPr/>
        </p:nvSpPr>
        <p:spPr bwMode="auto">
          <a:xfrm>
            <a:off x="1702303" y="4689590"/>
            <a:ext cx="1873855" cy="2749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DCB0E4C-2627-40F4-AA0E-3F3B59C20BF7}"/>
              </a:ext>
            </a:extLst>
          </p:cNvPr>
          <p:cNvSpPr/>
          <p:nvPr/>
        </p:nvSpPr>
        <p:spPr bwMode="auto">
          <a:xfrm>
            <a:off x="1702303" y="4966681"/>
            <a:ext cx="1873855" cy="8891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물놀이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산불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강원도 강릉 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75AEC22F-057F-436C-9FD6-28CCE48FA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13" y="4769851"/>
            <a:ext cx="115204" cy="11520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B154110-F951-4F65-AF1E-DC92861D0782}"/>
              </a:ext>
            </a:extLst>
          </p:cNvPr>
          <p:cNvCxnSpPr>
            <a:stCxn id="103" idx="2"/>
            <a:endCxn id="106" idx="3"/>
          </p:cNvCxnSpPr>
          <p:nvPr/>
        </p:nvCxnSpPr>
        <p:spPr bwMode="auto">
          <a:xfrm rot="10800000" flipV="1">
            <a:off x="3576158" y="2147716"/>
            <a:ext cx="1104526" cy="267933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6D810E2-C1DD-42DB-8A08-70E4213B9550}"/>
              </a:ext>
            </a:extLst>
          </p:cNvPr>
          <p:cNvSpPr/>
          <p:nvPr/>
        </p:nvSpPr>
        <p:spPr bwMode="auto">
          <a:xfrm>
            <a:off x="100084" y="4510362"/>
            <a:ext cx="1212996" cy="687884"/>
          </a:xfrm>
          <a:prstGeom prst="wedgeRectCallout">
            <a:avLst>
              <a:gd name="adj1" fmla="val 89086"/>
              <a:gd name="adj2" fmla="val 2856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 입력 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연관 검색어 표시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6360BF-9614-49C5-AA69-44E17F72B7E7}"/>
              </a:ext>
            </a:extLst>
          </p:cNvPr>
          <p:cNvSpPr txBox="1"/>
          <p:nvPr/>
        </p:nvSpPr>
        <p:spPr>
          <a:xfrm>
            <a:off x="4896051" y="338597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18D551-93BA-469E-941C-69D5143AF906}"/>
              </a:ext>
            </a:extLst>
          </p:cNvPr>
          <p:cNvSpPr txBox="1"/>
          <p:nvPr/>
        </p:nvSpPr>
        <p:spPr>
          <a:xfrm>
            <a:off x="6078306" y="3385975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FC8ED-630C-4510-ADA8-9A4BC2983BC7}"/>
              </a:ext>
            </a:extLst>
          </p:cNvPr>
          <p:cNvSpPr txBox="1"/>
          <p:nvPr/>
        </p:nvSpPr>
        <p:spPr>
          <a:xfrm>
            <a:off x="4896051" y="43835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BC7728-3AEA-46D1-BBEE-F990FEB925E2}"/>
              </a:ext>
            </a:extLst>
          </p:cNvPr>
          <p:cNvSpPr txBox="1"/>
          <p:nvPr/>
        </p:nvSpPr>
        <p:spPr>
          <a:xfrm>
            <a:off x="6078306" y="4383502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69F9E5-4A6D-4468-8CDE-7F196E8E56A5}"/>
              </a:ext>
            </a:extLst>
          </p:cNvPr>
          <p:cNvSpPr txBox="1"/>
          <p:nvPr/>
        </p:nvSpPr>
        <p:spPr>
          <a:xfrm>
            <a:off x="4896051" y="538103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BE031-5A4D-44E3-9C73-C63C7FAF1252}"/>
              </a:ext>
            </a:extLst>
          </p:cNvPr>
          <p:cNvSpPr txBox="1"/>
          <p:nvPr/>
        </p:nvSpPr>
        <p:spPr>
          <a:xfrm>
            <a:off x="6078306" y="538103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C26D57-C2CD-411E-934E-68F3F30F1E52}"/>
              </a:ext>
            </a:extLst>
          </p:cNvPr>
          <p:cNvSpPr/>
          <p:nvPr/>
        </p:nvSpPr>
        <p:spPr bwMode="auto">
          <a:xfrm>
            <a:off x="5676977" y="20934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4DC459-A775-4328-8B72-86BC17E69E1C}"/>
              </a:ext>
            </a:extLst>
          </p:cNvPr>
          <p:cNvSpPr/>
          <p:nvPr/>
        </p:nvSpPr>
        <p:spPr bwMode="auto">
          <a:xfrm>
            <a:off x="6896177" y="19124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7D29AE7-EAFF-43D1-BAA3-5686B3A5971E}"/>
              </a:ext>
            </a:extLst>
          </p:cNvPr>
          <p:cNvSpPr/>
          <p:nvPr/>
        </p:nvSpPr>
        <p:spPr bwMode="auto">
          <a:xfrm>
            <a:off x="2486102" y="457946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38C127-F7F2-4047-BE30-E33161F7777D}"/>
              </a:ext>
            </a:extLst>
          </p:cNvPr>
          <p:cNvSpPr/>
          <p:nvPr/>
        </p:nvSpPr>
        <p:spPr bwMode="auto">
          <a:xfrm>
            <a:off x="6562802" y="219821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64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99B254-FA03-4163-8543-69DE285932D6}"/>
              </a:ext>
            </a:extLst>
          </p:cNvPr>
          <p:cNvGrpSpPr/>
          <p:nvPr/>
        </p:nvGrpSpPr>
        <p:grpSpPr>
          <a:xfrm>
            <a:off x="4812213" y="3953651"/>
            <a:ext cx="2450624" cy="2412233"/>
            <a:chOff x="4812213" y="3953651"/>
            <a:chExt cx="2450624" cy="241223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9C85689-8B09-4990-A7CE-57A5F6D9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213" y="3953651"/>
              <a:ext cx="2450624" cy="241223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A2E679E-0BF6-47EC-BFDB-702C49D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783" y="5627884"/>
              <a:ext cx="2300003" cy="36065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6911E7-DE9B-4BC6-ACA8-1886480862D3}"/>
              </a:ext>
            </a:extLst>
          </p:cNvPr>
          <p:cNvGrpSpPr/>
          <p:nvPr/>
        </p:nvGrpSpPr>
        <p:grpSpPr>
          <a:xfrm>
            <a:off x="1342979" y="4672725"/>
            <a:ext cx="2450624" cy="1693159"/>
            <a:chOff x="1342979" y="4672725"/>
            <a:chExt cx="2450624" cy="169315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9F808ED-AF15-4781-9208-991C0469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2979" y="4672725"/>
              <a:ext cx="2450624" cy="16931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609099-3A85-4810-ADC6-C0523C1CE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910" y="5627884"/>
              <a:ext cx="2300003" cy="36065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41401"/>
              </p:ext>
            </p:extLst>
          </p:nvPr>
        </p:nvGraphicFramePr>
        <p:xfrm>
          <a:off x="8939284" y="973008"/>
          <a:ext cx="3152632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어플리케이션 다운로드 열기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다운로드 영역 활성화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애플리케이션 다운로드 항목 아이콘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항몫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my K / KBS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NEWS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라디오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Kong / World TV</a:t>
                      </a: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앱 스토어로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안드로이드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구글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iOS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Store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어플리케이션 다운로드 닫기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다운로드 영역 닫힘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어플리케이션 다운로드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977F68-2E63-4B0C-92B3-EA32B4B773E5}"/>
              </a:ext>
            </a:extLst>
          </p:cNvPr>
          <p:cNvSpPr/>
          <p:nvPr/>
        </p:nvSpPr>
        <p:spPr bwMode="auto">
          <a:xfrm>
            <a:off x="4735611" y="2559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애플리케이션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다운로드 영역 활성 시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B2444BF5-9539-4869-AC82-BCA0BBE7E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4" y="4772000"/>
            <a:ext cx="574243" cy="478536"/>
          </a:xfrm>
          <a:prstGeom prst="rect">
            <a:avLst/>
          </a:prstGeom>
        </p:spPr>
      </p:pic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B0AC4C84-A6F8-4D2A-8AF1-239DF52E630D}"/>
              </a:ext>
            </a:extLst>
          </p:cNvPr>
          <p:cNvSpPr/>
          <p:nvPr/>
        </p:nvSpPr>
        <p:spPr bwMode="auto">
          <a:xfrm>
            <a:off x="3942623" y="5010353"/>
            <a:ext cx="574242" cy="24018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0BA27FE-34C2-47E1-9CE2-D9145AB3E08A}"/>
              </a:ext>
            </a:extLst>
          </p:cNvPr>
          <p:cNvSpPr/>
          <p:nvPr/>
        </p:nvSpPr>
        <p:spPr bwMode="auto">
          <a:xfrm>
            <a:off x="4656198" y="454458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D712D6-4989-455E-B098-FA4B608BEEDC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2F81C43-6567-4AAF-837B-30042E3F0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4812365-F100-4752-8C11-041FB650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4EC11DA-42A5-4BC7-A31E-619CE9E4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354F5D-23AA-48B2-AACC-BE03B44665D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CF578B-BE6E-4ACC-9DBB-24A9438E4E06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7E1D416-7772-4835-8A57-3050BCC3CEF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93674B-62A9-4D55-8FA8-FDB13D94BE6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5F7CD83-6ABB-4EB4-B6DA-CC8232E63962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3499193" y="450494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FFFAC0C-F731-4914-95FB-93EC07C24EFA}"/>
              </a:ext>
            </a:extLst>
          </p:cNvPr>
          <p:cNvSpPr/>
          <p:nvPr/>
        </p:nvSpPr>
        <p:spPr bwMode="auto">
          <a:xfrm>
            <a:off x="6992998" y="385186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CAD600-7276-4B94-A730-2DB73364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86" y="5624513"/>
            <a:ext cx="2300003" cy="3606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60A0D15-E48B-43DE-8647-F7AF4BFB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671" y="5624513"/>
            <a:ext cx="2300003" cy="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SB_KNM_01_09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32554"/>
              </p:ext>
            </p:extLst>
          </p:nvPr>
        </p:nvGraphicFramePr>
        <p:xfrm>
          <a:off x="8939284" y="973008"/>
          <a:ext cx="3152632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활성시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활성 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제목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일립니다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텍스트 클릭 상세 페이지로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6826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 이동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앱 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인스타그램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사이트 바로가기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화면으로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2365541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F808ED-AF15-4781-9208-991C0469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9" y="4672725"/>
            <a:ext cx="2450624" cy="169315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D712D6-4989-455E-B098-FA4B608BEEDC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2F81C43-6567-4AAF-837B-30042E3F0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4812365-F100-4752-8C11-041FB650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4EC11DA-42A5-4BC7-A31E-619CE9E4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354F5D-23AA-48B2-AACC-BE03B44665D4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CF578B-BE6E-4ACC-9DBB-24A9438E4E06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7E1D416-7772-4835-8A57-3050BCC3CEF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93674B-62A9-4D55-8FA8-FDB13D94BE6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5F7CD83-6ABB-4EB4-B6DA-CC8232E63962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636E58B4-04B0-4F7E-8066-B2061519B1FA}"/>
              </a:ext>
            </a:extLst>
          </p:cNvPr>
          <p:cNvSpPr/>
          <p:nvPr/>
        </p:nvSpPr>
        <p:spPr bwMode="auto">
          <a:xfrm>
            <a:off x="996976" y="41680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40D5CD-8BF8-4EBB-80A0-D5FFE93CD6A6}"/>
              </a:ext>
            </a:extLst>
          </p:cNvPr>
          <p:cNvSpPr/>
          <p:nvPr/>
        </p:nvSpPr>
        <p:spPr bwMode="auto">
          <a:xfrm>
            <a:off x="1301750" y="4153861"/>
            <a:ext cx="2512889" cy="202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AB03FF-6E62-4260-A12C-E9166550476C}"/>
              </a:ext>
            </a:extLst>
          </p:cNvPr>
          <p:cNvCxnSpPr/>
          <p:nvPr/>
        </p:nvCxnSpPr>
        <p:spPr bwMode="auto">
          <a:xfrm>
            <a:off x="1313080" y="4572000"/>
            <a:ext cx="250155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DABBB-4000-4F73-8089-B62A6FFAE187}"/>
              </a:ext>
            </a:extLst>
          </p:cNvPr>
          <p:cNvSpPr txBox="1"/>
          <p:nvPr/>
        </p:nvSpPr>
        <p:spPr>
          <a:xfrm>
            <a:off x="1389340" y="4395726"/>
            <a:ext cx="2154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KBS, 2TV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프로그램 조정 안내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4A3E1-4F97-4AC8-B223-EA743D8FA9C3}"/>
              </a:ext>
            </a:extLst>
          </p:cNvPr>
          <p:cNvSpPr txBox="1"/>
          <p:nvPr/>
        </p:nvSpPr>
        <p:spPr>
          <a:xfrm>
            <a:off x="1377506" y="4139682"/>
            <a:ext cx="71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공지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B59852-88B9-42CC-B8B2-94299A6C8F64}"/>
              </a:ext>
            </a:extLst>
          </p:cNvPr>
          <p:cNvSpPr/>
          <p:nvPr/>
        </p:nvSpPr>
        <p:spPr bwMode="auto">
          <a:xfrm>
            <a:off x="4760565" y="2365541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알립니다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화면 하단 상시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 노출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D44616F-5174-4EDF-A4C5-7ADE41FE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983" y="4672725"/>
            <a:ext cx="2450624" cy="169315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501029-CE86-4465-A3C1-D5F4D6E6D8B3}"/>
              </a:ext>
            </a:extLst>
          </p:cNvPr>
          <p:cNvGrpSpPr/>
          <p:nvPr/>
        </p:nvGrpSpPr>
        <p:grpSpPr>
          <a:xfrm>
            <a:off x="4786084" y="1595059"/>
            <a:ext cx="2529247" cy="547777"/>
            <a:chOff x="1313080" y="1595059"/>
            <a:chExt cx="2529247" cy="547777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0F73603-0750-440C-8719-C20BB36D8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AAD4752-B10C-465E-8F00-405D5EAF4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4DB57AB-0597-4222-A35A-4F838BF9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B63EDA-51E5-4FDA-8A32-0BA1034DF531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CF839-7F9E-4241-A210-EBAA48EE24B3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E0CA893-2935-46EF-BBA1-A3CB4159A0A7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5EC8CCA-DF67-4637-868F-749E383EA68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514C873-A5A9-4FE0-8987-1C3BB4E4D982}"/>
                </a:ext>
              </a:extLst>
            </p:cNvPr>
            <p:cNvSpPr/>
            <p:nvPr/>
          </p:nvSpPr>
          <p:spPr bwMode="auto">
            <a:xfrm>
              <a:off x="1425543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46AECD-52AE-4938-9875-CB48F2E72333}"/>
              </a:ext>
            </a:extLst>
          </p:cNvPr>
          <p:cNvSpPr/>
          <p:nvPr/>
        </p:nvSpPr>
        <p:spPr bwMode="auto">
          <a:xfrm>
            <a:off x="4774754" y="4153861"/>
            <a:ext cx="2512889" cy="202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13E2D12-DD99-4B8D-B2A1-D289D3D35A9F}"/>
              </a:ext>
            </a:extLst>
          </p:cNvPr>
          <p:cNvCxnSpPr/>
          <p:nvPr/>
        </p:nvCxnSpPr>
        <p:spPr bwMode="auto">
          <a:xfrm>
            <a:off x="4786084" y="4572000"/>
            <a:ext cx="250155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5CBC4B-A43D-4188-B99A-2B26D3DE1E63}"/>
              </a:ext>
            </a:extLst>
          </p:cNvPr>
          <p:cNvSpPr txBox="1"/>
          <p:nvPr/>
        </p:nvSpPr>
        <p:spPr>
          <a:xfrm>
            <a:off x="4862344" y="4395726"/>
            <a:ext cx="2154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KBS, 2TV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프로그램 조정 안내 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39245C-7953-4148-8E3C-CB452F62DD8E}"/>
              </a:ext>
            </a:extLst>
          </p:cNvPr>
          <p:cNvSpPr txBox="1"/>
          <p:nvPr/>
        </p:nvSpPr>
        <p:spPr>
          <a:xfrm>
            <a:off x="4850510" y="4139682"/>
            <a:ext cx="71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알림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7644F08-E236-41CA-A893-5498AACFA3C8}"/>
              </a:ext>
            </a:extLst>
          </p:cNvPr>
          <p:cNvGrpSpPr/>
          <p:nvPr/>
        </p:nvGrpSpPr>
        <p:grpSpPr>
          <a:xfrm>
            <a:off x="3558864" y="3902642"/>
            <a:ext cx="695503" cy="628363"/>
            <a:chOff x="6715304" y="1158803"/>
            <a:chExt cx="695503" cy="628363"/>
          </a:xfrm>
        </p:grpSpPr>
        <p:sp>
          <p:nvSpPr>
            <p:cNvPr id="56" name="말풍선: 사각형 55">
              <a:extLst>
                <a:ext uri="{FF2B5EF4-FFF2-40B4-BE49-F238E27FC236}">
                  <a16:creationId xmlns:a16="http://schemas.microsoft.com/office/drawing/2014/main" id="{1C004791-5E5F-421A-B039-E52669313CEF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BD00F5A-0FCE-4B3F-89D1-777906B458E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5BD4A01-9D87-42C9-A2F1-2904A3B301EE}"/>
              </a:ext>
            </a:extLst>
          </p:cNvPr>
          <p:cNvGrpSpPr/>
          <p:nvPr/>
        </p:nvGrpSpPr>
        <p:grpSpPr>
          <a:xfrm>
            <a:off x="7022501" y="3902642"/>
            <a:ext cx="695503" cy="628363"/>
            <a:chOff x="6715304" y="1158803"/>
            <a:chExt cx="695503" cy="628363"/>
          </a:xfrm>
        </p:grpSpPr>
        <p:sp>
          <p:nvSpPr>
            <p:cNvPr id="59" name="말풍선: 사각형 58">
              <a:extLst>
                <a:ext uri="{FF2B5EF4-FFF2-40B4-BE49-F238E27FC236}">
                  <a16:creationId xmlns:a16="http://schemas.microsoft.com/office/drawing/2014/main" id="{5D03DD33-3BA1-428A-872C-A432CAC67612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89E4EDB-9F90-4FF9-BE63-C92E838CB28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DAF794C7-FD5A-4F99-BBD6-5B1F110D5DF1}"/>
              </a:ext>
            </a:extLst>
          </p:cNvPr>
          <p:cNvSpPr/>
          <p:nvPr/>
        </p:nvSpPr>
        <p:spPr bwMode="auto">
          <a:xfrm>
            <a:off x="4469980" y="41680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A47C9B0-A80B-4A6D-9C77-647FC0629BAC}"/>
              </a:ext>
            </a:extLst>
          </p:cNvPr>
          <p:cNvSpPr/>
          <p:nvPr/>
        </p:nvSpPr>
        <p:spPr bwMode="auto">
          <a:xfrm>
            <a:off x="5199653" y="523945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DD4A7FB-3371-497C-AD98-21DAA49FD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986" y="5624513"/>
            <a:ext cx="2300003" cy="36065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AC2A6F2-843D-4DA5-8812-79D390CD8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671" y="5624513"/>
            <a:ext cx="2300003" cy="360651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2529B6A-C758-4924-AD5E-663B6006EA47}"/>
              </a:ext>
            </a:extLst>
          </p:cNvPr>
          <p:cNvSpPr/>
          <p:nvPr/>
        </p:nvSpPr>
        <p:spPr bwMode="auto">
          <a:xfrm>
            <a:off x="5892380" y="578440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77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7719"/>
              </p:ext>
            </p:extLst>
          </p:nvPr>
        </p:nvGraphicFramePr>
        <p:xfrm>
          <a:off x="620785" y="1069513"/>
          <a:ext cx="10813411" cy="473167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2023.04.28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All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 생성 내역</a:t>
            </a:r>
          </a:p>
        </p:txBody>
      </p:sp>
      <p:graphicFrame>
        <p:nvGraphicFramePr>
          <p:cNvPr id="4" name="Group 91">
            <a:extLst>
              <a:ext uri="{FF2B5EF4-FFF2-40B4-BE49-F238E27FC236}">
                <a16:creationId xmlns:a16="http://schemas.microsoft.com/office/drawing/2014/main" id="{ABBFB6A7-F311-4D94-901D-E5A8CCCD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9196"/>
              </p:ext>
            </p:extLst>
          </p:nvPr>
        </p:nvGraphicFramePr>
        <p:xfrm>
          <a:off x="620785" y="2042636"/>
          <a:ext cx="10813411" cy="2021336"/>
        </p:xfrm>
        <a:graphic>
          <a:graphicData uri="http://schemas.openxmlformats.org/drawingml/2006/table">
            <a:tbl>
              <a:tblPr/>
              <a:tblGrid>
                <a:gridCol w="655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279441897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1757977927"/>
                    </a:ext>
                  </a:extLst>
                </a:gridCol>
                <a:gridCol w="7279614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변경사유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등 일부 항목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알림설정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2023.07.19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추가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정책 추가 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송영훈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5C38A-2717-45D7-9564-5AF3FCB0B552}"/>
              </a:ext>
            </a:extLst>
          </p:cNvPr>
          <p:cNvSpPr txBox="1"/>
          <p:nvPr/>
        </p:nvSpPr>
        <p:spPr>
          <a:xfrm>
            <a:off x="531570" y="1728132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5107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62008"/>
              </p:ext>
            </p:extLst>
          </p:nvPr>
        </p:nvGraphicFramePr>
        <p:xfrm>
          <a:off x="8939284" y="973008"/>
          <a:ext cx="3152632" cy="3996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유형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제공하는 기능의 종류에 차이가 있음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 화면 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종류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모드변경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이전화면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위치로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좋아요 처리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공유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(Modal)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확대 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된 항목 컬러 다르게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[2-6]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다크모드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라이트모드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DB4DAD21-7BE6-459B-9C6C-6C1D2566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02" y="3670746"/>
            <a:ext cx="185972" cy="1859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D159AC0-9523-4F83-A051-B120B02B0F8A}"/>
              </a:ext>
            </a:extLst>
          </p:cNvPr>
          <p:cNvSpPr txBox="1"/>
          <p:nvPr/>
        </p:nvSpPr>
        <p:spPr>
          <a:xfrm>
            <a:off x="2675083" y="3583673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AD5C67-7983-421C-A4A6-C72BE1C474BE}"/>
              </a:ext>
            </a:extLst>
          </p:cNvPr>
          <p:cNvCxnSpPr/>
          <p:nvPr/>
        </p:nvCxnSpPr>
        <p:spPr bwMode="auto">
          <a:xfrm>
            <a:off x="1313080" y="36179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0F41749E-A24D-4F9F-8904-1B64B4D39E11}"/>
              </a:ext>
            </a:extLst>
          </p:cNvPr>
          <p:cNvSpPr/>
          <p:nvPr/>
        </p:nvSpPr>
        <p:spPr bwMode="auto">
          <a:xfrm>
            <a:off x="2483805" y="20541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8649AE-A532-4B0D-92E5-8293512DE105}"/>
              </a:ext>
            </a:extLst>
          </p:cNvPr>
          <p:cNvSpPr/>
          <p:nvPr/>
        </p:nvSpPr>
        <p:spPr bwMode="auto">
          <a:xfrm>
            <a:off x="2028619" y="177900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유형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5655CE7-A89A-4097-9629-9B7EFF18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33" y="4337496"/>
            <a:ext cx="185972" cy="1859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BDB0BC7-5C25-47CA-94AD-80FDECBE4FFF}"/>
              </a:ext>
            </a:extLst>
          </p:cNvPr>
          <p:cNvSpPr txBox="1"/>
          <p:nvPr/>
        </p:nvSpPr>
        <p:spPr>
          <a:xfrm>
            <a:off x="2917829" y="4250423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7F7CF00-7509-4A2B-96FF-0F45407F74DB}"/>
              </a:ext>
            </a:extLst>
          </p:cNvPr>
          <p:cNvCxnSpPr/>
          <p:nvPr/>
        </p:nvCxnSpPr>
        <p:spPr bwMode="auto">
          <a:xfrm>
            <a:off x="1280464" y="428471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61FDFB0-0CD9-4C21-A1BD-FAD5D52B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2" y="4337496"/>
            <a:ext cx="174760" cy="1747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0B2EE46-9AA7-4E7D-AAE0-DEEFB21B6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5" y="5028185"/>
            <a:ext cx="215444" cy="21544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55E2919-5E39-40D8-8E50-8751DEFB4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33" y="5023928"/>
            <a:ext cx="209550" cy="20955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F136EAC-7C8D-49E6-B6D8-AAA8C973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11" y="5032052"/>
            <a:ext cx="185972" cy="18597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B8B7E0-B004-4AC6-B764-2C651866CD89}"/>
              </a:ext>
            </a:extLst>
          </p:cNvPr>
          <p:cNvSpPr txBox="1"/>
          <p:nvPr/>
        </p:nvSpPr>
        <p:spPr>
          <a:xfrm>
            <a:off x="2714902" y="4944979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24FA026-7680-4F30-B4BF-EB673024BCCF}"/>
              </a:ext>
            </a:extLst>
          </p:cNvPr>
          <p:cNvCxnSpPr>
            <a:cxnSpLocks/>
          </p:cNvCxnSpPr>
          <p:nvPr/>
        </p:nvCxnSpPr>
        <p:spPr bwMode="auto">
          <a:xfrm>
            <a:off x="1288520" y="497926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0B36B7D-49C5-46F4-9E48-F3BB2A0E0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97" y="5032052"/>
            <a:ext cx="174760" cy="17476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68165ED-53D2-4827-A630-7B8D47471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617" y="5042699"/>
            <a:ext cx="206892" cy="18472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D1B1F4-D26C-4EE8-959E-DB2204EA3378}"/>
              </a:ext>
            </a:extLst>
          </p:cNvPr>
          <p:cNvSpPr/>
          <p:nvPr/>
        </p:nvSpPr>
        <p:spPr bwMode="auto">
          <a:xfrm>
            <a:off x="976711" y="37693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8C4EC5-5151-4087-8A4F-1BAA9B8A1529}"/>
              </a:ext>
            </a:extLst>
          </p:cNvPr>
          <p:cNvSpPr/>
          <p:nvPr/>
        </p:nvSpPr>
        <p:spPr bwMode="auto">
          <a:xfrm>
            <a:off x="976711" y="43598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F5FEF5-7920-4E2C-B4F6-DABB8ADEE65A}"/>
              </a:ext>
            </a:extLst>
          </p:cNvPr>
          <p:cNvSpPr/>
          <p:nvPr/>
        </p:nvSpPr>
        <p:spPr bwMode="auto">
          <a:xfrm>
            <a:off x="976711" y="50266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1AC076E-4876-440D-A413-D06FE0F77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617" y="3709199"/>
            <a:ext cx="206892" cy="184725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B75578F2-C178-46F5-904B-A08FB57C11C1}"/>
              </a:ext>
            </a:extLst>
          </p:cNvPr>
          <p:cNvSpPr/>
          <p:nvPr/>
        </p:nvSpPr>
        <p:spPr bwMode="auto">
          <a:xfrm>
            <a:off x="5960430" y="20541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05A947-8AA9-4869-B46B-16A27E228C33}"/>
              </a:ext>
            </a:extLst>
          </p:cNvPr>
          <p:cNvSpPr/>
          <p:nvPr/>
        </p:nvSpPr>
        <p:spPr bwMode="auto">
          <a:xfrm>
            <a:off x="5505244" y="177900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기능설명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0CE3B30-1F5B-4DC2-A5E3-21E24F06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25" y="3866135"/>
            <a:ext cx="215444" cy="21544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F62ABB8-C582-4A35-9134-55CFE47C3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33" y="3861878"/>
            <a:ext cx="209550" cy="20955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DBA6E87-4E7C-4170-94A0-1DC906BA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11" y="3870002"/>
            <a:ext cx="185972" cy="18597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1CCCA6-A719-4191-B5FD-B5FC60011E5F}"/>
              </a:ext>
            </a:extLst>
          </p:cNvPr>
          <p:cNvSpPr txBox="1"/>
          <p:nvPr/>
        </p:nvSpPr>
        <p:spPr>
          <a:xfrm>
            <a:off x="6220102" y="3782929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95F3A15-0F07-4289-8B02-1EE83BC51A79}"/>
              </a:ext>
            </a:extLst>
          </p:cNvPr>
          <p:cNvCxnSpPr>
            <a:cxnSpLocks/>
          </p:cNvCxnSpPr>
          <p:nvPr/>
        </p:nvCxnSpPr>
        <p:spPr bwMode="auto">
          <a:xfrm>
            <a:off x="4793720" y="3817216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5D996B2B-CE84-4B05-8458-9951EC36B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97" y="3870002"/>
            <a:ext cx="174760" cy="17476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7132C07-BCBF-4349-8198-13CD0BFDD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817" y="3880649"/>
            <a:ext cx="206892" cy="18472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9BCA11-CC28-414F-8007-306E221616C2}"/>
              </a:ext>
            </a:extLst>
          </p:cNvPr>
          <p:cNvSpPr txBox="1"/>
          <p:nvPr/>
        </p:nvSpPr>
        <p:spPr>
          <a:xfrm>
            <a:off x="7343983" y="2686032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작성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하단 댓글 작성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영역으로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이동된다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7D1AC4-8B24-4365-84C3-9121AD607498}"/>
              </a:ext>
            </a:extLst>
          </p:cNvPr>
          <p:cNvSpPr txBox="1"/>
          <p:nvPr/>
        </p:nvSpPr>
        <p:spPr>
          <a:xfrm>
            <a:off x="7356471" y="3229341"/>
            <a:ext cx="1382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기사 평가를 위한 영역이 현재 영역에서 활성화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DFAA34-23C3-4EC5-BC72-2C561A14E080}"/>
              </a:ext>
            </a:extLst>
          </p:cNvPr>
          <p:cNvSpPr txBox="1"/>
          <p:nvPr/>
        </p:nvSpPr>
        <p:spPr>
          <a:xfrm>
            <a:off x="7356471" y="5455723"/>
            <a:ext cx="13827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공유하기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보고 있는 화면에 대해서 공유하기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위한 팝업이 오픈 된다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64293-ABEA-44F4-8534-1B3A1B47E8AC}"/>
              </a:ext>
            </a:extLst>
          </p:cNvPr>
          <p:cNvSpPr txBox="1"/>
          <p:nvPr/>
        </p:nvSpPr>
        <p:spPr>
          <a:xfrm>
            <a:off x="7356471" y="4866930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확대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화면내 텍스트를 확대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축소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439BF6-72C6-40DA-A015-7E80C33713C2}"/>
              </a:ext>
            </a:extLst>
          </p:cNvPr>
          <p:cNvSpPr txBox="1"/>
          <p:nvPr/>
        </p:nvSpPr>
        <p:spPr>
          <a:xfrm>
            <a:off x="7356471" y="4281851"/>
            <a:ext cx="181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모드 변경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화면의 모드를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다크모드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라이트 모드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가지로 변경할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CE3856-7EAD-4940-8D84-37ECD20A7510}"/>
              </a:ext>
            </a:extLst>
          </p:cNvPr>
          <p:cNvSpPr txBox="1"/>
          <p:nvPr/>
        </p:nvSpPr>
        <p:spPr>
          <a:xfrm>
            <a:off x="7343983" y="2250557"/>
            <a:ext cx="1811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이전화면 이동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이전화면으로 이동할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7B92D4C-5DE4-4C0F-9BBA-E9FB4FEE111C}"/>
              </a:ext>
            </a:extLst>
          </p:cNvPr>
          <p:cNvCxnSpPr>
            <a:stCxn id="78" idx="0"/>
            <a:endCxn id="99" idx="1"/>
          </p:cNvCxnSpPr>
          <p:nvPr/>
        </p:nvCxnSpPr>
        <p:spPr bwMode="auto">
          <a:xfrm rot="5400000" flipH="1" flipV="1">
            <a:off x="5451649" y="1977668"/>
            <a:ext cx="1457862" cy="232680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0C24D45-0D82-4794-9E81-62C6E4E2BB2D}"/>
              </a:ext>
            </a:extLst>
          </p:cNvPr>
          <p:cNvCxnSpPr>
            <a:stCxn id="72" idx="0"/>
            <a:endCxn id="84" idx="1"/>
          </p:cNvCxnSpPr>
          <p:nvPr/>
        </p:nvCxnSpPr>
        <p:spPr bwMode="auto">
          <a:xfrm rot="5400000" flipH="1" flipV="1">
            <a:off x="5850294" y="2368190"/>
            <a:ext cx="960402" cy="2026975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E3F792-D0ED-49F3-8B5A-90231149C562}"/>
              </a:ext>
            </a:extLst>
          </p:cNvPr>
          <p:cNvCxnSpPr>
            <a:stCxn id="71" idx="0"/>
            <a:endCxn id="85" idx="1"/>
          </p:cNvCxnSpPr>
          <p:nvPr/>
        </p:nvCxnSpPr>
        <p:spPr bwMode="auto">
          <a:xfrm rot="5400000" flipH="1" flipV="1">
            <a:off x="6321584" y="2831248"/>
            <a:ext cx="421350" cy="1648424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212332B-8391-4B66-8A22-17CF9C9B26CC}"/>
              </a:ext>
            </a:extLst>
          </p:cNvPr>
          <p:cNvCxnSpPr>
            <a:stCxn id="80" idx="2"/>
            <a:endCxn id="91" idx="1"/>
          </p:cNvCxnSpPr>
          <p:nvPr/>
        </p:nvCxnSpPr>
        <p:spPr bwMode="auto">
          <a:xfrm rot="16200000" flipH="1">
            <a:off x="7024407" y="4165230"/>
            <a:ext cx="431921" cy="232208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B02341E-6629-4886-9697-662AE56393C9}"/>
              </a:ext>
            </a:extLst>
          </p:cNvPr>
          <p:cNvCxnSpPr>
            <a:stCxn id="74" idx="2"/>
            <a:endCxn id="88" idx="1"/>
          </p:cNvCxnSpPr>
          <p:nvPr/>
        </p:nvCxnSpPr>
        <p:spPr bwMode="auto">
          <a:xfrm rot="16200000" flipH="1">
            <a:off x="6489755" y="4215658"/>
            <a:ext cx="985898" cy="747534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ED26A3-86A4-4CD0-BA38-9414C8939C07}"/>
              </a:ext>
            </a:extLst>
          </p:cNvPr>
          <p:cNvCxnSpPr>
            <a:stCxn id="73" idx="2"/>
            <a:endCxn id="86" idx="1"/>
          </p:cNvCxnSpPr>
          <p:nvPr/>
        </p:nvCxnSpPr>
        <p:spPr bwMode="auto">
          <a:xfrm rot="16200000" flipH="1">
            <a:off x="5887357" y="4255914"/>
            <a:ext cx="1669054" cy="1269174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8049CD7-ECA0-4FEF-A7C1-D7B940794EC7}"/>
              </a:ext>
            </a:extLst>
          </p:cNvPr>
          <p:cNvSpPr/>
          <p:nvPr/>
        </p:nvSpPr>
        <p:spPr bwMode="auto">
          <a:xfrm>
            <a:off x="8139511" y="22643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2011163-94B3-411F-A934-964CE4D6731C}"/>
              </a:ext>
            </a:extLst>
          </p:cNvPr>
          <p:cNvSpPr/>
          <p:nvPr/>
        </p:nvSpPr>
        <p:spPr bwMode="auto">
          <a:xfrm>
            <a:off x="7958536" y="27025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7F820DB-6FC1-408B-9FE4-DA02C529F0E9}"/>
              </a:ext>
            </a:extLst>
          </p:cNvPr>
          <p:cNvSpPr/>
          <p:nvPr/>
        </p:nvSpPr>
        <p:spPr bwMode="auto">
          <a:xfrm>
            <a:off x="7958536" y="322638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BDEEDF2-5367-416C-B24B-E8AC3F57FF7F}"/>
              </a:ext>
            </a:extLst>
          </p:cNvPr>
          <p:cNvSpPr/>
          <p:nvPr/>
        </p:nvSpPr>
        <p:spPr bwMode="auto">
          <a:xfrm>
            <a:off x="8177611" y="43027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BE2D01D-A6EC-4068-918A-5D24F50CC96F}"/>
              </a:ext>
            </a:extLst>
          </p:cNvPr>
          <p:cNvSpPr/>
          <p:nvPr/>
        </p:nvSpPr>
        <p:spPr bwMode="auto">
          <a:xfrm>
            <a:off x="8301436" y="48551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9F58F4-8E7D-4194-B110-912D8C2C608C}"/>
              </a:ext>
            </a:extLst>
          </p:cNvPr>
          <p:cNvSpPr/>
          <p:nvPr/>
        </p:nvSpPr>
        <p:spPr bwMode="auto">
          <a:xfrm>
            <a:off x="7949011" y="54647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B1C556-3821-4612-B30D-1F341D17F541}"/>
              </a:ext>
            </a:extLst>
          </p:cNvPr>
          <p:cNvSpPr txBox="1"/>
          <p:nvPr/>
        </p:nvSpPr>
        <p:spPr>
          <a:xfrm>
            <a:off x="390733" y="356500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5F38B-3BD2-46DC-975D-74CE862C412C}"/>
              </a:ext>
            </a:extLst>
          </p:cNvPr>
          <p:cNvSpPr txBox="1"/>
          <p:nvPr/>
        </p:nvSpPr>
        <p:spPr>
          <a:xfrm>
            <a:off x="390733" y="411745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서브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B2F07-9CCD-4366-A063-BC8FC719E34A}"/>
              </a:ext>
            </a:extLst>
          </p:cNvPr>
          <p:cNvSpPr txBox="1"/>
          <p:nvPr/>
        </p:nvSpPr>
        <p:spPr>
          <a:xfrm>
            <a:off x="390733" y="4803257"/>
            <a:ext cx="1062569" cy="21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 용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8810"/>
              </p:ext>
            </p:extLst>
          </p:nvPr>
        </p:nvGraphicFramePr>
        <p:xfrm>
          <a:off x="8939284" y="973008"/>
          <a:ext cx="3152632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아이콘 클릭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기사 평가 영역 열림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중 한가지만 선택 가능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선택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선택 완료 후 평가 창 닫힘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기사평가 아이콘 상태 변경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;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완료 후 재 평가 불가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 평가 시도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 평가 하셨습니다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공유하기 버튼 클릭 시 공유 팝업 열림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공유팝업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페이스북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카카오톡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카카오스토리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블로그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버튼 클릭 시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복사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되어었습니다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모드 변경 버튼 클릭 시 아이콘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라이트 모드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다크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모드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CBF4617-7BA0-4502-AE8E-B1355569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85" y="6029079"/>
            <a:ext cx="215444" cy="2154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2DC9FE-BF7B-4F9D-806B-2AED6A0B3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93" y="6024822"/>
            <a:ext cx="209550" cy="20955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7F98A6DB-9453-4857-9CAA-63E2D6FD7400}"/>
              </a:ext>
            </a:extLst>
          </p:cNvPr>
          <p:cNvSpPr/>
          <p:nvPr/>
        </p:nvSpPr>
        <p:spPr bwMode="auto">
          <a:xfrm>
            <a:off x="4497464" y="600937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EEF1CBA-5976-4BF5-9B18-B8A8E3CF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15" y="6310772"/>
            <a:ext cx="215444" cy="2154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D7F857-25EE-4CD2-9BF3-15A600D7ADB5}"/>
              </a:ext>
            </a:extLst>
          </p:cNvPr>
          <p:cNvSpPr/>
          <p:nvPr/>
        </p:nvSpPr>
        <p:spPr bwMode="auto">
          <a:xfrm>
            <a:off x="1438798" y="3418047"/>
            <a:ext cx="2256901" cy="1666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E5B29B-AF39-4663-96DB-559010DC36D1}"/>
              </a:ext>
            </a:extLst>
          </p:cNvPr>
          <p:cNvSpPr/>
          <p:nvPr/>
        </p:nvSpPr>
        <p:spPr bwMode="auto">
          <a:xfrm>
            <a:off x="2311666" y="4745242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E719D5-3594-4FC0-AA1C-DE998657B231}"/>
              </a:ext>
            </a:extLst>
          </p:cNvPr>
          <p:cNvSpPr txBox="1"/>
          <p:nvPr/>
        </p:nvSpPr>
        <p:spPr>
          <a:xfrm>
            <a:off x="3409922" y="3481793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B338060-6788-4FA9-87E8-9CBA8B4C5169}"/>
              </a:ext>
            </a:extLst>
          </p:cNvPr>
          <p:cNvCxnSpPr>
            <a:cxnSpLocks/>
            <a:stCxn id="20" idx="0"/>
            <a:endCxn id="58" idx="3"/>
          </p:cNvCxnSpPr>
          <p:nvPr/>
        </p:nvCxnSpPr>
        <p:spPr bwMode="auto">
          <a:xfrm rot="16200000" flipV="1">
            <a:off x="3806133" y="4140705"/>
            <a:ext cx="1777940" cy="199880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BD43933B-DF19-4E36-95AA-C3118022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71" y="6032946"/>
            <a:ext cx="185972" cy="18597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F50F8D6-8D5A-456E-A158-7FE8CB14FF70}"/>
              </a:ext>
            </a:extLst>
          </p:cNvPr>
          <p:cNvSpPr txBox="1"/>
          <p:nvPr/>
        </p:nvSpPr>
        <p:spPr>
          <a:xfrm>
            <a:off x="6206562" y="5945873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D650F5E-EF7E-49E7-9440-A9DC4ADEBD0E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5A8C7E64-E27D-416A-B55C-C4B1F819D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7" y="6032946"/>
            <a:ext cx="174760" cy="17476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92AEEFD-7A21-42D3-AE3B-DEB8760D0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876" y="2467748"/>
            <a:ext cx="1976171" cy="16661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9BDAA62-8D83-4876-8D64-13AF0EEA0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6" y="3310360"/>
            <a:ext cx="309823" cy="3098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CDDD863-CDF2-43A3-8318-709977383229}"/>
              </a:ext>
            </a:extLst>
          </p:cNvPr>
          <p:cNvSpPr txBox="1"/>
          <p:nvPr/>
        </p:nvSpPr>
        <p:spPr>
          <a:xfrm>
            <a:off x="7451135" y="3575146"/>
            <a:ext cx="5918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</a:t>
            </a:r>
            <a:r>
              <a:rPr lang="ko-KR" altLang="en-US" sz="5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퍼가기</a:t>
            </a:r>
            <a:endParaRPr lang="ko-KR" altLang="en-US" sz="5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77EC333-B0DE-4051-9654-08D1A6673B5B}"/>
              </a:ext>
            </a:extLst>
          </p:cNvPr>
          <p:cNvCxnSpPr>
            <a:stCxn id="84" idx="0"/>
            <a:endCxn id="57" idx="2"/>
          </p:cNvCxnSpPr>
          <p:nvPr/>
        </p:nvCxnSpPr>
        <p:spPr bwMode="auto">
          <a:xfrm rot="5400000" flipH="1" flipV="1">
            <a:off x="5841852" y="4365837"/>
            <a:ext cx="1899015" cy="143520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0D0C8-4A55-4197-A01C-9C1B08F0F439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A1EE5C5B-3D8E-4C8C-99E5-C2416E32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540884E3-1070-4000-BDC9-07E869D6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0AFD01D-6A41-4D0B-A4DB-41B05131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9290C9-9253-4785-9EAC-4179A8DCCC5E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D992696-1863-4546-A97E-9CF397781FC9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C9A1571-145F-4F98-B00A-D7307B9CAFE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7F4AF4F-7C9A-4E02-92D1-2CD8A3FAB8A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ED3196CE-C329-46FD-9139-FD4AD472A666}"/>
                </a:ext>
              </a:extLst>
            </p:cNvPr>
            <p:cNvSpPr/>
            <p:nvPr/>
          </p:nvSpPr>
          <p:spPr bwMode="auto">
            <a:xfrm>
              <a:off x="1412096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9BB91E8-A82A-4342-A6B1-0AE8A2FB2A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7277" y="6043593"/>
            <a:ext cx="206892" cy="184725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2468B2A5-B2ED-4E5B-BCFA-BF737AEA62BA}"/>
              </a:ext>
            </a:extLst>
          </p:cNvPr>
          <p:cNvSpPr/>
          <p:nvPr/>
        </p:nvSpPr>
        <p:spPr bwMode="auto">
          <a:xfrm>
            <a:off x="1849644" y="3797868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AF2C0E-EDE4-4040-9329-7C74CDEA6B66}"/>
              </a:ext>
            </a:extLst>
          </p:cNvPr>
          <p:cNvSpPr txBox="1"/>
          <p:nvPr/>
        </p:nvSpPr>
        <p:spPr>
          <a:xfrm>
            <a:off x="1969349" y="3778066"/>
            <a:ext cx="506382" cy="2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4B53DBB-445C-41F4-9B35-145C5C96ED54}"/>
              </a:ext>
            </a:extLst>
          </p:cNvPr>
          <p:cNvSpPr/>
          <p:nvPr/>
        </p:nvSpPr>
        <p:spPr bwMode="auto">
          <a:xfrm>
            <a:off x="1864918" y="4092066"/>
            <a:ext cx="150182" cy="1501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3971D-540C-43CE-B2A8-A9924F6DD148}"/>
              </a:ext>
            </a:extLst>
          </p:cNvPr>
          <p:cNvSpPr txBox="1"/>
          <p:nvPr/>
        </p:nvSpPr>
        <p:spPr>
          <a:xfrm>
            <a:off x="1984622" y="4072264"/>
            <a:ext cx="598175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4258D0C-54BB-4DE3-91A4-BFB8E091CF2D}"/>
              </a:ext>
            </a:extLst>
          </p:cNvPr>
          <p:cNvSpPr/>
          <p:nvPr/>
        </p:nvSpPr>
        <p:spPr bwMode="auto">
          <a:xfrm>
            <a:off x="1864918" y="4360951"/>
            <a:ext cx="150182" cy="15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F20672-CD9A-4FA0-9A57-76AE5746B84B}"/>
              </a:ext>
            </a:extLst>
          </p:cNvPr>
          <p:cNvSpPr txBox="1"/>
          <p:nvPr/>
        </p:nvSpPr>
        <p:spPr>
          <a:xfrm>
            <a:off x="1984622" y="4341149"/>
            <a:ext cx="654088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380330E-3071-4B07-AE12-D7D3EBFF6047}"/>
              </a:ext>
            </a:extLst>
          </p:cNvPr>
          <p:cNvSpPr/>
          <p:nvPr/>
        </p:nvSpPr>
        <p:spPr bwMode="auto">
          <a:xfrm>
            <a:off x="5527111" y="585605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02F3D0-49E1-4F88-9DF0-B5678E78061C}"/>
              </a:ext>
            </a:extLst>
          </p:cNvPr>
          <p:cNvSpPr/>
          <p:nvPr/>
        </p:nvSpPr>
        <p:spPr bwMode="auto">
          <a:xfrm>
            <a:off x="2383861" y="32938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67BA4D-988A-4B26-84B1-A878E7E98779}"/>
              </a:ext>
            </a:extLst>
          </p:cNvPr>
          <p:cNvSpPr/>
          <p:nvPr/>
        </p:nvSpPr>
        <p:spPr bwMode="auto">
          <a:xfrm>
            <a:off x="5546161" y="651328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4AE8968-0812-4166-A33A-9E88162C5576}"/>
              </a:ext>
            </a:extLst>
          </p:cNvPr>
          <p:cNvCxnSpPr>
            <a:cxnSpLocks/>
            <a:stCxn id="58" idx="2"/>
            <a:endCxn id="49" idx="1"/>
          </p:cNvCxnSpPr>
          <p:nvPr/>
        </p:nvCxnSpPr>
        <p:spPr bwMode="auto">
          <a:xfrm rot="16200000" flipH="1">
            <a:off x="3409850" y="4241629"/>
            <a:ext cx="1334264" cy="30194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F79C972F-2D7A-4559-96AF-423A9F59A45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21" y="5994953"/>
            <a:ext cx="282004" cy="28200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4AC9F1-6BED-42DB-A2C0-5F377D6E695E}"/>
              </a:ext>
            </a:extLst>
          </p:cNvPr>
          <p:cNvCxnSpPr>
            <a:stCxn id="15" idx="3"/>
            <a:endCxn id="87" idx="1"/>
          </p:cNvCxnSpPr>
          <p:nvPr/>
        </p:nvCxnSpPr>
        <p:spPr bwMode="auto">
          <a:xfrm flipV="1">
            <a:off x="7214169" y="6135955"/>
            <a:ext cx="36705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BA154D5-A1B6-4394-BD52-1CF5D124B460}"/>
              </a:ext>
            </a:extLst>
          </p:cNvPr>
          <p:cNvSpPr/>
          <p:nvPr/>
        </p:nvSpPr>
        <p:spPr bwMode="auto">
          <a:xfrm>
            <a:off x="5542712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0CEB108-96DC-41F1-AC58-B5487BD1511A}"/>
              </a:ext>
            </a:extLst>
          </p:cNvPr>
          <p:cNvSpPr/>
          <p:nvPr/>
        </p:nvSpPr>
        <p:spPr bwMode="auto">
          <a:xfrm>
            <a:off x="6942887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993FFA-B394-4AED-8E4A-949C45FB386D}"/>
              </a:ext>
            </a:extLst>
          </p:cNvPr>
          <p:cNvSpPr txBox="1"/>
          <p:nvPr/>
        </p:nvSpPr>
        <p:spPr>
          <a:xfrm>
            <a:off x="1526453" y="2197121"/>
            <a:ext cx="17148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기준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평가는 중복 평가 할 수 없다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평가는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회에 한하며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평가 후 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취소할 수 없다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 쿠키 삭제 등 평가 상태를 체크할 수 없는 상태인 경우 다시 평가를 수행할 수 있다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914609C-F4FE-498D-8184-C1EAF805AE3A}"/>
              </a:ext>
            </a:extLst>
          </p:cNvPr>
          <p:cNvSpPr/>
          <p:nvPr/>
        </p:nvSpPr>
        <p:spPr bwMode="auto">
          <a:xfrm>
            <a:off x="2489363" y="200117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961C6CF-11F2-4372-85A7-34A029C0EDAE}"/>
              </a:ext>
            </a:extLst>
          </p:cNvPr>
          <p:cNvSpPr/>
          <p:nvPr/>
        </p:nvSpPr>
        <p:spPr bwMode="auto">
          <a:xfrm>
            <a:off x="2025565" y="1758635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기사 평가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137F09C-039A-4BB5-9191-8CA8212BE907}"/>
              </a:ext>
            </a:extLst>
          </p:cNvPr>
          <p:cNvSpPr/>
          <p:nvPr/>
        </p:nvSpPr>
        <p:spPr bwMode="auto">
          <a:xfrm>
            <a:off x="7967978" y="214920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0E4EEA-5003-4718-9035-532A80B01648}"/>
              </a:ext>
            </a:extLst>
          </p:cNvPr>
          <p:cNvSpPr/>
          <p:nvPr/>
        </p:nvSpPr>
        <p:spPr bwMode="auto">
          <a:xfrm>
            <a:off x="7504180" y="1906670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 하기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70BAC83-F9A5-4578-8456-EAE507CF6E41}"/>
              </a:ext>
            </a:extLst>
          </p:cNvPr>
          <p:cNvSpPr/>
          <p:nvPr/>
        </p:nvSpPr>
        <p:spPr bwMode="auto">
          <a:xfrm>
            <a:off x="8064909" y="557402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407F4A1-6518-4C1E-B171-BC87767E439A}"/>
              </a:ext>
            </a:extLst>
          </p:cNvPr>
          <p:cNvSpPr/>
          <p:nvPr/>
        </p:nvSpPr>
        <p:spPr bwMode="auto">
          <a:xfrm>
            <a:off x="7601111" y="5331483"/>
            <a:ext cx="1130071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모드 변경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C657847-9333-4B31-B07E-3DFDE7AEA2EA}"/>
              </a:ext>
            </a:extLst>
          </p:cNvPr>
          <p:cNvSpPr/>
          <p:nvPr/>
        </p:nvSpPr>
        <p:spPr bwMode="auto">
          <a:xfrm>
            <a:off x="7296648" y="25321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8434F1F-9119-4D8A-86AC-0B2826179D69}"/>
              </a:ext>
            </a:extLst>
          </p:cNvPr>
          <p:cNvSpPr/>
          <p:nvPr/>
        </p:nvSpPr>
        <p:spPr bwMode="auto">
          <a:xfrm>
            <a:off x="5942762" y="5987167"/>
            <a:ext cx="282004" cy="282004"/>
          </a:xfrm>
          <a:prstGeom prst="ellipse">
            <a:avLst/>
          </a:prstGeom>
          <a:solidFill>
            <a:srgbClr val="595959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C475BB-1E7E-4DF5-B622-9F21C9CF66A8}"/>
              </a:ext>
            </a:extLst>
          </p:cNvPr>
          <p:cNvSpPr/>
          <p:nvPr/>
        </p:nvSpPr>
        <p:spPr bwMode="auto">
          <a:xfrm>
            <a:off x="7553823" y="57992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D2D660-1A2D-491E-A849-EA2E80F7EA30}"/>
              </a:ext>
            </a:extLst>
          </p:cNvPr>
          <p:cNvSpPr/>
          <p:nvPr/>
        </p:nvSpPr>
        <p:spPr bwMode="auto">
          <a:xfrm>
            <a:off x="9141576" y="5182877"/>
            <a:ext cx="2622822" cy="1343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D6E0E51-5CE1-4B24-A98B-11A6BA8A1BF5}"/>
              </a:ext>
            </a:extLst>
          </p:cNvPr>
          <p:cNvCxnSpPr/>
          <p:nvPr/>
        </p:nvCxnSpPr>
        <p:spPr bwMode="auto">
          <a:xfrm>
            <a:off x="9262423" y="5487574"/>
            <a:ext cx="237119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A8B1BA-5356-4490-81CA-27B533F9C352}"/>
              </a:ext>
            </a:extLst>
          </p:cNvPr>
          <p:cNvSpPr txBox="1"/>
          <p:nvPr/>
        </p:nvSpPr>
        <p:spPr>
          <a:xfrm>
            <a:off x="9187279" y="525250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786852-08D7-472F-B840-6D3439F92314}"/>
              </a:ext>
            </a:extLst>
          </p:cNvPr>
          <p:cNvSpPr txBox="1"/>
          <p:nvPr/>
        </p:nvSpPr>
        <p:spPr>
          <a:xfrm>
            <a:off x="11413113" y="525250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12905-6B81-4FAD-A250-50ACC49E654B}"/>
              </a:ext>
            </a:extLst>
          </p:cNvPr>
          <p:cNvSpPr txBox="1"/>
          <p:nvPr/>
        </p:nvSpPr>
        <p:spPr>
          <a:xfrm>
            <a:off x="9563856" y="5696957"/>
            <a:ext cx="1768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이미 평가 하셨습니다</a:t>
            </a: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63AC8C-9D42-4C20-A217-C2E0D963C49C}"/>
              </a:ext>
            </a:extLst>
          </p:cNvPr>
          <p:cNvSpPr/>
          <p:nvPr/>
        </p:nvSpPr>
        <p:spPr bwMode="auto">
          <a:xfrm>
            <a:off x="10205078" y="6114421"/>
            <a:ext cx="516292" cy="1927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114ED2F-C676-4325-8E8E-D598E6718029}"/>
              </a:ext>
            </a:extLst>
          </p:cNvPr>
          <p:cNvCxnSpPr>
            <a:stCxn id="49" idx="3"/>
            <a:endCxn id="62" idx="1"/>
          </p:cNvCxnSpPr>
          <p:nvPr/>
        </p:nvCxnSpPr>
        <p:spPr bwMode="auto">
          <a:xfrm flipV="1">
            <a:off x="5802159" y="5854547"/>
            <a:ext cx="3339417" cy="563947"/>
          </a:xfrm>
          <a:prstGeom prst="bentConnector3">
            <a:avLst>
              <a:gd name="adj1" fmla="val 83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35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484428" cy="215444"/>
          </a:xfrm>
        </p:spPr>
        <p:txBody>
          <a:bodyPr/>
          <a:lstStyle/>
          <a:p>
            <a:r>
              <a:rPr lang="en-US" altLang="en-US" dirty="0"/>
              <a:t>Footer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SB_KNM_01_12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2327"/>
              </p:ext>
            </p:extLst>
          </p:nvPr>
        </p:nvGraphicFramePr>
        <p:xfrm>
          <a:off x="8939284" y="973008"/>
          <a:ext cx="3152632" cy="2930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68064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툴바는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메인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화면에서 공통적으로 사용하되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기능적인 요소는 차이가 있음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인터렉션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위 방향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감추어져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있다가 위로 올라옴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아래 방향으로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아래방향으로 사라짐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2021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159FC826-22D4-48E7-8750-B7ED1FB278EC}"/>
              </a:ext>
            </a:extLst>
          </p:cNvPr>
          <p:cNvSpPr/>
          <p:nvPr/>
        </p:nvSpPr>
        <p:spPr bwMode="auto">
          <a:xfrm>
            <a:off x="4249270" y="201440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5202B-C7A8-4DBC-AAAC-88B20BA86BE2}"/>
              </a:ext>
            </a:extLst>
          </p:cNvPr>
          <p:cNvSpPr/>
          <p:nvPr/>
        </p:nvSpPr>
        <p:spPr bwMode="auto">
          <a:xfrm>
            <a:off x="3252718" y="1771864"/>
            <a:ext cx="2393340" cy="2154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인터렉션</a:t>
            </a:r>
            <a:endParaRPr lang="ko-KR" altLang="en-US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4B1688-8694-4B62-9721-4425019EC1BB}"/>
              </a:ext>
            </a:extLst>
          </p:cNvPr>
          <p:cNvGrpSpPr/>
          <p:nvPr/>
        </p:nvGrpSpPr>
        <p:grpSpPr>
          <a:xfrm>
            <a:off x="1288520" y="6030829"/>
            <a:ext cx="2514383" cy="313547"/>
            <a:chOff x="1288520" y="4944979"/>
            <a:chExt cx="2514383" cy="313547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0C46D8D-6EB2-480A-B273-F1133FC74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125" y="5028185"/>
              <a:ext cx="215444" cy="2154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664E809-8419-415E-9205-1EC0B101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033" y="5023928"/>
              <a:ext cx="209550" cy="20955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A202119-5CD2-407D-AED3-4630B237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111" y="5032052"/>
              <a:ext cx="185972" cy="18597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8FB3A-ED00-4F20-8A91-2D00A4B928E0}"/>
                </a:ext>
              </a:extLst>
            </p:cNvPr>
            <p:cNvSpPr txBox="1"/>
            <p:nvPr/>
          </p:nvSpPr>
          <p:spPr>
            <a:xfrm>
              <a:off x="2714902" y="4944979"/>
              <a:ext cx="77766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05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E318B8C-0D54-4BE5-A9DD-BD14EFDA70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8520" y="4979266"/>
              <a:ext cx="25143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6B3D96F2-F50C-4AB7-BEBE-7A4AEF6A9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97" y="5032052"/>
              <a:ext cx="174760" cy="17476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73E6B982-E87E-4BA1-9A31-4CF616AF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5617" y="5042699"/>
              <a:ext cx="206892" cy="1847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0477495-9ED8-40F4-BA29-7DD1904986B7}"/>
              </a:ext>
            </a:extLst>
          </p:cNvPr>
          <p:cNvGrpSpPr/>
          <p:nvPr/>
        </p:nvGrpSpPr>
        <p:grpSpPr>
          <a:xfrm>
            <a:off x="4774670" y="6644076"/>
            <a:ext cx="2514383" cy="313547"/>
            <a:chOff x="1288520" y="4944979"/>
            <a:chExt cx="2514383" cy="313547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483694A4-AEC5-4346-B534-18A552C9F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125" y="5028185"/>
              <a:ext cx="215444" cy="215444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146B4972-2DCA-409D-ABF4-3B49A07E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033" y="5023928"/>
              <a:ext cx="209550" cy="20955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EBD81F3-F287-403F-90A2-4225D2F4F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111" y="5032052"/>
              <a:ext cx="185972" cy="18597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A1EFA7-34CF-42E4-AA07-E8CFDA50FA1D}"/>
                </a:ext>
              </a:extLst>
            </p:cNvPr>
            <p:cNvSpPr txBox="1"/>
            <p:nvPr/>
          </p:nvSpPr>
          <p:spPr>
            <a:xfrm>
              <a:off x="2714902" y="4944979"/>
              <a:ext cx="77766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05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654EDC1-3918-47CB-B359-7740F2FA3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8520" y="4979266"/>
              <a:ext cx="2514383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36BBF58-AF50-4903-8FDC-FC1DA3A6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97" y="5032052"/>
              <a:ext cx="174760" cy="17476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585F48D7-1F2B-40B7-BA03-AD5840D6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5617" y="5042699"/>
              <a:ext cx="206892" cy="184725"/>
            </a:xfrm>
            <a:prstGeom prst="rect">
              <a:avLst/>
            </a:prstGeom>
          </p:spPr>
        </p:pic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930CE8CE-4F2A-4ECB-99BB-D15A6AA1C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45" y="4269640"/>
            <a:ext cx="493331" cy="49333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F958D187-9410-4A48-AB5C-73DA49563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33370" y="4269640"/>
            <a:ext cx="493331" cy="493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AF014-74E1-4E6F-9821-41562C26D7CD}"/>
              </a:ext>
            </a:extLst>
          </p:cNvPr>
          <p:cNvSpPr txBox="1"/>
          <p:nvPr/>
        </p:nvSpPr>
        <p:spPr>
          <a:xfrm>
            <a:off x="1811808" y="4762971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위 방향으로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2BC72-9E4B-45B9-9C48-DA117C20A6F2}"/>
              </a:ext>
            </a:extLst>
          </p:cNvPr>
          <p:cNvSpPr txBox="1"/>
          <p:nvPr/>
        </p:nvSpPr>
        <p:spPr>
          <a:xfrm>
            <a:off x="5336058" y="4762971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 아래 방향으로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스코롤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DF77D5A-B6E1-4553-BCC6-6E8EFA084EC7}"/>
              </a:ext>
            </a:extLst>
          </p:cNvPr>
          <p:cNvSpPr/>
          <p:nvPr/>
        </p:nvSpPr>
        <p:spPr bwMode="auto">
          <a:xfrm>
            <a:off x="5833370" y="6220911"/>
            <a:ext cx="367682" cy="35973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6672EBA6-DA28-4F8B-A775-EBB5540D80AD}"/>
              </a:ext>
            </a:extLst>
          </p:cNvPr>
          <p:cNvSpPr/>
          <p:nvPr/>
        </p:nvSpPr>
        <p:spPr bwMode="auto">
          <a:xfrm rot="10800000">
            <a:off x="2404370" y="5391840"/>
            <a:ext cx="367682" cy="35973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5E6357-6835-4A69-B45A-81822DE8493A}"/>
              </a:ext>
            </a:extLst>
          </p:cNvPr>
          <p:cNvSpPr txBox="1"/>
          <p:nvPr/>
        </p:nvSpPr>
        <p:spPr>
          <a:xfrm>
            <a:off x="2053863" y="5772621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위로 올라옴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16F184-D980-4A3E-9EC0-2BBEA61F341D}"/>
              </a:ext>
            </a:extLst>
          </p:cNvPr>
          <p:cNvSpPr txBox="1"/>
          <p:nvPr/>
        </p:nvSpPr>
        <p:spPr>
          <a:xfrm>
            <a:off x="5498245" y="5963121"/>
            <a:ext cx="1079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아래로 사라짐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42E6A85-C02E-45A9-8DEB-99FCC0C6880E}"/>
              </a:ext>
            </a:extLst>
          </p:cNvPr>
          <p:cNvSpPr/>
          <p:nvPr/>
        </p:nvSpPr>
        <p:spPr bwMode="auto">
          <a:xfrm>
            <a:off x="2399407" y="5091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8D5B84B-5B09-4D25-B52C-321B647F3F09}"/>
              </a:ext>
            </a:extLst>
          </p:cNvPr>
          <p:cNvSpPr/>
          <p:nvPr/>
        </p:nvSpPr>
        <p:spPr bwMode="auto">
          <a:xfrm>
            <a:off x="5866507" y="5091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C7FFF00-C103-4D8F-85A4-71C17CDCE90B}"/>
              </a:ext>
            </a:extLst>
          </p:cNvPr>
          <p:cNvSpPr/>
          <p:nvPr/>
        </p:nvSpPr>
        <p:spPr bwMode="auto">
          <a:xfrm>
            <a:off x="1363255" y="4461187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6D5687A-FFB0-4D34-AAE9-6D95DFAF25A5}"/>
              </a:ext>
            </a:extLst>
          </p:cNvPr>
          <p:cNvSpPr/>
          <p:nvPr/>
        </p:nvSpPr>
        <p:spPr bwMode="auto">
          <a:xfrm>
            <a:off x="6326701" y="4445366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DOWN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72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1826141" cy="584775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E4C87-8AFE-4650-8DE6-5C5DE6D92E21}"/>
              </a:ext>
            </a:extLst>
          </p:cNvPr>
          <p:cNvSpPr txBox="1"/>
          <p:nvPr/>
        </p:nvSpPr>
        <p:spPr>
          <a:xfrm>
            <a:off x="869417" y="3579223"/>
            <a:ext cx="5235729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메인화면은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홈페이지를 대표하는 화면으로 헤드라인을 비롯하여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주요 뉴스 및 최신 뉴스를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필요한 상황에 따라서 노출되어 지는 것으로 상시 노출되지는 않는다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21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메인화면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8"/>
            <a:ext cx="1815385" cy="5319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1815385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A8E16-2258-43EA-A698-C9821C2A3707}"/>
              </a:ext>
            </a:extLst>
          </p:cNvPr>
          <p:cNvSpPr/>
          <p:nvPr/>
        </p:nvSpPr>
        <p:spPr bwMode="auto">
          <a:xfrm>
            <a:off x="2619538" y="1081278"/>
            <a:ext cx="1815385" cy="5049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14887-823B-457E-B57F-1239EAF682A3}"/>
              </a:ext>
            </a:extLst>
          </p:cNvPr>
          <p:cNvSpPr/>
          <p:nvPr/>
        </p:nvSpPr>
        <p:spPr bwMode="auto">
          <a:xfrm>
            <a:off x="2619538" y="5639189"/>
            <a:ext cx="1815385" cy="236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0D1489-B798-4D81-B060-5A1E44E0FDA3}"/>
              </a:ext>
            </a:extLst>
          </p:cNvPr>
          <p:cNvSpPr/>
          <p:nvPr/>
        </p:nvSpPr>
        <p:spPr bwMode="auto">
          <a:xfrm>
            <a:off x="644433" y="1323337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317029-2E6B-4B3D-9806-18C824FCE27C}"/>
              </a:ext>
            </a:extLst>
          </p:cNvPr>
          <p:cNvSpPr/>
          <p:nvPr/>
        </p:nvSpPr>
        <p:spPr bwMode="auto">
          <a:xfrm>
            <a:off x="2619538" y="1077116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1FCD30-A04E-4892-B926-C0FAFFC2A684}"/>
              </a:ext>
            </a:extLst>
          </p:cNvPr>
          <p:cNvSpPr/>
          <p:nvPr/>
        </p:nvSpPr>
        <p:spPr bwMode="auto">
          <a:xfrm>
            <a:off x="2619538" y="1312317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주요영상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3867D8-D0CA-4A8D-94A2-B9E278E1D067}"/>
              </a:ext>
            </a:extLst>
          </p:cNvPr>
          <p:cNvSpPr/>
          <p:nvPr/>
        </p:nvSpPr>
        <p:spPr bwMode="auto">
          <a:xfrm>
            <a:off x="2619538" y="5884989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BE8EBAC-ADD8-458C-B591-07D131556C8B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 bwMode="auto">
          <a:xfrm rot="5400000" flipH="1" flipV="1">
            <a:off x="-122513" y="2751756"/>
            <a:ext cx="5324383" cy="1975104"/>
          </a:xfrm>
          <a:prstGeom prst="bentConnector5">
            <a:avLst>
              <a:gd name="adj1" fmla="val -4293"/>
              <a:gd name="adj2" fmla="val 50000"/>
              <a:gd name="adj3" fmla="val 1042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F22CD-558A-40B8-8EB4-3CBE63805E77}"/>
              </a:ext>
            </a:extLst>
          </p:cNvPr>
          <p:cNvSpPr/>
          <p:nvPr/>
        </p:nvSpPr>
        <p:spPr bwMode="auto">
          <a:xfrm>
            <a:off x="3794905" y="7283118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 기사 영역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E3AD-E292-455F-9542-AA1E07CBFD7D}"/>
              </a:ext>
            </a:extLst>
          </p:cNvPr>
          <p:cNvGrpSpPr/>
          <p:nvPr/>
        </p:nvGrpSpPr>
        <p:grpSpPr>
          <a:xfrm>
            <a:off x="644434" y="2026772"/>
            <a:ext cx="1815385" cy="4374727"/>
            <a:chOff x="644434" y="1305716"/>
            <a:chExt cx="1815385" cy="509578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0554D2-B436-4D92-99DC-6A4F89973606}"/>
                </a:ext>
              </a:extLst>
            </p:cNvPr>
            <p:cNvSpPr/>
            <p:nvPr/>
          </p:nvSpPr>
          <p:spPr bwMode="auto">
            <a:xfrm>
              <a:off x="644434" y="1305716"/>
              <a:ext cx="1815385" cy="74717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헤드라인 영역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B0E67F-5540-4E1E-B961-0840162223B7}"/>
                </a:ext>
              </a:extLst>
            </p:cNvPr>
            <p:cNvSpPr/>
            <p:nvPr/>
          </p:nvSpPr>
          <p:spPr bwMode="auto">
            <a:xfrm>
              <a:off x="644434" y="2052894"/>
              <a:ext cx="1815385" cy="74717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추천뉴스 영역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B1D53D-82D4-44BF-9BFF-74C59A1C4252}"/>
                </a:ext>
              </a:extLst>
            </p:cNvPr>
            <p:cNvSpPr/>
            <p:nvPr/>
          </p:nvSpPr>
          <p:spPr bwMode="auto">
            <a:xfrm>
              <a:off x="644434" y="2795844"/>
              <a:ext cx="1815385" cy="23310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 키워드 영역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BBEF06-981A-46CA-83BC-8B0623A75F8C}"/>
                </a:ext>
              </a:extLst>
            </p:cNvPr>
            <p:cNvSpPr/>
            <p:nvPr/>
          </p:nvSpPr>
          <p:spPr bwMode="auto">
            <a:xfrm>
              <a:off x="644434" y="3024444"/>
              <a:ext cx="1815385" cy="747178"/>
            </a:xfrm>
            <a:prstGeom prst="rect">
              <a:avLst/>
            </a:prstGeom>
            <a:solidFill>
              <a:srgbClr val="93CDDD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방송 </a:t>
              </a:r>
              <a:r>
                <a:rPr kumimoji="1" lang="ko-KR" altLang="en-US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다시보기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8BB4EA-D9F6-4AF6-88E9-6F67C7D642E7}"/>
                </a:ext>
              </a:extLst>
            </p:cNvPr>
            <p:cNvSpPr/>
            <p:nvPr/>
          </p:nvSpPr>
          <p:spPr bwMode="auto">
            <a:xfrm>
              <a:off x="644434" y="3767394"/>
              <a:ext cx="1815385" cy="233106"/>
            </a:xfrm>
            <a:prstGeom prst="rect">
              <a:avLst/>
            </a:prstGeom>
            <a:solidFill>
              <a:srgbClr val="93CDDD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재난 알림 영역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730DEA-976F-4F4A-B43A-69245DC61E8B}"/>
                </a:ext>
              </a:extLst>
            </p:cNvPr>
            <p:cNvSpPr/>
            <p:nvPr/>
          </p:nvSpPr>
          <p:spPr bwMode="auto">
            <a:xfrm>
              <a:off x="644434" y="399599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K-Shorts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B63300-00BD-4D74-900F-F04A97E6D234}"/>
                </a:ext>
              </a:extLst>
            </p:cNvPr>
            <p:cNvSpPr/>
            <p:nvPr/>
          </p:nvSpPr>
          <p:spPr bwMode="auto">
            <a:xfrm>
              <a:off x="644434" y="454844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유튜브 </a:t>
              </a: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LIVE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뉴스 영역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7F26FB-EB81-4775-A49C-5E3686444501}"/>
                </a:ext>
              </a:extLst>
            </p:cNvPr>
            <p:cNvSpPr/>
            <p:nvPr/>
          </p:nvSpPr>
          <p:spPr bwMode="auto">
            <a:xfrm>
              <a:off x="644434" y="5110419"/>
              <a:ext cx="1815385" cy="23310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ON AIR </a:t>
              </a:r>
              <a:r>
                <a:rPr kumimoji="1" lang="ko-KR" altLang="en-US" sz="7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방송알림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영역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C32EE5-CCC1-49DF-8806-9470E1DE2CA7}"/>
                </a:ext>
              </a:extLst>
            </p:cNvPr>
            <p:cNvSpPr/>
            <p:nvPr/>
          </p:nvSpPr>
          <p:spPr bwMode="auto">
            <a:xfrm>
              <a:off x="644434" y="5329494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DAY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 영역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69CDA8B-BABD-4B87-969E-FF988A514D38}"/>
                </a:ext>
              </a:extLst>
            </p:cNvPr>
            <p:cNvSpPr/>
            <p:nvPr/>
          </p:nvSpPr>
          <p:spPr bwMode="auto">
            <a:xfrm>
              <a:off x="644434" y="5832695"/>
              <a:ext cx="1815385" cy="56880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ISSUE </a:t>
              </a:r>
              <a:r>
                <a: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48A28B-BD04-4D3D-ABCA-59FDCA0AEDDB}"/>
              </a:ext>
            </a:extLst>
          </p:cNvPr>
          <p:cNvSpPr/>
          <p:nvPr/>
        </p:nvSpPr>
        <p:spPr bwMode="auto">
          <a:xfrm>
            <a:off x="2616109" y="1859225"/>
            <a:ext cx="1818814" cy="2331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배너 영역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EB03EB-97AD-48C2-B43E-E111F3DA906E}"/>
              </a:ext>
            </a:extLst>
          </p:cNvPr>
          <p:cNvSpPr/>
          <p:nvPr/>
        </p:nvSpPr>
        <p:spPr bwMode="auto">
          <a:xfrm>
            <a:off x="2619538" y="2083842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4A4281-36EB-4D81-BAC7-28801BB16542}"/>
              </a:ext>
            </a:extLst>
          </p:cNvPr>
          <p:cNvSpPr/>
          <p:nvPr/>
        </p:nvSpPr>
        <p:spPr bwMode="auto">
          <a:xfrm>
            <a:off x="2619538" y="2636292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F776FA-0538-4F32-BCEF-A823DA9D12FC}"/>
              </a:ext>
            </a:extLst>
          </p:cNvPr>
          <p:cNvSpPr/>
          <p:nvPr/>
        </p:nvSpPr>
        <p:spPr bwMode="auto">
          <a:xfrm>
            <a:off x="2616109" y="3192725"/>
            <a:ext cx="1818814" cy="2331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분야별 바로가기 영역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79E41D-0662-4925-8965-1361493364F5}"/>
              </a:ext>
            </a:extLst>
          </p:cNvPr>
          <p:cNvSpPr/>
          <p:nvPr/>
        </p:nvSpPr>
        <p:spPr bwMode="auto">
          <a:xfrm>
            <a:off x="2619538" y="3426867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프리미엄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 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17B101-B73C-417D-81C0-53F09BDCF9C8}"/>
              </a:ext>
            </a:extLst>
          </p:cNvPr>
          <p:cNvSpPr/>
          <p:nvPr/>
        </p:nvSpPr>
        <p:spPr bwMode="auto">
          <a:xfrm>
            <a:off x="2619538" y="398226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1A59556-0555-432F-BB07-BBCA5A16D6C6}"/>
              </a:ext>
            </a:extLst>
          </p:cNvPr>
          <p:cNvSpPr/>
          <p:nvPr/>
        </p:nvSpPr>
        <p:spPr bwMode="auto">
          <a:xfrm>
            <a:off x="2619538" y="453471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연예 영역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DEA72B9-059C-4A76-9351-B074EFD0D5B1}"/>
              </a:ext>
            </a:extLst>
          </p:cNvPr>
          <p:cNvSpPr/>
          <p:nvPr/>
        </p:nvSpPr>
        <p:spPr bwMode="auto">
          <a:xfrm>
            <a:off x="2619538" y="508716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전국뉴스 영역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4A83C4-7271-4135-AE0F-91D533EB3E63}"/>
              </a:ext>
            </a:extLst>
          </p:cNvPr>
          <p:cNvSpPr/>
          <p:nvPr/>
        </p:nvSpPr>
        <p:spPr bwMode="auto">
          <a:xfrm>
            <a:off x="644433" y="1561462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속보 영역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D6CC3E-EA34-48DF-A11F-5E5D2411B016}"/>
              </a:ext>
            </a:extLst>
          </p:cNvPr>
          <p:cNvSpPr/>
          <p:nvPr/>
        </p:nvSpPr>
        <p:spPr bwMode="auto">
          <a:xfrm>
            <a:off x="644433" y="1790062"/>
            <a:ext cx="1815385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재난 레이어 영역</a:t>
            </a:r>
          </a:p>
        </p:txBody>
      </p:sp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id="{C825086D-B1A3-4362-9BD5-B4281DDD8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1927"/>
              </p:ext>
            </p:extLst>
          </p:nvPr>
        </p:nvGraphicFramePr>
        <p:xfrm>
          <a:off x="5008517" y="1079509"/>
          <a:ext cx="6478089" cy="447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623343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속보를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98537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레이어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발생 시 재난 포털 컨텐츠로 바로가기를 제공해 주는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67396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헤드라인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뉴스의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뉴스가 추천하는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키워드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키워드를 통해 이슈 화면으로 바로가기를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86974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종료 후 일정 시간 뒤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다시보기를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 단문 메시지를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45794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K-Shorts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채널에서 제공하는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Shorts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25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채널을 통해 방송되고 있는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 AIR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방송 알림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방송 전 알림을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068318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TODAY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 가장 인기 높은 키워드를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68679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형식 등 다양한 스타일의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ISSUE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다른 용도로 활용 가능한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999563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주요영상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영상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464321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439995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152041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바로가기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 화면으로 바로가기를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749089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프리미엄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프로그램의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962040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스포츠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00952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연예 뉴스 중 최신 헤드라인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431025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총국의 최신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45426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뉴스와 관련된 배너를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6856508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337FBCE5-0546-464C-9FA2-D472E5171619}"/>
              </a:ext>
            </a:extLst>
          </p:cNvPr>
          <p:cNvSpPr txBox="1"/>
          <p:nvPr/>
        </p:nvSpPr>
        <p:spPr>
          <a:xfrm>
            <a:off x="4909457" y="833288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본문 항목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B30E3E-1C2C-4846-A18F-139F39E8CF61}"/>
              </a:ext>
            </a:extLst>
          </p:cNvPr>
          <p:cNvSpPr txBox="1"/>
          <p:nvPr/>
        </p:nvSpPr>
        <p:spPr>
          <a:xfrm>
            <a:off x="4909457" y="5618910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79" name="표 4">
            <a:extLst>
              <a:ext uri="{FF2B5EF4-FFF2-40B4-BE49-F238E27FC236}">
                <a16:creationId xmlns:a16="http://schemas.microsoft.com/office/drawing/2014/main" id="{05156FF2-3069-4DC2-AD34-6D9DBD0A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34546"/>
              </p:ext>
            </p:extLst>
          </p:nvPr>
        </p:nvGraphicFramePr>
        <p:xfrm>
          <a:off x="5008517" y="5868960"/>
          <a:ext cx="6478089" cy="79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라이트 모드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96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1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73957" cy="215444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공통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3587"/>
              </p:ext>
            </p:extLst>
          </p:nvPr>
        </p:nvGraphicFramePr>
        <p:xfrm>
          <a:off x="8939284" y="973008"/>
          <a:ext cx="3152632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r>
                        <a:rPr kumimoji="1" lang="ko-KR" altLang="en-US" sz="7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활성시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개의 제목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마우스 오버 시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효과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상세 내용 화면으로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E465B1-184A-4AEB-88EC-7AA88749F032}"/>
              </a:ext>
            </a:extLst>
          </p:cNvPr>
          <p:cNvSpPr/>
          <p:nvPr/>
        </p:nvSpPr>
        <p:spPr bwMode="auto">
          <a:xfrm>
            <a:off x="1294728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상단 공지사항 노출 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9AB63-96B6-4ED6-BBB6-8CAFD14A9362}"/>
              </a:ext>
            </a:extLst>
          </p:cNvPr>
          <p:cNvSpPr/>
          <p:nvPr/>
        </p:nvSpPr>
        <p:spPr bwMode="auto">
          <a:xfrm>
            <a:off x="1329484" y="2142836"/>
            <a:ext cx="2514383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FBD1-78C5-40C8-BEDB-885EC4996A76}"/>
              </a:ext>
            </a:extLst>
          </p:cNvPr>
          <p:cNvSpPr txBox="1"/>
          <p:nvPr/>
        </p:nvSpPr>
        <p:spPr>
          <a:xfrm>
            <a:off x="1318154" y="2187514"/>
            <a:ext cx="22926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KBS1, 2TV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프로그램 조정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0D954C-3A96-4128-AD15-CD0710CC2E4D}"/>
              </a:ext>
            </a:extLst>
          </p:cNvPr>
          <p:cNvSpPr/>
          <p:nvPr/>
        </p:nvSpPr>
        <p:spPr bwMode="auto">
          <a:xfrm>
            <a:off x="1038687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F09CCB0-397D-472F-B481-849E69BE813F}"/>
              </a:ext>
            </a:extLst>
          </p:cNvPr>
          <p:cNvGrpSpPr/>
          <p:nvPr/>
        </p:nvGrpSpPr>
        <p:grpSpPr>
          <a:xfrm>
            <a:off x="1311011" y="1595059"/>
            <a:ext cx="2529247" cy="547777"/>
            <a:chOff x="1313080" y="1595059"/>
            <a:chExt cx="2529247" cy="54777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2A2584A-1CC6-43CF-BC40-8075B518A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9A75B15-97C9-438D-9A17-F5B340C6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274D253-D417-4FB3-BE0F-ECF51C56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E449047-2A1E-4399-875F-EE7637C22A02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B3224A-049C-4C8A-BA6B-1B8AAAC58D99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FB2A9C1-0FD7-4C21-B99F-846194655086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E2835B2-F9B9-4D47-9561-935B25784DA8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73427B3-5B7F-4723-B434-EB4782B2B760}"/>
                </a:ext>
              </a:extLst>
            </p:cNvPr>
            <p:cNvSpPr/>
            <p:nvPr/>
          </p:nvSpPr>
          <p:spPr bwMode="auto">
            <a:xfrm>
              <a:off x="1409910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C367B4-B056-4885-B2B8-F43C3CC1EAE1}"/>
              </a:ext>
            </a:extLst>
          </p:cNvPr>
          <p:cNvGrpSpPr/>
          <p:nvPr/>
        </p:nvGrpSpPr>
        <p:grpSpPr>
          <a:xfrm>
            <a:off x="3558864" y="1701005"/>
            <a:ext cx="695503" cy="628363"/>
            <a:chOff x="6715304" y="1158803"/>
            <a:chExt cx="695503" cy="628363"/>
          </a:xfrm>
        </p:grpSpPr>
        <p:sp>
          <p:nvSpPr>
            <p:cNvPr id="22" name="말풍선: 사각형 21">
              <a:extLst>
                <a:ext uri="{FF2B5EF4-FFF2-40B4-BE49-F238E27FC236}">
                  <a16:creationId xmlns:a16="http://schemas.microsoft.com/office/drawing/2014/main" id="{61C461B0-8C15-44C3-836C-ED91EE9E126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4B7D7C-7DE6-4A6A-B7EE-A318C27A5AA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2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3A43-F9AE-4EA5-9935-35FA5BBA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837089" cy="215444"/>
          </a:xfrm>
        </p:spPr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FE7B7-C4EF-40EB-8576-0EC5B598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EC86-AC28-4EF2-A265-71EB86DA4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22575-07CB-4738-8BB8-568EFB13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AE0F42-06A8-4074-8BC0-C6354516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2022.04.27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19E14-7D1A-42B0-B0AD-61221BB9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027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화면의 영역은 노출 설정에 따라 </a:t>
                      </a:r>
                      <a:r>
                        <a:rPr kumimoji="1" lang="ko-KR" altLang="en-US" sz="70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상단에 노출되는 영역임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LIVE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활성 시 노출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LIVE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수는 노출 기준선을 넘지 않으며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기준선 이상 넘어가는 경우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말 줄임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라이브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재난상황 콘텐츠 노출 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관련 배너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별도의 배너를 불러옴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5B486F-BD40-4710-BFC9-12FB5144300A}"/>
              </a:ext>
            </a:extLst>
          </p:cNvPr>
          <p:cNvSpPr/>
          <p:nvPr/>
        </p:nvSpPr>
        <p:spPr bwMode="auto">
          <a:xfrm>
            <a:off x="1287561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노출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BE0C42-73E7-43DE-8160-C753C119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3" y="3584404"/>
            <a:ext cx="493331" cy="4933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B49CFF-CFC7-493A-89EC-985D7E81C1A8}"/>
              </a:ext>
            </a:extLst>
          </p:cNvPr>
          <p:cNvSpPr/>
          <p:nvPr/>
        </p:nvSpPr>
        <p:spPr bwMode="auto">
          <a:xfrm>
            <a:off x="1313080" y="2152361"/>
            <a:ext cx="2514383" cy="4077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A2B75D0-454A-4A96-B95B-2652D5A804DE}"/>
              </a:ext>
            </a:extLst>
          </p:cNvPr>
          <p:cNvSpPr/>
          <p:nvPr/>
        </p:nvSpPr>
        <p:spPr bwMode="auto">
          <a:xfrm>
            <a:off x="1118380" y="22347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7EAF43-575B-4F4C-BFFB-296E78843B53}"/>
              </a:ext>
            </a:extLst>
          </p:cNvPr>
          <p:cNvSpPr txBox="1"/>
          <p:nvPr/>
        </p:nvSpPr>
        <p:spPr>
          <a:xfrm>
            <a:off x="1490720" y="221291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endParaRPr lang="ko-KR" altLang="en-US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95B43B-7023-4AAD-9716-1AEF5B36CFC0}"/>
              </a:ext>
            </a:extLst>
          </p:cNvPr>
          <p:cNvSpPr txBox="1"/>
          <p:nvPr/>
        </p:nvSpPr>
        <p:spPr>
          <a:xfrm>
            <a:off x="1943736" y="2239476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특보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연평도에 공습경보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6F246A-F608-42FC-904D-A47699B2C6A5}"/>
              </a:ext>
            </a:extLst>
          </p:cNvPr>
          <p:cNvSpPr/>
          <p:nvPr/>
        </p:nvSpPr>
        <p:spPr bwMode="auto">
          <a:xfrm>
            <a:off x="4760433" y="3321050"/>
            <a:ext cx="1513638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CASE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상황 콘텐츠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노출 시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42A7D5-E54C-4963-B7BF-FD399CEE1904}"/>
              </a:ext>
            </a:extLst>
          </p:cNvPr>
          <p:cNvSpPr/>
          <p:nvPr/>
        </p:nvSpPr>
        <p:spPr bwMode="auto">
          <a:xfrm>
            <a:off x="4795189" y="2142836"/>
            <a:ext cx="2514383" cy="5300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1C963-7F96-4BC6-8DD9-0BF0C259C8F4}"/>
              </a:ext>
            </a:extLst>
          </p:cNvPr>
          <p:cNvSpPr txBox="1"/>
          <p:nvPr/>
        </p:nvSpPr>
        <p:spPr>
          <a:xfrm>
            <a:off x="5419182" y="223304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재난 상황 발생 시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콘텐츠 노출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0D3F40C-FBAF-410C-9AC8-B0E1A5E291EB}"/>
              </a:ext>
            </a:extLst>
          </p:cNvPr>
          <p:cNvSpPr/>
          <p:nvPr/>
        </p:nvSpPr>
        <p:spPr bwMode="auto">
          <a:xfrm>
            <a:off x="4646841" y="221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61F42A-EC09-4178-AE61-B5DC70F93CFF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369EBA1-6125-4BD9-A7E8-FD85A3673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C22ECAA-7527-4646-AF01-81662FCA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FEC7576-C07E-4B49-9B51-BB4570B3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15B8BB-DF7E-4B94-92D9-D686DC0C458B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4249FD-061F-4687-B9E8-DA3ADF0E4178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8EEC55-696E-41A7-9BDC-DD9C6E63FD1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7D0547B-EB5F-4A47-8AFC-2137FC7D9FC5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0CE451F-0574-43D4-A99C-D083B34A8DAA}"/>
                </a:ext>
              </a:extLst>
            </p:cNvPr>
            <p:cNvSpPr/>
            <p:nvPr/>
          </p:nvSpPr>
          <p:spPr bwMode="auto">
            <a:xfrm>
              <a:off x="14371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4B778E-841F-4256-A09F-CD8FB95BAC54}"/>
              </a:ext>
            </a:extLst>
          </p:cNvPr>
          <p:cNvGrpSpPr/>
          <p:nvPr/>
        </p:nvGrpSpPr>
        <p:grpSpPr>
          <a:xfrm>
            <a:off x="4776716" y="1595059"/>
            <a:ext cx="2529247" cy="547777"/>
            <a:chOff x="1313080" y="1595059"/>
            <a:chExt cx="2529247" cy="547777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BA4499C-5A61-496E-864D-FB91F3C7D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D9C2485-1D80-488F-B3B2-CCDC0F63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695E0F8-D2AA-4100-8C06-22A656230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E22DE69-D836-42DE-913D-FBB2E0499AF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33E855-D423-4F5D-8CE2-3DAD4479D201}"/>
                </a:ext>
              </a:extLst>
            </p:cNvPr>
            <p:cNvSpPr txBox="1"/>
            <p:nvPr/>
          </p:nvSpPr>
          <p:spPr>
            <a:xfrm>
              <a:off x="1371341" y="1882714"/>
              <a:ext cx="20281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7A53EFF-1EAD-48FE-B157-FD6EA81FF124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E80A571-3675-41B8-BB50-B198E3B1CADF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32554BF-06B9-4869-A990-F30ED807E6B4}"/>
                </a:ext>
              </a:extLst>
            </p:cNvPr>
            <p:cNvSpPr/>
            <p:nvPr/>
          </p:nvSpPr>
          <p:spPr bwMode="auto">
            <a:xfrm>
              <a:off x="1432144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E322D5-4670-41B0-896B-0D17CFB24EC2}"/>
              </a:ext>
            </a:extLst>
          </p:cNvPr>
          <p:cNvGrpSpPr/>
          <p:nvPr/>
        </p:nvGrpSpPr>
        <p:grpSpPr>
          <a:xfrm>
            <a:off x="3558864" y="1701005"/>
            <a:ext cx="695503" cy="628363"/>
            <a:chOff x="6715304" y="1158803"/>
            <a:chExt cx="695503" cy="628363"/>
          </a:xfrm>
        </p:grpSpPr>
        <p:sp>
          <p:nvSpPr>
            <p:cNvPr id="59" name="말풍선: 사각형 58">
              <a:extLst>
                <a:ext uri="{FF2B5EF4-FFF2-40B4-BE49-F238E27FC236}">
                  <a16:creationId xmlns:a16="http://schemas.microsoft.com/office/drawing/2014/main" id="{EA2E11FA-92E5-4053-A7CF-CDCB351B4BA6}"/>
                </a:ext>
              </a:extLst>
            </p:cNvPr>
            <p:cNvSpPr/>
            <p:nvPr/>
          </p:nvSpPr>
          <p:spPr bwMode="auto">
            <a:xfrm>
              <a:off x="6715304" y="1158803"/>
              <a:ext cx="695503" cy="334998"/>
            </a:xfrm>
            <a:prstGeom prst="wedgeRectCallout">
              <a:avLst>
                <a:gd name="adj1" fmla="val -19341"/>
                <a:gd name="adj2" fmla="val 8825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endParaRPr lang="en-US" altLang="ko-KR" sz="6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노출 기준선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8E0583-4769-4E70-A165-05FC4C2FA69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9829" y="1621944"/>
              <a:ext cx="3485" cy="16522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20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13530"/>
              </p:ext>
            </p:extLst>
          </p:nvPr>
        </p:nvGraphicFramePr>
        <p:xfrm>
          <a:off x="8939284" y="973008"/>
          <a:ext cx="3152632" cy="492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중간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헤드라인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- 4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뉴스 영역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기사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기본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영역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키워드 노출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개수 최대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서브 화면으로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461FC96C-BDBF-4C0B-967E-D3C05F88ECD4}"/>
              </a:ext>
            </a:extLst>
          </p:cNvPr>
          <p:cNvSpPr/>
          <p:nvPr/>
        </p:nvSpPr>
        <p:spPr bwMode="auto">
          <a:xfrm>
            <a:off x="1313080" y="2680508"/>
            <a:ext cx="2509875" cy="1561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740847-7A05-408B-83DF-BF19629321BD}"/>
              </a:ext>
            </a:extLst>
          </p:cNvPr>
          <p:cNvGrpSpPr/>
          <p:nvPr/>
        </p:nvGrpSpPr>
        <p:grpSpPr>
          <a:xfrm>
            <a:off x="1386412" y="4385285"/>
            <a:ext cx="2354723" cy="618422"/>
            <a:chOff x="1409557" y="3419187"/>
            <a:chExt cx="2262883" cy="5943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F7C504-C73D-4C49-9A84-30E914A782BD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B27297-BE1E-45D6-95BF-D13C32D61A39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BA4FB-2492-4D83-A13D-362DB2B174D4}"/>
              </a:ext>
            </a:extLst>
          </p:cNvPr>
          <p:cNvSpPr txBox="1"/>
          <p:nvPr/>
        </p:nvSpPr>
        <p:spPr>
          <a:xfrm>
            <a:off x="1341660" y="501221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69FCE6-6AC3-4C03-9EB0-1E6606B7337A}"/>
              </a:ext>
            </a:extLst>
          </p:cNvPr>
          <p:cNvSpPr txBox="1"/>
          <p:nvPr/>
        </p:nvSpPr>
        <p:spPr>
          <a:xfrm>
            <a:off x="2583720" y="501221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54A0EAF-027C-4515-9BAF-DC3D8E68C3E9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6998E-E7DC-43B0-9E41-264BFE699AE8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7DA5E9B-D442-412F-893A-B808875A0E19}"/>
              </a:ext>
            </a:extLst>
          </p:cNvPr>
          <p:cNvSpPr/>
          <p:nvPr/>
        </p:nvSpPr>
        <p:spPr bwMode="auto">
          <a:xfrm>
            <a:off x="934744" y="374553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F5455A0-F6E1-4795-A4EA-5AF755EFE96A}"/>
              </a:ext>
            </a:extLst>
          </p:cNvPr>
          <p:cNvSpPr/>
          <p:nvPr/>
        </p:nvSpPr>
        <p:spPr bwMode="auto">
          <a:xfrm>
            <a:off x="4469764" y="374771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08277E-A241-40DE-A3C0-071DF4BAD382}"/>
              </a:ext>
            </a:extLst>
          </p:cNvPr>
          <p:cNvSpPr txBox="1"/>
          <p:nvPr/>
        </p:nvSpPr>
        <p:spPr>
          <a:xfrm>
            <a:off x="1368251" y="5421541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CCABC9D-C70D-4294-8C52-FDA8D960E6F5}"/>
              </a:ext>
            </a:extLst>
          </p:cNvPr>
          <p:cNvGrpSpPr/>
          <p:nvPr/>
        </p:nvGrpSpPr>
        <p:grpSpPr>
          <a:xfrm>
            <a:off x="1313080" y="1595059"/>
            <a:ext cx="2529247" cy="547777"/>
            <a:chOff x="1313080" y="1595059"/>
            <a:chExt cx="2529247" cy="547777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C3B4B56D-81A8-4F63-9256-F56E997D2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F99F719-DC97-48E3-9572-0806B1B0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B75C3DA-49A3-47D9-B198-803CB651E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A082CB7-6528-44BC-B344-3B42C3BDA9C7}"/>
                </a:ext>
              </a:extLst>
            </p:cNvPr>
            <p:cNvSpPr/>
            <p:nvPr/>
          </p:nvSpPr>
          <p:spPr bwMode="auto">
            <a:xfrm>
              <a:off x="1313080" y="1838036"/>
              <a:ext cx="2529247" cy="3048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14E6EC-F3D5-40AC-AD3B-E8B097B68875}"/>
                </a:ext>
              </a:extLst>
            </p:cNvPr>
            <p:cNvSpPr txBox="1"/>
            <p:nvPr/>
          </p:nvSpPr>
          <p:spPr>
            <a:xfrm>
              <a:off x="1371341" y="1882714"/>
              <a:ext cx="20649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뉴스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속보   프리미엄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K    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99FC9F9-5A2D-4B98-9865-56C1CA94E1CB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70D9D52-EF35-4C65-9A18-FD8DEE7C074E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45DA021-0192-4C24-8255-32AFD3A6362B}"/>
                </a:ext>
              </a:extLst>
            </p:cNvPr>
            <p:cNvSpPr/>
            <p:nvPr/>
          </p:nvSpPr>
          <p:spPr bwMode="auto">
            <a:xfrm>
              <a:off x="1411002" y="1925779"/>
              <a:ext cx="270571" cy="1306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LIVE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E4BFDCE-9A91-4F55-AB53-DC5E538AF4C3}"/>
              </a:ext>
            </a:extLst>
          </p:cNvPr>
          <p:cNvSpPr txBox="1"/>
          <p:nvPr/>
        </p:nvSpPr>
        <p:spPr>
          <a:xfrm>
            <a:off x="1380578" y="2222384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헤드라인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F4EF4A-0747-44D5-B48A-4FA6B6E28A29}"/>
              </a:ext>
            </a:extLst>
          </p:cNvPr>
          <p:cNvSpPr txBox="1"/>
          <p:nvPr/>
        </p:nvSpPr>
        <p:spPr>
          <a:xfrm>
            <a:off x="1650826" y="2431627"/>
            <a:ext cx="1724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뉴스의 빠르고 정확한 헤드라인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BE7516-227F-46CF-AD36-9E6825766333}"/>
              </a:ext>
            </a:extLst>
          </p:cNvPr>
          <p:cNvSpPr txBox="1"/>
          <p:nvPr/>
        </p:nvSpPr>
        <p:spPr>
          <a:xfrm>
            <a:off x="1368251" y="5617501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C342DB-8442-4A5E-8377-F7F7E210927D}"/>
              </a:ext>
            </a:extLst>
          </p:cNvPr>
          <p:cNvSpPr/>
          <p:nvPr/>
        </p:nvSpPr>
        <p:spPr bwMode="auto">
          <a:xfrm>
            <a:off x="4920081" y="2151957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5406B-D58C-464B-8219-91919DE0AA95}"/>
              </a:ext>
            </a:extLst>
          </p:cNvPr>
          <p:cNvSpPr txBox="1"/>
          <p:nvPr/>
        </p:nvSpPr>
        <p:spPr>
          <a:xfrm>
            <a:off x="6085359" y="2248968"/>
            <a:ext cx="1203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CE5DC6-1817-46E1-B6EA-A5D2A2AC827B}"/>
              </a:ext>
            </a:extLst>
          </p:cNvPr>
          <p:cNvSpPr txBox="1"/>
          <p:nvPr/>
        </p:nvSpPr>
        <p:spPr>
          <a:xfrm>
            <a:off x="1368251" y="5837178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037EB7-9993-451A-A5D6-A8FD4F803636}"/>
              </a:ext>
            </a:extLst>
          </p:cNvPr>
          <p:cNvSpPr txBox="1"/>
          <p:nvPr/>
        </p:nvSpPr>
        <p:spPr>
          <a:xfrm>
            <a:off x="1368251" y="6033138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A828E1-1A12-4F4C-8E4E-EEFA7CA28566}"/>
              </a:ext>
            </a:extLst>
          </p:cNvPr>
          <p:cNvSpPr txBox="1"/>
          <p:nvPr/>
        </p:nvSpPr>
        <p:spPr>
          <a:xfrm>
            <a:off x="4851634" y="4340096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60E456-A591-4E20-B2CD-0F0015BA271D}"/>
              </a:ext>
            </a:extLst>
          </p:cNvPr>
          <p:cNvSpPr txBox="1"/>
          <p:nvPr/>
        </p:nvSpPr>
        <p:spPr>
          <a:xfrm>
            <a:off x="4851634" y="4536056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079155-FF16-47C7-A38D-CBBB36A74342}"/>
              </a:ext>
            </a:extLst>
          </p:cNvPr>
          <p:cNvSpPr txBox="1"/>
          <p:nvPr/>
        </p:nvSpPr>
        <p:spPr>
          <a:xfrm>
            <a:off x="4844215" y="164049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K-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추천 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21C9DA-F410-42F1-8BED-45AAEA676026}"/>
              </a:ext>
            </a:extLst>
          </p:cNvPr>
          <p:cNvSpPr/>
          <p:nvPr/>
        </p:nvSpPr>
        <p:spPr bwMode="auto">
          <a:xfrm>
            <a:off x="4920081" y="2835448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50AA71-308B-480B-B5EB-22D3B3634C6D}"/>
              </a:ext>
            </a:extLst>
          </p:cNvPr>
          <p:cNvSpPr txBox="1"/>
          <p:nvPr/>
        </p:nvSpPr>
        <p:spPr>
          <a:xfrm>
            <a:off x="6085359" y="2932459"/>
            <a:ext cx="1203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ABA271-3121-41FA-AA8F-1D23204B0A32}"/>
              </a:ext>
            </a:extLst>
          </p:cNvPr>
          <p:cNvSpPr/>
          <p:nvPr/>
        </p:nvSpPr>
        <p:spPr bwMode="auto">
          <a:xfrm>
            <a:off x="4920081" y="3518939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8E269-3E8C-41D1-A1A0-228F4E3EA5DE}"/>
              </a:ext>
            </a:extLst>
          </p:cNvPr>
          <p:cNvSpPr txBox="1"/>
          <p:nvPr/>
        </p:nvSpPr>
        <p:spPr>
          <a:xfrm>
            <a:off x="6085359" y="3615950"/>
            <a:ext cx="1203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6A4CEE-6CEC-42E0-B1E2-616473C0E0FA}"/>
              </a:ext>
            </a:extLst>
          </p:cNvPr>
          <p:cNvSpPr txBox="1"/>
          <p:nvPr/>
        </p:nvSpPr>
        <p:spPr>
          <a:xfrm>
            <a:off x="4851634" y="477420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85E8CF-B3B3-4870-AC18-57AD885CFA83}"/>
              </a:ext>
            </a:extLst>
          </p:cNvPr>
          <p:cNvSpPr txBox="1"/>
          <p:nvPr/>
        </p:nvSpPr>
        <p:spPr>
          <a:xfrm>
            <a:off x="4851634" y="497016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9784E-D9E0-43F9-9E6A-272D58FEE08A}"/>
              </a:ext>
            </a:extLst>
          </p:cNvPr>
          <p:cNvSpPr txBox="1"/>
          <p:nvPr/>
        </p:nvSpPr>
        <p:spPr>
          <a:xfrm>
            <a:off x="5849332" y="5253510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1D8AA54-F037-4E88-A954-9D7CC540B2C3}"/>
              </a:ext>
            </a:extLst>
          </p:cNvPr>
          <p:cNvCxnSpPr>
            <a:cxnSpLocks/>
          </p:cNvCxnSpPr>
          <p:nvPr/>
        </p:nvCxnSpPr>
        <p:spPr bwMode="auto">
          <a:xfrm>
            <a:off x="5388172" y="1895394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6E1051-FFFC-4DB2-B7E0-CA4E864D8491}"/>
              </a:ext>
            </a:extLst>
          </p:cNvPr>
          <p:cNvSpPr/>
          <p:nvPr/>
        </p:nvSpPr>
        <p:spPr bwMode="auto">
          <a:xfrm>
            <a:off x="1313080" y="3813168"/>
            <a:ext cx="2501559" cy="457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A49FD-73E8-4E5B-891A-A931A169B4B1}"/>
              </a:ext>
            </a:extLst>
          </p:cNvPr>
          <p:cNvSpPr txBox="1"/>
          <p:nvPr/>
        </p:nvSpPr>
        <p:spPr>
          <a:xfrm>
            <a:off x="1446073" y="3846772"/>
            <a:ext cx="218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평양 일대서 동해상으로 중거리급 탄도 미사일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 발사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B1FCC1-6D9A-4DAE-9F16-1273016025F5}"/>
              </a:ext>
            </a:extLst>
          </p:cNvPr>
          <p:cNvCxnSpPr/>
          <p:nvPr/>
        </p:nvCxnSpPr>
        <p:spPr bwMode="auto">
          <a:xfrm>
            <a:off x="4764088" y="5697046"/>
            <a:ext cx="250666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9A3B560-C976-40B7-B0B8-AB3995247FD9}"/>
              </a:ext>
            </a:extLst>
          </p:cNvPr>
          <p:cNvCxnSpPr/>
          <p:nvPr/>
        </p:nvCxnSpPr>
        <p:spPr bwMode="auto">
          <a:xfrm>
            <a:off x="4764088" y="6020319"/>
            <a:ext cx="250666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4DC1049-81C7-4791-A2E4-20C1436B8814}"/>
              </a:ext>
            </a:extLst>
          </p:cNvPr>
          <p:cNvSpPr/>
          <p:nvPr/>
        </p:nvSpPr>
        <p:spPr bwMode="auto">
          <a:xfrm>
            <a:off x="4922004" y="5748817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49805A-8905-417A-B841-AE5AD8C897F2}"/>
              </a:ext>
            </a:extLst>
          </p:cNvPr>
          <p:cNvSpPr/>
          <p:nvPr/>
        </p:nvSpPr>
        <p:spPr bwMode="auto">
          <a:xfrm>
            <a:off x="6058076" y="5748817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30CF6EC-1D79-4094-AB5D-673CB3B451C8}"/>
              </a:ext>
            </a:extLst>
          </p:cNvPr>
          <p:cNvSpPr/>
          <p:nvPr/>
        </p:nvSpPr>
        <p:spPr bwMode="auto">
          <a:xfrm>
            <a:off x="7166440" y="5748817"/>
            <a:ext cx="1029626" cy="2155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공영방송수신료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622FBD-B051-40DE-86AC-8F2698EC6844}"/>
              </a:ext>
            </a:extLst>
          </p:cNvPr>
          <p:cNvSpPr/>
          <p:nvPr/>
        </p:nvSpPr>
        <p:spPr bwMode="auto">
          <a:xfrm>
            <a:off x="4497536" y="57380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6304E2E-4C4F-40A1-BE48-4DC65597D4F1}"/>
              </a:ext>
            </a:extLst>
          </p:cNvPr>
          <p:cNvSpPr/>
          <p:nvPr/>
        </p:nvSpPr>
        <p:spPr bwMode="auto">
          <a:xfrm>
            <a:off x="3436330" y="2773581"/>
            <a:ext cx="273465" cy="2734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2776D54-B816-47C4-BD64-9A13F3DB98A1}"/>
              </a:ext>
            </a:extLst>
          </p:cNvPr>
          <p:cNvSpPr/>
          <p:nvPr/>
        </p:nvSpPr>
        <p:spPr bwMode="auto">
          <a:xfrm>
            <a:off x="5803109" y="321250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4387BBD-B7C1-4296-BCF1-1763F1C5DFE3}"/>
              </a:ext>
            </a:extLst>
          </p:cNvPr>
          <p:cNvSpPr/>
          <p:nvPr/>
        </p:nvSpPr>
        <p:spPr bwMode="auto">
          <a:xfrm>
            <a:off x="2270829" y="477468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B35E10-DFC3-44D2-AD64-7D3E2F74425E}"/>
              </a:ext>
            </a:extLst>
          </p:cNvPr>
          <p:cNvSpPr/>
          <p:nvPr/>
        </p:nvSpPr>
        <p:spPr bwMode="auto">
          <a:xfrm>
            <a:off x="2371703" y="33690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4048AC-88E7-4B83-B6BD-F9A77A698B38}"/>
              </a:ext>
            </a:extLst>
          </p:cNvPr>
          <p:cNvSpPr/>
          <p:nvPr/>
        </p:nvSpPr>
        <p:spPr bwMode="auto">
          <a:xfrm>
            <a:off x="2371703" y="45501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8E2F9E-5493-4CC5-8606-6F391EDFD9DA}"/>
              </a:ext>
            </a:extLst>
          </p:cNvPr>
          <p:cNvSpPr/>
          <p:nvPr/>
        </p:nvSpPr>
        <p:spPr bwMode="auto">
          <a:xfrm>
            <a:off x="2371703" y="56550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6332E8-D0B9-4FDB-B4C7-A552839F6339}"/>
              </a:ext>
            </a:extLst>
          </p:cNvPr>
          <p:cNvSpPr/>
          <p:nvPr/>
        </p:nvSpPr>
        <p:spPr bwMode="auto">
          <a:xfrm>
            <a:off x="5867378" y="273083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A72670-44EE-44DA-819E-38A001AD9250}"/>
              </a:ext>
            </a:extLst>
          </p:cNvPr>
          <p:cNvSpPr/>
          <p:nvPr/>
        </p:nvSpPr>
        <p:spPr bwMode="auto">
          <a:xfrm>
            <a:off x="5867378" y="465488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C712A0-3591-405B-9A69-D13DC866303E}"/>
              </a:ext>
            </a:extLst>
          </p:cNvPr>
          <p:cNvSpPr/>
          <p:nvPr/>
        </p:nvSpPr>
        <p:spPr bwMode="auto">
          <a:xfrm>
            <a:off x="5543528" y="525496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FBA2D28-F710-499C-B6C0-1E1BBA2F849E}"/>
              </a:ext>
            </a:extLst>
          </p:cNvPr>
          <p:cNvSpPr/>
          <p:nvPr/>
        </p:nvSpPr>
        <p:spPr bwMode="auto">
          <a:xfrm>
            <a:off x="3468394" y="252633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6648C68-11EE-4374-8280-337279677E4C}"/>
              </a:ext>
            </a:extLst>
          </p:cNvPr>
          <p:cNvGrpSpPr/>
          <p:nvPr/>
        </p:nvGrpSpPr>
        <p:grpSpPr>
          <a:xfrm>
            <a:off x="6085359" y="4856332"/>
            <a:ext cx="912092" cy="504708"/>
            <a:chOff x="2117758" y="3123643"/>
            <a:chExt cx="912092" cy="504708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A69435D5-9BA2-4415-A595-F74CFFE9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3059DC22-9FD2-472D-B20E-17EC2981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4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37618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타이틀 영역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클릭 시 해당 방송 서브화면으로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기본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 외 기사는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확인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알림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알림 노출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알림이 없는 경우 해당 영역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상황 알림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재난포털로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740847-7A05-408B-83DF-BF19629321BD}"/>
              </a:ext>
            </a:extLst>
          </p:cNvPr>
          <p:cNvGrpSpPr/>
          <p:nvPr/>
        </p:nvGrpSpPr>
        <p:grpSpPr>
          <a:xfrm>
            <a:off x="1386412" y="2102157"/>
            <a:ext cx="2354723" cy="618422"/>
            <a:chOff x="1409557" y="3419187"/>
            <a:chExt cx="2262883" cy="5943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F7C504-C73D-4C49-9A84-30E914A782BD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B27297-BE1E-45D6-95BF-D13C32D61A39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BA4FB-2492-4D83-A13D-362DB2B174D4}"/>
              </a:ext>
            </a:extLst>
          </p:cNvPr>
          <p:cNvSpPr txBox="1"/>
          <p:nvPr/>
        </p:nvSpPr>
        <p:spPr>
          <a:xfrm>
            <a:off x="1341660" y="272908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69FCE6-6AC3-4C03-9EB0-1E6606B7337A}"/>
              </a:ext>
            </a:extLst>
          </p:cNvPr>
          <p:cNvSpPr txBox="1"/>
          <p:nvPr/>
        </p:nvSpPr>
        <p:spPr>
          <a:xfrm>
            <a:off x="2583720" y="272908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F5455A0-F6E1-4795-A4EA-5AF755EFE96A}"/>
              </a:ext>
            </a:extLst>
          </p:cNvPr>
          <p:cNvSpPr/>
          <p:nvPr/>
        </p:nvSpPr>
        <p:spPr bwMode="auto">
          <a:xfrm>
            <a:off x="1018744" y="283587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3E1E15-CB0A-4936-BF74-6ED4B3EFD41B}"/>
              </a:ext>
            </a:extLst>
          </p:cNvPr>
          <p:cNvSpPr txBox="1"/>
          <p:nvPr/>
        </p:nvSpPr>
        <p:spPr>
          <a:xfrm>
            <a:off x="1364040" y="164049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ko-KR" altLang="en-US" sz="9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194028-539F-478C-A47D-6DD3327F4E8F}"/>
              </a:ext>
            </a:extLst>
          </p:cNvPr>
          <p:cNvGrpSpPr/>
          <p:nvPr/>
        </p:nvGrpSpPr>
        <p:grpSpPr>
          <a:xfrm>
            <a:off x="1386412" y="3071975"/>
            <a:ext cx="2354723" cy="618422"/>
            <a:chOff x="1409557" y="3419187"/>
            <a:chExt cx="2262883" cy="59430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65B45D-FC5A-43C9-8CEF-73F4BAA47343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F04172A-5619-49AD-9510-6A0718371277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51A9516-103C-431C-A5CC-627D989B471C}"/>
              </a:ext>
            </a:extLst>
          </p:cNvPr>
          <p:cNvSpPr txBox="1"/>
          <p:nvPr/>
        </p:nvSpPr>
        <p:spPr>
          <a:xfrm>
            <a:off x="1341660" y="369890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FC37AF-A934-42D8-98DF-2FA866BDA8A0}"/>
              </a:ext>
            </a:extLst>
          </p:cNvPr>
          <p:cNvSpPr txBox="1"/>
          <p:nvPr/>
        </p:nvSpPr>
        <p:spPr>
          <a:xfrm>
            <a:off x="2583720" y="369890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8985B8-826A-4448-9FA5-950A922686EF}"/>
              </a:ext>
            </a:extLst>
          </p:cNvPr>
          <p:cNvSpPr/>
          <p:nvPr/>
        </p:nvSpPr>
        <p:spPr bwMode="auto">
          <a:xfrm>
            <a:off x="1018744" y="443919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23BF09-FD76-41D0-A7B8-58C20F32EA1A}"/>
              </a:ext>
            </a:extLst>
          </p:cNvPr>
          <p:cNvSpPr txBox="1"/>
          <p:nvPr/>
        </p:nvSpPr>
        <p:spPr>
          <a:xfrm>
            <a:off x="2385695" y="4060565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CD2190-A173-4ADD-BE0C-9EF9294C4B5C}"/>
              </a:ext>
            </a:extLst>
          </p:cNvPr>
          <p:cNvSpPr/>
          <p:nvPr/>
        </p:nvSpPr>
        <p:spPr bwMode="auto">
          <a:xfrm>
            <a:off x="1376887" y="4421899"/>
            <a:ext cx="2380202" cy="278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150DFF-CC88-4A63-975A-6B5D92BAFF58}"/>
              </a:ext>
            </a:extLst>
          </p:cNvPr>
          <p:cNvSpPr txBox="1"/>
          <p:nvPr/>
        </p:nvSpPr>
        <p:spPr>
          <a:xfrm>
            <a:off x="1470006" y="4463111"/>
            <a:ext cx="1556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강릉 산물 확산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 차단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A96352-C2F6-48BB-8779-2A2FE561B735}"/>
              </a:ext>
            </a:extLst>
          </p:cNvPr>
          <p:cNvSpPr txBox="1"/>
          <p:nvPr/>
        </p:nvSpPr>
        <p:spPr>
          <a:xfrm>
            <a:off x="2596811" y="4457003"/>
            <a:ext cx="11406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재난 포털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B0F0AD-3537-4D8B-A8DF-4F7A0C89FB45}"/>
              </a:ext>
            </a:extLst>
          </p:cNvPr>
          <p:cNvGrpSpPr/>
          <p:nvPr/>
        </p:nvGrpSpPr>
        <p:grpSpPr>
          <a:xfrm>
            <a:off x="2105486" y="2239945"/>
            <a:ext cx="912092" cy="504708"/>
            <a:chOff x="2117758" y="3123643"/>
            <a:chExt cx="912092" cy="504708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2E9B11C-6F15-4C2F-88CA-44E9E8AD2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9F20862-A0A7-4E35-AC53-D5DA7574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668CA91-C76A-415D-AEF1-B9BC473C7CED}"/>
              </a:ext>
            </a:extLst>
          </p:cNvPr>
          <p:cNvCxnSpPr>
            <a:cxnSpLocks/>
          </p:cNvCxnSpPr>
          <p:nvPr/>
        </p:nvCxnSpPr>
        <p:spPr bwMode="auto">
          <a:xfrm>
            <a:off x="1750608" y="1871325"/>
            <a:ext cx="150210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EAF379-F288-4F94-947A-556444B0DD39}"/>
              </a:ext>
            </a:extLst>
          </p:cNvPr>
          <p:cNvSpPr/>
          <p:nvPr/>
        </p:nvSpPr>
        <p:spPr bwMode="auto">
          <a:xfrm>
            <a:off x="1934304" y="15388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F41F4D-A601-40D9-994A-FC1140303756}"/>
              </a:ext>
            </a:extLst>
          </p:cNvPr>
          <p:cNvSpPr/>
          <p:nvPr/>
        </p:nvSpPr>
        <p:spPr bwMode="auto">
          <a:xfrm>
            <a:off x="2991579" y="15388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A71C5D-AD43-436E-90B0-14BA7CF639B0}"/>
              </a:ext>
            </a:extLst>
          </p:cNvPr>
          <p:cNvSpPr/>
          <p:nvPr/>
        </p:nvSpPr>
        <p:spPr bwMode="auto">
          <a:xfrm>
            <a:off x="2391504" y="280565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088381-B896-46D9-AEB2-1415E057F456}"/>
              </a:ext>
            </a:extLst>
          </p:cNvPr>
          <p:cNvSpPr/>
          <p:nvPr/>
        </p:nvSpPr>
        <p:spPr bwMode="auto">
          <a:xfrm>
            <a:off x="2086704" y="406295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2A69F99-5B1E-4FC0-B37B-50CAD4B7BD48}"/>
              </a:ext>
            </a:extLst>
          </p:cNvPr>
          <p:cNvSpPr/>
          <p:nvPr/>
        </p:nvSpPr>
        <p:spPr bwMode="auto">
          <a:xfrm>
            <a:off x="3508173" y="249229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091D6D-B6D0-4205-B284-D0342D496075}"/>
              </a:ext>
            </a:extLst>
          </p:cNvPr>
          <p:cNvSpPr/>
          <p:nvPr/>
        </p:nvSpPr>
        <p:spPr bwMode="auto">
          <a:xfrm>
            <a:off x="2288973" y="345432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3820319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66445"/>
              </p:ext>
            </p:extLst>
          </p:nvPr>
        </p:nvGraphicFramePr>
        <p:xfrm>
          <a:off x="8939284" y="973008"/>
          <a:ext cx="3152632" cy="55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K-Shorts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Shorts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보이는 개수 단위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채널로 이동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인스타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틱톡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영상도 함께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포인트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따른 페이지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보여지는 화면 개수 기준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유튜브 채널의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LVIE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방송중인 영상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중 시청자 수가 가장 많은 것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나머지는 하단에 배치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유튜브 해당 영상으로 이동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새창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알림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실시간 방송 전 알림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10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분전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방송시작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해당 방송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키워드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워드 클라우드 형식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9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빈도가 높은 순으로 차등 표시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(Live Update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영역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플레이 아이콘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이미지와 텍스트 겹친 경우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아이콘 위치 우측 상단에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</a:tbl>
          </a:graphicData>
        </a:graphic>
      </p:graphicFrame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54A0EAF-027C-4515-9BAF-DC3D8E68C3E9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2008" y="1838036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6998E-E7DC-43B0-9E41-264BFE699AE8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410564-007C-4887-A047-3165F70DCA87}"/>
              </a:ext>
            </a:extLst>
          </p:cNvPr>
          <p:cNvSpPr txBox="1"/>
          <p:nvPr/>
        </p:nvSpPr>
        <p:spPr>
          <a:xfrm>
            <a:off x="1383629" y="1641762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K-Shorts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0E0ED6-3C4B-4C4C-9A02-625C818DEA30}"/>
              </a:ext>
            </a:extLst>
          </p:cNvPr>
          <p:cNvSpPr txBox="1"/>
          <p:nvPr/>
        </p:nvSpPr>
        <p:spPr>
          <a:xfrm>
            <a:off x="1740991" y="1851005"/>
            <a:ext cx="1662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뉴스의 트랜드를 만들어 갑니다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7FF851E-053E-40F1-A8B4-0654D944C013}"/>
              </a:ext>
            </a:extLst>
          </p:cNvPr>
          <p:cNvSpPr/>
          <p:nvPr/>
        </p:nvSpPr>
        <p:spPr bwMode="auto">
          <a:xfrm>
            <a:off x="1595005" y="2103173"/>
            <a:ext cx="903209" cy="132509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6601C9-24F2-4FCB-916F-840AC877BD6A}"/>
              </a:ext>
            </a:extLst>
          </p:cNvPr>
          <p:cNvSpPr/>
          <p:nvPr/>
        </p:nvSpPr>
        <p:spPr bwMode="auto">
          <a:xfrm>
            <a:off x="2583296" y="2103173"/>
            <a:ext cx="903209" cy="132509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2E9E59-E5BD-4AB8-9B5D-01BB928C6973}"/>
              </a:ext>
            </a:extLst>
          </p:cNvPr>
          <p:cNvSpPr txBox="1"/>
          <p:nvPr/>
        </p:nvSpPr>
        <p:spPr>
          <a:xfrm>
            <a:off x="1383629" y="3655289"/>
            <a:ext cx="238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유튜브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LIVE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FB78D0-2BE9-442D-99D9-11EE682C73FB}"/>
              </a:ext>
            </a:extLst>
          </p:cNvPr>
          <p:cNvSpPr txBox="1"/>
          <p:nvPr/>
        </p:nvSpPr>
        <p:spPr>
          <a:xfrm>
            <a:off x="1650413" y="3883004"/>
            <a:ext cx="18295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뉴스를 빠르고 생생하게 전달합니다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8F50BC-7940-424D-9EEA-00B1DBDBA742}"/>
              </a:ext>
            </a:extLst>
          </p:cNvPr>
          <p:cNvSpPr/>
          <p:nvPr/>
        </p:nvSpPr>
        <p:spPr bwMode="auto">
          <a:xfrm>
            <a:off x="1320222" y="4141558"/>
            <a:ext cx="2487842" cy="122706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755C06-D77F-400A-8ED8-19A37BF0B6C0}"/>
              </a:ext>
            </a:extLst>
          </p:cNvPr>
          <p:cNvSpPr txBox="1"/>
          <p:nvPr/>
        </p:nvSpPr>
        <p:spPr>
          <a:xfrm>
            <a:off x="1383629" y="5419630"/>
            <a:ext cx="237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매체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워싱턴선언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비판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또 한차례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핵위기 초래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＂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9C4C6A6-2CC3-40A0-BA74-0D0F64217BFE}"/>
              </a:ext>
            </a:extLst>
          </p:cNvPr>
          <p:cNvGrpSpPr/>
          <p:nvPr/>
        </p:nvGrpSpPr>
        <p:grpSpPr>
          <a:xfrm>
            <a:off x="2334945" y="2483611"/>
            <a:ext cx="912092" cy="504708"/>
            <a:chOff x="2117758" y="3123643"/>
            <a:chExt cx="912092" cy="504708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125C8A1-CFE7-44D8-92C2-26C992F45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A0E5AF11-F071-48F6-AF84-046FB6C07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FF392128-0713-44EA-B836-C4B562E5CFAE}"/>
              </a:ext>
            </a:extLst>
          </p:cNvPr>
          <p:cNvSpPr/>
          <p:nvPr/>
        </p:nvSpPr>
        <p:spPr bwMode="auto">
          <a:xfrm>
            <a:off x="996801" y="266448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265EEF3-880B-48ED-9783-18BD806FA005}"/>
              </a:ext>
            </a:extLst>
          </p:cNvPr>
          <p:cNvSpPr/>
          <p:nvPr/>
        </p:nvSpPr>
        <p:spPr bwMode="auto">
          <a:xfrm>
            <a:off x="971654" y="521991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0C3F99B-AEE1-4B20-91C6-AD8EA8C40C14}"/>
              </a:ext>
            </a:extLst>
          </p:cNvPr>
          <p:cNvGrpSpPr/>
          <p:nvPr/>
        </p:nvGrpSpPr>
        <p:grpSpPr>
          <a:xfrm>
            <a:off x="1434771" y="5834768"/>
            <a:ext cx="2264433" cy="836931"/>
            <a:chOff x="4808760" y="3987973"/>
            <a:chExt cx="2264433" cy="83693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1D20D69-D3F6-4B35-AEA3-35ED21643A07}"/>
                </a:ext>
              </a:extLst>
            </p:cNvPr>
            <p:cNvSpPr/>
            <p:nvPr/>
          </p:nvSpPr>
          <p:spPr bwMode="auto">
            <a:xfrm>
              <a:off x="5975653" y="3987973"/>
              <a:ext cx="1054732" cy="5725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F14FA9A-F1F5-43EE-971F-370242F3E567}"/>
                </a:ext>
              </a:extLst>
            </p:cNvPr>
            <p:cNvSpPr/>
            <p:nvPr/>
          </p:nvSpPr>
          <p:spPr bwMode="auto">
            <a:xfrm>
              <a:off x="4850195" y="3987973"/>
              <a:ext cx="1054732" cy="5725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5A89117-9281-4045-A429-54F35A33E488}"/>
                </a:ext>
              </a:extLst>
            </p:cNvPr>
            <p:cNvSpPr txBox="1"/>
            <p:nvPr/>
          </p:nvSpPr>
          <p:spPr>
            <a:xfrm>
              <a:off x="4808760" y="4568436"/>
              <a:ext cx="1114435" cy="25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0413805-24E1-4CFD-9D0D-7A0F4F1F86A7}"/>
                </a:ext>
              </a:extLst>
            </p:cNvPr>
            <p:cNvSpPr txBox="1"/>
            <p:nvPr/>
          </p:nvSpPr>
          <p:spPr>
            <a:xfrm>
              <a:off x="5958758" y="4568436"/>
              <a:ext cx="1114435" cy="25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46865CD-5D9F-4C15-9CBA-603E8A9E56D9}"/>
              </a:ext>
            </a:extLst>
          </p:cNvPr>
          <p:cNvGrpSpPr/>
          <p:nvPr/>
        </p:nvGrpSpPr>
        <p:grpSpPr>
          <a:xfrm>
            <a:off x="2042917" y="5931596"/>
            <a:ext cx="912092" cy="504708"/>
            <a:chOff x="2117758" y="3123643"/>
            <a:chExt cx="912092" cy="504708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41E293C-A0CB-46C9-A25E-BFFFFD8F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C8FAFF48-CBC1-4F37-8394-705696CA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85E6177-1B5A-4335-9835-E9C2C25C1271}"/>
              </a:ext>
            </a:extLst>
          </p:cNvPr>
          <p:cNvSpPr/>
          <p:nvPr/>
        </p:nvSpPr>
        <p:spPr bwMode="auto">
          <a:xfrm>
            <a:off x="4852926" y="1677173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55EE6A-1D05-45EC-BDD9-B95044DF38BB}"/>
              </a:ext>
            </a:extLst>
          </p:cNvPr>
          <p:cNvSpPr/>
          <p:nvPr/>
        </p:nvSpPr>
        <p:spPr bwMode="auto">
          <a:xfrm>
            <a:off x="4852926" y="1677173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6F7C393-EA23-4197-88BA-B533016EB8C5}"/>
              </a:ext>
            </a:extLst>
          </p:cNvPr>
          <p:cNvSpPr txBox="1"/>
          <p:nvPr/>
        </p:nvSpPr>
        <p:spPr>
          <a:xfrm>
            <a:off x="5575231" y="1720923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2E9CE7-D94C-41EC-8B00-E8F1D8660570}"/>
              </a:ext>
            </a:extLst>
          </p:cNvPr>
          <p:cNvSpPr txBox="1"/>
          <p:nvPr/>
        </p:nvSpPr>
        <p:spPr>
          <a:xfrm>
            <a:off x="4852926" y="2102165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32AFB48-2DAB-43B4-8D95-1B9101B2C47D}"/>
              </a:ext>
            </a:extLst>
          </p:cNvPr>
          <p:cNvSpPr txBox="1"/>
          <p:nvPr/>
        </p:nvSpPr>
        <p:spPr>
          <a:xfrm>
            <a:off x="5399406" y="2311408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310FA0B-0447-4E2F-8B0F-D6D95605EAB3}"/>
              </a:ext>
            </a:extLst>
          </p:cNvPr>
          <p:cNvSpPr/>
          <p:nvPr/>
        </p:nvSpPr>
        <p:spPr bwMode="auto">
          <a:xfrm>
            <a:off x="4793860" y="3848638"/>
            <a:ext cx="2487842" cy="141753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4BD07E-4FBD-4C7D-874B-C90AEF0B8BF9}"/>
              </a:ext>
            </a:extLst>
          </p:cNvPr>
          <p:cNvSpPr/>
          <p:nvPr/>
        </p:nvSpPr>
        <p:spPr bwMode="auto">
          <a:xfrm>
            <a:off x="4791966" y="3861831"/>
            <a:ext cx="702399" cy="16008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ISSUE LIVE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338CCA3-9707-4DAB-B9E3-4ADC2B4F921E}"/>
              </a:ext>
            </a:extLst>
          </p:cNvPr>
          <p:cNvSpPr/>
          <p:nvPr/>
        </p:nvSpPr>
        <p:spPr bwMode="auto">
          <a:xfrm>
            <a:off x="4791966" y="4847071"/>
            <a:ext cx="2487842" cy="40928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06D7561-FDB9-4EFE-A565-E50CEA8A0D6A}"/>
              </a:ext>
            </a:extLst>
          </p:cNvPr>
          <p:cNvSpPr txBox="1"/>
          <p:nvPr/>
        </p:nvSpPr>
        <p:spPr>
          <a:xfrm>
            <a:off x="4923766" y="4881361"/>
            <a:ext cx="224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워싱턴선언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비판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 한차례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핵위기 초래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209EE47-DEE6-4589-8788-69A03C6329C5}"/>
              </a:ext>
            </a:extLst>
          </p:cNvPr>
          <p:cNvSpPr/>
          <p:nvPr/>
        </p:nvSpPr>
        <p:spPr bwMode="auto">
          <a:xfrm>
            <a:off x="7347768" y="168825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045D935-22BF-40AE-9192-47FEE579D2A3}"/>
              </a:ext>
            </a:extLst>
          </p:cNvPr>
          <p:cNvSpPr/>
          <p:nvPr/>
        </p:nvSpPr>
        <p:spPr bwMode="auto">
          <a:xfrm>
            <a:off x="7370412" y="45137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84DE902A-D3F8-4062-B3A1-95A4AA7DB1B4}"/>
              </a:ext>
            </a:extLst>
          </p:cNvPr>
          <p:cNvSpPr/>
          <p:nvPr/>
        </p:nvSpPr>
        <p:spPr bwMode="auto">
          <a:xfrm>
            <a:off x="4859630" y="2496074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92BF5819-5083-4AB0-B956-E60B97796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304" y="2562990"/>
            <a:ext cx="1857122" cy="973856"/>
          </a:xfrm>
          <a:prstGeom prst="rect">
            <a:avLst/>
          </a:prstGeom>
        </p:spPr>
      </p:pic>
      <p:sp>
        <p:nvSpPr>
          <p:cNvPr id="139" name="타원 138">
            <a:extLst>
              <a:ext uri="{FF2B5EF4-FFF2-40B4-BE49-F238E27FC236}">
                <a16:creationId xmlns:a16="http://schemas.microsoft.com/office/drawing/2014/main" id="{665D7983-AE41-44ED-9DB4-9F5EB02A0E70}"/>
              </a:ext>
            </a:extLst>
          </p:cNvPr>
          <p:cNvSpPr/>
          <p:nvPr/>
        </p:nvSpPr>
        <p:spPr bwMode="auto">
          <a:xfrm>
            <a:off x="7370412" y="284182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7238BE3-5CB3-49EA-B8F7-A9A220768CEC}"/>
              </a:ext>
            </a:extLst>
          </p:cNvPr>
          <p:cNvSpPr/>
          <p:nvPr/>
        </p:nvSpPr>
        <p:spPr bwMode="auto">
          <a:xfrm>
            <a:off x="4836514" y="5446472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D9C2D5-2778-4F52-B2D1-5ADD71A9670B}"/>
              </a:ext>
            </a:extLst>
          </p:cNvPr>
          <p:cNvSpPr/>
          <p:nvPr/>
        </p:nvSpPr>
        <p:spPr bwMode="auto">
          <a:xfrm>
            <a:off x="7351939" y="4944676"/>
            <a:ext cx="1472705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Live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Update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5F6157-7BAC-43DE-9F71-FB70BDA3FA03}"/>
              </a:ext>
            </a:extLst>
          </p:cNvPr>
          <p:cNvSpPr txBox="1"/>
          <p:nvPr/>
        </p:nvSpPr>
        <p:spPr>
          <a:xfrm>
            <a:off x="2360715" y="3490802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1508DF-02DE-4927-B8F6-72391411FD58}"/>
              </a:ext>
            </a:extLst>
          </p:cNvPr>
          <p:cNvSpPr txBox="1"/>
          <p:nvPr/>
        </p:nvSpPr>
        <p:spPr>
          <a:xfrm>
            <a:off x="2360715" y="6714293"/>
            <a:ext cx="3738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● ●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D86E238-9F83-4112-A271-C9CACD4CAE11}"/>
              </a:ext>
            </a:extLst>
          </p:cNvPr>
          <p:cNvSpPr/>
          <p:nvPr/>
        </p:nvSpPr>
        <p:spPr bwMode="auto">
          <a:xfrm>
            <a:off x="7084662" y="550432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E5555EC-B2A8-4114-A21F-78110FFC3EAF}"/>
              </a:ext>
            </a:extLst>
          </p:cNvPr>
          <p:cNvSpPr/>
          <p:nvPr/>
        </p:nvSpPr>
        <p:spPr bwMode="auto">
          <a:xfrm>
            <a:off x="3199768" y="314433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1B186F9-C462-4C19-822F-76A898E02992}"/>
              </a:ext>
            </a:extLst>
          </p:cNvPr>
          <p:cNvSpPr/>
          <p:nvPr/>
        </p:nvSpPr>
        <p:spPr bwMode="auto">
          <a:xfrm>
            <a:off x="2209168" y="314433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7DE190-7C5F-439C-8346-FD4B9AEA9EDE}"/>
              </a:ext>
            </a:extLst>
          </p:cNvPr>
          <p:cNvSpPr/>
          <p:nvPr/>
        </p:nvSpPr>
        <p:spPr bwMode="auto">
          <a:xfrm>
            <a:off x="3409318" y="620186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0CB9308-4D7E-4BE8-B0A7-6EC419C29170}"/>
              </a:ext>
            </a:extLst>
          </p:cNvPr>
          <p:cNvSpPr/>
          <p:nvPr/>
        </p:nvSpPr>
        <p:spPr bwMode="auto">
          <a:xfrm>
            <a:off x="6914201" y="3925426"/>
            <a:ext cx="273465" cy="27346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E8287B-E0DB-458E-A226-85E3A787592B}"/>
              </a:ext>
            </a:extLst>
          </p:cNvPr>
          <p:cNvSpPr/>
          <p:nvPr/>
        </p:nvSpPr>
        <p:spPr bwMode="auto">
          <a:xfrm>
            <a:off x="2379440" y="22633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C183FD-AB76-4B5E-8EF6-69783E578580}"/>
              </a:ext>
            </a:extLst>
          </p:cNvPr>
          <p:cNvSpPr/>
          <p:nvPr/>
        </p:nvSpPr>
        <p:spPr bwMode="auto">
          <a:xfrm>
            <a:off x="2046065" y="34825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BD59D5-C34B-4CAF-AAB6-B4A5851A662B}"/>
              </a:ext>
            </a:extLst>
          </p:cNvPr>
          <p:cNvSpPr/>
          <p:nvPr/>
        </p:nvSpPr>
        <p:spPr bwMode="auto">
          <a:xfrm>
            <a:off x="2379440" y="476846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CA1E9E-F37F-43E6-B2CE-AC64C1C49483}"/>
              </a:ext>
            </a:extLst>
          </p:cNvPr>
          <p:cNvSpPr/>
          <p:nvPr/>
        </p:nvSpPr>
        <p:spPr bwMode="auto">
          <a:xfrm>
            <a:off x="2379440" y="575157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4A1904-58ED-4A7F-987D-83690516F613}"/>
              </a:ext>
            </a:extLst>
          </p:cNvPr>
          <p:cNvSpPr/>
          <p:nvPr/>
        </p:nvSpPr>
        <p:spPr bwMode="auto">
          <a:xfrm>
            <a:off x="2046065" y="672312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6B5D8B6-0C7C-448A-8E6E-AFD70FF66D02}"/>
              </a:ext>
            </a:extLst>
          </p:cNvPr>
          <p:cNvSpPr/>
          <p:nvPr/>
        </p:nvSpPr>
        <p:spPr bwMode="auto">
          <a:xfrm>
            <a:off x="6779862" y="392317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8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1">
            <a:extLst>
              <a:ext uri="{FF2B5EF4-FFF2-40B4-BE49-F238E27FC236}">
                <a16:creationId xmlns:a16="http://schemas.microsoft.com/office/drawing/2014/main" id="{6F79A2A1-DE04-4B35-B476-BFA513386106}"/>
              </a:ext>
            </a:extLst>
          </p:cNvPr>
          <p:cNvGraphicFramePr>
            <a:graphicFrameLocks noGrp="1"/>
          </p:cNvGraphicFramePr>
          <p:nvPr/>
        </p:nvGraphicFramePr>
        <p:xfrm>
          <a:off x="620785" y="1696530"/>
          <a:ext cx="10996450" cy="2055600"/>
        </p:xfrm>
        <a:graphic>
          <a:graphicData uri="http://schemas.openxmlformats.org/drawingml/2006/table">
            <a:tbl>
              <a:tblPr/>
              <a:tblGrid>
                <a:gridCol w="132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166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5138058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1280px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Toolbar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포함 컨텐츠 영역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1378px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디바이스 해상도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 방식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브라우저의 사이즈에 따른 변경 제공하지 않음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유연한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Mobile, Tablet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해상도 기준에 따른 반응형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화면방향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Portrait, Landscape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 버전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Window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MAC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사파리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엣지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익스플로러는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에서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모든 정합성을 제공하지는 않지만 내용 확인은 가능한 수준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최신버전 기준으로 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버전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Android 10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iOS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이내 출시된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Mobile/Tablet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CB51B5-27C4-4FCB-A35B-BBB9E4738D7D}"/>
              </a:ext>
            </a:extLst>
          </p:cNvPr>
          <p:cNvSpPr txBox="1"/>
          <p:nvPr/>
        </p:nvSpPr>
        <p:spPr>
          <a:xfrm>
            <a:off x="531570" y="75500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해상도 기준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7853-11C2-4AE2-A0F8-5D63F7E89F27}"/>
              </a:ext>
            </a:extLst>
          </p:cNvPr>
          <p:cNvSpPr txBox="1"/>
          <p:nvPr/>
        </p:nvSpPr>
        <p:spPr>
          <a:xfrm>
            <a:off x="687977" y="1001230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홈페이지의 해상도는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Mobile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이용 환경에서 최적화된 서비스를 이용할 수 있도록 하는 것을 목적으로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고정된 해상도를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Mobile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Device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반응형을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86066-1A35-4B93-908C-C41FE783A173}"/>
              </a:ext>
            </a:extLst>
          </p:cNvPr>
          <p:cNvSpPr txBox="1"/>
          <p:nvPr/>
        </p:nvSpPr>
        <p:spPr>
          <a:xfrm>
            <a:off x="531570" y="400330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F5D6A-53A7-46B3-8D97-7681A83C863B}"/>
              </a:ext>
            </a:extLst>
          </p:cNvPr>
          <p:cNvSpPr txBox="1"/>
          <p:nvPr/>
        </p:nvSpPr>
        <p:spPr>
          <a:xfrm>
            <a:off x="687977" y="4249527"/>
            <a:ext cx="10746219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홈페이지에서 컨텐츠를 제공하는데 있어 통일성 있는 기준을 제공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공통된 경험을 통해 사용성을 높이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컨텐츠 제공에 있어 공통적으로 적용되는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/>
        </p:nvGraphicFramePr>
        <p:xfrm>
          <a:off x="620785" y="4822907"/>
          <a:ext cx="10996451" cy="1678392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썸네일 이미지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기사인 경우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9819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링크 인지 효과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Hover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제공하지 않음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모바일은 불필요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길이가 정의된 기준을 오버하는 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내용일부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알립니다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 줄임 처리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71463"/>
              </p:ext>
            </p:extLst>
          </p:nvPr>
        </p:nvGraphicFramePr>
        <p:xfrm>
          <a:off x="8939284" y="973008"/>
          <a:ext cx="3152632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기사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탭 썸네일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이슈 화면으로 이동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개수 최대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이슈 선택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이슈 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목록 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F1EBB5D-8CCA-42AA-9A7F-33903683B52D}"/>
              </a:ext>
            </a:extLst>
          </p:cNvPr>
          <p:cNvSpPr/>
          <p:nvPr/>
        </p:nvSpPr>
        <p:spPr bwMode="auto">
          <a:xfrm>
            <a:off x="1323067" y="3811361"/>
            <a:ext cx="2487842" cy="130499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355DF5-8511-4C53-B1D3-A7CD69EC05FD}"/>
              </a:ext>
            </a:extLst>
          </p:cNvPr>
          <p:cNvSpPr/>
          <p:nvPr/>
        </p:nvSpPr>
        <p:spPr bwMode="auto">
          <a:xfrm>
            <a:off x="1321173" y="3824554"/>
            <a:ext cx="702399" cy="16008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ISSUE 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4B058B-F793-41E3-9C02-62F0F16A8FA0}"/>
              </a:ext>
            </a:extLst>
          </p:cNvPr>
          <p:cNvSpPr txBox="1"/>
          <p:nvPr/>
        </p:nvSpPr>
        <p:spPr>
          <a:xfrm>
            <a:off x="1452973" y="5139479"/>
            <a:ext cx="224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워싱턴선언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비판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 한차례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핵위기 초래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FA9E060-9118-453E-A88C-397C55C793DA}"/>
              </a:ext>
            </a:extLst>
          </p:cNvPr>
          <p:cNvSpPr/>
          <p:nvPr/>
        </p:nvSpPr>
        <p:spPr bwMode="auto">
          <a:xfrm>
            <a:off x="1372897" y="1665005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1B567F1-AEBB-478B-AE9C-3D949442BFBF}"/>
              </a:ext>
            </a:extLst>
          </p:cNvPr>
          <p:cNvSpPr/>
          <p:nvPr/>
        </p:nvSpPr>
        <p:spPr bwMode="auto">
          <a:xfrm>
            <a:off x="1372897" y="1665005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26AE855-B1BF-4A46-9168-3770FF4A6EA3}"/>
              </a:ext>
            </a:extLst>
          </p:cNvPr>
          <p:cNvSpPr txBox="1"/>
          <p:nvPr/>
        </p:nvSpPr>
        <p:spPr>
          <a:xfrm>
            <a:off x="2095202" y="1708755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3C18A-B252-443E-AD53-082318A25587}"/>
              </a:ext>
            </a:extLst>
          </p:cNvPr>
          <p:cNvSpPr txBox="1"/>
          <p:nvPr/>
        </p:nvSpPr>
        <p:spPr>
          <a:xfrm>
            <a:off x="1372897" y="2089997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4495F1-33AB-4DE4-B055-29CB3D890BEC}"/>
              </a:ext>
            </a:extLst>
          </p:cNvPr>
          <p:cNvSpPr txBox="1"/>
          <p:nvPr/>
        </p:nvSpPr>
        <p:spPr>
          <a:xfrm>
            <a:off x="1919377" y="2299240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6C41F07-ED4A-463A-B934-7A97AB0E44FC}"/>
              </a:ext>
            </a:extLst>
          </p:cNvPr>
          <p:cNvSpPr/>
          <p:nvPr/>
        </p:nvSpPr>
        <p:spPr bwMode="auto">
          <a:xfrm>
            <a:off x="1379601" y="2483906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6D3AEA13-D3A3-405C-8592-97A53A84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75" y="2550822"/>
            <a:ext cx="1857122" cy="973856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C643212-C11D-42E3-9C2B-37F99112CC34}"/>
              </a:ext>
            </a:extLst>
          </p:cNvPr>
          <p:cNvSpPr/>
          <p:nvPr/>
        </p:nvSpPr>
        <p:spPr bwMode="auto">
          <a:xfrm>
            <a:off x="1381019" y="5619220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3BBB7B0-FD9F-493D-A1A7-56BA829CD7D1}"/>
              </a:ext>
            </a:extLst>
          </p:cNvPr>
          <p:cNvSpPr/>
          <p:nvPr/>
        </p:nvSpPr>
        <p:spPr bwMode="auto">
          <a:xfrm>
            <a:off x="100379" y="4983875"/>
            <a:ext cx="1201371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02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단일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8D24A31-06BB-4F55-BA6B-6567356EDC69}"/>
              </a:ext>
            </a:extLst>
          </p:cNvPr>
          <p:cNvSpPr/>
          <p:nvPr/>
        </p:nvSpPr>
        <p:spPr bwMode="auto">
          <a:xfrm>
            <a:off x="1018409" y="43737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058E3F2-8F28-4045-94D6-60C19A37B7C3}"/>
              </a:ext>
            </a:extLst>
          </p:cNvPr>
          <p:cNvSpPr txBox="1"/>
          <p:nvPr/>
        </p:nvSpPr>
        <p:spPr>
          <a:xfrm>
            <a:off x="4867950" y="3715202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  +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C9A79993-2338-409C-B265-3D43118C779B}"/>
              </a:ext>
            </a:extLst>
          </p:cNvPr>
          <p:cNvCxnSpPr>
            <a:cxnSpLocks/>
          </p:cNvCxnSpPr>
          <p:nvPr/>
        </p:nvCxnSpPr>
        <p:spPr bwMode="auto">
          <a:xfrm>
            <a:off x="5477543" y="3963031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3D43511-DABB-4EDB-A3C2-C0074355ED04}"/>
              </a:ext>
            </a:extLst>
          </p:cNvPr>
          <p:cNvSpPr/>
          <p:nvPr/>
        </p:nvSpPr>
        <p:spPr bwMode="auto">
          <a:xfrm>
            <a:off x="4905438" y="4067257"/>
            <a:ext cx="1191260" cy="2034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윤대통령 국빈 방미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647F668F-A193-4A29-B0B4-1F8F41E77F0B}"/>
              </a:ext>
            </a:extLst>
          </p:cNvPr>
          <p:cNvSpPr/>
          <p:nvPr/>
        </p:nvSpPr>
        <p:spPr bwMode="auto">
          <a:xfrm>
            <a:off x="6156388" y="4067257"/>
            <a:ext cx="1067216" cy="2034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전세사기피해 확산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4575F55-7825-48AA-AB2B-6291807761EF}"/>
              </a:ext>
            </a:extLst>
          </p:cNvPr>
          <p:cNvGrpSpPr/>
          <p:nvPr/>
        </p:nvGrpSpPr>
        <p:grpSpPr>
          <a:xfrm>
            <a:off x="4925833" y="4418759"/>
            <a:ext cx="2264433" cy="836931"/>
            <a:chOff x="4808760" y="3987973"/>
            <a:chExt cx="2264433" cy="8369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7D8B253D-C165-4E44-828F-FD854B0FE18A}"/>
                </a:ext>
              </a:extLst>
            </p:cNvPr>
            <p:cNvSpPr/>
            <p:nvPr/>
          </p:nvSpPr>
          <p:spPr bwMode="auto">
            <a:xfrm>
              <a:off x="5975653" y="3987973"/>
              <a:ext cx="1054732" cy="5725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62E1FC9-FE26-47EE-AB8F-14F417A7A8CA}"/>
                </a:ext>
              </a:extLst>
            </p:cNvPr>
            <p:cNvSpPr/>
            <p:nvPr/>
          </p:nvSpPr>
          <p:spPr bwMode="auto">
            <a:xfrm>
              <a:off x="4850195" y="3987973"/>
              <a:ext cx="1054732" cy="5725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7826875-192F-4050-85F9-44B1566AAC77}"/>
                </a:ext>
              </a:extLst>
            </p:cNvPr>
            <p:cNvSpPr txBox="1"/>
            <p:nvPr/>
          </p:nvSpPr>
          <p:spPr>
            <a:xfrm>
              <a:off x="4808760" y="4568436"/>
              <a:ext cx="1114435" cy="25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64620F3-3DE4-43B0-A55C-141F4A5B305A}"/>
                </a:ext>
              </a:extLst>
            </p:cNvPr>
            <p:cNvSpPr txBox="1"/>
            <p:nvPr/>
          </p:nvSpPr>
          <p:spPr>
            <a:xfrm>
              <a:off x="5958758" y="4568436"/>
              <a:ext cx="1114435" cy="25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</p:grpSp>
      <p:sp>
        <p:nvSpPr>
          <p:cNvPr id="199" name="타원 198">
            <a:extLst>
              <a:ext uri="{FF2B5EF4-FFF2-40B4-BE49-F238E27FC236}">
                <a16:creationId xmlns:a16="http://schemas.microsoft.com/office/drawing/2014/main" id="{11478076-CAC0-46AC-A1F4-D99761487F63}"/>
              </a:ext>
            </a:extLst>
          </p:cNvPr>
          <p:cNvSpPr/>
          <p:nvPr/>
        </p:nvSpPr>
        <p:spPr bwMode="auto">
          <a:xfrm>
            <a:off x="4468959" y="43737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C97277C-DE33-4885-8917-10114DA146AE}"/>
              </a:ext>
            </a:extLst>
          </p:cNvPr>
          <p:cNvSpPr/>
          <p:nvPr/>
        </p:nvSpPr>
        <p:spPr bwMode="auto">
          <a:xfrm>
            <a:off x="4856129" y="1655914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17735E1-FE9D-4C37-961D-2C473014324D}"/>
              </a:ext>
            </a:extLst>
          </p:cNvPr>
          <p:cNvSpPr/>
          <p:nvPr/>
        </p:nvSpPr>
        <p:spPr bwMode="auto">
          <a:xfrm>
            <a:off x="4856129" y="1655914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49670C7-7B9D-466C-BC27-A138936A709F}"/>
              </a:ext>
            </a:extLst>
          </p:cNvPr>
          <p:cNvSpPr txBox="1"/>
          <p:nvPr/>
        </p:nvSpPr>
        <p:spPr>
          <a:xfrm>
            <a:off x="5578434" y="1699664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22378D-4A9D-4D09-A827-88839C551198}"/>
              </a:ext>
            </a:extLst>
          </p:cNvPr>
          <p:cNvSpPr txBox="1"/>
          <p:nvPr/>
        </p:nvSpPr>
        <p:spPr>
          <a:xfrm>
            <a:off x="4856129" y="2080906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4277DA-2C49-49A1-8295-FA689559FB09}"/>
              </a:ext>
            </a:extLst>
          </p:cNvPr>
          <p:cNvSpPr txBox="1"/>
          <p:nvPr/>
        </p:nvSpPr>
        <p:spPr>
          <a:xfrm>
            <a:off x="5402609" y="2290149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B0782C7D-3950-4135-AE14-A20E2276FE57}"/>
              </a:ext>
            </a:extLst>
          </p:cNvPr>
          <p:cNvSpPr/>
          <p:nvPr/>
        </p:nvSpPr>
        <p:spPr bwMode="auto">
          <a:xfrm>
            <a:off x="4862833" y="2474815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23F39D7F-40FB-4A97-BF50-9A190219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07" y="2541731"/>
            <a:ext cx="1857122" cy="973856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F7610782-ACCF-45C4-9F79-55BCC09FF0E1}"/>
              </a:ext>
            </a:extLst>
          </p:cNvPr>
          <p:cNvSpPr/>
          <p:nvPr/>
        </p:nvSpPr>
        <p:spPr bwMode="auto">
          <a:xfrm>
            <a:off x="4839717" y="5673205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0BB9198A-25BA-458E-A63D-361ADF01EE81}"/>
              </a:ext>
            </a:extLst>
          </p:cNvPr>
          <p:cNvSpPr/>
          <p:nvPr/>
        </p:nvSpPr>
        <p:spPr bwMode="auto">
          <a:xfrm>
            <a:off x="7348876" y="4868256"/>
            <a:ext cx="1471852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썸네일 형식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30FE81-BB93-4300-B685-A4101D0BA7DE}"/>
              </a:ext>
            </a:extLst>
          </p:cNvPr>
          <p:cNvSpPr/>
          <p:nvPr/>
        </p:nvSpPr>
        <p:spPr bwMode="auto">
          <a:xfrm>
            <a:off x="6178007" y="36165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7A5EC7-BC18-43E4-ADC2-133C1486E9F3}"/>
              </a:ext>
            </a:extLst>
          </p:cNvPr>
          <p:cNvSpPr/>
          <p:nvPr/>
        </p:nvSpPr>
        <p:spPr bwMode="auto">
          <a:xfrm>
            <a:off x="7273382" y="40927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882E33-A659-4DA3-8B71-66F71DEC01FC}"/>
              </a:ext>
            </a:extLst>
          </p:cNvPr>
          <p:cNvSpPr/>
          <p:nvPr/>
        </p:nvSpPr>
        <p:spPr bwMode="auto">
          <a:xfrm>
            <a:off x="5901782" y="467381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D8F6A7-5934-4FC4-835A-284092C0FE8B}"/>
              </a:ext>
            </a:extLst>
          </p:cNvPr>
          <p:cNvSpPr/>
          <p:nvPr/>
        </p:nvSpPr>
        <p:spPr bwMode="auto">
          <a:xfrm>
            <a:off x="6916748" y="475341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253589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80729"/>
              </p:ext>
            </p:extLst>
          </p:nvPr>
        </p:nvGraphicFramePr>
        <p:xfrm>
          <a:off x="8939284" y="973008"/>
          <a:ext cx="3152632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멀티 탭  테스트 목록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이슈 화면으로 이동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</a:t>
                      </a:r>
                      <a:endParaRPr kumimoji="1" lang="en-US" altLang="ko-KR" sz="7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개수 최대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이슈 선택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이슈 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취재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706B2E-6707-4762-B566-F9A126BAA299}"/>
              </a:ext>
            </a:extLst>
          </p:cNvPr>
          <p:cNvSpPr/>
          <p:nvPr/>
        </p:nvSpPr>
        <p:spPr bwMode="auto">
          <a:xfrm>
            <a:off x="104775" y="4868256"/>
            <a:ext cx="1196975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탭 형식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 목록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67BF1-A075-47E2-A0DF-170C88B92EE8}"/>
              </a:ext>
            </a:extLst>
          </p:cNvPr>
          <p:cNvSpPr txBox="1"/>
          <p:nvPr/>
        </p:nvSpPr>
        <p:spPr>
          <a:xfrm>
            <a:off x="1404951" y="3715202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ISSUE   +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0E6DD5C-3EB0-4371-A18E-B2902036649F}"/>
              </a:ext>
            </a:extLst>
          </p:cNvPr>
          <p:cNvCxnSpPr>
            <a:cxnSpLocks/>
          </p:cNvCxnSpPr>
          <p:nvPr/>
        </p:nvCxnSpPr>
        <p:spPr bwMode="auto">
          <a:xfrm>
            <a:off x="2014544" y="3963031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B8D7569-8B09-4F5B-B32C-D2D0944DE506}"/>
              </a:ext>
            </a:extLst>
          </p:cNvPr>
          <p:cNvSpPr/>
          <p:nvPr/>
        </p:nvSpPr>
        <p:spPr bwMode="auto">
          <a:xfrm>
            <a:off x="1442439" y="4067257"/>
            <a:ext cx="1191260" cy="2034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윤대통령 국빈 방미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85BA034-AFBE-4B3E-91FC-031CB2722295}"/>
              </a:ext>
            </a:extLst>
          </p:cNvPr>
          <p:cNvSpPr/>
          <p:nvPr/>
        </p:nvSpPr>
        <p:spPr bwMode="auto">
          <a:xfrm>
            <a:off x="2693389" y="4067257"/>
            <a:ext cx="1067216" cy="20340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전세사기피해 확산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7E859E1-F312-4849-A209-876CB14632B5}"/>
              </a:ext>
            </a:extLst>
          </p:cNvPr>
          <p:cNvSpPr/>
          <p:nvPr/>
        </p:nvSpPr>
        <p:spPr bwMode="auto">
          <a:xfrm>
            <a:off x="1008225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661A53-6401-4244-BD68-B903C4F2CC51}"/>
              </a:ext>
            </a:extLst>
          </p:cNvPr>
          <p:cNvSpPr/>
          <p:nvPr/>
        </p:nvSpPr>
        <p:spPr bwMode="auto">
          <a:xfrm>
            <a:off x="1393130" y="1655914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B6AF5A-40CB-42D4-A84E-1D096FB554E0}"/>
              </a:ext>
            </a:extLst>
          </p:cNvPr>
          <p:cNvSpPr/>
          <p:nvPr/>
        </p:nvSpPr>
        <p:spPr bwMode="auto">
          <a:xfrm>
            <a:off x="1393130" y="1655914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43A183-903E-47AD-B048-2A168325EB63}"/>
              </a:ext>
            </a:extLst>
          </p:cNvPr>
          <p:cNvSpPr txBox="1"/>
          <p:nvPr/>
        </p:nvSpPr>
        <p:spPr>
          <a:xfrm>
            <a:off x="2115435" y="1699664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8F92AA-ED13-4F16-8DA8-2B2CE2D694B4}"/>
              </a:ext>
            </a:extLst>
          </p:cNvPr>
          <p:cNvSpPr txBox="1"/>
          <p:nvPr/>
        </p:nvSpPr>
        <p:spPr>
          <a:xfrm>
            <a:off x="1393130" y="2080906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19CB2F-FDDC-4FB7-AED9-2F84A3357064}"/>
              </a:ext>
            </a:extLst>
          </p:cNvPr>
          <p:cNvSpPr txBox="1"/>
          <p:nvPr/>
        </p:nvSpPr>
        <p:spPr>
          <a:xfrm>
            <a:off x="1939610" y="2290149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219E1FD-EA3F-4442-BEBD-B46B6DD49739}"/>
              </a:ext>
            </a:extLst>
          </p:cNvPr>
          <p:cNvSpPr/>
          <p:nvPr/>
        </p:nvSpPr>
        <p:spPr bwMode="auto">
          <a:xfrm>
            <a:off x="1399834" y="2474815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081D59D-92C1-41B6-829F-30E19016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08" y="2541731"/>
            <a:ext cx="1857122" cy="973856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74DE04-4845-4C4B-885D-B03880F96DC4}"/>
              </a:ext>
            </a:extLst>
          </p:cNvPr>
          <p:cNvSpPr/>
          <p:nvPr/>
        </p:nvSpPr>
        <p:spPr bwMode="auto">
          <a:xfrm>
            <a:off x="1376718" y="5472822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C9BA04-E5E3-4662-99E0-71942DB7D383}"/>
              </a:ext>
            </a:extLst>
          </p:cNvPr>
          <p:cNvSpPr txBox="1"/>
          <p:nvPr/>
        </p:nvSpPr>
        <p:spPr>
          <a:xfrm>
            <a:off x="1417580" y="438631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01EBBA-7E89-43AE-BD7C-4B959371D969}"/>
              </a:ext>
            </a:extLst>
          </p:cNvPr>
          <p:cNvSpPr txBox="1"/>
          <p:nvPr/>
        </p:nvSpPr>
        <p:spPr>
          <a:xfrm>
            <a:off x="1417580" y="458227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1A1193-3A6C-4FBA-BCFF-44BFBE288F53}"/>
              </a:ext>
            </a:extLst>
          </p:cNvPr>
          <p:cNvSpPr txBox="1"/>
          <p:nvPr/>
        </p:nvSpPr>
        <p:spPr>
          <a:xfrm>
            <a:off x="1417580" y="479271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A3A89C-7131-446C-B91F-D722FD45A26C}"/>
              </a:ext>
            </a:extLst>
          </p:cNvPr>
          <p:cNvSpPr txBox="1"/>
          <p:nvPr/>
        </p:nvSpPr>
        <p:spPr>
          <a:xfrm>
            <a:off x="1417580" y="4988675"/>
            <a:ext cx="24191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2CFBDA-7FE2-4C3A-88C6-058DF42BADC5}"/>
              </a:ext>
            </a:extLst>
          </p:cNvPr>
          <p:cNvSpPr txBox="1"/>
          <p:nvPr/>
        </p:nvSpPr>
        <p:spPr>
          <a:xfrm>
            <a:off x="4859351" y="3715202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659DD-8607-4D9F-AD57-CB7B110E0A29}"/>
              </a:ext>
            </a:extLst>
          </p:cNvPr>
          <p:cNvCxnSpPr>
            <a:cxnSpLocks/>
          </p:cNvCxnSpPr>
          <p:nvPr/>
        </p:nvCxnSpPr>
        <p:spPr bwMode="auto">
          <a:xfrm>
            <a:off x="5468944" y="3963031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EF069C21-BDB1-47B8-AB11-F9444DB33112}"/>
              </a:ext>
            </a:extLst>
          </p:cNvPr>
          <p:cNvSpPr/>
          <p:nvPr/>
        </p:nvSpPr>
        <p:spPr bwMode="auto">
          <a:xfrm>
            <a:off x="4458540" y="448923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AB5440-676F-41BB-86A4-F64A3E6DDC1E}"/>
              </a:ext>
            </a:extLst>
          </p:cNvPr>
          <p:cNvSpPr/>
          <p:nvPr/>
        </p:nvSpPr>
        <p:spPr bwMode="auto">
          <a:xfrm>
            <a:off x="4847530" y="1655914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61EC0E-BFEB-4437-A2B4-93FE16619C71}"/>
              </a:ext>
            </a:extLst>
          </p:cNvPr>
          <p:cNvSpPr/>
          <p:nvPr/>
        </p:nvSpPr>
        <p:spPr bwMode="auto">
          <a:xfrm>
            <a:off x="4847530" y="1655914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72A3F-143B-4054-9079-5FE10AB73137}"/>
              </a:ext>
            </a:extLst>
          </p:cNvPr>
          <p:cNvSpPr txBox="1"/>
          <p:nvPr/>
        </p:nvSpPr>
        <p:spPr>
          <a:xfrm>
            <a:off x="5569835" y="1699664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83D566-283A-4BE4-9B61-B4C75D57C8EA}"/>
              </a:ext>
            </a:extLst>
          </p:cNvPr>
          <p:cNvSpPr txBox="1"/>
          <p:nvPr/>
        </p:nvSpPr>
        <p:spPr>
          <a:xfrm>
            <a:off x="4847530" y="2080906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4544ED-C3D9-4FEC-9EC9-002860749A15}"/>
              </a:ext>
            </a:extLst>
          </p:cNvPr>
          <p:cNvSpPr txBox="1"/>
          <p:nvPr/>
        </p:nvSpPr>
        <p:spPr>
          <a:xfrm>
            <a:off x="5394010" y="2290149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3F85C43-B664-4C31-87D2-17910AA38B57}"/>
              </a:ext>
            </a:extLst>
          </p:cNvPr>
          <p:cNvSpPr/>
          <p:nvPr/>
        </p:nvSpPr>
        <p:spPr bwMode="auto">
          <a:xfrm>
            <a:off x="4854234" y="2474815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07FC629-2D96-4503-943E-0AC057B3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08" y="2541731"/>
            <a:ext cx="1857122" cy="97385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62C2C8-CA87-469D-A73A-EC8B6213FE9C}"/>
              </a:ext>
            </a:extLst>
          </p:cNvPr>
          <p:cNvSpPr/>
          <p:nvPr/>
        </p:nvSpPr>
        <p:spPr bwMode="auto">
          <a:xfrm>
            <a:off x="4831118" y="5472822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6A0E42-230A-4C53-B2F8-77A1E7304802}"/>
              </a:ext>
            </a:extLst>
          </p:cNvPr>
          <p:cNvGrpSpPr/>
          <p:nvPr/>
        </p:nvGrpSpPr>
        <p:grpSpPr>
          <a:xfrm>
            <a:off x="4871980" y="4116638"/>
            <a:ext cx="2419119" cy="1250952"/>
            <a:chOff x="4871980" y="4116636"/>
            <a:chExt cx="2419119" cy="98406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00A8D8-D10B-4CF8-A924-1BC31E425FF6}"/>
                </a:ext>
              </a:extLst>
            </p:cNvPr>
            <p:cNvSpPr txBox="1"/>
            <p:nvPr/>
          </p:nvSpPr>
          <p:spPr>
            <a:xfrm>
              <a:off x="4871980" y="4116636"/>
              <a:ext cx="2419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7CCDE7D-A1B2-4D89-80BA-3FDD5BE3C71E}"/>
                </a:ext>
              </a:extLst>
            </p:cNvPr>
            <p:cNvSpPr txBox="1"/>
            <p:nvPr/>
          </p:nvSpPr>
          <p:spPr>
            <a:xfrm>
              <a:off x="4871980" y="4312596"/>
              <a:ext cx="2419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432C9F-B05B-45F5-B802-9D9FED4D1906}"/>
                </a:ext>
              </a:extLst>
            </p:cNvPr>
            <p:cNvSpPr txBox="1"/>
            <p:nvPr/>
          </p:nvSpPr>
          <p:spPr>
            <a:xfrm>
              <a:off x="4871980" y="4523036"/>
              <a:ext cx="2419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E0C44F-FEC6-43D2-A4D2-09CA415BF0F3}"/>
                </a:ext>
              </a:extLst>
            </p:cNvPr>
            <p:cNvSpPr txBox="1"/>
            <p:nvPr/>
          </p:nvSpPr>
          <p:spPr>
            <a:xfrm>
              <a:off x="4871980" y="4718996"/>
              <a:ext cx="2419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652D1A-5F59-45C0-8D17-BA8954444552}"/>
                </a:ext>
              </a:extLst>
            </p:cNvPr>
            <p:cNvSpPr txBox="1"/>
            <p:nvPr/>
          </p:nvSpPr>
          <p:spPr>
            <a:xfrm>
              <a:off x="4871980" y="4900641"/>
              <a:ext cx="2419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윤 대통령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 의회 연설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 “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자유 나침반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확장하는 동맹</a:t>
              </a:r>
              <a:r>
                <a:rPr lang="en-US" altLang="ko-KR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＂</a:t>
              </a: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BC0C6EF-DC50-4355-949A-C06846924CCE}"/>
              </a:ext>
            </a:extLst>
          </p:cNvPr>
          <p:cNvSpPr/>
          <p:nvPr/>
        </p:nvSpPr>
        <p:spPr bwMode="auto">
          <a:xfrm>
            <a:off x="7336847" y="4868256"/>
            <a:ext cx="1602437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05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취재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D495D4-F765-4EC4-A22A-B9BF15205BF9}"/>
              </a:ext>
            </a:extLst>
          </p:cNvPr>
          <p:cNvSpPr/>
          <p:nvPr/>
        </p:nvSpPr>
        <p:spPr bwMode="auto">
          <a:xfrm>
            <a:off x="2698571" y="362661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B38384-288F-4C66-89C2-3CAD83B01BC3}"/>
              </a:ext>
            </a:extLst>
          </p:cNvPr>
          <p:cNvSpPr/>
          <p:nvPr/>
        </p:nvSpPr>
        <p:spPr bwMode="auto">
          <a:xfrm>
            <a:off x="3698696" y="410286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95B7D5-7057-40CC-9F79-DC6B868A085B}"/>
              </a:ext>
            </a:extLst>
          </p:cNvPr>
          <p:cNvSpPr/>
          <p:nvPr/>
        </p:nvSpPr>
        <p:spPr bwMode="auto">
          <a:xfrm>
            <a:off x="2441396" y="467436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48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87099"/>
              </p:ext>
            </p:extLst>
          </p:nvPr>
        </p:nvGraphicFramePr>
        <p:xfrm>
          <a:off x="8939284" y="973008"/>
          <a:ext cx="3152632" cy="345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단독보도 형식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영상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영상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17B436F-76B5-45D4-AB49-51145E2A59F0}"/>
              </a:ext>
            </a:extLst>
          </p:cNvPr>
          <p:cNvGrpSpPr/>
          <p:nvPr/>
        </p:nvGrpSpPr>
        <p:grpSpPr>
          <a:xfrm>
            <a:off x="4851352" y="3054614"/>
            <a:ext cx="2354723" cy="618422"/>
            <a:chOff x="1409557" y="3419187"/>
            <a:chExt cx="2262883" cy="59430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2E1B90-D15F-42A3-BC76-A5F0ECB20375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453DE6B-1CFF-4FCC-A1C8-93A353AD45B5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BD68198-2F6B-4214-ACA3-E90A2F506971}"/>
              </a:ext>
            </a:extLst>
          </p:cNvPr>
          <p:cNvSpPr txBox="1"/>
          <p:nvPr/>
        </p:nvSpPr>
        <p:spPr>
          <a:xfrm>
            <a:off x="4806600" y="368154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E696F-7A8A-4B28-B1B9-ECA5098C3B32}"/>
              </a:ext>
            </a:extLst>
          </p:cNvPr>
          <p:cNvSpPr txBox="1"/>
          <p:nvPr/>
        </p:nvSpPr>
        <p:spPr>
          <a:xfrm>
            <a:off x="6048660" y="368154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0EDD31A-616D-4284-9F1A-66F76ED9A2F2}"/>
              </a:ext>
            </a:extLst>
          </p:cNvPr>
          <p:cNvGrpSpPr/>
          <p:nvPr/>
        </p:nvGrpSpPr>
        <p:grpSpPr>
          <a:xfrm>
            <a:off x="4851352" y="4035689"/>
            <a:ext cx="2354723" cy="618422"/>
            <a:chOff x="1409557" y="3419187"/>
            <a:chExt cx="2262883" cy="5943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C5CF6D4-9AEB-436C-B8E5-8D1CE2B0B330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2B0832C-1DBE-4B63-ACD1-E2A762C61BEF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C1E0657-3F64-4397-8429-EB37B6A8AC6E}"/>
              </a:ext>
            </a:extLst>
          </p:cNvPr>
          <p:cNvSpPr txBox="1"/>
          <p:nvPr/>
        </p:nvSpPr>
        <p:spPr>
          <a:xfrm>
            <a:off x="4806600" y="4662621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EB8452-7EA1-45CB-A39B-54248AE66121}"/>
              </a:ext>
            </a:extLst>
          </p:cNvPr>
          <p:cNvSpPr txBox="1"/>
          <p:nvPr/>
        </p:nvSpPr>
        <p:spPr>
          <a:xfrm>
            <a:off x="6048660" y="4662621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AF492-6BD5-4E14-8CFE-A4CA3982945A}"/>
              </a:ext>
            </a:extLst>
          </p:cNvPr>
          <p:cNvSpPr txBox="1"/>
          <p:nvPr/>
        </p:nvSpPr>
        <p:spPr>
          <a:xfrm>
            <a:off x="4865014" y="1672562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주요 영상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9B3136E-0E20-4870-9C16-1EB636078FAA}"/>
              </a:ext>
            </a:extLst>
          </p:cNvPr>
          <p:cNvCxnSpPr>
            <a:cxnSpLocks/>
          </p:cNvCxnSpPr>
          <p:nvPr/>
        </p:nvCxnSpPr>
        <p:spPr bwMode="auto">
          <a:xfrm>
            <a:off x="5474607" y="1920391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EC856C-71A2-419D-8488-E3992C9AD810}"/>
              </a:ext>
            </a:extLst>
          </p:cNvPr>
          <p:cNvGrpSpPr/>
          <p:nvPr/>
        </p:nvGrpSpPr>
        <p:grpSpPr>
          <a:xfrm>
            <a:off x="4851352" y="2084796"/>
            <a:ext cx="2354723" cy="618422"/>
            <a:chOff x="1409557" y="3419187"/>
            <a:chExt cx="2262883" cy="59430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B00CEF1-C1D9-4836-BE45-A346C2FE3C8C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B76243F-7E75-4E2E-BF4C-6173A92DC6F5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AEB0C6C-F81A-493D-A1BD-557FCC2FC3C2}"/>
              </a:ext>
            </a:extLst>
          </p:cNvPr>
          <p:cNvSpPr txBox="1"/>
          <p:nvPr/>
        </p:nvSpPr>
        <p:spPr>
          <a:xfrm>
            <a:off x="4806600" y="27117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89339E-5185-4093-A8AF-F9CDF71ABBE9}"/>
              </a:ext>
            </a:extLst>
          </p:cNvPr>
          <p:cNvSpPr txBox="1"/>
          <p:nvPr/>
        </p:nvSpPr>
        <p:spPr>
          <a:xfrm>
            <a:off x="6048660" y="27117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9D67EC6-A72A-42E0-B6DB-935750FD1A3C}"/>
              </a:ext>
            </a:extLst>
          </p:cNvPr>
          <p:cNvSpPr/>
          <p:nvPr/>
        </p:nvSpPr>
        <p:spPr bwMode="auto">
          <a:xfrm>
            <a:off x="4516146" y="295337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D6E382-2A81-46E5-A1E5-AB81BEDC6BC7}"/>
              </a:ext>
            </a:extLst>
          </p:cNvPr>
          <p:cNvSpPr/>
          <p:nvPr/>
        </p:nvSpPr>
        <p:spPr bwMode="auto">
          <a:xfrm>
            <a:off x="1323067" y="3811361"/>
            <a:ext cx="2487842" cy="130499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8D3656-03F5-42EA-89A5-3B9A1C4575DA}"/>
              </a:ext>
            </a:extLst>
          </p:cNvPr>
          <p:cNvSpPr/>
          <p:nvPr/>
        </p:nvSpPr>
        <p:spPr bwMode="auto">
          <a:xfrm>
            <a:off x="1321173" y="3824554"/>
            <a:ext cx="702399" cy="16008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단독보도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71E36-8B88-4834-9ACD-C55E34F029F1}"/>
              </a:ext>
            </a:extLst>
          </p:cNvPr>
          <p:cNvSpPr txBox="1"/>
          <p:nvPr/>
        </p:nvSpPr>
        <p:spPr>
          <a:xfrm>
            <a:off x="1452973" y="5139479"/>
            <a:ext cx="224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워싱턴선언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비판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 한차례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핵위기 초래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DBFFCC-65E2-4E47-AF36-C2E889470EDF}"/>
              </a:ext>
            </a:extLst>
          </p:cNvPr>
          <p:cNvSpPr/>
          <p:nvPr/>
        </p:nvSpPr>
        <p:spPr bwMode="auto">
          <a:xfrm>
            <a:off x="1372897" y="1665005"/>
            <a:ext cx="2380202" cy="261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451709-6678-4CE0-9051-A30634886AE5}"/>
              </a:ext>
            </a:extLst>
          </p:cNvPr>
          <p:cNvSpPr/>
          <p:nvPr/>
        </p:nvSpPr>
        <p:spPr bwMode="auto">
          <a:xfrm>
            <a:off x="1372897" y="1665005"/>
            <a:ext cx="641439" cy="26191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F3CD66-C289-458A-93E4-5F22B9B5B04A}"/>
              </a:ext>
            </a:extLst>
          </p:cNvPr>
          <p:cNvSpPr txBox="1"/>
          <p:nvPr/>
        </p:nvSpPr>
        <p:spPr>
          <a:xfrm>
            <a:off x="2095202" y="1708755"/>
            <a:ext cx="1502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9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방송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분 전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D95C6-920C-4D4B-AB9C-97B4BA44058F}"/>
              </a:ext>
            </a:extLst>
          </p:cNvPr>
          <p:cNvSpPr txBox="1"/>
          <p:nvPr/>
        </p:nvSpPr>
        <p:spPr>
          <a:xfrm>
            <a:off x="1372897" y="2089997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TODAY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키워드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B1FC8E-9D09-4798-B8FE-C04711A43020}"/>
              </a:ext>
            </a:extLst>
          </p:cNvPr>
          <p:cNvSpPr txBox="1"/>
          <p:nvPr/>
        </p:nvSpPr>
        <p:spPr>
          <a:xfrm>
            <a:off x="1919377" y="2299240"/>
            <a:ext cx="128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주목해야 할 인기 키워드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8C2850B-78B6-4613-A92E-6D2650ECE1B7}"/>
              </a:ext>
            </a:extLst>
          </p:cNvPr>
          <p:cNvSpPr/>
          <p:nvPr/>
        </p:nvSpPr>
        <p:spPr bwMode="auto">
          <a:xfrm>
            <a:off x="1379601" y="2483906"/>
            <a:ext cx="2335104" cy="1101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3117D93-A5DE-444B-8E6F-D5F9DE47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75" y="2550822"/>
            <a:ext cx="1857122" cy="97385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42ABE-ED31-4B15-A618-D65DF3243A13}"/>
              </a:ext>
            </a:extLst>
          </p:cNvPr>
          <p:cNvSpPr/>
          <p:nvPr/>
        </p:nvSpPr>
        <p:spPr bwMode="auto">
          <a:xfrm>
            <a:off x="1381019" y="5619220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F91C0B-5282-4256-AE04-5B595D9795F1}"/>
              </a:ext>
            </a:extLst>
          </p:cNvPr>
          <p:cNvSpPr/>
          <p:nvPr/>
        </p:nvSpPr>
        <p:spPr bwMode="auto">
          <a:xfrm>
            <a:off x="100379" y="4983875"/>
            <a:ext cx="1201371" cy="10200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이슈영역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 06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단독보도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426390-8007-4591-94CB-05C5082F83F6}"/>
              </a:ext>
            </a:extLst>
          </p:cNvPr>
          <p:cNvSpPr/>
          <p:nvPr/>
        </p:nvSpPr>
        <p:spPr bwMode="auto">
          <a:xfrm>
            <a:off x="1008698" y="437374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9FED6B4-2BB7-4275-8E35-D3F3FF9704F9}"/>
              </a:ext>
            </a:extLst>
          </p:cNvPr>
          <p:cNvCxnSpPr/>
          <p:nvPr/>
        </p:nvCxnSpPr>
        <p:spPr bwMode="auto">
          <a:xfrm flipV="1">
            <a:off x="3822955" y="1751757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16D44A-D9C5-488A-8916-09E3A38BD812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15B5E2E-7395-456C-A01C-A315D1553EA3}"/>
              </a:ext>
            </a:extLst>
          </p:cNvPr>
          <p:cNvSpPr/>
          <p:nvPr/>
        </p:nvSpPr>
        <p:spPr bwMode="auto">
          <a:xfrm>
            <a:off x="5765285" y="2481567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B36CDC7-BB7D-4B39-817A-84736C714795}"/>
              </a:ext>
            </a:extLst>
          </p:cNvPr>
          <p:cNvSpPr/>
          <p:nvPr/>
        </p:nvSpPr>
        <p:spPr bwMode="auto">
          <a:xfrm>
            <a:off x="6974960" y="344359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82608F-3B6A-4153-9718-DCCADBA45EFA}"/>
              </a:ext>
            </a:extLst>
          </p:cNvPr>
          <p:cNvSpPr/>
          <p:nvPr/>
        </p:nvSpPr>
        <p:spPr bwMode="auto">
          <a:xfrm>
            <a:off x="6974960" y="4415142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4019777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03976"/>
              </p:ext>
            </p:extLst>
          </p:nvPr>
        </p:nvGraphicFramePr>
        <p:xfrm>
          <a:off x="8939284" y="973008"/>
          <a:ext cx="3152632" cy="473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최신뉴스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구분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KBS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메뉴 클릭 시 해당 채널 기사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채널에서 많이 본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까지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 바로가기 메뉴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 구분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문화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IT〮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과학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국제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재난〮환경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생활〮건강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분야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분류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861472-87EF-4211-9572-0B2CF44107D0}"/>
              </a:ext>
            </a:extLst>
          </p:cNvPr>
          <p:cNvSpPr/>
          <p:nvPr/>
        </p:nvSpPr>
        <p:spPr bwMode="auto">
          <a:xfrm>
            <a:off x="1382264" y="1704685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C02FB8A-0349-4BCC-A18B-6DFCEE0CF612}"/>
              </a:ext>
            </a:extLst>
          </p:cNvPr>
          <p:cNvCxnSpPr/>
          <p:nvPr/>
        </p:nvCxnSpPr>
        <p:spPr bwMode="auto">
          <a:xfrm flipV="1">
            <a:off x="3822955" y="1751757"/>
            <a:ext cx="1029626" cy="429177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03DD28-D764-4BE3-9B3C-883BF68BD05F}"/>
              </a:ext>
            </a:extLst>
          </p:cNvPr>
          <p:cNvSpPr/>
          <p:nvPr/>
        </p:nvSpPr>
        <p:spPr bwMode="auto">
          <a:xfrm>
            <a:off x="4008582" y="3449667"/>
            <a:ext cx="666810" cy="160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연속화면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ADFCCF8-CF70-419A-8F86-F6C407850FB8}"/>
              </a:ext>
            </a:extLst>
          </p:cNvPr>
          <p:cNvGrpSpPr/>
          <p:nvPr/>
        </p:nvGrpSpPr>
        <p:grpSpPr>
          <a:xfrm>
            <a:off x="1396928" y="2644166"/>
            <a:ext cx="2354723" cy="618422"/>
            <a:chOff x="1409557" y="3419187"/>
            <a:chExt cx="2262883" cy="59430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11B9DE-EC98-461B-AACE-22DC0AFB99AA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9ED8931-A645-45AD-90DF-4A32B8CDFCB0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10DBD01-7EC9-4E35-8FC5-2A16E62926DC}"/>
              </a:ext>
            </a:extLst>
          </p:cNvPr>
          <p:cNvSpPr txBox="1"/>
          <p:nvPr/>
        </p:nvSpPr>
        <p:spPr>
          <a:xfrm>
            <a:off x="1352176" y="327109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9AEC41-182D-4D28-832A-DA7796A32413}"/>
              </a:ext>
            </a:extLst>
          </p:cNvPr>
          <p:cNvSpPr txBox="1"/>
          <p:nvPr/>
        </p:nvSpPr>
        <p:spPr>
          <a:xfrm>
            <a:off x="2594236" y="327109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F67C155-22FA-4F9A-B5B7-C90C79CDDBD0}"/>
              </a:ext>
            </a:extLst>
          </p:cNvPr>
          <p:cNvGrpSpPr/>
          <p:nvPr/>
        </p:nvGrpSpPr>
        <p:grpSpPr>
          <a:xfrm>
            <a:off x="1396928" y="3625241"/>
            <a:ext cx="2354723" cy="618422"/>
            <a:chOff x="1409557" y="3419187"/>
            <a:chExt cx="2262883" cy="59430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965993-0E2B-4C51-96D8-BC16AFCC21DF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47C1353-91C0-4755-842B-089B99AF5F2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C116CAA-C798-489B-868E-833C29E8305A}"/>
              </a:ext>
            </a:extLst>
          </p:cNvPr>
          <p:cNvSpPr txBox="1"/>
          <p:nvPr/>
        </p:nvSpPr>
        <p:spPr>
          <a:xfrm>
            <a:off x="1352176" y="425217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861DB4-8532-4BDF-AF0D-92EF03B36C2C}"/>
              </a:ext>
            </a:extLst>
          </p:cNvPr>
          <p:cNvSpPr txBox="1"/>
          <p:nvPr/>
        </p:nvSpPr>
        <p:spPr>
          <a:xfrm>
            <a:off x="2594236" y="425217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7895BD-B728-4A67-9437-FED7BDFBCF4E}"/>
              </a:ext>
            </a:extLst>
          </p:cNvPr>
          <p:cNvSpPr txBox="1"/>
          <p:nvPr/>
        </p:nvSpPr>
        <p:spPr>
          <a:xfrm>
            <a:off x="1382882" y="2242349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최신 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DC5E893-3650-4185-AB4A-B2428C1B6498}"/>
              </a:ext>
            </a:extLst>
          </p:cNvPr>
          <p:cNvCxnSpPr>
            <a:cxnSpLocks/>
          </p:cNvCxnSpPr>
          <p:nvPr/>
        </p:nvCxnSpPr>
        <p:spPr bwMode="auto">
          <a:xfrm>
            <a:off x="1992475" y="2490178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7EAB5B0-C79E-4FD9-BCF7-5F80A87CBEFA}"/>
              </a:ext>
            </a:extLst>
          </p:cNvPr>
          <p:cNvGrpSpPr/>
          <p:nvPr/>
        </p:nvGrpSpPr>
        <p:grpSpPr>
          <a:xfrm>
            <a:off x="1396928" y="4604296"/>
            <a:ext cx="2354723" cy="618422"/>
            <a:chOff x="1409557" y="3419187"/>
            <a:chExt cx="2262883" cy="59430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9F556A-7759-4A85-B8E3-87C6395585B5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61BB72A-E40C-44CC-9359-A161F98E5700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D3A17EC-004F-4C10-913A-EFF024BA3A57}"/>
              </a:ext>
            </a:extLst>
          </p:cNvPr>
          <p:cNvSpPr txBox="1"/>
          <p:nvPr/>
        </p:nvSpPr>
        <p:spPr>
          <a:xfrm>
            <a:off x="1352176" y="52312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39FCD7-0A68-4C6C-8409-6E222E19E424}"/>
              </a:ext>
            </a:extLst>
          </p:cNvPr>
          <p:cNvSpPr txBox="1"/>
          <p:nvPr/>
        </p:nvSpPr>
        <p:spPr>
          <a:xfrm>
            <a:off x="2594236" y="52312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17107BC-15B2-40FD-BD4C-66A8935CC659}"/>
              </a:ext>
            </a:extLst>
          </p:cNvPr>
          <p:cNvGrpSpPr/>
          <p:nvPr/>
        </p:nvGrpSpPr>
        <p:grpSpPr>
          <a:xfrm>
            <a:off x="1396928" y="5574114"/>
            <a:ext cx="2354723" cy="618422"/>
            <a:chOff x="1409557" y="3419187"/>
            <a:chExt cx="2262883" cy="5943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FA14FA-1793-4831-B1C5-6C489417ACE5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5D92F45-F8B0-421D-ADDB-578785C721A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A99B570-CB78-4665-A60F-D5083F1E2B11}"/>
              </a:ext>
            </a:extLst>
          </p:cNvPr>
          <p:cNvSpPr txBox="1"/>
          <p:nvPr/>
        </p:nvSpPr>
        <p:spPr>
          <a:xfrm>
            <a:off x="1324468" y="620104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5EFD5A-C6D0-4034-8416-E4DCE8BE2602}"/>
              </a:ext>
            </a:extLst>
          </p:cNvPr>
          <p:cNvSpPr txBox="1"/>
          <p:nvPr/>
        </p:nvSpPr>
        <p:spPr>
          <a:xfrm>
            <a:off x="2566528" y="620104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D739546-3503-42AB-944D-8005E9B71A28}"/>
              </a:ext>
            </a:extLst>
          </p:cNvPr>
          <p:cNvSpPr/>
          <p:nvPr/>
        </p:nvSpPr>
        <p:spPr bwMode="auto">
          <a:xfrm>
            <a:off x="1014761" y="393656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22A682-D83D-4421-94CB-F1FA87E65A0F}"/>
              </a:ext>
            </a:extLst>
          </p:cNvPr>
          <p:cNvSpPr txBox="1"/>
          <p:nvPr/>
        </p:nvSpPr>
        <p:spPr>
          <a:xfrm>
            <a:off x="4864766" y="1641762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많이 본 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157EC2-90D5-4A32-BF9A-20AF557DA2EB}"/>
              </a:ext>
            </a:extLst>
          </p:cNvPr>
          <p:cNvSpPr txBox="1"/>
          <p:nvPr/>
        </p:nvSpPr>
        <p:spPr>
          <a:xfrm>
            <a:off x="5185184" y="1851005"/>
            <a:ext cx="1662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사각형: 둥근 위쪽 모서리 71">
            <a:extLst>
              <a:ext uri="{FF2B5EF4-FFF2-40B4-BE49-F238E27FC236}">
                <a16:creationId xmlns:a16="http://schemas.microsoft.com/office/drawing/2014/main" id="{917BD249-8CB3-42E8-A27D-4F2AFCAE8AC8}"/>
              </a:ext>
            </a:extLst>
          </p:cNvPr>
          <p:cNvSpPr/>
          <p:nvPr/>
        </p:nvSpPr>
        <p:spPr bwMode="auto">
          <a:xfrm>
            <a:off x="4980994" y="2107655"/>
            <a:ext cx="692389" cy="20340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위쪽 모서리 72">
            <a:extLst>
              <a:ext uri="{FF2B5EF4-FFF2-40B4-BE49-F238E27FC236}">
                <a16:creationId xmlns:a16="http://schemas.microsoft.com/office/drawing/2014/main" id="{20A1BCCB-FFD6-4AD3-B902-1BACA5131F6F}"/>
              </a:ext>
            </a:extLst>
          </p:cNvPr>
          <p:cNvSpPr/>
          <p:nvPr/>
        </p:nvSpPr>
        <p:spPr bwMode="auto">
          <a:xfrm>
            <a:off x="5715137" y="2107655"/>
            <a:ext cx="711832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</a:p>
        </p:txBody>
      </p:sp>
      <p:sp>
        <p:nvSpPr>
          <p:cNvPr id="76" name="사각형: 둥근 위쪽 모서리 75">
            <a:extLst>
              <a:ext uri="{FF2B5EF4-FFF2-40B4-BE49-F238E27FC236}">
                <a16:creationId xmlns:a16="http://schemas.microsoft.com/office/drawing/2014/main" id="{EE020C83-0405-4B54-9DF6-F274EBB26DD4}"/>
              </a:ext>
            </a:extLst>
          </p:cNvPr>
          <p:cNvSpPr/>
          <p:nvPr/>
        </p:nvSpPr>
        <p:spPr bwMode="auto">
          <a:xfrm>
            <a:off x="6468723" y="2107655"/>
            <a:ext cx="664343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29089EC-2B27-4AD7-9DFB-F6E28A8D4BFC}"/>
              </a:ext>
            </a:extLst>
          </p:cNvPr>
          <p:cNvGrpSpPr/>
          <p:nvPr/>
        </p:nvGrpSpPr>
        <p:grpSpPr>
          <a:xfrm>
            <a:off x="4862876" y="2440321"/>
            <a:ext cx="2354723" cy="618422"/>
            <a:chOff x="1409557" y="3419187"/>
            <a:chExt cx="2262883" cy="59430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92EB5B-10B6-4469-8446-1B0CDD539444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A2E765-4EAD-44E9-AEB8-17FC8E80ACA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1515A5-B4B7-4A74-93DB-85B7C65F317B}"/>
              </a:ext>
            </a:extLst>
          </p:cNvPr>
          <p:cNvSpPr txBox="1"/>
          <p:nvPr/>
        </p:nvSpPr>
        <p:spPr>
          <a:xfrm>
            <a:off x="4818124" y="306725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7BC0EC-92C4-4CD7-8DCA-6E03DCBD8453}"/>
              </a:ext>
            </a:extLst>
          </p:cNvPr>
          <p:cNvSpPr txBox="1"/>
          <p:nvPr/>
        </p:nvSpPr>
        <p:spPr>
          <a:xfrm>
            <a:off x="6060184" y="306725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6E97BA3-3DFF-4B9C-88EA-360E2E098A4E}"/>
              </a:ext>
            </a:extLst>
          </p:cNvPr>
          <p:cNvSpPr/>
          <p:nvPr/>
        </p:nvSpPr>
        <p:spPr bwMode="auto">
          <a:xfrm>
            <a:off x="4500192" y="393445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32975D-616A-48F2-9753-43DF38372A1B}"/>
              </a:ext>
            </a:extLst>
          </p:cNvPr>
          <p:cNvCxnSpPr/>
          <p:nvPr/>
        </p:nvCxnSpPr>
        <p:spPr bwMode="auto">
          <a:xfrm>
            <a:off x="4803806" y="2311063"/>
            <a:ext cx="25017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4F99F5E-8D03-458A-B745-0D68AE65CFF2}"/>
              </a:ext>
            </a:extLst>
          </p:cNvPr>
          <p:cNvGrpSpPr/>
          <p:nvPr/>
        </p:nvGrpSpPr>
        <p:grpSpPr>
          <a:xfrm>
            <a:off x="4862876" y="3419376"/>
            <a:ext cx="2354723" cy="618422"/>
            <a:chOff x="1409557" y="3419187"/>
            <a:chExt cx="2262883" cy="59430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C0B0119-B4AA-45E2-ACA2-C80494B2160A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48761D3-1728-4042-9A2D-AF6BE04255E3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ADE67EB-1065-4223-8C29-DE06E05468AE}"/>
              </a:ext>
            </a:extLst>
          </p:cNvPr>
          <p:cNvSpPr txBox="1"/>
          <p:nvPr/>
        </p:nvSpPr>
        <p:spPr>
          <a:xfrm>
            <a:off x="4818124" y="404630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67C7AF-17AB-424F-95F9-DE339C0AD6D6}"/>
              </a:ext>
            </a:extLst>
          </p:cNvPr>
          <p:cNvSpPr txBox="1"/>
          <p:nvPr/>
        </p:nvSpPr>
        <p:spPr>
          <a:xfrm>
            <a:off x="6060184" y="404630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DEEA21C-9F0A-431C-A795-AC10ACA55B21}"/>
              </a:ext>
            </a:extLst>
          </p:cNvPr>
          <p:cNvGrpSpPr/>
          <p:nvPr/>
        </p:nvGrpSpPr>
        <p:grpSpPr>
          <a:xfrm>
            <a:off x="4862876" y="4398431"/>
            <a:ext cx="2354723" cy="618422"/>
            <a:chOff x="1409557" y="3419187"/>
            <a:chExt cx="2262883" cy="59430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20C7662-0A14-4DAB-939A-C4AF4DDCDD78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4439E9B-C34B-4962-994C-15BA6CC9D19C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AFF6C94-356B-4776-B692-0D5FDEAD1AD1}"/>
              </a:ext>
            </a:extLst>
          </p:cNvPr>
          <p:cNvSpPr txBox="1"/>
          <p:nvPr/>
        </p:nvSpPr>
        <p:spPr>
          <a:xfrm>
            <a:off x="4818124" y="502536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C6B76E-9D8A-4107-84C4-DE6780C37786}"/>
              </a:ext>
            </a:extLst>
          </p:cNvPr>
          <p:cNvSpPr txBox="1"/>
          <p:nvPr/>
        </p:nvSpPr>
        <p:spPr>
          <a:xfrm>
            <a:off x="6060184" y="502536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9CCF009-76BB-4161-84F9-EEECA04200A4}"/>
              </a:ext>
            </a:extLst>
          </p:cNvPr>
          <p:cNvSpPr/>
          <p:nvPr/>
        </p:nvSpPr>
        <p:spPr bwMode="auto">
          <a:xfrm>
            <a:off x="4803806" y="5458691"/>
            <a:ext cx="2501782" cy="8602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15C9F9-4920-44A8-89F7-5742FEE80E43}"/>
              </a:ext>
            </a:extLst>
          </p:cNvPr>
          <p:cNvSpPr txBox="1"/>
          <p:nvPr/>
        </p:nvSpPr>
        <p:spPr>
          <a:xfrm>
            <a:off x="5168392" y="5528601"/>
            <a:ext cx="1780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뉴스는 세상을 보는 창 입니다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9F29AA5-305F-48CC-9F41-DF29A52C1D09}"/>
              </a:ext>
            </a:extLst>
          </p:cNvPr>
          <p:cNvGrpSpPr/>
          <p:nvPr/>
        </p:nvGrpSpPr>
        <p:grpSpPr>
          <a:xfrm>
            <a:off x="5026080" y="5796169"/>
            <a:ext cx="389850" cy="446521"/>
            <a:chOff x="2463305" y="4419639"/>
            <a:chExt cx="389850" cy="44652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FD89B1-969F-4435-A2CF-4FAEAABFC7BC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4C28FD-F376-4D6D-BA71-FF25FB2DAFF1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정치</a:t>
              </a: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91D722F-C3A1-4C01-B59B-37B9CB117B2A}"/>
              </a:ext>
            </a:extLst>
          </p:cNvPr>
          <p:cNvGrpSpPr/>
          <p:nvPr/>
        </p:nvGrpSpPr>
        <p:grpSpPr>
          <a:xfrm>
            <a:off x="5421965" y="5796169"/>
            <a:ext cx="389850" cy="446521"/>
            <a:chOff x="2463305" y="4419639"/>
            <a:chExt cx="389850" cy="446521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241F2C6C-CCFE-4846-B018-93F5C387B55D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E942E02-40AC-4840-9BFB-482DF14E6283}"/>
                </a:ext>
              </a:extLst>
            </p:cNvPr>
            <p:cNvSpPr txBox="1"/>
            <p:nvPr/>
          </p:nvSpPr>
          <p:spPr>
            <a:xfrm>
              <a:off x="2463305" y="465071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경제</a:t>
              </a: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04602E8-CCCB-4104-BA36-C61EAD092033}"/>
              </a:ext>
            </a:extLst>
          </p:cNvPr>
          <p:cNvGrpSpPr/>
          <p:nvPr/>
        </p:nvGrpSpPr>
        <p:grpSpPr>
          <a:xfrm>
            <a:off x="5824490" y="5796169"/>
            <a:ext cx="389851" cy="446521"/>
            <a:chOff x="2463305" y="4419639"/>
            <a:chExt cx="389851" cy="44652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03E338F-DD1C-4D17-B6CE-1B0E1D7D024F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498DAF4-8BB6-4080-91A8-6FAB1319BB74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사회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02F2489-4453-45D7-9BA2-A4D6B7178B67}"/>
              </a:ext>
            </a:extLst>
          </p:cNvPr>
          <p:cNvGrpSpPr/>
          <p:nvPr/>
        </p:nvGrpSpPr>
        <p:grpSpPr>
          <a:xfrm>
            <a:off x="6247830" y="5796169"/>
            <a:ext cx="389851" cy="446521"/>
            <a:chOff x="2463305" y="4419639"/>
            <a:chExt cx="389851" cy="446521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C93E8C2-C582-4E24-9B05-E9CAEF1D1745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5C2B0E5-0A1A-4F7F-A198-D651338968ED}"/>
                </a:ext>
              </a:extLst>
            </p:cNvPr>
            <p:cNvSpPr txBox="1"/>
            <p:nvPr/>
          </p:nvSpPr>
          <p:spPr>
            <a:xfrm>
              <a:off x="2463305" y="4650716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문화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13B5478-5DE4-4C0C-B21D-B246487766EF}"/>
              </a:ext>
            </a:extLst>
          </p:cNvPr>
          <p:cNvGrpSpPr/>
          <p:nvPr/>
        </p:nvGrpSpPr>
        <p:grpSpPr>
          <a:xfrm>
            <a:off x="6630223" y="5796169"/>
            <a:ext cx="505268" cy="446521"/>
            <a:chOff x="2405597" y="4419639"/>
            <a:chExt cx="505268" cy="446521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3F3F501-33D1-49AC-BF2D-3F0989751760}"/>
                </a:ext>
              </a:extLst>
            </p:cNvPr>
            <p:cNvSpPr/>
            <p:nvPr/>
          </p:nvSpPr>
          <p:spPr bwMode="auto">
            <a:xfrm>
              <a:off x="2548983" y="4419639"/>
              <a:ext cx="218494" cy="21849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9D49D00-7DE0-49F3-A5B2-E988ECE80979}"/>
                </a:ext>
              </a:extLst>
            </p:cNvPr>
            <p:cNvSpPr txBox="1"/>
            <p:nvPr/>
          </p:nvSpPr>
          <p:spPr>
            <a:xfrm>
              <a:off x="2405597" y="4650716"/>
              <a:ext cx="5052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IT〮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과학</a:t>
              </a:r>
            </a:p>
          </p:txBody>
        </p:sp>
      </p:grpSp>
      <p:sp>
        <p:nvSpPr>
          <p:cNvPr id="145" name="타원 144">
            <a:extLst>
              <a:ext uri="{FF2B5EF4-FFF2-40B4-BE49-F238E27FC236}">
                <a16:creationId xmlns:a16="http://schemas.microsoft.com/office/drawing/2014/main" id="{637C503F-848F-4CEF-BB3B-E81556F6A0F0}"/>
              </a:ext>
            </a:extLst>
          </p:cNvPr>
          <p:cNvSpPr/>
          <p:nvPr/>
        </p:nvSpPr>
        <p:spPr bwMode="auto">
          <a:xfrm>
            <a:off x="4471744" y="575818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FABC334-98C3-45A5-8B3C-244DA052CF44}"/>
              </a:ext>
            </a:extLst>
          </p:cNvPr>
          <p:cNvGrpSpPr/>
          <p:nvPr/>
        </p:nvGrpSpPr>
        <p:grpSpPr>
          <a:xfrm>
            <a:off x="5482348" y="6097850"/>
            <a:ext cx="912092" cy="504708"/>
            <a:chOff x="2117758" y="3123643"/>
            <a:chExt cx="912092" cy="504708"/>
          </a:xfrm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7B27BE9F-64F8-4487-8C62-82CBD5D4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758" y="3123643"/>
              <a:ext cx="504708" cy="504708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8D553E27-4B61-47DE-95E5-5F7E4A32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678" y="3131911"/>
              <a:ext cx="488172" cy="488172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819C26F-E8E7-44D0-B841-781B311114E5}"/>
              </a:ext>
            </a:extLst>
          </p:cNvPr>
          <p:cNvSpPr txBox="1"/>
          <p:nvPr/>
        </p:nvSpPr>
        <p:spPr>
          <a:xfrm>
            <a:off x="4856351" y="2434633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B5F574-BBF7-42C3-8097-43CB4262B71A}"/>
              </a:ext>
            </a:extLst>
          </p:cNvPr>
          <p:cNvSpPr txBox="1"/>
          <p:nvPr/>
        </p:nvSpPr>
        <p:spPr>
          <a:xfrm>
            <a:off x="6085057" y="2434633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6339F-C4DA-4FBB-8C9D-F9E94A9062EB}"/>
              </a:ext>
            </a:extLst>
          </p:cNvPr>
          <p:cNvSpPr txBox="1"/>
          <p:nvPr/>
        </p:nvSpPr>
        <p:spPr>
          <a:xfrm>
            <a:off x="4856351" y="3413687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AB49EA-B455-47A7-9C79-91112AAA3290}"/>
              </a:ext>
            </a:extLst>
          </p:cNvPr>
          <p:cNvSpPr txBox="1"/>
          <p:nvPr/>
        </p:nvSpPr>
        <p:spPr>
          <a:xfrm>
            <a:off x="6085057" y="3413687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4D33B32-4D70-4838-B870-16396F8E4356}"/>
              </a:ext>
            </a:extLst>
          </p:cNvPr>
          <p:cNvSpPr txBox="1"/>
          <p:nvPr/>
        </p:nvSpPr>
        <p:spPr>
          <a:xfrm>
            <a:off x="4856351" y="4401978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461DA-0335-46DA-83D9-6ACDCA04FB2A}"/>
              </a:ext>
            </a:extLst>
          </p:cNvPr>
          <p:cNvSpPr txBox="1"/>
          <p:nvPr/>
        </p:nvSpPr>
        <p:spPr>
          <a:xfrm>
            <a:off x="6085057" y="4401978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0EE4D7F-0563-4C0B-A037-08FBE7F0A3F1}"/>
              </a:ext>
            </a:extLst>
          </p:cNvPr>
          <p:cNvSpPr/>
          <p:nvPr/>
        </p:nvSpPr>
        <p:spPr bwMode="auto">
          <a:xfrm>
            <a:off x="7174820" y="214798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3EF28E-2904-44B6-A643-B568559358CE}"/>
              </a:ext>
            </a:extLst>
          </p:cNvPr>
          <p:cNvSpPr/>
          <p:nvPr/>
        </p:nvSpPr>
        <p:spPr bwMode="auto">
          <a:xfrm>
            <a:off x="7174820" y="353863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A987881-F158-4B16-8EAE-884A36284E6B}"/>
              </a:ext>
            </a:extLst>
          </p:cNvPr>
          <p:cNvSpPr/>
          <p:nvPr/>
        </p:nvSpPr>
        <p:spPr bwMode="auto">
          <a:xfrm>
            <a:off x="2279881" y="303427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1C5A996-7598-4318-8F93-CA92A80E3631}"/>
              </a:ext>
            </a:extLst>
          </p:cNvPr>
          <p:cNvSpPr/>
          <p:nvPr/>
        </p:nvSpPr>
        <p:spPr bwMode="auto">
          <a:xfrm>
            <a:off x="2279881" y="400582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9D34CA9-5AD7-4CE9-A426-0C776B332191}"/>
              </a:ext>
            </a:extLst>
          </p:cNvPr>
          <p:cNvSpPr/>
          <p:nvPr/>
        </p:nvSpPr>
        <p:spPr bwMode="auto">
          <a:xfrm>
            <a:off x="3489556" y="596797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0E5F3FEC-F29A-492A-AB11-57DEBA9B2809}"/>
              </a:ext>
            </a:extLst>
          </p:cNvPr>
          <p:cNvSpPr/>
          <p:nvPr/>
        </p:nvSpPr>
        <p:spPr bwMode="auto">
          <a:xfrm>
            <a:off x="5746981" y="2815204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862F0AA-435A-43F0-A0AF-4D34E7849B62}"/>
              </a:ext>
            </a:extLst>
          </p:cNvPr>
          <p:cNvSpPr/>
          <p:nvPr/>
        </p:nvSpPr>
        <p:spPr bwMode="auto">
          <a:xfrm>
            <a:off x="6975706" y="3815329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307684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63207"/>
              </p:ext>
            </p:extLst>
          </p:nvPr>
        </p:nvGraphicFramePr>
        <p:xfrm>
          <a:off x="8939284" y="973008"/>
          <a:ext cx="3152632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크랩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글로벌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기준은 현행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Default 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첫 번째 방송 탭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하위 프로그램 최신 뉴스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섹션에서 선택한 탭 메뉴의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선택된 프로그램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배너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화면으로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5B62669-7B96-41C0-BB0C-6E429B6D62A2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C02FB8A-0349-4BCC-A18B-6DFCEE0CF612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03DD28-D764-4BE3-9B3C-883BF68BD05F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8C4C44-0300-4D41-B41C-A56D4E3577BB}"/>
              </a:ext>
            </a:extLst>
          </p:cNvPr>
          <p:cNvSpPr/>
          <p:nvPr/>
        </p:nvSpPr>
        <p:spPr bwMode="auto">
          <a:xfrm>
            <a:off x="4850691" y="1647408"/>
            <a:ext cx="2354723" cy="3454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3EFE457-31B3-4BE8-AA79-2BA8BD2FCDC3}"/>
              </a:ext>
            </a:extLst>
          </p:cNvPr>
          <p:cNvSpPr/>
          <p:nvPr/>
        </p:nvSpPr>
        <p:spPr bwMode="auto">
          <a:xfrm>
            <a:off x="4960494" y="154617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DA368-63EF-4685-A14B-58E494ED7DA0}"/>
              </a:ext>
            </a:extLst>
          </p:cNvPr>
          <p:cNvSpPr txBox="1"/>
          <p:nvPr/>
        </p:nvSpPr>
        <p:spPr>
          <a:xfrm>
            <a:off x="1395420" y="1650534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프리미엄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  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F6A3F9-67ED-497D-A32B-76A5CD47D619}"/>
              </a:ext>
            </a:extLst>
          </p:cNvPr>
          <p:cNvSpPr txBox="1"/>
          <p:nvPr/>
        </p:nvSpPr>
        <p:spPr>
          <a:xfrm>
            <a:off x="1755883" y="1844496"/>
            <a:ext cx="1662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뉴스가 선정한 특별한 뉴스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사각형: 둥근 위쪽 모서리 67">
            <a:extLst>
              <a:ext uri="{FF2B5EF4-FFF2-40B4-BE49-F238E27FC236}">
                <a16:creationId xmlns:a16="http://schemas.microsoft.com/office/drawing/2014/main" id="{F5A20D1F-D492-48F9-A838-B6F8470A52C5}"/>
              </a:ext>
            </a:extLst>
          </p:cNvPr>
          <p:cNvSpPr/>
          <p:nvPr/>
        </p:nvSpPr>
        <p:spPr bwMode="auto">
          <a:xfrm>
            <a:off x="1498361" y="2107655"/>
            <a:ext cx="692389" cy="20340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크랩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사각형: 둥근 위쪽 모서리 68">
            <a:extLst>
              <a:ext uri="{FF2B5EF4-FFF2-40B4-BE49-F238E27FC236}">
                <a16:creationId xmlns:a16="http://schemas.microsoft.com/office/drawing/2014/main" id="{0778A062-83C6-4D99-BF37-190234111301}"/>
              </a:ext>
            </a:extLst>
          </p:cNvPr>
          <p:cNvSpPr/>
          <p:nvPr/>
        </p:nvSpPr>
        <p:spPr bwMode="auto">
          <a:xfrm>
            <a:off x="2232504" y="2107655"/>
            <a:ext cx="711832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사각형: 둥근 위쪽 모서리 69">
            <a:extLst>
              <a:ext uri="{FF2B5EF4-FFF2-40B4-BE49-F238E27FC236}">
                <a16:creationId xmlns:a16="http://schemas.microsoft.com/office/drawing/2014/main" id="{44651FD8-ED99-4EBA-B5A4-476DDA9753CB}"/>
              </a:ext>
            </a:extLst>
          </p:cNvPr>
          <p:cNvSpPr/>
          <p:nvPr/>
        </p:nvSpPr>
        <p:spPr bwMode="auto">
          <a:xfrm>
            <a:off x="2986090" y="2107655"/>
            <a:ext cx="664343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글로벌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094DD1F-AAA3-48B5-93F1-83C0F0873DCF}"/>
              </a:ext>
            </a:extLst>
          </p:cNvPr>
          <p:cNvGrpSpPr/>
          <p:nvPr/>
        </p:nvGrpSpPr>
        <p:grpSpPr>
          <a:xfrm>
            <a:off x="1380243" y="2523241"/>
            <a:ext cx="2354723" cy="618422"/>
            <a:chOff x="1409557" y="3419187"/>
            <a:chExt cx="2262883" cy="5943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F4181A4-2A13-48E3-A1CB-B80BBC47E706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997073C-9748-491B-9DCD-687A5AE87D99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45D5DA7-95F2-48A4-A858-D66348207499}"/>
              </a:ext>
            </a:extLst>
          </p:cNvPr>
          <p:cNvSpPr txBox="1"/>
          <p:nvPr/>
        </p:nvSpPr>
        <p:spPr>
          <a:xfrm>
            <a:off x="1335491" y="315017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C3957A-972E-4934-A177-F3CF0548FDA1}"/>
              </a:ext>
            </a:extLst>
          </p:cNvPr>
          <p:cNvSpPr txBox="1"/>
          <p:nvPr/>
        </p:nvSpPr>
        <p:spPr>
          <a:xfrm>
            <a:off x="2577551" y="315017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F2C36A-6F92-4787-B817-D90B1D923DE2}"/>
              </a:ext>
            </a:extLst>
          </p:cNvPr>
          <p:cNvCxnSpPr/>
          <p:nvPr/>
        </p:nvCxnSpPr>
        <p:spPr bwMode="auto">
          <a:xfrm>
            <a:off x="1321173" y="2311063"/>
            <a:ext cx="25017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4B154DF-3B7E-4151-B2FF-FF909B96FCB5}"/>
              </a:ext>
            </a:extLst>
          </p:cNvPr>
          <p:cNvGrpSpPr/>
          <p:nvPr/>
        </p:nvGrpSpPr>
        <p:grpSpPr>
          <a:xfrm>
            <a:off x="1380243" y="3502296"/>
            <a:ext cx="2354723" cy="618422"/>
            <a:chOff x="1409557" y="3419187"/>
            <a:chExt cx="2262883" cy="59430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59136D4-0FF8-412E-B932-33793D5936F7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AFD8C9-230D-4492-B55D-DF85EAF8B8AB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8AFB7C3-FD2A-4C1A-ACAD-CB439B68DB52}"/>
              </a:ext>
            </a:extLst>
          </p:cNvPr>
          <p:cNvSpPr txBox="1"/>
          <p:nvPr/>
        </p:nvSpPr>
        <p:spPr>
          <a:xfrm>
            <a:off x="1335491" y="41292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244986-0D08-4526-A1DC-E46D2A5A8D27}"/>
              </a:ext>
            </a:extLst>
          </p:cNvPr>
          <p:cNvSpPr txBox="1"/>
          <p:nvPr/>
        </p:nvSpPr>
        <p:spPr>
          <a:xfrm>
            <a:off x="2577551" y="412922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224D7C4-0849-4EAB-8BF2-C8A476A99A5B}"/>
              </a:ext>
            </a:extLst>
          </p:cNvPr>
          <p:cNvGrpSpPr/>
          <p:nvPr/>
        </p:nvGrpSpPr>
        <p:grpSpPr>
          <a:xfrm>
            <a:off x="1380243" y="4481350"/>
            <a:ext cx="2354723" cy="618422"/>
            <a:chOff x="1409557" y="3419187"/>
            <a:chExt cx="2262883" cy="59430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F0C9779-EE3F-4F62-8685-ED2128154B1C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7266B44-F10E-4029-B9FB-5A678C788F83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574EEBA-F2A4-499E-B264-D8F36FC5C05C}"/>
              </a:ext>
            </a:extLst>
          </p:cNvPr>
          <p:cNvSpPr txBox="1"/>
          <p:nvPr/>
        </p:nvSpPr>
        <p:spPr>
          <a:xfrm>
            <a:off x="1335491" y="510828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C9D232-876F-4AAD-BE4B-00373D09FAD4}"/>
              </a:ext>
            </a:extLst>
          </p:cNvPr>
          <p:cNvSpPr txBox="1"/>
          <p:nvPr/>
        </p:nvSpPr>
        <p:spPr>
          <a:xfrm>
            <a:off x="2577551" y="510828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9F7CCE5-E66F-4FA7-A8BF-6D7F03FFF1DD}"/>
              </a:ext>
            </a:extLst>
          </p:cNvPr>
          <p:cNvGrpSpPr/>
          <p:nvPr/>
        </p:nvGrpSpPr>
        <p:grpSpPr>
          <a:xfrm>
            <a:off x="1380243" y="5460405"/>
            <a:ext cx="2354723" cy="618422"/>
            <a:chOff x="1409557" y="3419187"/>
            <a:chExt cx="2262883" cy="59430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34D2557-9EC6-4E7D-8538-90D91C239788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ABE2217-D8E3-4895-B259-DA75DF8F0570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2DC700C-D6B4-4983-BD4E-F152DCF15EC6}"/>
              </a:ext>
            </a:extLst>
          </p:cNvPr>
          <p:cNvSpPr txBox="1"/>
          <p:nvPr/>
        </p:nvSpPr>
        <p:spPr>
          <a:xfrm>
            <a:off x="1335491" y="608733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8631-416A-47BA-9EBF-3E51930386F2}"/>
              </a:ext>
            </a:extLst>
          </p:cNvPr>
          <p:cNvSpPr txBox="1"/>
          <p:nvPr/>
        </p:nvSpPr>
        <p:spPr>
          <a:xfrm>
            <a:off x="2577551" y="608733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4D815A-C7ED-44FB-9354-DE5555BE9D98}"/>
              </a:ext>
            </a:extLst>
          </p:cNvPr>
          <p:cNvSpPr/>
          <p:nvPr/>
        </p:nvSpPr>
        <p:spPr bwMode="auto">
          <a:xfrm>
            <a:off x="1021061" y="389220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F158E3-3CD3-4AE1-A971-3000086D4F6C}"/>
              </a:ext>
            </a:extLst>
          </p:cNvPr>
          <p:cNvSpPr txBox="1"/>
          <p:nvPr/>
        </p:nvSpPr>
        <p:spPr>
          <a:xfrm>
            <a:off x="4838897" y="2266286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스포츠 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4A4531D-0E08-469B-BBC4-EF25E86BDC7F}"/>
              </a:ext>
            </a:extLst>
          </p:cNvPr>
          <p:cNvCxnSpPr>
            <a:cxnSpLocks/>
          </p:cNvCxnSpPr>
          <p:nvPr/>
        </p:nvCxnSpPr>
        <p:spPr bwMode="auto">
          <a:xfrm>
            <a:off x="5448490" y="2514115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10671F4-E304-4E8B-A602-E71A53C8A859}"/>
              </a:ext>
            </a:extLst>
          </p:cNvPr>
          <p:cNvSpPr/>
          <p:nvPr/>
        </p:nvSpPr>
        <p:spPr bwMode="auto">
          <a:xfrm>
            <a:off x="4786275" y="2732731"/>
            <a:ext cx="2509875" cy="11766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F3F503B-B828-404B-B84D-12EB4084741B}"/>
              </a:ext>
            </a:extLst>
          </p:cNvPr>
          <p:cNvSpPr txBox="1"/>
          <p:nvPr/>
        </p:nvSpPr>
        <p:spPr>
          <a:xfrm>
            <a:off x="4919268" y="3533982"/>
            <a:ext cx="2183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평양 일대서 동해상으로 중거리급 탄도 미사일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 발사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45B2909-12E2-4DD3-B3EF-5C42486A0C43}"/>
              </a:ext>
            </a:extLst>
          </p:cNvPr>
          <p:cNvGrpSpPr/>
          <p:nvPr/>
        </p:nvGrpSpPr>
        <p:grpSpPr>
          <a:xfrm>
            <a:off x="4853115" y="4019739"/>
            <a:ext cx="2354723" cy="618422"/>
            <a:chOff x="1409557" y="3419187"/>
            <a:chExt cx="2262883" cy="5943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0122D62-B545-4195-9C23-A3C3211AF2F4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7749061-2EDF-470A-AF6B-5ADBB96E27F5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B1BA110-0C13-4D4F-94FB-E83C6CA13478}"/>
              </a:ext>
            </a:extLst>
          </p:cNvPr>
          <p:cNvSpPr txBox="1"/>
          <p:nvPr/>
        </p:nvSpPr>
        <p:spPr>
          <a:xfrm>
            <a:off x="4808363" y="4646671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7856B6-FCFA-48AC-9CA0-33593D84EDA0}"/>
              </a:ext>
            </a:extLst>
          </p:cNvPr>
          <p:cNvSpPr txBox="1"/>
          <p:nvPr/>
        </p:nvSpPr>
        <p:spPr>
          <a:xfrm>
            <a:off x="6050423" y="4646671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564D58A-F355-40CA-813E-D4E1D9657330}"/>
              </a:ext>
            </a:extLst>
          </p:cNvPr>
          <p:cNvGrpSpPr/>
          <p:nvPr/>
        </p:nvGrpSpPr>
        <p:grpSpPr>
          <a:xfrm>
            <a:off x="4853115" y="5026503"/>
            <a:ext cx="2354723" cy="618422"/>
            <a:chOff x="1409557" y="3419187"/>
            <a:chExt cx="2262883" cy="594302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E19ACB0-0F06-49CB-8949-14C62F628AC0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F702F38-2DB3-4524-B19D-DB858691A61E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D406C94-197F-489D-AB3B-9827C16EE0AD}"/>
              </a:ext>
            </a:extLst>
          </p:cNvPr>
          <p:cNvSpPr txBox="1"/>
          <p:nvPr/>
        </p:nvSpPr>
        <p:spPr>
          <a:xfrm>
            <a:off x="4808363" y="5653435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215A61A-8D98-400A-8FE2-948D1D785394}"/>
              </a:ext>
            </a:extLst>
          </p:cNvPr>
          <p:cNvSpPr txBox="1"/>
          <p:nvPr/>
        </p:nvSpPr>
        <p:spPr>
          <a:xfrm>
            <a:off x="6050423" y="5653435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94EB0B9-94C6-48E3-8CE8-CE008C8844ED}"/>
              </a:ext>
            </a:extLst>
          </p:cNvPr>
          <p:cNvSpPr/>
          <p:nvPr/>
        </p:nvSpPr>
        <p:spPr bwMode="auto">
          <a:xfrm>
            <a:off x="4501943" y="389220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DCF028-CCF8-45B1-9F79-5ED0E91D8D3E}"/>
              </a:ext>
            </a:extLst>
          </p:cNvPr>
          <p:cNvSpPr/>
          <p:nvPr/>
        </p:nvSpPr>
        <p:spPr bwMode="auto">
          <a:xfrm>
            <a:off x="3489655" y="289827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E7D158-23BC-44E6-8337-413C182A320D}"/>
              </a:ext>
            </a:extLst>
          </p:cNvPr>
          <p:cNvSpPr/>
          <p:nvPr/>
        </p:nvSpPr>
        <p:spPr bwMode="auto">
          <a:xfrm>
            <a:off x="2289505" y="3898398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919245A-5B07-444C-A235-98863D9CD843}"/>
              </a:ext>
            </a:extLst>
          </p:cNvPr>
          <p:cNvSpPr/>
          <p:nvPr/>
        </p:nvSpPr>
        <p:spPr bwMode="auto">
          <a:xfrm>
            <a:off x="2289505" y="4879473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DA2BC82-D9B2-4D8A-89DD-9328B5049670}"/>
              </a:ext>
            </a:extLst>
          </p:cNvPr>
          <p:cNvSpPr/>
          <p:nvPr/>
        </p:nvSpPr>
        <p:spPr bwMode="auto">
          <a:xfrm>
            <a:off x="5766130" y="4412748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12DEA02-3E93-44CF-A5E4-84D7B994AED9}"/>
              </a:ext>
            </a:extLst>
          </p:cNvPr>
          <p:cNvSpPr/>
          <p:nvPr/>
        </p:nvSpPr>
        <p:spPr bwMode="auto">
          <a:xfrm>
            <a:off x="6956755" y="5422398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FBD9ED-1FBB-40B8-9F91-80655EE5826E}"/>
              </a:ext>
            </a:extLst>
          </p:cNvPr>
          <p:cNvSpPr/>
          <p:nvPr/>
        </p:nvSpPr>
        <p:spPr bwMode="auto">
          <a:xfrm>
            <a:off x="3585449" y="21636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9807C9-4B65-4007-8EA3-63EEFA9E0277}"/>
              </a:ext>
            </a:extLst>
          </p:cNvPr>
          <p:cNvSpPr/>
          <p:nvPr/>
        </p:nvSpPr>
        <p:spPr bwMode="auto">
          <a:xfrm>
            <a:off x="3585449" y="37638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FF0ED85-6D2D-4F73-B216-F08E7AB80738}"/>
              </a:ext>
            </a:extLst>
          </p:cNvPr>
          <p:cNvSpPr/>
          <p:nvPr/>
        </p:nvSpPr>
        <p:spPr bwMode="auto">
          <a:xfrm>
            <a:off x="6309599" y="228750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2AF68C3-E289-47DF-82DE-78DD214410DE}"/>
              </a:ext>
            </a:extLst>
          </p:cNvPr>
          <p:cNvSpPr/>
          <p:nvPr/>
        </p:nvSpPr>
        <p:spPr bwMode="auto">
          <a:xfrm>
            <a:off x="5812058" y="38308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FEF970-5B9C-4030-B987-57E28E4807E0}"/>
              </a:ext>
            </a:extLst>
          </p:cNvPr>
          <p:cNvSpPr/>
          <p:nvPr/>
        </p:nvSpPr>
        <p:spPr bwMode="auto">
          <a:xfrm>
            <a:off x="2994899" y="170647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82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SB_KNM_02_11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40364"/>
              </p:ext>
            </p:extLst>
          </p:nvPr>
        </p:nvGraphicFramePr>
        <p:xfrm>
          <a:off x="8939284" y="973008"/>
          <a:ext cx="3152632" cy="452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해당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섹션을 노출하지 않음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연예 뉴스 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이미지 기사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헤드라인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두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더보기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스포츠 섹션 방송 더 보기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방송의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뉴스 바로가기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지역 바로가기 메뉴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청주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춘천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 시 해당 지역 서브 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- 9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지역의 헤드라인 대표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Tag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5B62669-7B96-41C0-BB0C-6E429B6D62A2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C02FB8A-0349-4BCC-A18B-6DFCEE0CF612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03DD28-D764-4BE3-9B3C-883BF68BD05F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D84433A-B9E9-42E3-BCA9-26A7932BE017}"/>
              </a:ext>
            </a:extLst>
          </p:cNvPr>
          <p:cNvSpPr txBox="1"/>
          <p:nvPr/>
        </p:nvSpPr>
        <p:spPr>
          <a:xfrm>
            <a:off x="1376887" y="5450243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지역 뉴스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2E9113-9F0C-4F48-AB21-97238427BAA0}"/>
              </a:ext>
            </a:extLst>
          </p:cNvPr>
          <p:cNvCxnSpPr>
            <a:cxnSpLocks/>
          </p:cNvCxnSpPr>
          <p:nvPr/>
        </p:nvCxnSpPr>
        <p:spPr bwMode="auto">
          <a:xfrm>
            <a:off x="1986480" y="5698072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0E30D6A-EFAC-47D3-A2B4-08896F00E354}"/>
              </a:ext>
            </a:extLst>
          </p:cNvPr>
          <p:cNvGrpSpPr/>
          <p:nvPr/>
        </p:nvGrpSpPr>
        <p:grpSpPr>
          <a:xfrm>
            <a:off x="4862498" y="1655744"/>
            <a:ext cx="2354723" cy="618422"/>
            <a:chOff x="1409557" y="3419187"/>
            <a:chExt cx="2262883" cy="59430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7F24B33-DF62-4D68-9761-4B12A1E82741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0EF9AD2-C42F-4DC4-A22F-AB9AAC5F850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6A26E7F-B34F-40A5-B1CF-A699D8D24485}"/>
              </a:ext>
            </a:extLst>
          </p:cNvPr>
          <p:cNvSpPr txBox="1"/>
          <p:nvPr/>
        </p:nvSpPr>
        <p:spPr>
          <a:xfrm>
            <a:off x="4817746" y="228267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A51FA8-5327-4892-A2AD-15D4B723A72B}"/>
              </a:ext>
            </a:extLst>
          </p:cNvPr>
          <p:cNvSpPr txBox="1"/>
          <p:nvPr/>
        </p:nvSpPr>
        <p:spPr>
          <a:xfrm>
            <a:off x="6059806" y="228267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A8E404-7B15-4611-A831-ED422A2F7AFF}"/>
              </a:ext>
            </a:extLst>
          </p:cNvPr>
          <p:cNvGrpSpPr/>
          <p:nvPr/>
        </p:nvGrpSpPr>
        <p:grpSpPr>
          <a:xfrm>
            <a:off x="4862498" y="2653271"/>
            <a:ext cx="2354723" cy="618422"/>
            <a:chOff x="1409557" y="3419187"/>
            <a:chExt cx="2262883" cy="5943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334D5F-A421-4393-ABE8-15BC9BE55317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B0BD096-3754-49B8-AA40-34C204C4C058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9DF49B5-826B-4084-B885-8A982F18E690}"/>
              </a:ext>
            </a:extLst>
          </p:cNvPr>
          <p:cNvSpPr txBox="1"/>
          <p:nvPr/>
        </p:nvSpPr>
        <p:spPr>
          <a:xfrm>
            <a:off x="4817746" y="328020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6EEE6C-EB67-45A9-A8A0-9922AC1F241D}"/>
              </a:ext>
            </a:extLst>
          </p:cNvPr>
          <p:cNvSpPr txBox="1"/>
          <p:nvPr/>
        </p:nvSpPr>
        <p:spPr>
          <a:xfrm>
            <a:off x="6059806" y="328020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7E61DB-40C4-4216-8686-CBB6F5ACBB7F}"/>
              </a:ext>
            </a:extLst>
          </p:cNvPr>
          <p:cNvGrpSpPr/>
          <p:nvPr/>
        </p:nvGrpSpPr>
        <p:grpSpPr>
          <a:xfrm>
            <a:off x="4862498" y="3660035"/>
            <a:ext cx="2354723" cy="618422"/>
            <a:chOff x="1409557" y="3419187"/>
            <a:chExt cx="2262883" cy="5943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F814BE7-13B0-49E7-8ABB-72D5447A2FB9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4F777E-8D52-4A7B-BC15-33687FB7FBCE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859CDA6-9FD5-462A-9507-34FEF686D850}"/>
              </a:ext>
            </a:extLst>
          </p:cNvPr>
          <p:cNvSpPr txBox="1"/>
          <p:nvPr/>
        </p:nvSpPr>
        <p:spPr>
          <a:xfrm>
            <a:off x="4817746" y="428696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266E50-3302-4EA6-99A2-58D4822B8C57}"/>
              </a:ext>
            </a:extLst>
          </p:cNvPr>
          <p:cNvSpPr txBox="1"/>
          <p:nvPr/>
        </p:nvSpPr>
        <p:spPr>
          <a:xfrm>
            <a:off x="6059806" y="428696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B6EE0F-FB86-4AC2-B2CC-9F44DF3E02DD}"/>
              </a:ext>
            </a:extLst>
          </p:cNvPr>
          <p:cNvSpPr/>
          <p:nvPr/>
        </p:nvSpPr>
        <p:spPr bwMode="auto">
          <a:xfrm>
            <a:off x="4862498" y="4685271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21BA96-9999-4173-AA61-236208B74462}"/>
              </a:ext>
            </a:extLst>
          </p:cNvPr>
          <p:cNvSpPr txBox="1"/>
          <p:nvPr/>
        </p:nvSpPr>
        <p:spPr>
          <a:xfrm>
            <a:off x="4817746" y="531220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D048A7-DCC2-481E-ACFB-99B20725613A}"/>
              </a:ext>
            </a:extLst>
          </p:cNvPr>
          <p:cNvSpPr txBox="1"/>
          <p:nvPr/>
        </p:nvSpPr>
        <p:spPr>
          <a:xfrm>
            <a:off x="1365702" y="1615249"/>
            <a:ext cx="2380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연예 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0849267-8C40-481A-969E-1F85B6250C3A}"/>
              </a:ext>
            </a:extLst>
          </p:cNvPr>
          <p:cNvCxnSpPr>
            <a:cxnSpLocks/>
          </p:cNvCxnSpPr>
          <p:nvPr/>
        </p:nvCxnSpPr>
        <p:spPr bwMode="auto">
          <a:xfrm>
            <a:off x="1975295" y="1863078"/>
            <a:ext cx="1165789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0AF03B2-36F6-4B11-A77B-D6D684162FE2}"/>
              </a:ext>
            </a:extLst>
          </p:cNvPr>
          <p:cNvSpPr/>
          <p:nvPr/>
        </p:nvSpPr>
        <p:spPr bwMode="auto">
          <a:xfrm>
            <a:off x="1313080" y="2064952"/>
            <a:ext cx="2509875" cy="11766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F20967F-C9AD-45A2-8408-B2E250AACB6E}"/>
              </a:ext>
            </a:extLst>
          </p:cNvPr>
          <p:cNvSpPr txBox="1"/>
          <p:nvPr/>
        </p:nvSpPr>
        <p:spPr>
          <a:xfrm>
            <a:off x="1446073" y="2826861"/>
            <a:ext cx="218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북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평양 일대서 동해상으로 중거리급 탄도 미사일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발 발사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6895BB5-ADC4-422F-B34B-771B3AD9472B}"/>
              </a:ext>
            </a:extLst>
          </p:cNvPr>
          <p:cNvGrpSpPr/>
          <p:nvPr/>
        </p:nvGrpSpPr>
        <p:grpSpPr>
          <a:xfrm>
            <a:off x="1379920" y="3351960"/>
            <a:ext cx="2354723" cy="618422"/>
            <a:chOff x="1409557" y="3419187"/>
            <a:chExt cx="2262883" cy="59430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710AFB3-2C7E-4A2C-9AD3-94A9930AFCBB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9F75EFB-19C8-429D-B9D8-E24A92479070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3AC2A6BD-F131-4A28-B164-ADE4AC023517}"/>
              </a:ext>
            </a:extLst>
          </p:cNvPr>
          <p:cNvSpPr txBox="1"/>
          <p:nvPr/>
        </p:nvSpPr>
        <p:spPr>
          <a:xfrm>
            <a:off x="1335168" y="397889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4F48EB-062E-4258-A194-E0FB5456DDDF}"/>
              </a:ext>
            </a:extLst>
          </p:cNvPr>
          <p:cNvSpPr txBox="1"/>
          <p:nvPr/>
        </p:nvSpPr>
        <p:spPr>
          <a:xfrm>
            <a:off x="2577228" y="397889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658E79-267E-4B4F-BC5E-95F109C07D56}"/>
              </a:ext>
            </a:extLst>
          </p:cNvPr>
          <p:cNvGrpSpPr/>
          <p:nvPr/>
        </p:nvGrpSpPr>
        <p:grpSpPr>
          <a:xfrm>
            <a:off x="1379920" y="4358724"/>
            <a:ext cx="2354723" cy="618422"/>
            <a:chOff x="1409557" y="3419187"/>
            <a:chExt cx="2262883" cy="59430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6DA3C36-6DD9-4884-84FE-EBFB29E611C7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182441E-3A63-498C-9CDC-FD876B0E70BD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99D50C9-F55F-488F-B16B-CA44E9C65B86}"/>
              </a:ext>
            </a:extLst>
          </p:cNvPr>
          <p:cNvSpPr txBox="1"/>
          <p:nvPr/>
        </p:nvSpPr>
        <p:spPr>
          <a:xfrm>
            <a:off x="1335168" y="498565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FDD5E4F-1C79-48DF-81CC-D613D3341408}"/>
              </a:ext>
            </a:extLst>
          </p:cNvPr>
          <p:cNvSpPr txBox="1"/>
          <p:nvPr/>
        </p:nvSpPr>
        <p:spPr>
          <a:xfrm>
            <a:off x="2577228" y="498565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935A896-142B-4773-977F-7E671593BC56}"/>
              </a:ext>
            </a:extLst>
          </p:cNvPr>
          <p:cNvSpPr/>
          <p:nvPr/>
        </p:nvSpPr>
        <p:spPr bwMode="auto">
          <a:xfrm>
            <a:off x="979677" y="373131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7EEE133-49EF-4EE1-A978-1D21DFB7F9B4}"/>
              </a:ext>
            </a:extLst>
          </p:cNvPr>
          <p:cNvGrpSpPr/>
          <p:nvPr/>
        </p:nvGrpSpPr>
        <p:grpSpPr>
          <a:xfrm>
            <a:off x="1380389" y="5838585"/>
            <a:ext cx="2354723" cy="618422"/>
            <a:chOff x="1409557" y="3419187"/>
            <a:chExt cx="2262883" cy="594302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C9C0578-4FAA-4D7A-B0CD-F88A74BD9DEE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EB04E53-77B3-4E14-8C03-6D1BA33D4FD6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8A341C5-5926-436B-8754-C0A032012B8E}"/>
              </a:ext>
            </a:extLst>
          </p:cNvPr>
          <p:cNvSpPr txBox="1"/>
          <p:nvPr/>
        </p:nvSpPr>
        <p:spPr>
          <a:xfrm>
            <a:off x="1335637" y="646551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E40B50-F676-4DB9-B4C2-21FD815D3064}"/>
              </a:ext>
            </a:extLst>
          </p:cNvPr>
          <p:cNvSpPr txBox="1"/>
          <p:nvPr/>
        </p:nvSpPr>
        <p:spPr>
          <a:xfrm>
            <a:off x="2577697" y="646551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F446E-E1A2-4FCE-9A40-6DD5BDE27715}"/>
              </a:ext>
            </a:extLst>
          </p:cNvPr>
          <p:cNvSpPr/>
          <p:nvPr/>
        </p:nvSpPr>
        <p:spPr bwMode="auto">
          <a:xfrm>
            <a:off x="1376887" y="5838585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부산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0BBF310-E83F-41F0-AC61-6ABF7957760B}"/>
              </a:ext>
            </a:extLst>
          </p:cNvPr>
          <p:cNvSpPr/>
          <p:nvPr/>
        </p:nvSpPr>
        <p:spPr bwMode="auto">
          <a:xfrm>
            <a:off x="2596087" y="5838585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창원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8025B39-F88E-4299-9D30-8DF5BE21303E}"/>
              </a:ext>
            </a:extLst>
          </p:cNvPr>
          <p:cNvSpPr/>
          <p:nvPr/>
        </p:nvSpPr>
        <p:spPr bwMode="auto">
          <a:xfrm>
            <a:off x="4868233" y="1655744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대구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C5F8EEF-36E4-45D4-963B-637C1E10E680}"/>
              </a:ext>
            </a:extLst>
          </p:cNvPr>
          <p:cNvSpPr/>
          <p:nvPr/>
        </p:nvSpPr>
        <p:spPr bwMode="auto">
          <a:xfrm>
            <a:off x="6087433" y="1655744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광주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176A83A-29ED-461C-84A6-B6FB6F05034B}"/>
              </a:ext>
            </a:extLst>
          </p:cNvPr>
          <p:cNvSpPr/>
          <p:nvPr/>
        </p:nvSpPr>
        <p:spPr bwMode="auto">
          <a:xfrm>
            <a:off x="4868233" y="2653271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전주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EB56680-AA63-4CBB-8A36-D5D81A6996C5}"/>
              </a:ext>
            </a:extLst>
          </p:cNvPr>
          <p:cNvSpPr/>
          <p:nvPr/>
        </p:nvSpPr>
        <p:spPr bwMode="auto">
          <a:xfrm>
            <a:off x="6087433" y="2653271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대전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B20869F-9D99-4A03-B16B-54FE43A1E6F2}"/>
              </a:ext>
            </a:extLst>
          </p:cNvPr>
          <p:cNvSpPr/>
          <p:nvPr/>
        </p:nvSpPr>
        <p:spPr bwMode="auto">
          <a:xfrm>
            <a:off x="4868233" y="3669271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청주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446A1FD-85B3-4CA9-B57C-FE94A624F53F}"/>
              </a:ext>
            </a:extLst>
          </p:cNvPr>
          <p:cNvSpPr/>
          <p:nvPr/>
        </p:nvSpPr>
        <p:spPr bwMode="auto">
          <a:xfrm>
            <a:off x="6087433" y="3669271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춘천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C7B6E02-E3FE-4ECD-9604-3CB7CF474105}"/>
              </a:ext>
            </a:extLst>
          </p:cNvPr>
          <p:cNvSpPr/>
          <p:nvPr/>
        </p:nvSpPr>
        <p:spPr bwMode="auto">
          <a:xfrm>
            <a:off x="4868233" y="4694507"/>
            <a:ext cx="405731" cy="124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제주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B772AEE-AB76-4B19-B0CE-CD87F67CEB71}"/>
              </a:ext>
            </a:extLst>
          </p:cNvPr>
          <p:cNvSpPr/>
          <p:nvPr/>
        </p:nvSpPr>
        <p:spPr bwMode="auto">
          <a:xfrm>
            <a:off x="4493515" y="369212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B132F3-DCB0-48AE-B4A1-8DEEF602B592}"/>
              </a:ext>
            </a:extLst>
          </p:cNvPr>
          <p:cNvSpPr/>
          <p:nvPr/>
        </p:nvSpPr>
        <p:spPr bwMode="auto">
          <a:xfrm>
            <a:off x="2355861" y="32131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9C19AF-40AB-4340-AE52-2C6FA2E9E59B}"/>
              </a:ext>
            </a:extLst>
          </p:cNvPr>
          <p:cNvSpPr/>
          <p:nvPr/>
        </p:nvSpPr>
        <p:spPr bwMode="auto">
          <a:xfrm>
            <a:off x="2784486" y="167966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048076-0B96-4D6A-BD60-D3ACA02E036B}"/>
              </a:ext>
            </a:extLst>
          </p:cNvPr>
          <p:cNvSpPr/>
          <p:nvPr/>
        </p:nvSpPr>
        <p:spPr bwMode="auto">
          <a:xfrm>
            <a:off x="5156211" y="254644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553678-4229-4B52-9630-B1C9AFE94688}"/>
              </a:ext>
            </a:extLst>
          </p:cNvPr>
          <p:cNvSpPr/>
          <p:nvPr/>
        </p:nvSpPr>
        <p:spPr bwMode="auto">
          <a:xfrm>
            <a:off x="5870586" y="314651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1156A9A-FFB0-4090-BBE4-E2521DDF5CAA}"/>
              </a:ext>
            </a:extLst>
          </p:cNvPr>
          <p:cNvSpPr/>
          <p:nvPr/>
        </p:nvSpPr>
        <p:spPr bwMode="auto">
          <a:xfrm>
            <a:off x="2258574" y="3735886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C58F280-62FD-4403-8A39-C090BE02CDE6}"/>
              </a:ext>
            </a:extLst>
          </p:cNvPr>
          <p:cNvSpPr/>
          <p:nvPr/>
        </p:nvSpPr>
        <p:spPr bwMode="auto">
          <a:xfrm>
            <a:off x="3487299" y="475506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2DF092-EE24-413C-B2D6-A4D7452FC8EE}"/>
              </a:ext>
            </a:extLst>
          </p:cNvPr>
          <p:cNvSpPr/>
          <p:nvPr/>
        </p:nvSpPr>
        <p:spPr bwMode="auto">
          <a:xfrm>
            <a:off x="3487299" y="624096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3E3F5DE-A7B6-4389-973C-384A231A6D4C}"/>
              </a:ext>
            </a:extLst>
          </p:cNvPr>
          <p:cNvSpPr/>
          <p:nvPr/>
        </p:nvSpPr>
        <p:spPr bwMode="auto">
          <a:xfrm>
            <a:off x="5763774" y="203091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80D24CC-A30F-4E08-BAD0-DA20F6104C4C}"/>
              </a:ext>
            </a:extLst>
          </p:cNvPr>
          <p:cNvSpPr/>
          <p:nvPr/>
        </p:nvSpPr>
        <p:spPr bwMode="auto">
          <a:xfrm>
            <a:off x="6992499" y="304056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1776A94-1963-450E-916B-31AA9DDD80A5}"/>
              </a:ext>
            </a:extLst>
          </p:cNvPr>
          <p:cNvSpPr/>
          <p:nvPr/>
        </p:nvSpPr>
        <p:spPr bwMode="auto">
          <a:xfrm>
            <a:off x="6992499" y="4031161"/>
            <a:ext cx="191589" cy="1915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▶</a:t>
            </a:r>
          </a:p>
        </p:txBody>
      </p:sp>
    </p:spTree>
    <p:extLst>
      <p:ext uri="{BB962C8B-B14F-4D97-AF65-F5344CB8AC3E}">
        <p14:creationId xmlns:p14="http://schemas.microsoft.com/office/powerpoint/2010/main" val="381789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2997937" cy="584775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F06AA-8D49-4644-9ECE-391F8C3CAD26}"/>
              </a:ext>
            </a:extLst>
          </p:cNvPr>
          <p:cNvSpPr txBox="1"/>
          <p:nvPr/>
        </p:nvSpPr>
        <p:spPr>
          <a:xfrm>
            <a:off x="869417" y="3579223"/>
            <a:ext cx="4966424" cy="899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화면은 모든 기사를 선택 했을 때 전체 내용을 확인하는 화면으로 공통적으로 사용한다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기사가 포함된 카테고리에 따라서 기사 외의 추가적인 정보를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정보는 조건이 충족되는 경우 제공한다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 영역은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위치를 변경할 수 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F0B4-439C-4773-8372-0E86FEE7700D}"/>
              </a:ext>
            </a:extLst>
          </p:cNvPr>
          <p:cNvSpPr txBox="1"/>
          <p:nvPr/>
        </p:nvSpPr>
        <p:spPr>
          <a:xfrm>
            <a:off x="466635" y="292501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Layout_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View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94B1D2-E102-4C7B-90EB-D67ABD29DFD9}"/>
              </a:ext>
            </a:extLst>
          </p:cNvPr>
          <p:cNvSpPr/>
          <p:nvPr/>
        </p:nvSpPr>
        <p:spPr bwMode="auto">
          <a:xfrm>
            <a:off x="644434" y="1081279"/>
            <a:ext cx="1815385" cy="4700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454654-8761-4088-B25E-A6D89D6B3DC3}"/>
              </a:ext>
            </a:extLst>
          </p:cNvPr>
          <p:cNvSpPr/>
          <p:nvPr/>
        </p:nvSpPr>
        <p:spPr bwMode="auto">
          <a:xfrm>
            <a:off x="644434" y="1075914"/>
            <a:ext cx="1815385" cy="236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4E2C20-749D-40E3-B145-08986DDBDCAB}"/>
              </a:ext>
            </a:extLst>
          </p:cNvPr>
          <p:cNvSpPr/>
          <p:nvPr/>
        </p:nvSpPr>
        <p:spPr bwMode="auto">
          <a:xfrm>
            <a:off x="644434" y="1324005"/>
            <a:ext cx="1815385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 영역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EEE42-CBEE-4850-A5E0-75F554B98628}"/>
              </a:ext>
            </a:extLst>
          </p:cNvPr>
          <p:cNvSpPr txBox="1"/>
          <p:nvPr/>
        </p:nvSpPr>
        <p:spPr>
          <a:xfrm>
            <a:off x="4909457" y="825864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항목</a:t>
            </a:r>
          </a:p>
        </p:txBody>
      </p:sp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8E401EDF-23A3-4E1E-9870-0A38A8C6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31310"/>
              </p:ext>
            </p:extLst>
          </p:nvPr>
        </p:nvGraphicFramePr>
        <p:xfrm>
          <a:off x="5008517" y="1075914"/>
          <a:ext cx="6478089" cy="2734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제목영역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기사의 제목과 입력 및 수정 일시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네임을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기사내용을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연관기사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 된 뉴스를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702824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 키워드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기사가 선택 및 등록한 키워드를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640755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기자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바이라인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기사를 작성한 기자에 대한 정보를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28078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기사평가 참여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기사에 대한 평가를 할 수 있는 기능을 제공하는 영역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4830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시리즈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관련된 시리즈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0352501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보기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이슈에 대한 기사와 정보를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0068420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주요뉴스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주요 뉴스를 제공하는 영역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카테고리에 포함된 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1728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기사와 연관성 있는 키워드와 관련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011416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많이 본 뉴스 영역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KBS,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유튜브 채널에서 가장 많이 본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4514876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PICK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선정한 뉴스를 제공하는 영역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9603477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영역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기능을 제공하는 영역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13385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B45B2B8-57DB-46B0-93D6-01373650667B}"/>
              </a:ext>
            </a:extLst>
          </p:cNvPr>
          <p:cNvSpPr txBox="1"/>
          <p:nvPr/>
        </p:nvSpPr>
        <p:spPr>
          <a:xfrm>
            <a:off x="4909457" y="4243518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툴바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 항목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B2727AA8-DA94-40BB-BBF4-F67F48F9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4935"/>
              </p:ext>
            </p:extLst>
          </p:nvPr>
        </p:nvGraphicFramePr>
        <p:xfrm>
          <a:off x="5008517" y="4493568"/>
          <a:ext cx="6478089" cy="1376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71">
                  <a:extLst>
                    <a:ext uri="{9D8B030D-6E8A-4147-A177-3AD203B41FA5}">
                      <a16:colId xmlns:a16="http://schemas.microsoft.com/office/drawing/2014/main" val="1213080311"/>
                    </a:ext>
                  </a:extLst>
                </a:gridCol>
                <a:gridCol w="5042318">
                  <a:extLst>
                    <a:ext uri="{9D8B030D-6E8A-4147-A177-3AD203B41FA5}">
                      <a16:colId xmlns:a16="http://schemas.microsoft.com/office/drawing/2014/main" val="3811555809"/>
                    </a:ext>
                  </a:extLst>
                </a:gridCol>
              </a:tblGrid>
              <a:tr h="172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585768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8482899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 작성 화면으로 이동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70850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 카운트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9114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 팝업 오픈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434084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확대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글자 크기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확대하기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축소하기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006372"/>
                  </a:ext>
                </a:extLst>
              </a:tr>
              <a:tr h="17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모드변경 </a:t>
                      </a: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모드 변경 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84686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05B08-E2A9-4B73-9853-1B0FA120A334}"/>
              </a:ext>
            </a:extLst>
          </p:cNvPr>
          <p:cNvSpPr/>
          <p:nvPr/>
        </p:nvSpPr>
        <p:spPr bwMode="auto">
          <a:xfrm>
            <a:off x="655332" y="864204"/>
            <a:ext cx="80566" cy="80566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330B0-EAE1-4187-8E6B-748A8971FBA1}"/>
              </a:ext>
            </a:extLst>
          </p:cNvPr>
          <p:cNvSpPr txBox="1"/>
          <p:nvPr/>
        </p:nvSpPr>
        <p:spPr>
          <a:xfrm>
            <a:off x="697798" y="740903"/>
            <a:ext cx="1762021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상황인 경우 노출되는 영역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A8E16-2258-43EA-A698-C9821C2A3707}"/>
              </a:ext>
            </a:extLst>
          </p:cNvPr>
          <p:cNvSpPr/>
          <p:nvPr/>
        </p:nvSpPr>
        <p:spPr bwMode="auto">
          <a:xfrm>
            <a:off x="2619538" y="1081278"/>
            <a:ext cx="1815385" cy="27227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14887-823B-457E-B57F-1239EAF682A3}"/>
              </a:ext>
            </a:extLst>
          </p:cNvPr>
          <p:cNvSpPr/>
          <p:nvPr/>
        </p:nvSpPr>
        <p:spPr bwMode="auto">
          <a:xfrm>
            <a:off x="2619538" y="3332566"/>
            <a:ext cx="1815385" cy="2367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Footer(</a:t>
            </a:r>
            <a:r>
              <a:rPr kumimoji="1"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r>
              <a:rPr kumimoji="1"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0554D2-B436-4D92-99DC-6A4F89973606}"/>
              </a:ext>
            </a:extLst>
          </p:cNvPr>
          <p:cNvSpPr/>
          <p:nvPr/>
        </p:nvSpPr>
        <p:spPr bwMode="auto">
          <a:xfrm>
            <a:off x="644434" y="1552604"/>
            <a:ext cx="1815385" cy="198907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영역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D9848-F489-408E-9F92-E57456D9938E}"/>
              </a:ext>
            </a:extLst>
          </p:cNvPr>
          <p:cNvSpPr/>
          <p:nvPr/>
        </p:nvSpPr>
        <p:spPr bwMode="auto">
          <a:xfrm>
            <a:off x="717587" y="3222422"/>
            <a:ext cx="1696430" cy="2367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키워드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3D1AEB-D092-4587-BA60-E7CCD4645117}"/>
              </a:ext>
            </a:extLst>
          </p:cNvPr>
          <p:cNvSpPr/>
          <p:nvPr/>
        </p:nvSpPr>
        <p:spPr bwMode="auto">
          <a:xfrm>
            <a:off x="644434" y="3541677"/>
            <a:ext cx="1815385" cy="32191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기자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바이라인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E88447-BCE5-4FF3-BB8E-53A413E07AD3}"/>
              </a:ext>
            </a:extLst>
          </p:cNvPr>
          <p:cNvSpPr/>
          <p:nvPr/>
        </p:nvSpPr>
        <p:spPr bwMode="auto">
          <a:xfrm>
            <a:off x="644434" y="3861717"/>
            <a:ext cx="1815385" cy="32191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기사 평가 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90BF96-36D2-4DDC-9F32-44B3B21E184D}"/>
              </a:ext>
            </a:extLst>
          </p:cNvPr>
          <p:cNvSpPr/>
          <p:nvPr/>
        </p:nvSpPr>
        <p:spPr bwMode="auto">
          <a:xfrm>
            <a:off x="644434" y="4176932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시리즈 영역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0D1489-B798-4D81-B060-5A1E44E0FDA3}"/>
              </a:ext>
            </a:extLst>
          </p:cNvPr>
          <p:cNvSpPr/>
          <p:nvPr/>
        </p:nvSpPr>
        <p:spPr bwMode="auto">
          <a:xfrm>
            <a:off x="644434" y="4743860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이슈 더 보기 영역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6F9837-465D-4CFF-B21E-84013FBCC4B7}"/>
              </a:ext>
            </a:extLst>
          </p:cNvPr>
          <p:cNvSpPr/>
          <p:nvPr/>
        </p:nvSpPr>
        <p:spPr bwMode="auto">
          <a:xfrm>
            <a:off x="644434" y="5301644"/>
            <a:ext cx="1815385" cy="568804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 주요뉴스 영역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317029-2E6B-4B3D-9806-18C824FCE27C}"/>
              </a:ext>
            </a:extLst>
          </p:cNvPr>
          <p:cNvSpPr/>
          <p:nvPr/>
        </p:nvSpPr>
        <p:spPr bwMode="auto">
          <a:xfrm>
            <a:off x="2619538" y="1077116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</a:t>
            </a: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1FCD30-A04E-4892-B926-C0FAFFC2A684}"/>
              </a:ext>
            </a:extLst>
          </p:cNvPr>
          <p:cNvSpPr/>
          <p:nvPr/>
        </p:nvSpPr>
        <p:spPr bwMode="auto">
          <a:xfrm>
            <a:off x="2619538" y="1634900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본 뉴스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6DB880-8858-4276-A650-7925757AE1F8}"/>
              </a:ext>
            </a:extLst>
          </p:cNvPr>
          <p:cNvSpPr/>
          <p:nvPr/>
        </p:nvSpPr>
        <p:spPr bwMode="auto">
          <a:xfrm>
            <a:off x="2619538" y="2192684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PICK</a:t>
            </a: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5578AB-9EDB-4A1D-9765-3874A6CC0724}"/>
              </a:ext>
            </a:extLst>
          </p:cNvPr>
          <p:cNvSpPr/>
          <p:nvPr/>
        </p:nvSpPr>
        <p:spPr bwMode="auto">
          <a:xfrm>
            <a:off x="2619538" y="2750468"/>
            <a:ext cx="1815385" cy="56880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댓글 영역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3867D8-D0CA-4A8D-94A2-B9E278E1D067}"/>
              </a:ext>
            </a:extLst>
          </p:cNvPr>
          <p:cNvSpPr/>
          <p:nvPr/>
        </p:nvSpPr>
        <p:spPr bwMode="auto">
          <a:xfrm>
            <a:off x="2619538" y="3578366"/>
            <a:ext cx="1815385" cy="24622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BE8EBAC-ADD8-458C-B591-07D131556C8B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 rot="5400000" flipH="1" flipV="1">
            <a:off x="143013" y="2486230"/>
            <a:ext cx="4793332" cy="1975104"/>
          </a:xfrm>
          <a:prstGeom prst="bentConnector5">
            <a:avLst>
              <a:gd name="adj1" fmla="val -4769"/>
              <a:gd name="adj2" fmla="val 50000"/>
              <a:gd name="adj3" fmla="val 1047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AB494C-B994-4057-BC1F-DD581A3FDA97}"/>
              </a:ext>
            </a:extLst>
          </p:cNvPr>
          <p:cNvSpPr txBox="1"/>
          <p:nvPr/>
        </p:nvSpPr>
        <p:spPr>
          <a:xfrm>
            <a:off x="4909457" y="3843468"/>
            <a:ext cx="65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모바일에서는 헤드라인 컨텐츠 제외 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기사와 연관된 컨텐츠만 제공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0DA49-ED53-4995-B842-02DCF1C20537}"/>
              </a:ext>
            </a:extLst>
          </p:cNvPr>
          <p:cNvSpPr/>
          <p:nvPr/>
        </p:nvSpPr>
        <p:spPr bwMode="auto">
          <a:xfrm>
            <a:off x="717587" y="2946197"/>
            <a:ext cx="1696430" cy="236710"/>
          </a:xfrm>
          <a:prstGeom prst="rect">
            <a:avLst/>
          </a:prstGeom>
          <a:solidFill>
            <a:srgbClr val="93CDDD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연관기사 영역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32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13005"/>
              </p:ext>
            </p:extLst>
          </p:nvPr>
        </p:nvGraphicFramePr>
        <p:xfrm>
          <a:off x="8939284" y="973008"/>
          <a:ext cx="3152632" cy="598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카테고리 네임 표시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네임이 없는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 표시되지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카테고리 네임 클릭 시 해당 방송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특정 이슈에 포함된 경우 해당 이슈 제목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 제목이 없는 경우 영역을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제목 전체 텍스트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수에 따른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기준선을 넘어가는 경우 자동 줄 바꿈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및 수정 일시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입력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수정 일자 및 시간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TTS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실행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[1-6]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 보기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요약내용 확인 팝업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장 참조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 내용이 있는 경우에만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[1-7]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요약 팝업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상단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썸네일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뉴스인 경우 이미지 영역 클릭 시 영상 플레이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영상 컨트롤 기능 활성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기사인 경우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플레이 아이콘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동영상인 경우에만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기사가 존재하는 기사인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이상인 경우 말 줄임 처리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기사 없는 경우 노출되지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오버 시 텍스트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호버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(Hover)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효과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 기사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기사와 관련된 연관 기사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높이 값 기사 개수에 따라 유동적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글자 수는 </a:t>
                      </a:r>
                      <a:r>
                        <a:rPr kumimoji="1" lang="ko-KR" altLang="en-US" sz="700" b="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기사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키워드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기자가 선택 및 등록한 키워드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까지 노출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클릭 시 검색 결과 화면으로 이동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키워드 없는 경우 해당 영역 노출하지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63EC30-6DC6-4DA8-BF35-0B07188C32B8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6E8755-2A7A-4561-B639-F959F8495F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BF661B7-4795-4CE8-A710-D2DBC0BA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942D24A-C528-4B06-910B-B83B4FB9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CC82BAA-868F-470B-883D-95A86B8A8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1EC5B69-A026-4BAF-BA6F-40C1C2FDC775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3887638-5E60-4718-84CE-F315EE1737F0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재난포털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8B12AA-90F3-4582-B897-EDE57CDEF097}"/>
              </a:ext>
            </a:extLst>
          </p:cNvPr>
          <p:cNvSpPr txBox="1"/>
          <p:nvPr/>
        </p:nvSpPr>
        <p:spPr>
          <a:xfrm>
            <a:off x="1329085" y="2012418"/>
            <a:ext cx="2473860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고위 당국자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美 </a:t>
            </a:r>
            <a:r>
              <a:rPr lang="ko-KR" altLang="en-US" sz="10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단서 없어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“…</a:t>
            </a:r>
          </a:p>
          <a:p>
            <a:pPr algn="l">
              <a:lnSpc>
                <a:spcPts val="15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동맹에 누 범해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곤혹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30AE60-B18A-47C0-A37C-9E36919BC308}"/>
              </a:ext>
            </a:extLst>
          </p:cNvPr>
          <p:cNvSpPr/>
          <p:nvPr/>
        </p:nvSpPr>
        <p:spPr bwMode="auto">
          <a:xfrm>
            <a:off x="1329084" y="2893676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5D7D9D-F3DB-42A9-9D13-BD8818EB7D98}"/>
              </a:ext>
            </a:extLst>
          </p:cNvPr>
          <p:cNvSpPr txBox="1"/>
          <p:nvPr/>
        </p:nvSpPr>
        <p:spPr>
          <a:xfrm>
            <a:off x="1306380" y="259723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2023.04.14(09:00)</a:t>
            </a:r>
          </a:p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2023.04.14((09:14)＂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5B0B7F-1F30-4C63-8C47-F49560A80A39}"/>
              </a:ext>
            </a:extLst>
          </p:cNvPr>
          <p:cNvSpPr/>
          <p:nvPr/>
        </p:nvSpPr>
        <p:spPr bwMode="auto">
          <a:xfrm>
            <a:off x="1389291" y="1907291"/>
            <a:ext cx="450286" cy="116244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아침뉴스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B1E4A3-C76B-4519-9412-D2B8EB4CB516}"/>
              </a:ext>
            </a:extLst>
          </p:cNvPr>
          <p:cNvSpPr/>
          <p:nvPr/>
        </p:nvSpPr>
        <p:spPr bwMode="auto">
          <a:xfrm>
            <a:off x="1306033" y="4276202"/>
            <a:ext cx="1139167" cy="415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C55AD0-1026-4D9A-B63C-F65CE86BFAED}"/>
              </a:ext>
            </a:extLst>
          </p:cNvPr>
          <p:cNvSpPr/>
          <p:nvPr/>
        </p:nvSpPr>
        <p:spPr bwMode="auto">
          <a:xfrm>
            <a:off x="2663778" y="4276202"/>
            <a:ext cx="1139167" cy="415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97495-F2D4-4422-A5CF-DB69014A1685}"/>
              </a:ext>
            </a:extLst>
          </p:cNvPr>
          <p:cNvSpPr txBox="1"/>
          <p:nvPr/>
        </p:nvSpPr>
        <p:spPr>
          <a:xfrm>
            <a:off x="1306033" y="4282189"/>
            <a:ext cx="11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기밀 유포 용의자 체포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바이든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아닌 유출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3309EB-A5BB-4A87-A8B2-00E6F21D4151}"/>
              </a:ext>
            </a:extLst>
          </p:cNvPr>
          <p:cNvSpPr txBox="1"/>
          <p:nvPr/>
        </p:nvSpPr>
        <p:spPr>
          <a:xfrm>
            <a:off x="2688296" y="4282189"/>
            <a:ext cx="11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기사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권도형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테라 폭락 때 </a:t>
            </a:r>
            <a:r>
              <a:rPr lang="ko-KR" altLang="en-US" sz="6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김앤장에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억 송금</a:t>
            </a:r>
            <a:endParaRPr lang="en-US" altLang="ko-KR" sz="6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02B815-17B3-4EFD-883A-DAE6FD6842CC}"/>
              </a:ext>
            </a:extLst>
          </p:cNvPr>
          <p:cNvSpPr/>
          <p:nvPr/>
        </p:nvSpPr>
        <p:spPr bwMode="auto">
          <a:xfrm>
            <a:off x="1380251" y="4854495"/>
            <a:ext cx="702399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앵커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086F-7F5C-4D71-9833-4542AB5300BD}"/>
              </a:ext>
            </a:extLst>
          </p:cNvPr>
          <p:cNvSpPr txBox="1"/>
          <p:nvPr/>
        </p:nvSpPr>
        <p:spPr>
          <a:xfrm>
            <a:off x="1378146" y="5129027"/>
            <a:ext cx="2399527" cy="123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특파원의 보도입니다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E370AE-9BE0-480E-9081-D0E98E383B66}"/>
              </a:ext>
            </a:extLst>
          </p:cNvPr>
          <p:cNvGrpSpPr/>
          <p:nvPr/>
        </p:nvGrpSpPr>
        <p:grpSpPr>
          <a:xfrm>
            <a:off x="1306033" y="5758153"/>
            <a:ext cx="2516922" cy="132983"/>
            <a:chOff x="1306033" y="5638315"/>
            <a:chExt cx="2516922" cy="13298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DF1CF3E-94EF-4C56-A1CB-372AB81C9E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EA3207B-5705-4E32-8C46-7DF236094D4D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7E6E994-052A-4F12-9BF9-1F72AFAE03E3}"/>
              </a:ext>
            </a:extLst>
          </p:cNvPr>
          <p:cNvSpPr/>
          <p:nvPr/>
        </p:nvSpPr>
        <p:spPr bwMode="auto">
          <a:xfrm>
            <a:off x="4890069" y="1705129"/>
            <a:ext cx="702399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9853EB-89EA-4259-8628-B037A0895E05}"/>
              </a:ext>
            </a:extLst>
          </p:cNvPr>
          <p:cNvSpPr txBox="1"/>
          <p:nvPr/>
        </p:nvSpPr>
        <p:spPr>
          <a:xfrm>
            <a:off x="4841782" y="2012418"/>
            <a:ext cx="2399527" cy="251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C8DCB2-2717-4765-8AD2-E215CE5375E7}"/>
              </a:ext>
            </a:extLst>
          </p:cNvPr>
          <p:cNvGrpSpPr/>
          <p:nvPr/>
        </p:nvGrpSpPr>
        <p:grpSpPr>
          <a:xfrm>
            <a:off x="4832590" y="3079528"/>
            <a:ext cx="2516922" cy="132983"/>
            <a:chOff x="1306033" y="5638315"/>
            <a:chExt cx="2516922" cy="132983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5A5F47-FD0D-4D07-A967-D8369F2897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EACAB50-9897-44B5-8DBB-9216980EE602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C372B000-82A5-4192-B4E7-7893B4232948}"/>
              </a:ext>
            </a:extLst>
          </p:cNvPr>
          <p:cNvSpPr/>
          <p:nvPr/>
        </p:nvSpPr>
        <p:spPr bwMode="auto">
          <a:xfrm>
            <a:off x="1062752" y="212506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A4E75C7-4C2B-4FCC-8B96-511F9A832D02}"/>
              </a:ext>
            </a:extLst>
          </p:cNvPr>
          <p:cNvSpPr/>
          <p:nvPr/>
        </p:nvSpPr>
        <p:spPr bwMode="auto">
          <a:xfrm>
            <a:off x="4553158" y="300688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4A0053-3844-4317-A53F-C364E9A6B90E}"/>
              </a:ext>
            </a:extLst>
          </p:cNvPr>
          <p:cNvSpPr txBox="1"/>
          <p:nvPr/>
        </p:nvSpPr>
        <p:spPr>
          <a:xfrm>
            <a:off x="1811786" y="1872052"/>
            <a:ext cx="16069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충북 구제역 확산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‘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위기단계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심각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95E3EA-16CD-4196-9E60-F268328B7FA9}"/>
              </a:ext>
            </a:extLst>
          </p:cNvPr>
          <p:cNvSpPr/>
          <p:nvPr/>
        </p:nvSpPr>
        <p:spPr bwMode="auto">
          <a:xfrm>
            <a:off x="1444832" y="177645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76507D-57B1-4E15-9A96-AAE69501F5C1}"/>
              </a:ext>
            </a:extLst>
          </p:cNvPr>
          <p:cNvSpPr/>
          <p:nvPr/>
        </p:nvSpPr>
        <p:spPr bwMode="auto">
          <a:xfrm>
            <a:off x="3476226" y="21265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89150F-7F72-4A06-BF2E-EA8722D34490}"/>
              </a:ext>
            </a:extLst>
          </p:cNvPr>
          <p:cNvSpPr/>
          <p:nvPr/>
        </p:nvSpPr>
        <p:spPr bwMode="auto">
          <a:xfrm>
            <a:off x="1653484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CC8232-4C85-410C-BB9B-93235F4E86D0}"/>
              </a:ext>
            </a:extLst>
          </p:cNvPr>
          <p:cNvSpPr/>
          <p:nvPr/>
        </p:nvSpPr>
        <p:spPr bwMode="auto">
          <a:xfrm>
            <a:off x="3394005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97FEA42-7A74-4123-A1E8-056DE7BD8CA3}"/>
              </a:ext>
            </a:extLst>
          </p:cNvPr>
          <p:cNvSpPr/>
          <p:nvPr/>
        </p:nvSpPr>
        <p:spPr bwMode="auto">
          <a:xfrm>
            <a:off x="2348428" y="29816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565F51-0261-4BCC-82B7-359304423111}"/>
              </a:ext>
            </a:extLst>
          </p:cNvPr>
          <p:cNvSpPr/>
          <p:nvPr/>
        </p:nvSpPr>
        <p:spPr bwMode="auto">
          <a:xfrm>
            <a:off x="2138116" y="347540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9A6548-2818-4A9A-80F6-06571F58CBFF}"/>
              </a:ext>
            </a:extLst>
          </p:cNvPr>
          <p:cNvSpPr/>
          <p:nvPr/>
        </p:nvSpPr>
        <p:spPr bwMode="auto">
          <a:xfrm>
            <a:off x="2375860" y="440809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79BBEA2-C8DF-403E-AAE2-386A531F8A0A}"/>
              </a:ext>
            </a:extLst>
          </p:cNvPr>
          <p:cNvSpPr/>
          <p:nvPr/>
        </p:nvSpPr>
        <p:spPr bwMode="auto">
          <a:xfrm>
            <a:off x="4920594" y="5910574"/>
            <a:ext cx="766354" cy="202474"/>
          </a:xfrm>
          <a:prstGeom prst="roundRect">
            <a:avLst/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간호법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65D85E8-859C-4F7E-B8FC-EEBD637E4257}"/>
              </a:ext>
            </a:extLst>
          </p:cNvPr>
          <p:cNvSpPr/>
          <p:nvPr/>
        </p:nvSpPr>
        <p:spPr bwMode="auto">
          <a:xfrm>
            <a:off x="5728139" y="5910574"/>
            <a:ext cx="948555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한미정상회담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883FD92-B0B3-482C-BCFA-4D3D916C896E}"/>
              </a:ext>
            </a:extLst>
          </p:cNvPr>
          <p:cNvSpPr/>
          <p:nvPr/>
        </p:nvSpPr>
        <p:spPr bwMode="auto">
          <a:xfrm>
            <a:off x="4929640" y="6165345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손흥민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AE9D4A9-5D5E-407A-9669-251A34E1542E}"/>
              </a:ext>
            </a:extLst>
          </p:cNvPr>
          <p:cNvSpPr/>
          <p:nvPr/>
        </p:nvSpPr>
        <p:spPr bwMode="auto">
          <a:xfrm>
            <a:off x="5564309" y="6156201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사흘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220BBA8-EA0B-4BE5-B912-80AC2DC1EAEC}"/>
              </a:ext>
            </a:extLst>
          </p:cNvPr>
          <p:cNvSpPr/>
          <p:nvPr/>
        </p:nvSpPr>
        <p:spPr bwMode="auto">
          <a:xfrm>
            <a:off x="6197015" y="6151876"/>
            <a:ext cx="611643" cy="2024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송영길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7B275D-C83B-4DCE-BEEE-D6C4F80075DF}"/>
              </a:ext>
            </a:extLst>
          </p:cNvPr>
          <p:cNvSpPr/>
          <p:nvPr/>
        </p:nvSpPr>
        <p:spPr bwMode="auto">
          <a:xfrm>
            <a:off x="4553158" y="6046314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969103-9B77-4F74-93E2-E04D87714355}"/>
              </a:ext>
            </a:extLst>
          </p:cNvPr>
          <p:cNvSpPr txBox="1"/>
          <p:nvPr/>
        </p:nvSpPr>
        <p:spPr>
          <a:xfrm>
            <a:off x="4839504" y="4626775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연관기사 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3FF2722-8AE4-47B0-A9B4-649815E74201}"/>
              </a:ext>
            </a:extLst>
          </p:cNvPr>
          <p:cNvSpPr/>
          <p:nvPr/>
        </p:nvSpPr>
        <p:spPr bwMode="auto">
          <a:xfrm>
            <a:off x="4867564" y="4884291"/>
            <a:ext cx="2352925" cy="788393"/>
          </a:xfrm>
          <a:prstGeom prst="roundRect">
            <a:avLst>
              <a:gd name="adj" fmla="val 658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E3C0D6-E725-4038-BDD4-08590A15782F}"/>
              </a:ext>
            </a:extLst>
          </p:cNvPr>
          <p:cNvSpPr txBox="1"/>
          <p:nvPr/>
        </p:nvSpPr>
        <p:spPr>
          <a:xfrm>
            <a:off x="4920594" y="4972317"/>
            <a:ext cx="220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계약 후엔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확인해야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]③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D3E05B-24FE-43B3-9C67-25D2019498A0}"/>
              </a:ext>
            </a:extLst>
          </p:cNvPr>
          <p:cNvSpPr txBox="1"/>
          <p:nvPr/>
        </p:nvSpPr>
        <p:spPr>
          <a:xfrm>
            <a:off x="4920594" y="5305692"/>
            <a:ext cx="220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 전셋집 사기일까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?”…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당신이 알아야 할 전세사기 유형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전세사기 예방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]①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208A2EB-090D-4DF2-9746-B3E6C0888B2C}"/>
              </a:ext>
            </a:extLst>
          </p:cNvPr>
          <p:cNvSpPr/>
          <p:nvPr/>
        </p:nvSpPr>
        <p:spPr bwMode="auto">
          <a:xfrm>
            <a:off x="4553158" y="5122389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79DBF8-2C42-4603-8E3D-61EB10EA5DEA}"/>
              </a:ext>
            </a:extLst>
          </p:cNvPr>
          <p:cNvSpPr/>
          <p:nvPr/>
        </p:nvSpPr>
        <p:spPr bwMode="auto">
          <a:xfrm>
            <a:off x="3378902" y="2656240"/>
            <a:ext cx="350530" cy="188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3A64AB-FFD8-415E-97C8-62CD97FDA7F5}"/>
              </a:ext>
            </a:extLst>
          </p:cNvPr>
          <p:cNvSpPr/>
          <p:nvPr/>
        </p:nvSpPr>
        <p:spPr bwMode="auto">
          <a:xfrm>
            <a:off x="2917755" y="248785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C3CEF99-117F-4834-8E7E-C1FF23D6BAAB}"/>
              </a:ext>
            </a:extLst>
          </p:cNvPr>
          <p:cNvGrpSpPr/>
          <p:nvPr/>
        </p:nvGrpSpPr>
        <p:grpSpPr>
          <a:xfrm>
            <a:off x="6641921" y="2556569"/>
            <a:ext cx="1947983" cy="2519215"/>
            <a:chOff x="2593612" y="2303321"/>
            <a:chExt cx="2841928" cy="160474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0FD2237-4268-4537-9703-76B081164F11}"/>
                </a:ext>
              </a:extLst>
            </p:cNvPr>
            <p:cNvSpPr/>
            <p:nvPr/>
          </p:nvSpPr>
          <p:spPr bwMode="auto">
            <a:xfrm>
              <a:off x="2593612" y="2303321"/>
              <a:ext cx="2841928" cy="1604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79460E1-C71E-4BC4-ACBC-25BBAF3743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4459" y="2564071"/>
              <a:ext cx="2632604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8A43B0-6838-4DEF-BB4C-9D92B4258427}"/>
                </a:ext>
              </a:extLst>
            </p:cNvPr>
            <p:cNvSpPr txBox="1"/>
            <p:nvPr/>
          </p:nvSpPr>
          <p:spPr>
            <a:xfrm>
              <a:off x="2639315" y="2372949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0FC1A2-B2D8-4320-A032-C5F1D0C43F07}"/>
                </a:ext>
              </a:extLst>
            </p:cNvPr>
            <p:cNvSpPr txBox="1"/>
            <p:nvPr/>
          </p:nvSpPr>
          <p:spPr>
            <a:xfrm>
              <a:off x="5117663" y="2372949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4FCA8E-63A6-4F4D-8AD3-443E920145F3}"/>
                </a:ext>
              </a:extLst>
            </p:cNvPr>
            <p:cNvSpPr txBox="1"/>
            <p:nvPr/>
          </p:nvSpPr>
          <p:spPr>
            <a:xfrm>
              <a:off x="2714461" y="2708112"/>
              <a:ext cx="2656800" cy="68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교수 아빠 논문에 공저자로 이름 올린 미성년 자녀들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대학은 ‘입학 취소’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경찰은 ‘기소 의견’ 송치했는데</a:t>
              </a:r>
            </a:p>
            <a:p>
              <a:pPr algn="l">
                <a:lnSpc>
                  <a:spcPts val="1300"/>
                </a:lnSpc>
              </a:pP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검찰은 “처벌 </a:t>
              </a:r>
              <a:r>
                <a:rPr lang="ko-KR" altLang="en-US" sz="8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어렵다”며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기소 안 해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r>
                <a:rPr lang="ko-KR" alt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왜</a:t>
              </a:r>
              <a:r>
                <a:rPr lang="en-US" altLang="ko-KR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DD949C-0EBB-42CA-91FA-7E7F16254A0B}"/>
                </a:ext>
              </a:extLst>
            </p:cNvPr>
            <p:cNvSpPr txBox="1"/>
            <p:nvPr/>
          </p:nvSpPr>
          <p:spPr>
            <a:xfrm>
              <a:off x="2714460" y="3626768"/>
              <a:ext cx="2656800" cy="23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300"/>
                </a:lnSpc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요약 내용은 네이버 </a:t>
              </a:r>
              <a:r>
                <a:rPr lang="ko-KR" altLang="en-US" sz="600" dirty="0" err="1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파파고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기사 요약을 통해 제공하고 있습니다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FD6B184-E66B-4556-B360-A51A4570F6AC}"/>
              </a:ext>
            </a:extLst>
          </p:cNvPr>
          <p:cNvSpPr/>
          <p:nvPr/>
        </p:nvSpPr>
        <p:spPr bwMode="auto">
          <a:xfrm>
            <a:off x="7420086" y="246880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1-7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AF99DF65-2C54-4378-9AE5-03F76BFA0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57" y="2619056"/>
            <a:ext cx="259842" cy="259842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5216713-E653-414D-9110-623D7616D761}"/>
              </a:ext>
            </a:extLst>
          </p:cNvPr>
          <p:cNvSpPr/>
          <p:nvPr/>
        </p:nvSpPr>
        <p:spPr bwMode="auto">
          <a:xfrm>
            <a:off x="2372050" y="177741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34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B1996A7-36C1-497D-9CBE-FD1B749ECB9D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FC755CE3-3D89-449F-BAD9-D6ACC3FBDD1D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05C0785-BE73-48A8-A427-69EEA165D19C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77996"/>
              </p:ext>
            </p:extLst>
          </p:nvPr>
        </p:nvGraphicFramePr>
        <p:xfrm>
          <a:off x="8939284" y="973008"/>
          <a:ext cx="3152632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정보가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기자사진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사진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Default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기자소개 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소개 글 노출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없는 경우 노출하지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줄까지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편집자 정보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편집자가 없는 경우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영역 노출하지 않음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</a:t>
                      </a:r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다수인 경우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기자가 없는 경우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바이라인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 하지 않음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기자정보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수에 따라 높이 값 유동적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이름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기자 전용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 클릭 시 </a:t>
                      </a:r>
                      <a:r>
                        <a:rPr kumimoji="1" lang="en-US" altLang="ko-KR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mailto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정보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명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편집자가 없는 경우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편집자 정보 노출하지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평가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기사평가 항목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응원해요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후속 원해요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카운트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Up,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선택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중 한가지만 선택 가능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재 평가 불가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회만 가능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상태 변경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평가 후 아이콘 상태 변경 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별도의 알림은 제공하지 않음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시리즈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시리즈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[4-3]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(SWIP)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우측 이동 가능 페이지가 없는 경우 비활성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기준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페이지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다음 페이지가 없는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포인트만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이하인 경우 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부터 정렬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2F0597-6ACE-4164-994F-D29813CAAA52}"/>
              </a:ext>
            </a:extLst>
          </p:cNvPr>
          <p:cNvCxnSpPr/>
          <p:nvPr/>
        </p:nvCxnSpPr>
        <p:spPr bwMode="auto">
          <a:xfrm>
            <a:off x="1301750" y="1570206"/>
            <a:ext cx="2532062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0A883E-0DD9-4EC1-963C-207630925352}"/>
              </a:ext>
            </a:extLst>
          </p:cNvPr>
          <p:cNvSpPr/>
          <p:nvPr/>
        </p:nvSpPr>
        <p:spPr bwMode="auto">
          <a:xfrm>
            <a:off x="1376495" y="1615554"/>
            <a:ext cx="2363401" cy="1110872"/>
          </a:xfrm>
          <a:prstGeom prst="roundRect">
            <a:avLst>
              <a:gd name="adj" fmla="val 795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2AAE77-FCAF-4094-82F6-E053DEC99F5D}"/>
              </a:ext>
            </a:extLst>
          </p:cNvPr>
          <p:cNvSpPr txBox="1"/>
          <p:nvPr/>
        </p:nvSpPr>
        <p:spPr>
          <a:xfrm>
            <a:off x="4839504" y="1618720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기사가 좋으셨다면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E68D6DC-4B3C-411D-BC45-496F0C62A997}"/>
              </a:ext>
            </a:extLst>
          </p:cNvPr>
          <p:cNvSpPr/>
          <p:nvPr/>
        </p:nvSpPr>
        <p:spPr bwMode="auto">
          <a:xfrm>
            <a:off x="4867564" y="1876236"/>
            <a:ext cx="2352925" cy="725757"/>
          </a:xfrm>
          <a:prstGeom prst="roundRect">
            <a:avLst>
              <a:gd name="adj" fmla="val 658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B2B3AB8-7117-4D69-AE39-3A8AB0AD274A}"/>
              </a:ext>
            </a:extLst>
          </p:cNvPr>
          <p:cNvSpPr/>
          <p:nvPr/>
        </p:nvSpPr>
        <p:spPr bwMode="auto">
          <a:xfrm>
            <a:off x="5225659" y="1987231"/>
            <a:ext cx="233032" cy="2330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F8A380-64D3-4421-9FDD-396CD415F6F7}"/>
              </a:ext>
            </a:extLst>
          </p:cNvPr>
          <p:cNvSpPr txBox="1"/>
          <p:nvPr/>
        </p:nvSpPr>
        <p:spPr>
          <a:xfrm>
            <a:off x="4999368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5DB69BD-D13E-4F32-84CB-C773DC77C016}"/>
              </a:ext>
            </a:extLst>
          </p:cNvPr>
          <p:cNvSpPr/>
          <p:nvPr/>
        </p:nvSpPr>
        <p:spPr bwMode="auto">
          <a:xfrm>
            <a:off x="5927624" y="1987231"/>
            <a:ext cx="233032" cy="2330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7135D6-6B44-499E-869D-48D2170A7625}"/>
              </a:ext>
            </a:extLst>
          </p:cNvPr>
          <p:cNvSpPr txBox="1"/>
          <p:nvPr/>
        </p:nvSpPr>
        <p:spPr>
          <a:xfrm>
            <a:off x="5701333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응원해요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49B2575-2F78-4265-B587-E8FB7C110340}"/>
              </a:ext>
            </a:extLst>
          </p:cNvPr>
          <p:cNvSpPr/>
          <p:nvPr/>
        </p:nvSpPr>
        <p:spPr bwMode="auto">
          <a:xfrm>
            <a:off x="6574170" y="1987231"/>
            <a:ext cx="233032" cy="233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B7E772-9CCC-4280-AD12-A80E53ACE8F6}"/>
              </a:ext>
            </a:extLst>
          </p:cNvPr>
          <p:cNvSpPr txBox="1"/>
          <p:nvPr/>
        </p:nvSpPr>
        <p:spPr>
          <a:xfrm>
            <a:off x="6347879" y="2228732"/>
            <a:ext cx="685614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후속 원해요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1,234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F08D2E9-B934-4B1A-B8E8-47241A88DC43}"/>
              </a:ext>
            </a:extLst>
          </p:cNvPr>
          <p:cNvSpPr/>
          <p:nvPr/>
        </p:nvSpPr>
        <p:spPr bwMode="auto">
          <a:xfrm>
            <a:off x="104774" y="1575399"/>
            <a:ext cx="1055597" cy="20464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F90083-05EF-456D-853E-49921B670107}"/>
              </a:ext>
            </a:extLst>
          </p:cNvPr>
          <p:cNvSpPr txBox="1"/>
          <p:nvPr/>
        </p:nvSpPr>
        <p:spPr>
          <a:xfrm>
            <a:off x="2163341" y="1676614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CE0EF5E-E9F2-434C-BAEF-CE97E0E4E393}"/>
              </a:ext>
            </a:extLst>
          </p:cNvPr>
          <p:cNvSpPr/>
          <p:nvPr/>
        </p:nvSpPr>
        <p:spPr bwMode="auto">
          <a:xfrm>
            <a:off x="1863848" y="1708728"/>
            <a:ext cx="299493" cy="2994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ECD44-096C-4618-BB0F-FA6E9617BE04}"/>
              </a:ext>
            </a:extLst>
          </p:cNvPr>
          <p:cNvSpPr txBox="1"/>
          <p:nvPr/>
        </p:nvSpPr>
        <p:spPr>
          <a:xfrm>
            <a:off x="1743365" y="2066538"/>
            <a:ext cx="1579173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DE7551-8FDA-4355-90A7-B834B473947F}"/>
              </a:ext>
            </a:extLst>
          </p:cNvPr>
          <p:cNvCxnSpPr/>
          <p:nvPr/>
        </p:nvCxnSpPr>
        <p:spPr bwMode="auto">
          <a:xfrm>
            <a:off x="1480989" y="2454796"/>
            <a:ext cx="218496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609DAA-50F4-497B-83C5-562EC6D08E47}"/>
              </a:ext>
            </a:extLst>
          </p:cNvPr>
          <p:cNvSpPr txBox="1"/>
          <p:nvPr/>
        </p:nvSpPr>
        <p:spPr>
          <a:xfrm>
            <a:off x="1139252" y="2474944"/>
            <a:ext cx="157917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1B15FA4-E025-43B0-9408-8008D563FE6E}"/>
              </a:ext>
            </a:extLst>
          </p:cNvPr>
          <p:cNvSpPr/>
          <p:nvPr/>
        </p:nvSpPr>
        <p:spPr bwMode="auto">
          <a:xfrm>
            <a:off x="1376495" y="2814632"/>
            <a:ext cx="2363401" cy="807180"/>
          </a:xfrm>
          <a:prstGeom prst="roundRect">
            <a:avLst>
              <a:gd name="adj" fmla="val 689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1F395F0-E6FE-49A5-B4CC-B57671AF1946}"/>
              </a:ext>
            </a:extLst>
          </p:cNvPr>
          <p:cNvSpPr/>
          <p:nvPr/>
        </p:nvSpPr>
        <p:spPr bwMode="auto">
          <a:xfrm>
            <a:off x="1376495" y="3858260"/>
            <a:ext cx="2363401" cy="1167064"/>
          </a:xfrm>
          <a:prstGeom prst="roundRect">
            <a:avLst>
              <a:gd name="adj" fmla="val 443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AE0DF2C-A894-40E3-AEC9-B0BCB643DD3C}"/>
              </a:ext>
            </a:extLst>
          </p:cNvPr>
          <p:cNvCxnSpPr/>
          <p:nvPr/>
        </p:nvCxnSpPr>
        <p:spPr bwMode="auto">
          <a:xfrm>
            <a:off x="1480989" y="4743346"/>
            <a:ext cx="218496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FF61FD-28D7-4869-98B6-2A6643D0C00A}"/>
              </a:ext>
            </a:extLst>
          </p:cNvPr>
          <p:cNvSpPr/>
          <p:nvPr/>
        </p:nvSpPr>
        <p:spPr bwMode="auto">
          <a:xfrm>
            <a:off x="104774" y="3845538"/>
            <a:ext cx="1055597" cy="213630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 라인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기자 다수 </a:t>
            </a:r>
            <a:endParaRPr lang="en-US" altLang="ko-KR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C886AE9-4F97-4053-AFC5-62D5A954A690}"/>
              </a:ext>
            </a:extLst>
          </p:cNvPr>
          <p:cNvSpPr txBox="1"/>
          <p:nvPr/>
        </p:nvSpPr>
        <p:spPr>
          <a:xfrm>
            <a:off x="1139252" y="4760214"/>
            <a:ext cx="1579173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편집자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홍일동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팀장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6DF6EF0-2F0A-4F91-8720-9F002F58BB92}"/>
              </a:ext>
            </a:extLst>
          </p:cNvPr>
          <p:cNvSpPr/>
          <p:nvPr/>
        </p:nvSpPr>
        <p:spPr bwMode="auto">
          <a:xfrm>
            <a:off x="1376495" y="5135118"/>
            <a:ext cx="2363401" cy="889142"/>
          </a:xfrm>
          <a:prstGeom prst="roundRect">
            <a:avLst>
              <a:gd name="adj" fmla="val 4438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72B000-82A5-4192-B4E7-7893B4232948}"/>
              </a:ext>
            </a:extLst>
          </p:cNvPr>
          <p:cNvSpPr/>
          <p:nvPr/>
        </p:nvSpPr>
        <p:spPr bwMode="auto">
          <a:xfrm>
            <a:off x="1086870" y="2190320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85994ED-9585-421F-9858-17AC173D5D8D}"/>
              </a:ext>
            </a:extLst>
          </p:cNvPr>
          <p:cNvSpPr/>
          <p:nvPr/>
        </p:nvSpPr>
        <p:spPr bwMode="auto">
          <a:xfrm>
            <a:off x="1086870" y="4700598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0228E1C-C6A9-4187-8EC6-523F5F9FFB4A}"/>
              </a:ext>
            </a:extLst>
          </p:cNvPr>
          <p:cNvSpPr/>
          <p:nvPr/>
        </p:nvSpPr>
        <p:spPr bwMode="auto">
          <a:xfrm>
            <a:off x="4543302" y="20897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BEFAE67-4C40-41A6-9BA7-96AC266E3476}"/>
              </a:ext>
            </a:extLst>
          </p:cNvPr>
          <p:cNvSpPr/>
          <p:nvPr/>
        </p:nvSpPr>
        <p:spPr bwMode="auto">
          <a:xfrm>
            <a:off x="3265658" y="179280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EE36071-A1DF-41C1-858E-F75CA0979BC3}"/>
              </a:ext>
            </a:extLst>
          </p:cNvPr>
          <p:cNvSpPr/>
          <p:nvPr/>
        </p:nvSpPr>
        <p:spPr bwMode="auto">
          <a:xfrm>
            <a:off x="3279829" y="2187133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E44E592-C6C9-473C-BD3F-094BF83C1229}"/>
              </a:ext>
            </a:extLst>
          </p:cNvPr>
          <p:cNvSpPr/>
          <p:nvPr/>
        </p:nvSpPr>
        <p:spPr bwMode="auto">
          <a:xfrm>
            <a:off x="2412423" y="25024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5F90626-55E5-465A-A68E-68917837A9AE}"/>
              </a:ext>
            </a:extLst>
          </p:cNvPr>
          <p:cNvSpPr/>
          <p:nvPr/>
        </p:nvSpPr>
        <p:spPr bwMode="auto">
          <a:xfrm>
            <a:off x="3485988" y="320242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C0174DFD-ACF1-48E4-B43C-9841EFD79E4C}"/>
              </a:ext>
            </a:extLst>
          </p:cNvPr>
          <p:cNvSpPr/>
          <p:nvPr/>
        </p:nvSpPr>
        <p:spPr bwMode="auto">
          <a:xfrm>
            <a:off x="2403279" y="477784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94B3418B-127A-4976-AA1B-32A387A83FEC}"/>
              </a:ext>
            </a:extLst>
          </p:cNvPr>
          <p:cNvSpPr/>
          <p:nvPr/>
        </p:nvSpPr>
        <p:spPr bwMode="auto">
          <a:xfrm>
            <a:off x="3473127" y="551520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61704B5-AD7C-4B98-B8BE-B602983FE48B}"/>
              </a:ext>
            </a:extLst>
          </p:cNvPr>
          <p:cNvSpPr/>
          <p:nvPr/>
        </p:nvSpPr>
        <p:spPr bwMode="auto">
          <a:xfrm>
            <a:off x="5548815" y="184694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C15CA01-346B-45CB-8455-630A1DFD82D6}"/>
              </a:ext>
            </a:extLst>
          </p:cNvPr>
          <p:cNvSpPr/>
          <p:nvPr/>
        </p:nvSpPr>
        <p:spPr bwMode="auto">
          <a:xfrm>
            <a:off x="6783255" y="2038968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A7F9A0-70D2-4BDE-BBB1-B5A1C544B6B1}"/>
              </a:ext>
            </a:extLst>
          </p:cNvPr>
          <p:cNvSpPr txBox="1"/>
          <p:nvPr/>
        </p:nvSpPr>
        <p:spPr>
          <a:xfrm>
            <a:off x="2163341" y="2856190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11FD41D-7479-48F1-983C-EAB2A7CB23C7}"/>
              </a:ext>
            </a:extLst>
          </p:cNvPr>
          <p:cNvSpPr/>
          <p:nvPr/>
        </p:nvSpPr>
        <p:spPr bwMode="auto">
          <a:xfrm>
            <a:off x="1863848" y="2888304"/>
            <a:ext cx="299493" cy="2994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D33223F-2A5E-446E-ACBB-0C0137870814}"/>
              </a:ext>
            </a:extLst>
          </p:cNvPr>
          <p:cNvSpPr txBox="1"/>
          <p:nvPr/>
        </p:nvSpPr>
        <p:spPr>
          <a:xfrm>
            <a:off x="1743365" y="3246114"/>
            <a:ext cx="1579173" cy="33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올바른 시선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편중되지 않는 기사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B695C04-5F02-4276-8FB9-C411C3004663}"/>
              </a:ext>
            </a:extLst>
          </p:cNvPr>
          <p:cNvSpPr txBox="1"/>
          <p:nvPr/>
        </p:nvSpPr>
        <p:spPr>
          <a:xfrm>
            <a:off x="1413533" y="3935182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9F50168-065B-41CB-B316-04816C22923C}"/>
              </a:ext>
            </a:extLst>
          </p:cNvPr>
          <p:cNvSpPr txBox="1"/>
          <p:nvPr/>
        </p:nvSpPr>
        <p:spPr>
          <a:xfrm>
            <a:off x="2565677" y="3935182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CC31599-E41C-41E4-BC6B-538EBC768489}"/>
              </a:ext>
            </a:extLst>
          </p:cNvPr>
          <p:cNvSpPr txBox="1"/>
          <p:nvPr/>
        </p:nvSpPr>
        <p:spPr>
          <a:xfrm>
            <a:off x="1413533" y="4310086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8FBDC3D-C9CF-4219-946B-8C5E3E9CADEF}"/>
              </a:ext>
            </a:extLst>
          </p:cNvPr>
          <p:cNvSpPr txBox="1"/>
          <p:nvPr/>
        </p:nvSpPr>
        <p:spPr>
          <a:xfrm>
            <a:off x="2565677" y="4310086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97FF7BC-2894-4FB4-BA32-FA7D16DEDB64}"/>
              </a:ext>
            </a:extLst>
          </p:cNvPr>
          <p:cNvSpPr txBox="1"/>
          <p:nvPr/>
        </p:nvSpPr>
        <p:spPr>
          <a:xfrm>
            <a:off x="1413533" y="5221184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8FC5266-883A-4E0F-9560-65197065D736}"/>
              </a:ext>
            </a:extLst>
          </p:cNvPr>
          <p:cNvSpPr txBox="1"/>
          <p:nvPr/>
        </p:nvSpPr>
        <p:spPr>
          <a:xfrm>
            <a:off x="2565677" y="5221184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80BE649-E5A9-4684-8B7C-E8DE24D83916}"/>
              </a:ext>
            </a:extLst>
          </p:cNvPr>
          <p:cNvSpPr txBox="1"/>
          <p:nvPr/>
        </p:nvSpPr>
        <p:spPr>
          <a:xfrm>
            <a:off x="1413533" y="5596088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42BE366-F410-4DB9-A4B7-826E5F2573B7}"/>
              </a:ext>
            </a:extLst>
          </p:cNvPr>
          <p:cNvSpPr txBox="1"/>
          <p:nvPr/>
        </p:nvSpPr>
        <p:spPr>
          <a:xfrm>
            <a:off x="2565677" y="5596088"/>
            <a:ext cx="1232673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홍길동 기자 </a:t>
            </a: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pPr algn="l">
              <a:lnSpc>
                <a:spcPts val="1000"/>
              </a:lnSpc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hong@kbs.co.kr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236DE0B-A452-46EF-A565-B3F0CB35AE63}"/>
              </a:ext>
            </a:extLst>
          </p:cNvPr>
          <p:cNvSpPr/>
          <p:nvPr/>
        </p:nvSpPr>
        <p:spPr bwMode="auto">
          <a:xfrm>
            <a:off x="3463221" y="422052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BD168-35EA-4EF9-942F-24782647580F}"/>
              </a:ext>
            </a:extLst>
          </p:cNvPr>
          <p:cNvSpPr txBox="1"/>
          <p:nvPr/>
        </p:nvSpPr>
        <p:spPr>
          <a:xfrm>
            <a:off x="4883370" y="3136583"/>
            <a:ext cx="188547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지진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93A654-6686-44CA-BD79-34705490498E}"/>
              </a:ext>
            </a:extLst>
          </p:cNvPr>
          <p:cNvSpPr/>
          <p:nvPr/>
        </p:nvSpPr>
        <p:spPr bwMode="auto">
          <a:xfrm>
            <a:off x="6074908" y="3449667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CF46B3-CEE3-436F-B282-582FB31E4DC1}"/>
              </a:ext>
            </a:extLst>
          </p:cNvPr>
          <p:cNvSpPr/>
          <p:nvPr/>
        </p:nvSpPr>
        <p:spPr bwMode="auto">
          <a:xfrm>
            <a:off x="4859352" y="3449667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1F4CF4-2E83-4F87-821B-CC7C9F1527D6}"/>
              </a:ext>
            </a:extLst>
          </p:cNvPr>
          <p:cNvSpPr txBox="1"/>
          <p:nvPr/>
        </p:nvSpPr>
        <p:spPr>
          <a:xfrm>
            <a:off x="4814600" y="407659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9D6120-4BF7-494E-A3BB-EC454FC5E25A}"/>
              </a:ext>
            </a:extLst>
          </p:cNvPr>
          <p:cNvSpPr txBox="1"/>
          <p:nvPr/>
        </p:nvSpPr>
        <p:spPr>
          <a:xfrm>
            <a:off x="6056660" y="407659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B1E48F7-6F46-4392-AD8B-A0839A466420}"/>
              </a:ext>
            </a:extLst>
          </p:cNvPr>
          <p:cNvGrpSpPr/>
          <p:nvPr/>
        </p:nvGrpSpPr>
        <p:grpSpPr>
          <a:xfrm>
            <a:off x="4859352" y="4447195"/>
            <a:ext cx="2354723" cy="618422"/>
            <a:chOff x="1409557" y="3419187"/>
            <a:chExt cx="2262883" cy="59430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2EC0749-62E1-4C38-BAA5-5B7F205A4C24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842ADC-50B8-4C80-B10D-48A83716CAA0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FBB5432-D41E-4ECF-9172-780ADD02BC9D}"/>
              </a:ext>
            </a:extLst>
          </p:cNvPr>
          <p:cNvSpPr txBox="1"/>
          <p:nvPr/>
        </p:nvSpPr>
        <p:spPr>
          <a:xfrm>
            <a:off x="4814600" y="507412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204E87-C6A4-4BDB-8DA4-F4C3F1A0F22D}"/>
              </a:ext>
            </a:extLst>
          </p:cNvPr>
          <p:cNvSpPr txBox="1"/>
          <p:nvPr/>
        </p:nvSpPr>
        <p:spPr>
          <a:xfrm>
            <a:off x="6056660" y="5074127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79E9ED5-5D16-486A-8638-467320022413}"/>
              </a:ext>
            </a:extLst>
          </p:cNvPr>
          <p:cNvGrpSpPr/>
          <p:nvPr/>
        </p:nvGrpSpPr>
        <p:grpSpPr>
          <a:xfrm>
            <a:off x="5926795" y="5503553"/>
            <a:ext cx="201198" cy="71658"/>
            <a:chOff x="5867038" y="3609755"/>
            <a:chExt cx="201198" cy="71658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565D2D5-BFDA-40F3-8652-98A1D961B185}"/>
                </a:ext>
              </a:extLst>
            </p:cNvPr>
            <p:cNvSpPr/>
            <p:nvPr/>
          </p:nvSpPr>
          <p:spPr bwMode="auto">
            <a:xfrm>
              <a:off x="5867038" y="3609755"/>
              <a:ext cx="71658" cy="716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7BE713C-C421-4183-A3D0-E508F1F530D5}"/>
                </a:ext>
              </a:extLst>
            </p:cNvPr>
            <p:cNvSpPr/>
            <p:nvPr/>
          </p:nvSpPr>
          <p:spPr bwMode="auto">
            <a:xfrm>
              <a:off x="5996578" y="3609755"/>
              <a:ext cx="71658" cy="716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633290-B930-4FF7-90D5-999DA12C5E34}"/>
              </a:ext>
            </a:extLst>
          </p:cNvPr>
          <p:cNvSpPr/>
          <p:nvPr/>
        </p:nvSpPr>
        <p:spPr bwMode="auto">
          <a:xfrm>
            <a:off x="5681881" y="31548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970921A-CC51-46A2-B16A-B1B9E3CA6D9B}"/>
              </a:ext>
            </a:extLst>
          </p:cNvPr>
          <p:cNvSpPr/>
          <p:nvPr/>
        </p:nvSpPr>
        <p:spPr bwMode="auto">
          <a:xfrm>
            <a:off x="5864761" y="370352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BF5CE5-0DDD-4D6F-B565-14738121B015}"/>
              </a:ext>
            </a:extLst>
          </p:cNvPr>
          <p:cNvSpPr/>
          <p:nvPr/>
        </p:nvSpPr>
        <p:spPr bwMode="auto">
          <a:xfrm>
            <a:off x="5855617" y="530372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D67E86-0537-4122-8657-FDFB97DF49F0}"/>
              </a:ext>
            </a:extLst>
          </p:cNvPr>
          <p:cNvSpPr/>
          <p:nvPr/>
        </p:nvSpPr>
        <p:spPr bwMode="auto">
          <a:xfrm>
            <a:off x="4822087" y="2797560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시리즈 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040D950-4597-4B74-A4FE-95198AF1AB26}"/>
              </a:ext>
            </a:extLst>
          </p:cNvPr>
          <p:cNvSpPr/>
          <p:nvPr/>
        </p:nvSpPr>
        <p:spPr bwMode="auto">
          <a:xfrm>
            <a:off x="4543302" y="4109036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74723"/>
              </p:ext>
            </p:extLst>
          </p:nvPr>
        </p:nvGraphicFramePr>
        <p:xfrm>
          <a:off x="597774" y="1073283"/>
          <a:ext cx="10996451" cy="5621616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6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 상단 높이 위치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헤더영역 아래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메인에서 재난 레이어 위치 제외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공유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88899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축소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다크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라이트 모드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TOP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서브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롤링 타임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날씨 컨텐츠 롤링 타임 간격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  <a:tr h="221167">
                <a:tc rowSpan="4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 페이지 이동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사항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마우스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Hold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이동버튼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 하되 선택 비활성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이용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이동이 없는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표시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노출 개수가 부족한 경우 좌측 정렬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9165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개수에서 한 화면에 보여지는 개수로 나누어지는 개수만큼 노출 및 이동 나누어 지지 않는 컨텐츠는 미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이동은 한 화면에 보여지는 개수 기준으로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등록한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컨텐츠 개수 모두를 노출 및 이동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마지막 페이지에 컨텐츠가 부족한 경우 발생할 수 있음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다시보기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생성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시청자 많은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컨텐츠 노출 및 이동 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고정된 컨텐츠 개수 노출 및 이동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 부터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위까지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8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화면에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모바일에서는 모든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lvl="0" indent="-17145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스와이프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 제공하지 않음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조회수가 높은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프리미엄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 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등록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536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66760"/>
              </p:ext>
            </p:extLst>
          </p:nvPr>
        </p:nvGraphicFramePr>
        <p:xfrm>
          <a:off x="8939284" y="973008"/>
          <a:ext cx="3152632" cy="376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연관기사 영역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운영에서 연관기사 영역을 설정한 경우 노출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연관기사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수는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더 보기 버튼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이슈 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지역뉴스에 포함된 경우만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지역명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기사가 포함된 지역 타이틀 부분에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주요 뉴스 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주요뉴스 중 메인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 주요뉴스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지역 주요 뉴스 중 메인 뉴스를 제외한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영역 클릭 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2D0FA82-F738-41C3-A6C0-D160C0A88D45}"/>
              </a:ext>
            </a:extLst>
          </p:cNvPr>
          <p:cNvSpPr/>
          <p:nvPr/>
        </p:nvSpPr>
        <p:spPr bwMode="auto">
          <a:xfrm>
            <a:off x="4822087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전주 지역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주요뉴스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ED4D0EA-9E01-4BE9-9CE1-762DF5B00BCC}"/>
              </a:ext>
            </a:extLst>
          </p:cNvPr>
          <p:cNvSpPr/>
          <p:nvPr/>
        </p:nvSpPr>
        <p:spPr bwMode="auto">
          <a:xfrm>
            <a:off x="6077281" y="3788036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F028776-747A-4E39-9B73-01EB97D5DB41}"/>
              </a:ext>
            </a:extLst>
          </p:cNvPr>
          <p:cNvSpPr/>
          <p:nvPr/>
        </p:nvSpPr>
        <p:spPr bwMode="auto">
          <a:xfrm>
            <a:off x="4861725" y="3788036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9F7DF27-30CF-40C6-8391-DB88D2E263EE}"/>
              </a:ext>
            </a:extLst>
          </p:cNvPr>
          <p:cNvSpPr txBox="1"/>
          <p:nvPr/>
        </p:nvSpPr>
        <p:spPr>
          <a:xfrm>
            <a:off x="4816973" y="441496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1F4BD3-6A07-4ABB-A00B-0FD40816D5D5}"/>
              </a:ext>
            </a:extLst>
          </p:cNvPr>
          <p:cNvSpPr txBox="1"/>
          <p:nvPr/>
        </p:nvSpPr>
        <p:spPr>
          <a:xfrm>
            <a:off x="6059033" y="441496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42EC246-4327-4A5D-87EC-1C430205BBDA}"/>
              </a:ext>
            </a:extLst>
          </p:cNvPr>
          <p:cNvGrpSpPr/>
          <p:nvPr/>
        </p:nvGrpSpPr>
        <p:grpSpPr>
          <a:xfrm>
            <a:off x="4861725" y="4785564"/>
            <a:ext cx="2354723" cy="618422"/>
            <a:chOff x="1409557" y="3419187"/>
            <a:chExt cx="2262883" cy="59430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A1D16B0-F4F4-41C7-8BFF-F536EC973680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E2FF8B6-C0C4-4636-B9BA-063A8099C49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C69A962-3D4A-4E09-91AB-A240786EA3F1}"/>
              </a:ext>
            </a:extLst>
          </p:cNvPr>
          <p:cNvSpPr txBox="1"/>
          <p:nvPr/>
        </p:nvSpPr>
        <p:spPr>
          <a:xfrm>
            <a:off x="4816973" y="541249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7CBC5A6-2755-4023-A83D-24B6B534DFDB}"/>
              </a:ext>
            </a:extLst>
          </p:cNvPr>
          <p:cNvSpPr txBox="1"/>
          <p:nvPr/>
        </p:nvSpPr>
        <p:spPr>
          <a:xfrm>
            <a:off x="6059033" y="5412496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408F0C2-35F4-4B17-9522-9AB201E832AF}"/>
              </a:ext>
            </a:extLst>
          </p:cNvPr>
          <p:cNvSpPr/>
          <p:nvPr/>
        </p:nvSpPr>
        <p:spPr bwMode="auto">
          <a:xfrm>
            <a:off x="4861725" y="2037304"/>
            <a:ext cx="2354723" cy="12783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956C68D-D200-4F14-BEBA-E62E32802389}"/>
              </a:ext>
            </a:extLst>
          </p:cNvPr>
          <p:cNvSpPr txBox="1"/>
          <p:nvPr/>
        </p:nvSpPr>
        <p:spPr>
          <a:xfrm>
            <a:off x="4853287" y="3352786"/>
            <a:ext cx="236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4644C-F8E6-4B06-88C7-69DE6AE9365A}"/>
              </a:ext>
            </a:extLst>
          </p:cNvPr>
          <p:cNvSpPr txBox="1"/>
          <p:nvPr/>
        </p:nvSpPr>
        <p:spPr>
          <a:xfrm>
            <a:off x="1411023" y="1980154"/>
            <a:ext cx="137999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전세 사기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피해 확산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F66D71-3AB9-44C9-90E3-A6B2411DE3B8}"/>
              </a:ext>
            </a:extLst>
          </p:cNvPr>
          <p:cNvSpPr/>
          <p:nvPr/>
        </p:nvSpPr>
        <p:spPr bwMode="auto">
          <a:xfrm>
            <a:off x="2602561" y="2293238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8A03401-F718-45CF-9F1E-402DA66F192E}"/>
              </a:ext>
            </a:extLst>
          </p:cNvPr>
          <p:cNvSpPr/>
          <p:nvPr/>
        </p:nvSpPr>
        <p:spPr bwMode="auto">
          <a:xfrm>
            <a:off x="1387005" y="2293238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903646-C3F1-4D78-94A5-212816CB4E99}"/>
              </a:ext>
            </a:extLst>
          </p:cNvPr>
          <p:cNvSpPr txBox="1"/>
          <p:nvPr/>
        </p:nvSpPr>
        <p:spPr>
          <a:xfrm>
            <a:off x="1342253" y="2920170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DEB108-41BA-4945-B96E-AC88E1186D87}"/>
              </a:ext>
            </a:extLst>
          </p:cNvPr>
          <p:cNvSpPr txBox="1"/>
          <p:nvPr/>
        </p:nvSpPr>
        <p:spPr>
          <a:xfrm>
            <a:off x="2584313" y="2920170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57A7C58-7CD7-4687-B2E5-96553CC97A1E}"/>
              </a:ext>
            </a:extLst>
          </p:cNvPr>
          <p:cNvGrpSpPr/>
          <p:nvPr/>
        </p:nvGrpSpPr>
        <p:grpSpPr>
          <a:xfrm>
            <a:off x="1387005" y="3290766"/>
            <a:ext cx="2354723" cy="618422"/>
            <a:chOff x="1409557" y="3419187"/>
            <a:chExt cx="2262883" cy="59430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A7FDEE1-E1A3-4911-8758-61353BD1CD64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E08BA93-E1D3-4C8B-8C0F-67FFD2301BD6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8E5592F-02F8-4211-A07A-DF02C7AAF345}"/>
              </a:ext>
            </a:extLst>
          </p:cNvPr>
          <p:cNvSpPr txBox="1"/>
          <p:nvPr/>
        </p:nvSpPr>
        <p:spPr>
          <a:xfrm>
            <a:off x="1342253" y="391769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5F7922-9E13-47DA-90A1-8836B458344A}"/>
              </a:ext>
            </a:extLst>
          </p:cNvPr>
          <p:cNvSpPr txBox="1"/>
          <p:nvPr/>
        </p:nvSpPr>
        <p:spPr>
          <a:xfrm>
            <a:off x="2584313" y="391769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D611C48-2A71-4204-A7B7-013A383630EF}"/>
              </a:ext>
            </a:extLst>
          </p:cNvPr>
          <p:cNvSpPr/>
          <p:nvPr/>
        </p:nvSpPr>
        <p:spPr bwMode="auto">
          <a:xfrm>
            <a:off x="1028689" y="296834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8132A3C-FA9A-4213-B7EA-53EB671E5EDE}"/>
              </a:ext>
            </a:extLst>
          </p:cNvPr>
          <p:cNvSpPr/>
          <p:nvPr/>
        </p:nvSpPr>
        <p:spPr bwMode="auto">
          <a:xfrm>
            <a:off x="4539985" y="2844653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EEF997-F510-4255-B26B-E51C84167723}"/>
              </a:ext>
            </a:extLst>
          </p:cNvPr>
          <p:cNvSpPr/>
          <p:nvPr/>
        </p:nvSpPr>
        <p:spPr bwMode="auto">
          <a:xfrm>
            <a:off x="2657590" y="200759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3FF0983-5FB0-4C51-A8DD-8BE15D6E4FC5}"/>
              </a:ext>
            </a:extLst>
          </p:cNvPr>
          <p:cNvSpPr/>
          <p:nvPr/>
        </p:nvSpPr>
        <p:spPr bwMode="auto">
          <a:xfrm>
            <a:off x="2428990" y="258367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C698F4-8C66-49F7-959E-5293CD478242}"/>
              </a:ext>
            </a:extLst>
          </p:cNvPr>
          <p:cNvSpPr/>
          <p:nvPr/>
        </p:nvSpPr>
        <p:spPr bwMode="auto">
          <a:xfrm>
            <a:off x="5035030" y="15364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096650-2E50-4A40-9CD8-19737C72C5CA}"/>
              </a:ext>
            </a:extLst>
          </p:cNvPr>
          <p:cNvSpPr/>
          <p:nvPr/>
        </p:nvSpPr>
        <p:spPr bwMode="auto">
          <a:xfrm>
            <a:off x="5391646" y="23685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14EB35-2500-4188-9DEA-D52D90829424}"/>
              </a:ext>
            </a:extLst>
          </p:cNvPr>
          <p:cNvSpPr/>
          <p:nvPr/>
        </p:nvSpPr>
        <p:spPr bwMode="auto">
          <a:xfrm>
            <a:off x="5876278" y="40510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7663C3-E783-4499-A877-C18228E07C98}"/>
              </a:ext>
            </a:extLst>
          </p:cNvPr>
          <p:cNvSpPr/>
          <p:nvPr/>
        </p:nvSpPr>
        <p:spPr bwMode="auto">
          <a:xfrm>
            <a:off x="1354987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이슈 더 보기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96D18-50E6-4C88-9CB4-463E2C6F9BC9}"/>
              </a:ext>
            </a:extLst>
          </p:cNvPr>
          <p:cNvSpPr txBox="1"/>
          <p:nvPr/>
        </p:nvSpPr>
        <p:spPr>
          <a:xfrm>
            <a:off x="3185124" y="1665829"/>
            <a:ext cx="55687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02F2A1-9175-4A8E-AE33-A4553B76D2D8}"/>
              </a:ext>
            </a:extLst>
          </p:cNvPr>
          <p:cNvSpPr/>
          <p:nvPr/>
        </p:nvSpPr>
        <p:spPr bwMode="auto">
          <a:xfrm>
            <a:off x="3416542" y="155611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039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49071"/>
              </p:ext>
            </p:extLst>
          </p:nvPr>
        </p:nvGraphicFramePr>
        <p:xfrm>
          <a:off x="8939284" y="973008"/>
          <a:ext cx="3152632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오늘의 </a:t>
                      </a:r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HOT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 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노출갯수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뉴스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 탭 메뉴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메뉴구성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KBS 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b="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탭 메뉴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채널에서 많이 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많이 본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6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 높은 순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순위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기사의 경우 클릭 시 유튜브 채널로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포털의 경우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KBS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 문구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KBS : KBS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 채널에서 관심 급상 중인 뉴스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네이버 포털에서 관심 급상승 중인 뉴스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유튜브 채널에서 관심 급상승 중인 뉴스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CB95018D-669C-4334-9B7C-DC134AC5E7EB}"/>
              </a:ext>
            </a:extLst>
          </p:cNvPr>
          <p:cNvGrpSpPr/>
          <p:nvPr/>
        </p:nvGrpSpPr>
        <p:grpSpPr>
          <a:xfrm>
            <a:off x="3822955" y="1751757"/>
            <a:ext cx="1029626" cy="4291770"/>
            <a:chOff x="3822955" y="1751757"/>
            <a:chExt cx="1029626" cy="4291770"/>
          </a:xfrm>
        </p:grpSpPr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A2F8227-5323-42E5-8C4D-56FB344FDD2B}"/>
                </a:ext>
              </a:extLst>
            </p:cNvPr>
            <p:cNvCxnSpPr/>
            <p:nvPr/>
          </p:nvCxnSpPr>
          <p:spPr bwMode="auto">
            <a:xfrm flipV="1">
              <a:off x="3822955" y="1751757"/>
              <a:ext cx="1029626" cy="4291770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04C08BA-EA55-4ABF-955B-C7C17218EB8B}"/>
                </a:ext>
              </a:extLst>
            </p:cNvPr>
            <p:cNvSpPr/>
            <p:nvPr/>
          </p:nvSpPr>
          <p:spPr bwMode="auto">
            <a:xfrm>
              <a:off x="4008582" y="3449667"/>
              <a:ext cx="666810" cy="1600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b="1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연속화면</a:t>
              </a:r>
            </a:p>
          </p:txBody>
        </p:sp>
      </p:grpSp>
      <p:sp>
        <p:nvSpPr>
          <p:cNvPr id="151" name="타원 150">
            <a:extLst>
              <a:ext uri="{FF2B5EF4-FFF2-40B4-BE49-F238E27FC236}">
                <a16:creationId xmlns:a16="http://schemas.microsoft.com/office/drawing/2014/main" id="{E2AFBE93-A292-4148-9E28-4F96680C8668}"/>
              </a:ext>
            </a:extLst>
          </p:cNvPr>
          <p:cNvSpPr/>
          <p:nvPr/>
        </p:nvSpPr>
        <p:spPr bwMode="auto">
          <a:xfrm>
            <a:off x="4564480" y="37227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2D0FA82-F738-41C3-A6C0-D160C0A88D45}"/>
              </a:ext>
            </a:extLst>
          </p:cNvPr>
          <p:cNvSpPr/>
          <p:nvPr/>
        </p:nvSpPr>
        <p:spPr bwMode="auto">
          <a:xfrm>
            <a:off x="1350824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오늘의 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HOT </a:t>
            </a: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ED4D0EA-9E01-4BE9-9CE1-762DF5B00BCC}"/>
              </a:ext>
            </a:extLst>
          </p:cNvPr>
          <p:cNvSpPr/>
          <p:nvPr/>
        </p:nvSpPr>
        <p:spPr bwMode="auto">
          <a:xfrm>
            <a:off x="2606018" y="205696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F028776-747A-4E39-9B73-01EB97D5DB41}"/>
              </a:ext>
            </a:extLst>
          </p:cNvPr>
          <p:cNvSpPr/>
          <p:nvPr/>
        </p:nvSpPr>
        <p:spPr bwMode="auto">
          <a:xfrm>
            <a:off x="1390462" y="205696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9F7DF27-30CF-40C6-8391-DB88D2E263EE}"/>
              </a:ext>
            </a:extLst>
          </p:cNvPr>
          <p:cNvSpPr txBox="1"/>
          <p:nvPr/>
        </p:nvSpPr>
        <p:spPr>
          <a:xfrm>
            <a:off x="1345710" y="268389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1F4BD3-6A07-4ABB-A00B-0FD40816D5D5}"/>
              </a:ext>
            </a:extLst>
          </p:cNvPr>
          <p:cNvSpPr txBox="1"/>
          <p:nvPr/>
        </p:nvSpPr>
        <p:spPr>
          <a:xfrm>
            <a:off x="2587770" y="268389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42EC246-4327-4A5D-87EC-1C430205BBDA}"/>
              </a:ext>
            </a:extLst>
          </p:cNvPr>
          <p:cNvGrpSpPr/>
          <p:nvPr/>
        </p:nvGrpSpPr>
        <p:grpSpPr>
          <a:xfrm>
            <a:off x="1390462" y="3054490"/>
            <a:ext cx="2354723" cy="618422"/>
            <a:chOff x="1409557" y="3419187"/>
            <a:chExt cx="2262883" cy="59430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A1D16B0-F4F4-41C7-8BFF-F536EC973680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E2FF8B6-C0C4-4636-B9BA-063A8099C492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C69A962-3D4A-4E09-91AB-A240786EA3F1}"/>
              </a:ext>
            </a:extLst>
          </p:cNvPr>
          <p:cNvSpPr txBox="1"/>
          <p:nvPr/>
        </p:nvSpPr>
        <p:spPr>
          <a:xfrm>
            <a:off x="1345710" y="368142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7CBC5A6-2755-4023-A83D-24B6B534DFDB}"/>
              </a:ext>
            </a:extLst>
          </p:cNvPr>
          <p:cNvSpPr txBox="1"/>
          <p:nvPr/>
        </p:nvSpPr>
        <p:spPr>
          <a:xfrm>
            <a:off x="2587770" y="368142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D0EBBFB-DBC9-4658-B3FD-2A73153EC053}"/>
              </a:ext>
            </a:extLst>
          </p:cNvPr>
          <p:cNvSpPr/>
          <p:nvPr/>
        </p:nvSpPr>
        <p:spPr bwMode="auto">
          <a:xfrm>
            <a:off x="1049418" y="372272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FEFCAC-B092-4F63-88D3-05505D0E0454}"/>
              </a:ext>
            </a:extLst>
          </p:cNvPr>
          <p:cNvSpPr/>
          <p:nvPr/>
        </p:nvSpPr>
        <p:spPr bwMode="auto">
          <a:xfrm>
            <a:off x="2606018" y="406864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6A0B28-697E-435C-A937-CAFAD9748CE2}"/>
              </a:ext>
            </a:extLst>
          </p:cNvPr>
          <p:cNvSpPr/>
          <p:nvPr/>
        </p:nvSpPr>
        <p:spPr bwMode="auto">
          <a:xfrm>
            <a:off x="1390462" y="406864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E7F178-5286-46D1-B677-3A0C54898489}"/>
              </a:ext>
            </a:extLst>
          </p:cNvPr>
          <p:cNvSpPr txBox="1"/>
          <p:nvPr/>
        </p:nvSpPr>
        <p:spPr>
          <a:xfrm>
            <a:off x="1345710" y="469557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D1F497-E35A-4B8F-BFA4-98681053FCB0}"/>
              </a:ext>
            </a:extLst>
          </p:cNvPr>
          <p:cNvSpPr txBox="1"/>
          <p:nvPr/>
        </p:nvSpPr>
        <p:spPr>
          <a:xfrm>
            <a:off x="2587770" y="469557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E61719-7000-48F8-AC8A-D5F32085590B}"/>
              </a:ext>
            </a:extLst>
          </p:cNvPr>
          <p:cNvGrpSpPr/>
          <p:nvPr/>
        </p:nvGrpSpPr>
        <p:grpSpPr>
          <a:xfrm>
            <a:off x="1390462" y="5066170"/>
            <a:ext cx="2354723" cy="618422"/>
            <a:chOff x="1409557" y="3419187"/>
            <a:chExt cx="2262883" cy="59430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E28A100-43C9-422D-BF86-C2A1C34D120A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4C26E7-F730-4ADF-8F56-8B0E8766618D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3DDB46-59B8-4C96-83F1-79D8D7DBEC6C}"/>
              </a:ext>
            </a:extLst>
          </p:cNvPr>
          <p:cNvSpPr txBox="1"/>
          <p:nvPr/>
        </p:nvSpPr>
        <p:spPr>
          <a:xfrm>
            <a:off x="1345710" y="569310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15832-F65C-4E35-9C1F-C44B1BBCCFC0}"/>
              </a:ext>
            </a:extLst>
          </p:cNvPr>
          <p:cNvSpPr txBox="1"/>
          <p:nvPr/>
        </p:nvSpPr>
        <p:spPr>
          <a:xfrm>
            <a:off x="2587770" y="569310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13322AF-217A-4B04-B55A-5C32801370EF}"/>
              </a:ext>
            </a:extLst>
          </p:cNvPr>
          <p:cNvSpPr/>
          <p:nvPr/>
        </p:nvSpPr>
        <p:spPr bwMode="auto">
          <a:xfrm>
            <a:off x="4834293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많이 본 뉴스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31C913-E59E-412E-BDFE-9B96A27A67B4}"/>
              </a:ext>
            </a:extLst>
          </p:cNvPr>
          <p:cNvSpPr txBox="1"/>
          <p:nvPr/>
        </p:nvSpPr>
        <p:spPr>
          <a:xfrm>
            <a:off x="5066325" y="1982766"/>
            <a:ext cx="1972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뉴스 채널에서 관심 급상승 중인 뉴스</a:t>
            </a:r>
            <a:endParaRPr lang="en-US" altLang="ko-KR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428A794C-376D-4577-94A0-E918703FE4E7}"/>
              </a:ext>
            </a:extLst>
          </p:cNvPr>
          <p:cNvSpPr/>
          <p:nvPr/>
        </p:nvSpPr>
        <p:spPr bwMode="auto">
          <a:xfrm>
            <a:off x="4990425" y="2296180"/>
            <a:ext cx="692389" cy="20340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KBS</a:t>
            </a:r>
            <a:endParaRPr lang="ko-KR" altLang="en-US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사각형: 둥근 위쪽 모서리 80">
            <a:extLst>
              <a:ext uri="{FF2B5EF4-FFF2-40B4-BE49-F238E27FC236}">
                <a16:creationId xmlns:a16="http://schemas.microsoft.com/office/drawing/2014/main" id="{94C1A6D3-2902-4E73-961E-6C7F01006CEA}"/>
              </a:ext>
            </a:extLst>
          </p:cNvPr>
          <p:cNvSpPr/>
          <p:nvPr/>
        </p:nvSpPr>
        <p:spPr bwMode="auto">
          <a:xfrm>
            <a:off x="5724568" y="2296180"/>
            <a:ext cx="711832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포털</a:t>
            </a:r>
          </a:p>
        </p:txBody>
      </p: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0ACB05B4-BF29-4614-9846-9CE701190E6A}"/>
              </a:ext>
            </a:extLst>
          </p:cNvPr>
          <p:cNvSpPr/>
          <p:nvPr/>
        </p:nvSpPr>
        <p:spPr bwMode="auto">
          <a:xfrm>
            <a:off x="6478154" y="2296180"/>
            <a:ext cx="664343" cy="2034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0C956F5-0B71-4F18-9465-6DDA76D29E84}"/>
              </a:ext>
            </a:extLst>
          </p:cNvPr>
          <p:cNvGrpSpPr/>
          <p:nvPr/>
        </p:nvGrpSpPr>
        <p:grpSpPr>
          <a:xfrm>
            <a:off x="4872307" y="2628846"/>
            <a:ext cx="2354723" cy="618422"/>
            <a:chOff x="1409557" y="3419187"/>
            <a:chExt cx="2262883" cy="59430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0B6EC-9AB5-477C-941F-D958CA170AA2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CF9DA37-B682-46C0-B436-F5566431365F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728CB73-7983-4691-B53F-3297AB9B1A96}"/>
              </a:ext>
            </a:extLst>
          </p:cNvPr>
          <p:cNvSpPr txBox="1"/>
          <p:nvPr/>
        </p:nvSpPr>
        <p:spPr>
          <a:xfrm>
            <a:off x="4827555" y="325577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083894-17EC-49BC-8E56-C9CD55FDB2E6}"/>
              </a:ext>
            </a:extLst>
          </p:cNvPr>
          <p:cNvSpPr txBox="1"/>
          <p:nvPr/>
        </p:nvSpPr>
        <p:spPr>
          <a:xfrm>
            <a:off x="6069615" y="3255778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2C37C96-3934-44EF-8CF2-532258CA3AF0}"/>
              </a:ext>
            </a:extLst>
          </p:cNvPr>
          <p:cNvCxnSpPr/>
          <p:nvPr/>
        </p:nvCxnSpPr>
        <p:spPr bwMode="auto">
          <a:xfrm>
            <a:off x="4813237" y="2499588"/>
            <a:ext cx="25017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01C9979-9F39-4660-A40D-E80050D731A0}"/>
              </a:ext>
            </a:extLst>
          </p:cNvPr>
          <p:cNvGrpSpPr/>
          <p:nvPr/>
        </p:nvGrpSpPr>
        <p:grpSpPr>
          <a:xfrm>
            <a:off x="4872307" y="3607901"/>
            <a:ext cx="2354723" cy="618422"/>
            <a:chOff x="1409557" y="3419187"/>
            <a:chExt cx="2262883" cy="59430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1F54E9-6A01-4E12-9D0E-00B66899658D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7C6BE0D-AE12-4847-BF65-A5C8A1266CA4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E826663-BB12-4D5A-A6C5-15AE0295B653}"/>
              </a:ext>
            </a:extLst>
          </p:cNvPr>
          <p:cNvSpPr txBox="1"/>
          <p:nvPr/>
        </p:nvSpPr>
        <p:spPr>
          <a:xfrm>
            <a:off x="4827555" y="423483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6B9382-4A4C-4C82-9A04-C070D25D8248}"/>
              </a:ext>
            </a:extLst>
          </p:cNvPr>
          <p:cNvSpPr txBox="1"/>
          <p:nvPr/>
        </p:nvSpPr>
        <p:spPr>
          <a:xfrm>
            <a:off x="6069615" y="4234833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4019A5-8EF4-41BC-A22A-1DF66DE66FC9}"/>
              </a:ext>
            </a:extLst>
          </p:cNvPr>
          <p:cNvSpPr txBox="1"/>
          <p:nvPr/>
        </p:nvSpPr>
        <p:spPr>
          <a:xfrm>
            <a:off x="4868586" y="263058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B2FC89-529C-4EF9-AB84-3B51AF7E1CEF}"/>
              </a:ext>
            </a:extLst>
          </p:cNvPr>
          <p:cNvSpPr txBox="1"/>
          <p:nvPr/>
        </p:nvSpPr>
        <p:spPr>
          <a:xfrm>
            <a:off x="6097292" y="2630580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A37010-0102-4AEB-AD5C-A451460486FB}"/>
              </a:ext>
            </a:extLst>
          </p:cNvPr>
          <p:cNvSpPr txBox="1"/>
          <p:nvPr/>
        </p:nvSpPr>
        <p:spPr>
          <a:xfrm>
            <a:off x="4868586" y="3608988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A2B539-EC5C-42BB-A31C-3365BA9A9003}"/>
              </a:ext>
            </a:extLst>
          </p:cNvPr>
          <p:cNvSpPr txBox="1"/>
          <p:nvPr/>
        </p:nvSpPr>
        <p:spPr>
          <a:xfrm>
            <a:off x="6097292" y="3608988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019EC4-3983-44D4-B9BE-E854DF3E2522}"/>
              </a:ext>
            </a:extLst>
          </p:cNvPr>
          <p:cNvGrpSpPr/>
          <p:nvPr/>
        </p:nvGrpSpPr>
        <p:grpSpPr>
          <a:xfrm>
            <a:off x="4872307" y="4604597"/>
            <a:ext cx="2354723" cy="618422"/>
            <a:chOff x="1409557" y="3419187"/>
            <a:chExt cx="2262883" cy="59430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929CED7-EB01-474E-9B86-42D0DB5CCC29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88141EC-3507-4FBD-979D-B6E2D1CD6DBC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D6A6EC2-2CA9-43BC-907F-E1C75999CD37}"/>
              </a:ext>
            </a:extLst>
          </p:cNvPr>
          <p:cNvSpPr txBox="1"/>
          <p:nvPr/>
        </p:nvSpPr>
        <p:spPr>
          <a:xfrm>
            <a:off x="4827555" y="523152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B7507F-022F-4CA0-83FC-BA39617D6993}"/>
              </a:ext>
            </a:extLst>
          </p:cNvPr>
          <p:cNvSpPr txBox="1"/>
          <p:nvPr/>
        </p:nvSpPr>
        <p:spPr>
          <a:xfrm>
            <a:off x="6069615" y="5231529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288E3C-994A-4C53-B380-3E9879E1C64F}"/>
              </a:ext>
            </a:extLst>
          </p:cNvPr>
          <p:cNvSpPr txBox="1"/>
          <p:nvPr/>
        </p:nvSpPr>
        <p:spPr>
          <a:xfrm>
            <a:off x="4868586" y="4605684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EC3E65-0F3B-410F-938C-04D2D44B5BC5}"/>
              </a:ext>
            </a:extLst>
          </p:cNvPr>
          <p:cNvSpPr txBox="1"/>
          <p:nvPr/>
        </p:nvSpPr>
        <p:spPr>
          <a:xfrm>
            <a:off x="6097292" y="4605684"/>
            <a:ext cx="339108" cy="2108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422CDDA-B3F6-45C1-9CC1-1F879C5E7056}"/>
              </a:ext>
            </a:extLst>
          </p:cNvPr>
          <p:cNvSpPr/>
          <p:nvPr/>
        </p:nvSpPr>
        <p:spPr bwMode="auto">
          <a:xfrm>
            <a:off x="7039035" y="230043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C7A7CC-A6B2-4928-82E1-88E6E8B499B2}"/>
              </a:ext>
            </a:extLst>
          </p:cNvPr>
          <p:cNvSpPr/>
          <p:nvPr/>
        </p:nvSpPr>
        <p:spPr bwMode="auto">
          <a:xfrm>
            <a:off x="7039035" y="371769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36F869-01AD-49FE-A199-F0F368CE8623}"/>
              </a:ext>
            </a:extLst>
          </p:cNvPr>
          <p:cNvSpPr/>
          <p:nvPr/>
        </p:nvSpPr>
        <p:spPr bwMode="auto">
          <a:xfrm>
            <a:off x="6883587" y="198947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8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29469"/>
              </p:ext>
            </p:extLst>
          </p:nvPr>
        </p:nvGraphicFramePr>
        <p:xfrm>
          <a:off x="8939284" y="973008"/>
          <a:ext cx="3152632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AI PICK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AI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 맞춤 뉴스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글자 수 두줄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페이지로 이동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영역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댓글 작성 및 목록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2740704-557C-4155-B1CB-2D48C80AB82B}"/>
              </a:ext>
            </a:extLst>
          </p:cNvPr>
          <p:cNvSpPr txBox="1"/>
          <p:nvPr/>
        </p:nvSpPr>
        <p:spPr>
          <a:xfrm>
            <a:off x="1296902" y="4105218"/>
            <a:ext cx="204787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ko-KR" altLang="en-US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기사에 대한 의견을 남겨주세요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97DBA2-3A58-4D97-837D-CA45A213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7" y="4325792"/>
            <a:ext cx="2378848" cy="2487970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A3E9ACC0-2585-4A50-8590-937B8EF7A3D1}"/>
              </a:ext>
            </a:extLst>
          </p:cNvPr>
          <p:cNvSpPr/>
          <p:nvPr/>
        </p:nvSpPr>
        <p:spPr bwMode="auto">
          <a:xfrm>
            <a:off x="1056926" y="497503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8F6D99-CC40-4BA2-A688-831E817D5200}"/>
              </a:ext>
            </a:extLst>
          </p:cNvPr>
          <p:cNvSpPr/>
          <p:nvPr/>
        </p:nvSpPr>
        <p:spPr bwMode="auto">
          <a:xfrm>
            <a:off x="1350824" y="1644816"/>
            <a:ext cx="2418486" cy="2479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 PICK</a:t>
            </a:r>
            <a:endParaRPr lang="ko-KR" altLang="en-US" sz="9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BF7EB-A392-4F6A-9D8C-DF724BA118BF}"/>
              </a:ext>
            </a:extLst>
          </p:cNvPr>
          <p:cNvSpPr/>
          <p:nvPr/>
        </p:nvSpPr>
        <p:spPr bwMode="auto">
          <a:xfrm>
            <a:off x="2606018" y="205696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AAA6AB-2417-4354-95A7-5C8F52A55C0F}"/>
              </a:ext>
            </a:extLst>
          </p:cNvPr>
          <p:cNvSpPr/>
          <p:nvPr/>
        </p:nvSpPr>
        <p:spPr bwMode="auto">
          <a:xfrm>
            <a:off x="1390462" y="2056962"/>
            <a:ext cx="1139167" cy="61842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1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57C7A9-EE82-41D8-B9FB-E402C33CFF67}"/>
              </a:ext>
            </a:extLst>
          </p:cNvPr>
          <p:cNvSpPr txBox="1"/>
          <p:nvPr/>
        </p:nvSpPr>
        <p:spPr>
          <a:xfrm>
            <a:off x="1345710" y="268389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A50E2F-BB1B-4E0C-979F-CFD7E1686261}"/>
              </a:ext>
            </a:extLst>
          </p:cNvPr>
          <p:cNvSpPr txBox="1"/>
          <p:nvPr/>
        </p:nvSpPr>
        <p:spPr>
          <a:xfrm>
            <a:off x="2587770" y="2683894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784DA00-1190-4A5F-B156-02288480A05F}"/>
              </a:ext>
            </a:extLst>
          </p:cNvPr>
          <p:cNvGrpSpPr/>
          <p:nvPr/>
        </p:nvGrpSpPr>
        <p:grpSpPr>
          <a:xfrm>
            <a:off x="1390462" y="3054490"/>
            <a:ext cx="2354723" cy="618422"/>
            <a:chOff x="1409557" y="3419187"/>
            <a:chExt cx="2262883" cy="59430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4BED063-8AE4-4BA6-BF4D-23A2396BB044}"/>
                </a:ext>
              </a:extLst>
            </p:cNvPr>
            <p:cNvSpPr/>
            <p:nvPr/>
          </p:nvSpPr>
          <p:spPr bwMode="auto">
            <a:xfrm>
              <a:off x="2577703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9F0D2CF-81F3-49D5-A865-FD833F5F7B08}"/>
                </a:ext>
              </a:extLst>
            </p:cNvPr>
            <p:cNvSpPr/>
            <p:nvPr/>
          </p:nvSpPr>
          <p:spPr bwMode="auto">
            <a:xfrm>
              <a:off x="1409557" y="3419187"/>
              <a:ext cx="1094737" cy="5943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/>
                  <a:ea typeface="돋움"/>
                </a:rPr>
                <a:t>▶</a:t>
              </a:r>
              <a:endParaRPr lang="ko-KR" altLang="en-US" sz="11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2DB93A7-58B1-4E63-B5ED-FE80F3B09515}"/>
              </a:ext>
            </a:extLst>
          </p:cNvPr>
          <p:cNvSpPr txBox="1"/>
          <p:nvPr/>
        </p:nvSpPr>
        <p:spPr>
          <a:xfrm>
            <a:off x="1345710" y="368142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89393E-4A3A-4703-B4A6-BEBDA64C047D}"/>
              </a:ext>
            </a:extLst>
          </p:cNvPr>
          <p:cNvSpPr txBox="1"/>
          <p:nvPr/>
        </p:nvSpPr>
        <p:spPr>
          <a:xfrm>
            <a:off x="2587770" y="3681422"/>
            <a:ext cx="1203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윤 대통령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의회 연설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“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자유 나침반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확장하는 동맹</a:t>
            </a:r>
            <a:r>
              <a:rPr lang="en-US" altLang="ko-KR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3F5C930-E4CE-4C24-A608-4A011E26FD66}"/>
              </a:ext>
            </a:extLst>
          </p:cNvPr>
          <p:cNvSpPr/>
          <p:nvPr/>
        </p:nvSpPr>
        <p:spPr bwMode="auto">
          <a:xfrm>
            <a:off x="1049418" y="2574147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507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0420FED-20A5-484D-BC2B-A504303DD414}"/>
              </a:ext>
            </a:extLst>
          </p:cNvPr>
          <p:cNvSpPr txBox="1"/>
          <p:nvPr/>
        </p:nvSpPr>
        <p:spPr>
          <a:xfrm>
            <a:off x="1360261" y="2876508"/>
            <a:ext cx="2399527" cy="354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현재까진 도감청을 포함한 미국의 첩보활동 가운데 우리가 보기에 불편한 행동들은 없다는 뜻이라고 설명했습니다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2164375" cy="215444"/>
          </a:xfrm>
        </p:spPr>
        <p:txBody>
          <a:bodyPr/>
          <a:lstStyle/>
          <a:p>
            <a:r>
              <a:rPr lang="ko-KR" altLang="en-US" dirty="0"/>
              <a:t>기사 </a:t>
            </a:r>
            <a:r>
              <a:rPr lang="en-US" altLang="ko-KR" dirty="0"/>
              <a:t>View </a:t>
            </a:r>
            <a:r>
              <a:rPr lang="ko-KR" altLang="en-US" dirty="0"/>
              <a:t>화면 공통 </a:t>
            </a:r>
            <a:r>
              <a:rPr lang="en-US" altLang="ko-KR" dirty="0"/>
              <a:t>(</a:t>
            </a:r>
            <a:r>
              <a:rPr lang="ko-KR" altLang="en-US" dirty="0"/>
              <a:t>영상 기사 유형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32616"/>
              </p:ext>
            </p:extLst>
          </p:nvPr>
        </p:nvGraphicFramePr>
        <p:xfrm>
          <a:off x="8939284" y="973008"/>
          <a:ext cx="3152632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기사 영역 노출 데이터가 없는 경우 안내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 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기사가 영상인 경우 썸네일 영역에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 icon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 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영역에 고정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영상이 플레이 중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일때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기사를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UP </a:t>
                      </a:r>
                      <a:r>
                        <a:rPr kumimoji="1" lang="ko-KR" altLang="en-US" sz="700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스코롤할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툴바</a:t>
                      </a:r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공통항목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(21 Page)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 참조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80757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2345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0530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791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0650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739B02-30C1-4A83-A207-8719353C2CEA}"/>
              </a:ext>
            </a:extLst>
          </p:cNvPr>
          <p:cNvGrpSpPr/>
          <p:nvPr/>
        </p:nvGrpSpPr>
        <p:grpSpPr>
          <a:xfrm>
            <a:off x="1306033" y="1595059"/>
            <a:ext cx="2508585" cy="242977"/>
            <a:chOff x="1306033" y="1595059"/>
            <a:chExt cx="2508585" cy="242977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CCBF13-FFB6-4215-8486-7242F3AE45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91A6866-632C-4CB9-9969-860D88AF5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A97FF1-7AED-4A8F-B158-DFB61A5EA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7093523-00BC-4135-A758-5CBA398C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2E1A62-3CFB-48B1-B222-7AADE6E03E9A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8E9A3AB-2F12-4709-BA3B-94C66ADB3D49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AIR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E86EA2-95E7-48CB-A45F-BF95D8694938}"/>
              </a:ext>
            </a:extLst>
          </p:cNvPr>
          <p:cNvSpPr/>
          <p:nvPr/>
        </p:nvSpPr>
        <p:spPr bwMode="auto">
          <a:xfrm>
            <a:off x="1310796" y="185140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 플레이 중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(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영상이 아닌 경우 해당사항 없음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)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A0235F-9140-40C3-9E58-542D06BC8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8" y="3733081"/>
            <a:ext cx="702147" cy="70214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E8E84BD-E470-45C1-A1AD-B719045564CA}"/>
              </a:ext>
            </a:extLst>
          </p:cNvPr>
          <p:cNvSpPr/>
          <p:nvPr/>
        </p:nvSpPr>
        <p:spPr bwMode="auto">
          <a:xfrm>
            <a:off x="1164288" y="2501182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57F4B6-699D-4A53-BB4D-73EB5C5C2FE1}"/>
              </a:ext>
            </a:extLst>
          </p:cNvPr>
          <p:cNvSpPr/>
          <p:nvPr/>
        </p:nvSpPr>
        <p:spPr bwMode="auto">
          <a:xfrm>
            <a:off x="323274" y="4435228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UP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49FA1-3737-4A34-A052-2F1FBB95E66C}"/>
              </a:ext>
            </a:extLst>
          </p:cNvPr>
          <p:cNvSpPr txBox="1"/>
          <p:nvPr/>
        </p:nvSpPr>
        <p:spPr>
          <a:xfrm>
            <a:off x="4833134" y="2876508"/>
            <a:ext cx="2399527" cy="290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현재까진 도감청을 포함한 미국의 첩보활동 가운데 우리가 보기에 불편한 행동들은 없다는 뜻이라고 설명했습니다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</a:t>
            </a: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7E8CE1-FF09-4804-80F2-2A35B1A958FB}"/>
              </a:ext>
            </a:extLst>
          </p:cNvPr>
          <p:cNvGrpSpPr/>
          <p:nvPr/>
        </p:nvGrpSpPr>
        <p:grpSpPr>
          <a:xfrm>
            <a:off x="4778906" y="1595059"/>
            <a:ext cx="2508585" cy="242977"/>
            <a:chOff x="1306033" y="1595059"/>
            <a:chExt cx="2508585" cy="24297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D43E0C2-3495-4BEF-BEE6-64181BC28B2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06033" y="1838036"/>
              <a:ext cx="2508585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D87FFCB-1ADC-47CA-818D-AA06D504C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3256" y="1642531"/>
              <a:ext cx="671312" cy="112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79A92E6-9C19-48B1-9FE4-15D651551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524" y="1607464"/>
              <a:ext cx="152768" cy="15276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12C5C60-458D-4250-BC62-7C161DA4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54" y="1595059"/>
              <a:ext cx="152768" cy="152768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65EBBF4-6EA4-4805-B867-6A77E07144D9}"/>
                </a:ext>
              </a:extLst>
            </p:cNvPr>
            <p:cNvSpPr/>
            <p:nvPr/>
          </p:nvSpPr>
          <p:spPr bwMode="auto">
            <a:xfrm>
              <a:off x="1409910" y="1633392"/>
              <a:ext cx="272757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제보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795873-0710-44AA-BB38-7BF4376BF3F6}"/>
                </a:ext>
              </a:extLst>
            </p:cNvPr>
            <p:cNvSpPr/>
            <p:nvPr/>
          </p:nvSpPr>
          <p:spPr bwMode="auto">
            <a:xfrm>
              <a:off x="1724579" y="1633392"/>
              <a:ext cx="363748" cy="13704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r>
                <a:rPr lang="ko-KR" altLang="en-US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6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AIR</a:t>
              </a:r>
              <a:endParaRPr lang="ko-KR" altLang="en-US" sz="6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F25296-3B56-4EB6-90FD-A398A59E91FA}"/>
              </a:ext>
            </a:extLst>
          </p:cNvPr>
          <p:cNvSpPr/>
          <p:nvPr/>
        </p:nvSpPr>
        <p:spPr bwMode="auto">
          <a:xfrm>
            <a:off x="4783669" y="185140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 플레이 중</a:t>
            </a:r>
            <a:endParaRPr lang="en-US" altLang="ko-KR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(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영상이 아닌 경우 해당사항 없음</a:t>
            </a: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)</a:t>
            </a:r>
            <a:endParaRPr lang="ko-KR" altLang="en-US" sz="14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E547376-22A2-4732-BC68-450513442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9359" y="3733081"/>
            <a:ext cx="702147" cy="70214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E379FAB-6AB3-49E5-A12F-5E3B7450428F}"/>
              </a:ext>
            </a:extLst>
          </p:cNvPr>
          <p:cNvSpPr/>
          <p:nvPr/>
        </p:nvSpPr>
        <p:spPr bwMode="auto">
          <a:xfrm>
            <a:off x="7370275" y="4435228"/>
            <a:ext cx="897106" cy="2154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DOWN SCROLL</a:t>
            </a:r>
            <a:endParaRPr lang="ko-KR" altLang="en-US" sz="7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6EAC1-E64B-4EBA-B10D-3700B590F7ED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31B5DCD-27A9-4351-ABED-A1D2559E2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18" y="6029079"/>
            <a:ext cx="215444" cy="21544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5D6A9BE-CDF1-495F-8A38-F84673016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0" y="6024822"/>
            <a:ext cx="209550" cy="20955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7BF6FEC-8DD0-4EC2-9241-2194B8AD7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55" y="6032946"/>
            <a:ext cx="185972" cy="18597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8546FA-870B-41EF-BD16-0169D61FFD6C}"/>
              </a:ext>
            </a:extLst>
          </p:cNvPr>
          <p:cNvCxnSpPr/>
          <p:nvPr/>
        </p:nvCxnSpPr>
        <p:spPr bwMode="auto">
          <a:xfrm>
            <a:off x="4780180" y="5980160"/>
            <a:ext cx="251438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600516A-D28B-4133-856B-CA006D687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7" y="6032946"/>
            <a:ext cx="174760" cy="17476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C2BF7F5-7324-4A71-9B0B-3E09B271D0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781" y="6043593"/>
            <a:ext cx="206892" cy="18472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EBA379C-D7B9-4327-AB25-8DE20A302F0C}"/>
              </a:ext>
            </a:extLst>
          </p:cNvPr>
          <p:cNvSpPr txBox="1"/>
          <p:nvPr/>
        </p:nvSpPr>
        <p:spPr>
          <a:xfrm>
            <a:off x="6157896" y="5945873"/>
            <a:ext cx="77766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A8557A8-6AC6-445B-A360-C9B1AB890F5F}"/>
              </a:ext>
            </a:extLst>
          </p:cNvPr>
          <p:cNvSpPr/>
          <p:nvPr/>
        </p:nvSpPr>
        <p:spPr bwMode="auto">
          <a:xfrm>
            <a:off x="4457118" y="6037005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28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48112"/>
              </p:ext>
            </p:extLst>
          </p:nvPr>
        </p:nvGraphicFramePr>
        <p:xfrm>
          <a:off x="8939284" y="973008"/>
          <a:ext cx="3152632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이미지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슬라이드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비율에 따라서 높이 값 유동적 조정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텍스트 포함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 우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SWIP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기능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30AE60-B18A-47C0-A37C-9E36919BC308}"/>
              </a:ext>
            </a:extLst>
          </p:cNvPr>
          <p:cNvSpPr/>
          <p:nvPr/>
        </p:nvSpPr>
        <p:spPr bwMode="auto">
          <a:xfrm>
            <a:off x="1329084" y="1599062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086F-7F5C-4D71-9833-4542AB5300BD}"/>
              </a:ext>
            </a:extLst>
          </p:cNvPr>
          <p:cNvSpPr txBox="1"/>
          <p:nvPr/>
        </p:nvSpPr>
        <p:spPr>
          <a:xfrm>
            <a:off x="1378146" y="3062669"/>
            <a:ext cx="2399527" cy="31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미국의 기밀 문건 유출과 관련해 우리 정부 고위 당국자는 미국이 한국 정부 관계자들을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도감청했다는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의혹에 대해 부인했습니다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당국자는 워싱턴 주미 한국 대사관에서 특파원들과 만나 현재까지 미국의 도감청이 있었다고 말할 수 있는 아무런 근거를 찾지 못했다고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도감청이 없었다고 한미 양국이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결론내린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것이냐는 질문에는 양국 모두 조사가 진행 중인 사안이다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협정에는 한미 간 안보 범위를 우주까지 확장하고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정보의 생산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활용 과정에서 신뢰를 공유하자는 내용이 담길 것으로 보입니다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워싱턴에서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KBS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뉴스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김양순입니다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영상편집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한미희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그래픽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강민수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자료조사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서호정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ts val="1000"/>
              </a:lnSpc>
            </a:pP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9853EB-89EA-4259-8628-B037A0895E05}"/>
              </a:ext>
            </a:extLst>
          </p:cNvPr>
          <p:cNvSpPr txBox="1"/>
          <p:nvPr/>
        </p:nvSpPr>
        <p:spPr>
          <a:xfrm>
            <a:off x="4841782" y="4234238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절정기에 달한 가을 단풍을 보기 위해 몰려든 관광객들로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설악산 소공원이 붐비고 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9C8DCB2-2717-4765-8AD2-E215CE5375E7}"/>
              </a:ext>
            </a:extLst>
          </p:cNvPr>
          <p:cNvGrpSpPr/>
          <p:nvPr/>
        </p:nvGrpSpPr>
        <p:grpSpPr>
          <a:xfrm>
            <a:off x="1329084" y="4714585"/>
            <a:ext cx="2516922" cy="132983"/>
            <a:chOff x="1306033" y="5638315"/>
            <a:chExt cx="2516922" cy="132983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25A5F47-FD0D-4D07-A967-D8369F2897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06033" y="5712255"/>
              <a:ext cx="251692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EACAB50-9897-44B5-8DBB-9216980EE602}"/>
                </a:ext>
              </a:extLst>
            </p:cNvPr>
            <p:cNvSpPr/>
            <p:nvPr/>
          </p:nvSpPr>
          <p:spPr bwMode="auto">
            <a:xfrm>
              <a:off x="2138492" y="5638315"/>
              <a:ext cx="748936" cy="13298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latin typeface="맑은 고딕" pitchFamily="50" charset="-127"/>
                  <a:ea typeface="맑은 고딕" pitchFamily="50" charset="-127"/>
                </a:rPr>
                <a:t>중간 생략</a:t>
              </a:r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대표 이미지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480266-B7F7-4179-87EB-83FB5AE0BBF7}"/>
              </a:ext>
            </a:extLst>
          </p:cNvPr>
          <p:cNvSpPr/>
          <p:nvPr/>
        </p:nvSpPr>
        <p:spPr bwMode="auto">
          <a:xfrm>
            <a:off x="4803804" y="1599062"/>
            <a:ext cx="2484000" cy="22962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 비율에 따른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높이 값 유동적 조정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3DDA16-E5B0-4AB9-A765-507D38E4D6E1}"/>
              </a:ext>
            </a:extLst>
          </p:cNvPr>
          <p:cNvSpPr txBox="1"/>
          <p:nvPr/>
        </p:nvSpPr>
        <p:spPr>
          <a:xfrm>
            <a:off x="4841782" y="3937770"/>
            <a:ext cx="2287436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관광객들로 붐비는 설악산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EAA32-7ADD-4301-AF7D-93A4FA42CDD9}"/>
              </a:ext>
            </a:extLst>
          </p:cNvPr>
          <p:cNvSpPr/>
          <p:nvPr/>
        </p:nvSpPr>
        <p:spPr bwMode="auto">
          <a:xfrm>
            <a:off x="4803804" y="1606462"/>
            <a:ext cx="2484000" cy="170366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FAF487-9E6A-4FD8-81C1-206827284A0B}"/>
              </a:ext>
            </a:extLst>
          </p:cNvPr>
          <p:cNvGrpSpPr/>
          <p:nvPr/>
        </p:nvGrpSpPr>
        <p:grpSpPr>
          <a:xfrm>
            <a:off x="5491379" y="3117187"/>
            <a:ext cx="1100332" cy="570906"/>
            <a:chOff x="5694615" y="5080086"/>
            <a:chExt cx="1100332" cy="570906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24BDAD6-37E7-45A9-B5CE-A836F764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15" y="5080086"/>
              <a:ext cx="570906" cy="570906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9E772682-3031-4626-8E6E-3C1343F55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041" y="5080086"/>
              <a:ext cx="570906" cy="570906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B3475978-DF56-42DE-BDC2-7329957C2D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80" y="2401437"/>
            <a:ext cx="228600" cy="2286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F2486D8-97FB-4A6F-AE86-D3EBA947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10" y="2407141"/>
            <a:ext cx="228600" cy="2286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포토뉴스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8265E5B-B0A7-4D57-9700-EB6E47F79AB8}"/>
              </a:ext>
            </a:extLst>
          </p:cNvPr>
          <p:cNvSpPr/>
          <p:nvPr/>
        </p:nvSpPr>
        <p:spPr bwMode="auto">
          <a:xfrm>
            <a:off x="451788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F7E307-66E4-41F5-958F-9709FB1D0BCB}"/>
              </a:ext>
            </a:extLst>
          </p:cNvPr>
          <p:cNvSpPr/>
          <p:nvPr/>
        </p:nvSpPr>
        <p:spPr bwMode="auto">
          <a:xfrm>
            <a:off x="2402899" y="200803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52371D1-4022-40F2-B29C-298D6AA7D5E9}"/>
              </a:ext>
            </a:extLst>
          </p:cNvPr>
          <p:cNvSpPr/>
          <p:nvPr/>
        </p:nvSpPr>
        <p:spPr bwMode="auto">
          <a:xfrm>
            <a:off x="2402898" y="365994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992DCB-996D-4E31-903E-17CA440CF2E9}"/>
              </a:ext>
            </a:extLst>
          </p:cNvPr>
          <p:cNvSpPr/>
          <p:nvPr/>
        </p:nvSpPr>
        <p:spPr bwMode="auto">
          <a:xfrm>
            <a:off x="5937143" y="223043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41D1FC-5E5F-49BF-B48E-4A5F2F4C7EBB}"/>
              </a:ext>
            </a:extLst>
          </p:cNvPr>
          <p:cNvSpPr/>
          <p:nvPr/>
        </p:nvSpPr>
        <p:spPr bwMode="auto">
          <a:xfrm>
            <a:off x="4766711" y="22308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EEBA4D-9A18-4E2A-B953-850F7C5310B1}"/>
              </a:ext>
            </a:extLst>
          </p:cNvPr>
          <p:cNvSpPr/>
          <p:nvPr/>
        </p:nvSpPr>
        <p:spPr bwMode="auto">
          <a:xfrm>
            <a:off x="6988703" y="223087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D4E972F-0ADF-44A3-ACC8-7273C4874791}"/>
              </a:ext>
            </a:extLst>
          </p:cNvPr>
          <p:cNvSpPr/>
          <p:nvPr/>
        </p:nvSpPr>
        <p:spPr bwMode="auto">
          <a:xfrm>
            <a:off x="6234189" y="395693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04AEC41-0331-4361-8F0E-4C0889B728F9}"/>
              </a:ext>
            </a:extLst>
          </p:cNvPr>
          <p:cNvSpPr/>
          <p:nvPr/>
        </p:nvSpPr>
        <p:spPr bwMode="auto">
          <a:xfrm>
            <a:off x="6234189" y="435012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291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73927"/>
              </p:ext>
            </p:extLst>
          </p:nvPr>
        </p:nvGraphicFramePr>
        <p:xfrm>
          <a:off x="8939284" y="973008"/>
          <a:ext cx="3152632" cy="470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이전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넘김 버튼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다음 이미지로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이동할 이미지가 없는 경우 비활성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페이지 넘버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슬라이드 이동 시 번호 반영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요약문 포함 및 멀티 이미지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요약내용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- 3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줄 요약내용 노출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내용구분 타이틀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 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내용을 구분하는 제목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폰트 사이즈보다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단계 크고 볼드로 표시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카드 뉴스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요약문 포함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멀티 이미지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CA62D-0F53-40B2-A619-A8AEBAA19527}"/>
              </a:ext>
            </a:extLst>
          </p:cNvPr>
          <p:cNvSpPr txBox="1"/>
          <p:nvPr/>
        </p:nvSpPr>
        <p:spPr>
          <a:xfrm>
            <a:off x="1367062" y="4234238"/>
            <a:ext cx="2399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유부남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유부녀들의 자유연애를 추구하는 인터넷 사이트가 있습니다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불륜 알선 사이트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알려지면서 전 세계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천만 명이 넘는 회원이 모였는데요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지난해 한국에도 상륙했다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간통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조장한다는 이유로 접속이 차단됐습니다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하지만 지난달 헌법재판소가 간통죄를 위헌으로 판결하면서 국내 사이트가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했는데요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이대로 괜찮을까요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23C639-6071-47C6-B9EC-7D29CAC45B71}"/>
              </a:ext>
            </a:extLst>
          </p:cNvPr>
          <p:cNvSpPr/>
          <p:nvPr/>
        </p:nvSpPr>
        <p:spPr bwMode="auto">
          <a:xfrm>
            <a:off x="1329084" y="1599062"/>
            <a:ext cx="2484000" cy="22962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카드형 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 비율 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정사각형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AB7AE-5619-4CBE-BAEB-BCEBD504F394}"/>
              </a:ext>
            </a:extLst>
          </p:cNvPr>
          <p:cNvSpPr txBox="1"/>
          <p:nvPr/>
        </p:nvSpPr>
        <p:spPr>
          <a:xfrm>
            <a:off x="1443847" y="3937770"/>
            <a:ext cx="2287436" cy="21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1/12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72D789B-5B81-4997-8519-A0CBA6FF1162}"/>
              </a:ext>
            </a:extLst>
          </p:cNvPr>
          <p:cNvGrpSpPr/>
          <p:nvPr/>
        </p:nvGrpSpPr>
        <p:grpSpPr>
          <a:xfrm>
            <a:off x="2016659" y="3117187"/>
            <a:ext cx="1100332" cy="570906"/>
            <a:chOff x="5694615" y="5080086"/>
            <a:chExt cx="1100332" cy="570906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D192D0A-DF47-4FF1-BE2D-019F0565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615" y="5080086"/>
              <a:ext cx="570906" cy="57090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E4EF789-6E32-4E07-94AA-0A854F67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041" y="5080086"/>
              <a:ext cx="570906" cy="570906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191DF799-8613-4DE6-A6AC-C03D39502E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60" y="2633365"/>
            <a:ext cx="228600" cy="228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DF7796C-67E0-4BA5-B3F7-2CEBE7FA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90" y="2639069"/>
            <a:ext cx="228600" cy="2286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84A0D3-D8D1-4532-B657-21283F56F3C9}"/>
              </a:ext>
            </a:extLst>
          </p:cNvPr>
          <p:cNvSpPr/>
          <p:nvPr/>
        </p:nvSpPr>
        <p:spPr bwMode="auto">
          <a:xfrm>
            <a:off x="2462423" y="22894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386F21-18B3-4777-9674-A83E0D41202B}"/>
              </a:ext>
            </a:extLst>
          </p:cNvPr>
          <p:cNvSpPr/>
          <p:nvPr/>
        </p:nvSpPr>
        <p:spPr bwMode="auto">
          <a:xfrm>
            <a:off x="1291991" y="24628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B2B425-8829-4795-9947-C3E9283EB4A8}"/>
              </a:ext>
            </a:extLst>
          </p:cNvPr>
          <p:cNvSpPr/>
          <p:nvPr/>
        </p:nvSpPr>
        <p:spPr bwMode="auto">
          <a:xfrm>
            <a:off x="3513983" y="246280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F81D52-BA05-44F9-9962-3088FCCF21D8}"/>
              </a:ext>
            </a:extLst>
          </p:cNvPr>
          <p:cNvSpPr/>
          <p:nvPr/>
        </p:nvSpPr>
        <p:spPr bwMode="auto">
          <a:xfrm>
            <a:off x="2113883" y="397450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56455B-9538-4A9F-AE93-FF77E663FE1B}"/>
              </a:ext>
            </a:extLst>
          </p:cNvPr>
          <p:cNvSpPr/>
          <p:nvPr/>
        </p:nvSpPr>
        <p:spPr bwMode="auto">
          <a:xfrm>
            <a:off x="2377900" y="48200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57F0FDD-AA2C-41A8-8E24-4C3CCB38998A}"/>
              </a:ext>
            </a:extLst>
          </p:cNvPr>
          <p:cNvSpPr/>
          <p:nvPr/>
        </p:nvSpPr>
        <p:spPr bwMode="auto">
          <a:xfrm>
            <a:off x="4834434" y="1617350"/>
            <a:ext cx="2407614" cy="1125850"/>
          </a:xfrm>
          <a:prstGeom prst="roundRect">
            <a:avLst>
              <a:gd name="adj" fmla="val 828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7C54D2-94D4-4DE5-B4C2-00DA19BD9165}"/>
              </a:ext>
            </a:extLst>
          </p:cNvPr>
          <p:cNvSpPr txBox="1"/>
          <p:nvPr/>
        </p:nvSpPr>
        <p:spPr>
          <a:xfrm>
            <a:off x="4882376" y="1947416"/>
            <a:ext cx="2311727" cy="7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교수 아빠 논문에 공저자로 이름 올린 미성년 자녀들 대학은 ‘입학 취소’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경찰은 ‘기소 의견’ 송치했는데 검찰은 “처벌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어렵다”며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기소 안 해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FB893-304A-4172-99B7-AF2B6CD9D941}"/>
              </a:ext>
            </a:extLst>
          </p:cNvPr>
          <p:cNvSpPr txBox="1"/>
          <p:nvPr/>
        </p:nvSpPr>
        <p:spPr>
          <a:xfrm>
            <a:off x="5771961" y="1690502"/>
            <a:ext cx="532559" cy="2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CCEBA9-2A8F-40B3-AF3D-FD38EBABC63D}"/>
              </a:ext>
            </a:extLst>
          </p:cNvPr>
          <p:cNvSpPr/>
          <p:nvPr/>
        </p:nvSpPr>
        <p:spPr bwMode="auto">
          <a:xfrm>
            <a:off x="4800203" y="286740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DE184B-EF16-4BBA-AB14-156B70065AE4}"/>
              </a:ext>
            </a:extLst>
          </p:cNvPr>
          <p:cNvSpPr txBox="1"/>
          <p:nvPr/>
        </p:nvSpPr>
        <p:spPr>
          <a:xfrm>
            <a:off x="4841782" y="5235681"/>
            <a:ext cx="239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같은 단과대에 입학하는데요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8E7865-E03D-4163-89FA-3612F338B3A6}"/>
              </a:ext>
            </a:extLst>
          </p:cNvPr>
          <p:cNvSpPr txBox="1"/>
          <p:nvPr/>
        </p:nvSpPr>
        <p:spPr>
          <a:xfrm>
            <a:off x="4841781" y="4850419"/>
            <a:ext cx="2352321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논문에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자녀 끼워 넣기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의혹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입시 비리로 비화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4277852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C77FA2-D2D6-431A-A69B-6FA929FD19DB}"/>
              </a:ext>
            </a:extLst>
          </p:cNvPr>
          <p:cNvSpPr/>
          <p:nvPr/>
        </p:nvSpPr>
        <p:spPr bwMode="auto">
          <a:xfrm>
            <a:off x="4800203" y="5935484"/>
            <a:ext cx="248400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C9BEA2-778A-4D69-AE26-A819D57ABE6F}"/>
              </a:ext>
            </a:extLst>
          </p:cNvPr>
          <p:cNvSpPr/>
          <p:nvPr/>
        </p:nvSpPr>
        <p:spPr bwMode="auto">
          <a:xfrm>
            <a:off x="5862848" y="15559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5D06C0-5CDC-4592-90BA-0AD1B077049F}"/>
              </a:ext>
            </a:extLst>
          </p:cNvPr>
          <p:cNvSpPr/>
          <p:nvPr/>
        </p:nvSpPr>
        <p:spPr bwMode="auto">
          <a:xfrm>
            <a:off x="5862848" y="316570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C6BB48-544F-4200-A505-DB6A1296AF5A}"/>
              </a:ext>
            </a:extLst>
          </p:cNvPr>
          <p:cNvSpPr/>
          <p:nvPr/>
        </p:nvSpPr>
        <p:spPr bwMode="auto">
          <a:xfrm>
            <a:off x="5862848" y="4442059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2CAF4B-A5EC-4ED5-954A-D29B4D8108F1}"/>
              </a:ext>
            </a:extLst>
          </p:cNvPr>
          <p:cNvSpPr/>
          <p:nvPr/>
        </p:nvSpPr>
        <p:spPr bwMode="auto">
          <a:xfrm>
            <a:off x="5862848" y="4870684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813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4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35106"/>
              </p:ext>
            </p:extLst>
          </p:nvPr>
        </p:nvGraphicFramePr>
        <p:xfrm>
          <a:off x="8939284" y="973008"/>
          <a:ext cx="3152632" cy="3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 존재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존재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 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단신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CCEBA9-2A8F-40B3-AF3D-FD38EBABC63D}"/>
              </a:ext>
            </a:extLst>
          </p:cNvPr>
          <p:cNvSpPr/>
          <p:nvPr/>
        </p:nvSpPr>
        <p:spPr bwMode="auto">
          <a:xfrm>
            <a:off x="1326653" y="165805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1718563"/>
            <a:ext cx="23995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이번 연구는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살에서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살 사이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명과 그렇지 않은 어린이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113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명을 대상으로 실시됐습니다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연구팀은 또 임신 중 흡연에 노출된 어린이들은 기분을 관장하는 뇌부위인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상전두엽이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작아 우울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불안 같은 기분장애를 겪을 가능성이 크다는 사실도 발견했다고 밝혔습니다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 연구논문은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신경정신약리학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최신호에 발표됐습니다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C6BB48-544F-4200-A505-DB6A1296AF5A}"/>
              </a:ext>
            </a:extLst>
          </p:cNvPr>
          <p:cNvSpPr/>
          <p:nvPr/>
        </p:nvSpPr>
        <p:spPr bwMode="auto">
          <a:xfrm>
            <a:off x="2390312" y="19739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0EB2F5-8A41-437F-8807-1FFE70572DA0}"/>
              </a:ext>
            </a:extLst>
          </p:cNvPr>
          <p:cNvSpPr txBox="1"/>
          <p:nvPr/>
        </p:nvSpPr>
        <p:spPr>
          <a:xfrm>
            <a:off x="1336178" y="3004482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291FD5-DA4F-4C17-902E-BBD91C3D22A0}"/>
              </a:ext>
            </a:extLst>
          </p:cNvPr>
          <p:cNvSpPr txBox="1"/>
          <p:nvPr/>
        </p:nvSpPr>
        <p:spPr>
          <a:xfrm>
            <a:off x="1365157" y="3353927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F95D968-46EF-4270-9D25-C8A9393A6DF4}"/>
              </a:ext>
            </a:extLst>
          </p:cNvPr>
          <p:cNvSpPr/>
          <p:nvPr/>
        </p:nvSpPr>
        <p:spPr bwMode="auto">
          <a:xfrm>
            <a:off x="1326653" y="3982157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9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9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F99B4-5FE7-49AA-8BB8-16B53EEFB668}"/>
              </a:ext>
            </a:extLst>
          </p:cNvPr>
          <p:cNvSpPr txBox="1"/>
          <p:nvPr/>
        </p:nvSpPr>
        <p:spPr>
          <a:xfrm>
            <a:off x="1336178" y="5328582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E7AE2B-707A-4B1F-9364-66E31687BDEB}"/>
              </a:ext>
            </a:extLst>
          </p:cNvPr>
          <p:cNvSpPr txBox="1"/>
          <p:nvPr/>
        </p:nvSpPr>
        <p:spPr>
          <a:xfrm>
            <a:off x="1365157" y="5687552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고등학생 자녀들이 국립대 교수인 아버지가 쓰는 논문에 공동 저자로 이름을 올렸습니다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훗날 이 자녀들은 아버지가 근무하고 있는 대학</a:t>
            </a:r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36A2E8-AB0C-4CDB-BBF7-FC052708D11C}"/>
              </a:ext>
            </a:extLst>
          </p:cNvPr>
          <p:cNvSpPr/>
          <p:nvPr/>
        </p:nvSpPr>
        <p:spPr bwMode="auto">
          <a:xfrm>
            <a:off x="3361862" y="304078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4350F0-A453-4CF6-8718-E4AF3B1BB2D5}"/>
              </a:ext>
            </a:extLst>
          </p:cNvPr>
          <p:cNvSpPr/>
          <p:nvPr/>
        </p:nvSpPr>
        <p:spPr bwMode="auto">
          <a:xfrm>
            <a:off x="3438062" y="3450357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C51D6A-E372-40E9-A790-CA566DDDAAA9}"/>
              </a:ext>
            </a:extLst>
          </p:cNvPr>
          <p:cNvSpPr/>
          <p:nvPr/>
        </p:nvSpPr>
        <p:spPr bwMode="auto">
          <a:xfrm>
            <a:off x="6962312" y="27931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190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B59C1-70BF-4455-97C1-D1ADB554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058" y="572978"/>
            <a:ext cx="631904" cy="215444"/>
          </a:xfrm>
        </p:spPr>
        <p:txBody>
          <a:bodyPr/>
          <a:lstStyle/>
          <a:p>
            <a:r>
              <a:rPr lang="ko-KR" altLang="en-US" dirty="0"/>
              <a:t>기사 영역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5E5C4-C2CE-4D01-A9EE-874E71700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06675" y="567974"/>
            <a:ext cx="888385" cy="215444"/>
          </a:xfrm>
        </p:spPr>
        <p:txBody>
          <a:bodyPr/>
          <a:lstStyle/>
          <a:p>
            <a:r>
              <a:rPr lang="en-US" altLang="ko-KR" dirty="0"/>
              <a:t>SB_KNM_03_10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815D8D-2C37-4791-B72A-59DC6A639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77951BB-B83A-46D0-9884-BA84CFCA3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D74DFAE-2AE1-46F5-BD4F-A71E62AFE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2023.04.27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A1C7925-806A-463D-BCC3-60620C55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01131"/>
              </p:ext>
            </p:extLst>
          </p:nvPr>
        </p:nvGraphicFramePr>
        <p:xfrm>
          <a:off x="8939284" y="973008"/>
          <a:ext cx="3152632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133327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18047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 화면은 기사 부분의 각 유형에 대한 사항을 정의합니다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 영상 기사 형은 </a:t>
                      </a:r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 화면 참조 </a:t>
                      </a: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31653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내 자체영상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 본문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단신 뉴스 </a:t>
                      </a:r>
                      <a:endParaRPr kumimoji="1" lang="en-US" altLang="ko-KR" sz="700" b="1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[2-1]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b="1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 썸네일 이미지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 : 9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영역 전체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Width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영역에서 영상 플레이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[2-2]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기사본문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기사의 본문 텍스트 내용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 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좌측 정렬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기준영역을 넘어가는 경우 줄 바꿈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[2-3]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비율 정사각형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정렬기준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센터 정렬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/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 영역 전체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[2-4]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 캡션이 없는 경우 노출되지 않음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수 한 줄 이상인 경우 말 줄임 처리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[2-5]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본문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형식과 차별화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해당 기사 </a:t>
                      </a:r>
                      <a:r>
                        <a:rPr kumimoji="1" lang="en-US" altLang="ko-KR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View </a:t>
                      </a:r>
                      <a:r>
                        <a:rPr kumimoji="1" lang="ko-KR" altLang="en-US" sz="700" kern="1200" spc="0" baseline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화면으로 이동 </a:t>
                      </a:r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17782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39041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b="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28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700" kern="1200" spc="0" baseline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78580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60A8E55F-5402-41FB-8A0D-AFAE771E7639}"/>
              </a:ext>
            </a:extLst>
          </p:cNvPr>
          <p:cNvSpPr/>
          <p:nvPr/>
        </p:nvSpPr>
        <p:spPr bwMode="auto">
          <a:xfrm>
            <a:off x="1061457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D33C3F-4C17-4A43-96B8-FD852DC0D4E8}"/>
              </a:ext>
            </a:extLst>
          </p:cNvPr>
          <p:cNvSpPr/>
          <p:nvPr/>
        </p:nvSpPr>
        <p:spPr bwMode="auto">
          <a:xfrm>
            <a:off x="104775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자체영상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8009A57-659E-494D-BC98-0C96517351B8}"/>
              </a:ext>
            </a:extLst>
          </p:cNvPr>
          <p:cNvSpPr/>
          <p:nvPr/>
        </p:nvSpPr>
        <p:spPr bwMode="auto">
          <a:xfrm>
            <a:off x="8007692" y="973008"/>
            <a:ext cx="843174" cy="20019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본문 내 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과거 기사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공통항목제외</a:t>
            </a:r>
            <a:endParaRPr lang="en-US" altLang="ko-KR" sz="8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5CF0A03-24FD-4079-9FF1-57D33B2DDC5B}"/>
              </a:ext>
            </a:extLst>
          </p:cNvPr>
          <p:cNvSpPr/>
          <p:nvPr/>
        </p:nvSpPr>
        <p:spPr bwMode="auto">
          <a:xfrm>
            <a:off x="1043169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48A9E-117A-4766-8359-C6FC002D50DC}"/>
              </a:ext>
            </a:extLst>
          </p:cNvPr>
          <p:cNvSpPr txBox="1"/>
          <p:nvPr/>
        </p:nvSpPr>
        <p:spPr>
          <a:xfrm>
            <a:off x="4841782" y="3081786"/>
            <a:ext cx="239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24FED6-FB16-4D38-818D-0F42E7BB3453}"/>
              </a:ext>
            </a:extLst>
          </p:cNvPr>
          <p:cNvSpPr/>
          <p:nvPr/>
        </p:nvSpPr>
        <p:spPr bwMode="auto">
          <a:xfrm>
            <a:off x="4519794" y="3543451"/>
            <a:ext cx="202474" cy="20247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291FD5-DA4F-4C17-902E-BBD91C3D22A0}"/>
              </a:ext>
            </a:extLst>
          </p:cNvPr>
          <p:cNvSpPr txBox="1"/>
          <p:nvPr/>
        </p:nvSpPr>
        <p:spPr>
          <a:xfrm>
            <a:off x="1365157" y="1743149"/>
            <a:ext cx="2399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태아 때 산모의 흡연에 노출됐던 아이는 상대적으로 뇌가 작고 기분장애를 겪게 될 위험이 크다는 연구결과가 나왔습니다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네덜란드 에라스무스 메디컬센터 연구 결과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임신 중 흡연에 노출됐던 어린이들은 흡연에 노출되지 않았던 어린이들에 비해 뇌의 회색질과 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백질이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적어 뇌의 크기가 작은 것으로 나타났습니다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F95D968-46EF-4270-9D25-C8A9393A6DF4}"/>
              </a:ext>
            </a:extLst>
          </p:cNvPr>
          <p:cNvSpPr/>
          <p:nvPr/>
        </p:nvSpPr>
        <p:spPr bwMode="auto">
          <a:xfrm>
            <a:off x="1326653" y="30182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F99B4-5FE7-49AA-8BB8-16B53EEFB668}"/>
              </a:ext>
            </a:extLst>
          </p:cNvPr>
          <p:cNvSpPr txBox="1"/>
          <p:nvPr/>
        </p:nvSpPr>
        <p:spPr>
          <a:xfrm>
            <a:off x="1336178" y="4341689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미국폭설가스</a:t>
            </a:r>
            <a:endParaRPr lang="en-US" altLang="ko-KR" sz="700" b="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E7AE2B-707A-4B1F-9364-66E31687BDEB}"/>
              </a:ext>
            </a:extLst>
          </p:cNvPr>
          <p:cNvSpPr txBox="1"/>
          <p:nvPr/>
        </p:nvSpPr>
        <p:spPr>
          <a:xfrm>
            <a:off x="1365157" y="4638320"/>
            <a:ext cx="239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미국은 특히 동부지역을 중심으로 폭설피해가 이어졌다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연관 기사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] ☞ 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美 동부 기록적 폭설로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명 숨져</a:t>
            </a:r>
          </a:p>
          <a:p>
            <a:pPr algn="l"/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4350F0-A453-4CF6-8718-E4AF3B1BB2D5}"/>
              </a:ext>
            </a:extLst>
          </p:cNvPr>
          <p:cNvSpPr/>
          <p:nvPr/>
        </p:nvSpPr>
        <p:spPr bwMode="auto">
          <a:xfrm>
            <a:off x="3466819" y="20570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C51D6A-E372-40E9-A790-CA566DDDAAA9}"/>
              </a:ext>
            </a:extLst>
          </p:cNvPr>
          <p:cNvSpPr/>
          <p:nvPr/>
        </p:nvSpPr>
        <p:spPr bwMode="auto">
          <a:xfrm>
            <a:off x="6962312" y="2793132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435149-CF2E-4F2B-885C-BF404EB543C4}"/>
              </a:ext>
            </a:extLst>
          </p:cNvPr>
          <p:cNvSpPr/>
          <p:nvPr/>
        </p:nvSpPr>
        <p:spPr bwMode="auto">
          <a:xfrm>
            <a:off x="4803278" y="16466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200148-B4E0-43FA-8F52-8763D47C9637}"/>
              </a:ext>
            </a:extLst>
          </p:cNvPr>
          <p:cNvSpPr/>
          <p:nvPr/>
        </p:nvSpPr>
        <p:spPr bwMode="auto">
          <a:xfrm>
            <a:off x="4803278" y="3704050"/>
            <a:ext cx="2484000" cy="129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16 : 9 </a:t>
            </a:r>
            <a:r>
              <a:rPr lang="ko-KR" altLang="en-US" sz="1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이미지</a:t>
            </a:r>
            <a:endParaRPr lang="en-US" altLang="ko-KR" sz="1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F8CF8-DFE6-46CE-B382-DB149390D06C}"/>
              </a:ext>
            </a:extLst>
          </p:cNvPr>
          <p:cNvSpPr txBox="1"/>
          <p:nvPr/>
        </p:nvSpPr>
        <p:spPr>
          <a:xfrm>
            <a:off x="4908053" y="5027489"/>
            <a:ext cx="2287436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옵티머스 펀드 피해자들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사진 출처 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연합뉴스</a:t>
            </a: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E991B-2FA0-43FE-93C7-E590B21C42DB}"/>
              </a:ext>
            </a:extLst>
          </p:cNvPr>
          <p:cNvSpPr txBox="1"/>
          <p:nvPr/>
        </p:nvSpPr>
        <p:spPr>
          <a:xfrm>
            <a:off x="4841782" y="5396361"/>
            <a:ext cx="239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☞ 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취재파일</a:t>
            </a:r>
            <a:r>
              <a:rPr lang="en-US" altLang="ko-KR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K/2015.05.10] ‘</a:t>
            </a:r>
            <a:r>
              <a:rPr lang="ko-KR" altLang="en-US" sz="800" b="1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맑은 고딕" pitchFamily="50" charset="-127"/>
                <a:ea typeface="맑은 고딕" pitchFamily="50" charset="-127"/>
              </a:rPr>
              <a:t>법보다 힘’ 협력업체의 눈물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중국은 전역을 휩쓴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역대급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한파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절정을 맞을 것으로 보인다고 중국 중앙기상대가 전망했다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D1F4D2-4B97-4964-90D9-A0A174A59EA9}"/>
              </a:ext>
            </a:extLst>
          </p:cNvPr>
          <p:cNvSpPr/>
          <p:nvPr/>
        </p:nvSpPr>
        <p:spPr bwMode="auto">
          <a:xfrm>
            <a:off x="3466819" y="356199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542BB-3847-4B05-922E-19862B237003}"/>
              </a:ext>
            </a:extLst>
          </p:cNvPr>
          <p:cNvSpPr/>
          <p:nvPr/>
        </p:nvSpPr>
        <p:spPr bwMode="auto">
          <a:xfrm>
            <a:off x="2057119" y="4381145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5CC7D-8CFA-49DA-9D9F-B689AD6B2517}"/>
              </a:ext>
            </a:extLst>
          </p:cNvPr>
          <p:cNvSpPr/>
          <p:nvPr/>
        </p:nvSpPr>
        <p:spPr bwMode="auto">
          <a:xfrm>
            <a:off x="3476344" y="5038370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DA053-67BA-4B97-9E54-6DFD9507F536}"/>
              </a:ext>
            </a:extLst>
          </p:cNvPr>
          <p:cNvSpPr/>
          <p:nvPr/>
        </p:nvSpPr>
        <p:spPr bwMode="auto">
          <a:xfrm>
            <a:off x="5847430" y="19052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38A6A0-2BFF-4474-A76C-72137BE5D022}"/>
              </a:ext>
            </a:extLst>
          </p:cNvPr>
          <p:cNvSpPr/>
          <p:nvPr/>
        </p:nvSpPr>
        <p:spPr bwMode="auto">
          <a:xfrm>
            <a:off x="6942805" y="324829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84A84A-B97B-4544-8428-F11873861293}"/>
              </a:ext>
            </a:extLst>
          </p:cNvPr>
          <p:cNvSpPr/>
          <p:nvPr/>
        </p:nvSpPr>
        <p:spPr bwMode="auto">
          <a:xfrm>
            <a:off x="6942805" y="42579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7BA1D7-770D-47FD-974B-16416FA702B3}"/>
              </a:ext>
            </a:extLst>
          </p:cNvPr>
          <p:cNvSpPr/>
          <p:nvPr/>
        </p:nvSpPr>
        <p:spPr bwMode="auto">
          <a:xfrm>
            <a:off x="6942805" y="5067566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6DA98-B54E-455A-BD26-E7D14764D6F7}"/>
              </a:ext>
            </a:extLst>
          </p:cNvPr>
          <p:cNvSpPr/>
          <p:nvPr/>
        </p:nvSpPr>
        <p:spPr bwMode="auto">
          <a:xfrm>
            <a:off x="6942805" y="5439041"/>
            <a:ext cx="336369" cy="13743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2-5</a:t>
            </a:r>
            <a:endParaRPr lang="ko-KR" altLang="en-US" sz="700" b="1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/>
        </p:nvGraphicFramePr>
        <p:xfrm>
          <a:off x="597774" y="1073283"/>
          <a:ext cx="10996451" cy="14178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데이터가 존재하지 </a:t>
                      </a:r>
                      <a:endParaRPr lang="en-US" altLang="ko-KR" sz="900" b="0" kern="1200" spc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않는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경우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 섹션 내 데이터가 없는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안내문구 노출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뉴스를 준비중입니다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잠시 후 다시 확인해 주세요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해당 섹션 노출을 제어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컨텐츠가 없는 경우 다른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섹션으로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대처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섹션을 노출하지 않음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30858"/>
                  </a:ext>
                </a:extLst>
              </a:tr>
              <a:tr h="266862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예외 항목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컨텐츠를 반드시 노출해야 하는 항목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헤드라인 뉴스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1069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Group 91">
            <a:extLst>
              <a:ext uri="{FF2B5EF4-FFF2-40B4-BE49-F238E27FC236}">
                <a16:creationId xmlns:a16="http://schemas.microsoft.com/office/drawing/2014/main" id="{CC4711DC-246A-401D-8F8C-A7AAF1A7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93910"/>
              </p:ext>
            </p:extLst>
          </p:nvPr>
        </p:nvGraphicFramePr>
        <p:xfrm>
          <a:off x="597774" y="3633602"/>
          <a:ext cx="10996451" cy="2857968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단일 속보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279685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 속보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일자에 여러 건의 속보가 있는 경우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CMS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노출을 활성화 한 경우에만 노출 됨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최상단에 노출 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속보 리스트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정렬순서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시간 부터 최근 시간 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75664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단문 메시지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좌측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재난포털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바로가기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추천뉴스 하단 영역에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단문 메시지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내외 최대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 정도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380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속보띠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로고 영역 하단에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메시지 롤링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리스트는 기본 노출 개수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이상인 경우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스코롤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영역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        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리스트 영역 두줄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60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808035-ECAC-449B-839E-E38C011EFE86}"/>
              </a:ext>
            </a:extLst>
          </p:cNvPr>
          <p:cNvSpPr txBox="1"/>
          <p:nvPr/>
        </p:nvSpPr>
        <p:spPr>
          <a:xfrm>
            <a:off x="531570" y="273870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B0244-B94E-4E04-9CFE-D9BC26C94F64}"/>
              </a:ext>
            </a:extLst>
          </p:cNvPr>
          <p:cNvSpPr txBox="1"/>
          <p:nvPr/>
        </p:nvSpPr>
        <p:spPr>
          <a:xfrm>
            <a:off x="687977" y="2984929"/>
            <a:ext cx="5956663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 홈페이지 이용 시 고정된 영역을 통해 속보 등 신속하게 정보를 제공할 수 있도록 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홈페이지에서 고정된 영역을 통해 정보를 전달하는 기준은 다음과 같다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01B8-4ED5-435A-9286-8C07E6BD49D4}"/>
              </a:ext>
            </a:extLst>
          </p:cNvPr>
          <p:cNvSpPr txBox="1"/>
          <p:nvPr/>
        </p:nvSpPr>
        <p:spPr>
          <a:xfrm>
            <a:off x="9819380" y="3330891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81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4B82BC-33EB-4B0A-9F0B-66301F400289}"/>
              </a:ext>
            </a:extLst>
          </p:cNvPr>
          <p:cNvSpPr txBox="1"/>
          <p:nvPr/>
        </p:nvSpPr>
        <p:spPr>
          <a:xfrm>
            <a:off x="466635" y="29250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 서비스 정책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Group 91">
            <a:extLst>
              <a:ext uri="{FF2B5EF4-FFF2-40B4-BE49-F238E27FC236}">
                <a16:creationId xmlns:a16="http://schemas.microsoft.com/office/drawing/2014/main" id="{8E9FDDCB-16A2-474B-B962-E8E53BB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89454"/>
              </p:ext>
            </p:extLst>
          </p:nvPr>
        </p:nvGraphicFramePr>
        <p:xfrm>
          <a:off x="597774" y="1073283"/>
          <a:ext cx="10996451" cy="4195224"/>
        </p:xfrm>
        <a:graphic>
          <a:graphicData uri="http://schemas.openxmlformats.org/drawingml/2006/table">
            <a:tbl>
              <a:tblPr/>
              <a:tblGrid>
                <a:gridCol w="13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135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3494116">
                  <a:extLst>
                    <a:ext uri="{9D8B030D-6E8A-4147-A177-3AD203B41FA5}">
                      <a16:colId xmlns:a16="http://schemas.microsoft.com/office/drawing/2014/main" val="3278365753"/>
                    </a:ext>
                  </a:extLst>
                </a:gridCol>
                <a:gridCol w="3509556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Mobile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공지사항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재난 속보 띠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82264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공지사항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위쪽에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공지사항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230400"/>
                  </a:ext>
                </a:extLst>
              </a:tr>
              <a:tr h="221167">
                <a:tc rowSpan="2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펼쳐진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동영상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Play)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접근 시 기본 노출 형태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22836"/>
                  </a:ext>
                </a:extLst>
              </a:tr>
              <a:tr h="221167">
                <a:tc vMerge="1"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LIVE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속보 띠 노출을 활성화 한 경우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졉혀진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 공지사항 영역 아래에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20987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재난 레이어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컨텐츠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메인 화면 헤드라인 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 제작된 배너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34478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전체 메뉴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전체 메뉴 제공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화면에서 공통적으로 제공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해당사항 없음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4744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알립니다 노출을 활성화 한 경우 </a:t>
                      </a: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Footer 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위에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최신 알립니다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 노출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노출 제한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이내 </a:t>
                      </a: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108000" marT="72000" marB="72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350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0750E4-57A0-4105-94F9-2F13B554ACE9}"/>
              </a:ext>
            </a:extLst>
          </p:cNvPr>
          <p:cNvSpPr txBox="1"/>
          <p:nvPr/>
        </p:nvSpPr>
        <p:spPr>
          <a:xfrm>
            <a:off x="531570" y="744446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영역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235B-67CC-45C6-AD11-100993207F3E}"/>
              </a:ext>
            </a:extLst>
          </p:cNvPr>
          <p:cNvSpPr txBox="1"/>
          <p:nvPr/>
        </p:nvSpPr>
        <p:spPr>
          <a:xfrm>
            <a:off x="9819380" y="7444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세부 기준은 화면 설계 참조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 bwMode="auto">
          <a:xfrm>
            <a:off x="967154" y="1090246"/>
            <a:ext cx="140677" cy="14067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4209" y="106386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아이콘 표시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967154" y="2162908"/>
            <a:ext cx="1468316" cy="940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59085" y="3235569"/>
            <a:ext cx="2765190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59085" y="3521321"/>
            <a:ext cx="2760061" cy="11210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Multiple Inputs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85463" y="1517767"/>
            <a:ext cx="669934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79973" y="1816705"/>
            <a:ext cx="669934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5636" y="151775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Positive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5636" y="1813404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Negative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2662" y="21431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09918" y="2162908"/>
            <a:ext cx="1468316" cy="940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돋움"/>
                <a:ea typeface="돋움"/>
              </a:rPr>
              <a:t>▶</a:t>
            </a:r>
            <a:endParaRPr lang="ko-KR" altLang="en-US" sz="14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5426" y="21431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959085" y="473246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                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</a:rPr>
              <a:t>▼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6130" y="322347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6130" y="350043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다중 입력 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8260" y="473246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 박스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984738" y="518250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1716" y="514515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723996" y="5182508"/>
            <a:ext cx="114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4889" y="51451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2576146" y="5173716"/>
            <a:ext cx="123092" cy="12309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290130" y="5173716"/>
            <a:ext cx="123092" cy="1230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8183" y="514625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 체크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81356" y="51462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7249" y="1025769"/>
            <a:ext cx="24459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6445" y="1026502"/>
            <a:ext cx="190793" cy="2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4462" y="1058376"/>
            <a:ext cx="241300" cy="18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 descr="C:\Users\nexti\Downloads\favorite_FILL0_wght400_GRAD0_opsz4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8889" y="1037247"/>
            <a:ext cx="220053" cy="220053"/>
          </a:xfrm>
          <a:prstGeom prst="rect">
            <a:avLst/>
          </a:prstGeom>
          <a:noFill/>
        </p:spPr>
      </p:pic>
      <p:pic>
        <p:nvPicPr>
          <p:cNvPr id="4105" name="Picture 9" descr="C:\Users\nexti\Downloads\chat_bubble_FILL0_wght400_GRAD0_opsz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0581" y="1063623"/>
            <a:ext cx="202469" cy="202469"/>
          </a:xfrm>
          <a:prstGeom prst="rect">
            <a:avLst/>
          </a:prstGeom>
          <a:noFill/>
        </p:spPr>
      </p:pic>
      <p:pic>
        <p:nvPicPr>
          <p:cNvPr id="4106" name="Picture 10" descr="C:\Users\nexti\Downloads\mail_FILL0_wght400_GRAD0_opsz4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73572" y="1037249"/>
            <a:ext cx="211259" cy="211259"/>
          </a:xfrm>
          <a:prstGeom prst="rect">
            <a:avLst/>
          </a:prstGeom>
          <a:noFill/>
        </p:spPr>
      </p:pic>
      <p:pic>
        <p:nvPicPr>
          <p:cNvPr id="4107" name="Picture 11" descr="C:\Users\nexti\Downloads\share_FILL0_wght400_GRAD0_opsz4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57049" y="1046040"/>
            <a:ext cx="193675" cy="193675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6008520" y="106386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특정 아이콘</a:t>
            </a:r>
          </a:p>
        </p:txBody>
      </p:sp>
      <p:pic>
        <p:nvPicPr>
          <p:cNvPr id="4108" name="Picture 12" descr="C:\Users\nexti\Downloads\date_range_FILL0_wght400_GRAD0_opsz48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66003" y="1046162"/>
            <a:ext cx="219930" cy="219930"/>
          </a:xfrm>
          <a:prstGeom prst="rect">
            <a:avLst/>
          </a:prstGeom>
          <a:noFill/>
        </p:spPr>
      </p:pic>
      <p:pic>
        <p:nvPicPr>
          <p:cNvPr id="4109" name="Picture 13" descr="C:\Users\nexti\Downloads\toggle_on_FILL0_wght400_GRAD0_opsz4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18672" y="1028823"/>
            <a:ext cx="272439" cy="272439"/>
          </a:xfrm>
          <a:prstGeom prst="rect">
            <a:avLst/>
          </a:prstGeom>
          <a:noFill/>
        </p:spPr>
      </p:pic>
      <p:sp>
        <p:nvSpPr>
          <p:cNvPr id="43" name="직사각형 42"/>
          <p:cNvSpPr/>
          <p:nvPr/>
        </p:nvSpPr>
        <p:spPr bwMode="auto">
          <a:xfrm>
            <a:off x="2809852" y="1816705"/>
            <a:ext cx="669934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5515" y="1813404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Normal Button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67154" y="5592464"/>
            <a:ext cx="2760784" cy="4780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BANNER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/>
        </p:nvSpPr>
        <p:spPr>
          <a:xfrm>
            <a:off x="466635" y="292501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Template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525420" y="1000108"/>
            <a:ext cx="2714988" cy="12946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8355687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8927191" y="1960677"/>
            <a:ext cx="511166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941117" y="106385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25551" y="142873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7525420" y="2571744"/>
            <a:ext cx="2714988" cy="1666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525418" y="2571744"/>
            <a:ext cx="2709859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endParaRPr lang="ko-KR" altLang="en-US" sz="7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95336" y="2566250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8962749" y="3929066"/>
            <a:ext cx="511200" cy="202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07116" y="328612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Modal Pop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386479" y="3930974"/>
            <a:ext cx="511200" cy="202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415E01-B8C8-4D02-8756-76E6EFC7062F}"/>
              </a:ext>
            </a:extLst>
          </p:cNvPr>
          <p:cNvSpPr/>
          <p:nvPr/>
        </p:nvSpPr>
        <p:spPr bwMode="auto">
          <a:xfrm>
            <a:off x="2997435" y="4732468"/>
            <a:ext cx="1151655" cy="202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2023-01-01</a:t>
            </a:r>
            <a:endParaRPr lang="ko-KR" altLang="en-US" sz="800" dirty="0" err="1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5CB75-A278-4DDE-A360-82F9626E4B4B}"/>
              </a:ext>
            </a:extLst>
          </p:cNvPr>
          <p:cNvSpPr txBox="1"/>
          <p:nvPr/>
        </p:nvSpPr>
        <p:spPr>
          <a:xfrm>
            <a:off x="4166610" y="473246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캘린더 선택</a:t>
            </a:r>
          </a:p>
        </p:txBody>
      </p:sp>
      <p:pic>
        <p:nvPicPr>
          <p:cNvPr id="58" name="Picture 12" descr="C:\Users\nexti\Downloads\date_range_FILL0_wght400_GRAD0_opsz48.png">
            <a:extLst>
              <a:ext uri="{FF2B5EF4-FFF2-40B4-BE49-F238E27FC236}">
                <a16:creationId xmlns:a16="http://schemas.microsoft.com/office/drawing/2014/main" id="{816084ED-93ED-4BE2-9112-CDE61532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4727" y="4774230"/>
            <a:ext cx="118697" cy="118697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8E084A-F91D-458B-966C-DF0F132A08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37" y="1019908"/>
            <a:ext cx="237392" cy="2373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52C2763-AF19-4609-A1DD-E3798FF247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90" y="1033574"/>
            <a:ext cx="227397" cy="227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/>
        </p:nvSpPr>
        <p:spPr>
          <a:xfrm>
            <a:off x="466635" y="29250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모바일 제스처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Guide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2131514-BF01-45FF-94F7-2987A147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7" y="1118466"/>
            <a:ext cx="1143000" cy="1143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A53875A-F8FE-4AE6-8483-207965F4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1037060"/>
            <a:ext cx="1143000" cy="1143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41F3427-8D05-4FDA-8768-59C2C3A70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03" y="1037060"/>
            <a:ext cx="1143000" cy="1143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1FF57B-1D46-4A36-8DF6-E2C29B369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118466"/>
            <a:ext cx="1143000" cy="1143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F2EE19E-6199-448C-85FC-BFA3433C6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1" y="3166197"/>
            <a:ext cx="11430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A5B57E5-05A1-4372-A160-F7D670F50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96" y="3166197"/>
            <a:ext cx="11430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B0A5478-FAB4-4BE4-9ADC-D1678C765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97" y="3166197"/>
            <a:ext cx="1143000" cy="952500"/>
          </a:xfrm>
          <a:prstGeom prst="rect">
            <a:avLst/>
          </a:prstGeom>
        </p:spPr>
      </p:pic>
      <p:pic>
        <p:nvPicPr>
          <p:cNvPr id="4096" name="그림 4095">
            <a:extLst>
              <a:ext uri="{FF2B5EF4-FFF2-40B4-BE49-F238E27FC236}">
                <a16:creationId xmlns:a16="http://schemas.microsoft.com/office/drawing/2014/main" id="{2698BCC3-8E2D-4435-881D-00BEA6CA2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63" y="3166197"/>
            <a:ext cx="1143000" cy="952500"/>
          </a:xfrm>
          <a:prstGeom prst="rect">
            <a:avLst/>
          </a:prstGeom>
        </p:spPr>
      </p:pic>
      <p:pic>
        <p:nvPicPr>
          <p:cNvPr id="4098" name="그림 4097">
            <a:extLst>
              <a:ext uri="{FF2B5EF4-FFF2-40B4-BE49-F238E27FC236}">
                <a16:creationId xmlns:a16="http://schemas.microsoft.com/office/drawing/2014/main" id="{E5F17056-1094-440E-8463-CFD9E1216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3166197"/>
            <a:ext cx="1143000" cy="952500"/>
          </a:xfrm>
          <a:prstGeom prst="rect">
            <a:avLst/>
          </a:prstGeom>
        </p:spPr>
      </p:pic>
      <p:pic>
        <p:nvPicPr>
          <p:cNvPr id="4100" name="그림 4099">
            <a:extLst>
              <a:ext uri="{FF2B5EF4-FFF2-40B4-BE49-F238E27FC236}">
                <a16:creationId xmlns:a16="http://schemas.microsoft.com/office/drawing/2014/main" id="{BAEF7CB5-B8C5-4F5A-947D-97021FB0A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999249"/>
            <a:ext cx="1143000" cy="1143000"/>
          </a:xfrm>
          <a:prstGeom prst="rect">
            <a:avLst/>
          </a:prstGeom>
        </p:spPr>
      </p:pic>
      <p:pic>
        <p:nvPicPr>
          <p:cNvPr id="4111" name="그림 4110">
            <a:extLst>
              <a:ext uri="{FF2B5EF4-FFF2-40B4-BE49-F238E27FC236}">
                <a16:creationId xmlns:a16="http://schemas.microsoft.com/office/drawing/2014/main" id="{0AB47C21-F107-4413-842E-79BBE8B31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1" y="999249"/>
            <a:ext cx="1143000" cy="1143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1FD7759-9671-45ED-991E-4E182033C5DD}"/>
              </a:ext>
            </a:extLst>
          </p:cNvPr>
          <p:cNvSpPr txBox="1"/>
          <p:nvPr/>
        </p:nvSpPr>
        <p:spPr>
          <a:xfrm>
            <a:off x="1044443" y="2180060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Up Down Scroll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9DD021-CD47-49C1-A613-B2932B924B91}"/>
              </a:ext>
            </a:extLst>
          </p:cNvPr>
          <p:cNvSpPr txBox="1"/>
          <p:nvPr/>
        </p:nvSpPr>
        <p:spPr>
          <a:xfrm>
            <a:off x="4303888" y="2180060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Down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AC458F-34C4-4C8C-A8C1-727AA83E4B05}"/>
              </a:ext>
            </a:extLst>
          </p:cNvPr>
          <p:cNvSpPr txBox="1"/>
          <p:nvPr/>
        </p:nvSpPr>
        <p:spPr>
          <a:xfrm>
            <a:off x="5849834" y="2180060"/>
            <a:ext cx="595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Up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544653-4976-486A-8765-98A59542D9E5}"/>
              </a:ext>
            </a:extLst>
          </p:cNvPr>
          <p:cNvSpPr txBox="1"/>
          <p:nvPr/>
        </p:nvSpPr>
        <p:spPr>
          <a:xfrm>
            <a:off x="7530603" y="2180060"/>
            <a:ext cx="633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Left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9C7EA-D076-4FD4-A601-488E254B2DDD}"/>
              </a:ext>
            </a:extLst>
          </p:cNvPr>
          <p:cNvSpPr txBox="1"/>
          <p:nvPr/>
        </p:nvSpPr>
        <p:spPr>
          <a:xfrm>
            <a:off x="8786825" y="2180060"/>
            <a:ext cx="707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SWIP Right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D46E0F-AD96-44D1-A09E-A47721540F32}"/>
              </a:ext>
            </a:extLst>
          </p:cNvPr>
          <p:cNvSpPr txBox="1"/>
          <p:nvPr/>
        </p:nvSpPr>
        <p:spPr>
          <a:xfrm>
            <a:off x="2478105" y="2180060"/>
            <a:ext cx="928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Left Right Scroll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E0D426-9D99-4B8B-938F-39C29FCDB4A5}"/>
              </a:ext>
            </a:extLst>
          </p:cNvPr>
          <p:cNvSpPr txBox="1"/>
          <p:nvPr/>
        </p:nvSpPr>
        <p:spPr>
          <a:xfrm>
            <a:off x="1324968" y="417511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402287-005E-44C4-8AC9-2EFAC496BF7C}"/>
              </a:ext>
            </a:extLst>
          </p:cNvPr>
          <p:cNvSpPr txBox="1"/>
          <p:nvPr/>
        </p:nvSpPr>
        <p:spPr>
          <a:xfrm>
            <a:off x="2579894" y="4175115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Double Tap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B62AF6-135D-42E8-A2E1-EED2C5508CA9}"/>
              </a:ext>
            </a:extLst>
          </p:cNvPr>
          <p:cNvSpPr txBox="1"/>
          <p:nvPr/>
        </p:nvSpPr>
        <p:spPr>
          <a:xfrm>
            <a:off x="4447739" y="4175115"/>
            <a:ext cx="425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9F7D22-41EB-43C8-BD39-9369A27A9909}"/>
              </a:ext>
            </a:extLst>
          </p:cNvPr>
          <p:cNvSpPr txBox="1"/>
          <p:nvPr/>
        </p:nvSpPr>
        <p:spPr>
          <a:xfrm>
            <a:off x="5826860" y="4175115"/>
            <a:ext cx="8996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 and Drag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66D402-1743-4EDA-A2DA-05CCE5078A3C}"/>
              </a:ext>
            </a:extLst>
          </p:cNvPr>
          <p:cNvSpPr txBox="1"/>
          <p:nvPr/>
        </p:nvSpPr>
        <p:spPr>
          <a:xfrm>
            <a:off x="7381192" y="417511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 Press</a:t>
            </a:r>
            <a:endParaRPr lang="ko-KR" altLang="en-US" sz="8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1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534A-97F4-448F-9D95-BC36B20F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17" y="2844225"/>
            <a:ext cx="6665607" cy="584775"/>
          </a:xfrm>
        </p:spPr>
        <p:txBody>
          <a:bodyPr/>
          <a:lstStyle/>
          <a:p>
            <a:r>
              <a:rPr lang="ko-KR" altLang="en-US" dirty="0"/>
              <a:t>공통영역</a:t>
            </a:r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r>
              <a:rPr lang="en-US" altLang="ko-KR" dirty="0"/>
              <a:t>/</a:t>
            </a:r>
            <a:r>
              <a:rPr lang="ko-KR" altLang="en-US" dirty="0" err="1"/>
              <a:t>툴바</a:t>
            </a:r>
            <a:r>
              <a:rPr lang="en-US" altLang="ko-KR" dirty="0"/>
              <a:t>/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765D-86D9-4A14-B254-FA9CD5C0FB56}"/>
              </a:ext>
            </a:extLst>
          </p:cNvPr>
          <p:cNvSpPr txBox="1"/>
          <p:nvPr/>
        </p:nvSpPr>
        <p:spPr>
          <a:xfrm>
            <a:off x="869417" y="3579223"/>
            <a:ext cx="5458546" cy="48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뉴스 홈페이지의 모든 화면에서 공통적으로 사용되는 영역 및 항목으로 메인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적용되어지는 공통 영역과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기사 시청 시 필요한 공통 항목으로 구분된다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66300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34447</TotalTime>
  <Words>13131</Words>
  <Application>Microsoft Office PowerPoint</Application>
  <PresentationFormat>와이드스크린</PresentationFormat>
  <Paragraphs>2862</Paragraphs>
  <Slides>47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나눔고딕</vt:lpstr>
      <vt:lpstr>돋움</vt:lpstr>
      <vt:lpstr>맑은 고딕</vt:lpstr>
      <vt:lpstr>Arial</vt:lpstr>
      <vt:lpstr>Wingdings</vt:lpstr>
      <vt:lpstr>디자인</vt:lpstr>
      <vt:lpstr>내용양식</vt:lpstr>
      <vt:lpstr>UIUX설계서(Mobile)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공통영역(헤더/푸터/툴바/플레이어)</vt:lpstr>
      <vt:lpstr>PowerPoint 프레젠테이션</vt:lpstr>
      <vt:lpstr>Header</vt:lpstr>
      <vt:lpstr>Header</vt:lpstr>
      <vt:lpstr>Header</vt:lpstr>
      <vt:lpstr>Header</vt:lpstr>
      <vt:lpstr>Header</vt:lpstr>
      <vt:lpstr>Header (알림 설정 – APP에서만 사용)</vt:lpstr>
      <vt:lpstr>Header</vt:lpstr>
      <vt:lpstr>Footer</vt:lpstr>
      <vt:lpstr>Footer</vt:lpstr>
      <vt:lpstr>Footer</vt:lpstr>
      <vt:lpstr>Footer</vt:lpstr>
      <vt:lpstr>Footer</vt:lpstr>
      <vt:lpstr>메인화면</vt:lpstr>
      <vt:lpstr>PowerPoint 프레젠테이션</vt:lpstr>
      <vt:lpstr>메인화면 공통 </vt:lpstr>
      <vt:lpstr>메인화면 공통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기사 View 화면</vt:lpstr>
      <vt:lpstr>PowerPoint 프레젠테이션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View 화면 공통 (영상 기사 유형 기준)</vt:lpstr>
      <vt:lpstr>기사 영역</vt:lpstr>
      <vt:lpstr>기사 영역</vt:lpstr>
      <vt:lpstr>기사 영역</vt:lpstr>
      <vt:lpstr>기사 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DHKIM</dc:creator>
  <cp:lastModifiedBy>Owen Song</cp:lastModifiedBy>
  <cp:revision>1582</cp:revision>
  <dcterms:created xsi:type="dcterms:W3CDTF">2020-04-27T04:37:00Z</dcterms:created>
  <dcterms:modified xsi:type="dcterms:W3CDTF">2023-08-09T02:04:20Z</dcterms:modified>
</cp:coreProperties>
</file>