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88"/>
  </p:notesMasterIdLst>
  <p:sldIdLst>
    <p:sldId id="270" r:id="rId3"/>
    <p:sldId id="261" r:id="rId4"/>
    <p:sldId id="474" r:id="rId5"/>
    <p:sldId id="475" r:id="rId6"/>
    <p:sldId id="477" r:id="rId7"/>
    <p:sldId id="476" r:id="rId8"/>
    <p:sldId id="413" r:id="rId9"/>
    <p:sldId id="410" r:id="rId10"/>
    <p:sldId id="478" r:id="rId11"/>
    <p:sldId id="501" r:id="rId12"/>
    <p:sldId id="411" r:id="rId13"/>
    <p:sldId id="482" r:id="rId14"/>
    <p:sldId id="429" r:id="rId15"/>
    <p:sldId id="431" r:id="rId16"/>
    <p:sldId id="425" r:id="rId17"/>
    <p:sldId id="432" r:id="rId18"/>
    <p:sldId id="415" r:id="rId19"/>
    <p:sldId id="489" r:id="rId20"/>
    <p:sldId id="490" r:id="rId21"/>
    <p:sldId id="491" r:id="rId22"/>
    <p:sldId id="500" r:id="rId23"/>
    <p:sldId id="423" r:id="rId24"/>
    <p:sldId id="480" r:id="rId25"/>
    <p:sldId id="416" r:id="rId26"/>
    <p:sldId id="483" r:id="rId27"/>
    <p:sldId id="417" r:id="rId28"/>
    <p:sldId id="456" r:id="rId29"/>
    <p:sldId id="455" r:id="rId30"/>
    <p:sldId id="418" r:id="rId31"/>
    <p:sldId id="473" r:id="rId32"/>
    <p:sldId id="420" r:id="rId33"/>
    <p:sldId id="421" r:id="rId34"/>
    <p:sldId id="422" r:id="rId35"/>
    <p:sldId id="427" r:id="rId36"/>
    <p:sldId id="433" r:id="rId37"/>
    <p:sldId id="440" r:id="rId38"/>
    <p:sldId id="441" r:id="rId39"/>
    <p:sldId id="442" r:id="rId40"/>
    <p:sldId id="439" r:id="rId41"/>
    <p:sldId id="481" r:id="rId42"/>
    <p:sldId id="479" r:id="rId43"/>
    <p:sldId id="502" r:id="rId44"/>
    <p:sldId id="435" r:id="rId45"/>
    <p:sldId id="492" r:id="rId46"/>
    <p:sldId id="493" r:id="rId47"/>
    <p:sldId id="494" r:id="rId48"/>
    <p:sldId id="438" r:id="rId49"/>
    <p:sldId id="437" r:id="rId50"/>
    <p:sldId id="484" r:id="rId51"/>
    <p:sldId id="485" r:id="rId52"/>
    <p:sldId id="486" r:id="rId53"/>
    <p:sldId id="487" r:id="rId54"/>
    <p:sldId id="495" r:id="rId55"/>
    <p:sldId id="496" r:id="rId56"/>
    <p:sldId id="497" r:id="rId57"/>
    <p:sldId id="498" r:id="rId58"/>
    <p:sldId id="499" r:id="rId59"/>
    <p:sldId id="443" r:id="rId60"/>
    <p:sldId id="444" r:id="rId61"/>
    <p:sldId id="445" r:id="rId62"/>
    <p:sldId id="446" r:id="rId63"/>
    <p:sldId id="447" r:id="rId64"/>
    <p:sldId id="448" r:id="rId65"/>
    <p:sldId id="504" r:id="rId66"/>
    <p:sldId id="505" r:id="rId67"/>
    <p:sldId id="506" r:id="rId68"/>
    <p:sldId id="451" r:id="rId69"/>
    <p:sldId id="452" r:id="rId70"/>
    <p:sldId id="453" r:id="rId71"/>
    <p:sldId id="457" r:id="rId72"/>
    <p:sldId id="458" r:id="rId73"/>
    <p:sldId id="459" r:id="rId74"/>
    <p:sldId id="460" r:id="rId75"/>
    <p:sldId id="461" r:id="rId76"/>
    <p:sldId id="462" r:id="rId77"/>
    <p:sldId id="463" r:id="rId78"/>
    <p:sldId id="464" r:id="rId79"/>
    <p:sldId id="465" r:id="rId80"/>
    <p:sldId id="466" r:id="rId81"/>
    <p:sldId id="468" r:id="rId82"/>
    <p:sldId id="467" r:id="rId83"/>
    <p:sldId id="469" r:id="rId84"/>
    <p:sldId id="470" r:id="rId85"/>
    <p:sldId id="471" r:id="rId86"/>
    <p:sldId id="472" r:id="rId8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8C99245-CD3C-48D3-8C86-664CC2D43091}">
          <p14:sldIdLst>
            <p14:sldId id="270"/>
            <p14:sldId id="261"/>
          </p14:sldIdLst>
        </p14:section>
        <p14:section name="서비스정책" id="{65F54180-8E78-4374-AEE8-2207F77BDA11}">
          <p14:sldIdLst>
            <p14:sldId id="474"/>
            <p14:sldId id="475"/>
            <p14:sldId id="477"/>
            <p14:sldId id="476"/>
          </p14:sldIdLst>
        </p14:section>
        <p14:section name="가이드" id="{077F620D-2C90-44CE-80A9-3E3E7FC1797B}">
          <p14:sldIdLst>
            <p14:sldId id="413"/>
          </p14:sldIdLst>
        </p14:section>
        <p14:section name="공통영역(헤더/푸터/툴바/플레이어)" id="{6DF2EFFF-72DD-4728-8578-5CDF35D8FED9}">
          <p14:sldIdLst>
            <p14:sldId id="410"/>
            <p14:sldId id="478"/>
            <p14:sldId id="501"/>
          </p14:sldIdLst>
        </p14:section>
        <p14:section name="Header" id="{DE09507F-CB94-4EBD-9892-81120A430722}">
          <p14:sldIdLst>
            <p14:sldId id="411"/>
            <p14:sldId id="482"/>
            <p14:sldId id="429"/>
            <p14:sldId id="431"/>
            <p14:sldId id="425"/>
            <p14:sldId id="432"/>
          </p14:sldIdLst>
        </p14:section>
        <p14:section name="Footer" id="{E3011B98-1FA5-4189-B026-C7FD9BE6B595}">
          <p14:sldIdLst>
            <p14:sldId id="415"/>
          </p14:sldIdLst>
        </p14:section>
        <p14:section name="Toolbar" id="{AD5CACA7-FCD0-4EBF-AF0F-C36F6D42C2E7}">
          <p14:sldIdLst>
            <p14:sldId id="489"/>
            <p14:sldId id="490"/>
            <p14:sldId id="491"/>
          </p14:sldIdLst>
        </p14:section>
        <p14:section name="영상 플레이어" id="{F566463C-F66D-47C4-8F25-7793D45CFCD1}">
          <p14:sldIdLst>
            <p14:sldId id="500"/>
          </p14:sldIdLst>
        </p14:section>
        <p14:section name="메인 화면" id="{0B5C4481-B53F-4DD8-83DB-16DD7BF34368}">
          <p14:sldIdLst>
            <p14:sldId id="423"/>
            <p14:sldId id="480"/>
            <p14:sldId id="416"/>
            <p14:sldId id="483"/>
            <p14:sldId id="417"/>
            <p14:sldId id="456"/>
            <p14:sldId id="455"/>
            <p14:sldId id="418"/>
            <p14:sldId id="473"/>
            <p14:sldId id="420"/>
            <p14:sldId id="421"/>
            <p14:sldId id="422"/>
            <p14:sldId id="427"/>
          </p14:sldIdLst>
        </p14:section>
        <p14:section name="메인(텍스트버전)" id="{07FD4CCB-4E62-4298-B5AF-33D45406C35E}">
          <p14:sldIdLst>
            <p14:sldId id="433"/>
            <p14:sldId id="440"/>
            <p14:sldId id="441"/>
            <p14:sldId id="442"/>
          </p14:sldIdLst>
        </p14:section>
        <p14:section name="기사View 화면" id="{386ADC9C-163D-4B97-9D9C-DF0D40EE5D0A}">
          <p14:sldIdLst>
            <p14:sldId id="439"/>
            <p14:sldId id="481"/>
            <p14:sldId id="479"/>
            <p14:sldId id="502"/>
            <p14:sldId id="435"/>
            <p14:sldId id="492"/>
            <p14:sldId id="493"/>
            <p14:sldId id="494"/>
            <p14:sldId id="438"/>
            <p14:sldId id="437"/>
            <p14:sldId id="484"/>
            <p14:sldId id="485"/>
            <p14:sldId id="486"/>
            <p14:sldId id="487"/>
            <p14:sldId id="495"/>
            <p14:sldId id="496"/>
            <p14:sldId id="497"/>
            <p14:sldId id="498"/>
            <p14:sldId id="499"/>
          </p14:sldIdLst>
        </p14:section>
        <p14:section name="기사View 텍스트버전" id="{25FFCC84-BB1B-435B-A9D7-AA38048449A4}">
          <p14:sldIdLst>
            <p14:sldId id="443"/>
            <p14:sldId id="444"/>
            <p14:sldId id="445"/>
            <p14:sldId id="446"/>
          </p14:sldIdLst>
        </p14:section>
        <p14:section name="서브_분야별" id="{64A3B2C4-410C-4A8C-B7FB-B70BE380C72A}">
          <p14:sldIdLst>
            <p14:sldId id="447"/>
            <p14:sldId id="448"/>
            <p14:sldId id="504"/>
            <p14:sldId id="505"/>
            <p14:sldId id="506"/>
            <p14:sldId id="451"/>
            <p14:sldId id="452"/>
            <p14:sldId id="453"/>
          </p14:sldIdLst>
        </p14:section>
        <p14:section name="서브_이슈" id="{065864BF-F678-40F9-B1D5-B0E7DE13DBD1}">
          <p14:sldIdLst>
            <p14:sldId id="457"/>
            <p14:sldId id="458"/>
            <p14:sldId id="459"/>
            <p14:sldId id="460"/>
            <p14:sldId id="461"/>
          </p14:sldIdLst>
        </p14:section>
        <p14:section name="서브_TV 뉴스" id="{1B0286B6-9A52-4E2F-906C-636356C9A924}">
          <p14:sldIdLst>
            <p14:sldId id="462"/>
            <p14:sldId id="463"/>
            <p14:sldId id="464"/>
            <p14:sldId id="465"/>
            <p14:sldId id="466"/>
            <p14:sldId id="468"/>
            <p14:sldId id="467"/>
          </p14:sldIdLst>
        </p14:section>
        <p14:section name="프리미엄K" id="{D080593E-1DE3-4930-BE3A-75C9A6D39ECA}">
          <p14:sldIdLst>
            <p14:sldId id="469"/>
            <p14:sldId id="470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2807">
          <p15:clr>
            <a:srgbClr val="A4A3A4"/>
          </p15:clr>
        </p15:guide>
        <p15:guide id="3" pos="597" userDrawn="1">
          <p15:clr>
            <a:srgbClr val="A4A3A4"/>
          </p15:clr>
        </p15:guide>
        <p15:guide id="5" pos="5065" userDrawn="1">
          <p15:clr>
            <a:srgbClr val="A4A3A4"/>
          </p15:clr>
        </p15:guide>
        <p15:guide id="6" orient="horz" pos="3453" userDrawn="1">
          <p15:clr>
            <a:srgbClr val="A4A3A4"/>
          </p15:clr>
        </p15:guide>
        <p15:guide id="7" orient="horz" pos="2001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pos="2842" userDrawn="1">
          <p15:clr>
            <a:srgbClr val="A4A3A4"/>
          </p15:clr>
        </p15:guide>
        <p15:guide id="12" pos="1708" userDrawn="1">
          <p15:clr>
            <a:srgbClr val="A4A3A4"/>
          </p15:clr>
        </p15:guide>
        <p15:guide id="13" pos="3931" userDrawn="1">
          <p15:clr>
            <a:srgbClr val="A4A3A4"/>
          </p15:clr>
        </p15:guide>
        <p15:guide id="14" orient="horz" pos="2183" userDrawn="1">
          <p15:clr>
            <a:srgbClr val="A4A3A4"/>
          </p15:clr>
        </p15:guide>
        <p15:guide id="15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n Song" initials="OS" lastIdx="9" clrIdx="0">
    <p:extLst>
      <p:ext uri="{19B8F6BF-5375-455C-9EA6-DF929625EA0E}">
        <p15:presenceInfo xmlns:p15="http://schemas.microsoft.com/office/powerpoint/2012/main" userId="c0372010e1707d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FFFFF"/>
    <a:srgbClr val="EAEAEA"/>
    <a:srgbClr val="262626"/>
    <a:srgbClr val="93CDDD"/>
    <a:srgbClr val="595959"/>
    <a:srgbClr val="7F7F7F"/>
    <a:srgbClr val="EEECE1"/>
    <a:srgbClr val="1E1C11"/>
    <a:srgbClr val="34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6336" autoAdjust="0"/>
  </p:normalViewPr>
  <p:slideViewPr>
    <p:cSldViewPr snapToGrid="0">
      <p:cViewPr varScale="1">
        <p:scale>
          <a:sx n="110" d="100"/>
          <a:sy n="110" d="100"/>
        </p:scale>
        <p:origin x="762" y="96"/>
      </p:cViewPr>
      <p:guideLst>
        <p:guide orient="horz" pos="2364"/>
        <p:guide pos="2807"/>
        <p:guide pos="597"/>
        <p:guide pos="5065"/>
        <p:guide orient="horz" pos="3453"/>
        <p:guide orient="horz" pos="2001"/>
        <p:guide orient="horz" pos="1003"/>
        <p:guide orient="horz" pos="1865"/>
        <p:guide pos="2842"/>
        <p:guide pos="1708"/>
        <p:guide pos="3931"/>
        <p:guide orient="horz" pos="2183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-38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3AC4-3B19-48B4-BB84-A1B0B0145F21}" type="datetimeFigureOut">
              <a:rPr lang="ko-KR" altLang="en-US" smtClean="0"/>
              <a:pPr/>
              <a:t>2023-08-10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12967-0047-4224-B374-1AF1C39647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8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2822" y="2138947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ko-KR" altLang="en-US" sz="3600" b="1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문서명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7D66B-2E43-4C1A-93D1-97294456AA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2822" y="1677282"/>
            <a:ext cx="202536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buFontTx/>
              <a:buNone/>
              <a:defRPr lang="ko-KR" altLang="en-US" sz="24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003C17-E5C8-4914-8DAD-9CC6847D80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997" y="5914210"/>
            <a:ext cx="1602006" cy="345086"/>
          </a:xfrm>
          <a:prstGeom prst="rect">
            <a:avLst/>
          </a:prstGeom>
        </p:spPr>
      </p:pic>
      <p:sp>
        <p:nvSpPr>
          <p:cNvPr id="12" name="Text Box 108">
            <a:extLst>
              <a:ext uri="{FF2B5EF4-FFF2-40B4-BE49-F238E27FC236}">
                <a16:creationId xmlns:a16="http://schemas.microsoft.com/office/drawing/2014/main" id="{B980861D-2104-4FA4-AC86-FD7285B676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68563" y="6340069"/>
            <a:ext cx="7232998" cy="349250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에스제이테크놀로지의 사전 승인 없이 본 내용의 전부 또는 일부에 대한 복사</a:t>
            </a:r>
            <a:r>
              <a:rPr kumimoji="1" lang="en-US" altLang="ko-KR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전재</a:t>
            </a:r>
            <a:r>
              <a:rPr kumimoji="1" lang="en-US" altLang="ko-KR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배포</a:t>
            </a:r>
            <a:r>
              <a:rPr kumimoji="1" lang="en-US" altLang="ko-KR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사용을 금합니다</a:t>
            </a:r>
            <a:r>
              <a:rPr kumimoji="1" lang="en-US" altLang="ko-KR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F082564-0C18-4FC2-91BA-C717F30BDC74}"/>
              </a:ext>
            </a:extLst>
          </p:cNvPr>
          <p:cNvCxnSpPr/>
          <p:nvPr userDrawn="1"/>
        </p:nvCxnSpPr>
        <p:spPr bwMode="auto">
          <a:xfrm>
            <a:off x="1767385" y="1653164"/>
            <a:ext cx="0" cy="1142952"/>
          </a:xfrm>
          <a:prstGeom prst="line">
            <a:avLst/>
          </a:prstGeom>
          <a:noFill/>
          <a:ln w="57150" cap="flat" cmpd="sng" algn="ctr">
            <a:solidFill>
              <a:srgbClr val="E6E5E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588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다음페이지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491952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54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이전다음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491952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이전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54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Header_표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272630"/>
          </a:xfrm>
          <a:prstGeom prst="rect">
            <a:avLst/>
          </a:prstGeom>
          <a:solidFill>
            <a:schemeClr val="bg2"/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en-US" altLang="ko-KR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20919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Footer_표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503829"/>
            <a:ext cx="8743288" cy="272630"/>
          </a:xfrm>
          <a:prstGeom prst="rect">
            <a:avLst/>
          </a:prstGeom>
          <a:solidFill>
            <a:schemeClr val="bg2"/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en-US" altLang="ko-KR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3401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한개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grpSp>
        <p:nvGrpSpPr>
          <p:cNvPr id="39" name="그룹 38"/>
          <p:cNvGrpSpPr/>
          <p:nvPr userDrawn="1"/>
        </p:nvGrpSpPr>
        <p:grpSpPr>
          <a:xfrm>
            <a:off x="3167147" y="1130530"/>
            <a:ext cx="2768139" cy="5517884"/>
            <a:chOff x="1479664" y="1130530"/>
            <a:chExt cx="2768139" cy="5517884"/>
          </a:xfrm>
        </p:grpSpPr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317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두개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1180406" y="1130530"/>
            <a:ext cx="2768139" cy="5517884"/>
            <a:chOff x="1479664" y="1130530"/>
            <a:chExt cx="2768139" cy="5517884"/>
          </a:xfrm>
        </p:grpSpPr>
        <p:pic>
          <p:nvPicPr>
            <p:cNvPr id="3077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9" name="그룹 38"/>
          <p:cNvGrpSpPr/>
          <p:nvPr userDrawn="1"/>
        </p:nvGrpSpPr>
        <p:grpSpPr>
          <a:xfrm>
            <a:off x="4653203" y="1130530"/>
            <a:ext cx="2768139" cy="5517884"/>
            <a:chOff x="1479664" y="1130530"/>
            <a:chExt cx="2768139" cy="5517884"/>
          </a:xfrm>
        </p:grpSpPr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317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C_Ma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30647" y="567973"/>
            <a:ext cx="319318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75014" y="567972"/>
            <a:ext cx="678391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2022.11.09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A6581-958B-29C9-3003-04C6D0ED005F}"/>
              </a:ext>
            </a:extLst>
          </p:cNvPr>
          <p:cNvSpPr txBox="1"/>
          <p:nvPr userDrawn="1"/>
        </p:nvSpPr>
        <p:spPr>
          <a:xfrm>
            <a:off x="9445211" y="592534"/>
            <a:ext cx="49244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</p:spTree>
    <p:extLst>
      <p:ext uri="{BB962C8B-B14F-4D97-AF65-F5344CB8AC3E}">
        <p14:creationId xmlns:p14="http://schemas.microsoft.com/office/powerpoint/2010/main" val="2489956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925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108266" y="886593"/>
            <a:ext cx="119802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" name="Text Box 409">
            <a:extLst>
              <a:ext uri="{FF2B5EF4-FFF2-40B4-BE49-F238E27FC236}">
                <a16:creationId xmlns:a16="http://schemas.microsoft.com/office/drawing/2014/main" id="{6AB7A9BA-6728-4047-8410-348346523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24192" y="53339"/>
            <a:ext cx="4253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편성제작정보시스템 기능개선</a:t>
            </a:r>
            <a:endParaRPr lang="en-US" altLang="ko-KR" sz="10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F5623-AA3C-4609-A250-DB9A66E516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4" y="57626"/>
            <a:ext cx="1087173" cy="237649"/>
          </a:xfrm>
          <a:prstGeom prst="rect">
            <a:avLst/>
          </a:prstGeom>
        </p:spPr>
      </p:pic>
      <p:graphicFrame>
        <p:nvGraphicFramePr>
          <p:cNvPr id="5" name="Group 91">
            <a:extLst>
              <a:ext uri="{FF2B5EF4-FFF2-40B4-BE49-F238E27FC236}">
                <a16:creationId xmlns:a16="http://schemas.microsoft.com/office/drawing/2014/main" id="{BACBEFEC-DE63-424C-81A2-8BD49B5DB08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40503938"/>
              </p:ext>
            </p:extLst>
          </p:nvPr>
        </p:nvGraphicFramePr>
        <p:xfrm>
          <a:off x="108264" y="317784"/>
          <a:ext cx="11969451" cy="473167"/>
        </p:xfrm>
        <a:graphic>
          <a:graphicData uri="http://schemas.openxmlformats.org/drawingml/2006/table">
            <a:tbl>
              <a:tblPr/>
              <a:tblGrid>
                <a:gridCol w="5528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257">
                  <a:extLst>
                    <a:ext uri="{9D8B030D-6E8A-4147-A177-3AD203B41FA5}">
                      <a16:colId xmlns:a16="http://schemas.microsoft.com/office/drawing/2014/main" val="3279441897"/>
                    </a:ext>
                  </a:extLst>
                </a:gridCol>
                <a:gridCol w="1009934">
                  <a:extLst>
                    <a:ext uri="{9D8B030D-6E8A-4147-A177-3AD203B41FA5}">
                      <a16:colId xmlns:a16="http://schemas.microsoft.com/office/drawing/2014/main" val="1757977927"/>
                    </a:ext>
                  </a:extLst>
                </a:gridCol>
                <a:gridCol w="661917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593677">
                  <a:extLst>
                    <a:ext uri="{9D8B030D-6E8A-4147-A177-3AD203B41FA5}">
                      <a16:colId xmlns:a16="http://schemas.microsoft.com/office/drawing/2014/main" val="1224293613"/>
                    </a:ext>
                  </a:extLst>
                </a:gridCol>
                <a:gridCol w="1015804">
                  <a:extLst>
                    <a:ext uri="{9D8B030D-6E8A-4147-A177-3AD203B41FA5}">
                      <a16:colId xmlns:a16="http://schemas.microsoft.com/office/drawing/2014/main" val="1314106338"/>
                    </a:ext>
                  </a:extLst>
                </a:gridCol>
                <a:gridCol w="457601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Title(Location)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Name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 ID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Revised Date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송영훈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AAB3FF-1F08-4485-878A-99C9021CA045}"/>
              </a:ext>
            </a:extLst>
          </p:cNvPr>
          <p:cNvSpPr txBox="1"/>
          <p:nvPr userDrawn="1"/>
        </p:nvSpPr>
        <p:spPr>
          <a:xfrm>
            <a:off x="11542759" y="569778"/>
            <a:ext cx="622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9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9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1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3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124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9417" y="284422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간지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C54E0B-3DDA-4AFB-B20E-31BEC3FDC20D}"/>
              </a:ext>
            </a:extLst>
          </p:cNvPr>
          <p:cNvCxnSpPr/>
          <p:nvPr userDrawn="1"/>
        </p:nvCxnSpPr>
        <p:spPr bwMode="auto">
          <a:xfrm>
            <a:off x="862593" y="3442648"/>
            <a:ext cx="5595582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2812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9417" y="284422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간지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C54E0B-3DDA-4AFB-B20E-31BEC3FDC20D}"/>
              </a:ext>
            </a:extLst>
          </p:cNvPr>
          <p:cNvCxnSpPr/>
          <p:nvPr userDrawn="1"/>
        </p:nvCxnSpPr>
        <p:spPr bwMode="auto">
          <a:xfrm>
            <a:off x="862593" y="3442648"/>
            <a:ext cx="5595582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302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E7498498-DDC6-4623-AAD7-B7D8B4619CF3}"/>
              </a:ext>
            </a:extLst>
          </p:cNvPr>
          <p:cNvSpPr txBox="1">
            <a:spLocks/>
          </p:cNvSpPr>
          <p:nvPr userDrawn="1"/>
        </p:nvSpPr>
        <p:spPr>
          <a:xfrm>
            <a:off x="2562145" y="449419"/>
            <a:ext cx="95436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429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685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0287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kern="1200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문서 개정 이력</a:t>
            </a:r>
          </a:p>
        </p:txBody>
      </p:sp>
      <p:sp>
        <p:nvSpPr>
          <p:cNvPr id="6" name="Line 83">
            <a:extLst>
              <a:ext uri="{FF2B5EF4-FFF2-40B4-BE49-F238E27FC236}">
                <a16:creationId xmlns:a16="http://schemas.microsoft.com/office/drawing/2014/main" id="{7252A646-17F6-4A03-94E5-CA28297128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sp>
        <p:nvSpPr>
          <p:cNvPr id="7" name="Text Box 243">
            <a:extLst>
              <a:ext uri="{FF2B5EF4-FFF2-40B4-BE49-F238E27FC236}">
                <a16:creationId xmlns:a16="http://schemas.microsoft.com/office/drawing/2014/main" id="{03BEF19F-973F-4079-BFAF-82478E5A8D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1570" y="6259719"/>
            <a:ext cx="6177576" cy="4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685800" eaLnBrk="1" hangingPunct="1"/>
            <a:r>
              <a:rPr lang="ko-KR" altLang="en-US" sz="825" b="1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문서 버전 관리를 위한 고지 </a:t>
            </a:r>
          </a:p>
          <a:p>
            <a:pPr defTabSz="685800" eaLnBrk="1" hangingPunct="1"/>
            <a:endParaRPr lang="en-US" altLang="ko-KR" sz="225" spc="-76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685800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문서는 프로젝트의 원활한 진행을 위한 주요한 문서이므로 작성 후 변경되어져야 할 사항 발생으로 인하여 버전 업그레이드가 되어질 경우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685800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변경 이력서를 작성하여 관리하도록 하고 있습니다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문서의 관련자 모든 분께서는 이를 준수하여 진행하도록 하여 주시기 바랍니다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FD95E-9F18-48FC-B70D-580F650F817C}"/>
              </a:ext>
            </a:extLst>
          </p:cNvPr>
          <p:cNvSpPr txBox="1"/>
          <p:nvPr userDrawn="1"/>
        </p:nvSpPr>
        <p:spPr>
          <a:xfrm>
            <a:off x="466635" y="313126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Document History</a:t>
            </a:r>
            <a:endParaRPr lang="ko-KR" altLang="en-US" sz="1800" b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DC959A0-70CE-4261-A0FB-EC96FBED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9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3">
            <a:extLst>
              <a:ext uri="{FF2B5EF4-FFF2-40B4-BE49-F238E27FC236}">
                <a16:creationId xmlns:a16="http://schemas.microsoft.com/office/drawing/2014/main" id="{7252A646-17F6-4A03-94E5-CA28297128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DC959A0-70CE-4261-A0FB-EC96FBED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10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C_이전페이지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이전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02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0678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cxnSp>
        <p:nvCxnSpPr>
          <p:cNvPr id="19" name="직선 연결선 18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4331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C_다음페이지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491952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11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0678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cxnSp>
        <p:nvCxnSpPr>
          <p:cNvPr id="19" name="직선 연결선 18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6360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이전페이지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이전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54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81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2" r:id="rId3"/>
    <p:sldLayoutId id="2147483724" r:id="rId4"/>
    <p:sldLayoutId id="2147483730" r:id="rId5"/>
    <p:sldLayoutId id="2147483731" r:id="rId6"/>
    <p:sldLayoutId id="2147483732" r:id="rId7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08266" y="886593"/>
            <a:ext cx="119802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1" name="Text Box 409">
            <a:extLst>
              <a:ext uri="{FF2B5EF4-FFF2-40B4-BE49-F238E27FC236}">
                <a16:creationId xmlns:a16="http://schemas.microsoft.com/office/drawing/2014/main" id="{6AB7A9BA-6728-4047-8410-348346523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192" y="53339"/>
            <a:ext cx="4253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KBS </a:t>
            </a:r>
            <a:r>
              <a:rPr lang="ko-KR" altLang="en-US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뉴스홈페이지 전면 </a:t>
            </a:r>
            <a:r>
              <a:rPr lang="ko-KR" altLang="en-US" sz="1000" kern="1200" spc="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리뉴얼</a:t>
            </a:r>
            <a:endParaRPr lang="en-US" altLang="ko-KR" sz="10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2" name="Group 91">
            <a:extLst>
              <a:ext uri="{FF2B5EF4-FFF2-40B4-BE49-F238E27FC236}">
                <a16:creationId xmlns:a16="http://schemas.microsoft.com/office/drawing/2014/main" id="{BACBEFEC-DE63-424C-81A2-8BD49B5DB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3592"/>
              </p:ext>
            </p:extLst>
          </p:nvPr>
        </p:nvGraphicFramePr>
        <p:xfrm>
          <a:off x="108264" y="317784"/>
          <a:ext cx="11969451" cy="473167"/>
        </p:xfrm>
        <a:graphic>
          <a:graphicData uri="http://schemas.openxmlformats.org/drawingml/2006/table">
            <a:tbl>
              <a:tblPr/>
              <a:tblGrid>
                <a:gridCol w="5528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257">
                  <a:extLst>
                    <a:ext uri="{9D8B030D-6E8A-4147-A177-3AD203B41FA5}">
                      <a16:colId xmlns:a16="http://schemas.microsoft.com/office/drawing/2014/main" val="3279441897"/>
                    </a:ext>
                  </a:extLst>
                </a:gridCol>
                <a:gridCol w="1009934">
                  <a:extLst>
                    <a:ext uri="{9D8B030D-6E8A-4147-A177-3AD203B41FA5}">
                      <a16:colId xmlns:a16="http://schemas.microsoft.com/office/drawing/2014/main" val="1757977927"/>
                    </a:ext>
                  </a:extLst>
                </a:gridCol>
                <a:gridCol w="661917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593677">
                  <a:extLst>
                    <a:ext uri="{9D8B030D-6E8A-4147-A177-3AD203B41FA5}">
                      <a16:colId xmlns:a16="http://schemas.microsoft.com/office/drawing/2014/main" val="1224293613"/>
                    </a:ext>
                  </a:extLst>
                </a:gridCol>
                <a:gridCol w="1015804">
                  <a:extLst>
                    <a:ext uri="{9D8B030D-6E8A-4147-A177-3AD203B41FA5}">
                      <a16:colId xmlns:a16="http://schemas.microsoft.com/office/drawing/2014/main" val="1314106338"/>
                    </a:ext>
                  </a:extLst>
                </a:gridCol>
                <a:gridCol w="457601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Title(Location)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Name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 ID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Revised Date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BAAB3FF-1F08-4485-878A-99C9021CA045}"/>
              </a:ext>
            </a:extLst>
          </p:cNvPr>
          <p:cNvSpPr txBox="1"/>
          <p:nvPr/>
        </p:nvSpPr>
        <p:spPr>
          <a:xfrm>
            <a:off x="11542759" y="569778"/>
            <a:ext cx="622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9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9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5243" y="123867"/>
            <a:ext cx="835660" cy="13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48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2" r:id="rId2"/>
    <p:sldLayoutId id="2147483725" r:id="rId3"/>
    <p:sldLayoutId id="2147483726" r:id="rId4"/>
    <p:sldLayoutId id="2147483728" r:id="rId5"/>
    <p:sldLayoutId id="2147483729" r:id="rId6"/>
    <p:sldLayoutId id="2147483716" r:id="rId7"/>
    <p:sldLayoutId id="2147483727" r:id="rId8"/>
    <p:sldLayoutId id="2147483723" r:id="rId9"/>
    <p:sldLayoutId id="2147483675" r:id="rId10"/>
    <p:sldLayoutId id="2147483718" r:id="rId11"/>
    <p:sldLayoutId id="2147483733" r:id="rId12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mailto:Hong@kbs.co,kr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6CF07-60B5-4703-9C99-AA41B1FA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822" y="2138947"/>
            <a:ext cx="3563796" cy="646331"/>
          </a:xfrm>
        </p:spPr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(PC)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FA595-C26D-4C4C-9ED0-BC4316F02D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2822" y="1677282"/>
            <a:ext cx="4424609" cy="461665"/>
          </a:xfrm>
        </p:spPr>
        <p:txBody>
          <a:bodyPr/>
          <a:lstStyle/>
          <a:p>
            <a:r>
              <a:rPr lang="en-US" altLang="ko-KR" dirty="0"/>
              <a:t>KBS </a:t>
            </a:r>
            <a:r>
              <a:t>뉴스홈페이지 전면 리뉴얼</a:t>
            </a:r>
            <a:endParaRPr lang="ko-KR" altLang="en-US" dirty="0"/>
          </a:p>
        </p:txBody>
      </p:sp>
      <p:graphicFrame>
        <p:nvGraphicFramePr>
          <p:cNvPr id="11" name="표 26">
            <a:extLst>
              <a:ext uri="{FF2B5EF4-FFF2-40B4-BE49-F238E27FC236}">
                <a16:creationId xmlns:a16="http://schemas.microsoft.com/office/drawing/2014/main" id="{FA3476D5-C46B-4259-929C-46CF3B6C7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757853"/>
              </p:ext>
            </p:extLst>
          </p:nvPr>
        </p:nvGraphicFramePr>
        <p:xfrm>
          <a:off x="9665121" y="295751"/>
          <a:ext cx="2114504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079">
                  <a:extLst>
                    <a:ext uri="{9D8B030D-6E8A-4147-A177-3AD203B41FA5}">
                      <a16:colId xmlns:a16="http://schemas.microsoft.com/office/drawing/2014/main" val="2823409595"/>
                    </a:ext>
                  </a:extLst>
                </a:gridCol>
                <a:gridCol w="1416425">
                  <a:extLst>
                    <a:ext uri="{9D8B030D-6E8A-4147-A177-3AD203B41FA5}">
                      <a16:colId xmlns:a16="http://schemas.microsoft.com/office/drawing/2014/main" val="1975935921"/>
                    </a:ext>
                  </a:extLst>
                </a:gridCol>
              </a:tblGrid>
              <a:tr h="1281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 0.1</a:t>
                      </a:r>
                      <a:endParaRPr kumimoji="1"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39928"/>
                  </a:ext>
                </a:extLst>
              </a:tr>
              <a:tr h="1281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2023.04.00</a:t>
                      </a:r>
                      <a:endParaRPr kumimoji="1"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62426"/>
                  </a:ext>
                </a:extLst>
              </a:tr>
              <a:tr h="1281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송영훈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17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06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F0B4-439C-4773-8372-0E86FEE7700D}"/>
              </a:ext>
            </a:extLst>
          </p:cNvPr>
          <p:cNvSpPr txBox="1"/>
          <p:nvPr/>
        </p:nvSpPr>
        <p:spPr>
          <a:xfrm>
            <a:off x="466635" y="292501"/>
            <a:ext cx="17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Layout_ Player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94B1D2-E102-4C7B-90EB-D67ABD29DFD9}"/>
              </a:ext>
            </a:extLst>
          </p:cNvPr>
          <p:cNvSpPr/>
          <p:nvPr/>
        </p:nvSpPr>
        <p:spPr bwMode="auto">
          <a:xfrm>
            <a:off x="644434" y="1085013"/>
            <a:ext cx="4084320" cy="23477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6C1071-ED54-4C1F-8085-E7B00B57AFFC}"/>
              </a:ext>
            </a:extLst>
          </p:cNvPr>
          <p:cNvSpPr txBox="1"/>
          <p:nvPr/>
        </p:nvSpPr>
        <p:spPr>
          <a:xfrm>
            <a:off x="4909457" y="82586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플레이어 항목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18FC278F-C3EA-4F6B-BB5F-06FD9B7B2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61924"/>
              </p:ext>
            </p:extLst>
          </p:nvPr>
        </p:nvGraphicFramePr>
        <p:xfrm>
          <a:off x="5008517" y="1075914"/>
          <a:ext cx="6478089" cy="1182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483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006842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E3DDAA6-17F7-4CD7-802A-B70BFFB5CD4A}"/>
              </a:ext>
            </a:extLst>
          </p:cNvPr>
          <p:cNvSpPr/>
          <p:nvPr/>
        </p:nvSpPr>
        <p:spPr bwMode="auto">
          <a:xfrm>
            <a:off x="4513974" y="3773082"/>
            <a:ext cx="2673532" cy="50509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작성 예정</a:t>
            </a:r>
          </a:p>
        </p:txBody>
      </p:sp>
    </p:spTree>
    <p:extLst>
      <p:ext uri="{BB962C8B-B14F-4D97-AF65-F5344CB8AC3E}">
        <p14:creationId xmlns:p14="http://schemas.microsoft.com/office/powerpoint/2010/main" val="148970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7420F4-57E7-4C45-8AB2-4F9144FC6BAA}"/>
              </a:ext>
            </a:extLst>
          </p:cNvPr>
          <p:cNvSpPr/>
          <p:nvPr/>
        </p:nvSpPr>
        <p:spPr bwMode="auto">
          <a:xfrm>
            <a:off x="104774" y="1401823"/>
            <a:ext cx="8749079" cy="3433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F18F4-A2FE-46EE-B6A6-C6A1A543DBC9}"/>
              </a:ext>
            </a:extLst>
          </p:cNvPr>
          <p:cNvSpPr txBox="1"/>
          <p:nvPr/>
        </p:nvSpPr>
        <p:spPr>
          <a:xfrm>
            <a:off x="6345142" y="1502275"/>
            <a:ext cx="16610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   회원가입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WORLD ▼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2E4A92-7992-49C1-A8F1-6D763B3F2FCA}"/>
              </a:ext>
            </a:extLst>
          </p:cNvPr>
          <p:cNvSpPr txBox="1"/>
          <p:nvPr/>
        </p:nvSpPr>
        <p:spPr>
          <a:xfrm>
            <a:off x="4811503" y="1506386"/>
            <a:ext cx="15616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식목일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◎ 서울 맑음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17’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1618AEE-F6E7-4F48-8AB2-7737F3136847}"/>
              </a:ext>
            </a:extLst>
          </p:cNvPr>
          <p:cNvCxnSpPr/>
          <p:nvPr/>
        </p:nvCxnSpPr>
        <p:spPr bwMode="auto">
          <a:xfrm>
            <a:off x="104775" y="1401823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SB_KNP_01_01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84948"/>
              </p:ext>
            </p:extLst>
          </p:nvPr>
        </p:nvGraphicFramePr>
        <p:xfrm>
          <a:off x="8939284" y="973008"/>
          <a:ext cx="3152632" cy="5806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관련 정보 및 링크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관련 사이트 링크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텍스트뉴스 링크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기념일 및 지역 날씨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오늘 날자 표시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기념일인 경우 기념일 함께 표시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날씨 표시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날씨상태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온도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롤링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날씨 정보 기상청 기준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반복 롤링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및 회원가입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 표시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로그아웃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마이페이지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KBS WORLD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바로가기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박스 열림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언어 선택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WORLD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언어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사이트로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선택언어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아랍어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중국어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프랑스어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독일어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인도네시아어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 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일본어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러시아어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스페인어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배트남어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언어 순서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KBS WORLD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사이트 언어 순서 기준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로고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재난포털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바로가기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재난포털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바로가기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일람 단문 메시지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안내 문자 활성 시 노출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내외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정도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글자 수 이상인 경우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말줄임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안내 문자가 존재하는 경우 노출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KBS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로고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항시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메인화면으로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평상시에는 기본 이미지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기념일에는 기념일 이미지 포함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적용 기념일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신정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구정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/3.1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절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식목일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어린이날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어버이날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스승의날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현충일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제헌절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광복절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추석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국군의날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개천절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한글날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[2-4]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ON AIR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바로가기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제보 클릭 시 제보화면으로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ON AIR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클릭 시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ON AIR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메뉴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[3-1]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메인메뉴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구성은 현행 기준에 맞춤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메뉴의 화면이 존재하는 경우 해당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메뉴의 화면이 존재하지 않는 경우 전체 메뉴 활성 후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카테고리 영역 활성 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하단에 검색 창 활성화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전체메뉴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하단에 전체 메뉴 창 활성화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키워드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키워드 노출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개수 최대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영역 마우스 오버 시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효과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이슈 서브 화면으로 이동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데이터가 없는 경우 노출되지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 bwMode="auto">
          <a:xfrm>
            <a:off x="624721" y="146179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EEA28-8417-4CDF-9D90-7320B2BB0ACC}"/>
              </a:ext>
            </a:extLst>
          </p:cNvPr>
          <p:cNvSpPr/>
          <p:nvPr/>
        </p:nvSpPr>
        <p:spPr bwMode="auto">
          <a:xfrm>
            <a:off x="104774" y="964933"/>
            <a:ext cx="5027760" cy="42452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기본 형태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3FE4B22-6141-46A6-B01E-57F1C94206F5}"/>
              </a:ext>
            </a:extLst>
          </p:cNvPr>
          <p:cNvGrpSpPr/>
          <p:nvPr/>
        </p:nvGrpSpPr>
        <p:grpSpPr>
          <a:xfrm>
            <a:off x="865571" y="1461796"/>
            <a:ext cx="1944823" cy="230832"/>
            <a:chOff x="865571" y="1339874"/>
            <a:chExt cx="1944823" cy="230832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12B0E4A-539E-4E4D-9002-162C13B29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1977"/>
            <a:stretch/>
          </p:blipFill>
          <p:spPr>
            <a:xfrm>
              <a:off x="1283306" y="1355379"/>
              <a:ext cx="686889" cy="20957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5A1019-6214-46A9-8785-CB7E44C01B2D}"/>
                </a:ext>
              </a:extLst>
            </p:cNvPr>
            <p:cNvSpPr txBox="1"/>
            <p:nvPr/>
          </p:nvSpPr>
          <p:spPr>
            <a:xfrm>
              <a:off x="865571" y="1339874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endParaRPr lang="ko-KR" altLang="en-US" sz="9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3F1D03-9D0C-4697-9375-F1FA70DC9E5A}"/>
                </a:ext>
              </a:extLst>
            </p:cNvPr>
            <p:cNvSpPr txBox="1"/>
            <p:nvPr/>
          </p:nvSpPr>
          <p:spPr>
            <a:xfrm>
              <a:off x="2008571" y="133987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텍스트 뉴스</a:t>
              </a: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1902EA84-344F-42AF-95B9-9339E3DCA24B}"/>
              </a:ext>
            </a:extLst>
          </p:cNvPr>
          <p:cNvSpPr/>
          <p:nvPr/>
        </p:nvSpPr>
        <p:spPr bwMode="auto">
          <a:xfrm>
            <a:off x="624721" y="187109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4BA4AA3-D47F-4137-9F60-2BA66F41B219}"/>
              </a:ext>
            </a:extLst>
          </p:cNvPr>
          <p:cNvSpPr/>
          <p:nvPr/>
        </p:nvSpPr>
        <p:spPr bwMode="auto">
          <a:xfrm>
            <a:off x="624721" y="228040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6480B7A-DE7E-49A9-9F5B-C81C8DF11BB3}"/>
              </a:ext>
            </a:extLst>
          </p:cNvPr>
          <p:cNvSpPr/>
          <p:nvPr/>
        </p:nvSpPr>
        <p:spPr bwMode="auto">
          <a:xfrm>
            <a:off x="104774" y="2198423"/>
            <a:ext cx="8749079" cy="3973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5C93659-F509-408B-A81B-454E3CDD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6874" y="1918040"/>
            <a:ext cx="835660" cy="13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182D86-8B30-41E7-8BE5-A02D9BC9BF8F}"/>
              </a:ext>
            </a:extLst>
          </p:cNvPr>
          <p:cNvSpPr txBox="1"/>
          <p:nvPr/>
        </p:nvSpPr>
        <p:spPr>
          <a:xfrm>
            <a:off x="864191" y="2297203"/>
            <a:ext cx="3398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  경제  사회  정치  스포츠  취재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시사기획창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주말앤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31CA85-8BBD-42FC-897A-130D9D51CDD4}"/>
              </a:ext>
            </a:extLst>
          </p:cNvPr>
          <p:cNvCxnSpPr/>
          <p:nvPr/>
        </p:nvCxnSpPr>
        <p:spPr bwMode="auto">
          <a:xfrm>
            <a:off x="104775" y="2595809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9C0BD4-633D-45D5-9F77-71EEFFF59A91}"/>
              </a:ext>
            </a:extLst>
          </p:cNvPr>
          <p:cNvGrpSpPr/>
          <p:nvPr/>
        </p:nvGrpSpPr>
        <p:grpSpPr>
          <a:xfrm>
            <a:off x="7280553" y="2286099"/>
            <a:ext cx="597090" cy="231494"/>
            <a:chOff x="7280553" y="2286099"/>
            <a:chExt cx="597090" cy="23149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395DAA7-D3B0-4D39-BC98-DBE07D83E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246" y="2290196"/>
              <a:ext cx="227397" cy="227397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644E4CC-6AC8-430A-AD69-DE2D4742B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553" y="2286099"/>
              <a:ext cx="227397" cy="227397"/>
            </a:xfrm>
            <a:prstGeom prst="rect">
              <a:avLst/>
            </a:prstGeom>
          </p:spPr>
        </p:pic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9B70F3A-7085-4D1F-87D3-817D07F47BBC}"/>
              </a:ext>
            </a:extLst>
          </p:cNvPr>
          <p:cNvCxnSpPr/>
          <p:nvPr/>
        </p:nvCxnSpPr>
        <p:spPr bwMode="auto">
          <a:xfrm>
            <a:off x="104774" y="2189374"/>
            <a:ext cx="874609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7DDF6A-5769-4C9E-9D6B-6E738B5D5143}"/>
              </a:ext>
            </a:extLst>
          </p:cNvPr>
          <p:cNvSpPr txBox="1"/>
          <p:nvPr/>
        </p:nvSpPr>
        <p:spPr>
          <a:xfrm>
            <a:off x="7153942" y="1888575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제보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ON AIR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37863A4-2E67-46C2-9845-DFCD223B25D9}"/>
              </a:ext>
            </a:extLst>
          </p:cNvPr>
          <p:cNvSpPr txBox="1"/>
          <p:nvPr/>
        </p:nvSpPr>
        <p:spPr>
          <a:xfrm>
            <a:off x="948129" y="1888575"/>
            <a:ext cx="5950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재난포털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5D6EED1-84EF-40D0-A45E-0B51C7A97858}"/>
              </a:ext>
            </a:extLst>
          </p:cNvPr>
          <p:cNvSpPr/>
          <p:nvPr/>
        </p:nvSpPr>
        <p:spPr bwMode="auto">
          <a:xfrm>
            <a:off x="1549020" y="1870849"/>
            <a:ext cx="1576700" cy="2154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C90AF4-7F43-4B29-BFDA-BEC215E30200}"/>
              </a:ext>
            </a:extLst>
          </p:cNvPr>
          <p:cNvSpPr txBox="1"/>
          <p:nvPr/>
        </p:nvSpPr>
        <p:spPr>
          <a:xfrm>
            <a:off x="1644712" y="1876796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강릉 산불 확산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지역 차단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BF9A3C-B5C9-4D42-931D-06D9A4B55F7B}"/>
              </a:ext>
            </a:extLst>
          </p:cNvPr>
          <p:cNvSpPr/>
          <p:nvPr/>
        </p:nvSpPr>
        <p:spPr bwMode="auto">
          <a:xfrm>
            <a:off x="1672202" y="128941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250A32-4C0A-4069-B519-D8B71AC0E3DA}"/>
              </a:ext>
            </a:extLst>
          </p:cNvPr>
          <p:cNvSpPr/>
          <p:nvPr/>
        </p:nvSpPr>
        <p:spPr bwMode="auto">
          <a:xfrm>
            <a:off x="5477848" y="128941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28148C9-B58F-42E9-9CD2-0992F96D3DCA}"/>
              </a:ext>
            </a:extLst>
          </p:cNvPr>
          <p:cNvSpPr/>
          <p:nvPr/>
        </p:nvSpPr>
        <p:spPr bwMode="auto">
          <a:xfrm>
            <a:off x="6609963" y="128941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A52A886-4F9A-42A6-9564-C83CFA2D7E7C}"/>
              </a:ext>
            </a:extLst>
          </p:cNvPr>
          <p:cNvSpPr/>
          <p:nvPr/>
        </p:nvSpPr>
        <p:spPr bwMode="auto">
          <a:xfrm>
            <a:off x="7402443" y="128941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47C2F5F-B991-434F-9006-C15F18BEB6CE}"/>
              </a:ext>
            </a:extLst>
          </p:cNvPr>
          <p:cNvSpPr/>
          <p:nvPr/>
        </p:nvSpPr>
        <p:spPr bwMode="auto">
          <a:xfrm>
            <a:off x="1080019" y="17770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BC65F7-ED12-4B15-97C8-D3CD0F1EB2DB}"/>
              </a:ext>
            </a:extLst>
          </p:cNvPr>
          <p:cNvSpPr/>
          <p:nvPr/>
        </p:nvSpPr>
        <p:spPr bwMode="auto">
          <a:xfrm>
            <a:off x="2098921" y="17770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36473FF-9D48-4CD2-A1F2-40736F862390}"/>
              </a:ext>
            </a:extLst>
          </p:cNvPr>
          <p:cNvSpPr/>
          <p:nvPr/>
        </p:nvSpPr>
        <p:spPr bwMode="auto">
          <a:xfrm>
            <a:off x="4537321" y="17770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7160B80-9463-47E9-9658-B135DCA647B4}"/>
              </a:ext>
            </a:extLst>
          </p:cNvPr>
          <p:cNvSpPr/>
          <p:nvPr/>
        </p:nvSpPr>
        <p:spPr bwMode="auto">
          <a:xfrm>
            <a:off x="7498235" y="17770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54CF78B-47DB-401C-A6CD-690836FFAC2F}"/>
              </a:ext>
            </a:extLst>
          </p:cNvPr>
          <p:cNvSpPr/>
          <p:nvPr/>
        </p:nvSpPr>
        <p:spPr bwMode="auto">
          <a:xfrm>
            <a:off x="2186008" y="21515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99F85B7-EFFF-4543-AAE7-4231BCBC2F06}"/>
              </a:ext>
            </a:extLst>
          </p:cNvPr>
          <p:cNvSpPr/>
          <p:nvPr/>
        </p:nvSpPr>
        <p:spPr bwMode="auto">
          <a:xfrm>
            <a:off x="7585605" y="21515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0E735B6-7716-4F22-8FF7-51E16C6BA957}"/>
              </a:ext>
            </a:extLst>
          </p:cNvPr>
          <p:cNvSpPr/>
          <p:nvPr/>
        </p:nvSpPr>
        <p:spPr bwMode="auto">
          <a:xfrm>
            <a:off x="7234258" y="21515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BC03A32-EB7E-49A1-A6D4-476C855F5487}"/>
              </a:ext>
            </a:extLst>
          </p:cNvPr>
          <p:cNvSpPr/>
          <p:nvPr/>
        </p:nvSpPr>
        <p:spPr bwMode="auto">
          <a:xfrm>
            <a:off x="5692840" y="21515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C538E75-F1B9-4FD3-AA2A-81AD4C4F48D1}"/>
              </a:ext>
            </a:extLst>
          </p:cNvPr>
          <p:cNvSpPr/>
          <p:nvPr/>
        </p:nvSpPr>
        <p:spPr bwMode="auto">
          <a:xfrm>
            <a:off x="5161401" y="2307191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공영방송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수신로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32C1E45-44F1-4413-88D5-E073F6ED0F20}"/>
              </a:ext>
            </a:extLst>
          </p:cNvPr>
          <p:cNvSpPr/>
          <p:nvPr/>
        </p:nvSpPr>
        <p:spPr bwMode="auto">
          <a:xfrm>
            <a:off x="5840111" y="2307191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수능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킬러문항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BCB606D-0304-495E-9095-C37D4741A9A5}"/>
              </a:ext>
            </a:extLst>
          </p:cNvPr>
          <p:cNvSpPr/>
          <p:nvPr/>
        </p:nvSpPr>
        <p:spPr bwMode="auto">
          <a:xfrm>
            <a:off x="6518821" y="2307191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사라진 신생아들</a:t>
            </a:r>
          </a:p>
        </p:txBody>
      </p:sp>
    </p:spTree>
    <p:extLst>
      <p:ext uri="{BB962C8B-B14F-4D97-AF65-F5344CB8AC3E}">
        <p14:creationId xmlns:p14="http://schemas.microsoft.com/office/powerpoint/2010/main" val="273657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SB_KNP_01_02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29472"/>
              </p:ext>
            </p:extLst>
          </p:nvPr>
        </p:nvGraphicFramePr>
        <p:xfrm>
          <a:off x="8939284" y="973008"/>
          <a:ext cx="3152632" cy="495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건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제목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활성 시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 내용은 속보 및 알림 전체 화면에서 확인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링크 제공하지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기준선을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말 줄임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속보 및 알림 전체 바로가기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속보 및 알림 전체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다수 건 열기 전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제목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건 기준과 동일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속보 제목 롤링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반복 롤링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열기 버튼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속보 내용 확인을 위한 열기 버튼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전체 속보 내용 열림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다수 건 열기 후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리스트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날짜에 올라온 속보 리스트 전체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타임라인 방식으로 최신 내용이 맨 아래 위치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기준선을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줄 바꿈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수가 두줄 이상 넘어가는 경우 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전체 리스트 영역 닫힘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[3-3]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및 알림 전체 바로가기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속보 및 알림 전체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77FFAC-2C75-48FF-A305-A36C4CCCA5E3}"/>
              </a:ext>
            </a:extLst>
          </p:cNvPr>
          <p:cNvSpPr/>
          <p:nvPr/>
        </p:nvSpPr>
        <p:spPr bwMode="auto">
          <a:xfrm>
            <a:off x="104774" y="1645660"/>
            <a:ext cx="8749079" cy="3433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B08F06-C772-47A7-85CE-936C05426E0D}"/>
              </a:ext>
            </a:extLst>
          </p:cNvPr>
          <p:cNvSpPr txBox="1"/>
          <p:nvPr/>
        </p:nvSpPr>
        <p:spPr>
          <a:xfrm>
            <a:off x="6419525" y="1746112"/>
            <a:ext cx="16610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   회원가입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WORLD ▼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99A584-231C-483F-8E7C-C6B80D5530B5}"/>
              </a:ext>
            </a:extLst>
          </p:cNvPr>
          <p:cNvSpPr txBox="1"/>
          <p:nvPr/>
        </p:nvSpPr>
        <p:spPr>
          <a:xfrm>
            <a:off x="4885886" y="1750223"/>
            <a:ext cx="15616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식목일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◎ 서울 맑음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17’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68776F6-6F07-4ED0-8530-B022E615342D}"/>
              </a:ext>
            </a:extLst>
          </p:cNvPr>
          <p:cNvCxnSpPr/>
          <p:nvPr/>
        </p:nvCxnSpPr>
        <p:spPr bwMode="auto">
          <a:xfrm>
            <a:off x="104775" y="1636951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FDAFAE9-67AA-4101-848F-3DAD91775270}"/>
              </a:ext>
            </a:extLst>
          </p:cNvPr>
          <p:cNvSpPr/>
          <p:nvPr/>
        </p:nvSpPr>
        <p:spPr bwMode="auto">
          <a:xfrm>
            <a:off x="104774" y="964933"/>
            <a:ext cx="5027760" cy="42452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상단 속보 노출 시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단일 건인 경우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ECC723-366D-4704-94E7-9718174EE382}"/>
              </a:ext>
            </a:extLst>
          </p:cNvPr>
          <p:cNvGrpSpPr/>
          <p:nvPr/>
        </p:nvGrpSpPr>
        <p:grpSpPr>
          <a:xfrm>
            <a:off x="865571" y="1705633"/>
            <a:ext cx="1944823" cy="230832"/>
            <a:chOff x="865571" y="1339874"/>
            <a:chExt cx="1944823" cy="230832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72352105-17CC-4B34-BA61-EFDFF75015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1977"/>
            <a:stretch/>
          </p:blipFill>
          <p:spPr>
            <a:xfrm>
              <a:off x="1283306" y="1355379"/>
              <a:ext cx="686889" cy="20957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43796F-F02B-45DF-B84B-41E42A78E626}"/>
                </a:ext>
              </a:extLst>
            </p:cNvPr>
            <p:cNvSpPr txBox="1"/>
            <p:nvPr/>
          </p:nvSpPr>
          <p:spPr>
            <a:xfrm>
              <a:off x="865571" y="1339874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endParaRPr lang="ko-KR" altLang="en-US" sz="9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CBC6038-644F-43F4-B985-D9FBC5144400}"/>
                </a:ext>
              </a:extLst>
            </p:cNvPr>
            <p:cNvSpPr txBox="1"/>
            <p:nvPr/>
          </p:nvSpPr>
          <p:spPr>
            <a:xfrm>
              <a:off x="2008571" y="133987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텍스트 뉴스</a:t>
              </a: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17288C-8FAF-46AA-A26A-5469DF895F83}"/>
              </a:ext>
            </a:extLst>
          </p:cNvPr>
          <p:cNvSpPr/>
          <p:nvPr/>
        </p:nvSpPr>
        <p:spPr bwMode="auto">
          <a:xfrm>
            <a:off x="104774" y="1404570"/>
            <a:ext cx="8749079" cy="236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E7B6448-7275-44A6-9ECE-64593662E0F3}"/>
              </a:ext>
            </a:extLst>
          </p:cNvPr>
          <p:cNvSpPr/>
          <p:nvPr/>
        </p:nvSpPr>
        <p:spPr bwMode="auto">
          <a:xfrm>
            <a:off x="948129" y="1402393"/>
            <a:ext cx="465036" cy="23671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E2FDFF-1D72-47A9-8C92-E277DF76EBD9}"/>
              </a:ext>
            </a:extLst>
          </p:cNvPr>
          <p:cNvSpPr txBox="1"/>
          <p:nvPr/>
        </p:nvSpPr>
        <p:spPr>
          <a:xfrm>
            <a:off x="1414022" y="1418101"/>
            <a:ext cx="2299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이스타항공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횔령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징역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확정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CD5222-B68E-4B9B-A8AB-9459439E93B0}"/>
              </a:ext>
            </a:extLst>
          </p:cNvPr>
          <p:cNvSpPr txBox="1"/>
          <p:nvPr/>
        </p:nvSpPr>
        <p:spPr>
          <a:xfrm>
            <a:off x="7097837" y="1435519"/>
            <a:ext cx="9092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 및 알림 전체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C07753B-BB21-4F0E-8E15-4C1E45F95AB7}"/>
              </a:ext>
            </a:extLst>
          </p:cNvPr>
          <p:cNvSpPr/>
          <p:nvPr/>
        </p:nvSpPr>
        <p:spPr bwMode="auto">
          <a:xfrm>
            <a:off x="619261" y="142796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3C51727-7BDA-40D9-A953-2B7688CCAB97}"/>
              </a:ext>
            </a:extLst>
          </p:cNvPr>
          <p:cNvGrpSpPr/>
          <p:nvPr/>
        </p:nvGrpSpPr>
        <p:grpSpPr>
          <a:xfrm>
            <a:off x="6715304" y="1002079"/>
            <a:ext cx="695503" cy="628363"/>
            <a:chOff x="6715304" y="1158803"/>
            <a:chExt cx="695503" cy="628363"/>
          </a:xfrm>
        </p:grpSpPr>
        <p:sp>
          <p:nvSpPr>
            <p:cNvPr id="103" name="말풍선: 사각형 102">
              <a:extLst>
                <a:ext uri="{FF2B5EF4-FFF2-40B4-BE49-F238E27FC236}">
                  <a16:creationId xmlns:a16="http://schemas.microsoft.com/office/drawing/2014/main" id="{63EFF701-7807-4D96-A5C4-F330516A8431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6F02589-9E3E-47B0-9BF5-353E714FD21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E59AE37-40C6-45B8-B279-3160C64BEC83}"/>
              </a:ext>
            </a:extLst>
          </p:cNvPr>
          <p:cNvSpPr/>
          <p:nvPr/>
        </p:nvSpPr>
        <p:spPr bwMode="auto">
          <a:xfrm>
            <a:off x="104774" y="3303940"/>
            <a:ext cx="8749079" cy="3433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E56786-CC2C-4A21-B3A5-5B1F6EF9DF99}"/>
              </a:ext>
            </a:extLst>
          </p:cNvPr>
          <p:cNvSpPr txBox="1"/>
          <p:nvPr/>
        </p:nvSpPr>
        <p:spPr>
          <a:xfrm>
            <a:off x="6422195" y="3404392"/>
            <a:ext cx="16610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   회원가입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WORLD ▼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9940C3-5F9A-4250-919F-B5FD7F6790C9}"/>
              </a:ext>
            </a:extLst>
          </p:cNvPr>
          <p:cNvSpPr txBox="1"/>
          <p:nvPr/>
        </p:nvSpPr>
        <p:spPr>
          <a:xfrm>
            <a:off x="4885886" y="3408503"/>
            <a:ext cx="15616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식목일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◎ 서울 맑음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17’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C17EFD1-3856-43DF-AAB7-9C1BD6DE818E}"/>
              </a:ext>
            </a:extLst>
          </p:cNvPr>
          <p:cNvCxnSpPr/>
          <p:nvPr/>
        </p:nvCxnSpPr>
        <p:spPr bwMode="auto">
          <a:xfrm>
            <a:off x="104775" y="3295231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D3E96F4-77C6-4310-9F76-F9308351F58E}"/>
              </a:ext>
            </a:extLst>
          </p:cNvPr>
          <p:cNvSpPr/>
          <p:nvPr/>
        </p:nvSpPr>
        <p:spPr bwMode="auto">
          <a:xfrm>
            <a:off x="104774" y="2577494"/>
            <a:ext cx="4333566" cy="47609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상단 속보 노출 시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다수 건인 경우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31FBEAF-552D-4D7F-88FA-DE7B83A73F49}"/>
              </a:ext>
            </a:extLst>
          </p:cNvPr>
          <p:cNvSpPr/>
          <p:nvPr/>
        </p:nvSpPr>
        <p:spPr bwMode="auto">
          <a:xfrm>
            <a:off x="104774" y="3057547"/>
            <a:ext cx="8749079" cy="236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F7E787-08CF-4C68-99A1-91758E96848E}"/>
              </a:ext>
            </a:extLst>
          </p:cNvPr>
          <p:cNvSpPr/>
          <p:nvPr/>
        </p:nvSpPr>
        <p:spPr bwMode="auto">
          <a:xfrm>
            <a:off x="948129" y="3055370"/>
            <a:ext cx="465036" cy="23671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BD8DE09-F2F2-4B89-9999-602D4F3E7F8C}"/>
              </a:ext>
            </a:extLst>
          </p:cNvPr>
          <p:cNvSpPr txBox="1"/>
          <p:nvPr/>
        </p:nvSpPr>
        <p:spPr>
          <a:xfrm>
            <a:off x="1414022" y="3071078"/>
            <a:ext cx="2299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이스타항공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횔령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징역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확정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B148EE-68D4-4472-80DE-09EDF512AB89}"/>
              </a:ext>
            </a:extLst>
          </p:cNvPr>
          <p:cNvSpPr txBox="1"/>
          <p:nvPr/>
        </p:nvSpPr>
        <p:spPr>
          <a:xfrm>
            <a:off x="7779663" y="3088496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247CF2D-3795-448C-9129-F1DF5FBA910B}"/>
              </a:ext>
            </a:extLst>
          </p:cNvPr>
          <p:cNvSpPr/>
          <p:nvPr/>
        </p:nvSpPr>
        <p:spPr bwMode="auto">
          <a:xfrm>
            <a:off x="104774" y="4231372"/>
            <a:ext cx="8749079" cy="1161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3988D8A-0BF9-4A4D-B57C-EC3D44487CD7}"/>
              </a:ext>
            </a:extLst>
          </p:cNvPr>
          <p:cNvSpPr/>
          <p:nvPr/>
        </p:nvSpPr>
        <p:spPr bwMode="auto">
          <a:xfrm>
            <a:off x="948129" y="4229196"/>
            <a:ext cx="465036" cy="23671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60A5C67-D1D6-4D23-813A-1B18F2658C95}"/>
              </a:ext>
            </a:extLst>
          </p:cNvPr>
          <p:cNvSpPr txBox="1"/>
          <p:nvPr/>
        </p:nvSpPr>
        <p:spPr>
          <a:xfrm>
            <a:off x="1414022" y="4244904"/>
            <a:ext cx="2299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이스타항공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횔령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징역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확정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AFF8209-F108-4E28-9631-7B012E9B8E7B}"/>
              </a:ext>
            </a:extLst>
          </p:cNvPr>
          <p:cNvSpPr txBox="1"/>
          <p:nvPr/>
        </p:nvSpPr>
        <p:spPr>
          <a:xfrm>
            <a:off x="7779663" y="426232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E9FB4C0-133A-4C5D-9224-7AF2D4438980}"/>
              </a:ext>
            </a:extLst>
          </p:cNvPr>
          <p:cNvSpPr txBox="1"/>
          <p:nvPr/>
        </p:nvSpPr>
        <p:spPr>
          <a:xfrm>
            <a:off x="961177" y="4591792"/>
            <a:ext cx="468398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11:03 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10:12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15:00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3332AD6-24F8-480B-8C1C-72D89C0CDB6C}"/>
              </a:ext>
            </a:extLst>
          </p:cNvPr>
          <p:cNvSpPr txBox="1"/>
          <p:nvPr/>
        </p:nvSpPr>
        <p:spPr>
          <a:xfrm>
            <a:off x="1474982" y="4591792"/>
            <a:ext cx="4663519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대장동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의혹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천화동인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호실 실소유자 압수수색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당정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중위소득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100%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이하면 대학생 학자금 대출 이자 면제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저소득층 장학금 지원확대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&gt;’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윤관석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이성만 체포동의안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부결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E069947-544E-4451-AC79-479233C805CC}"/>
              </a:ext>
            </a:extLst>
          </p:cNvPr>
          <p:cNvSpPr txBox="1"/>
          <p:nvPr/>
        </p:nvSpPr>
        <p:spPr>
          <a:xfrm>
            <a:off x="7080420" y="4976425"/>
            <a:ext cx="9092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 및 알림 전체</a:t>
            </a: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8BCC02BB-6CCB-4E47-B64C-39FB5FDF8DEF}"/>
              </a:ext>
            </a:extLst>
          </p:cNvPr>
          <p:cNvGrpSpPr/>
          <p:nvPr/>
        </p:nvGrpSpPr>
        <p:grpSpPr>
          <a:xfrm>
            <a:off x="865571" y="3388418"/>
            <a:ext cx="1944823" cy="230832"/>
            <a:chOff x="865571" y="1339874"/>
            <a:chExt cx="1944823" cy="230832"/>
          </a:xfrm>
        </p:grpSpPr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39405CD6-E0D9-41CA-9ECC-3A2AA0689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1977"/>
            <a:stretch/>
          </p:blipFill>
          <p:spPr>
            <a:xfrm>
              <a:off x="1283306" y="1355379"/>
              <a:ext cx="686889" cy="209579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601C4FD-D0D3-40C4-AB62-750F8D4CA866}"/>
                </a:ext>
              </a:extLst>
            </p:cNvPr>
            <p:cNvSpPr txBox="1"/>
            <p:nvPr/>
          </p:nvSpPr>
          <p:spPr>
            <a:xfrm>
              <a:off x="865571" y="1339874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endParaRPr lang="ko-KR" altLang="en-US" sz="9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4F2C8A8-D4D8-407A-81DC-D50A88912098}"/>
                </a:ext>
              </a:extLst>
            </p:cNvPr>
            <p:cNvSpPr txBox="1"/>
            <p:nvPr/>
          </p:nvSpPr>
          <p:spPr>
            <a:xfrm>
              <a:off x="2008571" y="133987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텍스트 버전</a:t>
              </a: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E51A601F-E640-4399-9899-4D46CAC664EB}"/>
              </a:ext>
            </a:extLst>
          </p:cNvPr>
          <p:cNvGrpSpPr/>
          <p:nvPr/>
        </p:nvGrpSpPr>
        <p:grpSpPr>
          <a:xfrm>
            <a:off x="7420698" y="2655056"/>
            <a:ext cx="695503" cy="628363"/>
            <a:chOff x="6715304" y="1158803"/>
            <a:chExt cx="695503" cy="628363"/>
          </a:xfrm>
        </p:grpSpPr>
        <p:sp>
          <p:nvSpPr>
            <p:cNvPr id="178" name="말풍선: 사각형 177">
              <a:extLst>
                <a:ext uri="{FF2B5EF4-FFF2-40B4-BE49-F238E27FC236}">
                  <a16:creationId xmlns:a16="http://schemas.microsoft.com/office/drawing/2014/main" id="{C4010EAF-B5EB-482B-A445-0420C9A6CF7F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70CA0099-3E0D-46DE-B50B-CC53866D124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34352F6E-EC99-4C8C-A71B-A703489AB94A}"/>
              </a:ext>
            </a:extLst>
          </p:cNvPr>
          <p:cNvGrpSpPr/>
          <p:nvPr/>
        </p:nvGrpSpPr>
        <p:grpSpPr>
          <a:xfrm>
            <a:off x="7420698" y="3785866"/>
            <a:ext cx="695503" cy="628363"/>
            <a:chOff x="6715304" y="1158803"/>
            <a:chExt cx="695503" cy="628363"/>
          </a:xfrm>
        </p:grpSpPr>
        <p:sp>
          <p:nvSpPr>
            <p:cNvPr id="182" name="말풍선: 사각형 181">
              <a:extLst>
                <a:ext uri="{FF2B5EF4-FFF2-40B4-BE49-F238E27FC236}">
                  <a16:creationId xmlns:a16="http://schemas.microsoft.com/office/drawing/2014/main" id="{0274EEBD-71B8-4B69-AC21-8440554A5C86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E47672C3-A214-40C8-BD7C-43FAF303BF7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3CEBF941-8B17-4407-9B9E-5D61A9CF1F78}"/>
              </a:ext>
            </a:extLst>
          </p:cNvPr>
          <p:cNvGrpSpPr/>
          <p:nvPr/>
        </p:nvGrpSpPr>
        <p:grpSpPr>
          <a:xfrm>
            <a:off x="6715304" y="4195369"/>
            <a:ext cx="695503" cy="1018966"/>
            <a:chOff x="6715304" y="1158803"/>
            <a:chExt cx="695503" cy="1018966"/>
          </a:xfrm>
        </p:grpSpPr>
        <p:sp>
          <p:nvSpPr>
            <p:cNvPr id="190" name="말풍선: 사각형 189">
              <a:extLst>
                <a:ext uri="{FF2B5EF4-FFF2-40B4-BE49-F238E27FC236}">
                  <a16:creationId xmlns:a16="http://schemas.microsoft.com/office/drawing/2014/main" id="{C016CE7F-5519-4B58-A495-2CEF62B7337A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FDDD186C-974E-4009-977D-28CE319947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19829" y="1621944"/>
              <a:ext cx="1" cy="5558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E0458CB-4C78-474D-B2FA-64D1923AAF00}"/>
              </a:ext>
            </a:extLst>
          </p:cNvPr>
          <p:cNvSpPr/>
          <p:nvPr/>
        </p:nvSpPr>
        <p:spPr bwMode="auto">
          <a:xfrm>
            <a:off x="104774" y="5383457"/>
            <a:ext cx="8749079" cy="3433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195CCCA-39E8-4044-81E9-295D39AA7F76}"/>
              </a:ext>
            </a:extLst>
          </p:cNvPr>
          <p:cNvSpPr txBox="1"/>
          <p:nvPr/>
        </p:nvSpPr>
        <p:spPr>
          <a:xfrm>
            <a:off x="6419525" y="5483909"/>
            <a:ext cx="16610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   회원가입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WORLD ▼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DC0AC45-8FA0-401E-83EF-1B624E6E4B89}"/>
              </a:ext>
            </a:extLst>
          </p:cNvPr>
          <p:cNvSpPr txBox="1"/>
          <p:nvPr/>
        </p:nvSpPr>
        <p:spPr>
          <a:xfrm>
            <a:off x="4883216" y="5488020"/>
            <a:ext cx="15616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식목일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◎ 서울 맑음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17’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6983002F-CD68-4584-B2E8-A30155528C89}"/>
              </a:ext>
            </a:extLst>
          </p:cNvPr>
          <p:cNvCxnSpPr/>
          <p:nvPr/>
        </p:nvCxnSpPr>
        <p:spPr bwMode="auto">
          <a:xfrm>
            <a:off x="104775" y="5383457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5E00BAA2-7A21-45CA-9196-AD719DDBE669}"/>
              </a:ext>
            </a:extLst>
          </p:cNvPr>
          <p:cNvGrpSpPr/>
          <p:nvPr/>
        </p:nvGrpSpPr>
        <p:grpSpPr>
          <a:xfrm>
            <a:off x="865571" y="5476644"/>
            <a:ext cx="1944823" cy="230832"/>
            <a:chOff x="865571" y="1339874"/>
            <a:chExt cx="1944823" cy="230832"/>
          </a:xfrm>
        </p:grpSpPr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EAAEF404-DC97-4423-8EE0-117BC09BEC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1977"/>
            <a:stretch/>
          </p:blipFill>
          <p:spPr>
            <a:xfrm>
              <a:off x="1283306" y="1355379"/>
              <a:ext cx="686889" cy="209579"/>
            </a:xfrm>
            <a:prstGeom prst="rect">
              <a:avLst/>
            </a:prstGeom>
          </p:spPr>
        </p:pic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027C02A-1D4E-40F5-AB77-D58A6132A468}"/>
                </a:ext>
              </a:extLst>
            </p:cNvPr>
            <p:cNvSpPr txBox="1"/>
            <p:nvPr/>
          </p:nvSpPr>
          <p:spPr>
            <a:xfrm>
              <a:off x="865571" y="1339874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endParaRPr lang="ko-KR" altLang="en-US" sz="9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36D41D8-BD50-4D1F-A915-CB05AA6C8B56}"/>
                </a:ext>
              </a:extLst>
            </p:cNvPr>
            <p:cNvSpPr txBox="1"/>
            <p:nvPr/>
          </p:nvSpPr>
          <p:spPr>
            <a:xfrm>
              <a:off x="2008571" y="133987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텍스트 버전</a:t>
              </a: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5C1D02E-4E0F-4A7F-982A-0E203520BC6D}"/>
              </a:ext>
            </a:extLst>
          </p:cNvPr>
          <p:cNvSpPr/>
          <p:nvPr/>
        </p:nvSpPr>
        <p:spPr bwMode="auto">
          <a:xfrm>
            <a:off x="4438340" y="3629822"/>
            <a:ext cx="694194" cy="502181"/>
          </a:xfrm>
          <a:prstGeom prst="downArrow">
            <a:avLst/>
          </a:prstGeom>
          <a:solidFill>
            <a:srgbClr val="1E1C1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663B2000-3DFF-4BC5-A777-0B5429EE559E}"/>
              </a:ext>
            </a:extLst>
          </p:cNvPr>
          <p:cNvSpPr/>
          <p:nvPr/>
        </p:nvSpPr>
        <p:spPr bwMode="auto">
          <a:xfrm>
            <a:off x="619261" y="308259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477A0A7D-03A6-492F-9656-2B9752950F77}"/>
              </a:ext>
            </a:extLst>
          </p:cNvPr>
          <p:cNvSpPr/>
          <p:nvPr/>
        </p:nvSpPr>
        <p:spPr bwMode="auto">
          <a:xfrm>
            <a:off x="619261" y="465013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68653C5-2F64-4E1F-8E5C-124C1C436F76}"/>
              </a:ext>
            </a:extLst>
          </p:cNvPr>
          <p:cNvSpPr/>
          <p:nvPr/>
        </p:nvSpPr>
        <p:spPr bwMode="auto">
          <a:xfrm>
            <a:off x="2283914" y="127180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89E10F84-5298-4724-AEC1-8354CDA2242B}"/>
              </a:ext>
            </a:extLst>
          </p:cNvPr>
          <p:cNvSpPr/>
          <p:nvPr/>
        </p:nvSpPr>
        <p:spPr bwMode="auto">
          <a:xfrm>
            <a:off x="7439388" y="127180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34293914-C9D0-42DA-904F-2F570AF87FBB}"/>
              </a:ext>
            </a:extLst>
          </p:cNvPr>
          <p:cNvSpPr/>
          <p:nvPr/>
        </p:nvSpPr>
        <p:spPr bwMode="auto">
          <a:xfrm>
            <a:off x="7744188" y="293514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45C21F32-71C0-466C-87D7-2DBF1A68CADB}"/>
              </a:ext>
            </a:extLst>
          </p:cNvPr>
          <p:cNvSpPr/>
          <p:nvPr/>
        </p:nvSpPr>
        <p:spPr bwMode="auto">
          <a:xfrm>
            <a:off x="2414543" y="450268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193013D-6E6A-4C8A-976B-531B09DCF361}"/>
              </a:ext>
            </a:extLst>
          </p:cNvPr>
          <p:cNvSpPr/>
          <p:nvPr/>
        </p:nvSpPr>
        <p:spPr bwMode="auto">
          <a:xfrm>
            <a:off x="7752897" y="413692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05CA03D2-C0B2-4E07-BA7C-14539BCBB2B2}"/>
              </a:ext>
            </a:extLst>
          </p:cNvPr>
          <p:cNvSpPr/>
          <p:nvPr/>
        </p:nvSpPr>
        <p:spPr bwMode="auto">
          <a:xfrm>
            <a:off x="7395845" y="484232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AF906DE-48AC-40A9-8CAD-B35A96BDA834}"/>
              </a:ext>
            </a:extLst>
          </p:cNvPr>
          <p:cNvSpPr/>
          <p:nvPr/>
        </p:nvSpPr>
        <p:spPr bwMode="auto">
          <a:xfrm>
            <a:off x="2283913" y="293514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53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D1096D8-FA38-407E-A0F5-7BE22435F0EB}"/>
              </a:ext>
            </a:extLst>
          </p:cNvPr>
          <p:cNvGrpSpPr/>
          <p:nvPr/>
        </p:nvGrpSpPr>
        <p:grpSpPr>
          <a:xfrm>
            <a:off x="104774" y="1975357"/>
            <a:ext cx="8749080" cy="724960"/>
            <a:chOff x="104774" y="1870849"/>
            <a:chExt cx="8749080" cy="724960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11D2F6C-C3C4-4E0F-B382-CAB17145210D}"/>
                </a:ext>
              </a:extLst>
            </p:cNvPr>
            <p:cNvSpPr/>
            <p:nvPr/>
          </p:nvSpPr>
          <p:spPr bwMode="auto">
            <a:xfrm>
              <a:off x="104774" y="2198423"/>
              <a:ext cx="8749079" cy="3973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id="{9E8B6D8F-8AF8-4B6E-B7CC-01F709FB6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96874" y="1918040"/>
              <a:ext cx="835660" cy="139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E2CAE12-7F6C-4997-ADA6-F9A514CA9635}"/>
                </a:ext>
              </a:extLst>
            </p:cNvPr>
            <p:cNvSpPr txBox="1"/>
            <p:nvPr/>
          </p:nvSpPr>
          <p:spPr>
            <a:xfrm>
              <a:off x="864191" y="2297203"/>
              <a:ext cx="33986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이슈  경제  사회  정치  스포츠  취재</a:t>
              </a: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</a:t>
              </a: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시사기획창  </a:t>
              </a:r>
              <a:r>
                <a:rPr lang="ko-KR" altLang="en-US" sz="800" b="1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주말앤</a:t>
              </a:r>
              <a:endPara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1FE6983-A9AD-4126-AC8E-29112324A179}"/>
                </a:ext>
              </a:extLst>
            </p:cNvPr>
            <p:cNvCxnSpPr/>
            <p:nvPr/>
          </p:nvCxnSpPr>
          <p:spPr bwMode="auto">
            <a:xfrm>
              <a:off x="104775" y="2595809"/>
              <a:ext cx="874907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B31FC553-5316-488D-A047-BB64E16E0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808" y="2290196"/>
              <a:ext cx="227397" cy="227397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DDFA69BB-77AA-4661-91B2-7CC6E0D7E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9663" y="2286099"/>
              <a:ext cx="227397" cy="227397"/>
            </a:xfrm>
            <a:prstGeom prst="rect">
              <a:avLst/>
            </a:prstGeom>
          </p:spPr>
        </p:pic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C033777-1EC8-4E68-A44E-20CF6F9D04FE}"/>
                </a:ext>
              </a:extLst>
            </p:cNvPr>
            <p:cNvCxnSpPr/>
            <p:nvPr/>
          </p:nvCxnSpPr>
          <p:spPr bwMode="auto">
            <a:xfrm>
              <a:off x="104774" y="2189374"/>
              <a:ext cx="8746092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C6BDCCF-1000-4AD7-AD54-A0877FA99FC4}"/>
                </a:ext>
              </a:extLst>
            </p:cNvPr>
            <p:cNvSpPr txBox="1"/>
            <p:nvPr/>
          </p:nvSpPr>
          <p:spPr>
            <a:xfrm>
              <a:off x="7153942" y="1888575"/>
              <a:ext cx="8707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제보</a:t>
              </a: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ON AIR</a:t>
              </a:r>
              <a:endPara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6D3D6A4-3A99-48C1-9616-EEA803E5BE89}"/>
                </a:ext>
              </a:extLst>
            </p:cNvPr>
            <p:cNvSpPr txBox="1"/>
            <p:nvPr/>
          </p:nvSpPr>
          <p:spPr>
            <a:xfrm>
              <a:off x="948129" y="1888575"/>
              <a:ext cx="5950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C031BB1F-11B7-4E6B-8886-B92D0F598792}"/>
                </a:ext>
              </a:extLst>
            </p:cNvPr>
            <p:cNvSpPr/>
            <p:nvPr/>
          </p:nvSpPr>
          <p:spPr bwMode="auto">
            <a:xfrm>
              <a:off x="1549020" y="1870849"/>
              <a:ext cx="1576700" cy="2154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3C0CDF7-5E04-4B43-B878-3921DEF437CA}"/>
                </a:ext>
              </a:extLst>
            </p:cNvPr>
            <p:cNvSpPr txBox="1"/>
            <p:nvPr/>
          </p:nvSpPr>
          <p:spPr>
            <a:xfrm>
              <a:off x="1644712" y="1876796"/>
              <a:ext cx="13853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강릉 산불 확산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지역 차단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759FEB8-645B-4D60-826A-B40F81121879}"/>
              </a:ext>
            </a:extLst>
          </p:cNvPr>
          <p:cNvGrpSpPr/>
          <p:nvPr/>
        </p:nvGrpSpPr>
        <p:grpSpPr>
          <a:xfrm>
            <a:off x="108065" y="2714568"/>
            <a:ext cx="8736677" cy="282632"/>
            <a:chOff x="108065" y="5951913"/>
            <a:chExt cx="8736677" cy="28263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E36F97B-2141-47C4-8D3D-4A78E16FBB02}"/>
                </a:ext>
              </a:extLst>
            </p:cNvPr>
            <p:cNvSpPr/>
            <p:nvPr/>
          </p:nvSpPr>
          <p:spPr bwMode="auto">
            <a:xfrm>
              <a:off x="108065" y="5951913"/>
              <a:ext cx="8736677" cy="2826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F687F7C-78E0-4B40-827D-D121C2587D7D}"/>
                </a:ext>
              </a:extLst>
            </p:cNvPr>
            <p:cNvSpPr txBox="1"/>
            <p:nvPr/>
          </p:nvSpPr>
          <p:spPr>
            <a:xfrm>
              <a:off x="919737" y="5982852"/>
              <a:ext cx="2904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미세먼지 농도 높은</a:t>
              </a: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외출을 자제해 주시고 집안에 머무세요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0015BB0-6C24-4DBD-B689-DB9F1B55EFD9}"/>
                </a:ext>
              </a:extLst>
            </p:cNvPr>
            <p:cNvSpPr txBox="1"/>
            <p:nvPr/>
          </p:nvSpPr>
          <p:spPr>
            <a:xfrm>
              <a:off x="7705591" y="5982852"/>
              <a:ext cx="2872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7420F4-57E7-4C45-8AB2-4F9144FC6BAA}"/>
              </a:ext>
            </a:extLst>
          </p:cNvPr>
          <p:cNvSpPr/>
          <p:nvPr/>
        </p:nvSpPr>
        <p:spPr bwMode="auto">
          <a:xfrm>
            <a:off x="104774" y="1584517"/>
            <a:ext cx="8749079" cy="3433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F18F4-A2FE-46EE-B6A6-C6A1A543DBC9}"/>
              </a:ext>
            </a:extLst>
          </p:cNvPr>
          <p:cNvSpPr txBox="1"/>
          <p:nvPr/>
        </p:nvSpPr>
        <p:spPr>
          <a:xfrm>
            <a:off x="6365401" y="1684969"/>
            <a:ext cx="17508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   마이페이지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WORLD ▼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2E4A92-7992-49C1-A8F1-6D763B3F2FCA}"/>
              </a:ext>
            </a:extLst>
          </p:cNvPr>
          <p:cNvSpPr txBox="1"/>
          <p:nvPr/>
        </p:nvSpPr>
        <p:spPr>
          <a:xfrm>
            <a:off x="4888024" y="1689080"/>
            <a:ext cx="15295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식목일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◎ 서울 맑음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17’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1618AEE-F6E7-4F48-8AB2-7737F3136847}"/>
              </a:ext>
            </a:extLst>
          </p:cNvPr>
          <p:cNvCxnSpPr/>
          <p:nvPr/>
        </p:nvCxnSpPr>
        <p:spPr bwMode="auto">
          <a:xfrm>
            <a:off x="104775" y="1584517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9B70F3A-7085-4D1F-87D3-817D07F47BBC}"/>
              </a:ext>
            </a:extLst>
          </p:cNvPr>
          <p:cNvCxnSpPr/>
          <p:nvPr/>
        </p:nvCxnSpPr>
        <p:spPr bwMode="auto">
          <a:xfrm>
            <a:off x="104774" y="2708181"/>
            <a:ext cx="874609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SB_KNP_01_03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92540"/>
              </p:ext>
            </p:extLst>
          </p:nvPr>
        </p:nvGraphicFramePr>
        <p:xfrm>
          <a:off x="8939284" y="973008"/>
          <a:ext cx="3152632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메시지 영역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펼치기 전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메시지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속보 띠 활성 시 노출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내용 롤링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반복 롤링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텍스트에 대한 링크는 없음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기준선을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줄 바꿈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열기 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우측 하단 화살표 클릭 시 아래로 열림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메시지가 하나인 경우 열림 버튼은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메시지 영역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펼친 후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리스트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리스트는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개까지 노출되며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이하는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스코롤를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통해 확인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미만인 경우 해당 영역은 개수에 맞추어 높이 조정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열림 상태에서는 기존 롤링 텍스트는 미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수가 두줄 이상 넘어가는 경우 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텍스트에 대한 링크는 없음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 버튼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펼침 상태에서 우측 닫기 버튼 클릭 시 닫힘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 bwMode="auto">
          <a:xfrm>
            <a:off x="737468" y="273284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EEA28-8417-4CDF-9D90-7320B2BB0ACC}"/>
              </a:ext>
            </a:extLst>
          </p:cNvPr>
          <p:cNvSpPr/>
          <p:nvPr/>
        </p:nvSpPr>
        <p:spPr bwMode="auto">
          <a:xfrm>
            <a:off x="104774" y="1292908"/>
            <a:ext cx="4333565" cy="2916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상단 재난 메시지 노출 시 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4AE962C-2743-491C-88B0-CDFE0AE80EF1}"/>
              </a:ext>
            </a:extLst>
          </p:cNvPr>
          <p:cNvGrpSpPr/>
          <p:nvPr/>
        </p:nvGrpSpPr>
        <p:grpSpPr>
          <a:xfrm>
            <a:off x="865571" y="1645755"/>
            <a:ext cx="1944823" cy="230832"/>
            <a:chOff x="865571" y="1339874"/>
            <a:chExt cx="1944823" cy="230832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C4A3B058-BE16-457F-AA53-90DB5D9DF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1977"/>
            <a:stretch/>
          </p:blipFill>
          <p:spPr>
            <a:xfrm>
              <a:off x="1283306" y="1355379"/>
              <a:ext cx="686889" cy="209579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DDAB35-2F3E-4103-B1D8-94DD85808F03}"/>
                </a:ext>
              </a:extLst>
            </p:cNvPr>
            <p:cNvSpPr txBox="1"/>
            <p:nvPr/>
          </p:nvSpPr>
          <p:spPr>
            <a:xfrm>
              <a:off x="865571" y="1339874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endParaRPr lang="ko-KR" altLang="en-US" sz="9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BC62E0D-8680-4A24-9AA7-DD13479158C4}"/>
                </a:ext>
              </a:extLst>
            </p:cNvPr>
            <p:cNvSpPr txBox="1"/>
            <p:nvPr/>
          </p:nvSpPr>
          <p:spPr>
            <a:xfrm>
              <a:off x="2008571" y="133987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텍스트 버전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75E90D-4327-4FB9-879D-FFA74386530F}"/>
              </a:ext>
            </a:extLst>
          </p:cNvPr>
          <p:cNvSpPr/>
          <p:nvPr/>
        </p:nvSpPr>
        <p:spPr bwMode="auto">
          <a:xfrm>
            <a:off x="108065" y="3141283"/>
            <a:ext cx="8736677" cy="140475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C7B37A-6131-4506-92A2-E742BF1C4FB7}"/>
              </a:ext>
            </a:extLst>
          </p:cNvPr>
          <p:cNvSpPr txBox="1"/>
          <p:nvPr/>
        </p:nvSpPr>
        <p:spPr>
          <a:xfrm>
            <a:off x="919737" y="3172223"/>
            <a:ext cx="2904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주시고 집안에 머무세요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FED9E4-8A7B-472B-9C93-D07CDD9C1955}"/>
              </a:ext>
            </a:extLst>
          </p:cNvPr>
          <p:cNvSpPr txBox="1"/>
          <p:nvPr/>
        </p:nvSpPr>
        <p:spPr>
          <a:xfrm>
            <a:off x="7720019" y="4291410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B4A2E25-120C-4D8B-9206-9898E5053219}"/>
              </a:ext>
            </a:extLst>
          </p:cNvPr>
          <p:cNvSpPr/>
          <p:nvPr/>
        </p:nvSpPr>
        <p:spPr bwMode="auto">
          <a:xfrm>
            <a:off x="737468" y="364783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4FEC397-5D1D-4238-BAD6-8EEDD5CA43B5}"/>
              </a:ext>
            </a:extLst>
          </p:cNvPr>
          <p:cNvCxnSpPr/>
          <p:nvPr/>
        </p:nvCxnSpPr>
        <p:spPr bwMode="auto">
          <a:xfrm>
            <a:off x="7863647" y="3279945"/>
            <a:ext cx="0" cy="96748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B1CDE1-6DF9-433E-B841-B60C6352117F}"/>
              </a:ext>
            </a:extLst>
          </p:cNvPr>
          <p:cNvSpPr txBox="1"/>
          <p:nvPr/>
        </p:nvSpPr>
        <p:spPr>
          <a:xfrm>
            <a:off x="919736" y="3407354"/>
            <a:ext cx="6718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주시고 집안에 머무세요 미세먼지 농도 높은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주시고 집안에 머무세요 주시고 집안에 머무세요 미세먼지 농도 높은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주시고 집안에 머무세요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174412-460A-4E6D-A338-C5101BDE7FC9}"/>
              </a:ext>
            </a:extLst>
          </p:cNvPr>
          <p:cNvSpPr txBox="1"/>
          <p:nvPr/>
        </p:nvSpPr>
        <p:spPr>
          <a:xfrm>
            <a:off x="919737" y="3746988"/>
            <a:ext cx="2904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주시고 집안에 머무세요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8BBA09-D242-4C64-8802-4325F909BC12}"/>
              </a:ext>
            </a:extLst>
          </p:cNvPr>
          <p:cNvSpPr txBox="1"/>
          <p:nvPr/>
        </p:nvSpPr>
        <p:spPr>
          <a:xfrm>
            <a:off x="919737" y="3964702"/>
            <a:ext cx="2904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주시고 집안에 머무세요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80E3F4-AC61-4C25-A921-7D9670720963}"/>
              </a:ext>
            </a:extLst>
          </p:cNvPr>
          <p:cNvSpPr txBox="1"/>
          <p:nvPr/>
        </p:nvSpPr>
        <p:spPr>
          <a:xfrm>
            <a:off x="919737" y="4182417"/>
            <a:ext cx="2904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주시고 집안에 머무세요</a:t>
            </a:r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43F4BB6A-414C-4C38-B1D3-E826AA8A9896}"/>
              </a:ext>
            </a:extLst>
          </p:cNvPr>
          <p:cNvSpPr/>
          <p:nvPr/>
        </p:nvSpPr>
        <p:spPr bwMode="auto">
          <a:xfrm>
            <a:off x="7764637" y="2983983"/>
            <a:ext cx="198020" cy="193827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ABB511E-CF28-48FB-B918-167D770A3D4F}"/>
              </a:ext>
            </a:extLst>
          </p:cNvPr>
          <p:cNvGrpSpPr/>
          <p:nvPr/>
        </p:nvGrpSpPr>
        <p:grpSpPr>
          <a:xfrm>
            <a:off x="7472717" y="2319429"/>
            <a:ext cx="695503" cy="2204609"/>
            <a:chOff x="6715304" y="1158803"/>
            <a:chExt cx="695503" cy="2204609"/>
          </a:xfrm>
        </p:grpSpPr>
        <p:sp>
          <p:nvSpPr>
            <p:cNvPr id="71" name="말풍선: 사각형 70">
              <a:extLst>
                <a:ext uri="{FF2B5EF4-FFF2-40B4-BE49-F238E27FC236}">
                  <a16:creationId xmlns:a16="http://schemas.microsoft.com/office/drawing/2014/main" id="{BD135C25-CC21-46CE-8A91-0274B7657081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B44F466-5F3B-41FC-900C-7F8908A39B2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19830" y="1621944"/>
              <a:ext cx="0" cy="17414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351D414-B860-4774-927A-739597580056}"/>
              </a:ext>
            </a:extLst>
          </p:cNvPr>
          <p:cNvSpPr/>
          <p:nvPr/>
        </p:nvSpPr>
        <p:spPr bwMode="auto">
          <a:xfrm>
            <a:off x="2169185" y="259541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12D5FE-FBFA-406D-91E4-22D340AB9880}"/>
              </a:ext>
            </a:extLst>
          </p:cNvPr>
          <p:cNvSpPr/>
          <p:nvPr/>
        </p:nvSpPr>
        <p:spPr bwMode="auto">
          <a:xfrm>
            <a:off x="7760087" y="259541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02882A0-5678-4B34-BD12-E658B41AE7B9}"/>
              </a:ext>
            </a:extLst>
          </p:cNvPr>
          <p:cNvSpPr/>
          <p:nvPr/>
        </p:nvSpPr>
        <p:spPr bwMode="auto">
          <a:xfrm>
            <a:off x="2169185" y="307438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B175776-8787-4D84-A2AC-AEF10593BD47}"/>
              </a:ext>
            </a:extLst>
          </p:cNvPr>
          <p:cNvSpPr/>
          <p:nvPr/>
        </p:nvSpPr>
        <p:spPr bwMode="auto">
          <a:xfrm>
            <a:off x="7707836" y="41716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9B22883-0CB6-49D9-8913-ACE2E05C76C9}"/>
              </a:ext>
            </a:extLst>
          </p:cNvPr>
          <p:cNvSpPr/>
          <p:nvPr/>
        </p:nvSpPr>
        <p:spPr bwMode="auto">
          <a:xfrm>
            <a:off x="5161401" y="2403747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공영방송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수신로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A315AEB-0B59-48E6-9E84-A8E434024679}"/>
              </a:ext>
            </a:extLst>
          </p:cNvPr>
          <p:cNvSpPr/>
          <p:nvPr/>
        </p:nvSpPr>
        <p:spPr bwMode="auto">
          <a:xfrm>
            <a:off x="5840111" y="2403747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수능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킬러문항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배제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C097793-C15B-4A23-99EE-086DE3920D36}"/>
              </a:ext>
            </a:extLst>
          </p:cNvPr>
          <p:cNvSpPr/>
          <p:nvPr/>
        </p:nvSpPr>
        <p:spPr bwMode="auto">
          <a:xfrm>
            <a:off x="6518821" y="2403747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사라진 신생아들</a:t>
            </a:r>
          </a:p>
        </p:txBody>
      </p:sp>
    </p:spTree>
    <p:extLst>
      <p:ext uri="{BB962C8B-B14F-4D97-AF65-F5344CB8AC3E}">
        <p14:creationId xmlns:p14="http://schemas.microsoft.com/office/powerpoint/2010/main" val="207982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4A02D1A-BD56-4DD7-AAD9-289BC231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82" y="2686044"/>
            <a:ext cx="7359738" cy="2509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66514" y="567974"/>
            <a:ext cx="853118" cy="215444"/>
          </a:xfrm>
        </p:spPr>
        <p:txBody>
          <a:bodyPr/>
          <a:lstStyle/>
          <a:p>
            <a:r>
              <a:rPr lang="en-US" altLang="ko-KR" dirty="0"/>
              <a:t>SB_KNP_01_04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3070"/>
              </p:ext>
            </p:extLst>
          </p:nvPr>
        </p:nvGraphicFramePr>
        <p:xfrm>
          <a:off x="8939284" y="973008"/>
          <a:ext cx="3152632" cy="377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charset="0"/>
                        <a:buNone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 창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구성은 현행 기준에 맞춤 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 활성 시 배경 </a:t>
                      </a:r>
                      <a:r>
                        <a:rPr kumimoji="1" lang="ko-KR" altLang="en-US" sz="7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딤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(Dim)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전체메뉴 영역 외 지역 클릭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 전체 </a:t>
                      </a:r>
                      <a:r>
                        <a:rPr kumimoji="1" lang="ko-KR" altLang="en-US" sz="7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메뉴창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닫힘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링크가 있는 메뉴의 경우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메뉴의 화면이 존재하는 경우 해당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메뉴의 화면이 존재하지 않는 경우 해당 카테고리 활성화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카테고리임을 표시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New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 등록된 메뉴인 경우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뒤에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아이콘 표시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기간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시작 시간을 기준으로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48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닫기 버튼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전체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매뉴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창 닫힘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id="{00666A91-82EF-48B9-922D-197F02CD0D5B}"/>
              </a:ext>
            </a:extLst>
          </p:cNvPr>
          <p:cNvSpPr/>
          <p:nvPr/>
        </p:nvSpPr>
        <p:spPr bwMode="auto">
          <a:xfrm>
            <a:off x="104774" y="1258257"/>
            <a:ext cx="4333565" cy="2916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전체 메뉴 활성화 시 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899A8A22-4AE6-4D64-ADFE-EF59C45F7D0F}"/>
              </a:ext>
            </a:extLst>
          </p:cNvPr>
          <p:cNvSpPr/>
          <p:nvPr/>
        </p:nvSpPr>
        <p:spPr bwMode="auto">
          <a:xfrm>
            <a:off x="686458" y="325734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B5C7AD-1E1F-42D8-A95C-35E7D506B20F}"/>
              </a:ext>
            </a:extLst>
          </p:cNvPr>
          <p:cNvSpPr/>
          <p:nvPr/>
        </p:nvSpPr>
        <p:spPr bwMode="auto">
          <a:xfrm>
            <a:off x="104774" y="2276804"/>
            <a:ext cx="8749079" cy="3973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E0CE70D5-4A96-4136-B5D3-AEF17AA2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6874" y="1996421"/>
            <a:ext cx="835660" cy="13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5514337-30E2-4254-B038-BB2646B8BF14}"/>
              </a:ext>
            </a:extLst>
          </p:cNvPr>
          <p:cNvSpPr txBox="1"/>
          <p:nvPr/>
        </p:nvSpPr>
        <p:spPr>
          <a:xfrm>
            <a:off x="864191" y="2375584"/>
            <a:ext cx="3398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  경제  사회  정치  스포츠  취재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시사기획창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주말앤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448D67A-D04B-4794-8A83-6CCCF1CD8ABF}"/>
              </a:ext>
            </a:extLst>
          </p:cNvPr>
          <p:cNvCxnSpPr/>
          <p:nvPr/>
        </p:nvCxnSpPr>
        <p:spPr bwMode="auto">
          <a:xfrm>
            <a:off x="104775" y="2674190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3ADD9D41-B48F-4363-B1D5-626E67258E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27" y="2368577"/>
            <a:ext cx="227397" cy="22739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E499EF02-D280-4153-B77B-56E89B7010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162" y="2364480"/>
            <a:ext cx="227397" cy="227397"/>
          </a:xfrm>
          <a:prstGeom prst="rect">
            <a:avLst/>
          </a:prstGeom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24B3D93-CDE5-4893-81C1-193B08DDEAD2}"/>
              </a:ext>
            </a:extLst>
          </p:cNvPr>
          <p:cNvCxnSpPr/>
          <p:nvPr/>
        </p:nvCxnSpPr>
        <p:spPr bwMode="auto">
          <a:xfrm>
            <a:off x="104774" y="2267755"/>
            <a:ext cx="874609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0CF02B4-E9E6-4DDF-B963-0FB38E10A3CD}"/>
              </a:ext>
            </a:extLst>
          </p:cNvPr>
          <p:cNvSpPr txBox="1"/>
          <p:nvPr/>
        </p:nvSpPr>
        <p:spPr>
          <a:xfrm>
            <a:off x="7153942" y="1966956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제보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ON AIR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3D134-17FF-40AF-8C10-A19D55902C00}"/>
              </a:ext>
            </a:extLst>
          </p:cNvPr>
          <p:cNvSpPr txBox="1"/>
          <p:nvPr/>
        </p:nvSpPr>
        <p:spPr>
          <a:xfrm>
            <a:off x="948129" y="1966956"/>
            <a:ext cx="5950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재난포털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5171893-240F-4885-964B-57B7FF361986}"/>
              </a:ext>
            </a:extLst>
          </p:cNvPr>
          <p:cNvSpPr/>
          <p:nvPr/>
        </p:nvSpPr>
        <p:spPr bwMode="auto">
          <a:xfrm>
            <a:off x="1549020" y="1949230"/>
            <a:ext cx="1576700" cy="2154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FC12AC-689B-4D4A-848E-AD8102E877E6}"/>
              </a:ext>
            </a:extLst>
          </p:cNvPr>
          <p:cNvSpPr txBox="1"/>
          <p:nvPr/>
        </p:nvSpPr>
        <p:spPr>
          <a:xfrm>
            <a:off x="1644712" y="1955177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강릉 산불 확산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지역 차단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C14936-BA3B-46CF-B611-05498B3D318A}"/>
              </a:ext>
            </a:extLst>
          </p:cNvPr>
          <p:cNvSpPr/>
          <p:nvPr/>
        </p:nvSpPr>
        <p:spPr bwMode="auto">
          <a:xfrm>
            <a:off x="104774" y="1558390"/>
            <a:ext cx="8749079" cy="3433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0315DE-E336-4ABB-B042-45722A4B485E}"/>
              </a:ext>
            </a:extLst>
          </p:cNvPr>
          <p:cNvSpPr txBox="1"/>
          <p:nvPr/>
        </p:nvSpPr>
        <p:spPr>
          <a:xfrm>
            <a:off x="6365401" y="1658842"/>
            <a:ext cx="17508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   마이페이지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WORLD ▼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6E09F0-2091-417A-B016-E5D2FD43971F}"/>
              </a:ext>
            </a:extLst>
          </p:cNvPr>
          <p:cNvSpPr txBox="1"/>
          <p:nvPr/>
        </p:nvSpPr>
        <p:spPr>
          <a:xfrm>
            <a:off x="4888024" y="1662953"/>
            <a:ext cx="15295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식목일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◎ 서울 맑음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17’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337ECC3-D576-40AB-9E97-EEE0BE57CC54}"/>
              </a:ext>
            </a:extLst>
          </p:cNvPr>
          <p:cNvCxnSpPr/>
          <p:nvPr/>
        </p:nvCxnSpPr>
        <p:spPr bwMode="auto">
          <a:xfrm>
            <a:off x="104775" y="1558390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52F4259-97DB-4180-BFB3-0689C1E86DBA}"/>
              </a:ext>
            </a:extLst>
          </p:cNvPr>
          <p:cNvCxnSpPr/>
          <p:nvPr/>
        </p:nvCxnSpPr>
        <p:spPr bwMode="auto">
          <a:xfrm>
            <a:off x="104774" y="2682054"/>
            <a:ext cx="874609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4168852-A79A-4618-A24A-1AA902025CD1}"/>
              </a:ext>
            </a:extLst>
          </p:cNvPr>
          <p:cNvGrpSpPr/>
          <p:nvPr/>
        </p:nvGrpSpPr>
        <p:grpSpPr>
          <a:xfrm>
            <a:off x="865571" y="1619628"/>
            <a:ext cx="1944823" cy="230832"/>
            <a:chOff x="865571" y="1339874"/>
            <a:chExt cx="1944823" cy="230832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1AAB05CF-B0EA-40CD-B720-E7FA3CCE1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1977"/>
            <a:stretch/>
          </p:blipFill>
          <p:spPr>
            <a:xfrm>
              <a:off x="1283306" y="1355379"/>
              <a:ext cx="686889" cy="209579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939F38-6794-4DE5-89EB-86E8A271EF74}"/>
                </a:ext>
              </a:extLst>
            </p:cNvPr>
            <p:cNvSpPr txBox="1"/>
            <p:nvPr/>
          </p:nvSpPr>
          <p:spPr>
            <a:xfrm>
              <a:off x="865571" y="1339874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endParaRPr lang="ko-KR" altLang="en-US" sz="9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66F42FF-799E-41D0-B1BF-FF9F4E9B4519}"/>
                </a:ext>
              </a:extLst>
            </p:cNvPr>
            <p:cNvSpPr txBox="1"/>
            <p:nvPr/>
          </p:nvSpPr>
          <p:spPr>
            <a:xfrm>
              <a:off x="2008571" y="133987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텍스트 버전</a:t>
              </a: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59E0CB4F-7996-4DA1-824E-B7AF0F8B065C}"/>
              </a:ext>
            </a:extLst>
          </p:cNvPr>
          <p:cNvSpPr/>
          <p:nvPr/>
        </p:nvSpPr>
        <p:spPr bwMode="auto">
          <a:xfrm>
            <a:off x="4978657" y="3596177"/>
            <a:ext cx="110332" cy="11033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4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33F5D7-C353-414A-A7B1-1694A919D4B3}"/>
              </a:ext>
            </a:extLst>
          </p:cNvPr>
          <p:cNvSpPr/>
          <p:nvPr/>
        </p:nvSpPr>
        <p:spPr bwMode="auto">
          <a:xfrm>
            <a:off x="104774" y="1567099"/>
            <a:ext cx="8746092" cy="700258"/>
          </a:xfrm>
          <a:prstGeom prst="rect">
            <a:avLst/>
          </a:prstGeom>
          <a:solidFill>
            <a:srgbClr val="262626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11EC8F-461E-4E1C-A822-5FCE15C888C6}"/>
              </a:ext>
            </a:extLst>
          </p:cNvPr>
          <p:cNvSpPr/>
          <p:nvPr/>
        </p:nvSpPr>
        <p:spPr bwMode="auto">
          <a:xfrm>
            <a:off x="7331162" y="2364480"/>
            <a:ext cx="227397" cy="215306"/>
          </a:xfrm>
          <a:prstGeom prst="rect">
            <a:avLst/>
          </a:prstGeom>
          <a:solidFill>
            <a:srgbClr val="5959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87850001-1DE2-49FD-BD76-1FE7E7ED11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77" y="2356971"/>
            <a:ext cx="227397" cy="227397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3D52813F-55FB-43FF-A5B6-568D763FBFFD}"/>
              </a:ext>
            </a:extLst>
          </p:cNvPr>
          <p:cNvSpPr/>
          <p:nvPr/>
        </p:nvSpPr>
        <p:spPr bwMode="auto">
          <a:xfrm>
            <a:off x="2789351" y="33779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D3791D0-2956-4EEC-B74A-9E9A8FB4E6AE}"/>
              </a:ext>
            </a:extLst>
          </p:cNvPr>
          <p:cNvSpPr/>
          <p:nvPr/>
        </p:nvSpPr>
        <p:spPr bwMode="auto">
          <a:xfrm>
            <a:off x="5140665" y="357827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471B72D-2678-427E-9533-E095E640AA62}"/>
              </a:ext>
            </a:extLst>
          </p:cNvPr>
          <p:cNvSpPr/>
          <p:nvPr/>
        </p:nvSpPr>
        <p:spPr bwMode="auto">
          <a:xfrm>
            <a:off x="7326516" y="221973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59A3167-19E9-49E1-81C2-D252DA41CBD6}"/>
              </a:ext>
            </a:extLst>
          </p:cNvPr>
          <p:cNvSpPr/>
          <p:nvPr/>
        </p:nvSpPr>
        <p:spPr bwMode="auto">
          <a:xfrm>
            <a:off x="5060190" y="2386380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공영방송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수신로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B4C08B9-72DE-42A4-9B95-40A486CF681F}"/>
              </a:ext>
            </a:extLst>
          </p:cNvPr>
          <p:cNvSpPr/>
          <p:nvPr/>
        </p:nvSpPr>
        <p:spPr bwMode="auto">
          <a:xfrm>
            <a:off x="5738900" y="2386380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수능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킬러문항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7A43D48-1F30-404B-BBA1-9D2954EE6FF4}"/>
              </a:ext>
            </a:extLst>
          </p:cNvPr>
          <p:cNvSpPr/>
          <p:nvPr/>
        </p:nvSpPr>
        <p:spPr bwMode="auto">
          <a:xfrm>
            <a:off x="6417610" y="2386380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사라진 신생아들</a:t>
            </a:r>
          </a:p>
        </p:txBody>
      </p:sp>
    </p:spTree>
    <p:extLst>
      <p:ext uri="{BB962C8B-B14F-4D97-AF65-F5344CB8AC3E}">
        <p14:creationId xmlns:p14="http://schemas.microsoft.com/office/powerpoint/2010/main" val="190349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0F21DA-F7C7-4C20-A0AF-F75AF0D5706A}"/>
              </a:ext>
            </a:extLst>
          </p:cNvPr>
          <p:cNvSpPr/>
          <p:nvPr/>
        </p:nvSpPr>
        <p:spPr bwMode="auto">
          <a:xfrm>
            <a:off x="104775" y="2265792"/>
            <a:ext cx="8749079" cy="23892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9" y="567974"/>
            <a:ext cx="853118" cy="215444"/>
          </a:xfrm>
        </p:spPr>
        <p:txBody>
          <a:bodyPr/>
          <a:lstStyle/>
          <a:p>
            <a:r>
              <a:rPr lang="en-US" altLang="ko-KR" dirty="0"/>
              <a:t>SB_KNP_01_05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24955"/>
              </p:ext>
            </p:extLst>
          </p:nvPr>
        </p:nvGraphicFramePr>
        <p:xfrm>
          <a:off x="8939284" y="973008"/>
          <a:ext cx="3152632" cy="527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검색창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후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검색창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초기화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창 활성 시 배경 </a:t>
                      </a:r>
                      <a:r>
                        <a:rPr kumimoji="1" lang="ko-KR" altLang="en-US" sz="7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딤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(Dim)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창 영역 외 지역 클릭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 검색 창 닫힘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시 연관 검색어 함께 표시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검색어 클릭 시 검색어 입력 박스에 반영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버튼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검색 결과 페이지로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검색어를 입력하지 않고 검색 버튼을 클릭한 경우 알림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검색어를 입력해 주세요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검색어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시 해당 검색어와 연관되어 검색했던 내역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검색어 클릭 시 검색어 입력 박스에 반영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초기 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검색어가 없는 경우 노출하지 않음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 키워드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횟수가 높은 추천 검색어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키워드를 포함한 검색결과 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목록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조회수가 높은 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– 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기준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Tag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길이는 두줄 제한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영상인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표시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닫기 버튼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검색 창 닫힘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EEA28-8417-4CDF-9D90-7320B2BB0ACC}"/>
              </a:ext>
            </a:extLst>
          </p:cNvPr>
          <p:cNvSpPr/>
          <p:nvPr/>
        </p:nvSpPr>
        <p:spPr bwMode="auto">
          <a:xfrm>
            <a:off x="104775" y="1262940"/>
            <a:ext cx="4351338" cy="2916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07 :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검색 창 활성화 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1BC2A-ACAB-4F01-84C4-53AC2DCB64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45" y="2354607"/>
            <a:ext cx="227397" cy="227397"/>
          </a:xfrm>
          <a:prstGeom prst="rect">
            <a:avLst/>
          </a:prstGeom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22DFD2B0-9134-4A7C-975E-D6719B04A84E}"/>
              </a:ext>
            </a:extLst>
          </p:cNvPr>
          <p:cNvSpPr/>
          <p:nvPr/>
        </p:nvSpPr>
        <p:spPr bwMode="auto">
          <a:xfrm>
            <a:off x="1488672" y="305791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7EE1FA-0FA2-49B2-846D-E84CB72F6C22}"/>
              </a:ext>
            </a:extLst>
          </p:cNvPr>
          <p:cNvSpPr/>
          <p:nvPr/>
        </p:nvSpPr>
        <p:spPr bwMode="auto">
          <a:xfrm>
            <a:off x="6391564" y="5610645"/>
            <a:ext cx="1524000" cy="3356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51A51B-592A-4637-9ED0-878A69E98C66}"/>
              </a:ext>
            </a:extLst>
          </p:cNvPr>
          <p:cNvSpPr/>
          <p:nvPr/>
        </p:nvSpPr>
        <p:spPr bwMode="auto">
          <a:xfrm>
            <a:off x="1776576" y="2993089"/>
            <a:ext cx="5359073" cy="3274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원하는 검색어를 입력해 주세요                                                                                             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921A597-854C-499E-873D-7F65F30639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79" y="3032987"/>
            <a:ext cx="227397" cy="2273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190754A-BABE-4277-B896-7F6597473C88}"/>
              </a:ext>
            </a:extLst>
          </p:cNvPr>
          <p:cNvSpPr txBox="1"/>
          <p:nvPr/>
        </p:nvSpPr>
        <p:spPr>
          <a:xfrm>
            <a:off x="1764670" y="2716089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어떤 기사를 찾으시나요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2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3BB680F-08F1-486D-81E1-7DA91DE06759}"/>
              </a:ext>
            </a:extLst>
          </p:cNvPr>
          <p:cNvSpPr/>
          <p:nvPr/>
        </p:nvSpPr>
        <p:spPr bwMode="auto">
          <a:xfrm>
            <a:off x="1927080" y="3798701"/>
            <a:ext cx="908038" cy="22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김남국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5286263-D72C-42D9-975D-28F18977D3C9}"/>
              </a:ext>
            </a:extLst>
          </p:cNvPr>
          <p:cNvSpPr/>
          <p:nvPr/>
        </p:nvSpPr>
        <p:spPr bwMode="auto">
          <a:xfrm>
            <a:off x="2966207" y="3798701"/>
            <a:ext cx="908038" cy="22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마약검거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03D83B4-1110-45CD-9A34-4482811779F7}"/>
              </a:ext>
            </a:extLst>
          </p:cNvPr>
          <p:cNvSpPr/>
          <p:nvPr/>
        </p:nvSpPr>
        <p:spPr bwMode="auto">
          <a:xfrm>
            <a:off x="4001922" y="3798701"/>
            <a:ext cx="908038" cy="22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노시니어존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06746D-BAA4-4559-9D47-D60581EE56DE}"/>
              </a:ext>
            </a:extLst>
          </p:cNvPr>
          <p:cNvSpPr/>
          <p:nvPr/>
        </p:nvSpPr>
        <p:spPr bwMode="auto">
          <a:xfrm>
            <a:off x="5066426" y="3798701"/>
            <a:ext cx="908038" cy="22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태영호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AD31CAB-94E9-4854-B0C5-0D0DBA46CEBD}"/>
              </a:ext>
            </a:extLst>
          </p:cNvPr>
          <p:cNvSpPr/>
          <p:nvPr/>
        </p:nvSpPr>
        <p:spPr bwMode="auto">
          <a:xfrm>
            <a:off x="6130930" y="3798701"/>
            <a:ext cx="908038" cy="22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날씨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6C99C0F-0A43-4F3B-A5EA-52DE45A4EDB2}"/>
              </a:ext>
            </a:extLst>
          </p:cNvPr>
          <p:cNvSpPr/>
          <p:nvPr/>
        </p:nvSpPr>
        <p:spPr bwMode="auto">
          <a:xfrm>
            <a:off x="1927080" y="4147044"/>
            <a:ext cx="908038" cy="22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런던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2D6FCAE-FF5E-4D4A-9871-61C473240602}"/>
              </a:ext>
            </a:extLst>
          </p:cNvPr>
          <p:cNvSpPr/>
          <p:nvPr/>
        </p:nvSpPr>
        <p:spPr bwMode="auto">
          <a:xfrm>
            <a:off x="2980817" y="4147044"/>
            <a:ext cx="908038" cy="22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동해 지진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86426E-6367-4DF7-B294-29B8646A3A83}"/>
              </a:ext>
            </a:extLst>
          </p:cNvPr>
          <p:cNvSpPr txBox="1"/>
          <p:nvPr/>
        </p:nvSpPr>
        <p:spPr>
          <a:xfrm>
            <a:off x="1764670" y="3482444"/>
            <a:ext cx="4273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추천 인기 키워드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현재 많은 분들의 관심이 높아지고 있는 키워드 입니다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2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31CCD95-D5E0-4C3F-B948-C66525DED65F}"/>
              </a:ext>
            </a:extLst>
          </p:cNvPr>
          <p:cNvSpPr/>
          <p:nvPr/>
        </p:nvSpPr>
        <p:spPr bwMode="auto">
          <a:xfrm>
            <a:off x="963422" y="5188820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11B35F-C786-48B1-9493-DF96B56D12B6}"/>
              </a:ext>
            </a:extLst>
          </p:cNvPr>
          <p:cNvSpPr txBox="1"/>
          <p:nvPr/>
        </p:nvSpPr>
        <p:spPr>
          <a:xfrm>
            <a:off x="963422" y="5850091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3DC5B2-0EB0-4AA7-A8FB-4DA33233BF9E}"/>
              </a:ext>
            </a:extLst>
          </p:cNvPr>
          <p:cNvSpPr/>
          <p:nvPr/>
        </p:nvSpPr>
        <p:spPr bwMode="auto">
          <a:xfrm>
            <a:off x="2145677" y="5188820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1F2F4F-6527-4D0C-8233-075867FEDA22}"/>
              </a:ext>
            </a:extLst>
          </p:cNvPr>
          <p:cNvSpPr txBox="1"/>
          <p:nvPr/>
        </p:nvSpPr>
        <p:spPr>
          <a:xfrm>
            <a:off x="2145677" y="5850091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274E534-0B5C-43AA-B25A-F2EFBF2ACDA2}"/>
              </a:ext>
            </a:extLst>
          </p:cNvPr>
          <p:cNvSpPr/>
          <p:nvPr/>
        </p:nvSpPr>
        <p:spPr bwMode="auto">
          <a:xfrm>
            <a:off x="3337168" y="5188820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F33CD8-62AA-475D-B885-3B337C1EF977}"/>
              </a:ext>
            </a:extLst>
          </p:cNvPr>
          <p:cNvSpPr txBox="1"/>
          <p:nvPr/>
        </p:nvSpPr>
        <p:spPr>
          <a:xfrm>
            <a:off x="3337168" y="5850091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41123FF-C901-4FFD-9870-3E5F1E36CCC1}"/>
              </a:ext>
            </a:extLst>
          </p:cNvPr>
          <p:cNvCxnSpPr>
            <a:cxnSpLocks/>
          </p:cNvCxnSpPr>
          <p:nvPr/>
        </p:nvCxnSpPr>
        <p:spPr bwMode="auto">
          <a:xfrm>
            <a:off x="7944051" y="5116160"/>
            <a:ext cx="64078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92CE2E-1ED3-4821-B45F-E1CF6CDFB070}"/>
              </a:ext>
            </a:extLst>
          </p:cNvPr>
          <p:cNvSpPr/>
          <p:nvPr/>
        </p:nvSpPr>
        <p:spPr bwMode="auto">
          <a:xfrm>
            <a:off x="4528657" y="5188820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545462-817F-4386-8FFD-70D79DD4044A}"/>
              </a:ext>
            </a:extLst>
          </p:cNvPr>
          <p:cNvSpPr txBox="1"/>
          <p:nvPr/>
        </p:nvSpPr>
        <p:spPr>
          <a:xfrm>
            <a:off x="4528657" y="5850091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E60BB04-7443-417D-9225-44C6EC72C9AA}"/>
              </a:ext>
            </a:extLst>
          </p:cNvPr>
          <p:cNvSpPr/>
          <p:nvPr/>
        </p:nvSpPr>
        <p:spPr bwMode="auto">
          <a:xfrm>
            <a:off x="5710912" y="5188820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344802-0301-484C-A2BE-8FF2F99B21CD}"/>
              </a:ext>
            </a:extLst>
          </p:cNvPr>
          <p:cNvSpPr txBox="1"/>
          <p:nvPr/>
        </p:nvSpPr>
        <p:spPr>
          <a:xfrm>
            <a:off x="5710912" y="5850091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7082B4-1236-414C-82C2-21315A98DAB2}"/>
              </a:ext>
            </a:extLst>
          </p:cNvPr>
          <p:cNvSpPr/>
          <p:nvPr/>
        </p:nvSpPr>
        <p:spPr bwMode="auto">
          <a:xfrm>
            <a:off x="6902403" y="5188820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F5531E-ED6C-433C-9B18-01A8D0AFA6D2}"/>
              </a:ext>
            </a:extLst>
          </p:cNvPr>
          <p:cNvSpPr txBox="1"/>
          <p:nvPr/>
        </p:nvSpPr>
        <p:spPr>
          <a:xfrm>
            <a:off x="6902403" y="5850091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A5EAF4-BDBD-4B4D-9CD3-DA4DB618E283}"/>
              </a:ext>
            </a:extLst>
          </p:cNvPr>
          <p:cNvSpPr txBox="1"/>
          <p:nvPr/>
        </p:nvSpPr>
        <p:spPr>
          <a:xfrm>
            <a:off x="963422" y="5183765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967E6B-F2B5-4909-A7E7-4562EC451396}"/>
              </a:ext>
            </a:extLst>
          </p:cNvPr>
          <p:cNvSpPr txBox="1"/>
          <p:nvPr/>
        </p:nvSpPr>
        <p:spPr>
          <a:xfrm>
            <a:off x="2145677" y="5183765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F70FD7-8000-4A04-8C1D-DDD6162AB90D}"/>
              </a:ext>
            </a:extLst>
          </p:cNvPr>
          <p:cNvSpPr txBox="1"/>
          <p:nvPr/>
        </p:nvSpPr>
        <p:spPr>
          <a:xfrm>
            <a:off x="3337167" y="5183765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67AD1B-FC91-4474-ADC6-3102E8126ED6}"/>
              </a:ext>
            </a:extLst>
          </p:cNvPr>
          <p:cNvSpPr txBox="1"/>
          <p:nvPr/>
        </p:nvSpPr>
        <p:spPr>
          <a:xfrm>
            <a:off x="4528657" y="5193002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D88F07-B99B-4049-8933-A849CA0F2F79}"/>
              </a:ext>
            </a:extLst>
          </p:cNvPr>
          <p:cNvSpPr txBox="1"/>
          <p:nvPr/>
        </p:nvSpPr>
        <p:spPr>
          <a:xfrm>
            <a:off x="5710912" y="5193002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46D7A2-1223-4016-8F2A-83A99159D62A}"/>
              </a:ext>
            </a:extLst>
          </p:cNvPr>
          <p:cNvSpPr txBox="1"/>
          <p:nvPr/>
        </p:nvSpPr>
        <p:spPr>
          <a:xfrm>
            <a:off x="6902402" y="5193002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B94E6DD-6BBB-47B2-A0F5-809B72254191}"/>
              </a:ext>
            </a:extLst>
          </p:cNvPr>
          <p:cNvSpPr>
            <a:spLocks noChangeAspect="1"/>
          </p:cNvSpPr>
          <p:nvPr/>
        </p:nvSpPr>
        <p:spPr bwMode="auto">
          <a:xfrm>
            <a:off x="927346" y="4889321"/>
            <a:ext cx="849230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많이 본 뉴스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66AE128-C04B-4297-8988-A8E19B0ADC4A}"/>
              </a:ext>
            </a:extLst>
          </p:cNvPr>
          <p:cNvSpPr/>
          <p:nvPr/>
        </p:nvSpPr>
        <p:spPr bwMode="auto">
          <a:xfrm>
            <a:off x="1488672" y="390264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84F83BD-4E01-4373-BBD3-AD1A744E8709}"/>
              </a:ext>
            </a:extLst>
          </p:cNvPr>
          <p:cNvSpPr/>
          <p:nvPr/>
        </p:nvSpPr>
        <p:spPr bwMode="auto">
          <a:xfrm>
            <a:off x="643940" y="531343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BF76A9-9BE1-46F8-A24A-BC4F3847EA9F}"/>
              </a:ext>
            </a:extLst>
          </p:cNvPr>
          <p:cNvGrpSpPr/>
          <p:nvPr/>
        </p:nvGrpSpPr>
        <p:grpSpPr>
          <a:xfrm>
            <a:off x="6943571" y="5535518"/>
            <a:ext cx="3187202" cy="1166265"/>
            <a:chOff x="8132086" y="5535518"/>
            <a:chExt cx="3187202" cy="116626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56C6528-1141-4B9C-BAC4-8EF5790AD324}"/>
                </a:ext>
              </a:extLst>
            </p:cNvPr>
            <p:cNvSpPr/>
            <p:nvPr/>
          </p:nvSpPr>
          <p:spPr bwMode="auto">
            <a:xfrm>
              <a:off x="8132086" y="5535518"/>
              <a:ext cx="1873855" cy="2749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강원도 산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3C8DF27-C846-44D0-9177-26F81F4B6B19}"/>
                </a:ext>
              </a:extLst>
            </p:cNvPr>
            <p:cNvSpPr/>
            <p:nvPr/>
          </p:nvSpPr>
          <p:spPr bwMode="auto">
            <a:xfrm>
              <a:off x="8132086" y="5812609"/>
              <a:ext cx="1873855" cy="8891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강원도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강원도 물놀이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산불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강원도 강릉 </a:t>
              </a: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E3957993-428C-497C-9968-D25A9AD88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585" y="5632711"/>
              <a:ext cx="115204" cy="115204"/>
            </a:xfrm>
            <a:prstGeom prst="rect">
              <a:avLst/>
            </a:prstGeom>
          </p:spPr>
        </p:pic>
        <p:sp>
          <p:nvSpPr>
            <p:cNvPr id="79" name="말풍선: 사각형 78">
              <a:extLst>
                <a:ext uri="{FF2B5EF4-FFF2-40B4-BE49-F238E27FC236}">
                  <a16:creationId xmlns:a16="http://schemas.microsoft.com/office/drawing/2014/main" id="{9679482B-B19A-451E-A439-8C9BCA0C14A4}"/>
                </a:ext>
              </a:extLst>
            </p:cNvPr>
            <p:cNvSpPr/>
            <p:nvPr/>
          </p:nvSpPr>
          <p:spPr bwMode="auto">
            <a:xfrm>
              <a:off x="10106292" y="5672982"/>
              <a:ext cx="1212996" cy="687884"/>
            </a:xfrm>
            <a:prstGeom prst="wedgeRectCallout">
              <a:avLst>
                <a:gd name="adj1" fmla="val -59527"/>
                <a:gd name="adj2" fmla="val -2246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검색어 입력 시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연관 검색어 표시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예시</a:t>
              </a:r>
            </a:p>
          </p:txBody>
        </p:sp>
      </p:grpSp>
      <p:cxnSp>
        <p:nvCxnSpPr>
          <p:cNvPr id="82" name="꺾인 연결선 81"/>
          <p:cNvCxnSpPr>
            <a:stCxn id="25" idx="2"/>
            <a:endCxn id="76" idx="0"/>
          </p:cNvCxnSpPr>
          <p:nvPr/>
        </p:nvCxnSpPr>
        <p:spPr bwMode="auto">
          <a:xfrm rot="16200000" flipH="1">
            <a:off x="5060820" y="2715838"/>
            <a:ext cx="2214973" cy="342438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F5D5DB6-3EAD-4AC4-B1B3-34E84116D811}"/>
              </a:ext>
            </a:extLst>
          </p:cNvPr>
          <p:cNvSpPr/>
          <p:nvPr/>
        </p:nvSpPr>
        <p:spPr bwMode="auto">
          <a:xfrm>
            <a:off x="4192288" y="28497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0EE976F-8C48-497D-AEB1-62AC763F1C6C}"/>
              </a:ext>
            </a:extLst>
          </p:cNvPr>
          <p:cNvSpPr/>
          <p:nvPr/>
        </p:nvSpPr>
        <p:spPr bwMode="auto">
          <a:xfrm>
            <a:off x="7161911" y="28497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F34A952-DA26-43F9-9B7F-28E0354F37F7}"/>
              </a:ext>
            </a:extLst>
          </p:cNvPr>
          <p:cNvSpPr/>
          <p:nvPr/>
        </p:nvSpPr>
        <p:spPr bwMode="auto">
          <a:xfrm>
            <a:off x="7719785" y="556399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00FCD1D-E6E0-4CAB-9DFD-CDA11808AE01}"/>
              </a:ext>
            </a:extLst>
          </p:cNvPr>
          <p:cNvSpPr/>
          <p:nvPr/>
        </p:nvSpPr>
        <p:spPr bwMode="auto">
          <a:xfrm>
            <a:off x="7523712" y="236993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DB377933-1E25-44AB-932A-A09855798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6874" y="1996421"/>
            <a:ext cx="835660" cy="13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3617A23-FFA2-4195-9F6B-ED2717F04069}"/>
              </a:ext>
            </a:extLst>
          </p:cNvPr>
          <p:cNvSpPr txBox="1"/>
          <p:nvPr/>
        </p:nvSpPr>
        <p:spPr>
          <a:xfrm>
            <a:off x="7153942" y="1966956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제보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ON AIR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40289B-104E-4C31-806F-6B4A110A9D0E}"/>
              </a:ext>
            </a:extLst>
          </p:cNvPr>
          <p:cNvSpPr txBox="1"/>
          <p:nvPr/>
        </p:nvSpPr>
        <p:spPr>
          <a:xfrm>
            <a:off x="948129" y="1966956"/>
            <a:ext cx="5950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재난포털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5F88524-8FD3-4921-8B8D-3250FC58312D}"/>
              </a:ext>
            </a:extLst>
          </p:cNvPr>
          <p:cNvSpPr/>
          <p:nvPr/>
        </p:nvSpPr>
        <p:spPr bwMode="auto">
          <a:xfrm>
            <a:off x="1549020" y="1949230"/>
            <a:ext cx="1576700" cy="2154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86089E-98E8-41B9-ABA0-5F0F2A5773F9}"/>
              </a:ext>
            </a:extLst>
          </p:cNvPr>
          <p:cNvSpPr txBox="1"/>
          <p:nvPr/>
        </p:nvSpPr>
        <p:spPr>
          <a:xfrm>
            <a:off x="1644712" y="1955177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강릉 산불 확산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지역 차단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6A6B665-D225-4932-933E-80A9A0911104}"/>
              </a:ext>
            </a:extLst>
          </p:cNvPr>
          <p:cNvSpPr/>
          <p:nvPr/>
        </p:nvSpPr>
        <p:spPr bwMode="auto">
          <a:xfrm>
            <a:off x="104774" y="1558390"/>
            <a:ext cx="8749079" cy="3433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287DB9-70A7-47CE-842E-489A656F7438}"/>
              </a:ext>
            </a:extLst>
          </p:cNvPr>
          <p:cNvSpPr txBox="1"/>
          <p:nvPr/>
        </p:nvSpPr>
        <p:spPr>
          <a:xfrm>
            <a:off x="6365401" y="1658842"/>
            <a:ext cx="17508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   마이페이지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WORLD ▼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2853DA-4DAF-4210-ADA3-8A831F1E0621}"/>
              </a:ext>
            </a:extLst>
          </p:cNvPr>
          <p:cNvSpPr txBox="1"/>
          <p:nvPr/>
        </p:nvSpPr>
        <p:spPr>
          <a:xfrm>
            <a:off x="4888024" y="1662953"/>
            <a:ext cx="15295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식목일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◎ 서울 맑음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17’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AB82A77-504D-40C5-9E99-8912D5E1B05B}"/>
              </a:ext>
            </a:extLst>
          </p:cNvPr>
          <p:cNvCxnSpPr/>
          <p:nvPr/>
        </p:nvCxnSpPr>
        <p:spPr bwMode="auto">
          <a:xfrm>
            <a:off x="104775" y="1558390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89F3CD1-C1AE-46FE-94FD-12D487DF3FE5}"/>
              </a:ext>
            </a:extLst>
          </p:cNvPr>
          <p:cNvGrpSpPr/>
          <p:nvPr/>
        </p:nvGrpSpPr>
        <p:grpSpPr>
          <a:xfrm>
            <a:off x="865571" y="1619628"/>
            <a:ext cx="1944823" cy="230832"/>
            <a:chOff x="865571" y="1339874"/>
            <a:chExt cx="1944823" cy="230832"/>
          </a:xfrm>
        </p:grpSpPr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4BF0B66D-7198-4B2B-91EF-0BC1C7EEE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1977"/>
            <a:stretch/>
          </p:blipFill>
          <p:spPr>
            <a:xfrm>
              <a:off x="1283306" y="1355379"/>
              <a:ext cx="686889" cy="209579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4ECEF8B-45FF-42A6-8561-79C9A733D501}"/>
                </a:ext>
              </a:extLst>
            </p:cNvPr>
            <p:cNvSpPr txBox="1"/>
            <p:nvPr/>
          </p:nvSpPr>
          <p:spPr>
            <a:xfrm>
              <a:off x="865571" y="1339874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endParaRPr lang="ko-KR" altLang="en-US" sz="9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A7E628B-E5DF-43B7-8C36-72C8E782D0D9}"/>
                </a:ext>
              </a:extLst>
            </p:cNvPr>
            <p:cNvSpPr txBox="1"/>
            <p:nvPr/>
          </p:nvSpPr>
          <p:spPr>
            <a:xfrm>
              <a:off x="2008571" y="133987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텍스트 버전</a:t>
              </a: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688278-E966-4664-8745-35B0E7926EAF}"/>
              </a:ext>
            </a:extLst>
          </p:cNvPr>
          <p:cNvSpPr/>
          <p:nvPr/>
        </p:nvSpPr>
        <p:spPr bwMode="auto">
          <a:xfrm>
            <a:off x="104774" y="1567099"/>
            <a:ext cx="8746092" cy="700258"/>
          </a:xfrm>
          <a:prstGeom prst="rect">
            <a:avLst/>
          </a:prstGeom>
          <a:solidFill>
            <a:srgbClr val="262626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1E55652-4DDF-4908-B168-5605A49114C8}"/>
              </a:ext>
            </a:extLst>
          </p:cNvPr>
          <p:cNvSpPr/>
          <p:nvPr/>
        </p:nvSpPr>
        <p:spPr bwMode="auto">
          <a:xfrm>
            <a:off x="1847366" y="5569260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71434DC-5AC4-49F5-9236-2EC85FDCA298}"/>
              </a:ext>
            </a:extLst>
          </p:cNvPr>
          <p:cNvSpPr/>
          <p:nvPr/>
        </p:nvSpPr>
        <p:spPr bwMode="auto">
          <a:xfrm>
            <a:off x="4233514" y="5569260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5513ABF-0BE5-471D-BB20-8E6FE47E4FDF}"/>
              </a:ext>
            </a:extLst>
          </p:cNvPr>
          <p:cNvSpPr/>
          <p:nvPr/>
        </p:nvSpPr>
        <p:spPr bwMode="auto">
          <a:xfrm>
            <a:off x="5426588" y="5569260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3A2172F-D125-4DAC-AC85-679716A635BE}"/>
              </a:ext>
            </a:extLst>
          </p:cNvPr>
          <p:cNvSpPr/>
          <p:nvPr/>
        </p:nvSpPr>
        <p:spPr bwMode="auto">
          <a:xfrm>
            <a:off x="6726483" y="325030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6480B7A-DE7E-49A9-9F5B-C81C8DF11BB3}"/>
              </a:ext>
            </a:extLst>
          </p:cNvPr>
          <p:cNvSpPr/>
          <p:nvPr/>
        </p:nvSpPr>
        <p:spPr bwMode="auto">
          <a:xfrm>
            <a:off x="104774" y="1575813"/>
            <a:ext cx="8749079" cy="3973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182D86-8B30-41E7-8BE5-A02D9BC9BF8F}"/>
              </a:ext>
            </a:extLst>
          </p:cNvPr>
          <p:cNvSpPr txBox="1"/>
          <p:nvPr/>
        </p:nvSpPr>
        <p:spPr>
          <a:xfrm>
            <a:off x="1590781" y="1674593"/>
            <a:ext cx="3398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  경제  사회  정치  스포츠  취재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시사기획창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주말앤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395DAA7-D3B0-4D39-BC98-DBE07D83EE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08" y="1667586"/>
            <a:ext cx="227397" cy="22739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644E4CC-6AC8-430A-AD69-DE2D4742BF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63" y="1663489"/>
            <a:ext cx="227397" cy="2273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SB_KNP_01_06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472379"/>
              </p:ext>
            </p:extLst>
          </p:nvPr>
        </p:nvGraphicFramePr>
        <p:xfrm>
          <a:off x="8939284" y="973008"/>
          <a:ext cx="3152632" cy="281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스크롤 시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및 서브 화면에서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하는 경우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메뉴 영역만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앞쪽에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로고 표시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시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화면에서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하는 경우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 제목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 본문의 제목이 가려지는 시점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앞쪽에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로고 표시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EEA28-8417-4CDF-9D90-7320B2BB0ACC}"/>
              </a:ext>
            </a:extLst>
          </p:cNvPr>
          <p:cNvSpPr/>
          <p:nvPr/>
        </p:nvSpPr>
        <p:spPr bwMode="auto">
          <a:xfrm>
            <a:off x="104774" y="1278023"/>
            <a:ext cx="4333565" cy="2916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08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화면 </a:t>
            </a:r>
            <a:r>
              <a:rPr lang="ko-KR" altLang="en-US" sz="10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스코롤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메인 및 서브 화면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677523" y="168151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14A1C20-B499-4748-94A2-B060C1EC807B}"/>
              </a:ext>
            </a:extLst>
          </p:cNvPr>
          <p:cNvSpPr/>
          <p:nvPr/>
        </p:nvSpPr>
        <p:spPr bwMode="auto">
          <a:xfrm>
            <a:off x="104774" y="2977895"/>
            <a:ext cx="8749079" cy="3973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FFBE502D-21D4-450F-98B6-D3796E0D08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08" y="3069668"/>
            <a:ext cx="227397" cy="22739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C18187E-E67A-48CF-B980-98E29FCC52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63" y="3065571"/>
            <a:ext cx="227397" cy="227397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7D9CF1-C059-49A2-A437-B9F33C98D936}"/>
              </a:ext>
            </a:extLst>
          </p:cNvPr>
          <p:cNvSpPr/>
          <p:nvPr/>
        </p:nvSpPr>
        <p:spPr bwMode="auto">
          <a:xfrm>
            <a:off x="104774" y="2680105"/>
            <a:ext cx="4333565" cy="2916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화면 </a:t>
            </a:r>
            <a:r>
              <a:rPr lang="ko-KR" altLang="en-US" sz="10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스코롤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(View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042C0F2-0729-4C55-8B19-8D7705470327}"/>
              </a:ext>
            </a:extLst>
          </p:cNvPr>
          <p:cNvSpPr/>
          <p:nvPr/>
        </p:nvSpPr>
        <p:spPr bwMode="auto">
          <a:xfrm>
            <a:off x="682468" y="347406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E99F7E3-479C-4FD3-98BD-9C37AE13C5B1}"/>
              </a:ext>
            </a:extLst>
          </p:cNvPr>
          <p:cNvCxnSpPr/>
          <p:nvPr/>
        </p:nvCxnSpPr>
        <p:spPr bwMode="auto">
          <a:xfrm>
            <a:off x="104774" y="3736149"/>
            <a:ext cx="874609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7776CF5-1E76-4639-9BB9-BBD4A71607D1}"/>
              </a:ext>
            </a:extLst>
          </p:cNvPr>
          <p:cNvSpPr txBox="1"/>
          <p:nvPr/>
        </p:nvSpPr>
        <p:spPr>
          <a:xfrm>
            <a:off x="3139086" y="3466230"/>
            <a:ext cx="2634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 선언 채택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합의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핵 협의체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E373C-05F9-4CF7-B6A6-A5187069A5B4}"/>
              </a:ext>
            </a:extLst>
          </p:cNvPr>
          <p:cNvSpPr txBox="1"/>
          <p:nvPr/>
        </p:nvSpPr>
        <p:spPr>
          <a:xfrm>
            <a:off x="879997" y="166223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DB77C-13C4-42DE-AD30-E1E7052A4999}"/>
              </a:ext>
            </a:extLst>
          </p:cNvPr>
          <p:cNvSpPr txBox="1"/>
          <p:nvPr/>
        </p:nvSpPr>
        <p:spPr>
          <a:xfrm>
            <a:off x="1590781" y="3076673"/>
            <a:ext cx="3398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  경제  사회  정치  스포츠  취재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시사기획창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주말앤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F46C2F-A9A8-4AD5-9C4C-A8D6B4F770D2}"/>
              </a:ext>
            </a:extLst>
          </p:cNvPr>
          <p:cNvSpPr txBox="1"/>
          <p:nvPr/>
        </p:nvSpPr>
        <p:spPr>
          <a:xfrm>
            <a:off x="879997" y="306431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A41D870-A68C-4E29-BFC3-65EB7EB4215D}"/>
              </a:ext>
            </a:extLst>
          </p:cNvPr>
          <p:cNvSpPr/>
          <p:nvPr/>
        </p:nvSpPr>
        <p:spPr bwMode="auto">
          <a:xfrm>
            <a:off x="5152693" y="1681512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공영방송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수신로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D5D3466-9475-4C01-82CC-2EB98C7C2422}"/>
              </a:ext>
            </a:extLst>
          </p:cNvPr>
          <p:cNvSpPr/>
          <p:nvPr/>
        </p:nvSpPr>
        <p:spPr bwMode="auto">
          <a:xfrm>
            <a:off x="5831403" y="1681512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수능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킬러문항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배제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22F5583-5694-4DC1-A6FE-C817E69455C7}"/>
              </a:ext>
            </a:extLst>
          </p:cNvPr>
          <p:cNvSpPr/>
          <p:nvPr/>
        </p:nvSpPr>
        <p:spPr bwMode="auto">
          <a:xfrm>
            <a:off x="6510113" y="1681512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사라진 신생아들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5C046E5-7815-4629-9A36-5C5745A9F61A}"/>
              </a:ext>
            </a:extLst>
          </p:cNvPr>
          <p:cNvSpPr/>
          <p:nvPr/>
        </p:nvSpPr>
        <p:spPr bwMode="auto">
          <a:xfrm>
            <a:off x="5161401" y="3074883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공영방송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수신로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8A2353D-7868-414A-9413-E0D8E57A0648}"/>
              </a:ext>
            </a:extLst>
          </p:cNvPr>
          <p:cNvSpPr/>
          <p:nvPr/>
        </p:nvSpPr>
        <p:spPr bwMode="auto">
          <a:xfrm>
            <a:off x="5840111" y="3074883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수능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킬러문항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3C05660-EE1C-4B8F-A259-61F05B8B899A}"/>
              </a:ext>
            </a:extLst>
          </p:cNvPr>
          <p:cNvSpPr/>
          <p:nvPr/>
        </p:nvSpPr>
        <p:spPr bwMode="auto">
          <a:xfrm>
            <a:off x="6518821" y="3074883"/>
            <a:ext cx="620447" cy="1894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사라진 신생아들</a:t>
            </a:r>
          </a:p>
        </p:txBody>
      </p:sp>
    </p:spTree>
    <p:extLst>
      <p:ext uri="{BB962C8B-B14F-4D97-AF65-F5344CB8AC3E}">
        <p14:creationId xmlns:p14="http://schemas.microsoft.com/office/powerpoint/2010/main" val="32066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61D740-090E-42D3-81C1-B3A60DB2FD94}"/>
              </a:ext>
            </a:extLst>
          </p:cNvPr>
          <p:cNvGrpSpPr/>
          <p:nvPr/>
        </p:nvGrpSpPr>
        <p:grpSpPr>
          <a:xfrm>
            <a:off x="121919" y="1618387"/>
            <a:ext cx="8749079" cy="2882086"/>
            <a:chOff x="121919" y="1618387"/>
            <a:chExt cx="8749079" cy="288208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7CD60C-F043-4579-9B25-4117BA0961D5}"/>
                </a:ext>
              </a:extLst>
            </p:cNvPr>
            <p:cNvSpPr/>
            <p:nvPr/>
          </p:nvSpPr>
          <p:spPr bwMode="auto">
            <a:xfrm>
              <a:off x="121919" y="1618387"/>
              <a:ext cx="8749079" cy="28820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8A73AA9-A32B-4859-97BC-90C3D740B924}"/>
                </a:ext>
              </a:extLst>
            </p:cNvPr>
            <p:cNvCxnSpPr/>
            <p:nvPr/>
          </p:nvCxnSpPr>
          <p:spPr bwMode="auto">
            <a:xfrm>
              <a:off x="947738" y="1708727"/>
              <a:ext cx="0" cy="248458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851CB4F-9C00-4CA0-8E8E-4F1FE5879839}"/>
                </a:ext>
              </a:extLst>
            </p:cNvPr>
            <p:cNvCxnSpPr/>
            <p:nvPr/>
          </p:nvCxnSpPr>
          <p:spPr bwMode="auto">
            <a:xfrm>
              <a:off x="1705120" y="1708727"/>
              <a:ext cx="0" cy="248458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020F2A0-4DA5-4C35-B8C6-39EB2E598C2C}"/>
                </a:ext>
              </a:extLst>
            </p:cNvPr>
            <p:cNvCxnSpPr/>
            <p:nvPr/>
          </p:nvCxnSpPr>
          <p:spPr bwMode="auto">
            <a:xfrm>
              <a:off x="3266065" y="1708727"/>
              <a:ext cx="0" cy="248458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E117803-7402-4F00-9303-31095700E2E1}"/>
                </a:ext>
              </a:extLst>
            </p:cNvPr>
            <p:cNvCxnSpPr/>
            <p:nvPr/>
          </p:nvCxnSpPr>
          <p:spPr bwMode="auto">
            <a:xfrm>
              <a:off x="5131811" y="1708727"/>
              <a:ext cx="0" cy="248458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04ED831-9F68-4B3D-89D6-B64E48C8E0BA}"/>
                </a:ext>
              </a:extLst>
            </p:cNvPr>
            <p:cNvCxnSpPr/>
            <p:nvPr/>
          </p:nvCxnSpPr>
          <p:spPr bwMode="auto">
            <a:xfrm>
              <a:off x="6240175" y="1708727"/>
              <a:ext cx="0" cy="248458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776F7D-DFB1-444A-BA2D-F995A21C83F5}"/>
                </a:ext>
              </a:extLst>
            </p:cNvPr>
            <p:cNvCxnSpPr/>
            <p:nvPr/>
          </p:nvCxnSpPr>
          <p:spPr bwMode="auto">
            <a:xfrm>
              <a:off x="7173048" y="1708727"/>
              <a:ext cx="0" cy="248458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EFFFBD8-8F38-4925-B257-4592577E89CC}"/>
                </a:ext>
              </a:extLst>
            </p:cNvPr>
            <p:cNvCxnSpPr/>
            <p:nvPr/>
          </p:nvCxnSpPr>
          <p:spPr bwMode="auto">
            <a:xfrm>
              <a:off x="8032029" y="1708727"/>
              <a:ext cx="0" cy="248458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8BE232-9349-4789-BC33-09D684D2B122}"/>
                </a:ext>
              </a:extLst>
            </p:cNvPr>
            <p:cNvSpPr txBox="1"/>
            <p:nvPr/>
          </p:nvSpPr>
          <p:spPr>
            <a:xfrm>
              <a:off x="958882" y="170872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분야별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359E82-53BC-4125-902D-8E1ED5703DF5}"/>
                </a:ext>
              </a:extLst>
            </p:cNvPr>
            <p:cNvSpPr txBox="1"/>
            <p:nvPr/>
          </p:nvSpPr>
          <p:spPr>
            <a:xfrm>
              <a:off x="1716264" y="1708727"/>
              <a:ext cx="5998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TV </a:t>
              </a: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041D76-D1D5-4184-BD1E-AE2EA74F4C77}"/>
                </a:ext>
              </a:extLst>
            </p:cNvPr>
            <p:cNvSpPr txBox="1"/>
            <p:nvPr/>
          </p:nvSpPr>
          <p:spPr>
            <a:xfrm>
              <a:off x="3286446" y="1708727"/>
              <a:ext cx="7553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프리미엄 </a:t>
              </a:r>
              <a:r>
                <a:rPr lang="en-US" altLang="ko-KR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  <a:endPara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1E7B79-AF34-4E4A-9475-CC29453B4CCB}"/>
                </a:ext>
              </a:extLst>
            </p:cNvPr>
            <p:cNvSpPr txBox="1"/>
            <p:nvPr/>
          </p:nvSpPr>
          <p:spPr>
            <a:xfrm>
              <a:off x="5136358" y="1708727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시사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EDE323-0252-42E6-95B5-12EE5FB84797}"/>
                </a:ext>
              </a:extLst>
            </p:cNvPr>
            <p:cNvSpPr txBox="1"/>
            <p:nvPr/>
          </p:nvSpPr>
          <p:spPr>
            <a:xfrm>
              <a:off x="6263195" y="1708727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지역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802036-6507-4633-8481-8D658BF585D3}"/>
                </a:ext>
              </a:extLst>
            </p:cNvPr>
            <p:cNvSpPr txBox="1"/>
            <p:nvPr/>
          </p:nvSpPr>
          <p:spPr>
            <a:xfrm>
              <a:off x="7214540" y="170872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바로가기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FA27B6-5C3A-4FED-95D4-C605F88B0CCD}"/>
                </a:ext>
              </a:extLst>
            </p:cNvPr>
            <p:cNvSpPr txBox="1"/>
            <p:nvPr/>
          </p:nvSpPr>
          <p:spPr>
            <a:xfrm>
              <a:off x="958882" y="1995055"/>
              <a:ext cx="519694" cy="1875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정치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경제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사회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문화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IT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과학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국제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 환경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생활 건강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스포츠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연예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날씨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이슈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269E41-51FF-43A1-BCEF-4AB27E10AD7B}"/>
                </a:ext>
              </a:extLst>
            </p:cNvPr>
            <p:cNvSpPr txBox="1"/>
            <p:nvPr/>
          </p:nvSpPr>
          <p:spPr>
            <a:xfrm>
              <a:off x="1734737" y="1995055"/>
              <a:ext cx="896399" cy="928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1TV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06:00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뉴스광장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부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07:00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뉴스광장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부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09:30 930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12:00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14:00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E3818E2-EC9A-4AC1-8EAF-A14CE9B8E225}"/>
                </a:ext>
              </a:extLst>
            </p:cNvPr>
            <p:cNvSpPr txBox="1"/>
            <p:nvPr/>
          </p:nvSpPr>
          <p:spPr>
            <a:xfrm>
              <a:off x="2566010" y="2123191"/>
              <a:ext cx="720069" cy="628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17:00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19:00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21:00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23:00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뉴스라인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9C74EA-06C9-40B8-B740-1F542E67803A}"/>
                </a:ext>
              </a:extLst>
            </p:cNvPr>
            <p:cNvSpPr txBox="1"/>
            <p:nvPr/>
          </p:nvSpPr>
          <p:spPr>
            <a:xfrm>
              <a:off x="1734737" y="2955637"/>
              <a:ext cx="857927" cy="651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2TV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아침뉴스타임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10:40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지구촌뉴스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15:00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뉴스타임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304083-F63F-4CFE-A4D9-66C75DFFC271}"/>
                </a:ext>
              </a:extLst>
            </p:cNvPr>
            <p:cNvSpPr txBox="1"/>
            <p:nvPr/>
          </p:nvSpPr>
          <p:spPr>
            <a:xfrm>
              <a:off x="2566010" y="2955637"/>
              <a:ext cx="694421" cy="79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1TV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경인 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뉴스광장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경인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930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경인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7(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경인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9(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경인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915FCA-030A-421E-975E-67E6642DAA5C}"/>
                </a:ext>
              </a:extLst>
            </p:cNvPr>
            <p:cNvSpPr txBox="1"/>
            <p:nvPr/>
          </p:nvSpPr>
          <p:spPr>
            <a:xfrm>
              <a:off x="1734737" y="3749965"/>
              <a:ext cx="543739" cy="233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뉴스특보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6078C6-5E6C-45F8-856E-471540B5279A}"/>
                </a:ext>
              </a:extLst>
            </p:cNvPr>
            <p:cNvSpPr txBox="1"/>
            <p:nvPr/>
          </p:nvSpPr>
          <p:spPr>
            <a:xfrm>
              <a:off x="3304919" y="1995055"/>
              <a:ext cx="663964" cy="1205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추재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취재후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사건후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여심야심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데이터룸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팩트체크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탐사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씨네마진국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스포트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AD8ADA-B87B-4756-AF17-C94B2CE1DED0}"/>
                </a:ext>
              </a:extLst>
            </p:cNvPr>
            <p:cNvSpPr txBox="1"/>
            <p:nvPr/>
          </p:nvSpPr>
          <p:spPr>
            <a:xfrm>
              <a:off x="4136192" y="2123191"/>
              <a:ext cx="971741" cy="905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제대로 보겠습니다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크랩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속고살지마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News Today(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영어뉴스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주말엔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친철한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뉴스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49151F-1A76-466B-B511-8F4829899E90}"/>
                </a:ext>
              </a:extLst>
            </p:cNvPr>
            <p:cNvSpPr txBox="1"/>
            <p:nvPr/>
          </p:nvSpPr>
          <p:spPr>
            <a:xfrm>
              <a:off x="3293456" y="3306619"/>
              <a:ext cx="506870" cy="233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글로벌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39377F-32D9-4E2E-8380-70CC30DB6CD0}"/>
                </a:ext>
              </a:extLst>
            </p:cNvPr>
            <p:cNvSpPr txBox="1"/>
            <p:nvPr/>
          </p:nvSpPr>
          <p:spPr>
            <a:xfrm>
              <a:off x="3293456" y="3629891"/>
              <a:ext cx="417102" cy="233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영상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3F6B4F-ED64-4F8A-84EE-E778FA63E1A4}"/>
                </a:ext>
              </a:extLst>
            </p:cNvPr>
            <p:cNvSpPr txBox="1"/>
            <p:nvPr/>
          </p:nvSpPr>
          <p:spPr>
            <a:xfrm>
              <a:off x="5152191" y="1995055"/>
              <a:ext cx="1035861" cy="1482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시사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시시기획 창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일요진단 라이브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층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시사국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남북의 창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특파원 보고 세계는 지금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재난방송센터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사사건건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통합뉴스룸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ET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인사이드 경인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8284E2-9756-4EC4-9581-6FD52020F661}"/>
                </a:ext>
              </a:extLst>
            </p:cNvPr>
            <p:cNvSpPr txBox="1"/>
            <p:nvPr/>
          </p:nvSpPr>
          <p:spPr>
            <a:xfrm>
              <a:off x="5152191" y="3528291"/>
              <a:ext cx="827471" cy="651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라디오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최경영의 최강시사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주우진 라이브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최영일의 시사본부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D7651F9-0884-4BB5-8E3F-7BAC4131567C}"/>
                </a:ext>
              </a:extLst>
            </p:cNvPr>
            <p:cNvSpPr txBox="1"/>
            <p:nvPr/>
          </p:nvSpPr>
          <p:spPr>
            <a:xfrm>
              <a:off x="6288264" y="1995055"/>
              <a:ext cx="338554" cy="1321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부산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울산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창원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진주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안동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포항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광주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목포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32D74C-CBC2-4BC1-AFED-67F27E294B31}"/>
                </a:ext>
              </a:extLst>
            </p:cNvPr>
            <p:cNvSpPr txBox="1"/>
            <p:nvPr/>
          </p:nvSpPr>
          <p:spPr>
            <a:xfrm>
              <a:off x="6703901" y="1995055"/>
              <a:ext cx="338554" cy="1321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순천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전주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대전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청주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충주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춘천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강릉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원주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제주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8BB9B19-84ED-482B-9867-1006DE9E5F49}"/>
                </a:ext>
              </a:extLst>
            </p:cNvPr>
            <p:cNvSpPr txBox="1"/>
            <p:nvPr/>
          </p:nvSpPr>
          <p:spPr>
            <a:xfrm>
              <a:off x="7239609" y="1995055"/>
              <a:ext cx="673582" cy="905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좋아용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클립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ON AIR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 아카이브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Footer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SB_KNP_01_07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75012" y="567972"/>
            <a:ext cx="678391" cy="215444"/>
          </a:xfrm>
        </p:spPr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70482"/>
              </p:ext>
            </p:extLst>
          </p:nvPr>
        </p:nvGraphicFramePr>
        <p:xfrm>
          <a:off x="8939284" y="973008"/>
          <a:ext cx="3152632" cy="501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사이트맵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링크가 존재하는 메뉴 마우스 오버 시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클릭 시 해당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 표시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 등록된 메뉴인 경우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뒤에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아이콘 표시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기간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시작 시간을 기준으로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48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활성 시 노출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제목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상세 내용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알립니다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알립니다 활성 시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알립니다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제목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일립니다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텍스트 클릭 시 해당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상세 페이지로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관련 바로가기 메뉴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[4-1] KBS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소개 바로가기 선택 박스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박스 열림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선택 시 해당 화면으로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메뉴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연락처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수신료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About KBS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 바로가기 메뉴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메뉴 화면으로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[4-3] KBS N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 바로가기 선택 박스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박스 열림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선택 시 해당 화면으로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메뉴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KBS Drama, KBS W, KBS Kids, KBS N Sports, KBS Joy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[4-4] KBS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관련 영문 서비스 바로가기 선택 박스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박스 열림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선택 시 해당 화면으로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메뉴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Global,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WORLD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인터넷 서비스 카피라이트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</a:tbl>
          </a:graphicData>
        </a:graphic>
      </p:graphicFrame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AD6A54C-303D-493B-8130-853485984750}"/>
              </a:ext>
            </a:extLst>
          </p:cNvPr>
          <p:cNvCxnSpPr/>
          <p:nvPr/>
        </p:nvCxnSpPr>
        <p:spPr bwMode="auto">
          <a:xfrm>
            <a:off x="104775" y="4483903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53BE65-2E8A-40B6-9C99-BDF85DA8EFDB}"/>
              </a:ext>
            </a:extLst>
          </p:cNvPr>
          <p:cNvSpPr txBox="1"/>
          <p:nvPr/>
        </p:nvSpPr>
        <p:spPr>
          <a:xfrm>
            <a:off x="947738" y="5341893"/>
            <a:ext cx="45191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소개 ▲   시청자권익센터   사이버 감사실   광고   이용약관  법적고지   개인정보처리방침   윤리강령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4429F1-FC01-4D6B-9644-DAF8423D1D05}"/>
              </a:ext>
            </a:extLst>
          </p:cNvPr>
          <p:cNvSpPr txBox="1"/>
          <p:nvPr/>
        </p:nvSpPr>
        <p:spPr>
          <a:xfrm>
            <a:off x="6510820" y="5341893"/>
            <a:ext cx="15247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N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채널 ▲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WORLD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▲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AEA658-FF46-4B15-A453-15CA2F977A11}"/>
              </a:ext>
            </a:extLst>
          </p:cNvPr>
          <p:cNvSpPr txBox="1"/>
          <p:nvPr/>
        </p:nvSpPr>
        <p:spPr>
          <a:xfrm>
            <a:off x="947738" y="5799123"/>
            <a:ext cx="612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KBS / 07235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영등포구 </a:t>
            </a:r>
            <a:r>
              <a:rPr lang="ko-KR" altLang="en-US" sz="700" b="0" i="0" dirty="0" err="1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여의공원로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13(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여의도동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대표전화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02-781-1000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기사배열 책임자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청소년보호책임자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정영훈</a:t>
            </a:r>
          </a:p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KBS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뉴스 인터넷 서비스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마포구 </a:t>
            </a:r>
            <a:r>
              <a:rPr lang="ko-KR" altLang="en-US" sz="700" b="0" i="0" dirty="0" err="1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매봉산로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45 KBS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미디어센터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시청자상담실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02-781-1000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등록번호 서울 자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00297 (2010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700" b="0" i="0" dirty="0">
              <a:solidFill>
                <a:srgbClr val="54585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KBS All Rights Reserved.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9F163CA-27BF-4EF5-9634-A1849D3B8C6C}"/>
              </a:ext>
            </a:extLst>
          </p:cNvPr>
          <p:cNvCxnSpPr>
            <a:cxnSpLocks/>
          </p:cNvCxnSpPr>
          <p:nvPr/>
        </p:nvCxnSpPr>
        <p:spPr bwMode="auto">
          <a:xfrm>
            <a:off x="958882" y="5255651"/>
            <a:ext cx="708180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4B390-B50E-4CE6-984E-13EC9B548B9B}"/>
              </a:ext>
            </a:extLst>
          </p:cNvPr>
          <p:cNvSpPr txBox="1"/>
          <p:nvPr/>
        </p:nvSpPr>
        <p:spPr>
          <a:xfrm>
            <a:off x="947738" y="460632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2E55B5-AE76-4070-8E93-60515B4B9BF0}"/>
              </a:ext>
            </a:extLst>
          </p:cNvPr>
          <p:cNvSpPr txBox="1"/>
          <p:nvPr/>
        </p:nvSpPr>
        <p:spPr>
          <a:xfrm>
            <a:off x="1621993" y="4634686"/>
            <a:ext cx="19335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KBS1, 2TV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프로그램 조정 안내 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8CC6046-736F-454F-AB88-04D820224961}"/>
              </a:ext>
            </a:extLst>
          </p:cNvPr>
          <p:cNvCxnSpPr>
            <a:cxnSpLocks/>
          </p:cNvCxnSpPr>
          <p:nvPr/>
        </p:nvCxnSpPr>
        <p:spPr bwMode="auto">
          <a:xfrm>
            <a:off x="958882" y="4907308"/>
            <a:ext cx="708180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B05A6AA-8E3C-4B49-9601-FAE0E3B77698}"/>
              </a:ext>
            </a:extLst>
          </p:cNvPr>
          <p:cNvSpPr txBox="1"/>
          <p:nvPr/>
        </p:nvSpPr>
        <p:spPr>
          <a:xfrm>
            <a:off x="947738" y="49633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알립니다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C01ECB-9A78-4E65-8D44-912D9DBAACEE}"/>
              </a:ext>
            </a:extLst>
          </p:cNvPr>
          <p:cNvSpPr txBox="1"/>
          <p:nvPr/>
        </p:nvSpPr>
        <p:spPr>
          <a:xfrm>
            <a:off x="1621993" y="4991737"/>
            <a:ext cx="19335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KBS1, 2TV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프로그램 조정 안내 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B5976DA-A2C9-4229-B50B-65D825D6CF59}"/>
              </a:ext>
            </a:extLst>
          </p:cNvPr>
          <p:cNvGrpSpPr/>
          <p:nvPr/>
        </p:nvGrpSpPr>
        <p:grpSpPr>
          <a:xfrm>
            <a:off x="7420698" y="4023680"/>
            <a:ext cx="695503" cy="1159730"/>
            <a:chOff x="6715304" y="1158803"/>
            <a:chExt cx="695503" cy="1159730"/>
          </a:xfrm>
        </p:grpSpPr>
        <p:sp>
          <p:nvSpPr>
            <p:cNvPr id="60" name="말풍선: 사각형 59">
              <a:extLst>
                <a:ext uri="{FF2B5EF4-FFF2-40B4-BE49-F238E27FC236}">
                  <a16:creationId xmlns:a16="http://schemas.microsoft.com/office/drawing/2014/main" id="{784A3D32-7FCD-4770-92BE-3CC0D8555F68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441F7AF-D149-406E-8523-C2EE7FFBC4F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19829" y="1621944"/>
              <a:ext cx="1" cy="6965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3B13A224-0AF6-4EE0-96B4-56B91AE0E422}"/>
              </a:ext>
            </a:extLst>
          </p:cNvPr>
          <p:cNvSpPr/>
          <p:nvPr/>
        </p:nvSpPr>
        <p:spPr bwMode="auto">
          <a:xfrm>
            <a:off x="571809" y="2699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C550D8D-8445-4B8A-A043-03517CE44643}"/>
              </a:ext>
            </a:extLst>
          </p:cNvPr>
          <p:cNvSpPr/>
          <p:nvPr/>
        </p:nvSpPr>
        <p:spPr bwMode="auto">
          <a:xfrm>
            <a:off x="4717531" y="2864656"/>
            <a:ext cx="110332" cy="11033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4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5C94BE1-A265-4EF9-8BE5-1C177B860287}"/>
              </a:ext>
            </a:extLst>
          </p:cNvPr>
          <p:cNvSpPr/>
          <p:nvPr/>
        </p:nvSpPr>
        <p:spPr bwMode="auto">
          <a:xfrm>
            <a:off x="571809" y="460662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5F1EE18-E11F-41FC-8F3C-5C02F7EB25E3}"/>
              </a:ext>
            </a:extLst>
          </p:cNvPr>
          <p:cNvSpPr/>
          <p:nvPr/>
        </p:nvSpPr>
        <p:spPr bwMode="auto">
          <a:xfrm>
            <a:off x="571809" y="497238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9A42F8B-FE6D-47E9-A594-FB680D3CDCA8}"/>
              </a:ext>
            </a:extLst>
          </p:cNvPr>
          <p:cNvSpPr/>
          <p:nvPr/>
        </p:nvSpPr>
        <p:spPr bwMode="auto">
          <a:xfrm>
            <a:off x="571809" y="530331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374273C-7224-41B0-B884-33FBD6769467}"/>
              </a:ext>
            </a:extLst>
          </p:cNvPr>
          <p:cNvSpPr/>
          <p:nvPr/>
        </p:nvSpPr>
        <p:spPr bwMode="auto">
          <a:xfrm>
            <a:off x="571809" y="590420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2FF9323-06D1-4850-BE0B-77DE518E1F89}"/>
              </a:ext>
            </a:extLst>
          </p:cNvPr>
          <p:cNvSpPr/>
          <p:nvPr/>
        </p:nvSpPr>
        <p:spPr bwMode="auto">
          <a:xfrm>
            <a:off x="4639847" y="304782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CB16BA-08FE-4833-9AED-442E74994FC5}"/>
              </a:ext>
            </a:extLst>
          </p:cNvPr>
          <p:cNvSpPr/>
          <p:nvPr/>
        </p:nvSpPr>
        <p:spPr bwMode="auto">
          <a:xfrm>
            <a:off x="1069333" y="52336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F5C9801-5904-4033-9027-DC71FCCD8F21}"/>
              </a:ext>
            </a:extLst>
          </p:cNvPr>
          <p:cNvSpPr/>
          <p:nvPr/>
        </p:nvSpPr>
        <p:spPr bwMode="auto">
          <a:xfrm>
            <a:off x="3246476" y="52336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A8B2EF0-855C-4759-A753-7FBD219B84DA}"/>
              </a:ext>
            </a:extLst>
          </p:cNvPr>
          <p:cNvSpPr/>
          <p:nvPr/>
        </p:nvSpPr>
        <p:spPr bwMode="auto">
          <a:xfrm>
            <a:off x="6738613" y="52336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4EFF7EA-2EF1-41DB-BF7F-88D733386FFD}"/>
              </a:ext>
            </a:extLst>
          </p:cNvPr>
          <p:cNvSpPr/>
          <p:nvPr/>
        </p:nvSpPr>
        <p:spPr bwMode="auto">
          <a:xfrm>
            <a:off x="7470133" y="52336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75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426720" cy="215444"/>
          </a:xfrm>
        </p:spPr>
        <p:txBody>
          <a:bodyPr/>
          <a:lstStyle/>
          <a:p>
            <a:r>
              <a:rPr lang="ko-KR" altLang="en-US" dirty="0" err="1"/>
              <a:t>툴바</a:t>
            </a:r>
            <a:r>
              <a:rPr lang="ko-KR" altLang="en-US" dirty="0"/>
              <a:t> 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SB_KNP_01_08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42779" y="567973"/>
            <a:ext cx="333617" cy="215444"/>
          </a:xfrm>
        </p:spPr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4555" y="567972"/>
            <a:ext cx="739305" cy="215444"/>
          </a:xfrm>
        </p:spPr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62732"/>
              </p:ext>
            </p:extLst>
          </p:nvPr>
        </p:nvGraphicFramePr>
        <p:xfrm>
          <a:off x="8939284" y="973008"/>
          <a:ext cx="3152632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툴바는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메인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화면에서 공통적으로 사용하되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기능적인 요소는 차이가 있음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유형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툴바는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메인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제공하는 기능의 종류에 차이가 있음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화면 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종류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모드변경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 화면 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종류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종류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기사평가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출력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모드변경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작성 위치로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기사평가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기사 평가 활성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공유 팝업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(Modal)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프린트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화면 출력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 브라우저 인쇄 기능 동작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[2-5]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확대 축소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된 항목 컬러 다르게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[2-6]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다크모드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라이트모드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[2-7] Top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상단으로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95381E6-41FC-415E-9E93-BC9D31DF5F7C}"/>
              </a:ext>
            </a:extLst>
          </p:cNvPr>
          <p:cNvSpPr/>
          <p:nvPr/>
        </p:nvSpPr>
        <p:spPr bwMode="auto">
          <a:xfrm>
            <a:off x="1258454" y="2433318"/>
            <a:ext cx="312906" cy="164461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C3BF00-5B03-464C-B6DF-ECCF699668CE}"/>
              </a:ext>
            </a:extLst>
          </p:cNvPr>
          <p:cNvSpPr txBox="1"/>
          <p:nvPr/>
        </p:nvSpPr>
        <p:spPr>
          <a:xfrm>
            <a:off x="1261423" y="2829690"/>
            <a:ext cx="312906" cy="694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CFC7AF85-1E67-465E-85D4-F1E336BB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63" y="2532200"/>
            <a:ext cx="219587" cy="215444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D58DCA8E-7D39-4E02-B25A-AC058843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61" y="3520713"/>
            <a:ext cx="195089" cy="217259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2316C4B-6CCC-4A8C-8C5B-84F5F9BB564A}"/>
              </a:ext>
            </a:extLst>
          </p:cNvPr>
          <p:cNvSpPr txBox="1"/>
          <p:nvPr/>
        </p:nvSpPr>
        <p:spPr>
          <a:xfrm>
            <a:off x="1156171" y="3742196"/>
            <a:ext cx="529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다크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A6478127-470B-44DD-985F-48812515A205}"/>
              </a:ext>
            </a:extLst>
          </p:cNvPr>
          <p:cNvSpPr/>
          <p:nvPr/>
        </p:nvSpPr>
        <p:spPr bwMode="auto">
          <a:xfrm>
            <a:off x="1261909" y="4098799"/>
            <a:ext cx="308052" cy="308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026AC7-016A-447A-9A7A-60FF4939FD23}"/>
              </a:ext>
            </a:extLst>
          </p:cNvPr>
          <p:cNvSpPr txBox="1"/>
          <p:nvPr/>
        </p:nvSpPr>
        <p:spPr>
          <a:xfrm>
            <a:off x="1156171" y="4159979"/>
            <a:ext cx="5299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TOP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9BAD5275-C061-445E-9E20-F8AE804011E9}"/>
              </a:ext>
            </a:extLst>
          </p:cNvPr>
          <p:cNvSpPr/>
          <p:nvPr/>
        </p:nvSpPr>
        <p:spPr bwMode="auto">
          <a:xfrm>
            <a:off x="1868711" y="195593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40F2F8D-7428-476E-B8C5-653553BE4D8D}"/>
              </a:ext>
            </a:extLst>
          </p:cNvPr>
          <p:cNvGrpSpPr/>
          <p:nvPr/>
        </p:nvGrpSpPr>
        <p:grpSpPr>
          <a:xfrm>
            <a:off x="2270389" y="2433318"/>
            <a:ext cx="529969" cy="2970258"/>
            <a:chOff x="271172" y="1370872"/>
            <a:chExt cx="529969" cy="2970258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1518806D-7913-4CAF-B525-E3890F5C7DB7}"/>
                </a:ext>
              </a:extLst>
            </p:cNvPr>
            <p:cNvSpPr/>
            <p:nvPr/>
          </p:nvSpPr>
          <p:spPr bwMode="auto">
            <a:xfrm>
              <a:off x="373455" y="1370872"/>
              <a:ext cx="312906" cy="263476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837C32C-1149-4C4C-B6CF-B8D7383A54E3}"/>
                </a:ext>
              </a:extLst>
            </p:cNvPr>
            <p:cNvSpPr txBox="1"/>
            <p:nvPr/>
          </p:nvSpPr>
          <p:spPr>
            <a:xfrm>
              <a:off x="376424" y="2718556"/>
              <a:ext cx="312906" cy="69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93157705-C094-480F-BE25-C64420F40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364" y="2140183"/>
              <a:ext cx="219587" cy="215444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B5DC69DD-E93A-4EA8-8F0B-A5671BE2E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862" y="3409579"/>
              <a:ext cx="195089" cy="217259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36CE30D-3BC7-4ED6-BC1F-F4E3EE22FCC7}"/>
                </a:ext>
              </a:extLst>
            </p:cNvPr>
            <p:cNvSpPr txBox="1"/>
            <p:nvPr/>
          </p:nvSpPr>
          <p:spPr>
            <a:xfrm>
              <a:off x="271172" y="3631062"/>
              <a:ext cx="52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모드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E6E2DD0A-7EEE-4657-BD71-4690BEA3D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86" y="1807333"/>
              <a:ext cx="215444" cy="215444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7DEAF002-CAEB-41F3-9BF6-90FC497E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35" y="2485673"/>
              <a:ext cx="200472" cy="200472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612B590-6A49-44F0-9DBE-7909B27EC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84" y="1498485"/>
              <a:ext cx="186400" cy="186400"/>
            </a:xfrm>
            <a:prstGeom prst="rect">
              <a:avLst/>
            </a:prstGeom>
          </p:spPr>
        </p:pic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D92C0B1C-5411-4279-8BD9-40E4F686AC10}"/>
                </a:ext>
              </a:extLst>
            </p:cNvPr>
            <p:cNvSpPr/>
            <p:nvPr/>
          </p:nvSpPr>
          <p:spPr bwMode="auto">
            <a:xfrm>
              <a:off x="376910" y="4033078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A87E09A-7EE2-42F2-AF83-B1D1844711FD}"/>
                </a:ext>
              </a:extLst>
            </p:cNvPr>
            <p:cNvSpPr txBox="1"/>
            <p:nvPr/>
          </p:nvSpPr>
          <p:spPr>
            <a:xfrm>
              <a:off x="271172" y="4094258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B36468-4828-4E6B-867A-5413B83C4B77}"/>
              </a:ext>
            </a:extLst>
          </p:cNvPr>
          <p:cNvGrpSpPr/>
          <p:nvPr/>
        </p:nvGrpSpPr>
        <p:grpSpPr>
          <a:xfrm>
            <a:off x="1815802" y="2433319"/>
            <a:ext cx="315875" cy="1519199"/>
            <a:chOff x="930803" y="1370873"/>
            <a:chExt cx="315875" cy="1519199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341C4437-E8FA-4C6D-85B9-A0E1914717BB}"/>
                </a:ext>
              </a:extLst>
            </p:cNvPr>
            <p:cNvSpPr/>
            <p:nvPr/>
          </p:nvSpPr>
          <p:spPr bwMode="auto">
            <a:xfrm>
              <a:off x="930803" y="1370873"/>
              <a:ext cx="312906" cy="1183116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C790DB-3371-4640-83AF-2425FFC155B1}"/>
                </a:ext>
              </a:extLst>
            </p:cNvPr>
            <p:cNvSpPr txBox="1"/>
            <p:nvPr/>
          </p:nvSpPr>
          <p:spPr>
            <a:xfrm>
              <a:off x="933772" y="1767244"/>
              <a:ext cx="312906" cy="69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</a:p>
          </p:txBody>
        </p:sp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741DB5CF-B752-4989-9033-4E4C75365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3712" y="1469754"/>
              <a:ext cx="219587" cy="215444"/>
            </a:xfrm>
            <a:prstGeom prst="rect">
              <a:avLst/>
            </a:prstGeom>
          </p:spPr>
        </p:pic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CC61B317-A9E1-4A93-B038-9776A2FA0308}"/>
                </a:ext>
              </a:extLst>
            </p:cNvPr>
            <p:cNvSpPr/>
            <p:nvPr/>
          </p:nvSpPr>
          <p:spPr bwMode="auto">
            <a:xfrm>
              <a:off x="934258" y="2582020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8C1A4EB8-B340-4BBB-9CB9-CC0E490DBC94}"/>
              </a:ext>
            </a:extLst>
          </p:cNvPr>
          <p:cNvSpPr txBox="1"/>
          <p:nvPr/>
        </p:nvSpPr>
        <p:spPr>
          <a:xfrm>
            <a:off x="1713519" y="3705646"/>
            <a:ext cx="5299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TOP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35AF1C-49BF-43C2-B7A9-2F6B0E619EB8}"/>
              </a:ext>
            </a:extLst>
          </p:cNvPr>
          <p:cNvSpPr/>
          <p:nvPr/>
        </p:nvSpPr>
        <p:spPr bwMode="auto">
          <a:xfrm>
            <a:off x="1413525" y="1680755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유형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6FE4AE1-5A4A-4DAD-8438-92F59B1183EB}"/>
              </a:ext>
            </a:extLst>
          </p:cNvPr>
          <p:cNvSpPr/>
          <p:nvPr/>
        </p:nvSpPr>
        <p:spPr bwMode="auto">
          <a:xfrm>
            <a:off x="1245340" y="224718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ED90C95-91B9-4D74-878A-A31B6A2F516D}"/>
              </a:ext>
            </a:extLst>
          </p:cNvPr>
          <p:cNvSpPr/>
          <p:nvPr/>
        </p:nvSpPr>
        <p:spPr bwMode="auto">
          <a:xfrm>
            <a:off x="1811397" y="224718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13D0A83-9251-4CD8-A85A-BDF3CA510208}"/>
              </a:ext>
            </a:extLst>
          </p:cNvPr>
          <p:cNvSpPr/>
          <p:nvPr/>
        </p:nvSpPr>
        <p:spPr bwMode="auto">
          <a:xfrm>
            <a:off x="2377454" y="224718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94C7C07-EE61-4A31-9894-9D6E45403989}"/>
              </a:ext>
            </a:extLst>
          </p:cNvPr>
          <p:cNvSpPr/>
          <p:nvPr/>
        </p:nvSpPr>
        <p:spPr bwMode="auto">
          <a:xfrm>
            <a:off x="5724041" y="195593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5009356-9784-41F9-97E5-997531824DCC}"/>
              </a:ext>
            </a:extLst>
          </p:cNvPr>
          <p:cNvSpPr/>
          <p:nvPr/>
        </p:nvSpPr>
        <p:spPr bwMode="auto">
          <a:xfrm>
            <a:off x="5268855" y="1680755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기능 설명</a:t>
            </a: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6D97253C-68D1-4044-8AF4-CFC09F2C4E69}"/>
              </a:ext>
            </a:extLst>
          </p:cNvPr>
          <p:cNvGrpSpPr/>
          <p:nvPr/>
        </p:nvGrpSpPr>
        <p:grpSpPr>
          <a:xfrm>
            <a:off x="5566817" y="2433318"/>
            <a:ext cx="529969" cy="2970258"/>
            <a:chOff x="271172" y="1370872"/>
            <a:chExt cx="529969" cy="2970258"/>
          </a:xfrm>
        </p:grpSpPr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CAE1B0C3-E5AE-4378-BF06-D25D3BE8D8FA}"/>
                </a:ext>
              </a:extLst>
            </p:cNvPr>
            <p:cNvSpPr/>
            <p:nvPr/>
          </p:nvSpPr>
          <p:spPr bwMode="auto">
            <a:xfrm>
              <a:off x="373455" y="1370872"/>
              <a:ext cx="312906" cy="263476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637A756-E407-4CE6-8813-FE6C20D5158B}"/>
                </a:ext>
              </a:extLst>
            </p:cNvPr>
            <p:cNvSpPr txBox="1"/>
            <p:nvPr/>
          </p:nvSpPr>
          <p:spPr>
            <a:xfrm>
              <a:off x="376424" y="2718556"/>
              <a:ext cx="312906" cy="69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</a:p>
          </p:txBody>
        </p:sp>
        <p:pic>
          <p:nvPicPr>
            <p:cNvPr id="176" name="그림 175">
              <a:extLst>
                <a:ext uri="{FF2B5EF4-FFF2-40B4-BE49-F238E27FC236}">
                  <a16:creationId xmlns:a16="http://schemas.microsoft.com/office/drawing/2014/main" id="{71734D96-E417-4091-9759-FC75E977A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364" y="2140183"/>
              <a:ext cx="219587" cy="215444"/>
            </a:xfrm>
            <a:prstGeom prst="rect">
              <a:avLst/>
            </a:prstGeom>
          </p:spPr>
        </p:pic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6F66E86E-B5FE-4FFB-901E-4FEFFC614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862" y="3409579"/>
              <a:ext cx="195089" cy="217259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DFBEA18-96F3-418C-880D-F2ED3599B154}"/>
                </a:ext>
              </a:extLst>
            </p:cNvPr>
            <p:cNvSpPr txBox="1"/>
            <p:nvPr/>
          </p:nvSpPr>
          <p:spPr>
            <a:xfrm>
              <a:off x="271172" y="3631062"/>
              <a:ext cx="52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모드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9" name="그림 178">
              <a:extLst>
                <a:ext uri="{FF2B5EF4-FFF2-40B4-BE49-F238E27FC236}">
                  <a16:creationId xmlns:a16="http://schemas.microsoft.com/office/drawing/2014/main" id="{B1E508A2-5718-41FD-B8EA-3784096E2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86" y="1807333"/>
              <a:ext cx="215444" cy="215444"/>
            </a:xfrm>
            <a:prstGeom prst="rect">
              <a:avLst/>
            </a:prstGeom>
          </p:spPr>
        </p:pic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34AB965A-CDEC-4E75-86FB-ABFEA5447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35" y="2485673"/>
              <a:ext cx="200472" cy="200472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1D5D244C-1C4D-4100-B43F-E9FDC6D81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84" y="1498485"/>
              <a:ext cx="186400" cy="186400"/>
            </a:xfrm>
            <a:prstGeom prst="rect">
              <a:avLst/>
            </a:prstGeom>
          </p:spPr>
        </p:pic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C0355F6E-99E4-45C5-AB7E-06AA3E47A8EF}"/>
                </a:ext>
              </a:extLst>
            </p:cNvPr>
            <p:cNvSpPr/>
            <p:nvPr/>
          </p:nvSpPr>
          <p:spPr bwMode="auto">
            <a:xfrm>
              <a:off x="376910" y="4033078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5858BDC-7A41-4BB0-A3AA-14D1FC4664CF}"/>
                </a:ext>
              </a:extLst>
            </p:cNvPr>
            <p:cNvSpPr txBox="1"/>
            <p:nvPr/>
          </p:nvSpPr>
          <p:spPr>
            <a:xfrm>
              <a:off x="271172" y="4094258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4EE588-CDD7-4C9A-BD72-6CF1A3E7675A}"/>
              </a:ext>
            </a:extLst>
          </p:cNvPr>
          <p:cNvCxnSpPr/>
          <p:nvPr/>
        </p:nvCxnSpPr>
        <p:spPr bwMode="auto">
          <a:xfrm flipH="1">
            <a:off x="3834638" y="2747331"/>
            <a:ext cx="21069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4C2625AC-56AD-48B5-ADCF-E3D1D93920A3}"/>
              </a:ext>
            </a:extLst>
          </p:cNvPr>
          <p:cNvCxnSpPr/>
          <p:nvPr/>
        </p:nvCxnSpPr>
        <p:spPr bwMode="auto">
          <a:xfrm flipH="1">
            <a:off x="5706980" y="3113091"/>
            <a:ext cx="21069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D51430AA-9DF7-4775-96D1-54BEC117FC4C}"/>
              </a:ext>
            </a:extLst>
          </p:cNvPr>
          <p:cNvCxnSpPr/>
          <p:nvPr/>
        </p:nvCxnSpPr>
        <p:spPr bwMode="auto">
          <a:xfrm flipH="1">
            <a:off x="3834638" y="3452726"/>
            <a:ext cx="21069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F6ECC00A-219D-4E56-9517-4E006B534825}"/>
              </a:ext>
            </a:extLst>
          </p:cNvPr>
          <p:cNvCxnSpPr/>
          <p:nvPr/>
        </p:nvCxnSpPr>
        <p:spPr bwMode="auto">
          <a:xfrm flipH="1">
            <a:off x="5706980" y="3783651"/>
            <a:ext cx="21069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AF4B4939-5757-486C-8521-DF5053AC7894}"/>
              </a:ext>
            </a:extLst>
          </p:cNvPr>
          <p:cNvCxnSpPr/>
          <p:nvPr/>
        </p:nvCxnSpPr>
        <p:spPr bwMode="auto">
          <a:xfrm flipH="1">
            <a:off x="3834638" y="4428086"/>
            <a:ext cx="21069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53BE441F-5B54-4105-89A5-A7BDC0C20B9D}"/>
              </a:ext>
            </a:extLst>
          </p:cNvPr>
          <p:cNvCxnSpPr/>
          <p:nvPr/>
        </p:nvCxnSpPr>
        <p:spPr bwMode="auto">
          <a:xfrm flipH="1">
            <a:off x="5706980" y="4959308"/>
            <a:ext cx="21069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24CCE3BC-F7A2-41AD-818C-51732F486DB8}"/>
              </a:ext>
            </a:extLst>
          </p:cNvPr>
          <p:cNvCxnSpPr/>
          <p:nvPr/>
        </p:nvCxnSpPr>
        <p:spPr bwMode="auto">
          <a:xfrm flipH="1">
            <a:off x="3834638" y="5455697"/>
            <a:ext cx="21069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89075F-6033-45BD-8FB5-EF49C8B58D32}"/>
              </a:ext>
            </a:extLst>
          </p:cNvPr>
          <p:cNvSpPr txBox="1"/>
          <p:nvPr/>
        </p:nvSpPr>
        <p:spPr>
          <a:xfrm>
            <a:off x="3817258" y="2310009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작성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기사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하단 댓글 작성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영역으로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이동된다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FEEA18D-D7CA-4E96-9F26-888A56938197}"/>
              </a:ext>
            </a:extLst>
          </p:cNvPr>
          <p:cNvSpPr txBox="1"/>
          <p:nvPr/>
        </p:nvSpPr>
        <p:spPr>
          <a:xfrm>
            <a:off x="6072778" y="2665495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기사 평가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기사 평가를 위한 영역이 현재 영역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에서 활성화 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B5BFFB6-D8A0-497D-A421-F2ED52485AE0}"/>
              </a:ext>
            </a:extLst>
          </p:cNvPr>
          <p:cNvSpPr txBox="1"/>
          <p:nvPr/>
        </p:nvSpPr>
        <p:spPr>
          <a:xfrm>
            <a:off x="3817258" y="3013838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공유하기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현재 보고 있는 화면에 대해서 공유하기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위한 팝업이 오픈 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E9BEB9B-F8B8-4748-8709-34BB54A4ACEB}"/>
              </a:ext>
            </a:extLst>
          </p:cNvPr>
          <p:cNvSpPr txBox="1"/>
          <p:nvPr/>
        </p:nvSpPr>
        <p:spPr>
          <a:xfrm>
            <a:off x="6072778" y="3344763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출력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기사 화면을 출력하는 기능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웹브라우저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제공하는 출력화면을 띄운다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B17773D-F3F0-42BA-99EA-F43CF59BA920}"/>
              </a:ext>
            </a:extLst>
          </p:cNvPr>
          <p:cNvSpPr txBox="1"/>
          <p:nvPr/>
        </p:nvSpPr>
        <p:spPr>
          <a:xfrm>
            <a:off x="3817258" y="3980490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텍스트 확대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축소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화면내 텍스트를 확대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축소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단계로 변경할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7E2E880-3CF0-4AE9-BF4B-F9763140CCE8}"/>
              </a:ext>
            </a:extLst>
          </p:cNvPr>
          <p:cNvSpPr txBox="1"/>
          <p:nvPr/>
        </p:nvSpPr>
        <p:spPr>
          <a:xfrm>
            <a:off x="6072778" y="4511712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모드 변경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화면의 모드를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다크모드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라이트 모드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가지로 변경할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A9A2A41-E44B-49DE-B2C3-FBE980E902F4}"/>
              </a:ext>
            </a:extLst>
          </p:cNvPr>
          <p:cNvSpPr txBox="1"/>
          <p:nvPr/>
        </p:nvSpPr>
        <p:spPr>
          <a:xfrm>
            <a:off x="3817258" y="5008101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상단 이동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현재 보고 있는 화면을 상단으로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바로 이동할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7B6FC4-591F-44C3-91BD-697A6E5B53BD}"/>
              </a:ext>
            </a:extLst>
          </p:cNvPr>
          <p:cNvSpPr/>
          <p:nvPr/>
        </p:nvSpPr>
        <p:spPr bwMode="auto">
          <a:xfrm>
            <a:off x="3500860" y="236039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E8A45D2-2F7D-4A51-AE12-3B80AEAB93A5}"/>
              </a:ext>
            </a:extLst>
          </p:cNvPr>
          <p:cNvSpPr/>
          <p:nvPr/>
        </p:nvSpPr>
        <p:spPr bwMode="auto">
          <a:xfrm>
            <a:off x="6653363" y="268261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BAC8B65-8048-4E78-8D05-360EF94CD81F}"/>
              </a:ext>
            </a:extLst>
          </p:cNvPr>
          <p:cNvSpPr/>
          <p:nvPr/>
        </p:nvSpPr>
        <p:spPr bwMode="auto">
          <a:xfrm>
            <a:off x="6653363" y="335317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604DA9-7A7F-4071-9039-0A7B4AF8358E}"/>
              </a:ext>
            </a:extLst>
          </p:cNvPr>
          <p:cNvSpPr/>
          <p:nvPr/>
        </p:nvSpPr>
        <p:spPr bwMode="auto">
          <a:xfrm>
            <a:off x="6905911" y="451141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2-6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28539-243B-4506-8E26-7EBE04A4E652}"/>
              </a:ext>
            </a:extLst>
          </p:cNvPr>
          <p:cNvSpPr/>
          <p:nvPr/>
        </p:nvSpPr>
        <p:spPr bwMode="auto">
          <a:xfrm>
            <a:off x="3500860" y="303966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BD0584C-1BBE-4C17-822E-61FD27E33F5F}"/>
              </a:ext>
            </a:extLst>
          </p:cNvPr>
          <p:cNvSpPr/>
          <p:nvPr/>
        </p:nvSpPr>
        <p:spPr bwMode="auto">
          <a:xfrm>
            <a:off x="3500860" y="399760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93B0EDE-E3DC-4996-9520-5D94450ED7AE}"/>
              </a:ext>
            </a:extLst>
          </p:cNvPr>
          <p:cNvSpPr/>
          <p:nvPr/>
        </p:nvSpPr>
        <p:spPr bwMode="auto">
          <a:xfrm>
            <a:off x="3500860" y="501651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2-7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657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426720" cy="215444"/>
          </a:xfrm>
        </p:spPr>
        <p:txBody>
          <a:bodyPr/>
          <a:lstStyle/>
          <a:p>
            <a:r>
              <a:rPr lang="ko-KR" altLang="en-US" dirty="0" err="1"/>
              <a:t>툴바</a:t>
            </a:r>
            <a:r>
              <a:rPr lang="ko-KR" altLang="en-US" dirty="0"/>
              <a:t> 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SB_KNP_01_09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42779" y="567973"/>
            <a:ext cx="333617" cy="215444"/>
          </a:xfrm>
        </p:spPr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4555" y="567972"/>
            <a:ext cx="739305" cy="215444"/>
          </a:xfrm>
        </p:spPr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48028"/>
              </p:ext>
            </p:extLst>
          </p:nvPr>
        </p:nvGraphicFramePr>
        <p:xfrm>
          <a:off x="8939284" y="973008"/>
          <a:ext cx="3152632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툴바는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메인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화면에서 공통적으로 사용하되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기능적인 요소는 차이가 있음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 아이콘 클릭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기사 평가 영역 열림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좋아요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응원해요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후속원해요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중 한가지만 선택 가능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중복 선택 불가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선택 완료 후 평가 창 닫힘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별도 알림은 제공하지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후 상태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완료 후 기사평가 아이콘 상태 변경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;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완료 후 재 평가 불가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 평가 시도 시 알림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(“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 평가 하셨습니다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공유하기 버튼 클릭 시 공유 팝업 열림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공유팝업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페이스북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트위터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카카오톡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카카오스토리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네이버 블로그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밴드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복사 버튼 클릭 시 알림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복사 되었습니다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퍼가기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퍼가기 아이콘 클릭 시 퍼가기 화면으로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복사 버튼 클릭 시 알림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복사 되었습니다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.”)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 변경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 변경 버튼 클릭 시 아이콘 상태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모드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라이트 모드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라이트 모드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다크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모드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D5D770E-BAFF-4B5B-8214-91A731778DC6}"/>
              </a:ext>
            </a:extLst>
          </p:cNvPr>
          <p:cNvGrpSpPr/>
          <p:nvPr/>
        </p:nvGrpSpPr>
        <p:grpSpPr>
          <a:xfrm>
            <a:off x="1974982" y="2123706"/>
            <a:ext cx="529969" cy="2970258"/>
            <a:chOff x="271172" y="1370872"/>
            <a:chExt cx="529969" cy="2970258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0DE1E642-ACBB-4DE6-BF43-A566D8EB6FB0}"/>
                </a:ext>
              </a:extLst>
            </p:cNvPr>
            <p:cNvSpPr/>
            <p:nvPr/>
          </p:nvSpPr>
          <p:spPr bwMode="auto">
            <a:xfrm>
              <a:off x="373455" y="1370872"/>
              <a:ext cx="312906" cy="263476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BBBF6B3-6BE0-49F8-8688-7424E35CED4E}"/>
                </a:ext>
              </a:extLst>
            </p:cNvPr>
            <p:cNvSpPr txBox="1"/>
            <p:nvPr/>
          </p:nvSpPr>
          <p:spPr>
            <a:xfrm>
              <a:off x="376424" y="2718556"/>
              <a:ext cx="312906" cy="69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F91DEACA-2807-4F50-BD05-22A25AA72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364" y="2140183"/>
              <a:ext cx="219587" cy="215444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DF6558D6-BB26-4948-A9AF-E9AD3B33C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862" y="3409579"/>
              <a:ext cx="195089" cy="217259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4937379-A055-4C1F-A00A-82EC6B5B8894}"/>
                </a:ext>
              </a:extLst>
            </p:cNvPr>
            <p:cNvSpPr txBox="1"/>
            <p:nvPr/>
          </p:nvSpPr>
          <p:spPr>
            <a:xfrm>
              <a:off x="271172" y="3631062"/>
              <a:ext cx="52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모드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AB9D7B6E-C0AC-463E-8A05-E1A852C13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86" y="1807333"/>
              <a:ext cx="215444" cy="215444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122104EF-5134-4156-83E9-91F93EC2F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35" y="2485673"/>
              <a:ext cx="200472" cy="200472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7390E386-E2D6-48FE-ABD3-629242024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84" y="1498485"/>
              <a:ext cx="186400" cy="186400"/>
            </a:xfrm>
            <a:prstGeom prst="rect">
              <a:avLst/>
            </a:prstGeom>
          </p:spPr>
        </p:pic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A11192D-DFAE-4484-8C87-70643B2450CB}"/>
                </a:ext>
              </a:extLst>
            </p:cNvPr>
            <p:cNvSpPr/>
            <p:nvPr/>
          </p:nvSpPr>
          <p:spPr bwMode="auto">
            <a:xfrm>
              <a:off x="376910" y="4033078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2A5DD77-D256-47BB-8E19-8207837EB030}"/>
                </a:ext>
              </a:extLst>
            </p:cNvPr>
            <p:cNvSpPr txBox="1"/>
            <p:nvPr/>
          </p:nvSpPr>
          <p:spPr>
            <a:xfrm>
              <a:off x="271172" y="4094258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03C533-1D39-471B-B638-75CF8F51678C}"/>
              </a:ext>
            </a:extLst>
          </p:cNvPr>
          <p:cNvSpPr/>
          <p:nvPr/>
        </p:nvSpPr>
        <p:spPr bwMode="auto">
          <a:xfrm>
            <a:off x="2076979" y="2537459"/>
            <a:ext cx="1986747" cy="2419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727103D4-2235-4EA1-AD7A-D9145D5CA3FB}"/>
              </a:ext>
            </a:extLst>
          </p:cNvPr>
          <p:cNvSpPr/>
          <p:nvPr/>
        </p:nvSpPr>
        <p:spPr bwMode="auto">
          <a:xfrm>
            <a:off x="2143278" y="2575097"/>
            <a:ext cx="150182" cy="1501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6ECBF4-0FF6-429D-95B6-02AE095C0576}"/>
              </a:ext>
            </a:extLst>
          </p:cNvPr>
          <p:cNvSpPr txBox="1"/>
          <p:nvPr/>
        </p:nvSpPr>
        <p:spPr>
          <a:xfrm>
            <a:off x="2262983" y="2555295"/>
            <a:ext cx="506382" cy="2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좋아요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DD83384-787F-44B0-84B3-1387B4890675}"/>
              </a:ext>
            </a:extLst>
          </p:cNvPr>
          <p:cNvSpPr/>
          <p:nvPr/>
        </p:nvSpPr>
        <p:spPr bwMode="auto">
          <a:xfrm>
            <a:off x="2710015" y="2575097"/>
            <a:ext cx="150182" cy="1501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48AEA9-4424-4A5D-8600-13F7CA21B76E}"/>
              </a:ext>
            </a:extLst>
          </p:cNvPr>
          <p:cNvSpPr txBox="1"/>
          <p:nvPr/>
        </p:nvSpPr>
        <p:spPr>
          <a:xfrm>
            <a:off x="2829719" y="2555295"/>
            <a:ext cx="598175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응원해요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07AE690E-D1B9-4C7E-BDDE-15F50979C598}"/>
              </a:ext>
            </a:extLst>
          </p:cNvPr>
          <p:cNvSpPr/>
          <p:nvPr/>
        </p:nvSpPr>
        <p:spPr bwMode="auto">
          <a:xfrm>
            <a:off x="3338665" y="2575097"/>
            <a:ext cx="150182" cy="1501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D26E9D-2F6D-47DE-AE82-3FF6C4EC145C}"/>
              </a:ext>
            </a:extLst>
          </p:cNvPr>
          <p:cNvSpPr txBox="1"/>
          <p:nvPr/>
        </p:nvSpPr>
        <p:spPr>
          <a:xfrm>
            <a:off x="3458369" y="2555295"/>
            <a:ext cx="654088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후속원해요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3B687439-BA77-4CBC-BC19-4AE71B1A7E9F}"/>
              </a:ext>
            </a:extLst>
          </p:cNvPr>
          <p:cNvGrpSpPr/>
          <p:nvPr/>
        </p:nvGrpSpPr>
        <p:grpSpPr>
          <a:xfrm>
            <a:off x="4270507" y="2123706"/>
            <a:ext cx="529969" cy="2970258"/>
            <a:chOff x="271172" y="1370872"/>
            <a:chExt cx="529969" cy="2970258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4AB35C73-B14E-4EA5-9A65-A26D4FB870B0}"/>
                </a:ext>
              </a:extLst>
            </p:cNvPr>
            <p:cNvSpPr/>
            <p:nvPr/>
          </p:nvSpPr>
          <p:spPr bwMode="auto">
            <a:xfrm>
              <a:off x="373455" y="1370872"/>
              <a:ext cx="312906" cy="263476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22EFCA0-1E6A-4AAB-8AD8-321859CD5E6D}"/>
                </a:ext>
              </a:extLst>
            </p:cNvPr>
            <p:cNvSpPr txBox="1"/>
            <p:nvPr/>
          </p:nvSpPr>
          <p:spPr>
            <a:xfrm>
              <a:off x="376424" y="2718556"/>
              <a:ext cx="312906" cy="69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9D240E16-DB70-411A-924A-CF4903B99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364" y="2140183"/>
              <a:ext cx="219587" cy="215444"/>
            </a:xfrm>
            <a:prstGeom prst="rect">
              <a:avLst/>
            </a:prstGeom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D4713E9C-6B0C-4042-9917-81F6C4678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862" y="3409579"/>
              <a:ext cx="195089" cy="217259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709C125-7C96-4BC4-B04F-81DE4DDC37E2}"/>
                </a:ext>
              </a:extLst>
            </p:cNvPr>
            <p:cNvSpPr txBox="1"/>
            <p:nvPr/>
          </p:nvSpPr>
          <p:spPr>
            <a:xfrm>
              <a:off x="271172" y="3631062"/>
              <a:ext cx="52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모드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9E51A255-80D2-4159-81BC-17D239515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86" y="1807333"/>
              <a:ext cx="215444" cy="215444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515DBF45-552B-42B4-972C-45906AB90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35" y="2485673"/>
              <a:ext cx="200472" cy="200472"/>
            </a:xfrm>
            <a:prstGeom prst="rect">
              <a:avLst/>
            </a:prstGeom>
          </p:spPr>
        </p:pic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F9265A30-C412-4B3B-8E6D-AF61A498D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84" y="1498485"/>
              <a:ext cx="186400" cy="186400"/>
            </a:xfrm>
            <a:prstGeom prst="rect">
              <a:avLst/>
            </a:prstGeom>
          </p:spPr>
        </p:pic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A05CF42A-9CE1-4F35-9F14-EB8BE6F4C1A5}"/>
                </a:ext>
              </a:extLst>
            </p:cNvPr>
            <p:cNvSpPr/>
            <p:nvPr/>
          </p:nvSpPr>
          <p:spPr bwMode="auto">
            <a:xfrm>
              <a:off x="376910" y="4033078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2966993-7C33-4DED-86C9-DD190805DDC3}"/>
                </a:ext>
              </a:extLst>
            </p:cNvPr>
            <p:cNvSpPr txBox="1"/>
            <p:nvPr/>
          </p:nvSpPr>
          <p:spPr>
            <a:xfrm>
              <a:off x="271172" y="4094258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BF337C5B-EEF8-43A8-B8EB-488B095917CD}"/>
              </a:ext>
            </a:extLst>
          </p:cNvPr>
          <p:cNvSpPr/>
          <p:nvPr/>
        </p:nvSpPr>
        <p:spPr bwMode="auto">
          <a:xfrm>
            <a:off x="4344783" y="2797324"/>
            <a:ext cx="382671" cy="382671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729E189-7579-4E82-990B-E15274798FA1}"/>
              </a:ext>
            </a:extLst>
          </p:cNvPr>
          <p:cNvCxnSpPr>
            <a:cxnSpLocks/>
            <a:stCxn id="9" idx="6"/>
            <a:endCxn id="150" idx="1"/>
          </p:cNvCxnSpPr>
          <p:nvPr/>
        </p:nvCxnSpPr>
        <p:spPr bwMode="auto">
          <a:xfrm>
            <a:off x="4727454" y="2988660"/>
            <a:ext cx="838966" cy="2465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40F2F8D-7428-476E-B8C5-653553BE4D8D}"/>
              </a:ext>
            </a:extLst>
          </p:cNvPr>
          <p:cNvGrpSpPr/>
          <p:nvPr/>
        </p:nvGrpSpPr>
        <p:grpSpPr>
          <a:xfrm>
            <a:off x="868514" y="2123706"/>
            <a:ext cx="529969" cy="2970258"/>
            <a:chOff x="271172" y="1370872"/>
            <a:chExt cx="529969" cy="2970258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1518806D-7913-4CAF-B525-E3890F5C7DB7}"/>
                </a:ext>
              </a:extLst>
            </p:cNvPr>
            <p:cNvSpPr/>
            <p:nvPr/>
          </p:nvSpPr>
          <p:spPr bwMode="auto">
            <a:xfrm>
              <a:off x="373455" y="1370872"/>
              <a:ext cx="312906" cy="263476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837C32C-1149-4C4C-B6CF-B8D7383A54E3}"/>
                </a:ext>
              </a:extLst>
            </p:cNvPr>
            <p:cNvSpPr txBox="1"/>
            <p:nvPr/>
          </p:nvSpPr>
          <p:spPr>
            <a:xfrm>
              <a:off x="376424" y="2718556"/>
              <a:ext cx="312906" cy="69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93157705-C094-480F-BE25-C64420F40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364" y="2140183"/>
              <a:ext cx="219587" cy="215444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B5DC69DD-E93A-4EA8-8F0B-A5671BE2E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862" y="3409579"/>
              <a:ext cx="195089" cy="217259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36CE30D-3BC7-4ED6-BC1F-F4E3EE22FCC7}"/>
                </a:ext>
              </a:extLst>
            </p:cNvPr>
            <p:cNvSpPr txBox="1"/>
            <p:nvPr/>
          </p:nvSpPr>
          <p:spPr>
            <a:xfrm>
              <a:off x="271172" y="3631062"/>
              <a:ext cx="52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모드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E6E2DD0A-7EEE-4657-BD71-4690BEA3D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86" y="1807333"/>
              <a:ext cx="215444" cy="215444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7DEAF002-CAEB-41F3-9BF6-90FC497E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35" y="2485673"/>
              <a:ext cx="200472" cy="200472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612B590-6A49-44F0-9DBE-7909B27EC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84" y="1498485"/>
              <a:ext cx="186400" cy="186400"/>
            </a:xfrm>
            <a:prstGeom prst="rect">
              <a:avLst/>
            </a:prstGeom>
          </p:spPr>
        </p:pic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D92C0B1C-5411-4279-8BD9-40E4F686AC10}"/>
                </a:ext>
              </a:extLst>
            </p:cNvPr>
            <p:cNvSpPr/>
            <p:nvPr/>
          </p:nvSpPr>
          <p:spPr bwMode="auto">
            <a:xfrm>
              <a:off x="376910" y="4033078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A87E09A-7EE2-42F2-AF83-B1D1844711FD}"/>
                </a:ext>
              </a:extLst>
            </p:cNvPr>
            <p:cNvSpPr txBox="1"/>
            <p:nvPr/>
          </p:nvSpPr>
          <p:spPr>
            <a:xfrm>
              <a:off x="271172" y="4094258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91BA4C5-60D8-41DE-ACE4-A362E3D1A613}"/>
              </a:ext>
            </a:extLst>
          </p:cNvPr>
          <p:cNvSpPr/>
          <p:nvPr/>
        </p:nvSpPr>
        <p:spPr bwMode="auto">
          <a:xfrm>
            <a:off x="2860197" y="239904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3E5E5B70-CE36-4710-A97D-AE5A6CA3ED41}"/>
              </a:ext>
            </a:extLst>
          </p:cNvPr>
          <p:cNvSpPr/>
          <p:nvPr/>
        </p:nvSpPr>
        <p:spPr bwMode="auto">
          <a:xfrm>
            <a:off x="931023" y="2466398"/>
            <a:ext cx="382671" cy="382671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F2FA0AC-1BDD-40F0-A651-101EAED7D797}"/>
              </a:ext>
            </a:extLst>
          </p:cNvPr>
          <p:cNvSpPr/>
          <p:nvPr/>
        </p:nvSpPr>
        <p:spPr bwMode="auto">
          <a:xfrm>
            <a:off x="1328875" y="2584165"/>
            <a:ext cx="696690" cy="141114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화살표: 오른쪽 162">
            <a:extLst>
              <a:ext uri="{FF2B5EF4-FFF2-40B4-BE49-F238E27FC236}">
                <a16:creationId xmlns:a16="http://schemas.microsoft.com/office/drawing/2014/main" id="{E26532C6-5FAD-4130-9BE7-3D85E5491E4C}"/>
              </a:ext>
            </a:extLst>
          </p:cNvPr>
          <p:cNvSpPr/>
          <p:nvPr/>
        </p:nvSpPr>
        <p:spPr bwMode="auto">
          <a:xfrm>
            <a:off x="4106910" y="2584165"/>
            <a:ext cx="214180" cy="141114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17BEFE8-53CA-4733-9693-45BD14F9B6AA}"/>
              </a:ext>
            </a:extLst>
          </p:cNvPr>
          <p:cNvSpPr/>
          <p:nvPr/>
        </p:nvSpPr>
        <p:spPr bwMode="auto">
          <a:xfrm>
            <a:off x="1275237" y="246000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FDC3248-88F3-40C4-A33B-AE2DD1377460}"/>
              </a:ext>
            </a:extLst>
          </p:cNvPr>
          <p:cNvSpPr/>
          <p:nvPr/>
        </p:nvSpPr>
        <p:spPr bwMode="auto">
          <a:xfrm>
            <a:off x="4658826" y="256422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2D3545B6-6D49-4FBF-838B-1CC6FF4884AE}"/>
              </a:ext>
            </a:extLst>
          </p:cNvPr>
          <p:cNvSpPr/>
          <p:nvPr/>
        </p:nvSpPr>
        <p:spPr bwMode="auto">
          <a:xfrm>
            <a:off x="2489363" y="162387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F167C30-8628-49A0-B9E4-5DC01ACC6B67}"/>
              </a:ext>
            </a:extLst>
          </p:cNvPr>
          <p:cNvSpPr/>
          <p:nvPr/>
        </p:nvSpPr>
        <p:spPr bwMode="auto">
          <a:xfrm>
            <a:off x="2025565" y="1381339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기사 평가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5AF5955-963C-4F77-A6A2-EF0F633412A5}"/>
              </a:ext>
            </a:extLst>
          </p:cNvPr>
          <p:cNvSpPr/>
          <p:nvPr/>
        </p:nvSpPr>
        <p:spPr bwMode="auto">
          <a:xfrm>
            <a:off x="6416929" y="162387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DD171C-2E71-4D1D-8B08-36FA4073CC6E}"/>
              </a:ext>
            </a:extLst>
          </p:cNvPr>
          <p:cNvSpPr/>
          <p:nvPr/>
        </p:nvSpPr>
        <p:spPr bwMode="auto">
          <a:xfrm>
            <a:off x="5953131" y="1381339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공유 하기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AD882BB-BD60-4747-B449-85FECE0B963A}"/>
              </a:ext>
            </a:extLst>
          </p:cNvPr>
          <p:cNvSpPr/>
          <p:nvPr/>
        </p:nvSpPr>
        <p:spPr bwMode="auto">
          <a:xfrm>
            <a:off x="4305372" y="4173008"/>
            <a:ext cx="461491" cy="461491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B1ED40-6E79-427C-BEBF-6EC6819A87B2}"/>
              </a:ext>
            </a:extLst>
          </p:cNvPr>
          <p:cNvSpPr/>
          <p:nvPr/>
        </p:nvSpPr>
        <p:spPr bwMode="auto">
          <a:xfrm>
            <a:off x="5167856" y="5317355"/>
            <a:ext cx="693013" cy="6694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9026E3-3F71-4DFA-993C-19C2929A805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54" y="5417382"/>
            <a:ext cx="282004" cy="282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C822D9-D3B0-426F-A240-38AB6CE6B502}"/>
              </a:ext>
            </a:extLst>
          </p:cNvPr>
          <p:cNvSpPr txBox="1"/>
          <p:nvPr/>
        </p:nvSpPr>
        <p:spPr>
          <a:xfrm>
            <a:off x="5297307" y="569419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라이트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모드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62D6B54-6CD7-48B5-8D08-B93504262107}"/>
              </a:ext>
            </a:extLst>
          </p:cNvPr>
          <p:cNvCxnSpPr>
            <a:stCxn id="81" idx="6"/>
            <a:endCxn id="5" idx="1"/>
          </p:cNvCxnSpPr>
          <p:nvPr/>
        </p:nvCxnSpPr>
        <p:spPr bwMode="auto">
          <a:xfrm>
            <a:off x="4766863" y="4403754"/>
            <a:ext cx="400993" cy="124834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9347EDA4-A4AD-4C17-910E-404D65E5B2E6}"/>
              </a:ext>
            </a:extLst>
          </p:cNvPr>
          <p:cNvSpPr/>
          <p:nvPr/>
        </p:nvSpPr>
        <p:spPr bwMode="auto">
          <a:xfrm>
            <a:off x="6416929" y="502022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D385887-B0A3-4A5E-8B46-563343C00382}"/>
              </a:ext>
            </a:extLst>
          </p:cNvPr>
          <p:cNvSpPr/>
          <p:nvPr/>
        </p:nvSpPr>
        <p:spPr bwMode="auto">
          <a:xfrm>
            <a:off x="5953131" y="4777682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모드 변경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FFF0D7-A7D4-434F-90A6-0A90B3C4DC6E}"/>
              </a:ext>
            </a:extLst>
          </p:cNvPr>
          <p:cNvSpPr txBox="1"/>
          <p:nvPr/>
        </p:nvSpPr>
        <p:spPr>
          <a:xfrm>
            <a:off x="2491028" y="2880107"/>
            <a:ext cx="171481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평가 기준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평가는 중복 평가 할 수 없다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평가는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회에 한하며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평가 후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취소할 수 없다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 쿠키 삭제 등 평가 상태를 체크할 수 없는 상태인 경우 다시 평가를 수행할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F9B604-ED37-480D-8DDD-E320E393AE65}"/>
              </a:ext>
            </a:extLst>
          </p:cNvPr>
          <p:cNvSpPr/>
          <p:nvPr/>
        </p:nvSpPr>
        <p:spPr bwMode="auto">
          <a:xfrm>
            <a:off x="5345750" y="518238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9C0AB8F-1B75-485D-9B96-F057C1831519}"/>
              </a:ext>
            </a:extLst>
          </p:cNvPr>
          <p:cNvSpPr/>
          <p:nvPr/>
        </p:nvSpPr>
        <p:spPr bwMode="auto">
          <a:xfrm>
            <a:off x="1375495" y="5293377"/>
            <a:ext cx="2622822" cy="1343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D81DE68-879E-4A9C-AF18-D89B3F475D0A}"/>
              </a:ext>
            </a:extLst>
          </p:cNvPr>
          <p:cNvCxnSpPr/>
          <p:nvPr/>
        </p:nvCxnSpPr>
        <p:spPr bwMode="auto">
          <a:xfrm>
            <a:off x="1496342" y="5598074"/>
            <a:ext cx="237119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D40CBA0-2BF7-44A9-A9E2-AF1FDE0CE531}"/>
              </a:ext>
            </a:extLst>
          </p:cNvPr>
          <p:cNvSpPr txBox="1"/>
          <p:nvPr/>
        </p:nvSpPr>
        <p:spPr>
          <a:xfrm>
            <a:off x="1421198" y="536300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알림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DFEF53-EBAE-4A31-B0D4-BB9259ECC3BB}"/>
              </a:ext>
            </a:extLst>
          </p:cNvPr>
          <p:cNvSpPr txBox="1"/>
          <p:nvPr/>
        </p:nvSpPr>
        <p:spPr>
          <a:xfrm>
            <a:off x="3647032" y="5363006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F2891F-1C0F-4EB0-9426-0B4C4EB3ED8A}"/>
              </a:ext>
            </a:extLst>
          </p:cNvPr>
          <p:cNvSpPr txBox="1"/>
          <p:nvPr/>
        </p:nvSpPr>
        <p:spPr>
          <a:xfrm>
            <a:off x="1797775" y="5807457"/>
            <a:ext cx="1768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이미 평가 하셨습니다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2525CFD-B812-4CC4-A88C-2FA4D9AAE3D1}"/>
              </a:ext>
            </a:extLst>
          </p:cNvPr>
          <p:cNvSpPr/>
          <p:nvPr/>
        </p:nvSpPr>
        <p:spPr bwMode="auto">
          <a:xfrm>
            <a:off x="2438997" y="6224921"/>
            <a:ext cx="516292" cy="1927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301B6BDA-795F-4C6F-9B7C-9EAB6478088E}"/>
              </a:ext>
            </a:extLst>
          </p:cNvPr>
          <p:cNvCxnSpPr>
            <a:stCxn id="145" idx="1"/>
            <a:endCxn id="71" idx="3"/>
          </p:cNvCxnSpPr>
          <p:nvPr/>
        </p:nvCxnSpPr>
        <p:spPr bwMode="auto">
          <a:xfrm rot="10800000" flipV="1">
            <a:off x="3998317" y="2667889"/>
            <a:ext cx="423204" cy="3297158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96BD0C6-0241-4DE1-963E-FEF2FD953E50}"/>
              </a:ext>
            </a:extLst>
          </p:cNvPr>
          <p:cNvGrpSpPr/>
          <p:nvPr/>
        </p:nvGrpSpPr>
        <p:grpSpPr>
          <a:xfrm>
            <a:off x="5566420" y="2411949"/>
            <a:ext cx="2961830" cy="1646577"/>
            <a:chOff x="5566420" y="2411949"/>
            <a:chExt cx="2961830" cy="1646577"/>
          </a:xfrm>
        </p:grpSpPr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9D938AD7-08B2-4A5A-B73F-AFC469901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66420" y="2411949"/>
              <a:ext cx="2961830" cy="164657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4333108-FD23-40F4-A104-CC7684E6B939}"/>
                </a:ext>
              </a:extLst>
            </p:cNvPr>
            <p:cNvSpPr/>
            <p:nvPr/>
          </p:nvSpPr>
          <p:spPr bwMode="auto">
            <a:xfrm>
              <a:off x="5646058" y="2725279"/>
              <a:ext cx="2762335" cy="9845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ECBBF6C-E800-4A13-A602-8F712337C334}"/>
              </a:ext>
            </a:extLst>
          </p:cNvPr>
          <p:cNvSpPr/>
          <p:nvPr/>
        </p:nvSpPr>
        <p:spPr bwMode="auto">
          <a:xfrm>
            <a:off x="6365327" y="215925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D0241F1-4DC0-4F75-94AE-9CF167719B7A}"/>
              </a:ext>
            </a:extLst>
          </p:cNvPr>
          <p:cNvSpPr/>
          <p:nvPr/>
        </p:nvSpPr>
        <p:spPr bwMode="auto">
          <a:xfrm>
            <a:off x="5874332" y="2770688"/>
            <a:ext cx="300730" cy="3007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 &gt;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0A58D43-AEB2-4FA6-8666-CD8C9392A0C5}"/>
              </a:ext>
            </a:extLst>
          </p:cNvPr>
          <p:cNvSpPr/>
          <p:nvPr/>
        </p:nvSpPr>
        <p:spPr bwMode="auto">
          <a:xfrm>
            <a:off x="6493039" y="2770688"/>
            <a:ext cx="300730" cy="3007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BAF241B-900B-46E5-92E3-4D85EC93E9B8}"/>
              </a:ext>
            </a:extLst>
          </p:cNvPr>
          <p:cNvSpPr/>
          <p:nvPr/>
        </p:nvSpPr>
        <p:spPr bwMode="auto">
          <a:xfrm>
            <a:off x="7136138" y="2770688"/>
            <a:ext cx="300730" cy="3007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30B58B3-A4A0-4AD8-8C13-A771A44BE0C9}"/>
              </a:ext>
            </a:extLst>
          </p:cNvPr>
          <p:cNvSpPr/>
          <p:nvPr/>
        </p:nvSpPr>
        <p:spPr bwMode="auto">
          <a:xfrm>
            <a:off x="7781509" y="2770688"/>
            <a:ext cx="300730" cy="3007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04E88B9-FE1F-417A-A349-51E514CE8907}"/>
              </a:ext>
            </a:extLst>
          </p:cNvPr>
          <p:cNvSpPr/>
          <p:nvPr/>
        </p:nvSpPr>
        <p:spPr bwMode="auto">
          <a:xfrm>
            <a:off x="5874332" y="3249659"/>
            <a:ext cx="300730" cy="3007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5A4B353-0314-4D1A-A387-086970C27064}"/>
              </a:ext>
            </a:extLst>
          </p:cNvPr>
          <p:cNvSpPr/>
          <p:nvPr/>
        </p:nvSpPr>
        <p:spPr bwMode="auto">
          <a:xfrm>
            <a:off x="6493039" y="3249659"/>
            <a:ext cx="300730" cy="3007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CEB87600-D042-4F50-8173-68CDD02950C8}"/>
              </a:ext>
            </a:extLst>
          </p:cNvPr>
          <p:cNvSpPr/>
          <p:nvPr/>
        </p:nvSpPr>
        <p:spPr bwMode="auto">
          <a:xfrm>
            <a:off x="7136138" y="3249659"/>
            <a:ext cx="300730" cy="3007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0585DC4-1E04-40DE-BBB5-99F638219278}"/>
              </a:ext>
            </a:extLst>
          </p:cNvPr>
          <p:cNvSpPr txBox="1"/>
          <p:nvPr/>
        </p:nvSpPr>
        <p:spPr>
          <a:xfrm>
            <a:off x="5829972" y="3050621"/>
            <a:ext cx="4154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퍼가기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63BCFB-A681-4B3E-9E6E-EF51C076EA4F}"/>
              </a:ext>
            </a:extLst>
          </p:cNvPr>
          <p:cNvSpPr txBox="1"/>
          <p:nvPr/>
        </p:nvSpPr>
        <p:spPr>
          <a:xfrm>
            <a:off x="6427226" y="3050621"/>
            <a:ext cx="4924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A12A6A-BEFD-44BE-BAC3-FAB1FE52C142}"/>
              </a:ext>
            </a:extLst>
          </p:cNvPr>
          <p:cNvSpPr txBox="1"/>
          <p:nvPr/>
        </p:nvSpPr>
        <p:spPr>
          <a:xfrm>
            <a:off x="7092715" y="3050621"/>
            <a:ext cx="4154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트위터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21B944D-2522-43BF-963C-E3591A2F0FCB}"/>
              </a:ext>
            </a:extLst>
          </p:cNvPr>
          <p:cNvSpPr txBox="1"/>
          <p:nvPr/>
        </p:nvSpPr>
        <p:spPr>
          <a:xfrm>
            <a:off x="7681260" y="3050621"/>
            <a:ext cx="4924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카카오톡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50A53B-83B7-4FE1-9B3D-3F24A2B0931E}"/>
              </a:ext>
            </a:extLst>
          </p:cNvPr>
          <p:cNvSpPr txBox="1"/>
          <p:nvPr/>
        </p:nvSpPr>
        <p:spPr>
          <a:xfrm>
            <a:off x="5714557" y="355038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카카오스토리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1E59391-F5E9-4A6F-9B77-C614D5514F7C}"/>
              </a:ext>
            </a:extLst>
          </p:cNvPr>
          <p:cNvSpPr txBox="1"/>
          <p:nvPr/>
        </p:nvSpPr>
        <p:spPr>
          <a:xfrm>
            <a:off x="6350284" y="355038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네이버블로그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E8585DA-3A93-4643-A920-0B8D69DD098D}"/>
              </a:ext>
            </a:extLst>
          </p:cNvPr>
          <p:cNvSpPr txBox="1"/>
          <p:nvPr/>
        </p:nvSpPr>
        <p:spPr>
          <a:xfrm>
            <a:off x="7131187" y="3550389"/>
            <a:ext cx="3385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밴드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FA17511-2777-4967-A5F6-D0947D2027EF}"/>
              </a:ext>
            </a:extLst>
          </p:cNvPr>
          <p:cNvGrpSpPr/>
          <p:nvPr/>
        </p:nvGrpSpPr>
        <p:grpSpPr>
          <a:xfrm>
            <a:off x="7779979" y="4676178"/>
            <a:ext cx="2964576" cy="1646577"/>
            <a:chOff x="7627605" y="4676178"/>
            <a:chExt cx="2964576" cy="1646577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16D91E28-0618-471B-8112-F0E787FED786}"/>
                </a:ext>
              </a:extLst>
            </p:cNvPr>
            <p:cNvGrpSpPr/>
            <p:nvPr/>
          </p:nvGrpSpPr>
          <p:grpSpPr>
            <a:xfrm>
              <a:off x="7630351" y="4676178"/>
              <a:ext cx="2961830" cy="1646577"/>
              <a:chOff x="5566420" y="2411949"/>
              <a:chExt cx="2961830" cy="1646577"/>
            </a:xfrm>
          </p:grpSpPr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ADD37FE9-EEEA-412F-B375-E3673980A5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66420" y="2411949"/>
                <a:ext cx="2961830" cy="164657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2DF28C8-E7E9-41B4-B47C-EFB5CD2EBC8B}"/>
                  </a:ext>
                </a:extLst>
              </p:cNvPr>
              <p:cNvSpPr/>
              <p:nvPr/>
            </p:nvSpPr>
            <p:spPr bwMode="auto">
              <a:xfrm>
                <a:off x="5646058" y="2725279"/>
                <a:ext cx="2762335" cy="98457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DD05E5-EFA7-434E-8710-442001F06BEE}"/>
                </a:ext>
              </a:extLst>
            </p:cNvPr>
            <p:cNvSpPr txBox="1"/>
            <p:nvPr/>
          </p:nvSpPr>
          <p:spPr>
            <a:xfrm>
              <a:off x="7627605" y="4711706"/>
              <a:ext cx="755335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동영상 퍼가기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522D9-0FD0-459F-A045-C53789711770}"/>
                </a:ext>
              </a:extLst>
            </p:cNvPr>
            <p:cNvSpPr/>
            <p:nvPr/>
          </p:nvSpPr>
          <p:spPr bwMode="auto">
            <a:xfrm>
              <a:off x="7681260" y="5986833"/>
              <a:ext cx="2385849" cy="3005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0180760-CF1C-4C54-9993-3DB3C542C44C}"/>
                </a:ext>
              </a:extLst>
            </p:cNvPr>
            <p:cNvSpPr txBox="1"/>
            <p:nvPr/>
          </p:nvSpPr>
          <p:spPr>
            <a:xfrm>
              <a:off x="7731871" y="5094884"/>
              <a:ext cx="2414826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&lt;iframe width="560" height="315" </a:t>
              </a:r>
              <a:r>
                <a:rPr lang="en-US" altLang="ko-KR" sz="7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src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="https://www.youtube.com/embed/4Z-QCDyL2q4" title="YouTube video player" frameborder="0" allow="accelerometer; </a:t>
              </a:r>
              <a:r>
                <a:rPr lang="en-US" altLang="ko-KR" sz="7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autoplay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; clipboard-write; encrypted-media; gyroscope; picture-in-picture; web-share" </a:t>
              </a:r>
              <a:r>
                <a:rPr lang="en-US" altLang="ko-KR" sz="7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allowfullscreen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&gt;&lt;/iframe&gt;</a:t>
              </a:r>
              <a:endPara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3C63C25-FC21-476C-8E00-7CF257517B3F}"/>
                </a:ext>
              </a:extLst>
            </p:cNvPr>
            <p:cNvSpPr txBox="1"/>
            <p:nvPr/>
          </p:nvSpPr>
          <p:spPr>
            <a:xfrm>
              <a:off x="7679854" y="5983159"/>
              <a:ext cx="18501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뉴스 사이트 동영상을 퍼가면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뉴스의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서비스 이용정책에 동의하는 것으로 간주합니다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0379BA8-5639-489A-8730-2FF9C8EAC903}"/>
              </a:ext>
            </a:extLst>
          </p:cNvPr>
          <p:cNvCxnSpPr>
            <a:stCxn id="23" idx="4"/>
            <a:endCxn id="121" idx="0"/>
          </p:cNvCxnSpPr>
          <p:nvPr/>
        </p:nvCxnSpPr>
        <p:spPr bwMode="auto">
          <a:xfrm rot="16200000" flipH="1">
            <a:off x="6841788" y="2254326"/>
            <a:ext cx="1604760" cy="3238943"/>
          </a:xfrm>
          <a:prstGeom prst="bentConnector3">
            <a:avLst>
              <a:gd name="adj1" fmla="val 8853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F3081E79-3A26-4961-844D-33F03DB03531}"/>
              </a:ext>
            </a:extLst>
          </p:cNvPr>
          <p:cNvSpPr/>
          <p:nvPr/>
        </p:nvSpPr>
        <p:spPr bwMode="auto">
          <a:xfrm>
            <a:off x="5833948" y="2745073"/>
            <a:ext cx="382671" cy="382671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E707539-F8A7-49CC-BCAD-9B3478690A62}"/>
              </a:ext>
            </a:extLst>
          </p:cNvPr>
          <p:cNvSpPr/>
          <p:nvPr/>
        </p:nvSpPr>
        <p:spPr bwMode="auto">
          <a:xfrm>
            <a:off x="9064984" y="476312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26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1">
            <a:extLst>
              <a:ext uri="{FF2B5EF4-FFF2-40B4-BE49-F238E27FC236}">
                <a16:creationId xmlns:a16="http://schemas.microsoft.com/office/drawing/2014/main" id="{6F79A2A1-DE04-4B35-B476-BFA513386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09886"/>
              </p:ext>
            </p:extLst>
          </p:nvPr>
        </p:nvGraphicFramePr>
        <p:xfrm>
          <a:off x="620785" y="1069513"/>
          <a:ext cx="10813411" cy="473167"/>
        </p:xfrm>
        <a:graphic>
          <a:graphicData uri="http://schemas.openxmlformats.org/drawingml/2006/table">
            <a:tbl>
              <a:tblPr/>
              <a:tblGrid>
                <a:gridCol w="655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463">
                  <a:extLst>
                    <a:ext uri="{9D8B030D-6E8A-4147-A177-3AD203B41FA5}">
                      <a16:colId xmlns:a16="http://schemas.microsoft.com/office/drawing/2014/main" val="3279441897"/>
                    </a:ext>
                  </a:extLst>
                </a:gridCol>
                <a:gridCol w="918787">
                  <a:extLst>
                    <a:ext uri="{9D8B030D-6E8A-4147-A177-3AD203B41FA5}">
                      <a16:colId xmlns:a16="http://schemas.microsoft.com/office/drawing/2014/main" val="1757977927"/>
                    </a:ext>
                  </a:extLst>
                </a:gridCol>
                <a:gridCol w="7279614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0.1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2023.04.28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All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초안작성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CB51B5-27C4-4FCB-A35B-BBB9E4738D7D}"/>
              </a:ext>
            </a:extLst>
          </p:cNvPr>
          <p:cNvSpPr txBox="1"/>
          <p:nvPr/>
        </p:nvSpPr>
        <p:spPr>
          <a:xfrm>
            <a:off x="531570" y="755009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화면정의서 생성 내역</a:t>
            </a:r>
          </a:p>
        </p:txBody>
      </p:sp>
      <p:graphicFrame>
        <p:nvGraphicFramePr>
          <p:cNvPr id="4" name="Group 91">
            <a:extLst>
              <a:ext uri="{FF2B5EF4-FFF2-40B4-BE49-F238E27FC236}">
                <a16:creationId xmlns:a16="http://schemas.microsoft.com/office/drawing/2014/main" id="{ABBFB6A7-F311-4D94-901D-E5A8CCCD1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37740"/>
              </p:ext>
            </p:extLst>
          </p:nvPr>
        </p:nvGraphicFramePr>
        <p:xfrm>
          <a:off x="620785" y="2042636"/>
          <a:ext cx="10813411" cy="2021336"/>
        </p:xfrm>
        <a:graphic>
          <a:graphicData uri="http://schemas.openxmlformats.org/drawingml/2006/table">
            <a:tbl>
              <a:tblPr/>
              <a:tblGrid>
                <a:gridCol w="655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463">
                  <a:extLst>
                    <a:ext uri="{9D8B030D-6E8A-4147-A177-3AD203B41FA5}">
                      <a16:colId xmlns:a16="http://schemas.microsoft.com/office/drawing/2014/main" val="3279441897"/>
                    </a:ext>
                  </a:extLst>
                </a:gridCol>
                <a:gridCol w="918787">
                  <a:extLst>
                    <a:ext uri="{9D8B030D-6E8A-4147-A177-3AD203B41FA5}">
                      <a16:colId xmlns:a16="http://schemas.microsoft.com/office/drawing/2014/main" val="1757977927"/>
                    </a:ext>
                  </a:extLst>
                </a:gridCol>
                <a:gridCol w="7279614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변경사유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1.1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06/05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및 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Text Version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추가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06/13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 속보 때 추가 케이스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다수일 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추가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724156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1.2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7/11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 서비스 기준 추가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24569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7/19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서비스 정책 추가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61715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08/01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 형식 변경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499782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08/09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유형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기사요약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퍼가기 추가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79743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465862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155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C5C38A-2717-45D7-9564-5AF3FCB0B552}"/>
              </a:ext>
            </a:extLst>
          </p:cNvPr>
          <p:cNvSpPr txBox="1"/>
          <p:nvPr/>
        </p:nvSpPr>
        <p:spPr>
          <a:xfrm>
            <a:off x="531570" y="1728132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변경이력</a:t>
            </a:r>
          </a:p>
        </p:txBody>
      </p:sp>
    </p:spTree>
    <p:extLst>
      <p:ext uri="{BB962C8B-B14F-4D97-AF65-F5344CB8AC3E}">
        <p14:creationId xmlns:p14="http://schemas.microsoft.com/office/powerpoint/2010/main" val="15107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E6452402-52F5-442A-A91C-B50ED0DC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38" y="2686506"/>
            <a:ext cx="6990417" cy="378170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E84249-4B1E-4BBD-BB4A-5CC0EAD5A923}"/>
              </a:ext>
            </a:extLst>
          </p:cNvPr>
          <p:cNvSpPr/>
          <p:nvPr/>
        </p:nvSpPr>
        <p:spPr bwMode="auto">
          <a:xfrm>
            <a:off x="977921" y="2524069"/>
            <a:ext cx="7033963" cy="390058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426720" cy="215444"/>
          </a:xfrm>
        </p:spPr>
        <p:txBody>
          <a:bodyPr/>
          <a:lstStyle/>
          <a:p>
            <a:r>
              <a:rPr lang="ko-KR" altLang="en-US" dirty="0" err="1"/>
              <a:t>툴바</a:t>
            </a:r>
            <a:r>
              <a:rPr lang="ko-KR" altLang="en-US" dirty="0"/>
              <a:t> 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SB_KNP_01_10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42779" y="567973"/>
            <a:ext cx="333617" cy="215444"/>
          </a:xfrm>
        </p:spPr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4555" y="567972"/>
            <a:ext cx="739305" cy="215444"/>
          </a:xfrm>
        </p:spPr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94792"/>
              </p:ext>
            </p:extLst>
          </p:nvPr>
        </p:nvGraphicFramePr>
        <p:xfrm>
          <a:off x="8939284" y="973008"/>
          <a:ext cx="3152632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툴바는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메인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화면에서 공통적으로 사용하되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기능적인 요소는 차이가 있음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인터렉션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위치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- 1378px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이상에서 기본 위치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 위치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- 1378px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이하 해상도에서 유동적으로 변경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 브라우저 좌측에 고정적으로 배치됨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40F2F8D-7428-476E-B8C5-653553BE4D8D}"/>
              </a:ext>
            </a:extLst>
          </p:cNvPr>
          <p:cNvGrpSpPr/>
          <p:nvPr/>
        </p:nvGrpSpPr>
        <p:grpSpPr>
          <a:xfrm>
            <a:off x="361833" y="2750204"/>
            <a:ext cx="529969" cy="2970258"/>
            <a:chOff x="271172" y="1370872"/>
            <a:chExt cx="529969" cy="2970258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1518806D-7913-4CAF-B525-E3890F5C7DB7}"/>
                </a:ext>
              </a:extLst>
            </p:cNvPr>
            <p:cNvSpPr/>
            <p:nvPr/>
          </p:nvSpPr>
          <p:spPr bwMode="auto">
            <a:xfrm>
              <a:off x="373455" y="1370872"/>
              <a:ext cx="312906" cy="263476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837C32C-1149-4C4C-B6CF-B8D7383A54E3}"/>
                </a:ext>
              </a:extLst>
            </p:cNvPr>
            <p:cNvSpPr txBox="1"/>
            <p:nvPr/>
          </p:nvSpPr>
          <p:spPr>
            <a:xfrm>
              <a:off x="376424" y="2718556"/>
              <a:ext cx="312906" cy="69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93157705-C094-480F-BE25-C64420F40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364" y="2140183"/>
              <a:ext cx="219587" cy="215444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B5DC69DD-E93A-4EA8-8F0B-A5671BE2E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862" y="3409579"/>
              <a:ext cx="195089" cy="217259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36CE30D-3BC7-4ED6-BC1F-F4E3EE22FCC7}"/>
                </a:ext>
              </a:extLst>
            </p:cNvPr>
            <p:cNvSpPr txBox="1"/>
            <p:nvPr/>
          </p:nvSpPr>
          <p:spPr>
            <a:xfrm>
              <a:off x="271172" y="3631062"/>
              <a:ext cx="52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모드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E6E2DD0A-7EEE-4657-BD71-4690BEA3D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86" y="1807333"/>
              <a:ext cx="215444" cy="215444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7DEAF002-CAEB-41F3-9BF6-90FC497E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35" y="2485673"/>
              <a:ext cx="200472" cy="200472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612B590-6A49-44F0-9DBE-7909B27EC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84" y="1498485"/>
              <a:ext cx="186400" cy="186400"/>
            </a:xfrm>
            <a:prstGeom prst="rect">
              <a:avLst/>
            </a:prstGeom>
          </p:spPr>
        </p:pic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D92C0B1C-5411-4279-8BD9-40E4F686AC10}"/>
                </a:ext>
              </a:extLst>
            </p:cNvPr>
            <p:cNvSpPr/>
            <p:nvPr/>
          </p:nvSpPr>
          <p:spPr bwMode="auto">
            <a:xfrm>
              <a:off x="376910" y="4033078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A87E09A-7EE2-42F2-AF83-B1D1844711FD}"/>
                </a:ext>
              </a:extLst>
            </p:cNvPr>
            <p:cNvSpPr txBox="1"/>
            <p:nvPr/>
          </p:nvSpPr>
          <p:spPr>
            <a:xfrm>
              <a:off x="271172" y="4094258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</p:grpSp>
      <p:sp>
        <p:nvSpPr>
          <p:cNvPr id="167" name="타원 166">
            <a:extLst>
              <a:ext uri="{FF2B5EF4-FFF2-40B4-BE49-F238E27FC236}">
                <a16:creationId xmlns:a16="http://schemas.microsoft.com/office/drawing/2014/main" id="{2D3545B6-6D49-4FBF-838B-1CC6FF4884AE}"/>
              </a:ext>
            </a:extLst>
          </p:cNvPr>
          <p:cNvSpPr/>
          <p:nvPr/>
        </p:nvSpPr>
        <p:spPr bwMode="auto">
          <a:xfrm>
            <a:off x="4249270" y="162387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F167C30-8628-49A0-B9E4-5DC01ACC6B67}"/>
              </a:ext>
            </a:extLst>
          </p:cNvPr>
          <p:cNvSpPr/>
          <p:nvPr/>
        </p:nvSpPr>
        <p:spPr bwMode="auto">
          <a:xfrm>
            <a:off x="3252718" y="1381339"/>
            <a:ext cx="2393340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화면 해상도에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따른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인터렉션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0FB36E7-6338-48EF-ACBB-4C02A3FDB895}"/>
              </a:ext>
            </a:extLst>
          </p:cNvPr>
          <p:cNvCxnSpPr/>
          <p:nvPr/>
        </p:nvCxnSpPr>
        <p:spPr bwMode="auto">
          <a:xfrm>
            <a:off x="966651" y="2262812"/>
            <a:ext cx="704523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0545924-6A52-444B-85A8-F1B8383577D9}"/>
              </a:ext>
            </a:extLst>
          </p:cNvPr>
          <p:cNvCxnSpPr>
            <a:cxnSpLocks/>
          </p:cNvCxnSpPr>
          <p:nvPr/>
        </p:nvCxnSpPr>
        <p:spPr bwMode="auto">
          <a:xfrm>
            <a:off x="464116" y="2071223"/>
            <a:ext cx="754777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B80A9E-66CF-4E31-97AD-A8B9611BB871}"/>
              </a:ext>
            </a:extLst>
          </p:cNvPr>
          <p:cNvSpPr txBox="1"/>
          <p:nvPr/>
        </p:nvSpPr>
        <p:spPr>
          <a:xfrm>
            <a:off x="2993671" y="1855779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1378px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AB1A65-F177-482D-A065-E1F5FC856C51}"/>
              </a:ext>
            </a:extLst>
          </p:cNvPr>
          <p:cNvSpPr txBox="1"/>
          <p:nvPr/>
        </p:nvSpPr>
        <p:spPr>
          <a:xfrm>
            <a:off x="4108368" y="208220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1280px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5C225B4-B8CA-4870-B19C-085C6A8448A1}"/>
              </a:ext>
            </a:extLst>
          </p:cNvPr>
          <p:cNvCxnSpPr/>
          <p:nvPr/>
        </p:nvCxnSpPr>
        <p:spPr bwMode="auto">
          <a:xfrm>
            <a:off x="966651" y="1596783"/>
            <a:ext cx="0" cy="461242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7482068-859F-4B5D-847E-19392DECB3ED}"/>
              </a:ext>
            </a:extLst>
          </p:cNvPr>
          <p:cNvCxnSpPr/>
          <p:nvPr/>
        </p:nvCxnSpPr>
        <p:spPr bwMode="auto">
          <a:xfrm>
            <a:off x="8011885" y="1596783"/>
            <a:ext cx="0" cy="461242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C6AA7DE-E7D1-4FE9-BAD3-1C081B100FE8}"/>
              </a:ext>
            </a:extLst>
          </p:cNvPr>
          <p:cNvCxnSpPr/>
          <p:nvPr/>
        </p:nvCxnSpPr>
        <p:spPr bwMode="auto">
          <a:xfrm>
            <a:off x="2246811" y="1596783"/>
            <a:ext cx="0" cy="461242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B4508B7-FB7F-441B-BE40-9ECE9651EC3B}"/>
              </a:ext>
            </a:extLst>
          </p:cNvPr>
          <p:cNvCxnSpPr>
            <a:cxnSpLocks/>
          </p:cNvCxnSpPr>
          <p:nvPr/>
        </p:nvCxnSpPr>
        <p:spPr bwMode="auto">
          <a:xfrm>
            <a:off x="2246811" y="2554508"/>
            <a:ext cx="576507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0C2E205-7D74-4C40-A4BC-768DD528719B}"/>
              </a:ext>
            </a:extLst>
          </p:cNvPr>
          <p:cNvSpPr txBox="1"/>
          <p:nvPr/>
        </p:nvSpPr>
        <p:spPr>
          <a:xfrm>
            <a:off x="4674425" y="2339064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해상도 외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F8FF857-2CF4-4210-BE76-A557C0470FB6}"/>
              </a:ext>
            </a:extLst>
          </p:cNvPr>
          <p:cNvGrpSpPr/>
          <p:nvPr/>
        </p:nvGrpSpPr>
        <p:grpSpPr>
          <a:xfrm>
            <a:off x="875638" y="2750204"/>
            <a:ext cx="529969" cy="2970258"/>
            <a:chOff x="271172" y="1370872"/>
            <a:chExt cx="529969" cy="2970258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05256D0A-1BCB-4AE7-ADB2-84B04ADC965E}"/>
                </a:ext>
              </a:extLst>
            </p:cNvPr>
            <p:cNvSpPr/>
            <p:nvPr/>
          </p:nvSpPr>
          <p:spPr bwMode="auto">
            <a:xfrm>
              <a:off x="373455" y="1370872"/>
              <a:ext cx="312906" cy="263476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0ED4A7C-E5D8-4F7E-A532-27B8EF17DD30}"/>
                </a:ext>
              </a:extLst>
            </p:cNvPr>
            <p:cNvSpPr txBox="1"/>
            <p:nvPr/>
          </p:nvSpPr>
          <p:spPr>
            <a:xfrm>
              <a:off x="376424" y="2718556"/>
              <a:ext cx="312906" cy="69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7C4BE28A-1283-448D-A467-23F699F57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364" y="2140183"/>
              <a:ext cx="219587" cy="215444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31DED61D-359C-412B-B302-E39B50705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862" y="3409579"/>
              <a:ext cx="195089" cy="217259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9E15DD-9E99-41A0-8F6A-90DD617BA41A}"/>
                </a:ext>
              </a:extLst>
            </p:cNvPr>
            <p:cNvSpPr txBox="1"/>
            <p:nvPr/>
          </p:nvSpPr>
          <p:spPr>
            <a:xfrm>
              <a:off x="271172" y="3631062"/>
              <a:ext cx="52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모드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48405048-D757-49C7-98EA-360D0A612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86" y="1807333"/>
              <a:ext cx="215444" cy="215444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37F47093-9E65-470B-A269-594E6B6D1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35" y="2485673"/>
              <a:ext cx="200472" cy="200472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ACD21C0D-9DF5-4169-B802-472D99F5A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84" y="1498485"/>
              <a:ext cx="186400" cy="186400"/>
            </a:xfrm>
            <a:prstGeom prst="rect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D595885B-3C31-4127-B8CE-05C324372B32}"/>
                </a:ext>
              </a:extLst>
            </p:cNvPr>
            <p:cNvSpPr/>
            <p:nvPr/>
          </p:nvSpPr>
          <p:spPr bwMode="auto">
            <a:xfrm>
              <a:off x="376910" y="4033078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D6CB5C5-6CC6-4093-A621-8ABBFA640CCE}"/>
                </a:ext>
              </a:extLst>
            </p:cNvPr>
            <p:cNvSpPr txBox="1"/>
            <p:nvPr/>
          </p:nvSpPr>
          <p:spPr>
            <a:xfrm>
              <a:off x="271172" y="4094258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43AD2C0-7A37-4DC4-8747-A654A0C14488}"/>
              </a:ext>
            </a:extLst>
          </p:cNvPr>
          <p:cNvGrpSpPr/>
          <p:nvPr/>
        </p:nvGrpSpPr>
        <p:grpSpPr>
          <a:xfrm>
            <a:off x="2147090" y="2724366"/>
            <a:ext cx="529969" cy="2970258"/>
            <a:chOff x="271172" y="1370872"/>
            <a:chExt cx="529969" cy="2970258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A37F98ED-49FE-4E9D-919C-84F0159C7B89}"/>
                </a:ext>
              </a:extLst>
            </p:cNvPr>
            <p:cNvSpPr/>
            <p:nvPr/>
          </p:nvSpPr>
          <p:spPr bwMode="auto">
            <a:xfrm>
              <a:off x="373455" y="1370872"/>
              <a:ext cx="312906" cy="263476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43692D1-E5FE-4423-87C5-E277F1E11F3C}"/>
                </a:ext>
              </a:extLst>
            </p:cNvPr>
            <p:cNvSpPr txBox="1"/>
            <p:nvPr/>
          </p:nvSpPr>
          <p:spPr>
            <a:xfrm>
              <a:off x="376424" y="2718556"/>
              <a:ext cx="312906" cy="69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ABB9A47E-2F39-49C3-B0AB-5390CAC64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364" y="2140183"/>
              <a:ext cx="219587" cy="215444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27BD2EDB-E864-4E0A-90B5-89EC32AC8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862" y="3409579"/>
              <a:ext cx="195089" cy="217259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B401EBB-AF04-4594-9AEC-D0A43A52D7D1}"/>
                </a:ext>
              </a:extLst>
            </p:cNvPr>
            <p:cNvSpPr txBox="1"/>
            <p:nvPr/>
          </p:nvSpPr>
          <p:spPr>
            <a:xfrm>
              <a:off x="271172" y="3631062"/>
              <a:ext cx="52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모드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2C87D252-A8DF-4D32-946D-115CDB4BE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86" y="1807333"/>
              <a:ext cx="215444" cy="215444"/>
            </a:xfrm>
            <a:prstGeom prst="rect">
              <a:avLst/>
            </a:prstGeom>
          </p:spPr>
        </p:pic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6F1092C0-CC6F-4F54-B066-9B3958701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35" y="2485673"/>
              <a:ext cx="200472" cy="200472"/>
            </a:xfrm>
            <a:prstGeom prst="rect">
              <a:avLst/>
            </a:prstGeom>
          </p:spPr>
        </p:pic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2E744777-A312-4255-AD62-02AD7AAE9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84" y="1498485"/>
              <a:ext cx="186400" cy="186400"/>
            </a:xfrm>
            <a:prstGeom prst="rect">
              <a:avLst/>
            </a:prstGeom>
          </p:spPr>
        </p:pic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05B2524D-4807-4161-95E6-111A75E6DC7F}"/>
                </a:ext>
              </a:extLst>
            </p:cNvPr>
            <p:cNvSpPr/>
            <p:nvPr/>
          </p:nvSpPr>
          <p:spPr bwMode="auto">
            <a:xfrm>
              <a:off x="376910" y="4033078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CC5914F-64EA-41CE-A0CE-014D390DD14E}"/>
                </a:ext>
              </a:extLst>
            </p:cNvPr>
            <p:cNvSpPr txBox="1"/>
            <p:nvPr/>
          </p:nvSpPr>
          <p:spPr>
            <a:xfrm>
              <a:off x="271172" y="4094258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069880A-9C74-4DE2-BF14-139A065E8564}"/>
              </a:ext>
            </a:extLst>
          </p:cNvPr>
          <p:cNvSpPr txBox="1"/>
          <p:nvPr/>
        </p:nvSpPr>
        <p:spPr>
          <a:xfrm>
            <a:off x="6227079" y="2776212"/>
            <a:ext cx="1714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위치 기준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1378px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이상에서는 화면 좌측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위치에 배치된다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해상도가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1378px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이하로 줄어드는 경우 웹 브라우저 좌측에 고정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배치한다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D24DD3-C47D-43D1-8D95-10948EAC92BA}"/>
              </a:ext>
            </a:extLst>
          </p:cNvPr>
          <p:cNvSpPr/>
          <p:nvPr/>
        </p:nvSpPr>
        <p:spPr bwMode="auto">
          <a:xfrm>
            <a:off x="467733" y="259905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AFDD371-AEDD-49A9-B1F6-F007B7160762}"/>
              </a:ext>
            </a:extLst>
          </p:cNvPr>
          <p:cNvSpPr/>
          <p:nvPr/>
        </p:nvSpPr>
        <p:spPr bwMode="auto">
          <a:xfrm>
            <a:off x="981539" y="2599054"/>
            <a:ext cx="1579341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43FE70-F2CA-4A9F-B788-644FFCA0ED94}"/>
              </a:ext>
            </a:extLst>
          </p:cNvPr>
          <p:cNvCxnSpPr>
            <a:cxnSpLocks/>
          </p:cNvCxnSpPr>
          <p:nvPr/>
        </p:nvCxnSpPr>
        <p:spPr bwMode="auto">
          <a:xfrm>
            <a:off x="1317908" y="3839167"/>
            <a:ext cx="91766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284C3C2-4053-4925-AC52-125104BD8A98}"/>
              </a:ext>
            </a:extLst>
          </p:cNvPr>
          <p:cNvSpPr txBox="1"/>
          <p:nvPr/>
        </p:nvSpPr>
        <p:spPr>
          <a:xfrm>
            <a:off x="1358195" y="3891505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유동적 해상도</a:t>
            </a:r>
          </a:p>
        </p:txBody>
      </p:sp>
    </p:spTree>
    <p:extLst>
      <p:ext uri="{BB962C8B-B14F-4D97-AF65-F5344CB8AC3E}">
        <p14:creationId xmlns:p14="http://schemas.microsoft.com/office/powerpoint/2010/main" val="902265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595035" cy="215444"/>
          </a:xfrm>
        </p:spPr>
        <p:txBody>
          <a:bodyPr/>
          <a:lstStyle/>
          <a:p>
            <a:r>
              <a:rPr lang="ko-KR" altLang="en-US" dirty="0"/>
              <a:t>플레이어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SB_KNP_01_11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38637"/>
              </p:ext>
            </p:extLst>
          </p:nvPr>
        </p:nvGraphicFramePr>
        <p:xfrm>
          <a:off x="8939284" y="973008"/>
          <a:ext cx="3152632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DE7FDEBE-3BC7-42F0-A359-BDB94950F3B7}"/>
              </a:ext>
            </a:extLst>
          </p:cNvPr>
          <p:cNvSpPr/>
          <p:nvPr/>
        </p:nvSpPr>
        <p:spPr bwMode="auto">
          <a:xfrm>
            <a:off x="3422468" y="3320236"/>
            <a:ext cx="2673532" cy="50509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작성 예정</a:t>
            </a:r>
          </a:p>
        </p:txBody>
      </p:sp>
    </p:spTree>
    <p:extLst>
      <p:ext uri="{BB962C8B-B14F-4D97-AF65-F5344CB8AC3E}">
        <p14:creationId xmlns:p14="http://schemas.microsoft.com/office/powerpoint/2010/main" val="3353216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1826141" cy="584775"/>
          </a:xfrm>
        </p:spPr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B8AC9-E9E9-41DC-8892-77391A3D907A}"/>
              </a:ext>
            </a:extLst>
          </p:cNvPr>
          <p:cNvSpPr txBox="1"/>
          <p:nvPr/>
        </p:nvSpPr>
        <p:spPr>
          <a:xfrm>
            <a:off x="869417" y="3579223"/>
            <a:ext cx="5235729" cy="483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메인화면은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뉴스 홈페이지를 대표하는 화면으로 헤드라인을 비롯하여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주요 뉴스 및 최신 뉴스를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영역은 필요한 상황에 따라서 노출되어 지는 것으로 상시 노출되지는 않는다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5715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F0B4-439C-4773-8372-0E86FEE7700D}"/>
              </a:ext>
            </a:extLst>
          </p:cNvPr>
          <p:cNvSpPr txBox="1"/>
          <p:nvPr/>
        </p:nvSpPr>
        <p:spPr>
          <a:xfrm>
            <a:off x="466635" y="292501"/>
            <a:ext cx="202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Layout_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메인화면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0184FA-B991-4682-9D56-3F82B65C8A48}"/>
              </a:ext>
            </a:extLst>
          </p:cNvPr>
          <p:cNvSpPr/>
          <p:nvPr/>
        </p:nvSpPr>
        <p:spPr bwMode="auto">
          <a:xfrm>
            <a:off x="644434" y="1081278"/>
            <a:ext cx="3220354" cy="54842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CED616-0584-4AC0-8226-165B251622DD}"/>
              </a:ext>
            </a:extLst>
          </p:cNvPr>
          <p:cNvSpPr/>
          <p:nvPr/>
        </p:nvSpPr>
        <p:spPr bwMode="auto">
          <a:xfrm>
            <a:off x="644434" y="1075914"/>
            <a:ext cx="3220354" cy="236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B7C578-24A0-4516-B5D7-3074EFBF118E}"/>
              </a:ext>
            </a:extLst>
          </p:cNvPr>
          <p:cNvSpPr/>
          <p:nvPr/>
        </p:nvSpPr>
        <p:spPr bwMode="auto">
          <a:xfrm>
            <a:off x="957945" y="2048639"/>
            <a:ext cx="2830284" cy="43991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헤드라인 영역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15EE43-48A1-4A9E-BAD1-EDA3438EECB3}"/>
              </a:ext>
            </a:extLst>
          </p:cNvPr>
          <p:cNvSpPr/>
          <p:nvPr/>
        </p:nvSpPr>
        <p:spPr bwMode="auto">
          <a:xfrm>
            <a:off x="644434" y="6527601"/>
            <a:ext cx="3220354" cy="1708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83E659-38A7-4090-912C-416FA6AB9DB6}"/>
              </a:ext>
            </a:extLst>
          </p:cNvPr>
          <p:cNvSpPr/>
          <p:nvPr/>
        </p:nvSpPr>
        <p:spPr bwMode="auto">
          <a:xfrm>
            <a:off x="655332" y="864204"/>
            <a:ext cx="80566" cy="80566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175A7C-FBF9-436D-B959-A98DA57723AB}"/>
              </a:ext>
            </a:extLst>
          </p:cNvPr>
          <p:cNvSpPr txBox="1"/>
          <p:nvPr/>
        </p:nvSpPr>
        <p:spPr>
          <a:xfrm>
            <a:off x="697798" y="740903"/>
            <a:ext cx="1762021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상황인 경우 노출되는 영역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E1B0D1-E5C1-4769-99D3-C69B648D7608}"/>
              </a:ext>
            </a:extLst>
          </p:cNvPr>
          <p:cNvSpPr/>
          <p:nvPr/>
        </p:nvSpPr>
        <p:spPr bwMode="auto">
          <a:xfrm>
            <a:off x="705394" y="2047883"/>
            <a:ext cx="191590" cy="170229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AAEBCE-7B12-4F11-B484-AF54A9074201}"/>
              </a:ext>
            </a:extLst>
          </p:cNvPr>
          <p:cNvSpPr/>
          <p:nvPr/>
        </p:nvSpPr>
        <p:spPr bwMode="auto">
          <a:xfrm>
            <a:off x="957945" y="2523510"/>
            <a:ext cx="2830284" cy="42033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K-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추천뉴스 영역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06A432-F2FC-421E-AC5B-3C433D3466AB}"/>
              </a:ext>
            </a:extLst>
          </p:cNvPr>
          <p:cNvSpPr/>
          <p:nvPr/>
        </p:nvSpPr>
        <p:spPr bwMode="auto">
          <a:xfrm>
            <a:off x="957945" y="2969801"/>
            <a:ext cx="2830284" cy="400763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방송 </a:t>
            </a: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다시보기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DBD6247-6617-46ED-A55D-B189D16904FE}"/>
              </a:ext>
            </a:extLst>
          </p:cNvPr>
          <p:cNvSpPr/>
          <p:nvPr/>
        </p:nvSpPr>
        <p:spPr bwMode="auto">
          <a:xfrm>
            <a:off x="957944" y="3396521"/>
            <a:ext cx="1400941" cy="40076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유튜브 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LIVE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뉴스 영역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594E792-BA7D-4B2C-9FB9-FAB84B894ADA}"/>
              </a:ext>
            </a:extLst>
          </p:cNvPr>
          <p:cNvSpPr/>
          <p:nvPr/>
        </p:nvSpPr>
        <p:spPr bwMode="auto">
          <a:xfrm>
            <a:off x="2387286" y="3396521"/>
            <a:ext cx="1400941" cy="40076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K-Shorts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637FFCB-88F5-402A-90EA-04C20B98C588}"/>
              </a:ext>
            </a:extLst>
          </p:cNvPr>
          <p:cNvSpPr/>
          <p:nvPr/>
        </p:nvSpPr>
        <p:spPr bwMode="auto">
          <a:xfrm>
            <a:off x="957944" y="3823240"/>
            <a:ext cx="1400941" cy="11991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 AIR </a:t>
            </a: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방송알림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1E2563E-5F48-410B-A829-AC08F05A597B}"/>
              </a:ext>
            </a:extLst>
          </p:cNvPr>
          <p:cNvSpPr/>
          <p:nvPr/>
        </p:nvSpPr>
        <p:spPr bwMode="auto">
          <a:xfrm>
            <a:off x="2387286" y="3823240"/>
            <a:ext cx="1400941" cy="11991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TODAY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키워드 영역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B524DC-E296-4C4F-BD36-E882FD35FCD9}"/>
              </a:ext>
            </a:extLst>
          </p:cNvPr>
          <p:cNvSpPr/>
          <p:nvPr/>
        </p:nvSpPr>
        <p:spPr bwMode="auto">
          <a:xfrm>
            <a:off x="957944" y="3971283"/>
            <a:ext cx="1400941" cy="40076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ISSUE</a:t>
            </a: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795177-F903-4B69-9EEB-1CA60BA9B6D6}"/>
              </a:ext>
            </a:extLst>
          </p:cNvPr>
          <p:cNvSpPr/>
          <p:nvPr/>
        </p:nvSpPr>
        <p:spPr bwMode="auto">
          <a:xfrm>
            <a:off x="2387286" y="3971283"/>
            <a:ext cx="1400941" cy="40076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주요영상 영역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6DA129-B874-4CF9-98CD-6A975C793AB9}"/>
              </a:ext>
            </a:extLst>
          </p:cNvPr>
          <p:cNvSpPr/>
          <p:nvPr/>
        </p:nvSpPr>
        <p:spPr bwMode="auto">
          <a:xfrm>
            <a:off x="957944" y="4398001"/>
            <a:ext cx="1400941" cy="1452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배너 </a:t>
            </a: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D11D68F-B98D-4015-A366-50403553619C}"/>
              </a:ext>
            </a:extLst>
          </p:cNvPr>
          <p:cNvSpPr/>
          <p:nvPr/>
        </p:nvSpPr>
        <p:spPr bwMode="auto">
          <a:xfrm>
            <a:off x="2387286" y="4398001"/>
            <a:ext cx="1400941" cy="1452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배너 영역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99AFD73-DA82-4003-870B-3C5FE703683C}"/>
              </a:ext>
            </a:extLst>
          </p:cNvPr>
          <p:cNvSpPr/>
          <p:nvPr/>
        </p:nvSpPr>
        <p:spPr bwMode="auto">
          <a:xfrm>
            <a:off x="957944" y="4569183"/>
            <a:ext cx="1400941" cy="40076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최신 뉴스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094869-7DFE-44DA-B9D2-8E2E867D203F}"/>
              </a:ext>
            </a:extLst>
          </p:cNvPr>
          <p:cNvSpPr/>
          <p:nvPr/>
        </p:nvSpPr>
        <p:spPr bwMode="auto">
          <a:xfrm>
            <a:off x="2387286" y="4569183"/>
            <a:ext cx="1400941" cy="40076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많이 본 뉴스 영역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8673D82-5B52-4B4C-A627-AA5D6A62DA5B}"/>
              </a:ext>
            </a:extLst>
          </p:cNvPr>
          <p:cNvSpPr/>
          <p:nvPr/>
        </p:nvSpPr>
        <p:spPr bwMode="auto">
          <a:xfrm>
            <a:off x="957945" y="4995903"/>
            <a:ext cx="2830284" cy="204421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분야별 바로가기 영역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0F4BC36-6D50-4273-A98D-840FD7776502}"/>
              </a:ext>
            </a:extLst>
          </p:cNvPr>
          <p:cNvSpPr/>
          <p:nvPr/>
        </p:nvSpPr>
        <p:spPr bwMode="auto">
          <a:xfrm>
            <a:off x="957945" y="5224503"/>
            <a:ext cx="2105295" cy="34399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프리미엄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28DDD1B-1C1B-444F-A916-46E1DC6724C6}"/>
              </a:ext>
            </a:extLst>
          </p:cNvPr>
          <p:cNvSpPr/>
          <p:nvPr/>
        </p:nvSpPr>
        <p:spPr bwMode="auto">
          <a:xfrm>
            <a:off x="3081339" y="5224503"/>
            <a:ext cx="705802" cy="34399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배너 영역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9447823-2A2D-46CF-BF90-80B214C8B53D}"/>
              </a:ext>
            </a:extLst>
          </p:cNvPr>
          <p:cNvSpPr/>
          <p:nvPr/>
        </p:nvSpPr>
        <p:spPr bwMode="auto">
          <a:xfrm>
            <a:off x="957945" y="5590263"/>
            <a:ext cx="2830284" cy="2788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스포츠 뉴스 영역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6F83104-24B6-4520-9B14-1511F8D09066}"/>
              </a:ext>
            </a:extLst>
          </p:cNvPr>
          <p:cNvSpPr/>
          <p:nvPr/>
        </p:nvSpPr>
        <p:spPr bwMode="auto">
          <a:xfrm>
            <a:off x="957945" y="5890861"/>
            <a:ext cx="2830284" cy="2517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연예 뉴스 영역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1D85823-507F-4FDF-80B1-AE3903C8E0F2}"/>
              </a:ext>
            </a:extLst>
          </p:cNvPr>
          <p:cNvSpPr/>
          <p:nvPr/>
        </p:nvSpPr>
        <p:spPr bwMode="auto">
          <a:xfrm>
            <a:off x="957945" y="6159747"/>
            <a:ext cx="2830284" cy="28193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전국뉴스 영역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9049564-3229-483B-8EB1-F12122212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28928"/>
              </p:ext>
            </p:extLst>
          </p:nvPr>
        </p:nvGraphicFramePr>
        <p:xfrm>
          <a:off x="5008517" y="1079509"/>
          <a:ext cx="6478089" cy="409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정보를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2623343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속보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985378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 레이어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 발생 시 재난 포털 컨텐츠를 제공해 주는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367396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헤드라인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뉴스의 최신 헤드라인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K-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뉴스가 추천하는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방송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다시보기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방송 종료 후 일정 시간 뒤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다시보기를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채널을 통해 방송되고 있는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9666131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K-Shorts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인스타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등의 채널에서 제공하는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Shorts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영상을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2243485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 AIR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방송 알림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방송 전 알림을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0068318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TODAY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 가장 인기 높은 키워드를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68679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ISSUE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멀티탭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단일 형식 등 다양한 스타일의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ISSUE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다른 용도로 활용 가능한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3999563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주요영상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영상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464321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4399956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많이 본 뉴스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채널에서 가장 많이 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152041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분야별 바로가기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분야별 화면으로 바로가기를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749089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프리미엄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프리미엄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 프로그램의 최신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962040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스포츠 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스포츠 뉴스 중 최신 헤드라인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700952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연예 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연예 뉴스 중 최신 헤드라인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043102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전국뉴스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전국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총국의 최신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245426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배너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뉴스와 관련된 배너를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68565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A5583C-0EA4-410E-B28B-F6E733253053}"/>
              </a:ext>
            </a:extLst>
          </p:cNvPr>
          <p:cNvSpPr txBox="1"/>
          <p:nvPr/>
        </p:nvSpPr>
        <p:spPr>
          <a:xfrm>
            <a:off x="4909457" y="833288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본문 항목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E199A4-820D-4776-9D51-5BA5CFB887B6}"/>
              </a:ext>
            </a:extLst>
          </p:cNvPr>
          <p:cNvSpPr txBox="1"/>
          <p:nvPr/>
        </p:nvSpPr>
        <p:spPr>
          <a:xfrm>
            <a:off x="4909457" y="5278024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툴바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 항목</a:t>
            </a:r>
          </a:p>
        </p:txBody>
      </p:sp>
      <p:graphicFrame>
        <p:nvGraphicFramePr>
          <p:cNvPr id="81" name="표 4">
            <a:extLst>
              <a:ext uri="{FF2B5EF4-FFF2-40B4-BE49-F238E27FC236}">
                <a16:creationId xmlns:a16="http://schemas.microsoft.com/office/drawing/2014/main" id="{2DA171BC-5BF8-4BFE-8994-7E3273B4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49631"/>
              </p:ext>
            </p:extLst>
          </p:nvPr>
        </p:nvGraphicFramePr>
        <p:xfrm>
          <a:off x="5008517" y="5528074"/>
          <a:ext cx="6478089" cy="989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상단으로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 팝업 오픈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확대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글자 크기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확대하기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축소하기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라이트 모드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모드 변경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9666131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31CB03-49CC-4D39-BC80-3AAC1A15E30B}"/>
              </a:ext>
            </a:extLst>
          </p:cNvPr>
          <p:cNvSpPr/>
          <p:nvPr/>
        </p:nvSpPr>
        <p:spPr bwMode="auto">
          <a:xfrm>
            <a:off x="957945" y="1355720"/>
            <a:ext cx="2830284" cy="204421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영역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20E73A-C0A4-4B18-9A2D-1BD7DD76CA49}"/>
              </a:ext>
            </a:extLst>
          </p:cNvPr>
          <p:cNvSpPr/>
          <p:nvPr/>
        </p:nvSpPr>
        <p:spPr bwMode="auto">
          <a:xfrm>
            <a:off x="957945" y="1590852"/>
            <a:ext cx="2830284" cy="204421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LIVE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속보 영역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DBE7E1-CDAE-4D21-97B9-97374BFC3E25}"/>
              </a:ext>
            </a:extLst>
          </p:cNvPr>
          <p:cNvSpPr/>
          <p:nvPr/>
        </p:nvSpPr>
        <p:spPr bwMode="auto">
          <a:xfrm>
            <a:off x="957945" y="1817275"/>
            <a:ext cx="2830284" cy="204421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재난 레이어 영역</a:t>
            </a:r>
          </a:p>
        </p:txBody>
      </p:sp>
    </p:spTree>
    <p:extLst>
      <p:ext uri="{BB962C8B-B14F-4D97-AF65-F5344CB8AC3E}">
        <p14:creationId xmlns:p14="http://schemas.microsoft.com/office/powerpoint/2010/main" val="1133269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SB_KNP_02_01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52642"/>
              </p:ext>
            </p:extLst>
          </p:nvPr>
        </p:nvGraphicFramePr>
        <p:xfrm>
          <a:off x="8939284" y="973008"/>
          <a:ext cx="3152632" cy="4838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화면의 영역은 노출 설정에 따라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상단에 노출되는 영역임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활성 시 노출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제목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마우스 오버 시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상세 내용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라이브 속보 영역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펼쳐진 상태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LIVE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띠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활성 시 노출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접근 시 기본 상태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영상은 자동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(Sound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는 제공하지 않음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LIVE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라이브 상태임을 알리는 효과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기준선을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줄 바꿈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수가 두줄 이상 넘어가는 경우 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라이브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라이브 영역 닫기 버튼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라이브 영역 접혀진 상태로 변경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라이브 속보 영역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접혀진 상태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[3-1]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LIVE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LIVE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라이브 상태임을 알리는 효과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기준선을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말 줄임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라이브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[3-2]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라이브 영역 열기 버튼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라이브 영역 펼쳐진 상태로 변경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레이어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레이어 콘텐츠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 제작된 별도의 화면을 불러옴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25106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</a:tbl>
          </a:graphicData>
        </a:graphic>
      </p:graphicFrame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C54A093-0429-4549-9127-AC24FC97FF98}"/>
              </a:ext>
            </a:extLst>
          </p:cNvPr>
          <p:cNvCxnSpPr/>
          <p:nvPr/>
        </p:nvCxnSpPr>
        <p:spPr bwMode="auto">
          <a:xfrm>
            <a:off x="104775" y="1342706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3EC04A5-2BAB-4787-9CA2-849C6B6A6C9C}"/>
              </a:ext>
            </a:extLst>
          </p:cNvPr>
          <p:cNvSpPr txBox="1"/>
          <p:nvPr/>
        </p:nvSpPr>
        <p:spPr>
          <a:xfrm>
            <a:off x="947738" y="13718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6276B3B-93AB-48A3-9A8C-6111A513D95E}"/>
              </a:ext>
            </a:extLst>
          </p:cNvPr>
          <p:cNvSpPr txBox="1"/>
          <p:nvPr/>
        </p:nvSpPr>
        <p:spPr>
          <a:xfrm>
            <a:off x="1621993" y="1400189"/>
            <a:ext cx="31582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KBS1, 2TV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프로그램 조정 안내 고지사항 제목이 보여집니다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F84B098-A423-46DD-B19B-BA29AD64BDB6}"/>
              </a:ext>
            </a:extLst>
          </p:cNvPr>
          <p:cNvCxnSpPr/>
          <p:nvPr/>
        </p:nvCxnSpPr>
        <p:spPr bwMode="auto">
          <a:xfrm>
            <a:off x="104775" y="1656215"/>
            <a:ext cx="874907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B1E278FB-78B7-43C1-A275-E7E4330A11A8}"/>
              </a:ext>
            </a:extLst>
          </p:cNvPr>
          <p:cNvSpPr/>
          <p:nvPr/>
        </p:nvSpPr>
        <p:spPr bwMode="auto">
          <a:xfrm>
            <a:off x="662994" y="137611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F8524D1-FA28-48A4-BB7F-99B7E8C39F0D}"/>
              </a:ext>
            </a:extLst>
          </p:cNvPr>
          <p:cNvGrpSpPr/>
          <p:nvPr/>
        </p:nvGrpSpPr>
        <p:grpSpPr>
          <a:xfrm>
            <a:off x="7420698" y="973008"/>
            <a:ext cx="695503" cy="628363"/>
            <a:chOff x="6715304" y="1158803"/>
            <a:chExt cx="695503" cy="628363"/>
          </a:xfrm>
        </p:grpSpPr>
        <p:sp>
          <p:nvSpPr>
            <p:cNvPr id="103" name="말풍선: 사각형 102">
              <a:extLst>
                <a:ext uri="{FF2B5EF4-FFF2-40B4-BE49-F238E27FC236}">
                  <a16:creationId xmlns:a16="http://schemas.microsoft.com/office/drawing/2014/main" id="{5BBB3C01-4A67-4665-AE95-9A56A6F08122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EF235007-EF79-47B4-AC68-FEEE9EFBD1C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FB79B3C-36D6-4002-9AD2-B77BE3EE7113}"/>
              </a:ext>
            </a:extLst>
          </p:cNvPr>
          <p:cNvGrpSpPr/>
          <p:nvPr/>
        </p:nvGrpSpPr>
        <p:grpSpPr>
          <a:xfrm>
            <a:off x="1429201" y="973008"/>
            <a:ext cx="695503" cy="628363"/>
            <a:chOff x="6715304" y="1158803"/>
            <a:chExt cx="695503" cy="628363"/>
          </a:xfrm>
        </p:grpSpPr>
        <p:sp>
          <p:nvSpPr>
            <p:cNvPr id="106" name="말풍선: 사각형 105">
              <a:extLst>
                <a:ext uri="{FF2B5EF4-FFF2-40B4-BE49-F238E27FC236}">
                  <a16:creationId xmlns:a16="http://schemas.microsoft.com/office/drawing/2014/main" id="{7C049971-7B77-4F7B-9576-4BEC532D2748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317F9F74-F04C-40BB-89B0-C97CC4CCCD1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286825D-6996-4581-BA7C-D520D73BB064}"/>
              </a:ext>
            </a:extLst>
          </p:cNvPr>
          <p:cNvSpPr/>
          <p:nvPr/>
        </p:nvSpPr>
        <p:spPr bwMode="auto">
          <a:xfrm>
            <a:off x="104775" y="2159808"/>
            <a:ext cx="8739967" cy="11170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9766AD-6A57-4680-8308-7F711A411EEA}"/>
              </a:ext>
            </a:extLst>
          </p:cNvPr>
          <p:cNvSpPr txBox="1"/>
          <p:nvPr/>
        </p:nvSpPr>
        <p:spPr>
          <a:xfrm>
            <a:off x="3022682" y="237585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LIVE</a:t>
            </a:r>
            <a:endParaRPr lang="ko-KR" altLang="en-US" sz="16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02333B-D886-4B1E-9FEE-1BB9F8A86444}"/>
              </a:ext>
            </a:extLst>
          </p:cNvPr>
          <p:cNvSpPr txBox="1"/>
          <p:nvPr/>
        </p:nvSpPr>
        <p:spPr>
          <a:xfrm rot="10800000">
            <a:off x="7716812" y="253597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∨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E7FF36-1FFA-4969-A69F-FA8F2F4E8B77}"/>
              </a:ext>
            </a:extLst>
          </p:cNvPr>
          <p:cNvSpPr/>
          <p:nvPr/>
        </p:nvSpPr>
        <p:spPr bwMode="auto">
          <a:xfrm>
            <a:off x="984041" y="2198627"/>
            <a:ext cx="1766934" cy="102739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8F58A3-8FAF-460B-A4AD-FEBA264BA61D}"/>
              </a:ext>
            </a:extLst>
          </p:cNvPr>
          <p:cNvSpPr txBox="1"/>
          <p:nvPr/>
        </p:nvSpPr>
        <p:spPr>
          <a:xfrm>
            <a:off x="3022682" y="2680653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 특보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연평도에 공습경보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6838D96-C554-43E0-85A8-E50B025A861F}"/>
              </a:ext>
            </a:extLst>
          </p:cNvPr>
          <p:cNvSpPr/>
          <p:nvPr/>
        </p:nvSpPr>
        <p:spPr bwMode="auto">
          <a:xfrm>
            <a:off x="7729210" y="2518560"/>
            <a:ext cx="246221" cy="246221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AA0B5F7-0B2A-40FD-AF35-6C8CCFF33588}"/>
              </a:ext>
            </a:extLst>
          </p:cNvPr>
          <p:cNvSpPr/>
          <p:nvPr/>
        </p:nvSpPr>
        <p:spPr bwMode="auto">
          <a:xfrm>
            <a:off x="674131" y="251856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DD2B796-492D-44B4-8972-0A9D65CF1DF4}"/>
              </a:ext>
            </a:extLst>
          </p:cNvPr>
          <p:cNvGrpSpPr/>
          <p:nvPr/>
        </p:nvGrpSpPr>
        <p:grpSpPr>
          <a:xfrm>
            <a:off x="7279928" y="1741323"/>
            <a:ext cx="695503" cy="1490538"/>
            <a:chOff x="6715304" y="1158803"/>
            <a:chExt cx="695503" cy="1490538"/>
          </a:xfrm>
        </p:grpSpPr>
        <p:sp>
          <p:nvSpPr>
            <p:cNvPr id="138" name="말풍선: 사각형 137">
              <a:extLst>
                <a:ext uri="{FF2B5EF4-FFF2-40B4-BE49-F238E27FC236}">
                  <a16:creationId xmlns:a16="http://schemas.microsoft.com/office/drawing/2014/main" id="{460AD59E-272F-4487-B171-BBCA4C72FFE2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F0E4AA1D-0642-43E1-AE58-A60ECD7A41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19829" y="1621944"/>
              <a:ext cx="1" cy="102739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382BEF0-BB6C-4E56-A916-FCD244D1F873}"/>
              </a:ext>
            </a:extLst>
          </p:cNvPr>
          <p:cNvSpPr/>
          <p:nvPr/>
        </p:nvSpPr>
        <p:spPr bwMode="auto">
          <a:xfrm>
            <a:off x="108065" y="3797666"/>
            <a:ext cx="8736677" cy="561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691BBA5-0F62-4FEF-A1BE-564F47779342}"/>
              </a:ext>
            </a:extLst>
          </p:cNvPr>
          <p:cNvSpPr txBox="1"/>
          <p:nvPr/>
        </p:nvSpPr>
        <p:spPr>
          <a:xfrm>
            <a:off x="1065730" y="3891946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LIVE</a:t>
            </a:r>
            <a:endParaRPr lang="ko-KR" altLang="en-US" sz="16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3A1AE20-74F6-4605-8857-E2F15AB912CD}"/>
              </a:ext>
            </a:extLst>
          </p:cNvPr>
          <p:cNvSpPr txBox="1"/>
          <p:nvPr/>
        </p:nvSpPr>
        <p:spPr>
          <a:xfrm>
            <a:off x="7716812" y="3943112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∨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79EA8CD-692A-4911-A6BA-7E2597872FC8}"/>
              </a:ext>
            </a:extLst>
          </p:cNvPr>
          <p:cNvSpPr txBox="1"/>
          <p:nvPr/>
        </p:nvSpPr>
        <p:spPr>
          <a:xfrm>
            <a:off x="1668780" y="3922724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 특보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연평도에 공습경보</a:t>
            </a: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702AA0A-8AAC-44D0-8209-7979B53F989F}"/>
              </a:ext>
            </a:extLst>
          </p:cNvPr>
          <p:cNvSpPr/>
          <p:nvPr/>
        </p:nvSpPr>
        <p:spPr bwMode="auto">
          <a:xfrm>
            <a:off x="7729210" y="3925694"/>
            <a:ext cx="246221" cy="246221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F840CB23-33FF-4508-8EB7-91D545DA9FD4}"/>
              </a:ext>
            </a:extLst>
          </p:cNvPr>
          <p:cNvSpPr/>
          <p:nvPr/>
        </p:nvSpPr>
        <p:spPr bwMode="auto">
          <a:xfrm>
            <a:off x="692336" y="396944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518CE3A5-E359-45A3-A142-8B19F3BB1136}"/>
              </a:ext>
            </a:extLst>
          </p:cNvPr>
          <p:cNvGrpSpPr/>
          <p:nvPr/>
        </p:nvGrpSpPr>
        <p:grpSpPr>
          <a:xfrm>
            <a:off x="7279928" y="3377561"/>
            <a:ext cx="695503" cy="987717"/>
            <a:chOff x="6715304" y="1158803"/>
            <a:chExt cx="695503" cy="987717"/>
          </a:xfrm>
        </p:grpSpPr>
        <p:sp>
          <p:nvSpPr>
            <p:cNvPr id="159" name="말풍선: 사각형 158">
              <a:extLst>
                <a:ext uri="{FF2B5EF4-FFF2-40B4-BE49-F238E27FC236}">
                  <a16:creationId xmlns:a16="http://schemas.microsoft.com/office/drawing/2014/main" id="{CB8E8B29-9BD9-4DC8-B9CF-004C95A7E235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E0EFF42C-A8C7-4EA4-943F-7111CFD055C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19829" y="1621944"/>
              <a:ext cx="1" cy="5245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645BF94-AEF3-47E0-893B-F0A821D25CB1}"/>
              </a:ext>
            </a:extLst>
          </p:cNvPr>
          <p:cNvSpPr/>
          <p:nvPr/>
        </p:nvSpPr>
        <p:spPr bwMode="auto">
          <a:xfrm>
            <a:off x="108065" y="4750401"/>
            <a:ext cx="8736677" cy="175472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EA8A9A2-8DE7-4B01-9059-0440D413E59C}"/>
              </a:ext>
            </a:extLst>
          </p:cNvPr>
          <p:cNvSpPr txBox="1"/>
          <p:nvPr/>
        </p:nvSpPr>
        <p:spPr>
          <a:xfrm>
            <a:off x="3812433" y="535831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재난 상황 발생 시 </a:t>
            </a:r>
            <a:endParaRPr lang="en-US" altLang="ko-KR" sz="12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관련 콘텐츠 노출</a:t>
            </a: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01D19705-08BF-499C-924B-7F7C09F4AFCD}"/>
              </a:ext>
            </a:extLst>
          </p:cNvPr>
          <p:cNvSpPr/>
          <p:nvPr/>
        </p:nvSpPr>
        <p:spPr bwMode="auto">
          <a:xfrm>
            <a:off x="698455" y="538667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796E8D-B12C-4387-B1FC-C99B1566388A}"/>
              </a:ext>
            </a:extLst>
          </p:cNvPr>
          <p:cNvSpPr/>
          <p:nvPr/>
        </p:nvSpPr>
        <p:spPr bwMode="auto">
          <a:xfrm>
            <a:off x="1668780" y="220728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81CCFE-4C08-48CD-988A-1A80F9673756}"/>
              </a:ext>
            </a:extLst>
          </p:cNvPr>
          <p:cNvSpPr/>
          <p:nvPr/>
        </p:nvSpPr>
        <p:spPr bwMode="auto">
          <a:xfrm>
            <a:off x="3967843" y="25207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EACBB1-9CAD-4EAE-A940-7598FE5D60F8}"/>
              </a:ext>
            </a:extLst>
          </p:cNvPr>
          <p:cNvSpPr/>
          <p:nvPr/>
        </p:nvSpPr>
        <p:spPr bwMode="auto">
          <a:xfrm>
            <a:off x="7677694" y="23379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365FA9-11B2-487B-BB8D-627C29AD56D8}"/>
              </a:ext>
            </a:extLst>
          </p:cNvPr>
          <p:cNvSpPr/>
          <p:nvPr/>
        </p:nvSpPr>
        <p:spPr bwMode="auto">
          <a:xfrm>
            <a:off x="2443843" y="379224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A45FD5-C997-476E-B2C0-72374F559655}"/>
              </a:ext>
            </a:extLst>
          </p:cNvPr>
          <p:cNvSpPr/>
          <p:nvPr/>
        </p:nvSpPr>
        <p:spPr bwMode="auto">
          <a:xfrm>
            <a:off x="7695111" y="379224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49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CDFB196-9F13-4966-BF98-3F995D1ED15D}"/>
              </a:ext>
            </a:extLst>
          </p:cNvPr>
          <p:cNvSpPr/>
          <p:nvPr/>
        </p:nvSpPr>
        <p:spPr bwMode="auto">
          <a:xfrm>
            <a:off x="373455" y="1370871"/>
            <a:ext cx="312906" cy="187154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SB_KNP_02_02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54123"/>
              </p:ext>
            </p:extLst>
          </p:nvPr>
        </p:nvGraphicFramePr>
        <p:xfrm>
          <a:off x="8939284" y="973008"/>
          <a:ext cx="3152632" cy="47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헤드라인 뉴스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지난 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 글자 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증간 헤드라인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+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지난 시간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헤드라인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- 4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뉴스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지난 시간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마무스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K-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 뉴스 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뉴스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기사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뉴스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제목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(12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기사 제목은 글자 수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영영 마우스 오버 시 텍스트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(17 Page)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참조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8C30C0-8F8C-463B-B7F5-2CB1254E5BC1}"/>
              </a:ext>
            </a:extLst>
          </p:cNvPr>
          <p:cNvSpPr/>
          <p:nvPr/>
        </p:nvSpPr>
        <p:spPr bwMode="auto">
          <a:xfrm>
            <a:off x="947738" y="1379826"/>
            <a:ext cx="3519450" cy="17967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662E4C-166E-4799-A06B-D47E0D23F0A0}"/>
              </a:ext>
            </a:extLst>
          </p:cNvPr>
          <p:cNvSpPr txBox="1"/>
          <p:nvPr/>
        </p:nvSpPr>
        <p:spPr>
          <a:xfrm>
            <a:off x="947737" y="3245610"/>
            <a:ext cx="35194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</a:pP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북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평양 일대서 동해상으로 중거리급 탄도 미사일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 발사 </a:t>
            </a:r>
            <a:endParaRPr lang="en-US" altLang="ko-KR" sz="11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5E0E4D-2E06-4746-961A-AD4D30389D98}"/>
              </a:ext>
            </a:extLst>
          </p:cNvPr>
          <p:cNvSpPr txBox="1"/>
          <p:nvPr/>
        </p:nvSpPr>
        <p:spPr>
          <a:xfrm>
            <a:off x="3991249" y="3475937"/>
            <a:ext cx="511885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 전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97539A5-4792-4107-8CC8-185DA4692190}"/>
              </a:ext>
            </a:extLst>
          </p:cNvPr>
          <p:cNvSpPr/>
          <p:nvPr/>
        </p:nvSpPr>
        <p:spPr bwMode="auto">
          <a:xfrm>
            <a:off x="721691" y="232647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072A02-989D-4C82-A88B-E069E3924516}"/>
              </a:ext>
            </a:extLst>
          </p:cNvPr>
          <p:cNvSpPr txBox="1"/>
          <p:nvPr/>
        </p:nvSpPr>
        <p:spPr>
          <a:xfrm>
            <a:off x="953545" y="108253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헤드라인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34BE38-666F-4E3C-9CDC-64B8AD0D995B}"/>
              </a:ext>
            </a:extLst>
          </p:cNvPr>
          <p:cNvSpPr txBox="1"/>
          <p:nvPr/>
        </p:nvSpPr>
        <p:spPr>
          <a:xfrm>
            <a:off x="376424" y="1988783"/>
            <a:ext cx="312906" cy="694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AE8DC98-D9F8-4A73-9FA3-175EE7453C73}"/>
              </a:ext>
            </a:extLst>
          </p:cNvPr>
          <p:cNvSpPr/>
          <p:nvPr/>
        </p:nvSpPr>
        <p:spPr bwMode="auto">
          <a:xfrm>
            <a:off x="428468" y="107116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1CA08D-5B22-4A6F-AA86-75B20D0BB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4" y="1712697"/>
            <a:ext cx="219587" cy="2154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C0F7BC-70D2-4C4D-AEA6-8E42D54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62" y="2679806"/>
            <a:ext cx="195089" cy="21725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5460CAEF-C4E8-4B18-BFAD-4F98A4ED60E8}"/>
              </a:ext>
            </a:extLst>
          </p:cNvPr>
          <p:cNvSpPr txBox="1"/>
          <p:nvPr/>
        </p:nvSpPr>
        <p:spPr>
          <a:xfrm>
            <a:off x="271172" y="2880189"/>
            <a:ext cx="529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다크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0BF2746-FAD3-47A8-827B-BF66131E0129}"/>
              </a:ext>
            </a:extLst>
          </p:cNvPr>
          <p:cNvSpPr txBox="1"/>
          <p:nvPr/>
        </p:nvSpPr>
        <p:spPr>
          <a:xfrm>
            <a:off x="271172" y="1440764"/>
            <a:ext cx="5299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TOP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D395AA-CC75-4CCF-A8DB-46B4E5D266DF}"/>
              </a:ext>
            </a:extLst>
          </p:cNvPr>
          <p:cNvGrpSpPr/>
          <p:nvPr/>
        </p:nvGrpSpPr>
        <p:grpSpPr>
          <a:xfrm>
            <a:off x="6293872" y="1379825"/>
            <a:ext cx="1751216" cy="2476014"/>
            <a:chOff x="5671349" y="1379825"/>
            <a:chExt cx="2369339" cy="1662775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95E575C-C165-4D8D-B87F-6544FDBAFA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5928" y="1745585"/>
              <a:ext cx="2274760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A81FEC6-A7E4-4433-BDC0-A2B8BC899D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5928" y="2171988"/>
              <a:ext cx="2274760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81766FDF-1E78-411A-A07F-8C38F5FDB4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5928" y="2615880"/>
              <a:ext cx="2274760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009549CF-5903-4F3C-B3C3-B5D197BD98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5928" y="3042600"/>
              <a:ext cx="2274760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E4874F3-7EC7-46F8-AC0A-C96F641C6D57}"/>
                </a:ext>
              </a:extLst>
            </p:cNvPr>
            <p:cNvGrpSpPr/>
            <p:nvPr/>
          </p:nvGrpSpPr>
          <p:grpSpPr>
            <a:xfrm>
              <a:off x="5671349" y="1397864"/>
              <a:ext cx="2369339" cy="338845"/>
              <a:chOff x="5671349" y="1861256"/>
              <a:chExt cx="2369339" cy="33884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F490CAF-47D1-4897-8D5E-2B1EC4CF7DCC}"/>
                  </a:ext>
                </a:extLst>
              </p:cNvPr>
              <p:cNvSpPr txBox="1"/>
              <p:nvPr/>
            </p:nvSpPr>
            <p:spPr>
              <a:xfrm>
                <a:off x="5671349" y="1861256"/>
                <a:ext cx="2369339" cy="33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윤 대통령</a:t>
                </a: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미 의회 연설</a:t>
                </a: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… “</a:t>
                </a: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자유 나침반</a:t>
                </a: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확장하는 동맹</a:t>
                </a: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＂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1B926B-14E7-42F9-A03B-5057ED882795}"/>
                  </a:ext>
                </a:extLst>
              </p:cNvPr>
              <p:cNvSpPr txBox="1"/>
              <p:nvPr/>
            </p:nvSpPr>
            <p:spPr>
              <a:xfrm>
                <a:off x="5719149" y="2060371"/>
                <a:ext cx="707612" cy="13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000"/>
                  </a:lnSpc>
                </a:pPr>
                <a:r>
                  <a:rPr lang="en-US" altLang="ko-KR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분 전</a:t>
                </a:r>
                <a:endPara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ACD3E2F-A83C-45DE-80AA-1EBA2B410A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5928" y="1379825"/>
              <a:ext cx="2274760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B70DA0C2-604E-4509-8C91-4FF53E9B7732}"/>
                </a:ext>
              </a:extLst>
            </p:cNvPr>
            <p:cNvGrpSpPr/>
            <p:nvPr/>
          </p:nvGrpSpPr>
          <p:grpSpPr>
            <a:xfrm>
              <a:off x="5671349" y="1791564"/>
              <a:ext cx="2369339" cy="338845"/>
              <a:chOff x="5671349" y="1861256"/>
              <a:chExt cx="2369339" cy="33884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F30D9F7-4DB6-4456-85C3-877349A6BFC9}"/>
                  </a:ext>
                </a:extLst>
              </p:cNvPr>
              <p:cNvSpPr txBox="1"/>
              <p:nvPr/>
            </p:nvSpPr>
            <p:spPr>
              <a:xfrm>
                <a:off x="5671349" y="1861256"/>
                <a:ext cx="2369339" cy="33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윤 대통령</a:t>
                </a: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미 의회 연설</a:t>
                </a: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… “</a:t>
                </a: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자유 나침반</a:t>
                </a: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확장하는 동맹</a:t>
                </a: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＂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B7140BC-E852-4CA7-8B5C-6A9DC518CE7C}"/>
                  </a:ext>
                </a:extLst>
              </p:cNvPr>
              <p:cNvSpPr txBox="1"/>
              <p:nvPr/>
            </p:nvSpPr>
            <p:spPr>
              <a:xfrm>
                <a:off x="5719149" y="2060371"/>
                <a:ext cx="707612" cy="13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000"/>
                  </a:lnSpc>
                </a:pPr>
                <a:r>
                  <a:rPr lang="en-US" altLang="ko-KR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분 전</a:t>
                </a:r>
                <a:endPara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946B3EB6-2700-43C2-A0E0-7F94A32CE2EC}"/>
                </a:ext>
              </a:extLst>
            </p:cNvPr>
            <p:cNvGrpSpPr/>
            <p:nvPr/>
          </p:nvGrpSpPr>
          <p:grpSpPr>
            <a:xfrm>
              <a:off x="5671349" y="2210664"/>
              <a:ext cx="2369339" cy="338845"/>
              <a:chOff x="5671349" y="1861256"/>
              <a:chExt cx="2369339" cy="338845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4E1ED3D-5481-4F13-9674-042D2065633C}"/>
                  </a:ext>
                </a:extLst>
              </p:cNvPr>
              <p:cNvSpPr txBox="1"/>
              <p:nvPr/>
            </p:nvSpPr>
            <p:spPr>
              <a:xfrm>
                <a:off x="5671349" y="1861256"/>
                <a:ext cx="2369339" cy="33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윤 대통령</a:t>
                </a: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미 의회 연설</a:t>
                </a: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… “</a:t>
                </a: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자유 나침반</a:t>
                </a: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확장하는 동맹</a:t>
                </a: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＂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E51B29D-5FA7-4743-95BA-A9B030F2C034}"/>
                  </a:ext>
                </a:extLst>
              </p:cNvPr>
              <p:cNvSpPr txBox="1"/>
              <p:nvPr/>
            </p:nvSpPr>
            <p:spPr>
              <a:xfrm>
                <a:off x="5719149" y="2060371"/>
                <a:ext cx="707612" cy="13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000"/>
                  </a:lnSpc>
                </a:pPr>
                <a:r>
                  <a:rPr lang="en-US" altLang="ko-KR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분 전</a:t>
                </a:r>
                <a:endPara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7531E9A9-EF88-4E29-A49C-4379F58CC4B4}"/>
                </a:ext>
              </a:extLst>
            </p:cNvPr>
            <p:cNvGrpSpPr/>
            <p:nvPr/>
          </p:nvGrpSpPr>
          <p:grpSpPr>
            <a:xfrm>
              <a:off x="5671349" y="2642464"/>
              <a:ext cx="2369339" cy="338845"/>
              <a:chOff x="5671349" y="1861256"/>
              <a:chExt cx="2369339" cy="338845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31915D-5AFE-4D68-80A0-3F16525F10C5}"/>
                  </a:ext>
                </a:extLst>
              </p:cNvPr>
              <p:cNvSpPr txBox="1"/>
              <p:nvPr/>
            </p:nvSpPr>
            <p:spPr>
              <a:xfrm>
                <a:off x="5671349" y="1861256"/>
                <a:ext cx="2369339" cy="33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윤 대통령</a:t>
                </a: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미 의회 연설</a:t>
                </a: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… “</a:t>
                </a: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자유 나침반</a:t>
                </a: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확장하는 동맹</a:t>
                </a: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＂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628BB9-5777-41FA-96D0-47255BD046B4}"/>
                  </a:ext>
                </a:extLst>
              </p:cNvPr>
              <p:cNvSpPr txBox="1"/>
              <p:nvPr/>
            </p:nvSpPr>
            <p:spPr>
              <a:xfrm>
                <a:off x="5736674" y="2060371"/>
                <a:ext cx="821352" cy="13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000"/>
                  </a:lnSpc>
                </a:pPr>
                <a:r>
                  <a:rPr lang="en-US" altLang="ko-KR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분 전</a:t>
                </a:r>
                <a:endPara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1C1198D-3626-4542-8E19-C00F5527A23B}"/>
              </a:ext>
            </a:extLst>
          </p:cNvPr>
          <p:cNvSpPr/>
          <p:nvPr/>
        </p:nvSpPr>
        <p:spPr bwMode="auto">
          <a:xfrm>
            <a:off x="4548027" y="1384438"/>
            <a:ext cx="1696021" cy="81289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537A4BC-622C-4AA4-A0AC-971B5D2D226A}"/>
              </a:ext>
            </a:extLst>
          </p:cNvPr>
          <p:cNvSpPr txBox="1"/>
          <p:nvPr/>
        </p:nvSpPr>
        <p:spPr>
          <a:xfrm>
            <a:off x="4535881" y="2219953"/>
            <a:ext cx="1696021" cy="29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3F97EEE-276C-4CF4-8F0C-EF94A510DB81}"/>
              </a:ext>
            </a:extLst>
          </p:cNvPr>
          <p:cNvSpPr txBox="1"/>
          <p:nvPr/>
        </p:nvSpPr>
        <p:spPr>
          <a:xfrm>
            <a:off x="5734680" y="2377402"/>
            <a:ext cx="529969" cy="1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 전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0CAFA30-B18B-4878-8D3F-0662525CB02F}"/>
              </a:ext>
            </a:extLst>
          </p:cNvPr>
          <p:cNvSpPr/>
          <p:nvPr/>
        </p:nvSpPr>
        <p:spPr bwMode="auto">
          <a:xfrm>
            <a:off x="4548027" y="2646514"/>
            <a:ext cx="1696021" cy="81289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98317E4-8857-44AA-B55B-A6BB26A79EAA}"/>
              </a:ext>
            </a:extLst>
          </p:cNvPr>
          <p:cNvSpPr txBox="1"/>
          <p:nvPr/>
        </p:nvSpPr>
        <p:spPr>
          <a:xfrm>
            <a:off x="4535881" y="3482029"/>
            <a:ext cx="1696021" cy="29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D7534-1F41-4832-AEDB-BF1F1665388B}"/>
              </a:ext>
            </a:extLst>
          </p:cNvPr>
          <p:cNvGrpSpPr/>
          <p:nvPr/>
        </p:nvGrpSpPr>
        <p:grpSpPr>
          <a:xfrm>
            <a:off x="947948" y="4477957"/>
            <a:ext cx="7092739" cy="1531974"/>
            <a:chOff x="947949" y="4477957"/>
            <a:chExt cx="5290616" cy="114273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C90C9DC-D058-47A1-BD24-5A743DCAF808}"/>
                </a:ext>
              </a:extLst>
            </p:cNvPr>
            <p:cNvSpPr txBox="1"/>
            <p:nvPr/>
          </p:nvSpPr>
          <p:spPr>
            <a:xfrm>
              <a:off x="947949" y="5321270"/>
              <a:ext cx="1696021" cy="29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E5A6C47-C1AE-40D8-8708-549571FF17B4}"/>
                </a:ext>
              </a:extLst>
            </p:cNvPr>
            <p:cNvSpPr/>
            <p:nvPr/>
          </p:nvSpPr>
          <p:spPr bwMode="auto">
            <a:xfrm>
              <a:off x="951385" y="4477957"/>
              <a:ext cx="1696021" cy="8128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C208CC6-C66B-49A3-AAF0-6FB36FC6C4E1}"/>
                </a:ext>
              </a:extLst>
            </p:cNvPr>
            <p:cNvSpPr/>
            <p:nvPr/>
          </p:nvSpPr>
          <p:spPr bwMode="auto">
            <a:xfrm>
              <a:off x="2754060" y="4477957"/>
              <a:ext cx="1696021" cy="8128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F4F9A3C-237E-435A-BB0A-004497F0BB4B}"/>
                </a:ext>
              </a:extLst>
            </p:cNvPr>
            <p:cNvSpPr/>
            <p:nvPr/>
          </p:nvSpPr>
          <p:spPr bwMode="auto">
            <a:xfrm>
              <a:off x="4542544" y="4477957"/>
              <a:ext cx="1696021" cy="8128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DDD24E0-65E3-404B-82F7-B86A45B5500A}"/>
                </a:ext>
              </a:extLst>
            </p:cNvPr>
            <p:cNvSpPr txBox="1"/>
            <p:nvPr/>
          </p:nvSpPr>
          <p:spPr>
            <a:xfrm>
              <a:off x="2741915" y="5321270"/>
              <a:ext cx="1696021" cy="29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19A73DC-521B-413E-995B-6FED63D1BE7D}"/>
                </a:ext>
              </a:extLst>
            </p:cNvPr>
            <p:cNvSpPr txBox="1"/>
            <p:nvPr/>
          </p:nvSpPr>
          <p:spPr>
            <a:xfrm>
              <a:off x="4503134" y="5313472"/>
              <a:ext cx="1696021" cy="29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 만찬장소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1B88B781-2053-4D2C-8D3C-CD8564C7E855}"/>
              </a:ext>
            </a:extLst>
          </p:cNvPr>
          <p:cNvSpPr txBox="1"/>
          <p:nvPr/>
        </p:nvSpPr>
        <p:spPr>
          <a:xfrm>
            <a:off x="5734680" y="3696346"/>
            <a:ext cx="529969" cy="1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 전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C260767-2047-4B5A-BC3C-909C5750F5D1}"/>
              </a:ext>
            </a:extLst>
          </p:cNvPr>
          <p:cNvSpPr txBox="1"/>
          <p:nvPr/>
        </p:nvSpPr>
        <p:spPr>
          <a:xfrm>
            <a:off x="947949" y="3656732"/>
            <a:ext cx="3525962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우리 군이 북한 주장 우주발사체에 탑재됐던 위성으로 추정되는 물체를 인양하는데 성공한 것으로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추재결과 확인됐습니다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만약 이 물체가 북한 군사정찰위성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02F3E65-13AE-4A65-8FD9-DDE5C7A7F2F3}"/>
              </a:ext>
            </a:extLst>
          </p:cNvPr>
          <p:cNvSpPr txBox="1"/>
          <p:nvPr/>
        </p:nvSpPr>
        <p:spPr>
          <a:xfrm>
            <a:off x="953545" y="4200205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K-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 뉴스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B84F171-CCDB-4338-98B5-F0BAC90C5E34}"/>
              </a:ext>
            </a:extLst>
          </p:cNvPr>
          <p:cNvSpPr txBox="1"/>
          <p:nvPr/>
        </p:nvSpPr>
        <p:spPr>
          <a:xfrm>
            <a:off x="921824" y="6009931"/>
            <a:ext cx="229985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207258D-CC6C-40AC-AF62-7A9DB6AEB890}"/>
              </a:ext>
            </a:extLst>
          </p:cNvPr>
          <p:cNvSpPr txBox="1"/>
          <p:nvPr/>
        </p:nvSpPr>
        <p:spPr>
          <a:xfrm>
            <a:off x="921824" y="6184103"/>
            <a:ext cx="229985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A838C2-C0D5-497D-8BF0-53F464812B2D}"/>
              </a:ext>
            </a:extLst>
          </p:cNvPr>
          <p:cNvSpPr txBox="1"/>
          <p:nvPr/>
        </p:nvSpPr>
        <p:spPr>
          <a:xfrm>
            <a:off x="921824" y="6366983"/>
            <a:ext cx="229985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E3E2B8D-D776-464D-95A9-38BC067B3A88}"/>
              </a:ext>
            </a:extLst>
          </p:cNvPr>
          <p:cNvSpPr txBox="1"/>
          <p:nvPr/>
        </p:nvSpPr>
        <p:spPr>
          <a:xfrm>
            <a:off x="921824" y="6541154"/>
            <a:ext cx="229985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5DDD068-2CAA-4F4F-AA7F-54DBBEC2CCEA}"/>
              </a:ext>
            </a:extLst>
          </p:cNvPr>
          <p:cNvSpPr txBox="1"/>
          <p:nvPr/>
        </p:nvSpPr>
        <p:spPr>
          <a:xfrm>
            <a:off x="3368932" y="6009931"/>
            <a:ext cx="229985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E451BC-7C16-493F-89A3-4DDA2AC19348}"/>
              </a:ext>
            </a:extLst>
          </p:cNvPr>
          <p:cNvSpPr txBox="1"/>
          <p:nvPr/>
        </p:nvSpPr>
        <p:spPr>
          <a:xfrm>
            <a:off x="3368932" y="6184103"/>
            <a:ext cx="229985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64774C-51F9-4BBE-AF88-963D873887D3}"/>
              </a:ext>
            </a:extLst>
          </p:cNvPr>
          <p:cNvSpPr txBox="1"/>
          <p:nvPr/>
        </p:nvSpPr>
        <p:spPr>
          <a:xfrm>
            <a:off x="3368932" y="6366983"/>
            <a:ext cx="229985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0FB667B-C612-4BB9-92EE-EABBFB353A1A}"/>
              </a:ext>
            </a:extLst>
          </p:cNvPr>
          <p:cNvSpPr txBox="1"/>
          <p:nvPr/>
        </p:nvSpPr>
        <p:spPr>
          <a:xfrm>
            <a:off x="3368932" y="6541154"/>
            <a:ext cx="229985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A5B2E9C-35DA-406C-9444-09952BA46035}"/>
              </a:ext>
            </a:extLst>
          </p:cNvPr>
          <p:cNvSpPr txBox="1"/>
          <p:nvPr/>
        </p:nvSpPr>
        <p:spPr>
          <a:xfrm>
            <a:off x="5746372" y="6009931"/>
            <a:ext cx="229985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04D35BF-7E18-43A8-9A6A-6110A50CF345}"/>
              </a:ext>
            </a:extLst>
          </p:cNvPr>
          <p:cNvSpPr txBox="1"/>
          <p:nvPr/>
        </p:nvSpPr>
        <p:spPr>
          <a:xfrm>
            <a:off x="5746372" y="6184103"/>
            <a:ext cx="229985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E5CEDBB-7204-4D3F-B3C0-1E49AE9E0A5D}"/>
              </a:ext>
            </a:extLst>
          </p:cNvPr>
          <p:cNvSpPr txBox="1"/>
          <p:nvPr/>
        </p:nvSpPr>
        <p:spPr>
          <a:xfrm>
            <a:off x="5746372" y="6366983"/>
            <a:ext cx="229985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A8CBF92-171F-403B-97F9-9FF8B6207D2B}"/>
              </a:ext>
            </a:extLst>
          </p:cNvPr>
          <p:cNvSpPr txBox="1"/>
          <p:nvPr/>
        </p:nvSpPr>
        <p:spPr>
          <a:xfrm>
            <a:off x="5746372" y="6541154"/>
            <a:ext cx="229985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만찬장소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39C986A-35EB-466B-99E3-D21B7256587D}"/>
              </a:ext>
            </a:extLst>
          </p:cNvPr>
          <p:cNvSpPr/>
          <p:nvPr/>
        </p:nvSpPr>
        <p:spPr bwMode="auto">
          <a:xfrm>
            <a:off x="721691" y="503484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1AAB943-5248-4A1C-A666-7E92BAA6D9CE}"/>
              </a:ext>
            </a:extLst>
          </p:cNvPr>
          <p:cNvSpPr/>
          <p:nvPr/>
        </p:nvSpPr>
        <p:spPr bwMode="auto">
          <a:xfrm>
            <a:off x="2576409" y="136768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5C85DE-A4EF-4725-A2D7-450CF729B19C}"/>
              </a:ext>
            </a:extLst>
          </p:cNvPr>
          <p:cNvSpPr txBox="1"/>
          <p:nvPr/>
        </p:nvSpPr>
        <p:spPr>
          <a:xfrm>
            <a:off x="1641780" y="1108620"/>
            <a:ext cx="2181283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뉴스의 빠르고 정확한 헤드라인 뉴스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982672-5EBE-428A-9EF0-651CA99AA9E6}"/>
              </a:ext>
            </a:extLst>
          </p:cNvPr>
          <p:cNvSpPr txBox="1"/>
          <p:nvPr/>
        </p:nvSpPr>
        <p:spPr>
          <a:xfrm>
            <a:off x="1824660" y="4208871"/>
            <a:ext cx="2181283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뉴스가 추천하는 오늘의 주요 핵심 뉴스 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502A8CC-8D07-4061-BD2C-C7BFF58215FA}"/>
              </a:ext>
            </a:extLst>
          </p:cNvPr>
          <p:cNvSpPr/>
          <p:nvPr/>
        </p:nvSpPr>
        <p:spPr bwMode="auto">
          <a:xfrm>
            <a:off x="5180272" y="124576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451BAA5-BDDE-4921-B1BF-04F523D24B43}"/>
              </a:ext>
            </a:extLst>
          </p:cNvPr>
          <p:cNvSpPr/>
          <p:nvPr/>
        </p:nvSpPr>
        <p:spPr bwMode="auto">
          <a:xfrm>
            <a:off x="6939404" y="124576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684C67E-DCCA-4965-9D30-CC14B9CBAD00}"/>
              </a:ext>
            </a:extLst>
          </p:cNvPr>
          <p:cNvSpPr/>
          <p:nvPr/>
        </p:nvSpPr>
        <p:spPr bwMode="auto">
          <a:xfrm>
            <a:off x="1958100" y="445923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75199E0-3D6E-4669-8DCD-8B9E7E08035D}"/>
              </a:ext>
            </a:extLst>
          </p:cNvPr>
          <p:cNvSpPr/>
          <p:nvPr/>
        </p:nvSpPr>
        <p:spPr bwMode="auto">
          <a:xfrm>
            <a:off x="1958100" y="589614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CBDF310B-C353-4FC8-A49D-DC5B2E4FACC3}"/>
              </a:ext>
            </a:extLst>
          </p:cNvPr>
          <p:cNvSpPr/>
          <p:nvPr/>
        </p:nvSpPr>
        <p:spPr bwMode="auto">
          <a:xfrm>
            <a:off x="3982647" y="2727876"/>
            <a:ext cx="331565" cy="33156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C56A95AE-7331-4854-AE47-4B9F63835777}"/>
              </a:ext>
            </a:extLst>
          </p:cNvPr>
          <p:cNvSpPr/>
          <p:nvPr/>
        </p:nvSpPr>
        <p:spPr bwMode="auto">
          <a:xfrm>
            <a:off x="5975504" y="1930593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01B9A7DC-9E84-4C0E-B920-BD707F3802B5}"/>
              </a:ext>
            </a:extLst>
          </p:cNvPr>
          <p:cNvSpPr/>
          <p:nvPr/>
        </p:nvSpPr>
        <p:spPr bwMode="auto">
          <a:xfrm>
            <a:off x="2885910" y="5237316"/>
            <a:ext cx="250659" cy="25065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043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2EB80EF-1EEB-4CF9-A1A9-7F45B3939136}"/>
              </a:ext>
            </a:extLst>
          </p:cNvPr>
          <p:cNvGrpSpPr/>
          <p:nvPr/>
        </p:nvGrpSpPr>
        <p:grpSpPr>
          <a:xfrm>
            <a:off x="4580671" y="3806871"/>
            <a:ext cx="3358372" cy="1603456"/>
            <a:chOff x="4686224" y="3755520"/>
            <a:chExt cx="4317583" cy="1603456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C54241A0-4071-4621-B1E6-01369D65DD09}"/>
                </a:ext>
              </a:extLst>
            </p:cNvPr>
            <p:cNvSpPr/>
            <p:nvPr/>
          </p:nvSpPr>
          <p:spPr bwMode="auto">
            <a:xfrm>
              <a:off x="4686224" y="3755520"/>
              <a:ext cx="1023733" cy="1603456"/>
            </a:xfrm>
            <a:prstGeom prst="roundRect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9099E346-6468-4782-9A78-D756CE00C02C}"/>
                </a:ext>
              </a:extLst>
            </p:cNvPr>
            <p:cNvSpPr/>
            <p:nvPr/>
          </p:nvSpPr>
          <p:spPr bwMode="auto">
            <a:xfrm>
              <a:off x="5783779" y="3755520"/>
              <a:ext cx="1023733" cy="1603456"/>
            </a:xfrm>
            <a:prstGeom prst="roundRect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C6B7BB72-920C-401A-8C94-BE0678DE35DA}"/>
                </a:ext>
              </a:extLst>
            </p:cNvPr>
            <p:cNvSpPr/>
            <p:nvPr/>
          </p:nvSpPr>
          <p:spPr bwMode="auto">
            <a:xfrm>
              <a:off x="6889909" y="3755520"/>
              <a:ext cx="1023733" cy="1603456"/>
            </a:xfrm>
            <a:prstGeom prst="roundRect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41DEAD8C-6756-4255-80F1-112796BCE955}"/>
                </a:ext>
              </a:extLst>
            </p:cNvPr>
            <p:cNvSpPr/>
            <p:nvPr/>
          </p:nvSpPr>
          <p:spPr bwMode="auto">
            <a:xfrm>
              <a:off x="7980074" y="3755520"/>
              <a:ext cx="1023733" cy="1603456"/>
            </a:xfrm>
            <a:prstGeom prst="roundRect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7D705267-EAC4-46A9-B810-A8592FEF2496}"/>
              </a:ext>
            </a:extLst>
          </p:cNvPr>
          <p:cNvCxnSpPr>
            <a:cxnSpLocks/>
          </p:cNvCxnSpPr>
          <p:nvPr/>
        </p:nvCxnSpPr>
        <p:spPr bwMode="auto">
          <a:xfrm>
            <a:off x="957938" y="3675086"/>
            <a:ext cx="3503570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19121AE-2F77-47C8-9FB2-8FF4A2D59BB2}"/>
              </a:ext>
            </a:extLst>
          </p:cNvPr>
          <p:cNvSpPr>
            <a:spLocks noChangeAspect="1"/>
          </p:cNvSpPr>
          <p:nvPr/>
        </p:nvSpPr>
        <p:spPr bwMode="auto">
          <a:xfrm>
            <a:off x="957082" y="3427132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유튜브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LIVE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36A9B31-C171-4414-9E60-924F300306CB}"/>
              </a:ext>
            </a:extLst>
          </p:cNvPr>
          <p:cNvSpPr/>
          <p:nvPr/>
        </p:nvSpPr>
        <p:spPr bwMode="auto">
          <a:xfrm>
            <a:off x="957625" y="3818141"/>
            <a:ext cx="1722786" cy="11980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D5F2070-67DF-4402-B040-B74BB4196499}"/>
              </a:ext>
            </a:extLst>
          </p:cNvPr>
          <p:cNvSpPr txBox="1"/>
          <p:nvPr/>
        </p:nvSpPr>
        <p:spPr>
          <a:xfrm>
            <a:off x="957625" y="5085040"/>
            <a:ext cx="1752993" cy="46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 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D16A2C-F828-4D8E-B3DD-D1516A4E049D}"/>
              </a:ext>
            </a:extLst>
          </p:cNvPr>
          <p:cNvSpPr/>
          <p:nvPr/>
        </p:nvSpPr>
        <p:spPr bwMode="auto">
          <a:xfrm>
            <a:off x="2734118" y="3818141"/>
            <a:ext cx="1722786" cy="11980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F4578CE-2C03-4D53-B5A4-5D0356AAA02B}"/>
              </a:ext>
            </a:extLst>
          </p:cNvPr>
          <p:cNvSpPr txBox="1"/>
          <p:nvPr/>
        </p:nvSpPr>
        <p:spPr>
          <a:xfrm>
            <a:off x="2734118" y="5085040"/>
            <a:ext cx="1752993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88A2A41B-7393-4393-8CC7-5F2D4882EDA1}"/>
              </a:ext>
            </a:extLst>
          </p:cNvPr>
          <p:cNvCxnSpPr>
            <a:cxnSpLocks/>
          </p:cNvCxnSpPr>
          <p:nvPr/>
        </p:nvCxnSpPr>
        <p:spPr bwMode="auto">
          <a:xfrm>
            <a:off x="957938" y="5887063"/>
            <a:ext cx="3503570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SB_KNP_02_03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41650"/>
              </p:ext>
            </p:extLst>
          </p:nvPr>
        </p:nvGraphicFramePr>
        <p:xfrm>
          <a:off x="8939284" y="973008"/>
          <a:ext cx="3152632" cy="586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뉴스방송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다시보기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실시간 방송 일정시간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설정된 시간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이후 일정시간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설정된 시간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이후 해당 섹션은 사라짐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영역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데이터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개수 해당 방송 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클릭 시 해당 방송 화면으로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유튜브 채널의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LVIE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방송중인 영상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라이브인 경우 유튜브에서 제공되는 라이브 상태 아이콘 함께 표시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세 줄 이상인 경우 말 줄임 처리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(K-Shorts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컨텐츠 라인 맞추기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유튜브 해당 영상으로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K-Shorts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 유튜브 채널의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Shorts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개수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채널로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틱톡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영상도 함께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버튼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다음이 존재하지 않는 경우 선택불가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비활성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이동은 화면에 보이는 개수 단위로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이동시 페이지 번호 변경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실시간 방송 알림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실시간 방송 전 알림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10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방송시작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클릭 시 해당 방송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키워드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[6-1]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 안내 아이콘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아이콘 클릭 시 안내 문구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노출 상태에서 그 외 지역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안내 문구 닫힘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[6-2]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순위 표시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라인에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상하로 롤링 최대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데이터가 없는 경우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데이터가 없습니다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＂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클릭 시 해당 키워드를 포함한 검색 결과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</a:tbl>
          </a:graphicData>
        </a:graphic>
      </p:graphicFrame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2BF9462-D4B1-41C3-AC41-C4A55DBDAB55}"/>
              </a:ext>
            </a:extLst>
          </p:cNvPr>
          <p:cNvCxnSpPr>
            <a:cxnSpLocks/>
          </p:cNvCxnSpPr>
          <p:nvPr/>
        </p:nvCxnSpPr>
        <p:spPr bwMode="auto">
          <a:xfrm>
            <a:off x="4504961" y="3667791"/>
            <a:ext cx="3539635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DB375CE-9D62-4C8A-81F4-B99D6C883DED}"/>
              </a:ext>
            </a:extLst>
          </p:cNvPr>
          <p:cNvSpPr>
            <a:spLocks noChangeAspect="1"/>
          </p:cNvSpPr>
          <p:nvPr/>
        </p:nvSpPr>
        <p:spPr bwMode="auto">
          <a:xfrm>
            <a:off x="4537989" y="3419837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K-Shorts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F4832412-3D38-4C9F-B666-E17738CA4C11}"/>
              </a:ext>
            </a:extLst>
          </p:cNvPr>
          <p:cNvSpPr/>
          <p:nvPr/>
        </p:nvSpPr>
        <p:spPr bwMode="auto">
          <a:xfrm>
            <a:off x="7993137" y="438703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D0CC5003-EB9B-489E-9CA7-FD9D3485F7AD}"/>
              </a:ext>
            </a:extLst>
          </p:cNvPr>
          <p:cNvCxnSpPr>
            <a:cxnSpLocks/>
          </p:cNvCxnSpPr>
          <p:nvPr/>
        </p:nvCxnSpPr>
        <p:spPr bwMode="auto">
          <a:xfrm>
            <a:off x="4546565" y="5897186"/>
            <a:ext cx="349803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61B1159-AB52-40E6-AC9B-BBA3D1D4C0A7}"/>
              </a:ext>
            </a:extLst>
          </p:cNvPr>
          <p:cNvSpPr/>
          <p:nvPr/>
        </p:nvSpPr>
        <p:spPr bwMode="auto">
          <a:xfrm>
            <a:off x="947738" y="6139659"/>
            <a:ext cx="7081269" cy="267252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2E20C78-EC7A-4032-8540-FEE4A312CF8F}"/>
              </a:ext>
            </a:extLst>
          </p:cNvPr>
          <p:cNvSpPr/>
          <p:nvPr/>
        </p:nvSpPr>
        <p:spPr bwMode="auto">
          <a:xfrm>
            <a:off x="947738" y="6139659"/>
            <a:ext cx="998991" cy="2672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AIR</a:t>
            </a:r>
            <a:endParaRPr lang="ko-KR" altLang="en-US" sz="10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AD47E5E-4448-4A29-B5F3-C0FE5F394463}"/>
              </a:ext>
            </a:extLst>
          </p:cNvPr>
          <p:cNvSpPr txBox="1"/>
          <p:nvPr/>
        </p:nvSpPr>
        <p:spPr>
          <a:xfrm>
            <a:off x="1963739" y="6140583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 [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분전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D7EC71B-161F-41AE-B694-D18F921FE1E7}"/>
              </a:ext>
            </a:extLst>
          </p:cNvPr>
          <p:cNvSpPr txBox="1"/>
          <p:nvPr/>
        </p:nvSpPr>
        <p:spPr>
          <a:xfrm>
            <a:off x="4006216" y="6140583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0D503DD-A478-4171-B030-170F9C4913EF}"/>
              </a:ext>
            </a:extLst>
          </p:cNvPr>
          <p:cNvSpPr txBox="1"/>
          <p:nvPr/>
        </p:nvSpPr>
        <p:spPr>
          <a:xfrm>
            <a:off x="4457557" y="6140583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TODAY KEYWORD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E2904248-41E8-4F29-97D9-E1FD1C8FD7BC}"/>
              </a:ext>
            </a:extLst>
          </p:cNvPr>
          <p:cNvSpPr/>
          <p:nvPr/>
        </p:nvSpPr>
        <p:spPr bwMode="auto">
          <a:xfrm>
            <a:off x="727133" y="614985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EA8A2E9A-28B4-43A8-B821-338AA8B71BCD}"/>
              </a:ext>
            </a:extLst>
          </p:cNvPr>
          <p:cNvSpPr/>
          <p:nvPr/>
        </p:nvSpPr>
        <p:spPr bwMode="auto">
          <a:xfrm>
            <a:off x="4301354" y="616911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4F837B1C-3934-4C53-B554-A8B049DCB41B}"/>
              </a:ext>
            </a:extLst>
          </p:cNvPr>
          <p:cNvSpPr/>
          <p:nvPr/>
        </p:nvSpPr>
        <p:spPr bwMode="auto">
          <a:xfrm>
            <a:off x="5732176" y="6201312"/>
            <a:ext cx="140677" cy="14067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343536A-4F51-4516-8E3B-31E59405AD70}"/>
              </a:ext>
            </a:extLst>
          </p:cNvPr>
          <p:cNvSpPr/>
          <p:nvPr/>
        </p:nvSpPr>
        <p:spPr bwMode="auto">
          <a:xfrm>
            <a:off x="5301485" y="6380624"/>
            <a:ext cx="1142736" cy="4773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뉴스에서 가장 많이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노출된 인기 키워드 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09BE6D3-D892-426D-B83A-6C7E824833A1}"/>
              </a:ext>
            </a:extLst>
          </p:cNvPr>
          <p:cNvSpPr/>
          <p:nvPr/>
        </p:nvSpPr>
        <p:spPr bwMode="auto">
          <a:xfrm>
            <a:off x="738034" y="431497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267AD26-5B8F-445A-8EA7-4E229A26EFB1}"/>
              </a:ext>
            </a:extLst>
          </p:cNvPr>
          <p:cNvCxnSpPr>
            <a:cxnSpLocks/>
          </p:cNvCxnSpPr>
          <p:nvPr/>
        </p:nvCxnSpPr>
        <p:spPr bwMode="auto">
          <a:xfrm>
            <a:off x="947739" y="1290722"/>
            <a:ext cx="709294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7ADC93D-376A-4DC6-99B8-F5B2525281F3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1042768"/>
            <a:ext cx="1413140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ko-KR" altLang="en-US" sz="10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다시보기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712E05F-F376-494E-B450-D0A42D8C669E}"/>
              </a:ext>
            </a:extLst>
          </p:cNvPr>
          <p:cNvSpPr/>
          <p:nvPr/>
        </p:nvSpPr>
        <p:spPr bwMode="auto">
          <a:xfrm>
            <a:off x="963220" y="1361060"/>
            <a:ext cx="1722786" cy="10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0951D0-C318-4A54-B947-526937DE886D}"/>
              </a:ext>
            </a:extLst>
          </p:cNvPr>
          <p:cNvSpPr txBox="1"/>
          <p:nvPr/>
        </p:nvSpPr>
        <p:spPr>
          <a:xfrm>
            <a:off x="963220" y="2433133"/>
            <a:ext cx="1752993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96432E-E001-4547-A0BF-D8552D3E7995}"/>
              </a:ext>
            </a:extLst>
          </p:cNvPr>
          <p:cNvSpPr/>
          <p:nvPr/>
        </p:nvSpPr>
        <p:spPr bwMode="auto">
          <a:xfrm>
            <a:off x="2743921" y="1361060"/>
            <a:ext cx="1722786" cy="10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78E81C-8677-4F07-97BC-0410E5C1F034}"/>
              </a:ext>
            </a:extLst>
          </p:cNvPr>
          <p:cNvSpPr txBox="1"/>
          <p:nvPr/>
        </p:nvSpPr>
        <p:spPr>
          <a:xfrm>
            <a:off x="2743921" y="2433133"/>
            <a:ext cx="1752993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D400EAE-EFE7-44BF-A58F-CA6062168842}"/>
              </a:ext>
            </a:extLst>
          </p:cNvPr>
          <p:cNvSpPr/>
          <p:nvPr/>
        </p:nvSpPr>
        <p:spPr bwMode="auto">
          <a:xfrm>
            <a:off x="4527121" y="1361060"/>
            <a:ext cx="1722786" cy="10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4A3CFA-2E61-4033-B83E-D69848F8BB33}"/>
              </a:ext>
            </a:extLst>
          </p:cNvPr>
          <p:cNvSpPr txBox="1"/>
          <p:nvPr/>
        </p:nvSpPr>
        <p:spPr>
          <a:xfrm>
            <a:off x="4527121" y="2433133"/>
            <a:ext cx="1752993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B91A219-82F2-4D9F-9679-6DF45D649E32}"/>
              </a:ext>
            </a:extLst>
          </p:cNvPr>
          <p:cNvSpPr/>
          <p:nvPr/>
        </p:nvSpPr>
        <p:spPr bwMode="auto">
          <a:xfrm>
            <a:off x="727133" y="177346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AE1E8EE-157D-416A-A695-CF5073A23E1F}"/>
              </a:ext>
            </a:extLst>
          </p:cNvPr>
          <p:cNvSpPr/>
          <p:nvPr/>
        </p:nvSpPr>
        <p:spPr bwMode="auto">
          <a:xfrm>
            <a:off x="6310321" y="1361060"/>
            <a:ext cx="1722786" cy="10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ED200F-71C9-429C-A8FC-7482C733F67B}"/>
              </a:ext>
            </a:extLst>
          </p:cNvPr>
          <p:cNvSpPr txBox="1"/>
          <p:nvPr/>
        </p:nvSpPr>
        <p:spPr>
          <a:xfrm>
            <a:off x="6310321" y="2433133"/>
            <a:ext cx="1752993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ADCE372-25C1-4979-854A-5BD3D96DAE4F}"/>
              </a:ext>
            </a:extLst>
          </p:cNvPr>
          <p:cNvCxnSpPr>
            <a:cxnSpLocks/>
          </p:cNvCxnSpPr>
          <p:nvPr/>
        </p:nvCxnSpPr>
        <p:spPr bwMode="auto">
          <a:xfrm>
            <a:off x="947739" y="3189191"/>
            <a:ext cx="709294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50AB751-462A-422D-9F9C-587C8D3AB078}"/>
              </a:ext>
            </a:extLst>
          </p:cNvPr>
          <p:cNvSpPr/>
          <p:nvPr/>
        </p:nvSpPr>
        <p:spPr bwMode="auto">
          <a:xfrm>
            <a:off x="977453" y="2271776"/>
            <a:ext cx="348250" cy="133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06:24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1CF3796-4631-4A6F-8569-840D90D8E5F7}"/>
              </a:ext>
            </a:extLst>
          </p:cNvPr>
          <p:cNvSpPr/>
          <p:nvPr/>
        </p:nvSpPr>
        <p:spPr bwMode="auto">
          <a:xfrm>
            <a:off x="2760653" y="2271776"/>
            <a:ext cx="348250" cy="133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06:24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20EE5A-0B55-4DFA-8617-E723679B380D}"/>
              </a:ext>
            </a:extLst>
          </p:cNvPr>
          <p:cNvSpPr/>
          <p:nvPr/>
        </p:nvSpPr>
        <p:spPr bwMode="auto">
          <a:xfrm>
            <a:off x="4545910" y="2271776"/>
            <a:ext cx="348250" cy="133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06:24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6BB95B7-6C24-4B01-98DA-AEEB32B8FA91}"/>
              </a:ext>
            </a:extLst>
          </p:cNvPr>
          <p:cNvSpPr/>
          <p:nvPr/>
        </p:nvSpPr>
        <p:spPr bwMode="auto">
          <a:xfrm>
            <a:off x="6331167" y="2271776"/>
            <a:ext cx="348250" cy="133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06:24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18D6A2-46C8-4FE5-B17D-F93DE3EC385C}"/>
              </a:ext>
            </a:extLst>
          </p:cNvPr>
          <p:cNvSpPr txBox="1"/>
          <p:nvPr/>
        </p:nvSpPr>
        <p:spPr>
          <a:xfrm>
            <a:off x="6156544" y="6164903"/>
            <a:ext cx="1752993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키워드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기워드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끼워드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08429C-9231-448C-8261-1CA8E7F84311}"/>
              </a:ext>
            </a:extLst>
          </p:cNvPr>
          <p:cNvSpPr txBox="1"/>
          <p:nvPr/>
        </p:nvSpPr>
        <p:spPr>
          <a:xfrm>
            <a:off x="6376187" y="1075232"/>
            <a:ext cx="1752993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더 보기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EE3F25F-2515-4CA1-9842-71AA9A9B0BDC}"/>
              </a:ext>
            </a:extLst>
          </p:cNvPr>
          <p:cNvGrpSpPr/>
          <p:nvPr/>
        </p:nvGrpSpPr>
        <p:grpSpPr>
          <a:xfrm>
            <a:off x="4086044" y="2836090"/>
            <a:ext cx="837834" cy="247953"/>
            <a:chOff x="4197494" y="2836090"/>
            <a:chExt cx="837834" cy="24795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179D2BD-F03F-4E8D-A4F3-F229AE9910FF}"/>
                </a:ext>
              </a:extLst>
            </p:cNvPr>
            <p:cNvSpPr/>
            <p:nvPr/>
          </p:nvSpPr>
          <p:spPr bwMode="auto">
            <a:xfrm>
              <a:off x="4197494" y="2848974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1A928D-0B07-427C-B807-E21B170346F9}"/>
                </a:ext>
              </a:extLst>
            </p:cNvPr>
            <p:cNvSpPr/>
            <p:nvPr/>
          </p:nvSpPr>
          <p:spPr bwMode="auto">
            <a:xfrm>
              <a:off x="4818544" y="2848974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13F76FE-2CB4-464D-ADA6-9C98B9BFDF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21965" y="2836090"/>
              <a:ext cx="369222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1/3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AB3BB02-2A3C-4F2B-90B3-09313E03398E}"/>
              </a:ext>
            </a:extLst>
          </p:cNvPr>
          <p:cNvGrpSpPr/>
          <p:nvPr/>
        </p:nvGrpSpPr>
        <p:grpSpPr>
          <a:xfrm>
            <a:off x="2309496" y="5553164"/>
            <a:ext cx="837834" cy="247953"/>
            <a:chOff x="4197494" y="2836090"/>
            <a:chExt cx="837834" cy="247953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1F2865C-A501-4B4B-9657-19D55647DCC3}"/>
                </a:ext>
              </a:extLst>
            </p:cNvPr>
            <p:cNvSpPr/>
            <p:nvPr/>
          </p:nvSpPr>
          <p:spPr bwMode="auto">
            <a:xfrm>
              <a:off x="4197494" y="2848974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1CDB6B3-6657-44C3-B169-B0F60962DADD}"/>
                </a:ext>
              </a:extLst>
            </p:cNvPr>
            <p:cNvSpPr/>
            <p:nvPr/>
          </p:nvSpPr>
          <p:spPr bwMode="auto">
            <a:xfrm>
              <a:off x="4818544" y="2848974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84FDAC4-13A4-46C4-A096-27A61252BA7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21965" y="2836090"/>
              <a:ext cx="369222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1/3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C1D63D4-E6A1-4BCE-913F-355C1575120A}"/>
              </a:ext>
            </a:extLst>
          </p:cNvPr>
          <p:cNvGrpSpPr/>
          <p:nvPr/>
        </p:nvGrpSpPr>
        <p:grpSpPr>
          <a:xfrm>
            <a:off x="5854012" y="5553164"/>
            <a:ext cx="837834" cy="247953"/>
            <a:chOff x="4197494" y="2836090"/>
            <a:chExt cx="837834" cy="247953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99F66BD-74D4-4C0B-A7EF-3200C1379DA0}"/>
                </a:ext>
              </a:extLst>
            </p:cNvPr>
            <p:cNvSpPr/>
            <p:nvPr/>
          </p:nvSpPr>
          <p:spPr bwMode="auto">
            <a:xfrm>
              <a:off x="4197494" y="2848974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BF9C424-EAB7-42A7-8E74-F84DD25EEC89}"/>
                </a:ext>
              </a:extLst>
            </p:cNvPr>
            <p:cNvSpPr/>
            <p:nvPr/>
          </p:nvSpPr>
          <p:spPr bwMode="auto">
            <a:xfrm>
              <a:off x="4818544" y="2848974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23627AF-51CD-4BDB-B4A3-1B8752471A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21965" y="2836090"/>
              <a:ext cx="369222" cy="2479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1/3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25217AA-0F0C-4E7E-8A07-50C515A1BE60}"/>
              </a:ext>
            </a:extLst>
          </p:cNvPr>
          <p:cNvSpPr txBox="1"/>
          <p:nvPr/>
        </p:nvSpPr>
        <p:spPr>
          <a:xfrm>
            <a:off x="2094396" y="3444754"/>
            <a:ext cx="2181283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실시간 뉴스를 빠르고 생생하게 전달해 드립니다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A31F4BA-169E-447F-9597-1B435A851EF7}"/>
              </a:ext>
            </a:extLst>
          </p:cNvPr>
          <p:cNvSpPr txBox="1"/>
          <p:nvPr/>
        </p:nvSpPr>
        <p:spPr>
          <a:xfrm>
            <a:off x="5220775" y="3444754"/>
            <a:ext cx="2181283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뉴스가 전달하는 짧게 보는 뉴스입니다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6C875D0-4C3E-4BF9-A7D4-F9FAB3F065B2}"/>
              </a:ext>
            </a:extLst>
          </p:cNvPr>
          <p:cNvSpPr/>
          <p:nvPr/>
        </p:nvSpPr>
        <p:spPr bwMode="auto">
          <a:xfrm>
            <a:off x="4335643" y="131807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7E3CB0-0AE4-4FD9-B826-B5370A351E49}"/>
              </a:ext>
            </a:extLst>
          </p:cNvPr>
          <p:cNvSpPr/>
          <p:nvPr/>
        </p:nvSpPr>
        <p:spPr bwMode="auto">
          <a:xfrm>
            <a:off x="7610066" y="96102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2E431F-574B-48EA-B21B-4EE22E58054A}"/>
              </a:ext>
            </a:extLst>
          </p:cNvPr>
          <p:cNvSpPr/>
          <p:nvPr/>
        </p:nvSpPr>
        <p:spPr bwMode="auto">
          <a:xfrm>
            <a:off x="1087346" y="92619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3724A25-E79C-45A9-A8BE-FE8304640EB6}"/>
              </a:ext>
            </a:extLst>
          </p:cNvPr>
          <p:cNvSpPr/>
          <p:nvPr/>
        </p:nvSpPr>
        <p:spPr bwMode="auto">
          <a:xfrm>
            <a:off x="5534264" y="558380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A1A40FB-7735-4CF9-8FC0-9CFB16E27F77}"/>
              </a:ext>
            </a:extLst>
          </p:cNvPr>
          <p:cNvSpPr/>
          <p:nvPr/>
        </p:nvSpPr>
        <p:spPr bwMode="auto">
          <a:xfrm>
            <a:off x="6756626" y="600328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0D2B4E8-FF80-4F7D-98DE-81FED1326441}"/>
              </a:ext>
            </a:extLst>
          </p:cNvPr>
          <p:cNvSpPr/>
          <p:nvPr/>
        </p:nvSpPr>
        <p:spPr bwMode="auto">
          <a:xfrm>
            <a:off x="5624512" y="600328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B3DC68AD-D4B5-4ADE-BCBA-679AFBDC2F1F}"/>
              </a:ext>
            </a:extLst>
          </p:cNvPr>
          <p:cNvSpPr/>
          <p:nvPr/>
        </p:nvSpPr>
        <p:spPr bwMode="auto">
          <a:xfrm>
            <a:off x="2407199" y="2131892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D0BDC1D-74B8-4696-9949-1823B7FD9B93}"/>
              </a:ext>
            </a:extLst>
          </p:cNvPr>
          <p:cNvSpPr/>
          <p:nvPr/>
        </p:nvSpPr>
        <p:spPr bwMode="auto">
          <a:xfrm>
            <a:off x="4175039" y="2131892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B45B1531-35EF-4D5F-8D16-FF893E902222}"/>
              </a:ext>
            </a:extLst>
          </p:cNvPr>
          <p:cNvSpPr/>
          <p:nvPr/>
        </p:nvSpPr>
        <p:spPr bwMode="auto">
          <a:xfrm>
            <a:off x="7745554" y="2131892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CAE5BFB-C02E-4F90-B1B4-5B53FBC51474}"/>
              </a:ext>
            </a:extLst>
          </p:cNvPr>
          <p:cNvSpPr/>
          <p:nvPr/>
        </p:nvSpPr>
        <p:spPr bwMode="auto">
          <a:xfrm>
            <a:off x="2407199" y="4753172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44EB62A-C514-4BE6-A8B4-F8F2D7C1CB66}"/>
              </a:ext>
            </a:extLst>
          </p:cNvPr>
          <p:cNvSpPr/>
          <p:nvPr/>
        </p:nvSpPr>
        <p:spPr bwMode="auto">
          <a:xfrm>
            <a:off x="5080730" y="5153766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D64FBD99-531D-41BE-A2E4-7C32AF21B59F}"/>
              </a:ext>
            </a:extLst>
          </p:cNvPr>
          <p:cNvSpPr/>
          <p:nvPr/>
        </p:nvSpPr>
        <p:spPr bwMode="auto">
          <a:xfrm>
            <a:off x="4175039" y="4753172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96772BB-5C1A-4E8F-A16C-B434BA53E771}"/>
              </a:ext>
            </a:extLst>
          </p:cNvPr>
          <p:cNvSpPr/>
          <p:nvPr/>
        </p:nvSpPr>
        <p:spPr bwMode="auto">
          <a:xfrm>
            <a:off x="5977714" y="2131892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380FA791-1559-46DB-B349-468614EC08EE}"/>
              </a:ext>
            </a:extLst>
          </p:cNvPr>
          <p:cNvSpPr/>
          <p:nvPr/>
        </p:nvSpPr>
        <p:spPr bwMode="auto">
          <a:xfrm>
            <a:off x="5951587" y="5153766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6E17EBA0-4CFB-459F-9DA6-2D1B59AD45B3}"/>
              </a:ext>
            </a:extLst>
          </p:cNvPr>
          <p:cNvSpPr/>
          <p:nvPr/>
        </p:nvSpPr>
        <p:spPr bwMode="auto">
          <a:xfrm>
            <a:off x="6813735" y="5153766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9301907F-7C14-48EA-9AD5-CAADFF7A4651}"/>
              </a:ext>
            </a:extLst>
          </p:cNvPr>
          <p:cNvSpPr/>
          <p:nvPr/>
        </p:nvSpPr>
        <p:spPr bwMode="auto">
          <a:xfrm>
            <a:off x="7649758" y="5153766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</p:spTree>
    <p:extLst>
      <p:ext uri="{BB962C8B-B14F-4D97-AF65-F5344CB8AC3E}">
        <p14:creationId xmlns:p14="http://schemas.microsoft.com/office/powerpoint/2010/main" val="3449549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SB_KNP_02_04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91081"/>
              </p:ext>
            </p:extLst>
          </p:nvPr>
        </p:nvGraphicFramePr>
        <p:xfrm>
          <a:off x="8939284" y="973008"/>
          <a:ext cx="3152632" cy="534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및 오늘의 주요뉴스 영역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이슈에 따른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 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멀티 탭  썸네일 형식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해당 영역을 설정한 경우 노출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키워드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탭 메뉴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개까지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첫번째 이슈 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선택 시 해당 이슈 목록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선택된 이슈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멀티 탭  리스트 형식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해당 영역을 설정한 경우 노출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키워드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탭 메뉴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개까지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Default 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첫번째 이슈 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선택 시 해당 이슈 목록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텍스트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리스트 기사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주요영상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썸네일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 네임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영상 개수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버튼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다음이 존재하지 않는 경우 선택불가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비활성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이동은 화면에 보이는 개수 단위로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이동시 페이지 번호 변경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</a:tbl>
          </a:graphicData>
        </a:graphic>
      </p:graphicFrame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E234CF4-738E-455C-B258-7866889B38D4}"/>
              </a:ext>
            </a:extLst>
          </p:cNvPr>
          <p:cNvCxnSpPr>
            <a:cxnSpLocks/>
          </p:cNvCxnSpPr>
          <p:nvPr/>
        </p:nvCxnSpPr>
        <p:spPr bwMode="auto">
          <a:xfrm>
            <a:off x="947737" y="1815464"/>
            <a:ext cx="3423504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30BA374-1BEB-402C-90C3-7E5C73253A3E}"/>
              </a:ext>
            </a:extLst>
          </p:cNvPr>
          <p:cNvSpPr>
            <a:spLocks noChangeAspect="1"/>
          </p:cNvSpPr>
          <p:nvPr/>
        </p:nvSpPr>
        <p:spPr bwMode="auto">
          <a:xfrm>
            <a:off x="947739" y="1567510"/>
            <a:ext cx="849230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ISSUE</a:t>
            </a:r>
            <a:endParaRPr lang="ko-KR" altLang="en-US" sz="10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E39A68D-98C5-4D98-B9E0-4F8938ADDA8D}"/>
              </a:ext>
            </a:extLst>
          </p:cNvPr>
          <p:cNvSpPr/>
          <p:nvPr/>
        </p:nvSpPr>
        <p:spPr bwMode="auto">
          <a:xfrm>
            <a:off x="1052352" y="1910142"/>
            <a:ext cx="1598809" cy="8349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F16015F-EDCE-4F61-924A-1902819D94B7}"/>
              </a:ext>
            </a:extLst>
          </p:cNvPr>
          <p:cNvSpPr txBox="1"/>
          <p:nvPr/>
        </p:nvSpPr>
        <p:spPr>
          <a:xfrm>
            <a:off x="1052352" y="2803534"/>
            <a:ext cx="159880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49E5C40-CC81-4D56-AF43-E2CCB03853FA}"/>
              </a:ext>
            </a:extLst>
          </p:cNvPr>
          <p:cNvSpPr/>
          <p:nvPr/>
        </p:nvSpPr>
        <p:spPr bwMode="auto">
          <a:xfrm>
            <a:off x="2713343" y="1910142"/>
            <a:ext cx="1598809" cy="8349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FA2A6F3-730A-494F-9132-9F8C8EB83647}"/>
              </a:ext>
            </a:extLst>
          </p:cNvPr>
          <p:cNvSpPr txBox="1"/>
          <p:nvPr/>
        </p:nvSpPr>
        <p:spPr>
          <a:xfrm>
            <a:off x="2713343" y="2803534"/>
            <a:ext cx="159880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4165569-EA0C-49A4-8669-AFFAD6A7EA3C}"/>
              </a:ext>
            </a:extLst>
          </p:cNvPr>
          <p:cNvSpPr/>
          <p:nvPr/>
        </p:nvSpPr>
        <p:spPr bwMode="auto">
          <a:xfrm>
            <a:off x="104775" y="1557338"/>
            <a:ext cx="786968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멀티 탭 형식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6CA149F9-8CD3-4B78-B44E-207F455D79FD}"/>
              </a:ext>
            </a:extLst>
          </p:cNvPr>
          <p:cNvSpPr/>
          <p:nvPr/>
        </p:nvSpPr>
        <p:spPr bwMode="auto">
          <a:xfrm>
            <a:off x="2616847" y="1610427"/>
            <a:ext cx="849230" cy="1532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윤대통령 국빈 방미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AFF1A9E-B6D1-4EBC-96AF-AA1BE2C00F6B}"/>
              </a:ext>
            </a:extLst>
          </p:cNvPr>
          <p:cNvSpPr/>
          <p:nvPr/>
        </p:nvSpPr>
        <p:spPr bwMode="auto">
          <a:xfrm>
            <a:off x="3522011" y="1610427"/>
            <a:ext cx="849230" cy="153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전세사기 패해 확산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522278A-5AF4-4110-BFBC-F1C62F762608}"/>
              </a:ext>
            </a:extLst>
          </p:cNvPr>
          <p:cNvSpPr/>
          <p:nvPr/>
        </p:nvSpPr>
        <p:spPr bwMode="auto">
          <a:xfrm>
            <a:off x="737430" y="241489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AB2FB15-05B1-4619-B13F-8A2BD04EE47F}"/>
              </a:ext>
            </a:extLst>
          </p:cNvPr>
          <p:cNvCxnSpPr>
            <a:cxnSpLocks/>
          </p:cNvCxnSpPr>
          <p:nvPr/>
        </p:nvCxnSpPr>
        <p:spPr bwMode="auto">
          <a:xfrm>
            <a:off x="947737" y="3994130"/>
            <a:ext cx="3423504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4F157E9-0A6F-47B7-BFA0-775D84978B7E}"/>
              </a:ext>
            </a:extLst>
          </p:cNvPr>
          <p:cNvSpPr>
            <a:spLocks noChangeAspect="1"/>
          </p:cNvSpPr>
          <p:nvPr/>
        </p:nvSpPr>
        <p:spPr bwMode="auto">
          <a:xfrm>
            <a:off x="947739" y="3746176"/>
            <a:ext cx="849230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ISSUE</a:t>
            </a:r>
            <a:endParaRPr lang="ko-KR" altLang="en-US" sz="10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FAEF874-018F-476A-B8D1-6E780A5D3A2C}"/>
              </a:ext>
            </a:extLst>
          </p:cNvPr>
          <p:cNvSpPr/>
          <p:nvPr/>
        </p:nvSpPr>
        <p:spPr bwMode="auto">
          <a:xfrm>
            <a:off x="104775" y="3736004"/>
            <a:ext cx="786968" cy="19678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멀티 탭 형식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2C3723D-E0D7-4DF6-AF66-A273DC8D04AB}"/>
              </a:ext>
            </a:extLst>
          </p:cNvPr>
          <p:cNvSpPr/>
          <p:nvPr/>
        </p:nvSpPr>
        <p:spPr bwMode="auto">
          <a:xfrm>
            <a:off x="2616847" y="3789093"/>
            <a:ext cx="849230" cy="1532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윤대통령 국빈 방미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EE9A133-FC2C-484B-9472-96197F771DFD}"/>
              </a:ext>
            </a:extLst>
          </p:cNvPr>
          <p:cNvSpPr/>
          <p:nvPr/>
        </p:nvSpPr>
        <p:spPr bwMode="auto">
          <a:xfrm>
            <a:off x="3522011" y="3789093"/>
            <a:ext cx="849230" cy="153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전세사기 패해 확산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9C6620FE-FACA-44EA-BB6C-FBF502A12E15}"/>
              </a:ext>
            </a:extLst>
          </p:cNvPr>
          <p:cNvSpPr/>
          <p:nvPr/>
        </p:nvSpPr>
        <p:spPr bwMode="auto">
          <a:xfrm>
            <a:off x="719207" y="452599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546DDE0-C62D-46F9-9379-FC76D2041607}"/>
              </a:ext>
            </a:extLst>
          </p:cNvPr>
          <p:cNvSpPr txBox="1"/>
          <p:nvPr/>
        </p:nvSpPr>
        <p:spPr>
          <a:xfrm>
            <a:off x="983863" y="4052567"/>
            <a:ext cx="3055477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북한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유엔 정보위 회의서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한미연합훈련으로 한반도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E154376-506E-4432-AD04-D246CAC16583}"/>
              </a:ext>
            </a:extLst>
          </p:cNvPr>
          <p:cNvSpPr txBox="1"/>
          <p:nvPr/>
        </p:nvSpPr>
        <p:spPr>
          <a:xfrm>
            <a:off x="983863" y="4351868"/>
            <a:ext cx="3055477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대통령실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한국 기업 부담 줄이기로 명쾌히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C439756-6F31-49C5-B95E-17D75F8912EB}"/>
              </a:ext>
            </a:extLst>
          </p:cNvPr>
          <p:cNvSpPr txBox="1"/>
          <p:nvPr/>
        </p:nvSpPr>
        <p:spPr>
          <a:xfrm>
            <a:off x="983863" y="4657572"/>
            <a:ext cx="3055477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세금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 원 덜 걷혀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역대 최대 감소폭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FA243BB5-87FB-4D57-9019-597756EA40F9}"/>
              </a:ext>
            </a:extLst>
          </p:cNvPr>
          <p:cNvCxnSpPr>
            <a:cxnSpLocks/>
          </p:cNvCxnSpPr>
          <p:nvPr/>
        </p:nvCxnSpPr>
        <p:spPr bwMode="auto">
          <a:xfrm>
            <a:off x="963329" y="4308387"/>
            <a:ext cx="3407912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4E685BF5-157C-4B12-9197-459737F0639A}"/>
              </a:ext>
            </a:extLst>
          </p:cNvPr>
          <p:cNvCxnSpPr>
            <a:cxnSpLocks/>
          </p:cNvCxnSpPr>
          <p:nvPr/>
        </p:nvCxnSpPr>
        <p:spPr bwMode="auto">
          <a:xfrm flipV="1">
            <a:off x="963329" y="4603470"/>
            <a:ext cx="3407912" cy="1664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96A822F6-CF61-4F09-8B60-F236AAD5A7E2}"/>
              </a:ext>
            </a:extLst>
          </p:cNvPr>
          <p:cNvCxnSpPr>
            <a:cxnSpLocks/>
          </p:cNvCxnSpPr>
          <p:nvPr/>
        </p:nvCxnSpPr>
        <p:spPr bwMode="auto">
          <a:xfrm>
            <a:off x="963329" y="4902904"/>
            <a:ext cx="3348823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E92C31A-A105-49AE-A08B-D86DBE4226A4}"/>
              </a:ext>
            </a:extLst>
          </p:cNvPr>
          <p:cNvSpPr txBox="1"/>
          <p:nvPr/>
        </p:nvSpPr>
        <p:spPr>
          <a:xfrm>
            <a:off x="983863" y="4944955"/>
            <a:ext cx="3055477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세금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 원 덜 걷혀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역대 최대 감소폭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0FF1A0D-1620-4FE4-B5E1-DE292095C833}"/>
              </a:ext>
            </a:extLst>
          </p:cNvPr>
          <p:cNvCxnSpPr>
            <a:cxnSpLocks/>
          </p:cNvCxnSpPr>
          <p:nvPr/>
        </p:nvCxnSpPr>
        <p:spPr bwMode="auto">
          <a:xfrm>
            <a:off x="963329" y="5190287"/>
            <a:ext cx="3407912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00E25287-F608-42A8-850C-CF920F489B2D}"/>
              </a:ext>
            </a:extLst>
          </p:cNvPr>
          <p:cNvCxnSpPr>
            <a:cxnSpLocks/>
          </p:cNvCxnSpPr>
          <p:nvPr/>
        </p:nvCxnSpPr>
        <p:spPr bwMode="auto">
          <a:xfrm>
            <a:off x="947737" y="3537732"/>
            <a:ext cx="3423504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E1D7953-AAE0-4C47-B4AC-E950354AFDC9}"/>
              </a:ext>
            </a:extLst>
          </p:cNvPr>
          <p:cNvCxnSpPr>
            <a:cxnSpLocks/>
          </p:cNvCxnSpPr>
          <p:nvPr/>
        </p:nvCxnSpPr>
        <p:spPr bwMode="auto">
          <a:xfrm>
            <a:off x="4447215" y="1815464"/>
            <a:ext cx="3593473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6BB9E68-29F1-42AF-AB5A-20E21D065DA0}"/>
              </a:ext>
            </a:extLst>
          </p:cNvPr>
          <p:cNvSpPr>
            <a:spLocks noChangeAspect="1"/>
          </p:cNvSpPr>
          <p:nvPr/>
        </p:nvSpPr>
        <p:spPr bwMode="auto">
          <a:xfrm>
            <a:off x="4447215" y="1567510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 영상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124E89-AF64-455A-8833-DDE08C066BAE}"/>
              </a:ext>
            </a:extLst>
          </p:cNvPr>
          <p:cNvSpPr/>
          <p:nvPr/>
        </p:nvSpPr>
        <p:spPr bwMode="auto">
          <a:xfrm>
            <a:off x="4612298" y="1910142"/>
            <a:ext cx="1598809" cy="8349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144D9D6-42DE-4770-98E5-0E4C815F9913}"/>
              </a:ext>
            </a:extLst>
          </p:cNvPr>
          <p:cNvSpPr txBox="1"/>
          <p:nvPr/>
        </p:nvSpPr>
        <p:spPr>
          <a:xfrm>
            <a:off x="4612298" y="2803534"/>
            <a:ext cx="159880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C29A95F-96BC-4B34-A25E-CE10D2E5AA49}"/>
              </a:ext>
            </a:extLst>
          </p:cNvPr>
          <p:cNvSpPr/>
          <p:nvPr/>
        </p:nvSpPr>
        <p:spPr bwMode="auto">
          <a:xfrm>
            <a:off x="6273289" y="1910142"/>
            <a:ext cx="1598809" cy="8349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0C0780-E4FF-463F-9ECE-7387133618A2}"/>
              </a:ext>
            </a:extLst>
          </p:cNvPr>
          <p:cNvSpPr txBox="1"/>
          <p:nvPr/>
        </p:nvSpPr>
        <p:spPr>
          <a:xfrm>
            <a:off x="6273289" y="2803534"/>
            <a:ext cx="159880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9A5658A1-74E7-4E31-8B8C-53556F77D35A}"/>
              </a:ext>
            </a:extLst>
          </p:cNvPr>
          <p:cNvCxnSpPr>
            <a:cxnSpLocks/>
          </p:cNvCxnSpPr>
          <p:nvPr/>
        </p:nvCxnSpPr>
        <p:spPr bwMode="auto">
          <a:xfrm>
            <a:off x="4447215" y="3537732"/>
            <a:ext cx="3593473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2939AEF-792D-4E0A-A58B-E28BD172534C}"/>
              </a:ext>
            </a:extLst>
          </p:cNvPr>
          <p:cNvSpPr txBox="1"/>
          <p:nvPr/>
        </p:nvSpPr>
        <p:spPr>
          <a:xfrm>
            <a:off x="2359960" y="3276125"/>
            <a:ext cx="694582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더 보기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DCB69BCF-44E4-4B3C-A6D8-6020FD31698D}"/>
              </a:ext>
            </a:extLst>
          </p:cNvPr>
          <p:cNvCxnSpPr>
            <a:cxnSpLocks/>
          </p:cNvCxnSpPr>
          <p:nvPr/>
        </p:nvCxnSpPr>
        <p:spPr bwMode="auto">
          <a:xfrm>
            <a:off x="947737" y="5703883"/>
            <a:ext cx="3423504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973202F-3016-4C5E-9581-3C90F0B9A179}"/>
              </a:ext>
            </a:extLst>
          </p:cNvPr>
          <p:cNvSpPr txBox="1"/>
          <p:nvPr/>
        </p:nvSpPr>
        <p:spPr>
          <a:xfrm>
            <a:off x="2359960" y="5442276"/>
            <a:ext cx="694582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더 보기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C0018FC-4DFE-41A6-81E7-22E7BCCA8B2E}"/>
              </a:ext>
            </a:extLst>
          </p:cNvPr>
          <p:cNvSpPr/>
          <p:nvPr/>
        </p:nvSpPr>
        <p:spPr bwMode="auto">
          <a:xfrm>
            <a:off x="7928689" y="241268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B31CC8A-2581-4470-86D7-6279F1578215}"/>
              </a:ext>
            </a:extLst>
          </p:cNvPr>
          <p:cNvCxnSpPr>
            <a:cxnSpLocks/>
          </p:cNvCxnSpPr>
          <p:nvPr/>
        </p:nvCxnSpPr>
        <p:spPr bwMode="auto">
          <a:xfrm>
            <a:off x="4447215" y="3983958"/>
            <a:ext cx="3593473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53FCEB1-D5D5-4933-9EA9-C8682160BB04}"/>
              </a:ext>
            </a:extLst>
          </p:cNvPr>
          <p:cNvSpPr>
            <a:spLocks noChangeAspect="1"/>
          </p:cNvSpPr>
          <p:nvPr/>
        </p:nvSpPr>
        <p:spPr bwMode="auto">
          <a:xfrm>
            <a:off x="4447215" y="3736004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 영상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F1C1B65-544E-4AF3-8816-ECC6EF96F6BD}"/>
              </a:ext>
            </a:extLst>
          </p:cNvPr>
          <p:cNvSpPr/>
          <p:nvPr/>
        </p:nvSpPr>
        <p:spPr bwMode="auto">
          <a:xfrm>
            <a:off x="4612298" y="4078636"/>
            <a:ext cx="1598809" cy="8349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35589F8-2EF0-4122-A434-1B2807BF18F2}"/>
              </a:ext>
            </a:extLst>
          </p:cNvPr>
          <p:cNvSpPr txBox="1"/>
          <p:nvPr/>
        </p:nvSpPr>
        <p:spPr>
          <a:xfrm>
            <a:off x="4612298" y="4962003"/>
            <a:ext cx="159880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4AF4FD2-60E7-4096-8590-3E6BD667F6F1}"/>
              </a:ext>
            </a:extLst>
          </p:cNvPr>
          <p:cNvSpPr/>
          <p:nvPr/>
        </p:nvSpPr>
        <p:spPr bwMode="auto">
          <a:xfrm>
            <a:off x="6273289" y="4078636"/>
            <a:ext cx="1598809" cy="8349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A895492-3397-4B4E-923D-E997F95DD2AB}"/>
              </a:ext>
            </a:extLst>
          </p:cNvPr>
          <p:cNvSpPr txBox="1"/>
          <p:nvPr/>
        </p:nvSpPr>
        <p:spPr>
          <a:xfrm>
            <a:off x="6273289" y="4962003"/>
            <a:ext cx="159880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5A370DC0-82EF-470F-B1A3-41AE559BE572}"/>
              </a:ext>
            </a:extLst>
          </p:cNvPr>
          <p:cNvCxnSpPr>
            <a:cxnSpLocks/>
          </p:cNvCxnSpPr>
          <p:nvPr/>
        </p:nvCxnSpPr>
        <p:spPr bwMode="auto">
          <a:xfrm>
            <a:off x="4447215" y="5706226"/>
            <a:ext cx="3593473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A83AA-0AB8-40CE-87D1-365DB6DF182C}"/>
              </a:ext>
            </a:extLst>
          </p:cNvPr>
          <p:cNvGrpSpPr/>
          <p:nvPr/>
        </p:nvGrpSpPr>
        <p:grpSpPr>
          <a:xfrm>
            <a:off x="5858044" y="3253613"/>
            <a:ext cx="821683" cy="216784"/>
            <a:chOff x="5954802" y="3253613"/>
            <a:chExt cx="821683" cy="216784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48B52A9-67CF-4DD3-BA33-0DC9E9E5A5B9}"/>
                </a:ext>
              </a:extLst>
            </p:cNvPr>
            <p:cNvSpPr/>
            <p:nvPr/>
          </p:nvSpPr>
          <p:spPr bwMode="auto">
            <a:xfrm>
              <a:off x="5954802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C3A256E-E65C-4C47-A84C-7C20818AFB35}"/>
                </a:ext>
              </a:extLst>
            </p:cNvPr>
            <p:cNvSpPr/>
            <p:nvPr/>
          </p:nvSpPr>
          <p:spPr bwMode="auto">
            <a:xfrm>
              <a:off x="6559701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8962A6-6420-41F8-ACE7-A32AB42075B1}"/>
                </a:ext>
              </a:extLst>
            </p:cNvPr>
            <p:cNvSpPr txBox="1"/>
            <p:nvPr/>
          </p:nvSpPr>
          <p:spPr>
            <a:xfrm>
              <a:off x="6159066" y="3256559"/>
              <a:ext cx="410080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1/3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24FD62-E520-4673-B890-6FB0A4B2E631}"/>
              </a:ext>
            </a:extLst>
          </p:cNvPr>
          <p:cNvSpPr/>
          <p:nvPr/>
        </p:nvSpPr>
        <p:spPr bwMode="auto">
          <a:xfrm>
            <a:off x="3323072" y="144719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736581-3BD8-4C96-BC75-9A23639CFE41}"/>
              </a:ext>
            </a:extLst>
          </p:cNvPr>
          <p:cNvSpPr/>
          <p:nvPr/>
        </p:nvSpPr>
        <p:spPr bwMode="auto">
          <a:xfrm>
            <a:off x="2513175" y="192617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CF59638-1D1F-43BB-9E52-6AC6430B01BE}"/>
              </a:ext>
            </a:extLst>
          </p:cNvPr>
          <p:cNvSpPr/>
          <p:nvPr/>
        </p:nvSpPr>
        <p:spPr bwMode="auto">
          <a:xfrm>
            <a:off x="2539301" y="313666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7421B5A-A498-4999-BFDF-E5161AFE034C}"/>
              </a:ext>
            </a:extLst>
          </p:cNvPr>
          <p:cNvSpPr/>
          <p:nvPr/>
        </p:nvSpPr>
        <p:spPr bwMode="auto">
          <a:xfrm>
            <a:off x="3314363" y="364175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0A0EF9E-C516-4C8E-9470-2E24EC974554}"/>
              </a:ext>
            </a:extLst>
          </p:cNvPr>
          <p:cNvSpPr/>
          <p:nvPr/>
        </p:nvSpPr>
        <p:spPr bwMode="auto">
          <a:xfrm>
            <a:off x="2504466" y="412073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CB635C0-E135-47A5-9AF4-CCCD37B9C3C2}"/>
              </a:ext>
            </a:extLst>
          </p:cNvPr>
          <p:cNvSpPr/>
          <p:nvPr/>
        </p:nvSpPr>
        <p:spPr bwMode="auto">
          <a:xfrm>
            <a:off x="2530592" y="533122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44086D9-A721-4C34-8046-CCFA2C0D621D}"/>
              </a:ext>
            </a:extLst>
          </p:cNvPr>
          <p:cNvSpPr/>
          <p:nvPr/>
        </p:nvSpPr>
        <p:spPr bwMode="auto">
          <a:xfrm>
            <a:off x="4043314" y="2486933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C3C387A-0548-4C73-8963-E557C0174A55}"/>
              </a:ext>
            </a:extLst>
          </p:cNvPr>
          <p:cNvSpPr/>
          <p:nvPr/>
        </p:nvSpPr>
        <p:spPr bwMode="auto">
          <a:xfrm>
            <a:off x="5941783" y="2486933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B2A6CE8-818D-4F90-8E0A-5760BDCDC7DE}"/>
              </a:ext>
            </a:extLst>
          </p:cNvPr>
          <p:cNvSpPr/>
          <p:nvPr/>
        </p:nvSpPr>
        <p:spPr bwMode="auto">
          <a:xfrm>
            <a:off x="7605120" y="2486933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CE28AAD-98D1-4EF9-A0B8-1FF4E3F57647}"/>
              </a:ext>
            </a:extLst>
          </p:cNvPr>
          <p:cNvSpPr/>
          <p:nvPr/>
        </p:nvSpPr>
        <p:spPr bwMode="auto">
          <a:xfrm>
            <a:off x="5941783" y="4646657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274F8CF-CC60-40FE-BF18-94072D393B8B}"/>
              </a:ext>
            </a:extLst>
          </p:cNvPr>
          <p:cNvSpPr/>
          <p:nvPr/>
        </p:nvSpPr>
        <p:spPr bwMode="auto">
          <a:xfrm>
            <a:off x="7605120" y="4646657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69AEAEF-5A9C-4570-925A-64469BDE4CD3}"/>
              </a:ext>
            </a:extLst>
          </p:cNvPr>
          <p:cNvGrpSpPr/>
          <p:nvPr/>
        </p:nvGrpSpPr>
        <p:grpSpPr>
          <a:xfrm>
            <a:off x="5858044" y="5413339"/>
            <a:ext cx="821683" cy="216784"/>
            <a:chOff x="5954802" y="3253613"/>
            <a:chExt cx="821683" cy="21678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5560ADC-1810-46E7-8696-8E015AE4E699}"/>
                </a:ext>
              </a:extLst>
            </p:cNvPr>
            <p:cNvSpPr/>
            <p:nvPr/>
          </p:nvSpPr>
          <p:spPr bwMode="auto">
            <a:xfrm>
              <a:off x="5954802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93EE21A-A8A0-4CB4-9730-A8E22F9A06B1}"/>
                </a:ext>
              </a:extLst>
            </p:cNvPr>
            <p:cNvSpPr/>
            <p:nvPr/>
          </p:nvSpPr>
          <p:spPr bwMode="auto">
            <a:xfrm>
              <a:off x="6559701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339667F-11BF-46A8-852B-1D38897E18EB}"/>
                </a:ext>
              </a:extLst>
            </p:cNvPr>
            <p:cNvSpPr txBox="1"/>
            <p:nvPr/>
          </p:nvSpPr>
          <p:spPr>
            <a:xfrm>
              <a:off x="6159066" y="3256559"/>
              <a:ext cx="410080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1/3</a:t>
              </a:r>
            </a:p>
          </p:txBody>
        </p:sp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35BABA2B-DD7D-4ADD-8EDB-248BD11D6251}"/>
              </a:ext>
            </a:extLst>
          </p:cNvPr>
          <p:cNvSpPr/>
          <p:nvPr/>
        </p:nvSpPr>
        <p:spPr bwMode="auto">
          <a:xfrm>
            <a:off x="5669132" y="542764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468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6977E330-EE20-4799-B824-148F21542C5A}"/>
              </a:ext>
            </a:extLst>
          </p:cNvPr>
          <p:cNvSpPr/>
          <p:nvPr/>
        </p:nvSpPr>
        <p:spPr bwMode="auto">
          <a:xfrm>
            <a:off x="953983" y="4162051"/>
            <a:ext cx="3375012" cy="1627582"/>
          </a:xfrm>
          <a:prstGeom prst="rect">
            <a:avLst/>
          </a:prstGeom>
          <a:solidFill>
            <a:srgbClr val="40404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EFE4F5-AD40-477F-9CA3-CE3D68CD8844}"/>
              </a:ext>
            </a:extLst>
          </p:cNvPr>
          <p:cNvSpPr/>
          <p:nvPr/>
        </p:nvSpPr>
        <p:spPr bwMode="auto">
          <a:xfrm>
            <a:off x="953984" y="1871611"/>
            <a:ext cx="3375012" cy="157367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SB_KNP_02_05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23510"/>
              </p:ext>
            </p:extLst>
          </p:nvPr>
        </p:nvGraphicFramePr>
        <p:xfrm>
          <a:off x="8939284" y="973008"/>
          <a:ext cx="3152632" cy="431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및 오늘의 주요뉴스 영역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이슈에 따른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 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단일 형식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해당 영역을 설정한 경우 노출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이슈를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Update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해당 영역을 설정한 경우 노출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라이브 상태의 이슈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클릭 시 라이브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플레이 아이콘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이미지와 텍스트 겹친 경우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아이콘 위치 우측 상단에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2962F9F1-7702-441B-9A16-DD7C661063B7}"/>
              </a:ext>
            </a:extLst>
          </p:cNvPr>
          <p:cNvSpPr txBox="1"/>
          <p:nvPr/>
        </p:nvSpPr>
        <p:spPr>
          <a:xfrm>
            <a:off x="1032618" y="2878857"/>
            <a:ext cx="3172081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B3C9A21-8D56-418E-BD33-92EC18172A83}"/>
              </a:ext>
            </a:extLst>
          </p:cNvPr>
          <p:cNvSpPr/>
          <p:nvPr/>
        </p:nvSpPr>
        <p:spPr bwMode="auto">
          <a:xfrm>
            <a:off x="104775" y="1568729"/>
            <a:ext cx="786968" cy="138341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단일 형식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3F051C-5E28-4C7F-AA8E-97D7961EEDBA}"/>
              </a:ext>
            </a:extLst>
          </p:cNvPr>
          <p:cNvSpPr/>
          <p:nvPr/>
        </p:nvSpPr>
        <p:spPr bwMode="auto">
          <a:xfrm>
            <a:off x="104775" y="3905856"/>
            <a:ext cx="786968" cy="138341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Live Update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형식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4C9E92D-CE6A-4541-BE1C-F0D7C7C89E5B}"/>
              </a:ext>
            </a:extLst>
          </p:cNvPr>
          <p:cNvSpPr/>
          <p:nvPr/>
        </p:nvSpPr>
        <p:spPr bwMode="auto">
          <a:xfrm>
            <a:off x="743896" y="248226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D915B8B-B3D4-4EC3-A444-8FE78AEE8FF2}"/>
              </a:ext>
            </a:extLst>
          </p:cNvPr>
          <p:cNvSpPr/>
          <p:nvPr/>
        </p:nvSpPr>
        <p:spPr bwMode="auto">
          <a:xfrm>
            <a:off x="729683" y="449632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3956965-7C76-4E85-A69C-A3F19CAFF51C}"/>
              </a:ext>
            </a:extLst>
          </p:cNvPr>
          <p:cNvCxnSpPr>
            <a:cxnSpLocks/>
          </p:cNvCxnSpPr>
          <p:nvPr/>
        </p:nvCxnSpPr>
        <p:spPr bwMode="auto">
          <a:xfrm>
            <a:off x="4447215" y="4067373"/>
            <a:ext cx="3593473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8F141ED-3DCF-4AA7-B8EB-3EDCF5707B31}"/>
              </a:ext>
            </a:extLst>
          </p:cNvPr>
          <p:cNvSpPr>
            <a:spLocks noChangeAspect="1"/>
          </p:cNvSpPr>
          <p:nvPr/>
        </p:nvSpPr>
        <p:spPr bwMode="auto">
          <a:xfrm>
            <a:off x="4447215" y="3819419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 영상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3DF972-EB57-4A4B-A8D5-628F2CD2E434}"/>
              </a:ext>
            </a:extLst>
          </p:cNvPr>
          <p:cNvSpPr/>
          <p:nvPr/>
        </p:nvSpPr>
        <p:spPr bwMode="auto">
          <a:xfrm>
            <a:off x="4612298" y="4162051"/>
            <a:ext cx="1598809" cy="8349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D2F0F3-1A66-42A6-940A-7556824B15D6}"/>
              </a:ext>
            </a:extLst>
          </p:cNvPr>
          <p:cNvSpPr txBox="1"/>
          <p:nvPr/>
        </p:nvSpPr>
        <p:spPr>
          <a:xfrm>
            <a:off x="4612298" y="5045418"/>
            <a:ext cx="159880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236E24B-7C90-4001-A84D-03545E40ABDC}"/>
              </a:ext>
            </a:extLst>
          </p:cNvPr>
          <p:cNvSpPr/>
          <p:nvPr/>
        </p:nvSpPr>
        <p:spPr bwMode="auto">
          <a:xfrm>
            <a:off x="6273289" y="4162051"/>
            <a:ext cx="1598809" cy="8349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376152-BCE2-475F-8816-0A328344C83A}"/>
              </a:ext>
            </a:extLst>
          </p:cNvPr>
          <p:cNvSpPr txBox="1"/>
          <p:nvPr/>
        </p:nvSpPr>
        <p:spPr>
          <a:xfrm>
            <a:off x="6273289" y="5045418"/>
            <a:ext cx="159880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1E5C98B-01C8-43F2-AC5D-4B8BADB6930F}"/>
              </a:ext>
            </a:extLst>
          </p:cNvPr>
          <p:cNvCxnSpPr>
            <a:cxnSpLocks/>
          </p:cNvCxnSpPr>
          <p:nvPr/>
        </p:nvCxnSpPr>
        <p:spPr bwMode="auto">
          <a:xfrm>
            <a:off x="4447215" y="5789641"/>
            <a:ext cx="3593473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8146B83-8C85-4478-9B05-210ED4F6A5DC}"/>
              </a:ext>
            </a:extLst>
          </p:cNvPr>
          <p:cNvCxnSpPr>
            <a:cxnSpLocks/>
          </p:cNvCxnSpPr>
          <p:nvPr/>
        </p:nvCxnSpPr>
        <p:spPr bwMode="auto">
          <a:xfrm>
            <a:off x="4447215" y="1776934"/>
            <a:ext cx="3593473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C486E15-0157-45B5-B431-26A20A4E44AD}"/>
              </a:ext>
            </a:extLst>
          </p:cNvPr>
          <p:cNvSpPr>
            <a:spLocks noChangeAspect="1"/>
          </p:cNvSpPr>
          <p:nvPr/>
        </p:nvSpPr>
        <p:spPr bwMode="auto">
          <a:xfrm>
            <a:off x="4447215" y="1528980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 영상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0A1FEBE-4E29-46DE-8641-92F818F1C901}"/>
              </a:ext>
            </a:extLst>
          </p:cNvPr>
          <p:cNvSpPr/>
          <p:nvPr/>
        </p:nvSpPr>
        <p:spPr bwMode="auto">
          <a:xfrm>
            <a:off x="4612298" y="1871612"/>
            <a:ext cx="1598809" cy="8349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443D5B-940E-4EEE-B278-1F1DF51E139C}"/>
              </a:ext>
            </a:extLst>
          </p:cNvPr>
          <p:cNvSpPr txBox="1"/>
          <p:nvPr/>
        </p:nvSpPr>
        <p:spPr>
          <a:xfrm>
            <a:off x="4612298" y="2754979"/>
            <a:ext cx="159880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20CD82D-18C6-4EF5-BFFB-58C552B3C4AE}"/>
              </a:ext>
            </a:extLst>
          </p:cNvPr>
          <p:cNvSpPr/>
          <p:nvPr/>
        </p:nvSpPr>
        <p:spPr bwMode="auto">
          <a:xfrm>
            <a:off x="6273289" y="1871612"/>
            <a:ext cx="1598809" cy="8349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5ABA57-2200-4F31-BA8F-CB09D0B4DA46}"/>
              </a:ext>
            </a:extLst>
          </p:cNvPr>
          <p:cNvSpPr txBox="1"/>
          <p:nvPr/>
        </p:nvSpPr>
        <p:spPr>
          <a:xfrm>
            <a:off x="6273289" y="2754979"/>
            <a:ext cx="159880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B2624AA-822E-49DE-BEFA-4420A6B724EC}"/>
              </a:ext>
            </a:extLst>
          </p:cNvPr>
          <p:cNvCxnSpPr>
            <a:cxnSpLocks/>
          </p:cNvCxnSpPr>
          <p:nvPr/>
        </p:nvCxnSpPr>
        <p:spPr bwMode="auto">
          <a:xfrm>
            <a:off x="4447215" y="3499202"/>
            <a:ext cx="3593473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B08D577-7CF7-4DF8-8C6A-762DD1E87622}"/>
              </a:ext>
            </a:extLst>
          </p:cNvPr>
          <p:cNvSpPr txBox="1"/>
          <p:nvPr/>
        </p:nvSpPr>
        <p:spPr>
          <a:xfrm>
            <a:off x="1032618" y="5195337"/>
            <a:ext cx="3172081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 정상 만찬장소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D3C5B9C-3D0B-4321-8004-ABA327414248}"/>
              </a:ext>
            </a:extLst>
          </p:cNvPr>
          <p:cNvCxnSpPr>
            <a:cxnSpLocks/>
          </p:cNvCxnSpPr>
          <p:nvPr/>
        </p:nvCxnSpPr>
        <p:spPr bwMode="auto">
          <a:xfrm>
            <a:off x="946370" y="1776934"/>
            <a:ext cx="3382625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2B61D2-F03C-4443-A616-275BA04977A3}"/>
              </a:ext>
            </a:extLst>
          </p:cNvPr>
          <p:cNvSpPr>
            <a:spLocks noChangeAspect="1"/>
          </p:cNvSpPr>
          <p:nvPr/>
        </p:nvSpPr>
        <p:spPr bwMode="auto">
          <a:xfrm>
            <a:off x="946370" y="1528980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ISSUE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D6593E0-BA9B-489E-BD32-8C9F17859B73}"/>
              </a:ext>
            </a:extLst>
          </p:cNvPr>
          <p:cNvCxnSpPr>
            <a:cxnSpLocks/>
          </p:cNvCxnSpPr>
          <p:nvPr/>
        </p:nvCxnSpPr>
        <p:spPr bwMode="auto">
          <a:xfrm>
            <a:off x="946370" y="4075997"/>
            <a:ext cx="3382625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BB400B6-17EF-4A7C-9803-4D60F7064930}"/>
              </a:ext>
            </a:extLst>
          </p:cNvPr>
          <p:cNvSpPr>
            <a:spLocks noChangeAspect="1"/>
          </p:cNvSpPr>
          <p:nvPr/>
        </p:nvSpPr>
        <p:spPr bwMode="auto">
          <a:xfrm>
            <a:off x="946370" y="3828043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ISSUE LIVE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18DCE90-E394-4394-B2C3-149ABCFDD1AF}"/>
              </a:ext>
            </a:extLst>
          </p:cNvPr>
          <p:cNvSpPr/>
          <p:nvPr/>
        </p:nvSpPr>
        <p:spPr bwMode="auto">
          <a:xfrm>
            <a:off x="5941783" y="2443390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117DC90-3016-4E74-B14C-DFE76DEE6C36}"/>
              </a:ext>
            </a:extLst>
          </p:cNvPr>
          <p:cNvSpPr/>
          <p:nvPr/>
        </p:nvSpPr>
        <p:spPr bwMode="auto">
          <a:xfrm>
            <a:off x="7596412" y="4733744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F718D6-48A3-4362-9E0B-F5CD4F93A04D}"/>
              </a:ext>
            </a:extLst>
          </p:cNvPr>
          <p:cNvSpPr/>
          <p:nvPr/>
        </p:nvSpPr>
        <p:spPr bwMode="auto">
          <a:xfrm>
            <a:off x="3888768" y="1996307"/>
            <a:ext cx="331565" cy="33156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840BA8-6AC5-4A8D-BEFE-996985A0FCE1}"/>
              </a:ext>
            </a:extLst>
          </p:cNvPr>
          <p:cNvSpPr/>
          <p:nvPr/>
        </p:nvSpPr>
        <p:spPr bwMode="auto">
          <a:xfrm>
            <a:off x="3669976" y="189007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0A724AA-6CA8-42E7-A54A-1749D92D85C7}"/>
              </a:ext>
            </a:extLst>
          </p:cNvPr>
          <p:cNvGrpSpPr/>
          <p:nvPr/>
        </p:nvGrpSpPr>
        <p:grpSpPr>
          <a:xfrm>
            <a:off x="5858044" y="3218777"/>
            <a:ext cx="821683" cy="216784"/>
            <a:chOff x="5954802" y="3253613"/>
            <a:chExt cx="821683" cy="21678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FFADAE-0ABE-4751-ACFD-E59540B95C15}"/>
                </a:ext>
              </a:extLst>
            </p:cNvPr>
            <p:cNvSpPr/>
            <p:nvPr/>
          </p:nvSpPr>
          <p:spPr bwMode="auto">
            <a:xfrm>
              <a:off x="5954802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7D0E1AD-6BF6-4DCC-BD86-62B10A6BDFEF}"/>
                </a:ext>
              </a:extLst>
            </p:cNvPr>
            <p:cNvSpPr/>
            <p:nvPr/>
          </p:nvSpPr>
          <p:spPr bwMode="auto">
            <a:xfrm>
              <a:off x="6559701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2AEE9CF-8BC3-4BB6-8616-567135F1FC6D}"/>
                </a:ext>
              </a:extLst>
            </p:cNvPr>
            <p:cNvSpPr txBox="1"/>
            <p:nvPr/>
          </p:nvSpPr>
          <p:spPr>
            <a:xfrm>
              <a:off x="6159066" y="3256559"/>
              <a:ext cx="410080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1/3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FAA8CAA-2C1F-4D50-8BDD-40E24F683704}"/>
              </a:ext>
            </a:extLst>
          </p:cNvPr>
          <p:cNvGrpSpPr/>
          <p:nvPr/>
        </p:nvGrpSpPr>
        <p:grpSpPr>
          <a:xfrm>
            <a:off x="5858044" y="5491714"/>
            <a:ext cx="821683" cy="216784"/>
            <a:chOff x="5954802" y="3253613"/>
            <a:chExt cx="821683" cy="21678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43064A8-8039-4CB6-BAEB-B19476825DE4}"/>
                </a:ext>
              </a:extLst>
            </p:cNvPr>
            <p:cNvSpPr/>
            <p:nvPr/>
          </p:nvSpPr>
          <p:spPr bwMode="auto">
            <a:xfrm>
              <a:off x="5954802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90C067B-F76A-4600-AA25-0993876AEC46}"/>
                </a:ext>
              </a:extLst>
            </p:cNvPr>
            <p:cNvSpPr/>
            <p:nvPr/>
          </p:nvSpPr>
          <p:spPr bwMode="auto">
            <a:xfrm>
              <a:off x="6559701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23819F2-4FA4-408D-8BCA-55D20DFDCACE}"/>
                </a:ext>
              </a:extLst>
            </p:cNvPr>
            <p:cNvSpPr txBox="1"/>
            <p:nvPr/>
          </p:nvSpPr>
          <p:spPr>
            <a:xfrm>
              <a:off x="6159066" y="3256559"/>
              <a:ext cx="410080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1/3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750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SB_KNP_02_06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20447"/>
              </p:ext>
            </p:extLst>
          </p:nvPr>
        </p:nvGraphicFramePr>
        <p:xfrm>
          <a:off x="8939284" y="973008"/>
          <a:ext cx="3152632" cy="409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및 오늘의 주요뉴스 영역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이슈에 따른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 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단독보도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해당 영역을 설정한 경우 노출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적용한 단독 보도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취재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해당 영역을 설정한 경우 노출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텍스트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리스트 기사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2C3FD6-963C-4635-9D73-2DFBEAFCEADF}"/>
              </a:ext>
            </a:extLst>
          </p:cNvPr>
          <p:cNvSpPr/>
          <p:nvPr/>
        </p:nvSpPr>
        <p:spPr bwMode="auto">
          <a:xfrm>
            <a:off x="953984" y="1713225"/>
            <a:ext cx="3375012" cy="16288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E03811-C410-4F79-A655-6D36E09241A4}"/>
              </a:ext>
            </a:extLst>
          </p:cNvPr>
          <p:cNvSpPr/>
          <p:nvPr/>
        </p:nvSpPr>
        <p:spPr bwMode="auto">
          <a:xfrm>
            <a:off x="104775" y="1674335"/>
            <a:ext cx="786968" cy="166771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단독보고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적용 시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FFE45CA-4CC8-4442-B692-E7EC609734E5}"/>
              </a:ext>
            </a:extLst>
          </p:cNvPr>
          <p:cNvSpPr/>
          <p:nvPr/>
        </p:nvSpPr>
        <p:spPr bwMode="auto">
          <a:xfrm>
            <a:off x="737430" y="224901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07ABEB7-C3E3-4956-AA2B-AE69334CD735}"/>
              </a:ext>
            </a:extLst>
          </p:cNvPr>
          <p:cNvCxnSpPr>
            <a:cxnSpLocks/>
          </p:cNvCxnSpPr>
          <p:nvPr/>
        </p:nvCxnSpPr>
        <p:spPr bwMode="auto">
          <a:xfrm>
            <a:off x="4447215" y="1622527"/>
            <a:ext cx="3593473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CBF0CE3-1818-468F-97B2-90DDE905D1AC}"/>
              </a:ext>
            </a:extLst>
          </p:cNvPr>
          <p:cNvSpPr>
            <a:spLocks noChangeAspect="1"/>
          </p:cNvSpPr>
          <p:nvPr/>
        </p:nvSpPr>
        <p:spPr bwMode="auto">
          <a:xfrm>
            <a:off x="4447215" y="1374573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 영상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120A4C7-53E6-428F-AF77-E0D4B5F8C11E}"/>
              </a:ext>
            </a:extLst>
          </p:cNvPr>
          <p:cNvSpPr/>
          <p:nvPr/>
        </p:nvSpPr>
        <p:spPr bwMode="auto">
          <a:xfrm>
            <a:off x="4612298" y="1717205"/>
            <a:ext cx="1598809" cy="8349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C2E14F-ADAE-4D20-8BB7-B9467D30D3E2}"/>
              </a:ext>
            </a:extLst>
          </p:cNvPr>
          <p:cNvSpPr txBox="1"/>
          <p:nvPr/>
        </p:nvSpPr>
        <p:spPr>
          <a:xfrm>
            <a:off x="4612298" y="2600572"/>
            <a:ext cx="159880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30FB692-02F7-4170-80D0-3495EF427ED0}"/>
              </a:ext>
            </a:extLst>
          </p:cNvPr>
          <p:cNvSpPr/>
          <p:nvPr/>
        </p:nvSpPr>
        <p:spPr bwMode="auto">
          <a:xfrm>
            <a:off x="6273289" y="1717205"/>
            <a:ext cx="1598809" cy="8349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76C390-EFE6-4052-B35E-F180157AC582}"/>
              </a:ext>
            </a:extLst>
          </p:cNvPr>
          <p:cNvSpPr txBox="1"/>
          <p:nvPr/>
        </p:nvSpPr>
        <p:spPr>
          <a:xfrm>
            <a:off x="6273289" y="2600572"/>
            <a:ext cx="159880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ABFE609-1E9A-409C-A669-E455A829E96E}"/>
              </a:ext>
            </a:extLst>
          </p:cNvPr>
          <p:cNvCxnSpPr>
            <a:cxnSpLocks/>
          </p:cNvCxnSpPr>
          <p:nvPr/>
        </p:nvCxnSpPr>
        <p:spPr bwMode="auto">
          <a:xfrm>
            <a:off x="4447215" y="3344795"/>
            <a:ext cx="3593473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205D6DF9-5FB6-4710-ABDE-ED880F518667}"/>
              </a:ext>
            </a:extLst>
          </p:cNvPr>
          <p:cNvCxnSpPr>
            <a:cxnSpLocks/>
          </p:cNvCxnSpPr>
          <p:nvPr/>
        </p:nvCxnSpPr>
        <p:spPr bwMode="auto">
          <a:xfrm>
            <a:off x="947737" y="4159593"/>
            <a:ext cx="3423504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D424279-CD36-4EF3-9FDD-AE86A9F4FC86}"/>
              </a:ext>
            </a:extLst>
          </p:cNvPr>
          <p:cNvSpPr>
            <a:spLocks noChangeAspect="1"/>
          </p:cNvSpPr>
          <p:nvPr/>
        </p:nvSpPr>
        <p:spPr bwMode="auto">
          <a:xfrm>
            <a:off x="947739" y="3911639"/>
            <a:ext cx="849230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취재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K</a:t>
            </a:r>
            <a:endParaRPr lang="ko-KR" altLang="en-US" sz="10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7C383CC-849A-4F96-86A8-6C76E61272CD}"/>
              </a:ext>
            </a:extLst>
          </p:cNvPr>
          <p:cNvSpPr/>
          <p:nvPr/>
        </p:nvSpPr>
        <p:spPr bwMode="auto">
          <a:xfrm>
            <a:off x="104775" y="3901467"/>
            <a:ext cx="786968" cy="19678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취재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 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적용 시 </a:t>
            </a: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F57265BA-B101-4CC1-A516-9B06E6D1659E}"/>
              </a:ext>
            </a:extLst>
          </p:cNvPr>
          <p:cNvSpPr/>
          <p:nvPr/>
        </p:nvSpPr>
        <p:spPr bwMode="auto">
          <a:xfrm>
            <a:off x="745263" y="453787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B01A1D2-3041-460F-9D34-2C47AA51B3F4}"/>
              </a:ext>
            </a:extLst>
          </p:cNvPr>
          <p:cNvSpPr txBox="1"/>
          <p:nvPr/>
        </p:nvSpPr>
        <p:spPr>
          <a:xfrm>
            <a:off x="983863" y="4328878"/>
            <a:ext cx="3055477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북한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유엔 정보위 회의서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한미연합훈련으로 한반도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B1CE6E0-C223-4EEE-856C-7364B8F8F3CD}"/>
              </a:ext>
            </a:extLst>
          </p:cNvPr>
          <p:cNvSpPr txBox="1"/>
          <p:nvPr/>
        </p:nvSpPr>
        <p:spPr>
          <a:xfrm>
            <a:off x="983863" y="4628179"/>
            <a:ext cx="3055477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대통령실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한국 기업 부담 줄이기로 명쾌히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4AB354A-B6D5-4250-B59F-599F0F9668E9}"/>
              </a:ext>
            </a:extLst>
          </p:cNvPr>
          <p:cNvSpPr txBox="1"/>
          <p:nvPr/>
        </p:nvSpPr>
        <p:spPr>
          <a:xfrm>
            <a:off x="983863" y="4933883"/>
            <a:ext cx="3055477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세금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 원 덜 걷혀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역대 최대 감소폭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B8520583-8DFD-47B5-AF9E-EBDD0808A99B}"/>
              </a:ext>
            </a:extLst>
          </p:cNvPr>
          <p:cNvCxnSpPr>
            <a:cxnSpLocks/>
          </p:cNvCxnSpPr>
          <p:nvPr/>
        </p:nvCxnSpPr>
        <p:spPr bwMode="auto">
          <a:xfrm>
            <a:off x="963329" y="4584698"/>
            <a:ext cx="3407912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FE0C3970-8C3C-49F8-9E91-86BFDDAEA62C}"/>
              </a:ext>
            </a:extLst>
          </p:cNvPr>
          <p:cNvCxnSpPr>
            <a:cxnSpLocks/>
          </p:cNvCxnSpPr>
          <p:nvPr/>
        </p:nvCxnSpPr>
        <p:spPr bwMode="auto">
          <a:xfrm flipV="1">
            <a:off x="963329" y="4879781"/>
            <a:ext cx="3407912" cy="1664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114C617-B691-4ABA-B427-A2D0358AE971}"/>
              </a:ext>
            </a:extLst>
          </p:cNvPr>
          <p:cNvCxnSpPr>
            <a:cxnSpLocks/>
          </p:cNvCxnSpPr>
          <p:nvPr/>
        </p:nvCxnSpPr>
        <p:spPr bwMode="auto">
          <a:xfrm>
            <a:off x="963329" y="5179215"/>
            <a:ext cx="3348823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8CF508E8-1A52-4B72-8769-C17A33DB1B9F}"/>
              </a:ext>
            </a:extLst>
          </p:cNvPr>
          <p:cNvSpPr txBox="1"/>
          <p:nvPr/>
        </p:nvSpPr>
        <p:spPr>
          <a:xfrm>
            <a:off x="983863" y="5221266"/>
            <a:ext cx="3055477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세금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 원 덜 걷혀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역대 최대 감소폭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0539ABA7-8A7F-4FAC-9A21-D684B005E8EA}"/>
              </a:ext>
            </a:extLst>
          </p:cNvPr>
          <p:cNvCxnSpPr>
            <a:cxnSpLocks/>
          </p:cNvCxnSpPr>
          <p:nvPr/>
        </p:nvCxnSpPr>
        <p:spPr bwMode="auto">
          <a:xfrm>
            <a:off x="963329" y="5466598"/>
            <a:ext cx="3407912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81D70A84-4C6A-4C3A-9F1F-80771CE68560}"/>
              </a:ext>
            </a:extLst>
          </p:cNvPr>
          <p:cNvCxnSpPr>
            <a:cxnSpLocks/>
          </p:cNvCxnSpPr>
          <p:nvPr/>
        </p:nvCxnSpPr>
        <p:spPr bwMode="auto">
          <a:xfrm>
            <a:off x="947737" y="5869346"/>
            <a:ext cx="3423504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6C6BC752-E05A-4A8F-8539-D41F8F022346}"/>
              </a:ext>
            </a:extLst>
          </p:cNvPr>
          <p:cNvCxnSpPr>
            <a:cxnSpLocks/>
          </p:cNvCxnSpPr>
          <p:nvPr/>
        </p:nvCxnSpPr>
        <p:spPr bwMode="auto">
          <a:xfrm>
            <a:off x="4447215" y="4149421"/>
            <a:ext cx="3593473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5A033DDD-2FB3-4119-990E-B7052F7F4E26}"/>
              </a:ext>
            </a:extLst>
          </p:cNvPr>
          <p:cNvSpPr>
            <a:spLocks noChangeAspect="1"/>
          </p:cNvSpPr>
          <p:nvPr/>
        </p:nvSpPr>
        <p:spPr bwMode="auto">
          <a:xfrm>
            <a:off x="4447215" y="3901467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 영상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A5ED528-67BE-4229-A618-E4ED4AF3951A}"/>
              </a:ext>
            </a:extLst>
          </p:cNvPr>
          <p:cNvSpPr/>
          <p:nvPr/>
        </p:nvSpPr>
        <p:spPr bwMode="auto">
          <a:xfrm>
            <a:off x="4612298" y="4244099"/>
            <a:ext cx="1598809" cy="8349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295CFD3-A530-472E-9B57-9334942E71FE}"/>
              </a:ext>
            </a:extLst>
          </p:cNvPr>
          <p:cNvSpPr txBox="1"/>
          <p:nvPr/>
        </p:nvSpPr>
        <p:spPr>
          <a:xfrm>
            <a:off x="4612298" y="5127466"/>
            <a:ext cx="159880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4E21641-0452-4034-B7BD-424187AF411F}"/>
              </a:ext>
            </a:extLst>
          </p:cNvPr>
          <p:cNvSpPr/>
          <p:nvPr/>
        </p:nvSpPr>
        <p:spPr bwMode="auto">
          <a:xfrm>
            <a:off x="6273289" y="4244099"/>
            <a:ext cx="1598809" cy="8349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8BA8592-E8BD-415F-ADE8-031CC93EB3B2}"/>
              </a:ext>
            </a:extLst>
          </p:cNvPr>
          <p:cNvSpPr txBox="1"/>
          <p:nvPr/>
        </p:nvSpPr>
        <p:spPr>
          <a:xfrm>
            <a:off x="6273289" y="5127466"/>
            <a:ext cx="159880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0BC192FD-2F75-4FC1-A701-D12C756B0856}"/>
              </a:ext>
            </a:extLst>
          </p:cNvPr>
          <p:cNvCxnSpPr>
            <a:cxnSpLocks/>
          </p:cNvCxnSpPr>
          <p:nvPr/>
        </p:nvCxnSpPr>
        <p:spPr bwMode="auto">
          <a:xfrm>
            <a:off x="4447215" y="5871689"/>
            <a:ext cx="3593473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786A831-6B06-4022-B691-49D892E403A5}"/>
              </a:ext>
            </a:extLst>
          </p:cNvPr>
          <p:cNvSpPr txBox="1"/>
          <p:nvPr/>
        </p:nvSpPr>
        <p:spPr>
          <a:xfrm>
            <a:off x="1032618" y="2769120"/>
            <a:ext cx="3172081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08C940-182A-4113-9596-E344AEBF27D0}"/>
              </a:ext>
            </a:extLst>
          </p:cNvPr>
          <p:cNvSpPr txBox="1"/>
          <p:nvPr/>
        </p:nvSpPr>
        <p:spPr>
          <a:xfrm>
            <a:off x="983863" y="5517357"/>
            <a:ext cx="3055477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세금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 원 덜 걷혀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역대 최대 감소폭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AF1E0A8-F0A9-4600-941C-19E2D97F778B}"/>
              </a:ext>
            </a:extLst>
          </p:cNvPr>
          <p:cNvCxnSpPr>
            <a:cxnSpLocks/>
          </p:cNvCxnSpPr>
          <p:nvPr/>
        </p:nvCxnSpPr>
        <p:spPr bwMode="auto">
          <a:xfrm>
            <a:off x="955078" y="1622527"/>
            <a:ext cx="3373918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D8ADB24-05BE-41C1-8771-2AA7465E8976}"/>
              </a:ext>
            </a:extLst>
          </p:cNvPr>
          <p:cNvSpPr>
            <a:spLocks noChangeAspect="1"/>
          </p:cNvSpPr>
          <p:nvPr/>
        </p:nvSpPr>
        <p:spPr bwMode="auto">
          <a:xfrm>
            <a:off x="955078" y="1374573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단독보도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181B33-251B-451E-A6B3-1D31FC321BE3}"/>
              </a:ext>
            </a:extLst>
          </p:cNvPr>
          <p:cNvSpPr/>
          <p:nvPr/>
        </p:nvSpPr>
        <p:spPr bwMode="auto">
          <a:xfrm>
            <a:off x="5941783" y="2305681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0B0DBB5-F301-4374-A569-D9C97B62638D}"/>
              </a:ext>
            </a:extLst>
          </p:cNvPr>
          <p:cNvSpPr/>
          <p:nvPr/>
        </p:nvSpPr>
        <p:spPr bwMode="auto">
          <a:xfrm>
            <a:off x="7605121" y="2305681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5EC02FC-B1DA-4681-BE81-3528D4EAF799}"/>
              </a:ext>
            </a:extLst>
          </p:cNvPr>
          <p:cNvSpPr/>
          <p:nvPr/>
        </p:nvSpPr>
        <p:spPr bwMode="auto">
          <a:xfrm>
            <a:off x="7605121" y="4831166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E9B8A9F-A21C-4C9C-BDAC-76005EBE9BBB}"/>
              </a:ext>
            </a:extLst>
          </p:cNvPr>
          <p:cNvGrpSpPr/>
          <p:nvPr/>
        </p:nvGrpSpPr>
        <p:grpSpPr>
          <a:xfrm>
            <a:off x="5858044" y="3061441"/>
            <a:ext cx="821683" cy="216784"/>
            <a:chOff x="5954802" y="3253613"/>
            <a:chExt cx="821683" cy="21678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609E4EC-0C03-4486-AEF8-5A8BB8882414}"/>
                </a:ext>
              </a:extLst>
            </p:cNvPr>
            <p:cNvSpPr/>
            <p:nvPr/>
          </p:nvSpPr>
          <p:spPr bwMode="auto">
            <a:xfrm>
              <a:off x="5954802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C6C4199-E897-4667-A395-0D99AD9266D1}"/>
                </a:ext>
              </a:extLst>
            </p:cNvPr>
            <p:cNvSpPr/>
            <p:nvPr/>
          </p:nvSpPr>
          <p:spPr bwMode="auto">
            <a:xfrm>
              <a:off x="6559701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F61CF8C-CFEC-4AD3-BF31-364277C4620A}"/>
                </a:ext>
              </a:extLst>
            </p:cNvPr>
            <p:cNvSpPr txBox="1"/>
            <p:nvPr/>
          </p:nvSpPr>
          <p:spPr>
            <a:xfrm>
              <a:off x="6159066" y="3256559"/>
              <a:ext cx="410080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1/3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F2BE6B4-84B7-4EE8-8BA1-5041AC4384FD}"/>
              </a:ext>
            </a:extLst>
          </p:cNvPr>
          <p:cNvGrpSpPr/>
          <p:nvPr/>
        </p:nvGrpSpPr>
        <p:grpSpPr>
          <a:xfrm>
            <a:off x="5858044" y="5578218"/>
            <a:ext cx="821683" cy="216784"/>
            <a:chOff x="5954802" y="3253613"/>
            <a:chExt cx="821683" cy="21678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D50F7AC-4996-47C7-94B8-88CBBAB20487}"/>
                </a:ext>
              </a:extLst>
            </p:cNvPr>
            <p:cNvSpPr/>
            <p:nvPr/>
          </p:nvSpPr>
          <p:spPr bwMode="auto">
            <a:xfrm>
              <a:off x="5954802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C90FD56-141D-4A52-8636-41473BF06E9C}"/>
                </a:ext>
              </a:extLst>
            </p:cNvPr>
            <p:cNvSpPr/>
            <p:nvPr/>
          </p:nvSpPr>
          <p:spPr bwMode="auto">
            <a:xfrm>
              <a:off x="6559701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A3F916B-4C23-4D23-98D4-8B9E27DE3652}"/>
                </a:ext>
              </a:extLst>
            </p:cNvPr>
            <p:cNvSpPr txBox="1"/>
            <p:nvPr/>
          </p:nvSpPr>
          <p:spPr>
            <a:xfrm>
              <a:off x="6159066" y="3256559"/>
              <a:ext cx="410080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1/3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94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1">
            <a:extLst>
              <a:ext uri="{FF2B5EF4-FFF2-40B4-BE49-F238E27FC236}">
                <a16:creationId xmlns:a16="http://schemas.microsoft.com/office/drawing/2014/main" id="{6F79A2A1-DE04-4B35-B476-BFA513386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25469"/>
              </p:ext>
            </p:extLst>
          </p:nvPr>
        </p:nvGraphicFramePr>
        <p:xfrm>
          <a:off x="620785" y="1696530"/>
          <a:ext cx="10996450" cy="2055600"/>
        </p:xfrm>
        <a:graphic>
          <a:graphicData uri="http://schemas.openxmlformats.org/drawingml/2006/table">
            <a:tbl>
              <a:tblPr/>
              <a:tblGrid>
                <a:gridCol w="132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166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5138058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해상도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컨텐츠 영역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1280px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Toolbar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포함 컨텐츠 영역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1378px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디바이스 해상도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서비스 방식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고정된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 브라우저의 사이즈에 따른 변경 제공하지 않음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유연한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Mobile, Tablet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해상도 기준에 따른 반응형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화면방향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Portrait, Landscape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지원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98197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지원 버전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 10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MAC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브라우저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크롬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사파리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엣지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익스플로러는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 에서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모든 정합성을 제공하지는 않지만 내용 확인은 가능한 수준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최신버전 기준으로 출시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이내 버전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Android 10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iOS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이내 출시된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Mobile/Tablet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308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CB51B5-27C4-4FCB-A35B-BBB9E4738D7D}"/>
              </a:ext>
            </a:extLst>
          </p:cNvPr>
          <p:cNvSpPr txBox="1"/>
          <p:nvPr/>
        </p:nvSpPr>
        <p:spPr>
          <a:xfrm>
            <a:off x="531570" y="755009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해상도 기준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B82BC-33EB-4B0A-9F0B-66301F400289}"/>
              </a:ext>
            </a:extLst>
          </p:cNvPr>
          <p:cNvSpPr txBox="1"/>
          <p:nvPr/>
        </p:nvSpPr>
        <p:spPr>
          <a:xfrm>
            <a:off x="466635" y="2925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 서비스 정책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67853-11C2-4AE2-A0F8-5D63F7E89F27}"/>
              </a:ext>
            </a:extLst>
          </p:cNvPr>
          <p:cNvSpPr txBox="1"/>
          <p:nvPr/>
        </p:nvSpPr>
        <p:spPr>
          <a:xfrm>
            <a:off x="687977" y="1001230"/>
            <a:ext cx="10746219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홈페이지의 해상도는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Mobile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구분하여 기준을 제공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이용 환경에서 최적화된 서비스를 이용할 수 있도록 하는 것을 목적으로 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환경에서는 고정된 해상도를 제공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Mobile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환경에서는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Device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따른 반응형을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86066-1A35-4B93-908C-C41FE783A173}"/>
              </a:ext>
            </a:extLst>
          </p:cNvPr>
          <p:cNvSpPr txBox="1"/>
          <p:nvPr/>
        </p:nvSpPr>
        <p:spPr>
          <a:xfrm>
            <a:off x="531570" y="4003306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기준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F5D6A-53A7-46B3-8D97-7681A83C863B}"/>
              </a:ext>
            </a:extLst>
          </p:cNvPr>
          <p:cNvSpPr txBox="1"/>
          <p:nvPr/>
        </p:nvSpPr>
        <p:spPr>
          <a:xfrm>
            <a:off x="687977" y="4249527"/>
            <a:ext cx="10746219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 홈페이지에서 컨텐츠를 제공하는데 있어 통일성 있는 기준을 제공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공통된 경험을 통해 사용성을 높이 수 있도록 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홈페이지에서 컨텐츠 제공에 있어 공통적으로 적용되는 기준은 다음과 같다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graphicFrame>
        <p:nvGraphicFramePr>
          <p:cNvPr id="10" name="Group 91">
            <a:extLst>
              <a:ext uri="{FF2B5EF4-FFF2-40B4-BE49-F238E27FC236}">
                <a16:creationId xmlns:a16="http://schemas.microsoft.com/office/drawing/2014/main" id="{8E9FDDCB-16A2-474B-B962-E8E53BB8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09499"/>
              </p:ext>
            </p:extLst>
          </p:nvPr>
        </p:nvGraphicFramePr>
        <p:xfrm>
          <a:off x="620785" y="4822907"/>
          <a:ext cx="10996451" cy="1678392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 rowSpan="2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썸네일 이미지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기사인 경우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98197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링크 인지 효과 제공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제공하지 않음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모바일은 불필요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30858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길이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길이가 정의된 기준을 오버하는 경우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및 알립니다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10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80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SB_KNP_02_07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66050"/>
              </p:ext>
            </p:extLst>
          </p:nvPr>
        </p:nvGraphicFramePr>
        <p:xfrm>
          <a:off x="8939284" y="973008"/>
          <a:ext cx="3152632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배너의 고유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최신뉴스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텍스트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리스트 기사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 안내 아이콘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아이콘 클릭 시 안내 문구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노출 상태에서 그 외 지역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안내 문구 닫힘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 탭 메뉴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구분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홈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KBS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홈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에서 각각 많이 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순으로 순위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Tag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Tag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기사의 경우 클릭 시 유튜브 채널로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포털의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B3EA4C6-2E08-4435-A85B-2A117172386C}"/>
              </a:ext>
            </a:extLst>
          </p:cNvPr>
          <p:cNvGrpSpPr/>
          <p:nvPr/>
        </p:nvGrpSpPr>
        <p:grpSpPr>
          <a:xfrm>
            <a:off x="942686" y="1557338"/>
            <a:ext cx="7098002" cy="478067"/>
            <a:chOff x="942686" y="1537109"/>
            <a:chExt cx="5042479" cy="478067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05E69A3-C57B-4167-A1FC-42E655A99081}"/>
                </a:ext>
              </a:extLst>
            </p:cNvPr>
            <p:cNvSpPr/>
            <p:nvPr/>
          </p:nvSpPr>
          <p:spPr bwMode="auto">
            <a:xfrm>
              <a:off x="942686" y="1537109"/>
              <a:ext cx="2474769" cy="47806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BANNER</a:t>
              </a: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2B73398-C289-436D-A9C6-2E9F134F18E8}"/>
                </a:ext>
              </a:extLst>
            </p:cNvPr>
            <p:cNvSpPr/>
            <p:nvPr/>
          </p:nvSpPr>
          <p:spPr bwMode="auto">
            <a:xfrm>
              <a:off x="3510396" y="1537109"/>
              <a:ext cx="2474769" cy="47806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BANNER</a:t>
              </a: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0" name="타원 139">
            <a:extLst>
              <a:ext uri="{FF2B5EF4-FFF2-40B4-BE49-F238E27FC236}">
                <a16:creationId xmlns:a16="http://schemas.microsoft.com/office/drawing/2014/main" id="{A89FD983-D295-46F8-B602-E67187685D9F}"/>
              </a:ext>
            </a:extLst>
          </p:cNvPr>
          <p:cNvSpPr/>
          <p:nvPr/>
        </p:nvSpPr>
        <p:spPr bwMode="auto">
          <a:xfrm>
            <a:off x="710621" y="171140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E02438A-AC3B-49CF-A59E-634A9BEFBA37}"/>
              </a:ext>
            </a:extLst>
          </p:cNvPr>
          <p:cNvCxnSpPr>
            <a:cxnSpLocks/>
          </p:cNvCxnSpPr>
          <p:nvPr/>
        </p:nvCxnSpPr>
        <p:spPr bwMode="auto">
          <a:xfrm>
            <a:off x="947739" y="2525643"/>
            <a:ext cx="3508374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7C387A1-537E-4BFB-BCF7-1FA73AF75F03}"/>
              </a:ext>
            </a:extLst>
          </p:cNvPr>
          <p:cNvCxnSpPr>
            <a:cxnSpLocks/>
          </p:cNvCxnSpPr>
          <p:nvPr/>
        </p:nvCxnSpPr>
        <p:spPr bwMode="auto">
          <a:xfrm>
            <a:off x="4489450" y="2525643"/>
            <a:ext cx="350924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7035634-EAC3-424D-9097-5D9D7DD33AA4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2277689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최신뉴스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EE1CB31-CE2C-402C-8D61-AC22915092C1}"/>
              </a:ext>
            </a:extLst>
          </p:cNvPr>
          <p:cNvSpPr>
            <a:spLocks noChangeAspect="1"/>
          </p:cNvSpPr>
          <p:nvPr/>
        </p:nvSpPr>
        <p:spPr bwMode="auto">
          <a:xfrm>
            <a:off x="4456113" y="2277689"/>
            <a:ext cx="849230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많이 본 뉴스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97B4A91-3416-4128-9533-F4E1060F5CC6}"/>
              </a:ext>
            </a:extLst>
          </p:cNvPr>
          <p:cNvCxnSpPr>
            <a:cxnSpLocks/>
          </p:cNvCxnSpPr>
          <p:nvPr/>
        </p:nvCxnSpPr>
        <p:spPr bwMode="auto">
          <a:xfrm>
            <a:off x="4369377" y="2904334"/>
            <a:ext cx="86736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3BD06D2-2EC8-481E-9394-943A4BCD13BA}"/>
              </a:ext>
            </a:extLst>
          </p:cNvPr>
          <p:cNvCxnSpPr>
            <a:cxnSpLocks/>
          </p:cNvCxnSpPr>
          <p:nvPr/>
        </p:nvCxnSpPr>
        <p:spPr bwMode="auto">
          <a:xfrm>
            <a:off x="4369377" y="3273788"/>
            <a:ext cx="86736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BCABBF3-BD77-4162-957D-C075DD96BDCB}"/>
              </a:ext>
            </a:extLst>
          </p:cNvPr>
          <p:cNvCxnSpPr>
            <a:cxnSpLocks/>
          </p:cNvCxnSpPr>
          <p:nvPr/>
        </p:nvCxnSpPr>
        <p:spPr bwMode="auto">
          <a:xfrm>
            <a:off x="4369377" y="3652478"/>
            <a:ext cx="64078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391826F-3427-4550-A251-CC55F11E4D1E}"/>
              </a:ext>
            </a:extLst>
          </p:cNvPr>
          <p:cNvSpPr txBox="1"/>
          <p:nvPr/>
        </p:nvSpPr>
        <p:spPr>
          <a:xfrm>
            <a:off x="970602" y="2618916"/>
            <a:ext cx="3462853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“회사로 복귀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해야죠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” 했던 대표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법정구속 이유는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1041F6D-2EEA-47EF-B142-E5F41608BD37}"/>
              </a:ext>
            </a:extLst>
          </p:cNvPr>
          <p:cNvSpPr txBox="1"/>
          <p:nvPr/>
        </p:nvSpPr>
        <p:spPr>
          <a:xfrm>
            <a:off x="970602" y="2960661"/>
            <a:ext cx="3462853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“회사로 복귀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해야죠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” 했던 대표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법정구속 이유는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63E8CCB-5A7A-4476-88F0-485244574BB8}"/>
              </a:ext>
            </a:extLst>
          </p:cNvPr>
          <p:cNvSpPr txBox="1"/>
          <p:nvPr/>
        </p:nvSpPr>
        <p:spPr>
          <a:xfrm>
            <a:off x="970602" y="3356769"/>
            <a:ext cx="3462853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“회사로 복귀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해야죠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” 했던 대표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법정구속 이유는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101AD8F-0C4E-4607-9382-233E5366B293}"/>
              </a:ext>
            </a:extLst>
          </p:cNvPr>
          <p:cNvCxnSpPr>
            <a:cxnSpLocks/>
          </p:cNvCxnSpPr>
          <p:nvPr/>
        </p:nvCxnSpPr>
        <p:spPr bwMode="auto">
          <a:xfrm>
            <a:off x="925658" y="2904334"/>
            <a:ext cx="3507797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19E86B6-B12F-4A6F-9623-80999314A20C}"/>
              </a:ext>
            </a:extLst>
          </p:cNvPr>
          <p:cNvCxnSpPr>
            <a:cxnSpLocks/>
          </p:cNvCxnSpPr>
          <p:nvPr/>
        </p:nvCxnSpPr>
        <p:spPr bwMode="auto">
          <a:xfrm>
            <a:off x="970602" y="3273788"/>
            <a:ext cx="3462853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57883A6-D6DF-4026-B234-68BBE1F55C26}"/>
              </a:ext>
            </a:extLst>
          </p:cNvPr>
          <p:cNvCxnSpPr>
            <a:cxnSpLocks/>
          </p:cNvCxnSpPr>
          <p:nvPr/>
        </p:nvCxnSpPr>
        <p:spPr bwMode="auto">
          <a:xfrm>
            <a:off x="947738" y="3652478"/>
            <a:ext cx="3485717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EE40674-3F3A-493D-9B53-350B8D626302}"/>
              </a:ext>
            </a:extLst>
          </p:cNvPr>
          <p:cNvSpPr txBox="1"/>
          <p:nvPr/>
        </p:nvSpPr>
        <p:spPr>
          <a:xfrm>
            <a:off x="970602" y="3718042"/>
            <a:ext cx="3462853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“회사로 복귀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해야죠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” 했던 대표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법정구속 이유는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9F1926C8-7702-4A36-BF36-B499331596A2}"/>
              </a:ext>
            </a:extLst>
          </p:cNvPr>
          <p:cNvCxnSpPr>
            <a:cxnSpLocks/>
          </p:cNvCxnSpPr>
          <p:nvPr/>
        </p:nvCxnSpPr>
        <p:spPr bwMode="auto">
          <a:xfrm>
            <a:off x="7925377" y="2553351"/>
            <a:ext cx="64078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3BD49A8A-F041-4C05-871A-9CC37358C3CC}"/>
              </a:ext>
            </a:extLst>
          </p:cNvPr>
          <p:cNvCxnSpPr>
            <a:cxnSpLocks/>
          </p:cNvCxnSpPr>
          <p:nvPr/>
        </p:nvCxnSpPr>
        <p:spPr bwMode="auto">
          <a:xfrm>
            <a:off x="6262832" y="2553351"/>
            <a:ext cx="1726623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13688F2-EBFC-4C04-AA75-1B35EB9F613C}"/>
              </a:ext>
            </a:extLst>
          </p:cNvPr>
          <p:cNvSpPr/>
          <p:nvPr/>
        </p:nvSpPr>
        <p:spPr bwMode="auto">
          <a:xfrm>
            <a:off x="4509983" y="2626011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26F0173-D7D5-4161-B42A-3CBD5711A8F4}"/>
              </a:ext>
            </a:extLst>
          </p:cNvPr>
          <p:cNvSpPr txBox="1"/>
          <p:nvPr/>
        </p:nvSpPr>
        <p:spPr>
          <a:xfrm>
            <a:off x="4509983" y="3287282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3547432-C878-45F5-8342-4D62C2CFACF2}"/>
              </a:ext>
            </a:extLst>
          </p:cNvPr>
          <p:cNvSpPr/>
          <p:nvPr/>
        </p:nvSpPr>
        <p:spPr bwMode="auto">
          <a:xfrm>
            <a:off x="5692238" y="2626011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4F268FF-F8A9-464F-9A4E-25B133FCBAAF}"/>
              </a:ext>
            </a:extLst>
          </p:cNvPr>
          <p:cNvSpPr txBox="1"/>
          <p:nvPr/>
        </p:nvSpPr>
        <p:spPr>
          <a:xfrm>
            <a:off x="5692238" y="3287282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4FAB621-5267-4C44-97E3-9143437C389D}"/>
              </a:ext>
            </a:extLst>
          </p:cNvPr>
          <p:cNvSpPr/>
          <p:nvPr/>
        </p:nvSpPr>
        <p:spPr bwMode="auto">
          <a:xfrm>
            <a:off x="6883729" y="2626011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3CFDFBD-01D5-4C14-B181-A61C492EB3FE}"/>
              </a:ext>
            </a:extLst>
          </p:cNvPr>
          <p:cNvSpPr txBox="1"/>
          <p:nvPr/>
        </p:nvSpPr>
        <p:spPr>
          <a:xfrm>
            <a:off x="6883729" y="3287282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8622DC9-C5D7-4403-BC1E-ABCA6FDB12C9}"/>
              </a:ext>
            </a:extLst>
          </p:cNvPr>
          <p:cNvCxnSpPr>
            <a:cxnSpLocks/>
          </p:cNvCxnSpPr>
          <p:nvPr/>
        </p:nvCxnSpPr>
        <p:spPr bwMode="auto">
          <a:xfrm>
            <a:off x="7925377" y="3670951"/>
            <a:ext cx="64078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2815F27-AFB1-4753-9F7D-2B8FB1402747}"/>
              </a:ext>
            </a:extLst>
          </p:cNvPr>
          <p:cNvCxnSpPr>
            <a:cxnSpLocks/>
          </p:cNvCxnSpPr>
          <p:nvPr/>
        </p:nvCxnSpPr>
        <p:spPr bwMode="auto">
          <a:xfrm>
            <a:off x="6262832" y="3670951"/>
            <a:ext cx="1726623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88F77F1-46B8-4705-9466-E736D2600AC3}"/>
              </a:ext>
            </a:extLst>
          </p:cNvPr>
          <p:cNvSpPr/>
          <p:nvPr/>
        </p:nvSpPr>
        <p:spPr bwMode="auto">
          <a:xfrm>
            <a:off x="4509983" y="3743611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A8CC431-7144-41D9-B131-33540BA4F049}"/>
              </a:ext>
            </a:extLst>
          </p:cNvPr>
          <p:cNvSpPr txBox="1"/>
          <p:nvPr/>
        </p:nvSpPr>
        <p:spPr>
          <a:xfrm>
            <a:off x="4509983" y="4404882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ECEF677-FFBF-400D-A86C-B9F516CD62FC}"/>
              </a:ext>
            </a:extLst>
          </p:cNvPr>
          <p:cNvSpPr/>
          <p:nvPr/>
        </p:nvSpPr>
        <p:spPr bwMode="auto">
          <a:xfrm>
            <a:off x="5692238" y="3743611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949FC4-A6B0-4313-B487-967A62FF8E17}"/>
              </a:ext>
            </a:extLst>
          </p:cNvPr>
          <p:cNvSpPr txBox="1"/>
          <p:nvPr/>
        </p:nvSpPr>
        <p:spPr>
          <a:xfrm>
            <a:off x="5692238" y="4404882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449F7D8-14A5-4762-B364-71CE7D202B96}"/>
              </a:ext>
            </a:extLst>
          </p:cNvPr>
          <p:cNvSpPr/>
          <p:nvPr/>
        </p:nvSpPr>
        <p:spPr bwMode="auto">
          <a:xfrm>
            <a:off x="6883729" y="3743611"/>
            <a:ext cx="1137995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6863E5C-4335-4611-8E40-6ECD8BBF2466}"/>
              </a:ext>
            </a:extLst>
          </p:cNvPr>
          <p:cNvSpPr txBox="1"/>
          <p:nvPr/>
        </p:nvSpPr>
        <p:spPr>
          <a:xfrm>
            <a:off x="6883729" y="4404882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5DF6FDD2-D44B-4A62-8C2D-9F00F67F188C}"/>
              </a:ext>
            </a:extLst>
          </p:cNvPr>
          <p:cNvCxnSpPr>
            <a:cxnSpLocks/>
          </p:cNvCxnSpPr>
          <p:nvPr/>
        </p:nvCxnSpPr>
        <p:spPr bwMode="auto">
          <a:xfrm>
            <a:off x="4369377" y="4022337"/>
            <a:ext cx="64078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E1453A8-4050-4ED1-8AE9-63D49A231707}"/>
              </a:ext>
            </a:extLst>
          </p:cNvPr>
          <p:cNvCxnSpPr>
            <a:cxnSpLocks/>
          </p:cNvCxnSpPr>
          <p:nvPr/>
        </p:nvCxnSpPr>
        <p:spPr bwMode="auto">
          <a:xfrm>
            <a:off x="970602" y="4022337"/>
            <a:ext cx="3462853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D5ACCD9-32D2-4110-AC45-378D66E86B57}"/>
              </a:ext>
            </a:extLst>
          </p:cNvPr>
          <p:cNvSpPr txBox="1"/>
          <p:nvPr/>
        </p:nvSpPr>
        <p:spPr>
          <a:xfrm>
            <a:off x="970602" y="4087901"/>
            <a:ext cx="3462853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“회사로 복귀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해야죠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” 했던 대표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법정구속 이유는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FE63F130-6945-4779-8092-02503C6BA6A1}"/>
              </a:ext>
            </a:extLst>
          </p:cNvPr>
          <p:cNvCxnSpPr>
            <a:cxnSpLocks/>
          </p:cNvCxnSpPr>
          <p:nvPr/>
        </p:nvCxnSpPr>
        <p:spPr bwMode="auto">
          <a:xfrm>
            <a:off x="4369377" y="4419500"/>
            <a:ext cx="64078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F0210A7-BB6F-4F8A-900A-AF938F9C8D22}"/>
              </a:ext>
            </a:extLst>
          </p:cNvPr>
          <p:cNvCxnSpPr>
            <a:cxnSpLocks/>
          </p:cNvCxnSpPr>
          <p:nvPr/>
        </p:nvCxnSpPr>
        <p:spPr bwMode="auto">
          <a:xfrm>
            <a:off x="947738" y="4419500"/>
            <a:ext cx="3485717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C618941-728B-428E-8D43-80493763757D}"/>
              </a:ext>
            </a:extLst>
          </p:cNvPr>
          <p:cNvSpPr txBox="1"/>
          <p:nvPr/>
        </p:nvSpPr>
        <p:spPr>
          <a:xfrm>
            <a:off x="970602" y="4485064"/>
            <a:ext cx="3462853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“회사로 복귀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해야죠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” 했던 대표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법정구속 이유는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B169221-211C-403B-BA89-A71AC98A24D0}"/>
              </a:ext>
            </a:extLst>
          </p:cNvPr>
          <p:cNvSpPr txBox="1"/>
          <p:nvPr/>
        </p:nvSpPr>
        <p:spPr>
          <a:xfrm>
            <a:off x="4509983" y="2620956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680767B-36A9-4160-AF00-92F321DB825E}"/>
              </a:ext>
            </a:extLst>
          </p:cNvPr>
          <p:cNvSpPr txBox="1"/>
          <p:nvPr/>
        </p:nvSpPr>
        <p:spPr>
          <a:xfrm>
            <a:off x="5692238" y="2620956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AE95222-7EBD-470A-8B7A-F15112205E63}"/>
              </a:ext>
            </a:extLst>
          </p:cNvPr>
          <p:cNvSpPr txBox="1"/>
          <p:nvPr/>
        </p:nvSpPr>
        <p:spPr>
          <a:xfrm>
            <a:off x="6883728" y="2620956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7956613-6CBC-45F6-A0DA-E16CBDB361F1}"/>
              </a:ext>
            </a:extLst>
          </p:cNvPr>
          <p:cNvSpPr txBox="1"/>
          <p:nvPr/>
        </p:nvSpPr>
        <p:spPr>
          <a:xfrm>
            <a:off x="4509983" y="3747793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8C89A1-9A1D-4D05-B1E2-FD9E0E794870}"/>
              </a:ext>
            </a:extLst>
          </p:cNvPr>
          <p:cNvSpPr txBox="1"/>
          <p:nvPr/>
        </p:nvSpPr>
        <p:spPr>
          <a:xfrm>
            <a:off x="5692238" y="3747793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190F755-668D-4ADA-BCAE-3E33C471B199}"/>
              </a:ext>
            </a:extLst>
          </p:cNvPr>
          <p:cNvSpPr txBox="1"/>
          <p:nvPr/>
        </p:nvSpPr>
        <p:spPr>
          <a:xfrm>
            <a:off x="6883728" y="3747793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A67A544-4EED-4F04-8FF9-9A218413647E}"/>
              </a:ext>
            </a:extLst>
          </p:cNvPr>
          <p:cNvSpPr>
            <a:spLocks noChangeAspect="1"/>
          </p:cNvSpPr>
          <p:nvPr/>
        </p:nvSpPr>
        <p:spPr bwMode="auto">
          <a:xfrm>
            <a:off x="5610658" y="2296162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포털   유튜브</a:t>
            </a: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F68425CB-0155-406B-BBCD-E1EF21229C12}"/>
              </a:ext>
            </a:extLst>
          </p:cNvPr>
          <p:cNvSpPr/>
          <p:nvPr/>
        </p:nvSpPr>
        <p:spPr bwMode="auto">
          <a:xfrm>
            <a:off x="710621" y="332729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FCB96796-03A7-46A8-8731-79963173D6EF}"/>
              </a:ext>
            </a:extLst>
          </p:cNvPr>
          <p:cNvSpPr/>
          <p:nvPr/>
        </p:nvSpPr>
        <p:spPr bwMode="auto">
          <a:xfrm>
            <a:off x="5359183" y="2328803"/>
            <a:ext cx="140677" cy="1406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6100C4F-EA1B-4348-8D2E-AD4ABFE44BDE}"/>
              </a:ext>
            </a:extLst>
          </p:cNvPr>
          <p:cNvSpPr/>
          <p:nvPr/>
        </p:nvSpPr>
        <p:spPr bwMode="auto">
          <a:xfrm>
            <a:off x="4912245" y="1823955"/>
            <a:ext cx="1142736" cy="4773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채널에서 관심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급상승 중인 뉴스</a:t>
            </a: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82DADEEB-ED77-42B9-86CC-48E6D93F5A03}"/>
              </a:ext>
            </a:extLst>
          </p:cNvPr>
          <p:cNvSpPr/>
          <p:nvPr/>
        </p:nvSpPr>
        <p:spPr bwMode="auto">
          <a:xfrm>
            <a:off x="8075220" y="327378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5A1463F-D674-4BB2-B255-9BCEB4B8A8C8}"/>
              </a:ext>
            </a:extLst>
          </p:cNvPr>
          <p:cNvSpPr/>
          <p:nvPr/>
        </p:nvSpPr>
        <p:spPr bwMode="auto">
          <a:xfrm>
            <a:off x="4995894" y="224185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DBACA07-632C-44A3-B674-F2953C69F1E4}"/>
              </a:ext>
            </a:extLst>
          </p:cNvPr>
          <p:cNvSpPr/>
          <p:nvPr/>
        </p:nvSpPr>
        <p:spPr bwMode="auto">
          <a:xfrm>
            <a:off x="6641814" y="233764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35A845-BFDB-4399-8D44-22DAD9078EF8}"/>
              </a:ext>
            </a:extLst>
          </p:cNvPr>
          <p:cNvSpPr/>
          <p:nvPr/>
        </p:nvSpPr>
        <p:spPr bwMode="auto">
          <a:xfrm>
            <a:off x="6093174" y="316495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31770ED-B9C4-4142-B1BC-1DBFBABE0337}"/>
              </a:ext>
            </a:extLst>
          </p:cNvPr>
          <p:cNvSpPr/>
          <p:nvPr/>
        </p:nvSpPr>
        <p:spPr bwMode="auto">
          <a:xfrm>
            <a:off x="5434762" y="3017094"/>
            <a:ext cx="167694" cy="1676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DF2D68F-2888-4564-9CB5-1608B9860F50}"/>
              </a:ext>
            </a:extLst>
          </p:cNvPr>
          <p:cNvSpPr/>
          <p:nvPr/>
        </p:nvSpPr>
        <p:spPr bwMode="auto">
          <a:xfrm>
            <a:off x="6610419" y="4131791"/>
            <a:ext cx="167694" cy="1676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B96772A-C1B4-4627-81C5-F76BDCD3BD84}"/>
              </a:ext>
            </a:extLst>
          </p:cNvPr>
          <p:cNvSpPr/>
          <p:nvPr/>
        </p:nvSpPr>
        <p:spPr bwMode="auto">
          <a:xfrm>
            <a:off x="7794785" y="4131791"/>
            <a:ext cx="167694" cy="1676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</p:spTree>
    <p:extLst>
      <p:ext uri="{BB962C8B-B14F-4D97-AF65-F5344CB8AC3E}">
        <p14:creationId xmlns:p14="http://schemas.microsoft.com/office/powerpoint/2010/main" val="2336825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SB_KNP_02_08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63596"/>
              </p:ext>
            </p:extLst>
          </p:nvPr>
        </p:nvGraphicFramePr>
        <p:xfrm>
          <a:off x="8939284" y="973008"/>
          <a:ext cx="3152632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 바로가기 메뉴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정치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사회 포함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분야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아이콘으로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뉴스 분야 서브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 안내 아이콘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아이콘 클릭 시 안내 문구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노출 상태에서 그 외 지역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안내 문구 닫힘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크랩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글로벌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기준은 현행 기준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방송 최신 뉴스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첫 번째 방송 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섹션에서 선택한 탭 메뉴의 방송 더 보기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선택된 프로그램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[2-5]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배너 영역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배너의 고유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버튼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다음이 존재하지 않는 경우 선택불가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비활성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이동은 화면에 보이는 개수 단위로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이동시 페이지 번호 변경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7F6FA402-DC7B-4337-9C83-DE937A86F00C}"/>
              </a:ext>
            </a:extLst>
          </p:cNvPr>
          <p:cNvSpPr/>
          <p:nvPr/>
        </p:nvSpPr>
        <p:spPr bwMode="auto">
          <a:xfrm>
            <a:off x="947738" y="1520825"/>
            <a:ext cx="7081269" cy="584105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8C3E74-6D50-4862-A885-445EC7F2E083}"/>
              </a:ext>
            </a:extLst>
          </p:cNvPr>
          <p:cNvSpPr txBox="1"/>
          <p:nvPr/>
        </p:nvSpPr>
        <p:spPr>
          <a:xfrm>
            <a:off x="1032618" y="1623967"/>
            <a:ext cx="1361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세상을 보는 창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FA4F9D9-796A-4E0F-8429-96481C10CD33}"/>
              </a:ext>
            </a:extLst>
          </p:cNvPr>
          <p:cNvSpPr/>
          <p:nvPr/>
        </p:nvSpPr>
        <p:spPr bwMode="auto">
          <a:xfrm>
            <a:off x="716940" y="164634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D3D44C-38FD-41A9-A4DD-53AD679BB8A0}"/>
              </a:ext>
            </a:extLst>
          </p:cNvPr>
          <p:cNvGrpSpPr/>
          <p:nvPr/>
        </p:nvGrpSpPr>
        <p:grpSpPr>
          <a:xfrm>
            <a:off x="2407955" y="1623967"/>
            <a:ext cx="389850" cy="446521"/>
            <a:chOff x="2463305" y="4419639"/>
            <a:chExt cx="389850" cy="446521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A463387-3544-4DC1-98A1-98541CBA859B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773F7D-57D5-4F9D-800F-DE042B955EEE}"/>
                </a:ext>
              </a:extLst>
            </p:cNvPr>
            <p:cNvSpPr txBox="1"/>
            <p:nvPr/>
          </p:nvSpPr>
          <p:spPr>
            <a:xfrm>
              <a:off x="2463305" y="465071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</a:t>
              </a: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91D63C-B628-4211-8274-F0946F9FA0D6}"/>
              </a:ext>
            </a:extLst>
          </p:cNvPr>
          <p:cNvGrpSpPr/>
          <p:nvPr/>
        </p:nvGrpSpPr>
        <p:grpSpPr>
          <a:xfrm>
            <a:off x="2933145" y="1623967"/>
            <a:ext cx="389850" cy="446521"/>
            <a:chOff x="2463305" y="4419639"/>
            <a:chExt cx="389850" cy="44652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A73DE21C-B966-44DF-B275-2ED301E242E4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FC49C51-CC5B-458F-94A2-3A5A6C9B9007}"/>
                </a:ext>
              </a:extLst>
            </p:cNvPr>
            <p:cNvSpPr txBox="1"/>
            <p:nvPr/>
          </p:nvSpPr>
          <p:spPr>
            <a:xfrm>
              <a:off x="2463305" y="465071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경제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4E7EDF4-EF3D-45BE-B3B7-8F3158EB8130}"/>
              </a:ext>
            </a:extLst>
          </p:cNvPr>
          <p:cNvGrpSpPr/>
          <p:nvPr/>
        </p:nvGrpSpPr>
        <p:grpSpPr>
          <a:xfrm>
            <a:off x="3464978" y="1623967"/>
            <a:ext cx="389851" cy="446521"/>
            <a:chOff x="2463305" y="4419639"/>
            <a:chExt cx="389851" cy="446521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99CF439-EB2F-4749-938D-B31A541ED9E3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26CD76-999A-46E2-A146-E854198074AA}"/>
                </a:ext>
              </a:extLst>
            </p:cNvPr>
            <p:cNvSpPr txBox="1"/>
            <p:nvPr/>
          </p:nvSpPr>
          <p:spPr>
            <a:xfrm>
              <a:off x="2463305" y="4650716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사회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FF4F58A-02D7-46A8-AE34-16667D1F9460}"/>
              </a:ext>
            </a:extLst>
          </p:cNvPr>
          <p:cNvGrpSpPr/>
          <p:nvPr/>
        </p:nvGrpSpPr>
        <p:grpSpPr>
          <a:xfrm>
            <a:off x="3999150" y="1623967"/>
            <a:ext cx="389851" cy="446521"/>
            <a:chOff x="2463305" y="4419639"/>
            <a:chExt cx="389851" cy="446521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15DFAE4-F355-486A-8414-1D158DD47A75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9BBBA4-6804-48AE-83B0-6D8F5A62549D}"/>
                </a:ext>
              </a:extLst>
            </p:cNvPr>
            <p:cNvSpPr txBox="1"/>
            <p:nvPr/>
          </p:nvSpPr>
          <p:spPr>
            <a:xfrm>
              <a:off x="2463305" y="4650716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문화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C7F03B6-AF1C-4008-B9A7-4DF0F6BC630A}"/>
              </a:ext>
            </a:extLst>
          </p:cNvPr>
          <p:cNvGrpSpPr/>
          <p:nvPr/>
        </p:nvGrpSpPr>
        <p:grpSpPr>
          <a:xfrm>
            <a:off x="4501614" y="1623967"/>
            <a:ext cx="505268" cy="446521"/>
            <a:chOff x="2405597" y="4419639"/>
            <a:chExt cx="505268" cy="446521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5B81443C-93C5-4B13-8093-56CBAE7B9AAB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94FF0E-81C5-4DD8-BEEA-3ADE80F6BF46}"/>
                </a:ext>
              </a:extLst>
            </p:cNvPr>
            <p:cNvSpPr txBox="1"/>
            <p:nvPr/>
          </p:nvSpPr>
          <p:spPr>
            <a:xfrm>
              <a:off x="2405597" y="4650716"/>
              <a:ext cx="5052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IT〮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과학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E503170-1353-4D94-8170-BDF506AA55E5}"/>
              </a:ext>
            </a:extLst>
          </p:cNvPr>
          <p:cNvGrpSpPr/>
          <p:nvPr/>
        </p:nvGrpSpPr>
        <p:grpSpPr>
          <a:xfrm>
            <a:off x="5065107" y="1623967"/>
            <a:ext cx="389851" cy="446521"/>
            <a:chOff x="2463305" y="4419639"/>
            <a:chExt cx="389851" cy="446521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F6168A6-CCCC-4D12-B259-07B1F5A64792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77CE9D5-0981-46A2-A1AD-8C761066DCA9}"/>
                </a:ext>
              </a:extLst>
            </p:cNvPr>
            <p:cNvSpPr txBox="1"/>
            <p:nvPr/>
          </p:nvSpPr>
          <p:spPr>
            <a:xfrm>
              <a:off x="2463305" y="4650716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국제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E1923A6-37EE-42C7-852C-1AC3C0893C67}"/>
              </a:ext>
            </a:extLst>
          </p:cNvPr>
          <p:cNvGrpSpPr/>
          <p:nvPr/>
        </p:nvGrpSpPr>
        <p:grpSpPr>
          <a:xfrm>
            <a:off x="5509803" y="1623967"/>
            <a:ext cx="628698" cy="446521"/>
            <a:chOff x="2343882" y="4419639"/>
            <a:chExt cx="628698" cy="446521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2E23315-F7A0-47A1-A07E-D1DDBE4F63E2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08228D-A748-42D6-960E-9105179B35F8}"/>
                </a:ext>
              </a:extLst>
            </p:cNvPr>
            <p:cNvSpPr txBox="1"/>
            <p:nvPr/>
          </p:nvSpPr>
          <p:spPr>
            <a:xfrm>
              <a:off x="2343882" y="4650716"/>
              <a:ext cx="6286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재난〮환경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D5FFA614-7A5D-4B62-BFA7-C7A35D81BA49}"/>
              </a:ext>
            </a:extLst>
          </p:cNvPr>
          <p:cNvGrpSpPr/>
          <p:nvPr/>
        </p:nvGrpSpPr>
        <p:grpSpPr>
          <a:xfrm>
            <a:off x="6116160" y="1623967"/>
            <a:ext cx="628698" cy="446521"/>
            <a:chOff x="2343882" y="4419639"/>
            <a:chExt cx="628698" cy="446521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59043FA-6B9D-4032-8124-C442F43269B9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30C0C95-E451-4F13-944C-87C916F29316}"/>
                </a:ext>
              </a:extLst>
            </p:cNvPr>
            <p:cNvSpPr txBox="1"/>
            <p:nvPr/>
          </p:nvSpPr>
          <p:spPr>
            <a:xfrm>
              <a:off x="2343882" y="4650716"/>
              <a:ext cx="6286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생활〮건강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E24310D-4E1A-4CA4-9C27-B294B223DAD0}"/>
              </a:ext>
            </a:extLst>
          </p:cNvPr>
          <p:cNvGrpSpPr/>
          <p:nvPr/>
        </p:nvGrpSpPr>
        <p:grpSpPr>
          <a:xfrm>
            <a:off x="6790647" y="1623967"/>
            <a:ext cx="492444" cy="446521"/>
            <a:chOff x="2412009" y="4419639"/>
            <a:chExt cx="492444" cy="446521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B8551E2-693C-48D5-9922-3B484CDE9B9E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D127C0-76FB-4883-A9D8-5E889F2236A4}"/>
                </a:ext>
              </a:extLst>
            </p:cNvPr>
            <p:cNvSpPr txBox="1"/>
            <p:nvPr/>
          </p:nvSpPr>
          <p:spPr>
            <a:xfrm>
              <a:off x="2412009" y="4650716"/>
              <a:ext cx="4924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스포츠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30C627E-8A55-47CE-AC26-68C6EC7DC812}"/>
              </a:ext>
            </a:extLst>
          </p:cNvPr>
          <p:cNvGrpSpPr/>
          <p:nvPr/>
        </p:nvGrpSpPr>
        <p:grpSpPr>
          <a:xfrm>
            <a:off x="7375417" y="1623967"/>
            <a:ext cx="389850" cy="446521"/>
            <a:chOff x="2463305" y="4419639"/>
            <a:chExt cx="389850" cy="446521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C56F960-08B9-42AB-9FA2-BFD0F65FB715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C0138A5-FA4B-4B7A-A4D9-AFC01B3BB630}"/>
                </a:ext>
              </a:extLst>
            </p:cNvPr>
            <p:cNvSpPr txBox="1"/>
            <p:nvPr/>
          </p:nvSpPr>
          <p:spPr>
            <a:xfrm>
              <a:off x="2463305" y="465071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연예</a:t>
              </a: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48B7077-EACE-4D65-912A-B7AD7B2238EE}"/>
              </a:ext>
            </a:extLst>
          </p:cNvPr>
          <p:cNvCxnSpPr>
            <a:cxnSpLocks/>
          </p:cNvCxnSpPr>
          <p:nvPr/>
        </p:nvCxnSpPr>
        <p:spPr bwMode="auto">
          <a:xfrm>
            <a:off x="947739" y="2711381"/>
            <a:ext cx="5292724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BED8D7D-C934-4939-A946-403735A389F8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2463427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프리미엄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A099D44-DF50-447D-842E-55820B664664}"/>
              </a:ext>
            </a:extLst>
          </p:cNvPr>
          <p:cNvSpPr/>
          <p:nvPr/>
        </p:nvSpPr>
        <p:spPr bwMode="auto">
          <a:xfrm>
            <a:off x="738034" y="305615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9C84F8D-2C04-4FFC-8380-F2857E028ACB}"/>
              </a:ext>
            </a:extLst>
          </p:cNvPr>
          <p:cNvSpPr/>
          <p:nvPr/>
        </p:nvSpPr>
        <p:spPr bwMode="auto">
          <a:xfrm>
            <a:off x="6310321" y="2711380"/>
            <a:ext cx="1725317" cy="15286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FEA4E18-40DF-46C4-9708-81DAA21DE40C}"/>
              </a:ext>
            </a:extLst>
          </p:cNvPr>
          <p:cNvSpPr/>
          <p:nvPr/>
        </p:nvSpPr>
        <p:spPr bwMode="auto">
          <a:xfrm>
            <a:off x="1787364" y="2498592"/>
            <a:ext cx="140677" cy="1406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1373B13-D128-4481-A00A-72E744EBF2CC}"/>
              </a:ext>
            </a:extLst>
          </p:cNvPr>
          <p:cNvSpPr/>
          <p:nvPr/>
        </p:nvSpPr>
        <p:spPr bwMode="auto">
          <a:xfrm>
            <a:off x="1356673" y="1945603"/>
            <a:ext cx="1142736" cy="4773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뉴스가 선별한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특별한 뉴스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8D80F9C-76FC-4E5E-90B3-19241703257C}"/>
              </a:ext>
            </a:extLst>
          </p:cNvPr>
          <p:cNvSpPr>
            <a:spLocks noChangeAspect="1"/>
          </p:cNvSpPr>
          <p:nvPr/>
        </p:nvSpPr>
        <p:spPr bwMode="auto">
          <a:xfrm>
            <a:off x="2250467" y="2463428"/>
            <a:ext cx="1264852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크랩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영상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글로벌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09D410E-4663-46DA-9D02-CE9F685B8DF0}"/>
              </a:ext>
            </a:extLst>
          </p:cNvPr>
          <p:cNvSpPr/>
          <p:nvPr/>
        </p:nvSpPr>
        <p:spPr bwMode="auto">
          <a:xfrm>
            <a:off x="6031386" y="2506943"/>
            <a:ext cx="157942" cy="1579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CF0FF17-4E9A-459A-A4E8-A79E8F54406A}"/>
              </a:ext>
            </a:extLst>
          </p:cNvPr>
          <p:cNvGrpSpPr/>
          <p:nvPr/>
        </p:nvGrpSpPr>
        <p:grpSpPr>
          <a:xfrm>
            <a:off x="963221" y="2781719"/>
            <a:ext cx="5288743" cy="1099639"/>
            <a:chOff x="963221" y="1839117"/>
            <a:chExt cx="5777213" cy="1201202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B4BC1D9C-C1E0-45A8-8BA0-11A6188F5F13}"/>
                </a:ext>
              </a:extLst>
            </p:cNvPr>
            <p:cNvGrpSpPr/>
            <p:nvPr/>
          </p:nvGrpSpPr>
          <p:grpSpPr>
            <a:xfrm>
              <a:off x="963221" y="1839117"/>
              <a:ext cx="1414220" cy="1201202"/>
              <a:chOff x="963220" y="1839117"/>
              <a:chExt cx="1752993" cy="1488947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8BCBD122-8081-48AD-A3DE-2D56FD2E69A3}"/>
                  </a:ext>
                </a:extLst>
              </p:cNvPr>
              <p:cNvSpPr/>
              <p:nvPr/>
            </p:nvSpPr>
            <p:spPr bwMode="auto">
              <a:xfrm>
                <a:off x="963220" y="1839117"/>
                <a:ext cx="1722786" cy="10272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C32624B-157C-435A-8E61-FAF20D106F37}"/>
                  </a:ext>
                </a:extLst>
              </p:cNvPr>
              <p:cNvSpPr txBox="1"/>
              <p:nvPr/>
            </p:nvSpPr>
            <p:spPr>
              <a:xfrm>
                <a:off x="963220" y="2911191"/>
                <a:ext cx="1752993" cy="416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000"/>
                  </a:lnSpc>
                </a:pP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한미 정상 만찬장소 건배사는</a:t>
                </a:r>
                <a:r>
                  <a:rPr lang="en-US" altLang="ko-KR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?... </a:t>
                </a: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오늘 밤</a:t>
                </a:r>
                <a:endPara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EC298068-91C2-477D-8932-2239F62DF55A}"/>
                </a:ext>
              </a:extLst>
            </p:cNvPr>
            <p:cNvGrpSpPr/>
            <p:nvPr/>
          </p:nvGrpSpPr>
          <p:grpSpPr>
            <a:xfrm>
              <a:off x="2417552" y="1839117"/>
              <a:ext cx="1414220" cy="1201202"/>
              <a:chOff x="963220" y="1839117"/>
              <a:chExt cx="1752993" cy="1488947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7DF7644-2795-4FF7-B5A4-063C26C411E0}"/>
                  </a:ext>
                </a:extLst>
              </p:cNvPr>
              <p:cNvSpPr/>
              <p:nvPr/>
            </p:nvSpPr>
            <p:spPr bwMode="auto">
              <a:xfrm>
                <a:off x="963220" y="1839117"/>
                <a:ext cx="1722786" cy="10272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A945C90-B67D-4826-A5FE-91FED926E9F8}"/>
                  </a:ext>
                </a:extLst>
              </p:cNvPr>
              <p:cNvSpPr txBox="1"/>
              <p:nvPr/>
            </p:nvSpPr>
            <p:spPr>
              <a:xfrm>
                <a:off x="963220" y="2911191"/>
                <a:ext cx="1752993" cy="416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000"/>
                  </a:lnSpc>
                </a:pP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한미 정상 만찬장소 건배사는</a:t>
                </a:r>
                <a:r>
                  <a:rPr lang="en-US" altLang="ko-KR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?... </a:t>
                </a: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오늘 밤</a:t>
                </a:r>
                <a:endPara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E72DE31C-8C7F-4F10-B46A-F32F2D636F97}"/>
                </a:ext>
              </a:extLst>
            </p:cNvPr>
            <p:cNvGrpSpPr/>
            <p:nvPr/>
          </p:nvGrpSpPr>
          <p:grpSpPr>
            <a:xfrm>
              <a:off x="3871883" y="1839117"/>
              <a:ext cx="1414220" cy="1201202"/>
              <a:chOff x="963220" y="1839117"/>
              <a:chExt cx="1752993" cy="1488947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815945CE-1BD8-41B3-811A-09C28B6307B7}"/>
                  </a:ext>
                </a:extLst>
              </p:cNvPr>
              <p:cNvSpPr/>
              <p:nvPr/>
            </p:nvSpPr>
            <p:spPr bwMode="auto">
              <a:xfrm>
                <a:off x="963220" y="1839117"/>
                <a:ext cx="1722786" cy="10272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0B8C8AC-0FC9-4503-B415-C3E48D52CBE4}"/>
                  </a:ext>
                </a:extLst>
              </p:cNvPr>
              <p:cNvSpPr txBox="1"/>
              <p:nvPr/>
            </p:nvSpPr>
            <p:spPr>
              <a:xfrm>
                <a:off x="963220" y="2911191"/>
                <a:ext cx="1752993" cy="416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000"/>
                  </a:lnSpc>
                </a:pP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한미 정상 만찬장소 건배사는</a:t>
                </a:r>
                <a:r>
                  <a:rPr lang="en-US" altLang="ko-KR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?... </a:t>
                </a: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오늘 밤</a:t>
                </a:r>
                <a:endPara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C709871F-E7C9-4F9B-8B58-4DBC8557344D}"/>
                </a:ext>
              </a:extLst>
            </p:cNvPr>
            <p:cNvGrpSpPr/>
            <p:nvPr/>
          </p:nvGrpSpPr>
          <p:grpSpPr>
            <a:xfrm>
              <a:off x="5326214" y="1839117"/>
              <a:ext cx="1414220" cy="1201202"/>
              <a:chOff x="963220" y="1839117"/>
              <a:chExt cx="1752993" cy="1488947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51429227-6E0A-4C9D-8950-17B6C8FBB529}"/>
                  </a:ext>
                </a:extLst>
              </p:cNvPr>
              <p:cNvSpPr/>
              <p:nvPr/>
            </p:nvSpPr>
            <p:spPr bwMode="auto">
              <a:xfrm>
                <a:off x="963220" y="1839117"/>
                <a:ext cx="1722786" cy="10272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14E3003-336D-4551-81D1-8C69B6310D34}"/>
                  </a:ext>
                </a:extLst>
              </p:cNvPr>
              <p:cNvSpPr txBox="1"/>
              <p:nvPr/>
            </p:nvSpPr>
            <p:spPr>
              <a:xfrm>
                <a:off x="963220" y="2911191"/>
                <a:ext cx="1752993" cy="416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000"/>
                  </a:lnSpc>
                </a:pP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한미 정상 만찬장소 건배사는</a:t>
                </a:r>
                <a:r>
                  <a:rPr lang="en-US" altLang="ko-KR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?... </a:t>
                </a: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오늘 밤</a:t>
                </a:r>
                <a:endPara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307E2409-2136-4A2A-90A8-ED7EAD26AE73}"/>
              </a:ext>
            </a:extLst>
          </p:cNvPr>
          <p:cNvCxnSpPr>
            <a:cxnSpLocks/>
          </p:cNvCxnSpPr>
          <p:nvPr/>
        </p:nvCxnSpPr>
        <p:spPr bwMode="auto">
          <a:xfrm>
            <a:off x="947739" y="4252798"/>
            <a:ext cx="5292724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1556811-4288-4E56-954E-4D40B2F1552E}"/>
              </a:ext>
            </a:extLst>
          </p:cNvPr>
          <p:cNvGrpSpPr/>
          <p:nvPr/>
        </p:nvGrpSpPr>
        <p:grpSpPr>
          <a:xfrm>
            <a:off x="3215110" y="3940360"/>
            <a:ext cx="821683" cy="216784"/>
            <a:chOff x="5954802" y="3253613"/>
            <a:chExt cx="821683" cy="21678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CA845D2-5C01-418C-BD8C-A70D67FF3124}"/>
                </a:ext>
              </a:extLst>
            </p:cNvPr>
            <p:cNvSpPr/>
            <p:nvPr/>
          </p:nvSpPr>
          <p:spPr bwMode="auto">
            <a:xfrm>
              <a:off x="5954802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9875A90-F90D-4ED9-A8C9-1CE5C2D1FE03}"/>
                </a:ext>
              </a:extLst>
            </p:cNvPr>
            <p:cNvSpPr/>
            <p:nvPr/>
          </p:nvSpPr>
          <p:spPr bwMode="auto">
            <a:xfrm>
              <a:off x="6559701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9414345-42B4-4B83-873A-856F9CD05808}"/>
                </a:ext>
              </a:extLst>
            </p:cNvPr>
            <p:cNvSpPr txBox="1"/>
            <p:nvPr/>
          </p:nvSpPr>
          <p:spPr>
            <a:xfrm>
              <a:off x="6159066" y="3256559"/>
              <a:ext cx="410080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1/3</a:t>
              </a:r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30E027CC-7054-4A75-8249-ABBF600DC39F}"/>
              </a:ext>
            </a:extLst>
          </p:cNvPr>
          <p:cNvSpPr/>
          <p:nvPr/>
        </p:nvSpPr>
        <p:spPr bwMode="auto">
          <a:xfrm>
            <a:off x="2930755" y="395172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B7E590-4332-4293-830D-20E09BD0B659}"/>
              </a:ext>
            </a:extLst>
          </p:cNvPr>
          <p:cNvSpPr/>
          <p:nvPr/>
        </p:nvSpPr>
        <p:spPr bwMode="auto">
          <a:xfrm>
            <a:off x="2157264" y="218283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2C15EC0-F285-4D79-A5B5-0F592B4200CC}"/>
              </a:ext>
            </a:extLst>
          </p:cNvPr>
          <p:cNvSpPr/>
          <p:nvPr/>
        </p:nvSpPr>
        <p:spPr bwMode="auto">
          <a:xfrm>
            <a:off x="3480689" y="248614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AFBCFF2-9418-41C6-A82C-EDDF14F836B8}"/>
              </a:ext>
            </a:extLst>
          </p:cNvPr>
          <p:cNvSpPr/>
          <p:nvPr/>
        </p:nvSpPr>
        <p:spPr bwMode="auto">
          <a:xfrm>
            <a:off x="5631706" y="251226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9336821-FAC7-4066-BBCC-58277F27C4FE}"/>
              </a:ext>
            </a:extLst>
          </p:cNvPr>
          <p:cNvSpPr/>
          <p:nvPr/>
        </p:nvSpPr>
        <p:spPr bwMode="auto">
          <a:xfrm>
            <a:off x="3463271" y="306090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B336F9E-DF8C-49E4-BE2A-0EE9B3306316}"/>
              </a:ext>
            </a:extLst>
          </p:cNvPr>
          <p:cNvSpPr/>
          <p:nvPr/>
        </p:nvSpPr>
        <p:spPr bwMode="auto">
          <a:xfrm>
            <a:off x="6981534" y="272998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2FA5C35-D3CA-4096-946D-0F137C04AD46}"/>
              </a:ext>
            </a:extLst>
          </p:cNvPr>
          <p:cNvSpPr/>
          <p:nvPr/>
        </p:nvSpPr>
        <p:spPr bwMode="auto">
          <a:xfrm>
            <a:off x="5972688" y="3302973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75E0C47F-2F4E-4459-83CC-B1751DFA2B89}"/>
              </a:ext>
            </a:extLst>
          </p:cNvPr>
          <p:cNvSpPr/>
          <p:nvPr/>
        </p:nvSpPr>
        <p:spPr bwMode="auto">
          <a:xfrm>
            <a:off x="1975454" y="3302973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</p:spTree>
    <p:extLst>
      <p:ext uri="{BB962C8B-B14F-4D97-AF65-F5344CB8AC3E}">
        <p14:creationId xmlns:p14="http://schemas.microsoft.com/office/powerpoint/2010/main" val="3539279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6375009"/>
            <a:ext cx="492443" cy="215444"/>
          </a:xfrm>
        </p:spPr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SB_KNP_02_09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98845"/>
              </p:ext>
            </p:extLst>
          </p:nvPr>
        </p:nvGraphicFramePr>
        <p:xfrm>
          <a:off x="8939284" y="973008"/>
          <a:ext cx="3152632" cy="48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이미지 기사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섹션 헤드라인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배너형 기사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배너형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섹션 방송 더 보기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방송의 서브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이미지 기사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섹션 헤드라인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배너형 기사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배너형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섹션 방송 더 보기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방송의 서브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플레이 아이콘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이미지와 텍스트 겹친 경우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아이콘 위치 우측 상단에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</a:tbl>
          </a:graphicData>
        </a:graphic>
      </p:graphicFrame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E3BC0AE-21E7-4D98-A626-4510C1060EE1}"/>
              </a:ext>
            </a:extLst>
          </p:cNvPr>
          <p:cNvCxnSpPr>
            <a:cxnSpLocks/>
          </p:cNvCxnSpPr>
          <p:nvPr/>
        </p:nvCxnSpPr>
        <p:spPr bwMode="auto">
          <a:xfrm>
            <a:off x="947739" y="1548011"/>
            <a:ext cx="7087425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46FC2C-8A01-4BE3-BF2F-5DC3FF266EC7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1300057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47F6DB-7330-4248-ABD6-A18782DA373A}"/>
              </a:ext>
            </a:extLst>
          </p:cNvPr>
          <p:cNvSpPr/>
          <p:nvPr/>
        </p:nvSpPr>
        <p:spPr bwMode="auto">
          <a:xfrm>
            <a:off x="4559930" y="1627583"/>
            <a:ext cx="3492894" cy="190109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6E82E8-D5CA-4451-B345-A8EF0042D385}"/>
              </a:ext>
            </a:extLst>
          </p:cNvPr>
          <p:cNvSpPr txBox="1"/>
          <p:nvPr/>
        </p:nvSpPr>
        <p:spPr>
          <a:xfrm>
            <a:off x="4692115" y="3582491"/>
            <a:ext cx="3283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이강인</a:t>
            </a: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라라가서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첫 두 </a:t>
            </a:r>
            <a:r>
              <a:rPr lang="ko-KR" altLang="en-US" sz="105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자리수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공격 </a:t>
            </a: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P… </a:t>
            </a:r>
            <a:r>
              <a:rPr lang="ko-KR" altLang="en-US" sz="105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빌바이오전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5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호골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폭발</a:t>
            </a:r>
            <a:endParaRPr lang="en-US" altLang="ko-KR" sz="105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CA6C2C-B4E5-4C82-A5B1-1BEC142598F2}"/>
              </a:ext>
            </a:extLst>
          </p:cNvPr>
          <p:cNvGrpSpPr/>
          <p:nvPr/>
        </p:nvGrpSpPr>
        <p:grpSpPr>
          <a:xfrm>
            <a:off x="964883" y="1630613"/>
            <a:ext cx="3537565" cy="1888121"/>
            <a:chOff x="964883" y="4231471"/>
            <a:chExt cx="3537565" cy="212455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367F74C-A5DE-4B39-A279-D665B249AA6F}"/>
                </a:ext>
              </a:extLst>
            </p:cNvPr>
            <p:cNvSpPr/>
            <p:nvPr/>
          </p:nvSpPr>
          <p:spPr bwMode="auto">
            <a:xfrm>
              <a:off x="964883" y="4231471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E8C6B6-2E59-4425-A213-8ED66436F34D}"/>
                </a:ext>
              </a:extLst>
            </p:cNvPr>
            <p:cNvSpPr txBox="1"/>
            <p:nvPr/>
          </p:nvSpPr>
          <p:spPr>
            <a:xfrm>
              <a:off x="1007741" y="4882701"/>
              <a:ext cx="175299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이강인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라라가서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첫 두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자리수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공격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P…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빌바이오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F52646-9669-44C1-BD2A-E30B8F40377C}"/>
                </a:ext>
              </a:extLst>
            </p:cNvPr>
            <p:cNvSpPr/>
            <p:nvPr/>
          </p:nvSpPr>
          <p:spPr bwMode="auto">
            <a:xfrm>
              <a:off x="2748083" y="4231471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33366DC-583A-41F8-BF54-83F357496785}"/>
                </a:ext>
              </a:extLst>
            </p:cNvPr>
            <p:cNvSpPr/>
            <p:nvPr/>
          </p:nvSpPr>
          <p:spPr bwMode="auto">
            <a:xfrm>
              <a:off x="964883" y="5328751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62F0775-416B-4EA7-9954-BE4FB09B97AC}"/>
                </a:ext>
              </a:extLst>
            </p:cNvPr>
            <p:cNvSpPr/>
            <p:nvPr/>
          </p:nvSpPr>
          <p:spPr bwMode="auto">
            <a:xfrm>
              <a:off x="2748083" y="5328751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8D22113-1C8C-416E-ABFC-B8354AF380C2}"/>
                </a:ext>
              </a:extLst>
            </p:cNvPr>
            <p:cNvSpPr txBox="1"/>
            <p:nvPr/>
          </p:nvSpPr>
          <p:spPr>
            <a:xfrm>
              <a:off x="2749455" y="4882701"/>
              <a:ext cx="175299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이강인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라라가서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첫 두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자리수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공격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P…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빌바이오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B09FC1A-B91C-4814-885D-FE9875A5AD36}"/>
                </a:ext>
              </a:extLst>
            </p:cNvPr>
            <p:cNvSpPr txBox="1"/>
            <p:nvPr/>
          </p:nvSpPr>
          <p:spPr>
            <a:xfrm>
              <a:off x="1007741" y="5997399"/>
              <a:ext cx="175299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이강인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라라가서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첫 두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자리수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공격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P…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빌바이오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213B19C-5D14-43C5-A1A7-EE78FD9D71F5}"/>
                </a:ext>
              </a:extLst>
            </p:cNvPr>
            <p:cNvSpPr txBox="1"/>
            <p:nvPr/>
          </p:nvSpPr>
          <p:spPr>
            <a:xfrm>
              <a:off x="2749455" y="5997399"/>
              <a:ext cx="175299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이강인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라라가서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첫 두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자리수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공격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P…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빌바이오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A8B72094-D656-4314-AC08-14F1701556BE}"/>
              </a:ext>
            </a:extLst>
          </p:cNvPr>
          <p:cNvSpPr/>
          <p:nvPr/>
        </p:nvSpPr>
        <p:spPr bwMode="auto">
          <a:xfrm>
            <a:off x="7817965" y="1352619"/>
            <a:ext cx="157942" cy="1579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E55BC1B-1B98-4476-981D-290CEF552766}"/>
              </a:ext>
            </a:extLst>
          </p:cNvPr>
          <p:cNvSpPr/>
          <p:nvPr/>
        </p:nvSpPr>
        <p:spPr bwMode="auto">
          <a:xfrm>
            <a:off x="969936" y="3587122"/>
            <a:ext cx="3510241" cy="3122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42903D-CD72-46D8-8D7B-2C56D47FA1DC}"/>
              </a:ext>
            </a:extLst>
          </p:cNvPr>
          <p:cNvSpPr txBox="1"/>
          <p:nvPr/>
        </p:nvSpPr>
        <p:spPr>
          <a:xfrm>
            <a:off x="1098382" y="3570321"/>
            <a:ext cx="328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피오렌티나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연장전 결승골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 </a:t>
            </a:r>
          </a:p>
          <a:p>
            <a:pPr algn="l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유러피언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콘퍼런스리그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결승행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D40D7F1-9764-4F0E-A831-E92DC8ABBE08}"/>
              </a:ext>
            </a:extLst>
          </p:cNvPr>
          <p:cNvSpPr/>
          <p:nvPr/>
        </p:nvSpPr>
        <p:spPr bwMode="auto">
          <a:xfrm>
            <a:off x="699276" y="244233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BB8813-77B1-4D79-9E5F-59DC75C852E3}"/>
              </a:ext>
            </a:extLst>
          </p:cNvPr>
          <p:cNvCxnSpPr>
            <a:cxnSpLocks/>
          </p:cNvCxnSpPr>
          <p:nvPr/>
        </p:nvCxnSpPr>
        <p:spPr bwMode="auto">
          <a:xfrm>
            <a:off x="947739" y="4394793"/>
            <a:ext cx="7087425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20F2C2-8C89-41BB-B213-38407D4686DC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4146839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연예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9CA3707-378D-4A1E-953F-51D474638515}"/>
              </a:ext>
            </a:extLst>
          </p:cNvPr>
          <p:cNvSpPr/>
          <p:nvPr/>
        </p:nvSpPr>
        <p:spPr bwMode="auto">
          <a:xfrm>
            <a:off x="963219" y="4474366"/>
            <a:ext cx="3492894" cy="180549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EE5EA0-B82A-4AD7-94CA-1FB7C772EEAC}"/>
              </a:ext>
            </a:extLst>
          </p:cNvPr>
          <p:cNvSpPr txBox="1"/>
          <p:nvPr/>
        </p:nvSpPr>
        <p:spPr>
          <a:xfrm>
            <a:off x="1040954" y="6359430"/>
            <a:ext cx="32934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과거에 갇힌 시간 여행자</a:t>
            </a: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…. ‘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어쩌다 마주친 그대</a:t>
            </a: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4%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출발</a:t>
            </a:r>
            <a:endParaRPr lang="en-US" altLang="ko-KR" sz="105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1DB331E-55C7-4969-B230-589BAE96D4AE}"/>
              </a:ext>
            </a:extLst>
          </p:cNvPr>
          <p:cNvSpPr/>
          <p:nvPr/>
        </p:nvSpPr>
        <p:spPr bwMode="auto">
          <a:xfrm>
            <a:off x="702244" y="507801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E72D40A-798C-43C4-A6E5-667C002F7C2F}"/>
              </a:ext>
            </a:extLst>
          </p:cNvPr>
          <p:cNvGrpSpPr/>
          <p:nvPr/>
        </p:nvGrpSpPr>
        <p:grpSpPr>
          <a:xfrm>
            <a:off x="4529178" y="4467302"/>
            <a:ext cx="3528856" cy="1812554"/>
            <a:chOff x="4529178" y="1799664"/>
            <a:chExt cx="3528856" cy="212455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54A7D5-8D4B-404F-957A-49181DF02F78}"/>
                </a:ext>
              </a:extLst>
            </p:cNvPr>
            <p:cNvSpPr/>
            <p:nvPr/>
          </p:nvSpPr>
          <p:spPr bwMode="auto">
            <a:xfrm>
              <a:off x="4529178" y="1799664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6445667-2D77-4E16-8F4B-6AB36F08565F}"/>
                </a:ext>
              </a:extLst>
            </p:cNvPr>
            <p:cNvSpPr txBox="1"/>
            <p:nvPr/>
          </p:nvSpPr>
          <p:spPr>
            <a:xfrm>
              <a:off x="4572036" y="2450894"/>
              <a:ext cx="175299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BTS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슈가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“D-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데이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빌도드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챠트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..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지민이어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F54CD68-F2AA-41F5-A45D-06FF85DA47A9}"/>
                </a:ext>
              </a:extLst>
            </p:cNvPr>
            <p:cNvSpPr/>
            <p:nvPr/>
          </p:nvSpPr>
          <p:spPr bwMode="auto">
            <a:xfrm>
              <a:off x="6312378" y="1799664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8AAFD3A-3C17-42F1-B118-F099C5D8BF85}"/>
                </a:ext>
              </a:extLst>
            </p:cNvPr>
            <p:cNvSpPr/>
            <p:nvPr/>
          </p:nvSpPr>
          <p:spPr bwMode="auto">
            <a:xfrm>
              <a:off x="4529178" y="2896944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40E77C1-DF1E-4DDD-8F42-634BEF1B0600}"/>
                </a:ext>
              </a:extLst>
            </p:cNvPr>
            <p:cNvSpPr/>
            <p:nvPr/>
          </p:nvSpPr>
          <p:spPr bwMode="auto">
            <a:xfrm>
              <a:off x="6312378" y="2896944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543315C-CC33-4C49-91F8-BAC8D8BA1C8D}"/>
                </a:ext>
              </a:extLst>
            </p:cNvPr>
            <p:cNvSpPr txBox="1"/>
            <p:nvPr/>
          </p:nvSpPr>
          <p:spPr>
            <a:xfrm>
              <a:off x="6305041" y="2450894"/>
              <a:ext cx="175299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BTS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슈가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“D-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데이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빌도드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챠트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..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지민이어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86EE2BE-A26D-404B-A45B-16C22D357D55}"/>
                </a:ext>
              </a:extLst>
            </p:cNvPr>
            <p:cNvSpPr txBox="1"/>
            <p:nvPr/>
          </p:nvSpPr>
          <p:spPr>
            <a:xfrm>
              <a:off x="4572036" y="3565591"/>
              <a:ext cx="175299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BTS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슈가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“D-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데이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빌도드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챠트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..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지민이어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FF95EE0-26AD-4E3F-8D6A-C7C35022CCF9}"/>
                </a:ext>
              </a:extLst>
            </p:cNvPr>
            <p:cNvSpPr txBox="1"/>
            <p:nvPr/>
          </p:nvSpPr>
          <p:spPr>
            <a:xfrm>
              <a:off x="6305041" y="3565591"/>
              <a:ext cx="175299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BTS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슈가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“D-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데이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빌도드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챠트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..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지민이어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8C3D94B5-4597-47DD-A2AC-0FB086FF530A}"/>
              </a:ext>
            </a:extLst>
          </p:cNvPr>
          <p:cNvSpPr/>
          <p:nvPr/>
        </p:nvSpPr>
        <p:spPr bwMode="auto">
          <a:xfrm>
            <a:off x="7817965" y="4216207"/>
            <a:ext cx="157942" cy="1579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4A222D3-BED3-4318-82A7-61B7C15771A2}"/>
              </a:ext>
            </a:extLst>
          </p:cNvPr>
          <p:cNvSpPr/>
          <p:nvPr/>
        </p:nvSpPr>
        <p:spPr bwMode="auto">
          <a:xfrm>
            <a:off x="4524923" y="6339854"/>
            <a:ext cx="3510241" cy="3122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0F78FB-E44F-451F-A740-C8A15572BD75}"/>
              </a:ext>
            </a:extLst>
          </p:cNvPr>
          <p:cNvSpPr txBox="1"/>
          <p:nvPr/>
        </p:nvSpPr>
        <p:spPr>
          <a:xfrm>
            <a:off x="4653369" y="6323053"/>
            <a:ext cx="328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피오렌티나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연장전 결승골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 </a:t>
            </a:r>
          </a:p>
          <a:p>
            <a:pPr algn="l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유러피언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콘퍼런스리그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결승행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251C5E-057D-47B5-8BA0-2134F556231C}"/>
              </a:ext>
            </a:extLst>
          </p:cNvPr>
          <p:cNvSpPr/>
          <p:nvPr/>
        </p:nvSpPr>
        <p:spPr bwMode="auto">
          <a:xfrm>
            <a:off x="4341097" y="15682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453461E-D3D2-4D64-933D-CCB31842F894}"/>
              </a:ext>
            </a:extLst>
          </p:cNvPr>
          <p:cNvSpPr/>
          <p:nvPr/>
        </p:nvSpPr>
        <p:spPr bwMode="auto">
          <a:xfrm>
            <a:off x="2416075" y="1699940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9D68EF2-9B8A-47F6-A7DE-D1BC56C1A3D2}"/>
              </a:ext>
            </a:extLst>
          </p:cNvPr>
          <p:cNvSpPr/>
          <p:nvPr/>
        </p:nvSpPr>
        <p:spPr bwMode="auto">
          <a:xfrm>
            <a:off x="7596881" y="3112710"/>
            <a:ext cx="331565" cy="33156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8C59CC5-BABE-4D92-970B-DC7B44F51872}"/>
              </a:ext>
            </a:extLst>
          </p:cNvPr>
          <p:cNvSpPr/>
          <p:nvPr/>
        </p:nvSpPr>
        <p:spPr bwMode="auto">
          <a:xfrm>
            <a:off x="2416075" y="2675300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1ED9788-F46E-4D35-AAE3-1B9C265C3456}"/>
              </a:ext>
            </a:extLst>
          </p:cNvPr>
          <p:cNvSpPr/>
          <p:nvPr/>
        </p:nvSpPr>
        <p:spPr bwMode="auto">
          <a:xfrm>
            <a:off x="5995298" y="4538935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221B7D4-922C-42C6-8A76-25535BC6654D}"/>
              </a:ext>
            </a:extLst>
          </p:cNvPr>
          <p:cNvSpPr/>
          <p:nvPr/>
        </p:nvSpPr>
        <p:spPr bwMode="auto">
          <a:xfrm>
            <a:off x="7763138" y="5453335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9C58A88-B5F7-4B3C-81B8-53254DABD27D}"/>
              </a:ext>
            </a:extLst>
          </p:cNvPr>
          <p:cNvSpPr/>
          <p:nvPr/>
        </p:nvSpPr>
        <p:spPr bwMode="auto">
          <a:xfrm>
            <a:off x="2860640" y="357997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197498E-262E-4A5B-8319-23C0B7C32B6D}"/>
              </a:ext>
            </a:extLst>
          </p:cNvPr>
          <p:cNvSpPr/>
          <p:nvPr/>
        </p:nvSpPr>
        <p:spPr bwMode="auto">
          <a:xfrm>
            <a:off x="7441349" y="135929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D71CBEB-1F81-4EA4-93A6-4AB36333BE19}"/>
              </a:ext>
            </a:extLst>
          </p:cNvPr>
          <p:cNvSpPr/>
          <p:nvPr/>
        </p:nvSpPr>
        <p:spPr bwMode="auto">
          <a:xfrm>
            <a:off x="4341097" y="442470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CFD4B5D-029E-45FD-BF9A-9C6883A9B5E3}"/>
              </a:ext>
            </a:extLst>
          </p:cNvPr>
          <p:cNvSpPr/>
          <p:nvPr/>
        </p:nvSpPr>
        <p:spPr bwMode="auto">
          <a:xfrm>
            <a:off x="6169897" y="634930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0079F07-C912-4566-823B-6AFB4F62B699}"/>
              </a:ext>
            </a:extLst>
          </p:cNvPr>
          <p:cNvSpPr/>
          <p:nvPr/>
        </p:nvSpPr>
        <p:spPr bwMode="auto">
          <a:xfrm>
            <a:off x="7415223" y="421570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78C51E7-F103-4D8D-868E-F8107752F22E}"/>
              </a:ext>
            </a:extLst>
          </p:cNvPr>
          <p:cNvSpPr/>
          <p:nvPr/>
        </p:nvSpPr>
        <p:spPr bwMode="auto">
          <a:xfrm>
            <a:off x="5753215" y="455549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535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SB_KNP_02_10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09830"/>
              </p:ext>
            </p:extLst>
          </p:nvPr>
        </p:nvGraphicFramePr>
        <p:xfrm>
          <a:off x="8939284" y="973008"/>
          <a:ext cx="3152632" cy="409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전국 뉴스는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또는 지역 선택에 따라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전국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탭 메뉴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창원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광주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청주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춘천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(9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개지역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테스트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지역 최신 기사 노출 목록으로 변경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바로가기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영역 클릭 시 해당 지역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시 기사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총국별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헤드라인 뉴스 각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Tsg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723A5E-68B7-476C-ADCF-4760C2EA91B9}"/>
              </a:ext>
            </a:extLst>
          </p:cNvPr>
          <p:cNvCxnSpPr>
            <a:cxnSpLocks/>
          </p:cNvCxnSpPr>
          <p:nvPr/>
        </p:nvCxnSpPr>
        <p:spPr bwMode="auto">
          <a:xfrm>
            <a:off x="947739" y="1768779"/>
            <a:ext cx="709294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F1B7C8E-E062-4B21-A617-65AA844C911C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1520825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전국 뉴스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8B3913-4D57-4F54-9B7C-8D5638F5BEB4}"/>
              </a:ext>
            </a:extLst>
          </p:cNvPr>
          <p:cNvSpPr>
            <a:spLocks noChangeAspect="1"/>
          </p:cNvSpPr>
          <p:nvPr/>
        </p:nvSpPr>
        <p:spPr bwMode="auto">
          <a:xfrm>
            <a:off x="1755997" y="1520826"/>
            <a:ext cx="514906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부산   창원   대구   광주   전주   대전   청주   춘천   제주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7C34A1-90B9-4905-A8C6-D0BEF8BC5417}"/>
              </a:ext>
            </a:extLst>
          </p:cNvPr>
          <p:cNvGrpSpPr/>
          <p:nvPr/>
        </p:nvGrpSpPr>
        <p:grpSpPr>
          <a:xfrm>
            <a:off x="970367" y="1865292"/>
            <a:ext cx="7092948" cy="1563708"/>
            <a:chOff x="2743921" y="1865292"/>
            <a:chExt cx="5319393" cy="123749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D6B451C-E03C-4DC4-9D51-751E1BD51FB0}"/>
                </a:ext>
              </a:extLst>
            </p:cNvPr>
            <p:cNvSpPr/>
            <p:nvPr/>
          </p:nvSpPr>
          <p:spPr bwMode="auto">
            <a:xfrm>
              <a:off x="2743921" y="1865292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B46D4C7-BC3F-409C-8DC1-B7BFB0523D9E}"/>
                </a:ext>
              </a:extLst>
            </p:cNvPr>
            <p:cNvSpPr txBox="1"/>
            <p:nvPr/>
          </p:nvSpPr>
          <p:spPr>
            <a:xfrm>
              <a:off x="2743921" y="2937365"/>
              <a:ext cx="1752993" cy="165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26FE07-835D-45C2-9EB5-F22CB5C903F7}"/>
                </a:ext>
              </a:extLst>
            </p:cNvPr>
            <p:cNvSpPr/>
            <p:nvPr/>
          </p:nvSpPr>
          <p:spPr bwMode="auto">
            <a:xfrm>
              <a:off x="4527121" y="1865292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B4FCE38-232C-4896-8488-FBF8DCBA7376}"/>
                </a:ext>
              </a:extLst>
            </p:cNvPr>
            <p:cNvSpPr txBox="1"/>
            <p:nvPr/>
          </p:nvSpPr>
          <p:spPr>
            <a:xfrm>
              <a:off x="4527121" y="2937365"/>
              <a:ext cx="1752993" cy="165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96BC255-71F9-4650-AB66-FCE3DF0A54CF}"/>
                </a:ext>
              </a:extLst>
            </p:cNvPr>
            <p:cNvSpPr/>
            <p:nvPr/>
          </p:nvSpPr>
          <p:spPr bwMode="auto">
            <a:xfrm>
              <a:off x="6310321" y="1865292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6372EE8-0FD7-4F80-A945-9791267C98F8}"/>
                </a:ext>
              </a:extLst>
            </p:cNvPr>
            <p:cNvSpPr txBox="1"/>
            <p:nvPr/>
          </p:nvSpPr>
          <p:spPr>
            <a:xfrm>
              <a:off x="6310321" y="2937365"/>
              <a:ext cx="1752993" cy="165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B30B0B-F53E-4113-B058-ACB739D57C27}"/>
              </a:ext>
            </a:extLst>
          </p:cNvPr>
          <p:cNvSpPr/>
          <p:nvPr/>
        </p:nvSpPr>
        <p:spPr bwMode="auto">
          <a:xfrm>
            <a:off x="104775" y="1508872"/>
            <a:ext cx="786968" cy="138341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지역뉴스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 선택 시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163D4CD-2716-4566-A8FA-E029FF5ABE76}"/>
              </a:ext>
            </a:extLst>
          </p:cNvPr>
          <p:cNvGrpSpPr/>
          <p:nvPr/>
        </p:nvGrpSpPr>
        <p:grpSpPr>
          <a:xfrm>
            <a:off x="970367" y="3511212"/>
            <a:ext cx="7092948" cy="1563708"/>
            <a:chOff x="2743921" y="1865292"/>
            <a:chExt cx="5319393" cy="1237493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1A99873-3A12-4B75-9AAC-51AD6572396F}"/>
                </a:ext>
              </a:extLst>
            </p:cNvPr>
            <p:cNvSpPr/>
            <p:nvPr/>
          </p:nvSpPr>
          <p:spPr bwMode="auto">
            <a:xfrm>
              <a:off x="2743921" y="1865292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D570B32-E865-4BA7-99BA-62952DCA6B9C}"/>
                </a:ext>
              </a:extLst>
            </p:cNvPr>
            <p:cNvSpPr txBox="1"/>
            <p:nvPr/>
          </p:nvSpPr>
          <p:spPr>
            <a:xfrm>
              <a:off x="2743921" y="2937365"/>
              <a:ext cx="1752993" cy="165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89006F-E620-4A50-AB74-CA848B38738F}"/>
                </a:ext>
              </a:extLst>
            </p:cNvPr>
            <p:cNvSpPr/>
            <p:nvPr/>
          </p:nvSpPr>
          <p:spPr bwMode="auto">
            <a:xfrm>
              <a:off x="4527121" y="1865292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CBD7A56-653F-4B8E-9012-01F62F5712B8}"/>
                </a:ext>
              </a:extLst>
            </p:cNvPr>
            <p:cNvSpPr txBox="1"/>
            <p:nvPr/>
          </p:nvSpPr>
          <p:spPr>
            <a:xfrm>
              <a:off x="4527121" y="2937365"/>
              <a:ext cx="1752993" cy="165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0396AC9-5775-4DE7-8A25-C88E63B465F4}"/>
                </a:ext>
              </a:extLst>
            </p:cNvPr>
            <p:cNvSpPr/>
            <p:nvPr/>
          </p:nvSpPr>
          <p:spPr bwMode="auto">
            <a:xfrm>
              <a:off x="6310321" y="1865292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9528A13-36C4-4630-AB6B-60A64E1D4A1C}"/>
                </a:ext>
              </a:extLst>
            </p:cNvPr>
            <p:cNvSpPr txBox="1"/>
            <p:nvPr/>
          </p:nvSpPr>
          <p:spPr>
            <a:xfrm>
              <a:off x="6310321" y="2937365"/>
              <a:ext cx="1752993" cy="165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785B1CA-830F-484D-B818-2B7DC13B2478}"/>
              </a:ext>
            </a:extLst>
          </p:cNvPr>
          <p:cNvGrpSpPr/>
          <p:nvPr/>
        </p:nvGrpSpPr>
        <p:grpSpPr>
          <a:xfrm>
            <a:off x="970367" y="5148423"/>
            <a:ext cx="7092948" cy="1563708"/>
            <a:chOff x="2743921" y="1865292"/>
            <a:chExt cx="5319393" cy="123749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4471434-6A95-484D-B33D-118A1D81829C}"/>
                </a:ext>
              </a:extLst>
            </p:cNvPr>
            <p:cNvSpPr/>
            <p:nvPr/>
          </p:nvSpPr>
          <p:spPr bwMode="auto">
            <a:xfrm>
              <a:off x="2743921" y="1865292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6571819-8685-4549-83DB-1FD4849C8AC9}"/>
                </a:ext>
              </a:extLst>
            </p:cNvPr>
            <p:cNvSpPr txBox="1"/>
            <p:nvPr/>
          </p:nvSpPr>
          <p:spPr>
            <a:xfrm>
              <a:off x="2743921" y="2937365"/>
              <a:ext cx="1752993" cy="165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DD5C3AC-AB6A-486A-B416-0EF7934F4E87}"/>
                </a:ext>
              </a:extLst>
            </p:cNvPr>
            <p:cNvSpPr/>
            <p:nvPr/>
          </p:nvSpPr>
          <p:spPr bwMode="auto">
            <a:xfrm>
              <a:off x="4527121" y="1865292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9BF1E1B-BBDA-4CC4-85E7-2ED5916E8F86}"/>
                </a:ext>
              </a:extLst>
            </p:cNvPr>
            <p:cNvSpPr txBox="1"/>
            <p:nvPr/>
          </p:nvSpPr>
          <p:spPr>
            <a:xfrm>
              <a:off x="4527121" y="2937365"/>
              <a:ext cx="1752993" cy="165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E9910CD-35AC-4B0C-9811-03F23E896A30}"/>
                </a:ext>
              </a:extLst>
            </p:cNvPr>
            <p:cNvSpPr/>
            <p:nvPr/>
          </p:nvSpPr>
          <p:spPr bwMode="auto">
            <a:xfrm>
              <a:off x="6310321" y="1865292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7C24D22-BA1A-4589-9751-B78C20C63BCE}"/>
                </a:ext>
              </a:extLst>
            </p:cNvPr>
            <p:cNvSpPr txBox="1"/>
            <p:nvPr/>
          </p:nvSpPr>
          <p:spPr>
            <a:xfrm>
              <a:off x="6310321" y="2937365"/>
              <a:ext cx="1752993" cy="165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BE3B29F-B9E6-4A14-9ABC-95352BD47048}"/>
              </a:ext>
            </a:extLst>
          </p:cNvPr>
          <p:cNvSpPr txBox="1"/>
          <p:nvPr/>
        </p:nvSpPr>
        <p:spPr>
          <a:xfrm>
            <a:off x="984761" y="1872134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부산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3D0AAD2-0710-4D5E-B2AD-164A4DB8AD08}"/>
              </a:ext>
            </a:extLst>
          </p:cNvPr>
          <p:cNvSpPr txBox="1"/>
          <p:nvPr/>
        </p:nvSpPr>
        <p:spPr>
          <a:xfrm>
            <a:off x="3346176" y="1872134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창원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E66280F-8D45-45A7-A3BA-B1A499FE78C0}"/>
              </a:ext>
            </a:extLst>
          </p:cNvPr>
          <p:cNvSpPr txBox="1"/>
          <p:nvPr/>
        </p:nvSpPr>
        <p:spPr>
          <a:xfrm>
            <a:off x="5722785" y="1872134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대구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CE5988-995A-4594-9324-19B3E644487C}"/>
              </a:ext>
            </a:extLst>
          </p:cNvPr>
          <p:cNvSpPr txBox="1"/>
          <p:nvPr/>
        </p:nvSpPr>
        <p:spPr>
          <a:xfrm>
            <a:off x="984761" y="3518054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광주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D4EEAB-E431-4427-9518-645AC8729652}"/>
              </a:ext>
            </a:extLst>
          </p:cNvPr>
          <p:cNvSpPr txBox="1"/>
          <p:nvPr/>
        </p:nvSpPr>
        <p:spPr>
          <a:xfrm>
            <a:off x="3346176" y="3518054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전주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8D28AE-DB63-47EA-A986-DF21B6C315DE}"/>
              </a:ext>
            </a:extLst>
          </p:cNvPr>
          <p:cNvSpPr txBox="1"/>
          <p:nvPr/>
        </p:nvSpPr>
        <p:spPr>
          <a:xfrm>
            <a:off x="5722785" y="3518054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대전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ABC4CF-4C7D-4645-8B3F-5AB22366F083}"/>
              </a:ext>
            </a:extLst>
          </p:cNvPr>
          <p:cNvSpPr txBox="1"/>
          <p:nvPr/>
        </p:nvSpPr>
        <p:spPr>
          <a:xfrm>
            <a:off x="984761" y="5137849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청주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5491FA9-F40E-4362-B437-9AD54FC2A356}"/>
              </a:ext>
            </a:extLst>
          </p:cNvPr>
          <p:cNvSpPr txBox="1"/>
          <p:nvPr/>
        </p:nvSpPr>
        <p:spPr>
          <a:xfrm>
            <a:off x="3346176" y="5137849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춘천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F0847B-C3B5-4C3C-95BB-F767E2A8D4CA}"/>
              </a:ext>
            </a:extLst>
          </p:cNvPr>
          <p:cNvSpPr txBox="1"/>
          <p:nvPr/>
        </p:nvSpPr>
        <p:spPr>
          <a:xfrm>
            <a:off x="5722785" y="5137849"/>
            <a:ext cx="530529" cy="27888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제주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CCA8544-64FD-4E31-9783-C513DA7DADED}"/>
              </a:ext>
            </a:extLst>
          </p:cNvPr>
          <p:cNvSpPr/>
          <p:nvPr/>
        </p:nvSpPr>
        <p:spPr bwMode="auto">
          <a:xfrm>
            <a:off x="701730" y="370755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B20E6D5-7FEB-4673-B27F-A2A77DDABDF1}"/>
              </a:ext>
            </a:extLst>
          </p:cNvPr>
          <p:cNvSpPr/>
          <p:nvPr/>
        </p:nvSpPr>
        <p:spPr bwMode="auto">
          <a:xfrm>
            <a:off x="2927878" y="2836267"/>
            <a:ext cx="252280" cy="2522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F5872F1-0FA8-49D1-B165-91C3FCB5DEB3}"/>
              </a:ext>
            </a:extLst>
          </p:cNvPr>
          <p:cNvSpPr/>
          <p:nvPr/>
        </p:nvSpPr>
        <p:spPr bwMode="auto">
          <a:xfrm>
            <a:off x="5305318" y="4464770"/>
            <a:ext cx="252280" cy="2522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9B483ED-56F0-4F0E-B387-AD679991A55C}"/>
              </a:ext>
            </a:extLst>
          </p:cNvPr>
          <p:cNvSpPr/>
          <p:nvPr/>
        </p:nvSpPr>
        <p:spPr bwMode="auto">
          <a:xfrm>
            <a:off x="5305318" y="6136816"/>
            <a:ext cx="252280" cy="2522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07E983-1FC4-4DD3-818F-D8FB9E4B9CB0}"/>
              </a:ext>
            </a:extLst>
          </p:cNvPr>
          <p:cNvSpPr/>
          <p:nvPr/>
        </p:nvSpPr>
        <p:spPr bwMode="auto">
          <a:xfrm>
            <a:off x="3180158" y="137728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19EC9BB-31BA-4FD2-8A35-3FBDAA64336D}"/>
              </a:ext>
            </a:extLst>
          </p:cNvPr>
          <p:cNvSpPr/>
          <p:nvPr/>
        </p:nvSpPr>
        <p:spPr bwMode="auto">
          <a:xfrm>
            <a:off x="3441415" y="176917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17CB53-3E17-4341-8C07-F5F923617A1A}"/>
              </a:ext>
            </a:extLst>
          </p:cNvPr>
          <p:cNvSpPr/>
          <p:nvPr/>
        </p:nvSpPr>
        <p:spPr bwMode="auto">
          <a:xfrm>
            <a:off x="4320980" y="247456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93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SB_KNP_02_11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49444"/>
              </p:ext>
            </p:extLst>
          </p:nvPr>
        </p:nvGraphicFramePr>
        <p:xfrm>
          <a:off x="8939284" y="973008"/>
          <a:ext cx="3152632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전국 뉴스는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또는 지역 선택에 따라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주요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주요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지역 많이 본 뉴스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지역명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선택한 </a:t>
                      </a:r>
                      <a:r>
                        <a:rPr kumimoji="1" lang="ko-KR" altLang="en-US" sz="700" b="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지역명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표시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지역 뉴스 중 많이 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:a16="http://schemas.microsoft.com/office/drawing/2014/main" id="{FF1B7C8E-E062-4B21-A617-65AA844C911C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1520825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전국 뉴스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8B3913-4D57-4F54-9B7C-8D5638F5BEB4}"/>
              </a:ext>
            </a:extLst>
          </p:cNvPr>
          <p:cNvSpPr>
            <a:spLocks noChangeAspect="1"/>
          </p:cNvSpPr>
          <p:nvPr/>
        </p:nvSpPr>
        <p:spPr bwMode="auto">
          <a:xfrm>
            <a:off x="1755997" y="1520826"/>
            <a:ext cx="514906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부산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창원   대구   광주   전주   대전   청주   춘천   제주   울산   강릉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B30B0B-F53E-4113-B058-ACB739D57C27}"/>
              </a:ext>
            </a:extLst>
          </p:cNvPr>
          <p:cNvSpPr/>
          <p:nvPr/>
        </p:nvSpPr>
        <p:spPr bwMode="auto">
          <a:xfrm>
            <a:off x="104775" y="1508872"/>
            <a:ext cx="786968" cy="138341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지역뉴스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지역 선택 시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2D9034-893C-4B6E-9DB6-B28690954FCA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3685871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부산 지역 많이 본 뉴스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723A5E-68B7-476C-ADCF-4760C2EA91B9}"/>
              </a:ext>
            </a:extLst>
          </p:cNvPr>
          <p:cNvCxnSpPr>
            <a:cxnSpLocks/>
          </p:cNvCxnSpPr>
          <p:nvPr/>
        </p:nvCxnSpPr>
        <p:spPr bwMode="auto">
          <a:xfrm>
            <a:off x="947739" y="1768779"/>
            <a:ext cx="709294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FB8F7A-5B02-45D8-87DF-FC184771EB66}"/>
              </a:ext>
            </a:extLst>
          </p:cNvPr>
          <p:cNvGrpSpPr/>
          <p:nvPr/>
        </p:nvGrpSpPr>
        <p:grpSpPr>
          <a:xfrm>
            <a:off x="970367" y="1894568"/>
            <a:ext cx="7092948" cy="1669724"/>
            <a:chOff x="2743921" y="1865292"/>
            <a:chExt cx="5319393" cy="142088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9DD0B3-57BC-4F64-BEEA-BC6008B92DA1}"/>
                </a:ext>
              </a:extLst>
            </p:cNvPr>
            <p:cNvSpPr/>
            <p:nvPr/>
          </p:nvSpPr>
          <p:spPr bwMode="auto">
            <a:xfrm>
              <a:off x="2743921" y="1865292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458A46-B61F-4541-B383-BC9823200564}"/>
                </a:ext>
              </a:extLst>
            </p:cNvPr>
            <p:cNvSpPr txBox="1"/>
            <p:nvPr/>
          </p:nvSpPr>
          <p:spPr>
            <a:xfrm>
              <a:off x="2743921" y="2937365"/>
              <a:ext cx="175299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F7E9E30-DCEB-41BC-A58E-C933E4E55B21}"/>
                </a:ext>
              </a:extLst>
            </p:cNvPr>
            <p:cNvSpPr/>
            <p:nvPr/>
          </p:nvSpPr>
          <p:spPr bwMode="auto">
            <a:xfrm>
              <a:off x="4527121" y="1865292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D359A75-53E4-42D1-84FF-B331CFBA9DCA}"/>
                </a:ext>
              </a:extLst>
            </p:cNvPr>
            <p:cNvSpPr txBox="1"/>
            <p:nvPr/>
          </p:nvSpPr>
          <p:spPr>
            <a:xfrm>
              <a:off x="4527121" y="2937365"/>
              <a:ext cx="175299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EC11F19-786A-4775-9F8B-CA41F79424E3}"/>
                </a:ext>
              </a:extLst>
            </p:cNvPr>
            <p:cNvSpPr/>
            <p:nvPr/>
          </p:nvSpPr>
          <p:spPr bwMode="auto">
            <a:xfrm>
              <a:off x="6310321" y="1865292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BBF025-21ED-4AB2-BBFF-2208A98881B1}"/>
                </a:ext>
              </a:extLst>
            </p:cNvPr>
            <p:cNvSpPr txBox="1"/>
            <p:nvPr/>
          </p:nvSpPr>
          <p:spPr>
            <a:xfrm>
              <a:off x="6310321" y="2937365"/>
              <a:ext cx="175299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17EB57-92E4-455A-B25D-10FB314C0998}"/>
              </a:ext>
            </a:extLst>
          </p:cNvPr>
          <p:cNvGrpSpPr/>
          <p:nvPr/>
        </p:nvGrpSpPr>
        <p:grpSpPr>
          <a:xfrm>
            <a:off x="963221" y="3943547"/>
            <a:ext cx="7077468" cy="1035898"/>
            <a:chOff x="963220" y="5033365"/>
            <a:chExt cx="8876643" cy="149387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39B360A-DA55-4A1C-AC45-21CE786E3EBB}"/>
                </a:ext>
              </a:extLst>
            </p:cNvPr>
            <p:cNvSpPr/>
            <p:nvPr/>
          </p:nvSpPr>
          <p:spPr bwMode="auto">
            <a:xfrm>
              <a:off x="963220" y="5033365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0CFCBD1-A3A6-485D-B75E-7CEB0860F118}"/>
                </a:ext>
              </a:extLst>
            </p:cNvPr>
            <p:cNvSpPr txBox="1"/>
            <p:nvPr/>
          </p:nvSpPr>
          <p:spPr>
            <a:xfrm>
              <a:off x="963220" y="6105439"/>
              <a:ext cx="1752993" cy="421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C1FB55-8130-4B7E-B0B3-AF12A05C6575}"/>
                </a:ext>
              </a:extLst>
            </p:cNvPr>
            <p:cNvSpPr/>
            <p:nvPr/>
          </p:nvSpPr>
          <p:spPr bwMode="auto">
            <a:xfrm>
              <a:off x="2743921" y="5033365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489C9E-F0F1-462D-A888-FCC82E57EBDD}"/>
                </a:ext>
              </a:extLst>
            </p:cNvPr>
            <p:cNvSpPr txBox="1"/>
            <p:nvPr/>
          </p:nvSpPr>
          <p:spPr>
            <a:xfrm>
              <a:off x="2743921" y="6105438"/>
              <a:ext cx="1752993" cy="421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627A772-FAA5-4F0F-B875-A14337BF8534}"/>
                </a:ext>
              </a:extLst>
            </p:cNvPr>
            <p:cNvSpPr/>
            <p:nvPr/>
          </p:nvSpPr>
          <p:spPr bwMode="auto">
            <a:xfrm>
              <a:off x="4527121" y="5033365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0EE626-815E-4A53-9D50-46232CE66358}"/>
                </a:ext>
              </a:extLst>
            </p:cNvPr>
            <p:cNvSpPr txBox="1"/>
            <p:nvPr/>
          </p:nvSpPr>
          <p:spPr>
            <a:xfrm>
              <a:off x="4527121" y="6105438"/>
              <a:ext cx="1752993" cy="421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C1CE7DB-04BD-4190-ABE8-C15BCAA5F8FD}"/>
                </a:ext>
              </a:extLst>
            </p:cNvPr>
            <p:cNvSpPr/>
            <p:nvPr/>
          </p:nvSpPr>
          <p:spPr bwMode="auto">
            <a:xfrm>
              <a:off x="6310321" y="5033365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3278818-8734-41C0-8077-5D8F69F0B298}"/>
                </a:ext>
              </a:extLst>
            </p:cNvPr>
            <p:cNvSpPr txBox="1"/>
            <p:nvPr/>
          </p:nvSpPr>
          <p:spPr>
            <a:xfrm>
              <a:off x="6310321" y="6105438"/>
              <a:ext cx="1752993" cy="421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61BA80A-72B8-4D6D-9FFC-04B00F3DEA61}"/>
                </a:ext>
              </a:extLst>
            </p:cNvPr>
            <p:cNvSpPr/>
            <p:nvPr/>
          </p:nvSpPr>
          <p:spPr bwMode="auto">
            <a:xfrm>
              <a:off x="8086870" y="5033365"/>
              <a:ext cx="1722786" cy="1027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ED67517-042E-4347-A8BD-204AF44AD8FC}"/>
                </a:ext>
              </a:extLst>
            </p:cNvPr>
            <p:cNvSpPr txBox="1"/>
            <p:nvPr/>
          </p:nvSpPr>
          <p:spPr>
            <a:xfrm>
              <a:off x="8086870" y="6105438"/>
              <a:ext cx="1752993" cy="421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id="{16DBABCE-E52E-4583-B6FA-E5458B3670F5}"/>
              </a:ext>
            </a:extLst>
          </p:cNvPr>
          <p:cNvSpPr/>
          <p:nvPr/>
        </p:nvSpPr>
        <p:spPr bwMode="auto">
          <a:xfrm>
            <a:off x="727615" y="239692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DE90BF9-60E3-4440-93A7-73610711A898}"/>
              </a:ext>
            </a:extLst>
          </p:cNvPr>
          <p:cNvSpPr/>
          <p:nvPr/>
        </p:nvSpPr>
        <p:spPr bwMode="auto">
          <a:xfrm>
            <a:off x="712578" y="415736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18845C-EF49-4649-BCD5-FD3B0BE8DDC3}"/>
              </a:ext>
            </a:extLst>
          </p:cNvPr>
          <p:cNvSpPr/>
          <p:nvPr/>
        </p:nvSpPr>
        <p:spPr bwMode="auto">
          <a:xfrm>
            <a:off x="1037850" y="356429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311719-8AC9-475A-9818-394793DEBD53}"/>
              </a:ext>
            </a:extLst>
          </p:cNvPr>
          <p:cNvSpPr/>
          <p:nvPr/>
        </p:nvSpPr>
        <p:spPr bwMode="auto">
          <a:xfrm>
            <a:off x="2901484" y="394746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797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4416594" cy="584775"/>
          </a:xfrm>
        </p:spPr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텍스트 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C27EC-3B4F-46B4-812D-F3962AD1A0E4}"/>
              </a:ext>
            </a:extLst>
          </p:cNvPr>
          <p:cNvSpPr txBox="1"/>
          <p:nvPr/>
        </p:nvSpPr>
        <p:spPr>
          <a:xfrm>
            <a:off x="869417" y="3579223"/>
            <a:ext cx="3278462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내용 중 일부를 텍스트로만 구성된 화면으로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488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SB_KNP_03_01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092234"/>
              </p:ext>
            </p:extLst>
          </p:nvPr>
        </p:nvGraphicFramePr>
        <p:xfrm>
          <a:off x="8939284" y="973008"/>
          <a:ext cx="3152632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화면에서 기사 클릭 시 이동 화면은 텍스트 버전의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화면은 별도의 화면입니다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기사 존재하는 경우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노출하지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영역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로고 영역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텍스트로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기사제목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영역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제목 함께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이슈의 최신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영역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7B4FA8-9610-4993-879F-74C37B3CB9A1}"/>
              </a:ext>
            </a:extLst>
          </p:cNvPr>
          <p:cNvSpPr txBox="1"/>
          <p:nvPr/>
        </p:nvSpPr>
        <p:spPr>
          <a:xfrm>
            <a:off x="947738" y="1554361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뉴스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B13B9D9-81CB-4ED5-A25D-5B8647C397CC}"/>
              </a:ext>
            </a:extLst>
          </p:cNvPr>
          <p:cNvCxnSpPr/>
          <p:nvPr/>
        </p:nvCxnSpPr>
        <p:spPr bwMode="auto">
          <a:xfrm>
            <a:off x="947738" y="1862138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9BCB70E-A107-4BF0-9005-35A723A0BF71}"/>
              </a:ext>
            </a:extLst>
          </p:cNvPr>
          <p:cNvCxnSpPr/>
          <p:nvPr/>
        </p:nvCxnSpPr>
        <p:spPr bwMode="auto">
          <a:xfrm>
            <a:off x="947738" y="1557338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324E61-2950-4831-82B7-BA74CB791286}"/>
              </a:ext>
            </a:extLst>
          </p:cNvPr>
          <p:cNvSpPr txBox="1"/>
          <p:nvPr/>
        </p:nvSpPr>
        <p:spPr>
          <a:xfrm>
            <a:off x="947738" y="1234768"/>
            <a:ext cx="3326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 ‘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이스타나항공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횡령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징역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확정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9573B4-8CC4-424C-95E6-F37DCFDF9C8D}"/>
              </a:ext>
            </a:extLst>
          </p:cNvPr>
          <p:cNvSpPr txBox="1"/>
          <p:nvPr/>
        </p:nvSpPr>
        <p:spPr>
          <a:xfrm>
            <a:off x="947738" y="2506982"/>
            <a:ext cx="3308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헤드라인 뉴스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(KBS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뉴스의 빠르고 정확한 헤드라인 뉴스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E7A07D-8EAE-4B4D-836D-940137ABBA91}"/>
              </a:ext>
            </a:extLst>
          </p:cNvPr>
          <p:cNvSpPr txBox="1"/>
          <p:nvPr/>
        </p:nvSpPr>
        <p:spPr>
          <a:xfrm>
            <a:off x="947738" y="2768592"/>
            <a:ext cx="4463081" cy="2601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[15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간호법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거부권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반발에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국민의힘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해결책 찾겠다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재표결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총리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일본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오염수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검증은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IAEA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역할 시찰단은 시설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절차 확인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[15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사무처 압수수색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…’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돈봉투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수수자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추적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민주당 혁신위원장에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이래경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다른백년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명예이사장 선임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[15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간호법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거부권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반발에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국민의힘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해결책 찾겠다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재표결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총리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일본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오염수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검증은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IAEA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역할 시찰단은 시설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절차 확인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[15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사무처 압수수색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…’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돈봉투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수수자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추적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민주당 혁신위원장에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이래경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다른백년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명예이사장 선임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[15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간호법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거부권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반발에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국민의힘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해결책 찾겠다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재표결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총리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일본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오염수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검증은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IAEA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역할 시찰단은 시설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절차 확인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[15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사무처 압수수색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…’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돈봉투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수수자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추적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F5C36D3-C296-4183-AF11-320D5A345F67}"/>
              </a:ext>
            </a:extLst>
          </p:cNvPr>
          <p:cNvCxnSpPr/>
          <p:nvPr/>
        </p:nvCxnSpPr>
        <p:spPr bwMode="auto">
          <a:xfrm>
            <a:off x="947738" y="5476958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B383942-1983-49DF-8261-7BEFC2D5AF26}"/>
              </a:ext>
            </a:extLst>
          </p:cNvPr>
          <p:cNvSpPr txBox="1"/>
          <p:nvPr/>
        </p:nvSpPr>
        <p:spPr>
          <a:xfrm>
            <a:off x="947738" y="5631940"/>
            <a:ext cx="1936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ISSUE (#FIFA U-20 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월드컵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006CF7-AE01-49BE-BBEE-008B00693344}"/>
              </a:ext>
            </a:extLst>
          </p:cNvPr>
          <p:cNvSpPr txBox="1"/>
          <p:nvPr/>
        </p:nvSpPr>
        <p:spPr>
          <a:xfrm>
            <a:off x="947738" y="5879093"/>
            <a:ext cx="709295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마법의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후반종료 후 연장시작까지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무슨일이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?(U-20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월드컵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강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55F04E1-8559-475B-8E15-5C399C24BFCD}"/>
              </a:ext>
            </a:extLst>
          </p:cNvPr>
          <p:cNvSpPr/>
          <p:nvPr/>
        </p:nvSpPr>
        <p:spPr bwMode="auto">
          <a:xfrm>
            <a:off x="738034" y="125664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93E2C34-B9C7-4B83-AE04-C947D68AC473}"/>
              </a:ext>
            </a:extLst>
          </p:cNvPr>
          <p:cNvSpPr/>
          <p:nvPr/>
        </p:nvSpPr>
        <p:spPr bwMode="auto">
          <a:xfrm>
            <a:off x="738034" y="163111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19EC4C0-D29B-4F57-8C65-98AAD00FF638}"/>
              </a:ext>
            </a:extLst>
          </p:cNvPr>
          <p:cNvSpPr/>
          <p:nvPr/>
        </p:nvSpPr>
        <p:spPr bwMode="auto">
          <a:xfrm>
            <a:off x="738034" y="386997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821098B-B6E4-48EC-AF70-F6C6E9E2E70F}"/>
              </a:ext>
            </a:extLst>
          </p:cNvPr>
          <p:cNvSpPr/>
          <p:nvPr/>
        </p:nvSpPr>
        <p:spPr bwMode="auto">
          <a:xfrm>
            <a:off x="738034" y="572348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28DE0B-9859-4340-B420-D00D9912AF1E}"/>
              </a:ext>
            </a:extLst>
          </p:cNvPr>
          <p:cNvSpPr txBox="1"/>
          <p:nvPr/>
        </p:nvSpPr>
        <p:spPr>
          <a:xfrm>
            <a:off x="2361629" y="1986856"/>
            <a:ext cx="418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 화면은 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뉴스의 경량화를 위한 텍스트 버전입니다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.]</a:t>
            </a:r>
            <a:endParaRPr lang="ko-KR" altLang="en-US" sz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513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5872" y="567974"/>
            <a:ext cx="889988" cy="215444"/>
          </a:xfrm>
        </p:spPr>
        <p:txBody>
          <a:bodyPr/>
          <a:lstStyle/>
          <a:p>
            <a:r>
              <a:rPr lang="en-US" altLang="ko-KR" dirty="0"/>
              <a:t>SB_KNP_ 03_02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06108"/>
              </p:ext>
            </p:extLst>
          </p:nvPr>
        </p:nvGraphicFramePr>
        <p:xfrm>
          <a:off x="8939284" y="973008"/>
          <a:ext cx="3152632" cy="377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화면은 별도의 화면입니다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주요뉴스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주요뉴스 기사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영역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최신뉴스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최신뉴스 기사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영역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구분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기사 조회수 높은 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영역 마우스 오버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A9573B4-8CC4-424C-95E6-F37DCFDF9C8D}"/>
              </a:ext>
            </a:extLst>
          </p:cNvPr>
          <p:cNvSpPr txBox="1"/>
          <p:nvPr/>
        </p:nvSpPr>
        <p:spPr>
          <a:xfrm>
            <a:off x="947738" y="136540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오늘의 주요 뉴스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E7A07D-8EAE-4B4D-836D-940137ABBA91}"/>
              </a:ext>
            </a:extLst>
          </p:cNvPr>
          <p:cNvSpPr txBox="1"/>
          <p:nvPr/>
        </p:nvSpPr>
        <p:spPr>
          <a:xfrm>
            <a:off x="947738" y="1627010"/>
            <a:ext cx="3930884" cy="1447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간호법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거부권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반발에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국민의힘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해결책 찾겠다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재표결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총리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일본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오염수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검증은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IAEA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역할 시찰단은 시설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절차 확인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민주당 혁신위원장에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이래경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다른백년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명예이사장 선임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간호법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거부권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반발에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국민의힘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해결책 찾겠다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재표결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총리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일본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오염수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검증은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IAEA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역할 시찰단은 시설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절차 확인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민주당 혁신위원장에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이래경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다른백년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명예이사장 선임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3AADDB-6D97-4E08-9434-0C2F552FB70C}"/>
              </a:ext>
            </a:extLst>
          </p:cNvPr>
          <p:cNvSpPr txBox="1"/>
          <p:nvPr/>
        </p:nvSpPr>
        <p:spPr>
          <a:xfrm>
            <a:off x="947738" y="314756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최신뉴스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362C7E-A23E-4FAD-99C3-6FA048423243}"/>
              </a:ext>
            </a:extLst>
          </p:cNvPr>
          <p:cNvSpPr txBox="1"/>
          <p:nvPr/>
        </p:nvSpPr>
        <p:spPr>
          <a:xfrm>
            <a:off x="947738" y="3394717"/>
            <a:ext cx="7092950" cy="190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“AI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풀랫폼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세계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 목표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…2028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까지 소프트웨어 기업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개를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녹취파문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태영호 의혹 부인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자진사퇴 여부엔 답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안해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송영길 수사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길목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최측근 보좌관 소화 조사 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승마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골프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언론 등 회사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여곳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…’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문어발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돈세탁 흔적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“AI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풀랫폼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세계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 목표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…2028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까지 소프트웨어 기업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개를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녹취파문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태영호 의혹 부인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자진사퇴 여부엔 답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안해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송영길 수사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길목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최측근 보좌관 소화 조사 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승마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골프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언론 등 회사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여곳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…’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문어발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돈세탁 흔적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F5C36D3-C296-4183-AF11-320D5A345F67}"/>
              </a:ext>
            </a:extLst>
          </p:cNvPr>
          <p:cNvCxnSpPr/>
          <p:nvPr/>
        </p:nvCxnSpPr>
        <p:spPr bwMode="auto">
          <a:xfrm>
            <a:off x="947738" y="1261250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1E229F6-89E8-4705-9B65-131BC7B0EF12}"/>
              </a:ext>
            </a:extLst>
          </p:cNvPr>
          <p:cNvCxnSpPr/>
          <p:nvPr/>
        </p:nvCxnSpPr>
        <p:spPr bwMode="auto">
          <a:xfrm>
            <a:off x="947738" y="5326786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B383942-1983-49DF-8261-7BEFC2D5AF26}"/>
              </a:ext>
            </a:extLst>
          </p:cNvPr>
          <p:cNvSpPr txBox="1"/>
          <p:nvPr/>
        </p:nvSpPr>
        <p:spPr>
          <a:xfrm>
            <a:off x="947738" y="5396099"/>
            <a:ext cx="3307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많이 본 뉴스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(KBS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뉴스 채널에서 관심 급상승 중인 뉴스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006CF7-AE01-49BE-BBEE-008B00693344}"/>
              </a:ext>
            </a:extLst>
          </p:cNvPr>
          <p:cNvSpPr txBox="1"/>
          <p:nvPr/>
        </p:nvSpPr>
        <p:spPr>
          <a:xfrm>
            <a:off x="947738" y="5617125"/>
            <a:ext cx="7092950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[KBS]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B3C017F-F4A9-41CF-A96D-4795BE5C0A29}"/>
              </a:ext>
            </a:extLst>
          </p:cNvPr>
          <p:cNvCxnSpPr/>
          <p:nvPr/>
        </p:nvCxnSpPr>
        <p:spPr bwMode="auto">
          <a:xfrm>
            <a:off x="947738" y="3090045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908DA8CA-288D-46BF-B1CB-35AB1EC2B9FE}"/>
              </a:ext>
            </a:extLst>
          </p:cNvPr>
          <p:cNvSpPr/>
          <p:nvPr/>
        </p:nvSpPr>
        <p:spPr bwMode="auto">
          <a:xfrm>
            <a:off x="738034" y="139496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BD06F7E-C3C9-4EE0-8488-B41F8B91B70F}"/>
              </a:ext>
            </a:extLst>
          </p:cNvPr>
          <p:cNvSpPr/>
          <p:nvPr/>
        </p:nvSpPr>
        <p:spPr bwMode="auto">
          <a:xfrm>
            <a:off x="738034" y="318893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BE56D58-9D2B-4259-85C8-4C71D4D11299}"/>
              </a:ext>
            </a:extLst>
          </p:cNvPr>
          <p:cNvSpPr/>
          <p:nvPr/>
        </p:nvSpPr>
        <p:spPr bwMode="auto">
          <a:xfrm>
            <a:off x="738034" y="544445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254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5873" y="567974"/>
            <a:ext cx="889988" cy="215444"/>
          </a:xfrm>
        </p:spPr>
        <p:txBody>
          <a:bodyPr/>
          <a:lstStyle/>
          <a:p>
            <a:r>
              <a:rPr lang="en-US" altLang="ko-KR" dirty="0"/>
              <a:t>SB_KNP_ 03_03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28274"/>
              </p:ext>
            </p:extLst>
          </p:nvPr>
        </p:nvGraphicFramePr>
        <p:xfrm>
          <a:off x="8939284" y="973008"/>
          <a:ext cx="3152632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5753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화면은 별도의 화면입니다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카피라이터 표시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F5C36D3-C296-4183-AF11-320D5A345F67}"/>
              </a:ext>
            </a:extLst>
          </p:cNvPr>
          <p:cNvCxnSpPr/>
          <p:nvPr/>
        </p:nvCxnSpPr>
        <p:spPr bwMode="auto">
          <a:xfrm>
            <a:off x="947738" y="1296087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006CF7-AE01-49BE-BBEE-008B00693344}"/>
              </a:ext>
            </a:extLst>
          </p:cNvPr>
          <p:cNvSpPr txBox="1"/>
          <p:nvPr/>
        </p:nvSpPr>
        <p:spPr>
          <a:xfrm>
            <a:off x="947738" y="1358645"/>
            <a:ext cx="7092950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AutoNum type="arabicPeriod" startAt="4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한우 한돈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할인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고물가에 소비자들 몰린다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 startAt="4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 startAt="4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DE602-2949-4542-9EF9-EC6C9C452282}"/>
              </a:ext>
            </a:extLst>
          </p:cNvPr>
          <p:cNvSpPr txBox="1"/>
          <p:nvPr/>
        </p:nvSpPr>
        <p:spPr>
          <a:xfrm>
            <a:off x="947738" y="2220301"/>
            <a:ext cx="7092950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포털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3FB71-EED9-45C6-A124-975719B79132}"/>
              </a:ext>
            </a:extLst>
          </p:cNvPr>
          <p:cNvSpPr txBox="1"/>
          <p:nvPr/>
        </p:nvSpPr>
        <p:spPr>
          <a:xfrm>
            <a:off x="947738" y="4005558"/>
            <a:ext cx="7092950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70CE3A-1D12-43CA-BC76-416E58B05398}"/>
              </a:ext>
            </a:extLst>
          </p:cNvPr>
          <p:cNvCxnSpPr/>
          <p:nvPr/>
        </p:nvCxnSpPr>
        <p:spPr bwMode="auto">
          <a:xfrm>
            <a:off x="947738" y="5868541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1BEF22-840A-485A-9EA5-BD08EB655365}"/>
              </a:ext>
            </a:extLst>
          </p:cNvPr>
          <p:cNvSpPr txBox="1"/>
          <p:nvPr/>
        </p:nvSpPr>
        <p:spPr>
          <a:xfrm>
            <a:off x="947738" y="5970814"/>
            <a:ext cx="612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KBS / 07235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영등포구 </a:t>
            </a:r>
            <a:r>
              <a:rPr lang="ko-KR" altLang="en-US" sz="700" b="0" i="0" dirty="0" err="1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여의공원로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13(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여의도동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대표전화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02-781-1000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기사배열 책임자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청소년보호책임자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정영훈</a:t>
            </a:r>
          </a:p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KBS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뉴스 인터넷 서비스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마포구 </a:t>
            </a:r>
            <a:r>
              <a:rPr lang="ko-KR" altLang="en-US" sz="700" b="0" i="0" dirty="0" err="1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매봉산로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45 KBS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미디어센터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시청자상담실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02-781-1000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등록번호 서울 자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00297 (2010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700" b="0" i="0" dirty="0">
              <a:solidFill>
                <a:srgbClr val="54585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KBS All Rights Reserved.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D696868-B05D-404F-B2D8-D8DC4C206107}"/>
              </a:ext>
            </a:extLst>
          </p:cNvPr>
          <p:cNvSpPr/>
          <p:nvPr/>
        </p:nvSpPr>
        <p:spPr bwMode="auto">
          <a:xfrm>
            <a:off x="738034" y="602995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735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2997937" cy="584775"/>
          </a:xfrm>
        </p:spPr>
        <p:txBody>
          <a:bodyPr/>
          <a:lstStyle/>
          <a:p>
            <a:r>
              <a:rPr lang="ko-KR" altLang="en-US" dirty="0"/>
              <a:t>기사</a:t>
            </a:r>
            <a:r>
              <a:rPr lang="en-US" altLang="ko-KR" dirty="0"/>
              <a:t> View</a:t>
            </a:r>
            <a:r>
              <a:rPr lang="ko-KR" altLang="en-US" dirty="0"/>
              <a:t>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B3697-23A3-469A-ACF4-719AD8DECB3B}"/>
              </a:ext>
            </a:extLst>
          </p:cNvPr>
          <p:cNvSpPr txBox="1"/>
          <p:nvPr/>
        </p:nvSpPr>
        <p:spPr>
          <a:xfrm>
            <a:off x="869417" y="3579223"/>
            <a:ext cx="4966424" cy="899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화면은 모든 기사를 선택 했을 때 전체 내용을 확인하는 화면으로 공통적으로 사용한다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기사가 포함된 카테고리에 따라서 기사 외의 추가적인 정보를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추가적인 정보는 조건이 충족되는 경우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영역은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CMS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위치를 변경할 수 있다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08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4B82BC-33EB-4B0A-9F0B-66301F400289}"/>
              </a:ext>
            </a:extLst>
          </p:cNvPr>
          <p:cNvSpPr txBox="1"/>
          <p:nvPr/>
        </p:nvSpPr>
        <p:spPr>
          <a:xfrm>
            <a:off x="466635" y="2925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 서비스 정책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" name="Group 91">
            <a:extLst>
              <a:ext uri="{FF2B5EF4-FFF2-40B4-BE49-F238E27FC236}">
                <a16:creationId xmlns:a16="http://schemas.microsoft.com/office/drawing/2014/main" id="{8E9FDDCB-16A2-474B-B962-E8E53BB8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71296"/>
              </p:ext>
            </p:extLst>
          </p:nvPr>
        </p:nvGraphicFramePr>
        <p:xfrm>
          <a:off x="597774" y="1073283"/>
          <a:ext cx="10996451" cy="5621616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 rowSpan="6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 상단 높이 위치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헤더영역 아래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메인에서 재난 레이어 위치 제외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30858"/>
                  </a:ext>
                </a:extLst>
              </a:tr>
              <a:tr h="266862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좋아요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106967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888899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279685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라이트 모드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975664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TOP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3806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롤링 타임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날씨 컨텐츠 롤링 타임 간격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2.5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2.5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660479"/>
                  </a:ext>
                </a:extLst>
              </a:tr>
              <a:tr h="221167">
                <a:tc rowSpan="4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 페이지 이동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사항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버튼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Hold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이동이 없는 경우 이동버튼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하되 선택 비활성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 노출 개수가 부족한 경우 좌측 정렬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손가락 이용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이동이 없는 경우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표시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 노출 개수가 부족한 경우 좌측 정렬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91650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컨텐츠 노출 및 이동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컨텐츠 개수에서 한 화면에 보여지는 개수로 나누어지는 개수만큼 노출 및 이동 나누어 지지 않는 컨텐츠는 미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이동은 한 화면에 보여지는 개수 기준으로 이동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등록한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컨텐츠 개수에서 한 화면에 보여지는 개수로 나누어지는 개수만큼 노출 및 이동 나누어 지지 않는 컨텐츠는 미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이동은 한 화면에 보여지는 개수 기준으로 이동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등록한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782264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컨텐츠 노출 및 이동 예외 항목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다시보기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컨텐츠 개수 모두를 노출 및 이동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마지막 페이지에 컨텐츠가 부족한 경우 발생할 수 있음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다시보기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생성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시청자 많은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컨텐츠 개수 모두를 노출 및 이동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마지막 페이지에 컨텐츠가 부족한 경우 발생할 수 있음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다시보기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생성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시청자 많은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230400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컨텐츠 노출 및 이동 예외 항목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많이 본 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고정된 컨텐츠 개수 노출 및 이동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 부터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위까지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: 8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화면에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조회수가 높은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등록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해당사항 없음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모바일에서는 모든 컨텐츠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 제공하지 않음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조회수가 높은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등록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744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0750E4-57A0-4105-94F9-2F13B554ACE9}"/>
              </a:ext>
            </a:extLst>
          </p:cNvPr>
          <p:cNvSpPr txBox="1"/>
          <p:nvPr/>
        </p:nvSpPr>
        <p:spPr>
          <a:xfrm>
            <a:off x="531570" y="744446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2536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F0B4-439C-4773-8372-0E86FEE7700D}"/>
              </a:ext>
            </a:extLst>
          </p:cNvPr>
          <p:cNvSpPr txBox="1"/>
          <p:nvPr/>
        </p:nvSpPr>
        <p:spPr>
          <a:xfrm>
            <a:off x="466635" y="292501"/>
            <a:ext cx="217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Layout_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기사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View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94B1D2-E102-4C7B-90EB-D67ABD29DFD9}"/>
              </a:ext>
            </a:extLst>
          </p:cNvPr>
          <p:cNvSpPr/>
          <p:nvPr/>
        </p:nvSpPr>
        <p:spPr bwMode="auto">
          <a:xfrm>
            <a:off x="644434" y="1081278"/>
            <a:ext cx="3220354" cy="51888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454654-8761-4088-B25E-A6D89D6B3DC3}"/>
              </a:ext>
            </a:extLst>
          </p:cNvPr>
          <p:cNvSpPr/>
          <p:nvPr/>
        </p:nvSpPr>
        <p:spPr bwMode="auto">
          <a:xfrm>
            <a:off x="644434" y="1075914"/>
            <a:ext cx="3220354" cy="236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4E2C20-749D-40E3-B145-08986DDBDCAB}"/>
              </a:ext>
            </a:extLst>
          </p:cNvPr>
          <p:cNvSpPr/>
          <p:nvPr/>
        </p:nvSpPr>
        <p:spPr bwMode="auto">
          <a:xfrm>
            <a:off x="957945" y="1384495"/>
            <a:ext cx="1898466" cy="18743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제목 영역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ABDA4C8-D6F3-40D9-B450-3FFEEF291991}"/>
              </a:ext>
            </a:extLst>
          </p:cNvPr>
          <p:cNvSpPr/>
          <p:nvPr/>
        </p:nvSpPr>
        <p:spPr bwMode="auto">
          <a:xfrm>
            <a:off x="644434" y="6270123"/>
            <a:ext cx="3220354" cy="1708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C17AD8-5C79-42A4-8149-F9D7CE433334}"/>
              </a:ext>
            </a:extLst>
          </p:cNvPr>
          <p:cNvSpPr/>
          <p:nvPr/>
        </p:nvSpPr>
        <p:spPr bwMode="auto">
          <a:xfrm>
            <a:off x="957945" y="1606101"/>
            <a:ext cx="1898466" cy="152027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기사영역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BAF9B0-0E7B-4BFD-B664-ECFF370FDCB3}"/>
              </a:ext>
            </a:extLst>
          </p:cNvPr>
          <p:cNvSpPr/>
          <p:nvPr/>
        </p:nvSpPr>
        <p:spPr bwMode="auto">
          <a:xfrm>
            <a:off x="957945" y="3153287"/>
            <a:ext cx="1898466" cy="232391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기자 바이 라인 영역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9C7D1A-2C99-4B53-BD66-2FEE0243B602}"/>
              </a:ext>
            </a:extLst>
          </p:cNvPr>
          <p:cNvSpPr/>
          <p:nvPr/>
        </p:nvSpPr>
        <p:spPr bwMode="auto">
          <a:xfrm>
            <a:off x="705394" y="1384495"/>
            <a:ext cx="191590" cy="170229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95765B-5171-47A8-B09D-8969F2359D9A}"/>
              </a:ext>
            </a:extLst>
          </p:cNvPr>
          <p:cNvSpPr/>
          <p:nvPr/>
        </p:nvSpPr>
        <p:spPr bwMode="auto">
          <a:xfrm>
            <a:off x="957945" y="3419468"/>
            <a:ext cx="1898466" cy="29072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기사평가 참여 영역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87B672-5EBE-4CAA-BB53-EC65C4F401EA}"/>
              </a:ext>
            </a:extLst>
          </p:cNvPr>
          <p:cNvSpPr/>
          <p:nvPr/>
        </p:nvSpPr>
        <p:spPr bwMode="auto">
          <a:xfrm>
            <a:off x="957945" y="4771496"/>
            <a:ext cx="1898466" cy="603601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주요뉴스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CB707E-5541-4304-AB73-487A8DB166C8}"/>
              </a:ext>
            </a:extLst>
          </p:cNvPr>
          <p:cNvSpPr/>
          <p:nvPr/>
        </p:nvSpPr>
        <p:spPr bwMode="auto">
          <a:xfrm>
            <a:off x="957945" y="5407221"/>
            <a:ext cx="1898466" cy="603601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</a:t>
            </a:r>
            <a:r>
              <a:rPr kumimoji="1"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HOT </a:t>
            </a: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kumimoji="1"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3F3703-22DC-4950-BF5F-2ECFDE01A316}"/>
              </a:ext>
            </a:extLst>
          </p:cNvPr>
          <p:cNvSpPr/>
          <p:nvPr/>
        </p:nvSpPr>
        <p:spPr bwMode="auto">
          <a:xfrm>
            <a:off x="957945" y="6043581"/>
            <a:ext cx="1898466" cy="1708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댓글 영역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BEE438-0B97-4848-A8EF-186A6A53C223}"/>
              </a:ext>
            </a:extLst>
          </p:cNvPr>
          <p:cNvSpPr/>
          <p:nvPr/>
        </p:nvSpPr>
        <p:spPr bwMode="auto">
          <a:xfrm>
            <a:off x="2908665" y="1384494"/>
            <a:ext cx="879564" cy="146695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시각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헤드라인 뉴스 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0A0501-F019-43CD-9AB7-DBA28CE80153}"/>
              </a:ext>
            </a:extLst>
          </p:cNvPr>
          <p:cNvSpPr/>
          <p:nvPr/>
        </p:nvSpPr>
        <p:spPr bwMode="auto">
          <a:xfrm>
            <a:off x="2908665" y="2882369"/>
            <a:ext cx="879564" cy="22838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배너 영역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BB348A-17C4-4715-959A-78F120B8B88F}"/>
              </a:ext>
            </a:extLst>
          </p:cNvPr>
          <p:cNvSpPr/>
          <p:nvPr/>
        </p:nvSpPr>
        <p:spPr bwMode="auto">
          <a:xfrm>
            <a:off x="2908665" y="3143626"/>
            <a:ext cx="879564" cy="8621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많이 본 뉴스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0A302F6-E672-44BE-933C-125EC19B4C2E}"/>
              </a:ext>
            </a:extLst>
          </p:cNvPr>
          <p:cNvSpPr/>
          <p:nvPr/>
        </p:nvSpPr>
        <p:spPr bwMode="auto">
          <a:xfrm>
            <a:off x="2908665" y="4040609"/>
            <a:ext cx="879564" cy="8621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 PICK</a:t>
            </a: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E6436B-059B-4374-A22D-EAE8A4C35982}"/>
              </a:ext>
            </a:extLst>
          </p:cNvPr>
          <p:cNvSpPr/>
          <p:nvPr/>
        </p:nvSpPr>
        <p:spPr bwMode="auto">
          <a:xfrm>
            <a:off x="2908665" y="4937591"/>
            <a:ext cx="879564" cy="35578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배너 영역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EEEE42-CBEE-4850-A5E0-75F554B98628}"/>
              </a:ext>
            </a:extLst>
          </p:cNvPr>
          <p:cNvSpPr txBox="1"/>
          <p:nvPr/>
        </p:nvSpPr>
        <p:spPr>
          <a:xfrm>
            <a:off x="4909457" y="825864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항목</a:t>
            </a:r>
          </a:p>
        </p:txBody>
      </p:sp>
      <p:graphicFrame>
        <p:nvGraphicFramePr>
          <p:cNvPr id="54" name="표 4">
            <a:extLst>
              <a:ext uri="{FF2B5EF4-FFF2-40B4-BE49-F238E27FC236}">
                <a16:creationId xmlns:a16="http://schemas.microsoft.com/office/drawing/2014/main" id="{8E401EDF-23A3-4E1E-9870-0A38A8C6C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70512"/>
              </p:ext>
            </p:extLst>
          </p:nvPr>
        </p:nvGraphicFramePr>
        <p:xfrm>
          <a:off x="5008517" y="1075914"/>
          <a:ext cx="6478089" cy="2346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제목영역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기사의 제목과 입력 및 수정 일시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네임을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기사내용을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연관기사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기사와 관련 된 뉴스를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806737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연관 키워드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기사가 선택 및 등록한 키워드를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6407551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기자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바이라인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기사를 작성한 기자에 대한 정보를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기사평가 참여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기사에 대한 평가를 할 수 있는 기능을 제공하는 영역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 카테고리에 포함된 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483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시리즈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기사와 관련된 시리즈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79089038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보기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이슈에 대한 기사와 정보를 제공하는 영역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 카테고리에 포함된 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61262091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주요뉴스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주요 뉴스를 제공하는 영역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카테고리에 포함된 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17287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오늘의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HOT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기사와 연관성 있는 키워드와 관련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0114166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작성 기능을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5133855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595429AA-A1F4-4B48-80DC-B875B8DC3C9B}"/>
              </a:ext>
            </a:extLst>
          </p:cNvPr>
          <p:cNvSpPr txBox="1"/>
          <p:nvPr/>
        </p:nvSpPr>
        <p:spPr>
          <a:xfrm>
            <a:off x="4909457" y="3482654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우측 서브 항목</a:t>
            </a:r>
          </a:p>
        </p:txBody>
      </p:sp>
      <p:graphicFrame>
        <p:nvGraphicFramePr>
          <p:cNvPr id="56" name="표 4">
            <a:extLst>
              <a:ext uri="{FF2B5EF4-FFF2-40B4-BE49-F238E27FC236}">
                <a16:creationId xmlns:a16="http://schemas.microsoft.com/office/drawing/2014/main" id="{92D2A311-3886-409D-B440-0C6AF9759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83864"/>
              </p:ext>
            </p:extLst>
          </p:nvPr>
        </p:nvGraphicFramePr>
        <p:xfrm>
          <a:off x="5008517" y="3732704"/>
          <a:ext cx="6478089" cy="989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시각 헤드라인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 헤드라인 뉴스 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많이 본 뉴스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채널에서 가장 많이 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 PICK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선정한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483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배너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관련 배너를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006842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FB45B2B8-57DB-46B0-93D6-01373650667B}"/>
              </a:ext>
            </a:extLst>
          </p:cNvPr>
          <p:cNvSpPr txBox="1"/>
          <p:nvPr/>
        </p:nvSpPr>
        <p:spPr>
          <a:xfrm>
            <a:off x="4909457" y="4796429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툴바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 항목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B2727AA8-DA94-40BB-BBF4-F67F48F94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17845"/>
              </p:ext>
            </p:extLst>
          </p:nvPr>
        </p:nvGraphicFramePr>
        <p:xfrm>
          <a:off x="5008517" y="5046479"/>
          <a:ext cx="6478089" cy="157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상단으로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작성 화면으로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70850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카우트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 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49114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 팝업 오픈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출력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0057296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확대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글자 크기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확대하기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축소하기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모드변경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모드 변경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9846862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E05B08-E2A9-4B73-9853-1B0FA120A334}"/>
              </a:ext>
            </a:extLst>
          </p:cNvPr>
          <p:cNvSpPr/>
          <p:nvPr/>
        </p:nvSpPr>
        <p:spPr bwMode="auto">
          <a:xfrm>
            <a:off x="655332" y="864204"/>
            <a:ext cx="80566" cy="80566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B330B0-EAE1-4187-8E6B-748A8971FBA1}"/>
              </a:ext>
            </a:extLst>
          </p:cNvPr>
          <p:cNvSpPr txBox="1"/>
          <p:nvPr/>
        </p:nvSpPr>
        <p:spPr>
          <a:xfrm>
            <a:off x="697798" y="740903"/>
            <a:ext cx="1762021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상황인 경우 노출되는 영역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BC063A-A38C-40E1-AD97-323C7F3F2BE0}"/>
              </a:ext>
            </a:extLst>
          </p:cNvPr>
          <p:cNvSpPr/>
          <p:nvPr/>
        </p:nvSpPr>
        <p:spPr bwMode="auto">
          <a:xfrm>
            <a:off x="996043" y="2853006"/>
            <a:ext cx="1836063" cy="21788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기사 키워드 영역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07E68D-3FD0-411B-B985-5F0F6FD1CBF7}"/>
              </a:ext>
            </a:extLst>
          </p:cNvPr>
          <p:cNvSpPr/>
          <p:nvPr/>
        </p:nvSpPr>
        <p:spPr bwMode="auto">
          <a:xfrm>
            <a:off x="957945" y="3740150"/>
            <a:ext cx="1898466" cy="43597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시리즈 영역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BA30F9-7180-4724-86A2-A6AE04922770}"/>
              </a:ext>
            </a:extLst>
          </p:cNvPr>
          <p:cNvSpPr/>
          <p:nvPr/>
        </p:nvSpPr>
        <p:spPr bwMode="auto">
          <a:xfrm>
            <a:off x="957945" y="4214417"/>
            <a:ext cx="1898466" cy="52432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이슈 더 보기 영역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5B4E1B0-4CBC-4A05-B516-9F24F1B76E28}"/>
              </a:ext>
            </a:extLst>
          </p:cNvPr>
          <p:cNvSpPr/>
          <p:nvPr/>
        </p:nvSpPr>
        <p:spPr bwMode="auto">
          <a:xfrm>
            <a:off x="996043" y="2591749"/>
            <a:ext cx="1836063" cy="217882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연관기사 영역</a:t>
            </a:r>
          </a:p>
        </p:txBody>
      </p:sp>
    </p:spTree>
    <p:extLst>
      <p:ext uri="{BB962C8B-B14F-4D97-AF65-F5344CB8AC3E}">
        <p14:creationId xmlns:p14="http://schemas.microsoft.com/office/powerpoint/2010/main" val="1381732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42779" y="567973"/>
            <a:ext cx="333617" cy="215444"/>
          </a:xfrm>
        </p:spPr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4555" y="567972"/>
            <a:ext cx="739305" cy="215444"/>
          </a:xfrm>
        </p:spPr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7608"/>
              </p:ext>
            </p:extLst>
          </p:nvPr>
        </p:nvGraphicFramePr>
        <p:xfrm>
          <a:off x="8939284" y="973008"/>
          <a:ext cx="3152632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 네임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포함된 카테고리 네임 표시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 네임이 없는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경우 표시되지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 네임 클릭 시 해당 방송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제목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특정 이슈에 포함된 경우 해당 이슈 제목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이슈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제목이 없는 경우 영역을 노출하지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전체 텍스트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수에 따른 높이 값 유동적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노출 기준선을 넘어가는 경우 자동 줄 바꿈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입력 및 수정 일시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입력 일자 및 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노출되지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수정 일자 및 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노출되지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[1-5] TTS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TTS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실행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[1-6]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요약내용 보기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요약내용 확인 팝업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장 참조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요약 내용이 있는 경우에만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상단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썸네일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뉴스인 경우 이미지 영역 클릭 시 영상 플레이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영상 컨트롤 기능 활성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기사인 경우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플레이 아이콘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동영상인 경우에만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기사가 존재하는 기사인 경우만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 없는 경우 노출되지 않음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이미지가 존재하는 기사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개만 노출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글자 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글자 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영역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(17 Page)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참조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17A69B-609E-4589-874D-6A3F2E827315}"/>
              </a:ext>
            </a:extLst>
          </p:cNvPr>
          <p:cNvSpPr/>
          <p:nvPr/>
        </p:nvSpPr>
        <p:spPr bwMode="auto">
          <a:xfrm>
            <a:off x="947737" y="2337769"/>
            <a:ext cx="5017633" cy="256293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961319-9E43-4F48-8343-77B12B53A9C6}"/>
              </a:ext>
            </a:extLst>
          </p:cNvPr>
          <p:cNvSpPr txBox="1"/>
          <p:nvPr/>
        </p:nvSpPr>
        <p:spPr>
          <a:xfrm>
            <a:off x="1226129" y="5000445"/>
            <a:ext cx="1741714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기밀 유포 용의자 체포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바이든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내용이 아닌 유출 자체 우려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8D30CE-1985-46ED-BB8F-4874EEBFC5EE}"/>
              </a:ext>
            </a:extLst>
          </p:cNvPr>
          <p:cNvSpPr txBox="1"/>
          <p:nvPr/>
        </p:nvSpPr>
        <p:spPr>
          <a:xfrm>
            <a:off x="967148" y="1279241"/>
            <a:ext cx="512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고위 당국자 </a:t>
            </a: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美 </a:t>
            </a:r>
            <a:r>
              <a:rPr lang="ko-KR" altLang="en-US" sz="14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단서 없어</a:t>
            </a: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” … 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 </a:t>
            </a: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동맹에 누 범해</a:t>
            </a: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곤혹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E87734-9F91-4F74-A6D9-BC66E1F11D11}"/>
              </a:ext>
            </a:extLst>
          </p:cNvPr>
          <p:cNvCxnSpPr>
            <a:cxnSpLocks/>
          </p:cNvCxnSpPr>
          <p:nvPr/>
        </p:nvCxnSpPr>
        <p:spPr bwMode="auto">
          <a:xfrm>
            <a:off x="947738" y="2229394"/>
            <a:ext cx="502634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99435C-DDC5-427D-A955-4AF97FED80BA}"/>
              </a:ext>
            </a:extLst>
          </p:cNvPr>
          <p:cNvSpPr txBox="1"/>
          <p:nvPr/>
        </p:nvSpPr>
        <p:spPr>
          <a:xfrm>
            <a:off x="947738" y="1984054"/>
            <a:ext cx="2997033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2023.04.14(09:00)  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2023.04.14(09:07)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0A9FDF-ED26-4764-AA0C-DAE8BB5CC01F}"/>
              </a:ext>
            </a:extLst>
          </p:cNvPr>
          <p:cNvSpPr/>
          <p:nvPr/>
        </p:nvSpPr>
        <p:spPr bwMode="auto">
          <a:xfrm>
            <a:off x="974359" y="1074524"/>
            <a:ext cx="526179" cy="1752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아침뉴스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49826A-3DDA-4083-A176-4F885CFD49E4}"/>
              </a:ext>
            </a:extLst>
          </p:cNvPr>
          <p:cNvSpPr/>
          <p:nvPr/>
        </p:nvSpPr>
        <p:spPr bwMode="auto">
          <a:xfrm>
            <a:off x="6235336" y="1077322"/>
            <a:ext cx="1805352" cy="3274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헤드라인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DCB09E-4AE0-4943-B6B5-BA3BE40A92BC}"/>
              </a:ext>
            </a:extLst>
          </p:cNvPr>
          <p:cNvSpPr txBox="1"/>
          <p:nvPr/>
        </p:nvSpPr>
        <p:spPr>
          <a:xfrm>
            <a:off x="6251469" y="2590889"/>
            <a:ext cx="178921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롯데칠성음료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자회사 편법 지원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벌금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억원 확정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2A82F0-FDF8-4D57-A1C0-EA8B1A8752AA}"/>
              </a:ext>
            </a:extLst>
          </p:cNvPr>
          <p:cNvSpPr/>
          <p:nvPr/>
        </p:nvSpPr>
        <p:spPr bwMode="auto">
          <a:xfrm>
            <a:off x="6254905" y="1563765"/>
            <a:ext cx="1771044" cy="96145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1DD6DB-1ABC-4D01-AD53-DAC3A76DD302}"/>
              </a:ext>
            </a:extLst>
          </p:cNvPr>
          <p:cNvSpPr/>
          <p:nvPr/>
        </p:nvSpPr>
        <p:spPr bwMode="auto">
          <a:xfrm>
            <a:off x="6251469" y="3015487"/>
            <a:ext cx="729864" cy="467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DF791B-C93B-4C59-A645-88A3C2437E54}"/>
              </a:ext>
            </a:extLst>
          </p:cNvPr>
          <p:cNvSpPr txBox="1"/>
          <p:nvPr/>
        </p:nvSpPr>
        <p:spPr>
          <a:xfrm>
            <a:off x="6975566" y="2995694"/>
            <a:ext cx="1050383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누리호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발사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D-1… </a:t>
            </a:r>
          </a:p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오후부터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기밀작업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FA17F2-1889-4EE2-8DAB-17E8CA586847}"/>
              </a:ext>
            </a:extLst>
          </p:cNvPr>
          <p:cNvSpPr/>
          <p:nvPr/>
        </p:nvSpPr>
        <p:spPr bwMode="auto">
          <a:xfrm>
            <a:off x="6251469" y="3538002"/>
            <a:ext cx="729864" cy="467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790BDE-447F-4E77-8B2D-5147643CB557}"/>
              </a:ext>
            </a:extLst>
          </p:cNvPr>
          <p:cNvSpPr txBox="1"/>
          <p:nvPr/>
        </p:nvSpPr>
        <p:spPr>
          <a:xfrm>
            <a:off x="6975566" y="3518209"/>
            <a:ext cx="1050383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누리호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발사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D-1… </a:t>
            </a:r>
          </a:p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오후부터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기밀작업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8BBD894-8FA3-4774-8D14-04D449D9DABD}"/>
              </a:ext>
            </a:extLst>
          </p:cNvPr>
          <p:cNvSpPr/>
          <p:nvPr/>
        </p:nvSpPr>
        <p:spPr bwMode="auto">
          <a:xfrm>
            <a:off x="6251469" y="4060517"/>
            <a:ext cx="729864" cy="467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7A373A-B43C-4F10-8904-163BBED0DFA4}"/>
              </a:ext>
            </a:extLst>
          </p:cNvPr>
          <p:cNvSpPr txBox="1"/>
          <p:nvPr/>
        </p:nvSpPr>
        <p:spPr>
          <a:xfrm>
            <a:off x="6975566" y="4040724"/>
            <a:ext cx="1050383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누리호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발사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D-1… </a:t>
            </a:r>
          </a:p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오후부터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기밀작업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957A2D-908C-4E17-B5F7-7BCF51F20627}"/>
              </a:ext>
            </a:extLst>
          </p:cNvPr>
          <p:cNvSpPr/>
          <p:nvPr/>
        </p:nvSpPr>
        <p:spPr bwMode="auto">
          <a:xfrm>
            <a:off x="947738" y="5020673"/>
            <a:ext cx="280171" cy="2801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A2BE63-85A8-4FF8-BB36-7F769123D640}"/>
              </a:ext>
            </a:extLst>
          </p:cNvPr>
          <p:cNvSpPr/>
          <p:nvPr/>
        </p:nvSpPr>
        <p:spPr bwMode="auto">
          <a:xfrm>
            <a:off x="5693910" y="5020673"/>
            <a:ext cx="280171" cy="2801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F80102-188B-484F-88C4-424A055DAE6A}"/>
              </a:ext>
            </a:extLst>
          </p:cNvPr>
          <p:cNvSpPr txBox="1"/>
          <p:nvPr/>
        </p:nvSpPr>
        <p:spPr>
          <a:xfrm>
            <a:off x="3969328" y="5000445"/>
            <a:ext cx="1696021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권도형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테라 폭락 때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김앤장에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억 송금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B88690-BD8B-44C9-BABA-2EB67C6EB648}"/>
              </a:ext>
            </a:extLst>
          </p:cNvPr>
          <p:cNvSpPr/>
          <p:nvPr/>
        </p:nvSpPr>
        <p:spPr bwMode="auto">
          <a:xfrm>
            <a:off x="957942" y="5672941"/>
            <a:ext cx="748936" cy="2101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앵커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2E0E786-3223-48B4-925B-1317EB3C7EA2}"/>
              </a:ext>
            </a:extLst>
          </p:cNvPr>
          <p:cNvCxnSpPr/>
          <p:nvPr/>
        </p:nvCxnSpPr>
        <p:spPr bwMode="auto">
          <a:xfrm>
            <a:off x="947738" y="5883122"/>
            <a:ext cx="502634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92AB47E-244B-4FA0-90C6-2F0314F64223}"/>
              </a:ext>
            </a:extLst>
          </p:cNvPr>
          <p:cNvSpPr txBox="1"/>
          <p:nvPr/>
        </p:nvSpPr>
        <p:spPr>
          <a:xfrm>
            <a:off x="947949" y="6063102"/>
            <a:ext cx="499258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의혹에 대해 부인했습니다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F3D1FAE-DC46-47A0-9EBB-1EEB28597ECA}"/>
              </a:ext>
            </a:extLst>
          </p:cNvPr>
          <p:cNvSpPr/>
          <p:nvPr/>
        </p:nvSpPr>
        <p:spPr bwMode="auto">
          <a:xfrm>
            <a:off x="763129" y="152428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5B414D9-4E4E-4306-A501-41A645044241}"/>
              </a:ext>
            </a:extLst>
          </p:cNvPr>
          <p:cNvSpPr/>
          <p:nvPr/>
        </p:nvSpPr>
        <p:spPr bwMode="auto">
          <a:xfrm>
            <a:off x="771885" y="356333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68643B-D99B-4B9D-91F5-C30D7F0E82BB}"/>
              </a:ext>
            </a:extLst>
          </p:cNvPr>
          <p:cNvSpPr txBox="1"/>
          <p:nvPr/>
        </p:nvSpPr>
        <p:spPr>
          <a:xfrm>
            <a:off x="1515857" y="1064171"/>
            <a:ext cx="2126671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[FIFA U-20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월드컵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C6B32DC-A591-4FD4-8859-8DD55BAA9065}"/>
              </a:ext>
            </a:extLst>
          </p:cNvPr>
          <p:cNvSpPr/>
          <p:nvPr/>
        </p:nvSpPr>
        <p:spPr bwMode="auto">
          <a:xfrm>
            <a:off x="7960190" y="316797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BBC2675-CF2A-4AA3-90AA-687ABEE3DCED}"/>
              </a:ext>
            </a:extLst>
          </p:cNvPr>
          <p:cNvSpPr/>
          <p:nvPr/>
        </p:nvSpPr>
        <p:spPr bwMode="auto">
          <a:xfrm>
            <a:off x="373455" y="1370872"/>
            <a:ext cx="312906" cy="2634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8C38AB-C940-4AEC-924B-B542FBAEE3AB}"/>
              </a:ext>
            </a:extLst>
          </p:cNvPr>
          <p:cNvSpPr txBox="1"/>
          <p:nvPr/>
        </p:nvSpPr>
        <p:spPr>
          <a:xfrm>
            <a:off x="376424" y="2718556"/>
            <a:ext cx="312906" cy="694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244CFB5D-C6FF-41A0-94E1-79526671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4" y="2140183"/>
            <a:ext cx="219587" cy="21544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23F3001-CF60-479C-8176-60C91FB88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62" y="3409579"/>
            <a:ext cx="195089" cy="21725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8C8D77F-F73E-41DC-A43E-64087EF9C964}"/>
              </a:ext>
            </a:extLst>
          </p:cNvPr>
          <p:cNvSpPr txBox="1"/>
          <p:nvPr/>
        </p:nvSpPr>
        <p:spPr>
          <a:xfrm>
            <a:off x="271172" y="3631062"/>
            <a:ext cx="529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다크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DFA90B-28AD-412B-ABAE-1104001C4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6" y="1807333"/>
            <a:ext cx="215444" cy="2154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CC722D-0CC3-4CE9-B521-7FC8665DE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5" y="2485673"/>
            <a:ext cx="200472" cy="2004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F457E6-C8DA-41FF-B1D6-0B2EF513F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4" y="1498485"/>
            <a:ext cx="186400" cy="1864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9060FD0E-2133-4289-995D-5905F633CD2F}"/>
              </a:ext>
            </a:extLst>
          </p:cNvPr>
          <p:cNvSpPr/>
          <p:nvPr/>
        </p:nvSpPr>
        <p:spPr bwMode="auto">
          <a:xfrm>
            <a:off x="6235336" y="4761411"/>
            <a:ext cx="1805352" cy="4780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4F7E22B-471D-4668-B832-16AC9C2FC059}"/>
              </a:ext>
            </a:extLst>
          </p:cNvPr>
          <p:cNvSpPr/>
          <p:nvPr/>
        </p:nvSpPr>
        <p:spPr bwMode="auto">
          <a:xfrm>
            <a:off x="7980293" y="489920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C12A756-A699-424A-BA08-560494D52410}"/>
              </a:ext>
            </a:extLst>
          </p:cNvPr>
          <p:cNvSpPr/>
          <p:nvPr/>
        </p:nvSpPr>
        <p:spPr bwMode="auto">
          <a:xfrm>
            <a:off x="1794532" y="96984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71373C-63AF-4F43-81B9-0969BFE0E8EF}"/>
              </a:ext>
            </a:extLst>
          </p:cNvPr>
          <p:cNvSpPr/>
          <p:nvPr/>
        </p:nvSpPr>
        <p:spPr bwMode="auto">
          <a:xfrm>
            <a:off x="3063638" y="120497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EEF79A9-2C3B-4913-A896-1D3F2686FF9A}"/>
              </a:ext>
            </a:extLst>
          </p:cNvPr>
          <p:cNvSpPr/>
          <p:nvPr/>
        </p:nvSpPr>
        <p:spPr bwMode="auto">
          <a:xfrm>
            <a:off x="2009901" y="19016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BC06752-AD2B-4109-85B6-34F261160FAF}"/>
              </a:ext>
            </a:extLst>
          </p:cNvPr>
          <p:cNvSpPr/>
          <p:nvPr/>
        </p:nvSpPr>
        <p:spPr bwMode="auto">
          <a:xfrm>
            <a:off x="1164169" y="95213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6F8BBA1-9D15-4A1D-8C3A-D8BDBE79BDE0}"/>
              </a:ext>
            </a:extLst>
          </p:cNvPr>
          <p:cNvSpPr/>
          <p:nvPr/>
        </p:nvSpPr>
        <p:spPr bwMode="auto">
          <a:xfrm>
            <a:off x="1462981" y="262302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D3F3039-AE6F-4FA1-BA2D-72206D9E5F7E}"/>
              </a:ext>
            </a:extLst>
          </p:cNvPr>
          <p:cNvSpPr/>
          <p:nvPr/>
        </p:nvSpPr>
        <p:spPr bwMode="auto">
          <a:xfrm>
            <a:off x="3363863" y="3397553"/>
            <a:ext cx="331565" cy="33156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A14BCF2-E63F-42BD-A5CC-2CF6CA70554F}"/>
              </a:ext>
            </a:extLst>
          </p:cNvPr>
          <p:cNvSpPr/>
          <p:nvPr/>
        </p:nvSpPr>
        <p:spPr bwMode="auto">
          <a:xfrm>
            <a:off x="3363863" y="320886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C742127-9A83-4451-8A4B-07DEEDEA5ABB}"/>
              </a:ext>
            </a:extLst>
          </p:cNvPr>
          <p:cNvSpPr/>
          <p:nvPr/>
        </p:nvSpPr>
        <p:spPr bwMode="auto">
          <a:xfrm>
            <a:off x="3327714" y="510641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105FD95-911E-4B07-9FDC-428251919087}"/>
              </a:ext>
            </a:extLst>
          </p:cNvPr>
          <p:cNvSpPr/>
          <p:nvPr/>
        </p:nvSpPr>
        <p:spPr bwMode="auto">
          <a:xfrm>
            <a:off x="7768601" y="2278417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38E1E5-BFEE-48D0-96F8-12E74CF76D00}"/>
              </a:ext>
            </a:extLst>
          </p:cNvPr>
          <p:cNvSpPr/>
          <p:nvPr/>
        </p:nvSpPr>
        <p:spPr bwMode="auto">
          <a:xfrm>
            <a:off x="6930244" y="196262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10AAF5C-6CDE-4D1B-A22B-892F56408489}"/>
              </a:ext>
            </a:extLst>
          </p:cNvPr>
          <p:cNvSpPr/>
          <p:nvPr/>
        </p:nvSpPr>
        <p:spPr bwMode="auto">
          <a:xfrm>
            <a:off x="6930244" y="341695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C0FD4C9-124E-409C-8CEC-DD1B3D118B75}"/>
              </a:ext>
            </a:extLst>
          </p:cNvPr>
          <p:cNvSpPr/>
          <p:nvPr/>
        </p:nvSpPr>
        <p:spPr bwMode="auto">
          <a:xfrm>
            <a:off x="376910" y="4033078"/>
            <a:ext cx="308052" cy="308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DA30A1-2F47-4900-B413-EBE831275229}"/>
              </a:ext>
            </a:extLst>
          </p:cNvPr>
          <p:cNvSpPr txBox="1"/>
          <p:nvPr/>
        </p:nvSpPr>
        <p:spPr>
          <a:xfrm>
            <a:off x="271172" y="4094258"/>
            <a:ext cx="5299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TOP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C5F7024-CE26-4E9E-A59F-F94D5F271C43}"/>
              </a:ext>
            </a:extLst>
          </p:cNvPr>
          <p:cNvSpPr/>
          <p:nvPr/>
        </p:nvSpPr>
        <p:spPr bwMode="auto">
          <a:xfrm>
            <a:off x="414787" y="121077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E31E45-246D-4F89-9227-036108AF8A1C}"/>
              </a:ext>
            </a:extLst>
          </p:cNvPr>
          <p:cNvGrpSpPr/>
          <p:nvPr/>
        </p:nvGrpSpPr>
        <p:grpSpPr>
          <a:xfrm>
            <a:off x="6235336" y="5478969"/>
            <a:ext cx="1814062" cy="860933"/>
            <a:chOff x="6235336" y="5478969"/>
            <a:chExt cx="1814062" cy="86093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AAD09C5-5F8B-4060-B0FB-07AAB624E81D}"/>
                </a:ext>
              </a:extLst>
            </p:cNvPr>
            <p:cNvSpPr/>
            <p:nvPr/>
          </p:nvSpPr>
          <p:spPr bwMode="auto">
            <a:xfrm>
              <a:off x="6235336" y="5478969"/>
              <a:ext cx="1805352" cy="32747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많이 본 뉴스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3A453F9-1763-4EA1-BAAD-E6B42B67CE89}"/>
                </a:ext>
              </a:extLst>
            </p:cNvPr>
            <p:cNvGrpSpPr/>
            <p:nvPr/>
          </p:nvGrpSpPr>
          <p:grpSpPr>
            <a:xfrm>
              <a:off x="6244046" y="5842607"/>
              <a:ext cx="1805352" cy="210181"/>
              <a:chOff x="6244045" y="2387888"/>
              <a:chExt cx="1831701" cy="21018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EAA5F1DA-BDFB-43F2-B962-4FEA218D642B}"/>
                  </a:ext>
                </a:extLst>
              </p:cNvPr>
              <p:cNvSpPr/>
              <p:nvPr/>
            </p:nvSpPr>
            <p:spPr bwMode="auto">
              <a:xfrm>
                <a:off x="6244045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KBS</a:t>
                </a:r>
                <a:endPara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F69EEC2-833A-4D3F-942A-BC11A9CE4293}"/>
                  </a:ext>
                </a:extLst>
              </p:cNvPr>
              <p:cNvSpPr/>
              <p:nvPr/>
            </p:nvSpPr>
            <p:spPr bwMode="auto">
              <a:xfrm>
                <a:off x="6862354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포털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94257E4-4FFE-4676-BCF3-B2525EFCAF85}"/>
                  </a:ext>
                </a:extLst>
              </p:cNvPr>
              <p:cNvSpPr/>
              <p:nvPr/>
            </p:nvSpPr>
            <p:spPr bwMode="auto">
              <a:xfrm>
                <a:off x="7480663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유튜브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BB9B652-8D6D-4D55-999D-AF758986884B}"/>
                </a:ext>
              </a:extLst>
            </p:cNvPr>
            <p:cNvSpPr txBox="1"/>
            <p:nvPr/>
          </p:nvSpPr>
          <p:spPr>
            <a:xfrm>
              <a:off x="6247626" y="6129010"/>
              <a:ext cx="1793062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뉴스에서 가장 많이 본 뉴스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04FE4D-FB00-4673-8DFC-6E1F29DFAB93}"/>
              </a:ext>
            </a:extLst>
          </p:cNvPr>
          <p:cNvSpPr/>
          <p:nvPr/>
        </p:nvSpPr>
        <p:spPr bwMode="auto">
          <a:xfrm>
            <a:off x="6217921" y="5396603"/>
            <a:ext cx="1864875" cy="1121152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장에서 계속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49D514B-656B-43A1-A0B6-19AC5C55C13C}"/>
              </a:ext>
            </a:extLst>
          </p:cNvPr>
          <p:cNvSpPr/>
          <p:nvPr/>
        </p:nvSpPr>
        <p:spPr bwMode="auto">
          <a:xfrm>
            <a:off x="5610654" y="1954381"/>
            <a:ext cx="336369" cy="2101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요약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1CB267-F6C3-4B01-97B8-3CD760103BF4}"/>
              </a:ext>
            </a:extLst>
          </p:cNvPr>
          <p:cNvSpPr/>
          <p:nvPr/>
        </p:nvSpPr>
        <p:spPr bwMode="auto">
          <a:xfrm>
            <a:off x="5623030" y="18319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1-6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841BF8-D247-4567-A8E5-53E822222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10" y="1945845"/>
            <a:ext cx="259842" cy="259842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6CDD48B1-F783-40BD-ACE0-65D4DD1E4C31}"/>
              </a:ext>
            </a:extLst>
          </p:cNvPr>
          <p:cNvSpPr/>
          <p:nvPr/>
        </p:nvSpPr>
        <p:spPr bwMode="auto">
          <a:xfrm>
            <a:off x="5213727" y="18319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607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6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SB_KNP_04_02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734496" cy="215444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42779" y="567973"/>
            <a:ext cx="333617" cy="215444"/>
          </a:xfrm>
        </p:spPr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4555" y="567972"/>
            <a:ext cx="739305" cy="215444"/>
          </a:xfrm>
        </p:spPr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027892"/>
              </p:ext>
            </p:extLst>
          </p:nvPr>
        </p:nvGraphicFramePr>
        <p:xfrm>
          <a:off x="8939284" y="973008"/>
          <a:ext cx="3152632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요약 팝업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요약내용 보기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8427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C5200C38-0ACE-449F-A291-EFDA072028B2}"/>
              </a:ext>
            </a:extLst>
          </p:cNvPr>
          <p:cNvGrpSpPr/>
          <p:nvPr/>
        </p:nvGrpSpPr>
        <p:grpSpPr>
          <a:xfrm>
            <a:off x="271172" y="1064171"/>
            <a:ext cx="7778226" cy="5338063"/>
            <a:chOff x="271172" y="1064171"/>
            <a:chExt cx="7778226" cy="533806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17A69B-609E-4589-874D-6A3F2E827315}"/>
                </a:ext>
              </a:extLst>
            </p:cNvPr>
            <p:cNvSpPr/>
            <p:nvPr/>
          </p:nvSpPr>
          <p:spPr bwMode="auto">
            <a:xfrm>
              <a:off x="947737" y="2337769"/>
              <a:ext cx="5017633" cy="25629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961319-9E43-4F48-8343-77B12B53A9C6}"/>
                </a:ext>
              </a:extLst>
            </p:cNvPr>
            <p:cNvSpPr txBox="1"/>
            <p:nvPr/>
          </p:nvSpPr>
          <p:spPr>
            <a:xfrm>
              <a:off x="1226129" y="5000445"/>
              <a:ext cx="1741714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기밀 유포 용의자 체포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바이든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내용이 아닌 유출 자체 우려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＂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8D30CE-1985-46ED-BB8F-4874EEBFC5EE}"/>
                </a:ext>
              </a:extLst>
            </p:cNvPr>
            <p:cNvSpPr txBox="1"/>
            <p:nvPr/>
          </p:nvSpPr>
          <p:spPr>
            <a:xfrm>
              <a:off x="967148" y="1279241"/>
              <a:ext cx="5128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고위 당국자 </a:t>
              </a:r>
              <a:r>
                <a:rPr lang="en-US" altLang="ko-KR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美 </a:t>
              </a:r>
              <a:r>
                <a:rPr lang="ko-KR" altLang="en-US" sz="14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도감청</a:t>
              </a:r>
              <a:r>
                <a:rPr lang="ko-KR" altLang="en-US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단서 없어</a:t>
              </a:r>
              <a:r>
                <a:rPr lang="en-US" altLang="ko-KR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” … </a:t>
              </a:r>
              <a:r>
                <a:rPr lang="ko-KR" altLang="en-US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미국 </a:t>
              </a:r>
              <a:r>
                <a:rPr lang="en-US" altLang="ko-KR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동맹에 누 범해</a:t>
              </a:r>
              <a:r>
                <a:rPr lang="en-US" altLang="ko-KR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“ </a:t>
              </a:r>
              <a:r>
                <a:rPr lang="ko-KR" altLang="en-US" sz="14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곤혹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EE87734-9F91-4F74-A6D9-BC66E1F11D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7738" y="2229394"/>
              <a:ext cx="5026343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99435C-DDC5-427D-A955-4AF97FED80BA}"/>
                </a:ext>
              </a:extLst>
            </p:cNvPr>
            <p:cNvSpPr txBox="1"/>
            <p:nvPr/>
          </p:nvSpPr>
          <p:spPr>
            <a:xfrm>
              <a:off x="947738" y="1984054"/>
              <a:ext cx="2997033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입력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2023.04.14(09:00)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수정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2023.04.14(09:07)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20A9FDF-ED26-4764-AA0C-DAE8BB5CC01F}"/>
                </a:ext>
              </a:extLst>
            </p:cNvPr>
            <p:cNvSpPr/>
            <p:nvPr/>
          </p:nvSpPr>
          <p:spPr bwMode="auto">
            <a:xfrm>
              <a:off x="5216434" y="1954381"/>
              <a:ext cx="748936" cy="21018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아침뉴스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549826A-3DDA-4083-A176-4F885CFD49E4}"/>
                </a:ext>
              </a:extLst>
            </p:cNvPr>
            <p:cNvSpPr/>
            <p:nvPr/>
          </p:nvSpPr>
          <p:spPr bwMode="auto">
            <a:xfrm>
              <a:off x="6235336" y="1077322"/>
              <a:ext cx="1805352" cy="32747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이 시각 헤드라인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DCB09E-4AE0-4943-B6B5-BA3BE40A92BC}"/>
                </a:ext>
              </a:extLst>
            </p:cNvPr>
            <p:cNvSpPr txBox="1"/>
            <p:nvPr/>
          </p:nvSpPr>
          <p:spPr>
            <a:xfrm>
              <a:off x="6251469" y="2590889"/>
              <a:ext cx="1789219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롯데칠성음료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자회사 편법 지원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‘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벌금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억원 확정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02A82F0-FDF8-4D57-A1C0-EA8B1A8752AA}"/>
                </a:ext>
              </a:extLst>
            </p:cNvPr>
            <p:cNvSpPr/>
            <p:nvPr/>
          </p:nvSpPr>
          <p:spPr bwMode="auto">
            <a:xfrm>
              <a:off x="6254905" y="1563765"/>
              <a:ext cx="1771044" cy="961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D1DD6DB-1ABC-4D01-AD53-DAC3A76DD302}"/>
                </a:ext>
              </a:extLst>
            </p:cNvPr>
            <p:cNvSpPr/>
            <p:nvPr/>
          </p:nvSpPr>
          <p:spPr bwMode="auto">
            <a:xfrm>
              <a:off x="6251469" y="3015487"/>
              <a:ext cx="729864" cy="4676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DF791B-C93B-4C59-A645-88A3C2437E54}"/>
                </a:ext>
              </a:extLst>
            </p:cNvPr>
            <p:cNvSpPr txBox="1"/>
            <p:nvPr/>
          </p:nvSpPr>
          <p:spPr>
            <a:xfrm>
              <a:off x="6975566" y="2995694"/>
              <a:ext cx="1050383" cy="464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ko-KR" altLang="en-US" sz="7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누리호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발사 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D-1… </a:t>
              </a:r>
            </a:p>
            <a:p>
              <a:pPr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오후부터 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기밀작업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진행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DFA17F2-1889-4EE2-8DAB-17E8CA586847}"/>
                </a:ext>
              </a:extLst>
            </p:cNvPr>
            <p:cNvSpPr/>
            <p:nvPr/>
          </p:nvSpPr>
          <p:spPr bwMode="auto">
            <a:xfrm>
              <a:off x="6251469" y="3538002"/>
              <a:ext cx="729864" cy="4676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3790BDE-447F-4E77-8B2D-5147643CB557}"/>
                </a:ext>
              </a:extLst>
            </p:cNvPr>
            <p:cNvSpPr txBox="1"/>
            <p:nvPr/>
          </p:nvSpPr>
          <p:spPr>
            <a:xfrm>
              <a:off x="6975566" y="3518209"/>
              <a:ext cx="1050383" cy="464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ko-KR" altLang="en-US" sz="7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누리호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발사 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D-1… </a:t>
              </a:r>
            </a:p>
            <a:p>
              <a:pPr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오후부터 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기밀작업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진행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8BBD894-8FA3-4774-8D14-04D449D9DABD}"/>
                </a:ext>
              </a:extLst>
            </p:cNvPr>
            <p:cNvSpPr/>
            <p:nvPr/>
          </p:nvSpPr>
          <p:spPr bwMode="auto">
            <a:xfrm>
              <a:off x="6251469" y="4060517"/>
              <a:ext cx="729864" cy="4676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7A373A-B43C-4F10-8904-163BBED0DFA4}"/>
                </a:ext>
              </a:extLst>
            </p:cNvPr>
            <p:cNvSpPr txBox="1"/>
            <p:nvPr/>
          </p:nvSpPr>
          <p:spPr>
            <a:xfrm>
              <a:off x="6975566" y="4040724"/>
              <a:ext cx="1050383" cy="464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ko-KR" altLang="en-US" sz="7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누리호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발사 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D-1… </a:t>
              </a:r>
            </a:p>
            <a:p>
              <a:pPr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오후부터 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기밀작업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진행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A957A2D-908C-4E17-B5F7-7BCF51F20627}"/>
                </a:ext>
              </a:extLst>
            </p:cNvPr>
            <p:cNvSpPr/>
            <p:nvPr/>
          </p:nvSpPr>
          <p:spPr bwMode="auto">
            <a:xfrm>
              <a:off x="947738" y="5020673"/>
              <a:ext cx="280171" cy="28017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BA2BE63-85A8-4FF8-BB36-7F769123D640}"/>
                </a:ext>
              </a:extLst>
            </p:cNvPr>
            <p:cNvSpPr/>
            <p:nvPr/>
          </p:nvSpPr>
          <p:spPr bwMode="auto">
            <a:xfrm>
              <a:off x="5693910" y="5020673"/>
              <a:ext cx="280171" cy="28017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F80102-188B-484F-88C4-424A055DAE6A}"/>
                </a:ext>
              </a:extLst>
            </p:cNvPr>
            <p:cNvSpPr txBox="1"/>
            <p:nvPr/>
          </p:nvSpPr>
          <p:spPr>
            <a:xfrm>
              <a:off x="3969328" y="5000445"/>
              <a:ext cx="1696021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권도형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테라 폭락 때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김앤장에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억 송금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9B88690-BD8B-44C9-BABA-2EB67C6EB648}"/>
                </a:ext>
              </a:extLst>
            </p:cNvPr>
            <p:cNvSpPr/>
            <p:nvPr/>
          </p:nvSpPr>
          <p:spPr bwMode="auto">
            <a:xfrm>
              <a:off x="957942" y="5672941"/>
              <a:ext cx="748936" cy="210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앵커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2E0E786-3223-48B4-925B-1317EB3C7EA2}"/>
                </a:ext>
              </a:extLst>
            </p:cNvPr>
            <p:cNvCxnSpPr/>
            <p:nvPr/>
          </p:nvCxnSpPr>
          <p:spPr bwMode="auto">
            <a:xfrm>
              <a:off x="947738" y="5883122"/>
              <a:ext cx="5026343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92AB47E-244B-4FA0-90C6-2F0314F64223}"/>
                </a:ext>
              </a:extLst>
            </p:cNvPr>
            <p:cNvSpPr txBox="1"/>
            <p:nvPr/>
          </p:nvSpPr>
          <p:spPr>
            <a:xfrm>
              <a:off x="947949" y="6063102"/>
              <a:ext cx="4992583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미국의 기밀 문건 유출과 관련해 우리 정부 고위 당국자는 미국이 한국 정부 관계자들을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도감청했다는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의혹에 대해 부인했습니다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868643B-D99B-4B9D-91F5-C30D7F0E82BB}"/>
                </a:ext>
              </a:extLst>
            </p:cNvPr>
            <p:cNvSpPr txBox="1"/>
            <p:nvPr/>
          </p:nvSpPr>
          <p:spPr>
            <a:xfrm>
              <a:off x="947454" y="1064171"/>
              <a:ext cx="2126671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[FIFA U-20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월드컵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2BBC2675-CF2A-4AA3-90AA-687ABEE3DCED}"/>
                </a:ext>
              </a:extLst>
            </p:cNvPr>
            <p:cNvSpPr/>
            <p:nvPr/>
          </p:nvSpPr>
          <p:spPr bwMode="auto">
            <a:xfrm>
              <a:off x="373455" y="1370872"/>
              <a:ext cx="312906" cy="263476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88C38AB-C940-4AEC-924B-B542FBAEE3AB}"/>
                </a:ext>
              </a:extLst>
            </p:cNvPr>
            <p:cNvSpPr txBox="1"/>
            <p:nvPr/>
          </p:nvSpPr>
          <p:spPr>
            <a:xfrm>
              <a:off x="376424" y="2718556"/>
              <a:ext cx="312906" cy="69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244CFB5D-C6FF-41A0-94E1-795266719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364" y="2140183"/>
              <a:ext cx="219587" cy="215444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23F3001-CF60-479C-8176-60C91FB88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862" y="3409579"/>
              <a:ext cx="195089" cy="217259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C8D77F-F73E-41DC-A43E-64087EF9C964}"/>
                </a:ext>
              </a:extLst>
            </p:cNvPr>
            <p:cNvSpPr txBox="1"/>
            <p:nvPr/>
          </p:nvSpPr>
          <p:spPr>
            <a:xfrm>
              <a:off x="271172" y="3631062"/>
              <a:ext cx="52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모드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EDFA90B-28AD-412B-ABAE-1104001C4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86" y="1807333"/>
              <a:ext cx="215444" cy="21544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6CC722D-0CC3-4CE9-B521-7FC8665DE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35" y="2485673"/>
              <a:ext cx="200472" cy="20047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F457E6-C8DA-41FF-B1D6-0B2EF513F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84" y="1498485"/>
              <a:ext cx="186400" cy="186400"/>
            </a:xfrm>
            <a:prstGeom prst="rect">
              <a:avLst/>
            </a:prstGeom>
          </p:spPr>
        </p:pic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060FD0E-2133-4289-995D-5905F633CD2F}"/>
                </a:ext>
              </a:extLst>
            </p:cNvPr>
            <p:cNvSpPr/>
            <p:nvPr/>
          </p:nvSpPr>
          <p:spPr bwMode="auto">
            <a:xfrm>
              <a:off x="6235336" y="4761411"/>
              <a:ext cx="1805352" cy="47806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BANNER</a:t>
              </a: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D3F3039-AE6F-4FA1-BA2D-72206D9E5F7E}"/>
                </a:ext>
              </a:extLst>
            </p:cNvPr>
            <p:cNvSpPr/>
            <p:nvPr/>
          </p:nvSpPr>
          <p:spPr bwMode="auto">
            <a:xfrm>
              <a:off x="3363863" y="3397553"/>
              <a:ext cx="331565" cy="33156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105FD95-911E-4B07-9FDC-428251919087}"/>
                </a:ext>
              </a:extLst>
            </p:cNvPr>
            <p:cNvSpPr/>
            <p:nvPr/>
          </p:nvSpPr>
          <p:spPr bwMode="auto">
            <a:xfrm>
              <a:off x="7768601" y="2278417"/>
              <a:ext cx="191589" cy="19158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▶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C0FD4C9-124E-409C-8CEC-DD1B3D118B75}"/>
                </a:ext>
              </a:extLst>
            </p:cNvPr>
            <p:cNvSpPr/>
            <p:nvPr/>
          </p:nvSpPr>
          <p:spPr bwMode="auto">
            <a:xfrm>
              <a:off x="376910" y="4033078"/>
              <a:ext cx="308052" cy="308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DA30A1-2F47-4900-B413-EBE831275229}"/>
                </a:ext>
              </a:extLst>
            </p:cNvPr>
            <p:cNvSpPr txBox="1"/>
            <p:nvPr/>
          </p:nvSpPr>
          <p:spPr>
            <a:xfrm>
              <a:off x="271172" y="4094258"/>
              <a:ext cx="529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TOP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7E31E45-246D-4F89-9227-036108AF8A1C}"/>
                </a:ext>
              </a:extLst>
            </p:cNvPr>
            <p:cNvGrpSpPr/>
            <p:nvPr/>
          </p:nvGrpSpPr>
          <p:grpSpPr>
            <a:xfrm>
              <a:off x="6235336" y="5478969"/>
              <a:ext cx="1814062" cy="860933"/>
              <a:chOff x="6235336" y="5478969"/>
              <a:chExt cx="1814062" cy="860933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AAD09C5-5F8B-4060-B0FB-07AAB624E81D}"/>
                  </a:ext>
                </a:extLst>
              </p:cNvPr>
              <p:cNvSpPr/>
              <p:nvPr/>
            </p:nvSpPr>
            <p:spPr bwMode="auto">
              <a:xfrm>
                <a:off x="6235336" y="5478969"/>
                <a:ext cx="1805352" cy="327472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많이 본 뉴스</a:t>
                </a: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43A453F9-1763-4EA1-BAAD-E6B42B67CE89}"/>
                  </a:ext>
                </a:extLst>
              </p:cNvPr>
              <p:cNvGrpSpPr/>
              <p:nvPr/>
            </p:nvGrpSpPr>
            <p:grpSpPr>
              <a:xfrm>
                <a:off x="6244046" y="5842607"/>
                <a:ext cx="1805352" cy="210181"/>
                <a:chOff x="6244045" y="2387888"/>
                <a:chExt cx="1831701" cy="210181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EAA5F1DA-BDFB-43F2-B962-4FEA218D642B}"/>
                    </a:ext>
                  </a:extLst>
                </p:cNvPr>
                <p:cNvSpPr/>
                <p:nvPr/>
              </p:nvSpPr>
              <p:spPr bwMode="auto">
                <a:xfrm>
                  <a:off x="6244045" y="2387888"/>
                  <a:ext cx="595083" cy="21018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b="1" dirty="0">
                      <a:ln>
                        <a:solidFill>
                          <a:srgbClr val="1C2A3E">
                            <a:alpha val="16000"/>
                          </a:srgbClr>
                        </a:solidFill>
                      </a:ln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KBS</a:t>
                  </a:r>
                  <a:endPara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4F69EEC2-833A-4D3F-942A-BC11A9CE4293}"/>
                    </a:ext>
                  </a:extLst>
                </p:cNvPr>
                <p:cNvSpPr/>
                <p:nvPr/>
              </p:nvSpPr>
              <p:spPr bwMode="auto">
                <a:xfrm>
                  <a:off x="6862354" y="2387888"/>
                  <a:ext cx="595083" cy="21018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800" b="1" dirty="0">
                      <a:ln>
                        <a:solidFill>
                          <a:srgbClr val="1C2A3E">
                            <a:alpha val="16000"/>
                          </a:srgbClr>
                        </a:solidFill>
                      </a:ln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포털</a:t>
                  </a: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E94257E4-4FFE-4676-BCF3-B2525EFCAF85}"/>
                    </a:ext>
                  </a:extLst>
                </p:cNvPr>
                <p:cNvSpPr/>
                <p:nvPr/>
              </p:nvSpPr>
              <p:spPr bwMode="auto">
                <a:xfrm>
                  <a:off x="7480663" y="2387888"/>
                  <a:ext cx="595083" cy="21018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800" b="1" dirty="0">
                      <a:ln>
                        <a:solidFill>
                          <a:srgbClr val="1C2A3E">
                            <a:alpha val="16000"/>
                          </a:srgbClr>
                        </a:solidFill>
                      </a:ln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유튜브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B9B652-8D6D-4D55-999D-AF758986884B}"/>
                  </a:ext>
                </a:extLst>
              </p:cNvPr>
              <p:cNvSpPr txBox="1"/>
              <p:nvPr/>
            </p:nvSpPr>
            <p:spPr>
              <a:xfrm>
                <a:off x="6247626" y="6129010"/>
                <a:ext cx="1793062" cy="210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KBS </a:t>
                </a: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뉴스에서 가장 많이 본 뉴스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49D514B-656B-43A1-A0B6-19AC5C55C13C}"/>
                </a:ext>
              </a:extLst>
            </p:cNvPr>
            <p:cNvSpPr/>
            <p:nvPr/>
          </p:nvSpPr>
          <p:spPr bwMode="auto">
            <a:xfrm>
              <a:off x="4810394" y="1954381"/>
              <a:ext cx="336369" cy="210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요약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0BF4C5-2FD2-49DC-A3EC-1B98569A5715}"/>
              </a:ext>
            </a:extLst>
          </p:cNvPr>
          <p:cNvSpPr/>
          <p:nvPr/>
        </p:nvSpPr>
        <p:spPr bwMode="auto">
          <a:xfrm>
            <a:off x="104775" y="973008"/>
            <a:ext cx="8751842" cy="5532295"/>
          </a:xfrm>
          <a:prstGeom prst="rect">
            <a:avLst/>
          </a:prstGeom>
          <a:solidFill>
            <a:srgbClr val="262626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619CE1-8DBE-4979-A195-1EAE0D592BC9}"/>
              </a:ext>
            </a:extLst>
          </p:cNvPr>
          <p:cNvGrpSpPr/>
          <p:nvPr/>
        </p:nvGrpSpPr>
        <p:grpSpPr>
          <a:xfrm>
            <a:off x="2593612" y="2303321"/>
            <a:ext cx="2841928" cy="1604740"/>
            <a:chOff x="2593612" y="2303321"/>
            <a:chExt cx="2841928" cy="160474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968C7EF-48A6-4D3D-AAD0-9A7F5D07927D}"/>
                </a:ext>
              </a:extLst>
            </p:cNvPr>
            <p:cNvSpPr/>
            <p:nvPr/>
          </p:nvSpPr>
          <p:spPr bwMode="auto">
            <a:xfrm>
              <a:off x="2593612" y="2303321"/>
              <a:ext cx="2841928" cy="16047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F695919E-ED63-4F3B-AD67-0BAC387335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14459" y="2608017"/>
              <a:ext cx="2632604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2B89742-7747-4636-9B4B-6C2A7E553057}"/>
                </a:ext>
              </a:extLst>
            </p:cNvPr>
            <p:cNvSpPr txBox="1"/>
            <p:nvPr/>
          </p:nvSpPr>
          <p:spPr>
            <a:xfrm>
              <a:off x="2639315" y="2372949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요약 내용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721DDE7-F337-4971-9BEE-BA61B49720A5}"/>
                </a:ext>
              </a:extLst>
            </p:cNvPr>
            <p:cNvSpPr txBox="1"/>
            <p:nvPr/>
          </p:nvSpPr>
          <p:spPr>
            <a:xfrm>
              <a:off x="5117663" y="2372949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FF91559-D451-492A-B7E5-161590333AAC}"/>
                </a:ext>
              </a:extLst>
            </p:cNvPr>
            <p:cNvSpPr txBox="1"/>
            <p:nvPr/>
          </p:nvSpPr>
          <p:spPr>
            <a:xfrm>
              <a:off x="2714460" y="2816871"/>
              <a:ext cx="2656800" cy="573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3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교수 아빠 논문에 공저자로 이름 올린 미성년 자녀들</a:t>
              </a:r>
            </a:p>
            <a:p>
              <a:pPr algn="l">
                <a:lnSpc>
                  <a:spcPts val="13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대학은 ‘입학 취소’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경찰은 ‘기소 의견’ 송치했는데</a:t>
              </a:r>
            </a:p>
            <a:p>
              <a:pPr algn="l">
                <a:lnSpc>
                  <a:spcPts val="13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검찰은 “처벌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어렵다”며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기소 안 해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왜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78B50BB-312F-4D07-A5C5-8D2B5EDCD377}"/>
                </a:ext>
              </a:extLst>
            </p:cNvPr>
            <p:cNvSpPr txBox="1"/>
            <p:nvPr/>
          </p:nvSpPr>
          <p:spPr>
            <a:xfrm>
              <a:off x="2714460" y="3626768"/>
              <a:ext cx="2656800" cy="23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3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요약 내용은 네이버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파파고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기사 요약을 통해 제공하고 있습니다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75B414D9-4E4E-4306-A501-41A645044241}"/>
              </a:ext>
            </a:extLst>
          </p:cNvPr>
          <p:cNvSpPr/>
          <p:nvPr/>
        </p:nvSpPr>
        <p:spPr bwMode="auto">
          <a:xfrm>
            <a:off x="3913339" y="237433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9538F35-7B73-4622-9C15-D241EA30255B}"/>
              </a:ext>
            </a:extLst>
          </p:cNvPr>
          <p:cNvCxnSpPr/>
          <p:nvPr/>
        </p:nvCxnSpPr>
        <p:spPr bwMode="auto">
          <a:xfrm>
            <a:off x="2714459" y="3626768"/>
            <a:ext cx="2632604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45727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SB_KNP_04_03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69319"/>
              </p:ext>
            </p:extLst>
          </p:nvPr>
        </p:nvGraphicFramePr>
        <p:xfrm>
          <a:off x="8939284" y="973008"/>
          <a:ext cx="3152632" cy="4408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기사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기사와 관련된 연관 기사 노출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높이 값 기사 개수에 따라 유동적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글자 수는 </a:t>
                      </a:r>
                      <a:r>
                        <a:rPr kumimoji="1" lang="ko-KR" altLang="en-US" sz="700" b="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마우스 오버 시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기사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56549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키워드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기자가 선택 및 등록한 키워드 노출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까지 노출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클릭 시 검색 결과 화면으로 이동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없는 경우 해당 영역 노출하지 않음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 탭 메뉴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메뉴구성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KBS /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탭 메뉴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채널에서 많이 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 높은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기사의 경우 클릭 시 유튜브 채널로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포털의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 문구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 : KBS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 채널에서 관심 급상 중인 뉴스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네이버 포털에서 관심 급상승 중인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채널에서 관심 급상승 중인 뉴스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2331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</a:tbl>
          </a:graphicData>
        </a:graphic>
      </p:graphicFrame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E87734-9F91-4F74-A6D9-BC66E1F11D11}"/>
              </a:ext>
            </a:extLst>
          </p:cNvPr>
          <p:cNvCxnSpPr>
            <a:cxnSpLocks/>
          </p:cNvCxnSpPr>
          <p:nvPr/>
        </p:nvCxnSpPr>
        <p:spPr bwMode="auto">
          <a:xfrm>
            <a:off x="947738" y="2281460"/>
            <a:ext cx="502634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49826A-3DDA-4083-A176-4F885CFD49E4}"/>
              </a:ext>
            </a:extLst>
          </p:cNvPr>
          <p:cNvSpPr/>
          <p:nvPr/>
        </p:nvSpPr>
        <p:spPr bwMode="auto">
          <a:xfrm>
            <a:off x="6235336" y="1328344"/>
            <a:ext cx="1805352" cy="3274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많이 본 뉴스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AB47E-244B-4FA0-90C6-2F0314F64223}"/>
              </a:ext>
            </a:extLst>
          </p:cNvPr>
          <p:cNvSpPr txBox="1"/>
          <p:nvPr/>
        </p:nvSpPr>
        <p:spPr>
          <a:xfrm>
            <a:off x="947949" y="1297199"/>
            <a:ext cx="4992583" cy="85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의혹에 대해 부인했습니다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김양순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특파원의 보도입니다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879D9-817E-4354-ADDB-34E598FC2858}"/>
              </a:ext>
            </a:extLst>
          </p:cNvPr>
          <p:cNvGrpSpPr/>
          <p:nvPr/>
        </p:nvGrpSpPr>
        <p:grpSpPr>
          <a:xfrm>
            <a:off x="947949" y="1625490"/>
            <a:ext cx="4992583" cy="132983"/>
            <a:chOff x="947949" y="1594922"/>
            <a:chExt cx="4992583" cy="132983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AB1D7EF-4868-431F-A031-EF9BCC60B2A1}"/>
                </a:ext>
              </a:extLst>
            </p:cNvPr>
            <p:cNvCxnSpPr>
              <a:stCxn id="52" idx="1"/>
              <a:endCxn id="52" idx="3"/>
            </p:cNvCxnSpPr>
            <p:nvPr/>
          </p:nvCxnSpPr>
          <p:spPr bwMode="auto">
            <a:xfrm>
              <a:off x="947949" y="1670992"/>
              <a:ext cx="4992583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5E74C8-71E4-41B4-9C20-B52654DC9703}"/>
                </a:ext>
              </a:extLst>
            </p:cNvPr>
            <p:cNvSpPr/>
            <p:nvPr/>
          </p:nvSpPr>
          <p:spPr bwMode="auto">
            <a:xfrm>
              <a:off x="3086441" y="1594922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E206DDE-1963-45CF-B7D8-20C623483FF0}"/>
              </a:ext>
            </a:extLst>
          </p:cNvPr>
          <p:cNvSpPr/>
          <p:nvPr/>
        </p:nvSpPr>
        <p:spPr bwMode="auto">
          <a:xfrm>
            <a:off x="957942" y="2483290"/>
            <a:ext cx="748936" cy="2101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리포트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7E1ABF2-2C37-4BD8-948E-FE2D5FF722B8}"/>
              </a:ext>
            </a:extLst>
          </p:cNvPr>
          <p:cNvCxnSpPr>
            <a:cxnSpLocks/>
          </p:cNvCxnSpPr>
          <p:nvPr/>
        </p:nvCxnSpPr>
        <p:spPr bwMode="auto">
          <a:xfrm>
            <a:off x="947738" y="2693471"/>
            <a:ext cx="502634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5C38E51-45CB-4E16-BA32-7B6D7C60E1D8}"/>
              </a:ext>
            </a:extLst>
          </p:cNvPr>
          <p:cNvSpPr txBox="1"/>
          <p:nvPr/>
        </p:nvSpPr>
        <p:spPr>
          <a:xfrm>
            <a:off x="947949" y="2882159"/>
            <a:ext cx="4992583" cy="20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의혹에 대해 부인했습니다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당국자는 워싱턴 주미 한국 대사관에서 특파원들과 만나 현재까지 미국의 도감청이 있었다고 말할 수 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있는 아무런 근거를 찾지 못했다고 밝혔습니다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협정에는 한미 간 안보 범위를 우주까지 확장하고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정보의 생산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활용 과정에서 신뢰를 공유하자는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내용이 담길 것으로 보입니다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워싱턴에서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김양순입니다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영상편집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그래픽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강민수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자료조사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서호정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8D93474-2113-4E18-80FC-70EE747F1205}"/>
              </a:ext>
            </a:extLst>
          </p:cNvPr>
          <p:cNvGrpSpPr/>
          <p:nvPr/>
        </p:nvGrpSpPr>
        <p:grpSpPr>
          <a:xfrm>
            <a:off x="947949" y="3691397"/>
            <a:ext cx="4992583" cy="132983"/>
            <a:chOff x="947949" y="2024167"/>
            <a:chExt cx="4992583" cy="132983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5975F1A-FFCE-48B6-985E-E229ED01842E}"/>
                </a:ext>
              </a:extLst>
            </p:cNvPr>
            <p:cNvCxnSpPr/>
            <p:nvPr/>
          </p:nvCxnSpPr>
          <p:spPr bwMode="auto">
            <a:xfrm>
              <a:off x="947949" y="2098107"/>
              <a:ext cx="4992583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AFE14DE-0852-4E99-B53C-27010B7484EA}"/>
                </a:ext>
              </a:extLst>
            </p:cNvPr>
            <p:cNvSpPr/>
            <p:nvPr/>
          </p:nvSpPr>
          <p:spPr bwMode="auto">
            <a:xfrm>
              <a:off x="3086441" y="2024167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51EC391-EC77-4C31-9846-7ACFB73D1EDC}"/>
              </a:ext>
            </a:extLst>
          </p:cNvPr>
          <p:cNvGrpSpPr/>
          <p:nvPr/>
        </p:nvGrpSpPr>
        <p:grpSpPr>
          <a:xfrm>
            <a:off x="6244046" y="1691982"/>
            <a:ext cx="1805352" cy="210181"/>
            <a:chOff x="6244045" y="2387888"/>
            <a:chExt cx="1831701" cy="210181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E1FBFEC-FC5F-471D-BBCA-65619218E28B}"/>
                </a:ext>
              </a:extLst>
            </p:cNvPr>
            <p:cNvSpPr/>
            <p:nvPr/>
          </p:nvSpPr>
          <p:spPr bwMode="auto">
            <a:xfrm>
              <a:off x="6244045" y="2387888"/>
              <a:ext cx="595083" cy="2101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KBS</a:t>
              </a:r>
              <a:endPara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D21B400-EE1E-4D7F-B7B3-9EAE84543679}"/>
                </a:ext>
              </a:extLst>
            </p:cNvPr>
            <p:cNvSpPr/>
            <p:nvPr/>
          </p:nvSpPr>
          <p:spPr bwMode="auto">
            <a:xfrm>
              <a:off x="6862354" y="2387888"/>
              <a:ext cx="595083" cy="210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포털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D272B2C-C288-4045-9D39-458A1F3E7C40}"/>
                </a:ext>
              </a:extLst>
            </p:cNvPr>
            <p:cNvSpPr/>
            <p:nvPr/>
          </p:nvSpPr>
          <p:spPr bwMode="auto">
            <a:xfrm>
              <a:off x="7480663" y="2387888"/>
              <a:ext cx="595083" cy="210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유튜브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ECD75B9-A764-4C43-B4F5-B94FE1F9D734}"/>
              </a:ext>
            </a:extLst>
          </p:cNvPr>
          <p:cNvSpPr txBox="1"/>
          <p:nvPr/>
        </p:nvSpPr>
        <p:spPr>
          <a:xfrm>
            <a:off x="6395671" y="2278529"/>
            <a:ext cx="1712011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건물 뚫어 아이들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통학로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낸 건물주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돈보다 안전이 우선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DAABF3-ABD8-4729-83C2-B1F06137E5B9}"/>
              </a:ext>
            </a:extLst>
          </p:cNvPr>
          <p:cNvSpPr txBox="1"/>
          <p:nvPr/>
        </p:nvSpPr>
        <p:spPr>
          <a:xfrm>
            <a:off x="6217921" y="2375043"/>
            <a:ext cx="283803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C68D4A-2593-410D-BA21-D7E662584DBB}"/>
              </a:ext>
            </a:extLst>
          </p:cNvPr>
          <p:cNvCxnSpPr/>
          <p:nvPr/>
        </p:nvCxnSpPr>
        <p:spPr bwMode="auto">
          <a:xfrm>
            <a:off x="6235336" y="2658555"/>
            <a:ext cx="181406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2F7AE3C-EA43-4187-AD25-68D5F9AB5DB7}"/>
              </a:ext>
            </a:extLst>
          </p:cNvPr>
          <p:cNvSpPr txBox="1"/>
          <p:nvPr/>
        </p:nvSpPr>
        <p:spPr>
          <a:xfrm>
            <a:off x="6395671" y="2705249"/>
            <a:ext cx="1712011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건물 뚫어 아이들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통학로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낸 건물주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돈보다 안전이 우선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7B4C3F-9E70-4181-8222-F4DBD6BD81DA}"/>
              </a:ext>
            </a:extLst>
          </p:cNvPr>
          <p:cNvSpPr txBox="1"/>
          <p:nvPr/>
        </p:nvSpPr>
        <p:spPr>
          <a:xfrm>
            <a:off x="6217921" y="2801763"/>
            <a:ext cx="283803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E3AAF7E-2676-4DF4-9400-EFEB30817E51}"/>
              </a:ext>
            </a:extLst>
          </p:cNvPr>
          <p:cNvCxnSpPr/>
          <p:nvPr/>
        </p:nvCxnSpPr>
        <p:spPr bwMode="auto">
          <a:xfrm>
            <a:off x="6235336" y="3085275"/>
            <a:ext cx="181406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B16785-A9A2-4F45-9E8E-B92FA848BAF2}"/>
              </a:ext>
            </a:extLst>
          </p:cNvPr>
          <p:cNvSpPr txBox="1"/>
          <p:nvPr/>
        </p:nvSpPr>
        <p:spPr>
          <a:xfrm>
            <a:off x="6395671" y="3158098"/>
            <a:ext cx="1712011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건물 뚫어 아이들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통학로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낸 건물주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돈보다 안전이 우선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84A1CC-1660-4194-955E-CF28416ACA54}"/>
              </a:ext>
            </a:extLst>
          </p:cNvPr>
          <p:cNvSpPr txBox="1"/>
          <p:nvPr/>
        </p:nvSpPr>
        <p:spPr>
          <a:xfrm>
            <a:off x="6217921" y="3254612"/>
            <a:ext cx="283803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651188-5015-470F-9B36-2DEAE2F801B5}"/>
              </a:ext>
            </a:extLst>
          </p:cNvPr>
          <p:cNvCxnSpPr/>
          <p:nvPr/>
        </p:nvCxnSpPr>
        <p:spPr bwMode="auto">
          <a:xfrm>
            <a:off x="6235336" y="3538124"/>
            <a:ext cx="181406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F702079-ADC7-4282-89C0-B3D1F45A58DB}"/>
              </a:ext>
            </a:extLst>
          </p:cNvPr>
          <p:cNvSpPr txBox="1"/>
          <p:nvPr/>
        </p:nvSpPr>
        <p:spPr>
          <a:xfrm>
            <a:off x="6395671" y="3602232"/>
            <a:ext cx="1712011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건물 뚫어 아이들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통학로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낸 건물주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돈보다 안전이 우선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8CA5DD-7A70-46D2-8A3C-9978919801E0}"/>
              </a:ext>
            </a:extLst>
          </p:cNvPr>
          <p:cNvSpPr txBox="1"/>
          <p:nvPr/>
        </p:nvSpPr>
        <p:spPr>
          <a:xfrm>
            <a:off x="6217921" y="3698746"/>
            <a:ext cx="283803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E86121C-2E69-4299-AA27-77BE541D149B}"/>
              </a:ext>
            </a:extLst>
          </p:cNvPr>
          <p:cNvCxnSpPr/>
          <p:nvPr/>
        </p:nvCxnSpPr>
        <p:spPr bwMode="auto">
          <a:xfrm>
            <a:off x="6235336" y="3982258"/>
            <a:ext cx="181406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AFCCBCB-8E1B-48CD-A88E-714BC536A5FC}"/>
              </a:ext>
            </a:extLst>
          </p:cNvPr>
          <p:cNvSpPr txBox="1"/>
          <p:nvPr/>
        </p:nvSpPr>
        <p:spPr>
          <a:xfrm>
            <a:off x="6395671" y="4055081"/>
            <a:ext cx="1712011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건물 뚫어 아이들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통학로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낸 건물주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돈보다 안전이 우선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9CF686-5B62-43E0-899A-27467EDBF816}"/>
              </a:ext>
            </a:extLst>
          </p:cNvPr>
          <p:cNvSpPr txBox="1"/>
          <p:nvPr/>
        </p:nvSpPr>
        <p:spPr>
          <a:xfrm>
            <a:off x="6217921" y="4151595"/>
            <a:ext cx="283803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3444114-8B75-426F-A248-028715D0AE3A}"/>
              </a:ext>
            </a:extLst>
          </p:cNvPr>
          <p:cNvCxnSpPr/>
          <p:nvPr/>
        </p:nvCxnSpPr>
        <p:spPr bwMode="auto">
          <a:xfrm>
            <a:off x="6244046" y="4394213"/>
            <a:ext cx="181406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7B89AAC-8DDE-4552-8386-CD01C5899C7C}"/>
              </a:ext>
            </a:extLst>
          </p:cNvPr>
          <p:cNvSpPr/>
          <p:nvPr/>
        </p:nvSpPr>
        <p:spPr bwMode="auto">
          <a:xfrm>
            <a:off x="6235336" y="5061009"/>
            <a:ext cx="1805352" cy="3274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 PICK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562A237-73D2-47CC-8493-D9F0A170F3D5}"/>
              </a:ext>
            </a:extLst>
          </p:cNvPr>
          <p:cNvSpPr txBox="1"/>
          <p:nvPr/>
        </p:nvSpPr>
        <p:spPr>
          <a:xfrm>
            <a:off x="6247626" y="5397805"/>
            <a:ext cx="1793062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AI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추천하는 맞춤뉴스 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AF45A8E-5F67-4C85-ABA4-192394D688CA}"/>
              </a:ext>
            </a:extLst>
          </p:cNvPr>
          <p:cNvSpPr/>
          <p:nvPr/>
        </p:nvSpPr>
        <p:spPr bwMode="auto">
          <a:xfrm>
            <a:off x="6254905" y="5736936"/>
            <a:ext cx="1771044" cy="90439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F3D1FAE-DC46-47A0-9EBB-1EEB28597ECA}"/>
              </a:ext>
            </a:extLst>
          </p:cNvPr>
          <p:cNvSpPr/>
          <p:nvPr/>
        </p:nvSpPr>
        <p:spPr bwMode="auto">
          <a:xfrm>
            <a:off x="778812" y="213406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0AC12D7-E02C-4B0C-A13B-319576C94BDF}"/>
              </a:ext>
            </a:extLst>
          </p:cNvPr>
          <p:cNvSpPr/>
          <p:nvPr/>
        </p:nvSpPr>
        <p:spPr bwMode="auto">
          <a:xfrm>
            <a:off x="8006445" y="319559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B7CCC6-FF8F-4545-BC87-9B79DEA1129B}"/>
              </a:ext>
            </a:extLst>
          </p:cNvPr>
          <p:cNvSpPr txBox="1"/>
          <p:nvPr/>
        </p:nvSpPr>
        <p:spPr>
          <a:xfrm>
            <a:off x="6395671" y="4481801"/>
            <a:ext cx="1712011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건물 뚫어 아이들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통학로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낸 건물주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돈보다 안전이 우선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94857A-7DA8-46F6-91FC-C22A7C72FB75}"/>
              </a:ext>
            </a:extLst>
          </p:cNvPr>
          <p:cNvSpPr txBox="1"/>
          <p:nvPr/>
        </p:nvSpPr>
        <p:spPr>
          <a:xfrm>
            <a:off x="6217921" y="4578315"/>
            <a:ext cx="283803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D8EBDAB-763F-4CA4-ABC7-DD216E17DF26}"/>
              </a:ext>
            </a:extLst>
          </p:cNvPr>
          <p:cNvCxnSpPr/>
          <p:nvPr/>
        </p:nvCxnSpPr>
        <p:spPr bwMode="auto">
          <a:xfrm>
            <a:off x="6244046" y="4820933"/>
            <a:ext cx="181406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63C0DF2-5188-4457-BB8D-215523472F71}"/>
              </a:ext>
            </a:extLst>
          </p:cNvPr>
          <p:cNvSpPr/>
          <p:nvPr/>
        </p:nvSpPr>
        <p:spPr bwMode="auto">
          <a:xfrm>
            <a:off x="5999574" y="172763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48ECD7D-348E-4A26-84F5-CAB86CDDBD47}"/>
              </a:ext>
            </a:extLst>
          </p:cNvPr>
          <p:cNvSpPr/>
          <p:nvPr/>
        </p:nvSpPr>
        <p:spPr bwMode="auto">
          <a:xfrm>
            <a:off x="5999574" y="34208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42A669-B6F6-463B-B7E8-EE9C27F6F1A1}"/>
              </a:ext>
            </a:extLst>
          </p:cNvPr>
          <p:cNvSpPr txBox="1"/>
          <p:nvPr/>
        </p:nvSpPr>
        <p:spPr>
          <a:xfrm>
            <a:off x="6247626" y="1978385"/>
            <a:ext cx="1793062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채널에서 관심 급상승 중인 뉴스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D95E723-4E4C-44A5-9F31-17FB77BB63D6}"/>
              </a:ext>
            </a:extLst>
          </p:cNvPr>
          <p:cNvSpPr/>
          <p:nvPr/>
        </p:nvSpPr>
        <p:spPr bwMode="auto">
          <a:xfrm>
            <a:off x="6217921" y="5027081"/>
            <a:ext cx="1864875" cy="1633318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장에서 계속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0B22CF97-4F5D-435A-992F-384E290CE793}"/>
              </a:ext>
            </a:extLst>
          </p:cNvPr>
          <p:cNvSpPr/>
          <p:nvPr/>
        </p:nvSpPr>
        <p:spPr bwMode="auto">
          <a:xfrm>
            <a:off x="1271760" y="5994017"/>
            <a:ext cx="766354" cy="202474"/>
          </a:xfrm>
          <a:prstGeom prst="roundRect">
            <a:avLst/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간호법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617AD206-76BF-409A-818E-FC0DFF64CC9F}"/>
              </a:ext>
            </a:extLst>
          </p:cNvPr>
          <p:cNvSpPr/>
          <p:nvPr/>
        </p:nvSpPr>
        <p:spPr bwMode="auto">
          <a:xfrm>
            <a:off x="2212284" y="5994017"/>
            <a:ext cx="948555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한미정상회담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65B5137-4E2D-4282-86E3-60DB1B216403}"/>
              </a:ext>
            </a:extLst>
          </p:cNvPr>
          <p:cNvSpPr/>
          <p:nvPr/>
        </p:nvSpPr>
        <p:spPr bwMode="auto">
          <a:xfrm>
            <a:off x="3335009" y="5994017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손흥민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C589967F-DC1C-45AD-8928-151161460ABB}"/>
              </a:ext>
            </a:extLst>
          </p:cNvPr>
          <p:cNvSpPr/>
          <p:nvPr/>
        </p:nvSpPr>
        <p:spPr bwMode="auto">
          <a:xfrm>
            <a:off x="4120822" y="5994017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사흘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1D5CE4-40C4-441C-9DF5-313502615E56}"/>
              </a:ext>
            </a:extLst>
          </p:cNvPr>
          <p:cNvSpPr/>
          <p:nvPr/>
        </p:nvSpPr>
        <p:spPr bwMode="auto">
          <a:xfrm>
            <a:off x="4906635" y="5994017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송영길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E63568D8-0E94-4579-98C6-27C82CD3F652}"/>
              </a:ext>
            </a:extLst>
          </p:cNvPr>
          <p:cNvSpPr/>
          <p:nvPr/>
        </p:nvSpPr>
        <p:spPr bwMode="auto">
          <a:xfrm>
            <a:off x="1271760" y="6285022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강래구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5EB5E53-B867-4CC8-B8A2-A414E75A9CE0}"/>
              </a:ext>
            </a:extLst>
          </p:cNvPr>
          <p:cNvSpPr/>
          <p:nvPr/>
        </p:nvSpPr>
        <p:spPr bwMode="auto">
          <a:xfrm>
            <a:off x="2070633" y="6285022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기시다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D40B2D39-84F5-405F-AF8F-17C605C496C3}"/>
              </a:ext>
            </a:extLst>
          </p:cNvPr>
          <p:cNvSpPr/>
          <p:nvPr/>
        </p:nvSpPr>
        <p:spPr bwMode="auto">
          <a:xfrm>
            <a:off x="2869506" y="6285022"/>
            <a:ext cx="1077146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텍사스 총기난사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74C3425E-09A9-4F30-96E9-C46C52D6D5FD}"/>
              </a:ext>
            </a:extLst>
          </p:cNvPr>
          <p:cNvSpPr/>
          <p:nvPr/>
        </p:nvSpPr>
        <p:spPr bwMode="auto">
          <a:xfrm>
            <a:off x="4133882" y="6285022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9. KF-21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11E2D100-A8F7-4D26-AA3D-41D42F9B3716}"/>
              </a:ext>
            </a:extLst>
          </p:cNvPr>
          <p:cNvSpPr/>
          <p:nvPr/>
        </p:nvSpPr>
        <p:spPr bwMode="auto">
          <a:xfrm>
            <a:off x="4928304" y="6285022"/>
            <a:ext cx="787731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곡물협정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74F363BB-37A0-4E83-A056-D64E5EC2439E}"/>
              </a:ext>
            </a:extLst>
          </p:cNvPr>
          <p:cNvSpPr/>
          <p:nvPr/>
        </p:nvSpPr>
        <p:spPr bwMode="auto">
          <a:xfrm>
            <a:off x="746408" y="526705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2693A9E-77F2-47CC-97C8-11010B406C2A}"/>
              </a:ext>
            </a:extLst>
          </p:cNvPr>
          <p:cNvSpPr/>
          <p:nvPr/>
        </p:nvSpPr>
        <p:spPr bwMode="auto">
          <a:xfrm>
            <a:off x="7941585" y="20188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40CC91-8CB0-47A3-9B16-5C085C1167E6}"/>
              </a:ext>
            </a:extLst>
          </p:cNvPr>
          <p:cNvSpPr/>
          <p:nvPr/>
        </p:nvSpPr>
        <p:spPr bwMode="auto">
          <a:xfrm>
            <a:off x="957942" y="5053209"/>
            <a:ext cx="4992583" cy="5909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BF05AF-B754-4BB5-8F0A-AE72EF4BFC07}"/>
              </a:ext>
            </a:extLst>
          </p:cNvPr>
          <p:cNvSpPr/>
          <p:nvPr/>
        </p:nvSpPr>
        <p:spPr bwMode="auto">
          <a:xfrm>
            <a:off x="957589" y="5053209"/>
            <a:ext cx="740580" cy="590994"/>
          </a:xfrm>
          <a:prstGeom prst="rect">
            <a:avLst/>
          </a:prstGeom>
          <a:solidFill>
            <a:srgbClr val="59595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연관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기사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D1B1FB-C8CB-4D91-9991-CA0804B0F6EF}"/>
              </a:ext>
            </a:extLst>
          </p:cNvPr>
          <p:cNvSpPr txBox="1"/>
          <p:nvPr/>
        </p:nvSpPr>
        <p:spPr>
          <a:xfrm>
            <a:off x="1783719" y="5137992"/>
            <a:ext cx="381008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전세 계약 후엔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확인해야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전세사기 예방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]③</a:t>
            </a: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 전셋집 사기일까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?”…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당신이 알아야 할 전세사기 유형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전세사기 예방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]①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DD1B514-122B-426F-8D83-B9C16F24391A}"/>
              </a:ext>
            </a:extLst>
          </p:cNvPr>
          <p:cNvSpPr/>
          <p:nvPr/>
        </p:nvSpPr>
        <p:spPr bwMode="auto">
          <a:xfrm>
            <a:off x="746408" y="610307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067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SB_KNP_04_04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65497"/>
              </p:ext>
            </p:extLst>
          </p:nvPr>
        </p:nvGraphicFramePr>
        <p:xfrm>
          <a:off x="8939284" y="973008"/>
          <a:ext cx="3152632" cy="661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기자가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인 경우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정보가 없는 경우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 하지 않음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기자정보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기자사진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사진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Default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전용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 클릭 시 </a:t>
                      </a:r>
                      <a:r>
                        <a:rPr kumimoji="1" lang="en-US" altLang="ko-KR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mailto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기자소개 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소개 글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노출하지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기준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줄까지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편집자 정보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편집자가 없는 경우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기자정보 우측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기사소개 글 좌측에 배치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05110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(2~3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인인 경우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기자가 없는 경우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 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기자정보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전용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 클릭 시 </a:t>
                      </a:r>
                      <a:r>
                        <a:rPr kumimoji="1" lang="en-US" altLang="ko-KR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mailto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정보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편집자가 없는 경우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정보 영역 확장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이상인 경우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기자가 없는 경우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 하지 않음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기자정보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수에 따라 높이 값 유동적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전용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정보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편집자가 없는 경우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정보 영역 확장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인까지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기사평가 항목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좋아요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응원해요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후속 원해요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카운트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Up,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중복 선택 불가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중 한가지만 선택 가능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후 재 평가 불가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회만 가능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후 상태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후 아이콘 상태 변경 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별도의 알림은 제공하지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AI PICK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AI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 맞춤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581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영역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화면으로 이동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55361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56093C07-4713-4CBB-AD03-9457297FFC1D}"/>
              </a:ext>
            </a:extLst>
          </p:cNvPr>
          <p:cNvSpPr/>
          <p:nvPr/>
        </p:nvSpPr>
        <p:spPr bwMode="auto">
          <a:xfrm>
            <a:off x="6235336" y="4275493"/>
            <a:ext cx="1805352" cy="4513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C5FF95C-6F37-48A5-8683-78336500A13D}"/>
              </a:ext>
            </a:extLst>
          </p:cNvPr>
          <p:cNvCxnSpPr>
            <a:cxnSpLocks/>
          </p:cNvCxnSpPr>
          <p:nvPr/>
        </p:nvCxnSpPr>
        <p:spPr bwMode="auto">
          <a:xfrm>
            <a:off x="947738" y="5489942"/>
            <a:ext cx="502634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43D8CBC-E5E3-4917-8FA8-E20E5A7118C8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5569261"/>
            <a:ext cx="1447974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기사가 좋으셨다면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99C82E1-E1A4-4853-8A0B-72454BEC6C1B}"/>
              </a:ext>
            </a:extLst>
          </p:cNvPr>
          <p:cNvCxnSpPr>
            <a:cxnSpLocks/>
          </p:cNvCxnSpPr>
          <p:nvPr/>
        </p:nvCxnSpPr>
        <p:spPr bwMode="auto">
          <a:xfrm>
            <a:off x="947738" y="6490146"/>
            <a:ext cx="502634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CF9335E-40E3-484C-9353-006488197F80}"/>
              </a:ext>
            </a:extLst>
          </p:cNvPr>
          <p:cNvSpPr/>
          <p:nvPr/>
        </p:nvSpPr>
        <p:spPr bwMode="auto">
          <a:xfrm>
            <a:off x="1553304" y="5915871"/>
            <a:ext cx="235131" cy="2351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1CB5B1-0208-4BEB-97F5-222887B8E63D}"/>
              </a:ext>
            </a:extLst>
          </p:cNvPr>
          <p:cNvSpPr txBox="1"/>
          <p:nvPr/>
        </p:nvSpPr>
        <p:spPr>
          <a:xfrm>
            <a:off x="1738720" y="5945619"/>
            <a:ext cx="506382" cy="2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좋아요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958401A-D514-4DC9-BFF1-7F6B2A73EDDF}"/>
              </a:ext>
            </a:extLst>
          </p:cNvPr>
          <p:cNvSpPr/>
          <p:nvPr/>
        </p:nvSpPr>
        <p:spPr bwMode="auto">
          <a:xfrm>
            <a:off x="2946676" y="5915871"/>
            <a:ext cx="235131" cy="2351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2D81BE-9A9F-4C3F-BB27-07EE1BFB2C00}"/>
              </a:ext>
            </a:extLst>
          </p:cNvPr>
          <p:cNvSpPr txBox="1"/>
          <p:nvPr/>
        </p:nvSpPr>
        <p:spPr>
          <a:xfrm>
            <a:off x="3132092" y="5945619"/>
            <a:ext cx="612594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응원해요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EE148D-5EF4-4FCD-8883-0266D7F2D1F2}"/>
              </a:ext>
            </a:extLst>
          </p:cNvPr>
          <p:cNvSpPr txBox="1"/>
          <p:nvPr/>
        </p:nvSpPr>
        <p:spPr>
          <a:xfrm>
            <a:off x="3064241" y="6196604"/>
            <a:ext cx="506382" cy="2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1,234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C418FBF-C124-4CD9-9565-794811FB73F3}"/>
              </a:ext>
            </a:extLst>
          </p:cNvPr>
          <p:cNvSpPr/>
          <p:nvPr/>
        </p:nvSpPr>
        <p:spPr bwMode="auto">
          <a:xfrm>
            <a:off x="4313922" y="5915871"/>
            <a:ext cx="235131" cy="23513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181D00-4384-4F50-A08F-9A80B09CCB29}"/>
              </a:ext>
            </a:extLst>
          </p:cNvPr>
          <p:cNvSpPr txBox="1"/>
          <p:nvPr/>
        </p:nvSpPr>
        <p:spPr>
          <a:xfrm>
            <a:off x="4499337" y="5945619"/>
            <a:ext cx="777137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후속 원해요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367BF8-A311-4BDE-A556-5FE71110113D}"/>
              </a:ext>
            </a:extLst>
          </p:cNvPr>
          <p:cNvSpPr txBox="1"/>
          <p:nvPr/>
        </p:nvSpPr>
        <p:spPr>
          <a:xfrm>
            <a:off x="4431487" y="6196604"/>
            <a:ext cx="506382" cy="2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1,234</a:t>
            </a: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888AE27-2D3E-4F3F-84F7-6B89B6982DEE}"/>
              </a:ext>
            </a:extLst>
          </p:cNvPr>
          <p:cNvSpPr/>
          <p:nvPr/>
        </p:nvSpPr>
        <p:spPr bwMode="auto">
          <a:xfrm>
            <a:off x="798653" y="603013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F457D146-D9F0-4056-AFCE-BE06BE41BDFC}"/>
              </a:ext>
            </a:extLst>
          </p:cNvPr>
          <p:cNvSpPr/>
          <p:nvPr/>
        </p:nvSpPr>
        <p:spPr bwMode="auto">
          <a:xfrm>
            <a:off x="7924712" y="257308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0BBC2D-CB6B-4F97-ADDE-7B98A897D6F1}"/>
              </a:ext>
            </a:extLst>
          </p:cNvPr>
          <p:cNvSpPr txBox="1"/>
          <p:nvPr/>
        </p:nvSpPr>
        <p:spPr>
          <a:xfrm>
            <a:off x="1583784" y="6196604"/>
            <a:ext cx="506382" cy="2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1,234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37FEFF-FBDD-44C5-938F-D3AF79E1609A}"/>
              </a:ext>
            </a:extLst>
          </p:cNvPr>
          <p:cNvSpPr/>
          <p:nvPr/>
        </p:nvSpPr>
        <p:spPr bwMode="auto">
          <a:xfrm>
            <a:off x="969523" y="3979676"/>
            <a:ext cx="5021974" cy="608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BE75C2F-FC9E-4CF5-A2A1-EB50D7C23E11}"/>
              </a:ext>
            </a:extLst>
          </p:cNvPr>
          <p:cNvSpPr/>
          <p:nvPr/>
        </p:nvSpPr>
        <p:spPr bwMode="auto">
          <a:xfrm>
            <a:off x="104775" y="2633208"/>
            <a:ext cx="786968" cy="121441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바이 라인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2~3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265251-3BB3-4689-A223-F01CF96551BC}"/>
              </a:ext>
            </a:extLst>
          </p:cNvPr>
          <p:cNvSpPr txBox="1"/>
          <p:nvPr/>
        </p:nvSpPr>
        <p:spPr>
          <a:xfrm>
            <a:off x="1058362" y="4072326"/>
            <a:ext cx="118672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3FC830E-C065-461C-A096-761945E77630}"/>
              </a:ext>
            </a:extLst>
          </p:cNvPr>
          <p:cNvSpPr txBox="1"/>
          <p:nvPr/>
        </p:nvSpPr>
        <p:spPr>
          <a:xfrm>
            <a:off x="5057776" y="4043992"/>
            <a:ext cx="933722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편집자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BAEB037-CB53-4260-95B0-4F472B31E843}"/>
              </a:ext>
            </a:extLst>
          </p:cNvPr>
          <p:cNvSpPr txBox="1"/>
          <p:nvPr/>
        </p:nvSpPr>
        <p:spPr>
          <a:xfrm>
            <a:off x="5056131" y="4232513"/>
            <a:ext cx="933722" cy="22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홍일동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팀장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EF41D12-A072-44C2-BC2F-E9B25A485100}"/>
              </a:ext>
            </a:extLst>
          </p:cNvPr>
          <p:cNvCxnSpPr/>
          <p:nvPr/>
        </p:nvCxnSpPr>
        <p:spPr bwMode="auto">
          <a:xfrm>
            <a:off x="4981575" y="4043992"/>
            <a:ext cx="0" cy="410089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1F06569-4FBF-4BF7-94EF-DA113514E4EC}"/>
              </a:ext>
            </a:extLst>
          </p:cNvPr>
          <p:cNvSpPr txBox="1"/>
          <p:nvPr/>
        </p:nvSpPr>
        <p:spPr>
          <a:xfrm>
            <a:off x="1058364" y="4262826"/>
            <a:ext cx="117974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홍오동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0E5226C-97BA-4D73-91C6-F7F30C900005}"/>
              </a:ext>
            </a:extLst>
          </p:cNvPr>
          <p:cNvSpPr/>
          <p:nvPr/>
        </p:nvSpPr>
        <p:spPr bwMode="auto">
          <a:xfrm>
            <a:off x="2796364" y="393703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D03D7E5-2DEE-4078-8C2A-138194EEC198}"/>
              </a:ext>
            </a:extLst>
          </p:cNvPr>
          <p:cNvSpPr/>
          <p:nvPr/>
        </p:nvSpPr>
        <p:spPr bwMode="auto">
          <a:xfrm>
            <a:off x="5260890" y="391955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842950D-D149-43A6-91D7-E1E533D700C5}"/>
              </a:ext>
            </a:extLst>
          </p:cNvPr>
          <p:cNvSpPr/>
          <p:nvPr/>
        </p:nvSpPr>
        <p:spPr bwMode="auto">
          <a:xfrm>
            <a:off x="2459995" y="561565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E2A60E6-A863-46FC-B9EC-F59A637C8FBE}"/>
              </a:ext>
            </a:extLst>
          </p:cNvPr>
          <p:cNvSpPr/>
          <p:nvPr/>
        </p:nvSpPr>
        <p:spPr bwMode="auto">
          <a:xfrm>
            <a:off x="969523" y="2619312"/>
            <a:ext cx="5021974" cy="5435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B0DAC1F-F168-4CAA-A3C7-42FF5700D88A}"/>
              </a:ext>
            </a:extLst>
          </p:cNvPr>
          <p:cNvSpPr txBox="1"/>
          <p:nvPr/>
        </p:nvSpPr>
        <p:spPr>
          <a:xfrm>
            <a:off x="1072772" y="2730238"/>
            <a:ext cx="12272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DFC8AD7-96CA-4CE3-A109-4E48241B8960}"/>
              </a:ext>
            </a:extLst>
          </p:cNvPr>
          <p:cNvSpPr txBox="1"/>
          <p:nvPr/>
        </p:nvSpPr>
        <p:spPr>
          <a:xfrm>
            <a:off x="5057776" y="2685647"/>
            <a:ext cx="933722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편집자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549114B-A421-400F-9A34-B9058FD4BC91}"/>
              </a:ext>
            </a:extLst>
          </p:cNvPr>
          <p:cNvSpPr txBox="1"/>
          <p:nvPr/>
        </p:nvSpPr>
        <p:spPr>
          <a:xfrm>
            <a:off x="5056131" y="2874168"/>
            <a:ext cx="933722" cy="22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홍일동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팀장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2ADDB08E-9EB6-46D3-B325-BF59E88FCF32}"/>
              </a:ext>
            </a:extLst>
          </p:cNvPr>
          <p:cNvCxnSpPr/>
          <p:nvPr/>
        </p:nvCxnSpPr>
        <p:spPr bwMode="auto">
          <a:xfrm>
            <a:off x="4981575" y="2685647"/>
            <a:ext cx="0" cy="410089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5EE6309-CA05-402F-A5F4-C5C6DBAB136D}"/>
              </a:ext>
            </a:extLst>
          </p:cNvPr>
          <p:cNvSpPr/>
          <p:nvPr/>
        </p:nvSpPr>
        <p:spPr bwMode="auto">
          <a:xfrm>
            <a:off x="1601746" y="259997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47CB7ED-3648-4BAC-9569-F998CDEFA132}"/>
              </a:ext>
            </a:extLst>
          </p:cNvPr>
          <p:cNvSpPr/>
          <p:nvPr/>
        </p:nvSpPr>
        <p:spPr bwMode="auto">
          <a:xfrm>
            <a:off x="104775" y="3964207"/>
            <a:ext cx="786968" cy="14194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바이 라인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1495E49E-5BAF-4C01-86B6-F53B039A71D9}"/>
              </a:ext>
            </a:extLst>
          </p:cNvPr>
          <p:cNvSpPr/>
          <p:nvPr/>
        </p:nvSpPr>
        <p:spPr bwMode="auto">
          <a:xfrm>
            <a:off x="763824" y="311185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9B98D11-4CF0-4F4A-A0BC-3F21A186B992}"/>
              </a:ext>
            </a:extLst>
          </p:cNvPr>
          <p:cNvSpPr txBox="1"/>
          <p:nvPr/>
        </p:nvSpPr>
        <p:spPr>
          <a:xfrm>
            <a:off x="2309389" y="2730238"/>
            <a:ext cx="12272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CEF2F11-B6DB-4BC1-89C9-E838A3FF18BC}"/>
              </a:ext>
            </a:extLst>
          </p:cNvPr>
          <p:cNvSpPr txBox="1"/>
          <p:nvPr/>
        </p:nvSpPr>
        <p:spPr>
          <a:xfrm>
            <a:off x="3563423" y="2730238"/>
            <a:ext cx="12272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74534B6-85C7-4E16-B3BA-B6D0776B445F}"/>
              </a:ext>
            </a:extLst>
          </p:cNvPr>
          <p:cNvSpPr txBox="1"/>
          <p:nvPr/>
        </p:nvSpPr>
        <p:spPr>
          <a:xfrm>
            <a:off x="2303687" y="4072326"/>
            <a:ext cx="118672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77F748C-A78A-4E89-A551-D26DF1C78286}"/>
              </a:ext>
            </a:extLst>
          </p:cNvPr>
          <p:cNvSpPr txBox="1"/>
          <p:nvPr/>
        </p:nvSpPr>
        <p:spPr>
          <a:xfrm>
            <a:off x="2303689" y="4262826"/>
            <a:ext cx="117974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홍오동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47A1F83-CE4A-49E7-8C90-423EA9775739}"/>
              </a:ext>
            </a:extLst>
          </p:cNvPr>
          <p:cNvSpPr txBox="1"/>
          <p:nvPr/>
        </p:nvSpPr>
        <p:spPr>
          <a:xfrm>
            <a:off x="3566430" y="4072326"/>
            <a:ext cx="118672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9F011F0-C970-40F0-A591-76AEDC546E69}"/>
              </a:ext>
            </a:extLst>
          </p:cNvPr>
          <p:cNvSpPr/>
          <p:nvPr/>
        </p:nvSpPr>
        <p:spPr bwMode="auto">
          <a:xfrm>
            <a:off x="969523" y="3289530"/>
            <a:ext cx="5021974" cy="5435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593B53A-7CA9-48DC-8DC9-E36BF885EF70}"/>
              </a:ext>
            </a:extLst>
          </p:cNvPr>
          <p:cNvSpPr txBox="1"/>
          <p:nvPr/>
        </p:nvSpPr>
        <p:spPr>
          <a:xfrm>
            <a:off x="1368560" y="3400456"/>
            <a:ext cx="12272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099E116-347E-43F9-940B-1903719BD9E1}"/>
              </a:ext>
            </a:extLst>
          </p:cNvPr>
          <p:cNvSpPr/>
          <p:nvPr/>
        </p:nvSpPr>
        <p:spPr bwMode="auto">
          <a:xfrm>
            <a:off x="3120037" y="327019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9BC6700-ED9E-4496-978B-0970FD2D7C9A}"/>
              </a:ext>
            </a:extLst>
          </p:cNvPr>
          <p:cNvSpPr txBox="1"/>
          <p:nvPr/>
        </p:nvSpPr>
        <p:spPr>
          <a:xfrm>
            <a:off x="2866899" y="3400456"/>
            <a:ext cx="12272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DA49042-42D8-4A51-B6B3-9D692511A90B}"/>
              </a:ext>
            </a:extLst>
          </p:cNvPr>
          <p:cNvSpPr txBox="1"/>
          <p:nvPr/>
        </p:nvSpPr>
        <p:spPr>
          <a:xfrm>
            <a:off x="4272291" y="3400456"/>
            <a:ext cx="1227222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F969CE7-0164-497D-B119-BDA63E1E57E8}"/>
              </a:ext>
            </a:extLst>
          </p:cNvPr>
          <p:cNvSpPr/>
          <p:nvPr/>
        </p:nvSpPr>
        <p:spPr bwMode="auto">
          <a:xfrm>
            <a:off x="969523" y="4737322"/>
            <a:ext cx="5021974" cy="608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91DC7AC-F672-4925-9172-CA16D6A26F2E}"/>
              </a:ext>
            </a:extLst>
          </p:cNvPr>
          <p:cNvSpPr txBox="1"/>
          <p:nvPr/>
        </p:nvSpPr>
        <p:spPr>
          <a:xfrm>
            <a:off x="1058362" y="4829972"/>
            <a:ext cx="118672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F83649B-7393-47B6-9A99-30EBDB56F6F6}"/>
              </a:ext>
            </a:extLst>
          </p:cNvPr>
          <p:cNvSpPr txBox="1"/>
          <p:nvPr/>
        </p:nvSpPr>
        <p:spPr>
          <a:xfrm>
            <a:off x="1058364" y="5020472"/>
            <a:ext cx="117974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홍오동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458885E-9648-4934-AE91-ADFC55070E2B}"/>
              </a:ext>
            </a:extLst>
          </p:cNvPr>
          <p:cNvSpPr/>
          <p:nvPr/>
        </p:nvSpPr>
        <p:spPr bwMode="auto">
          <a:xfrm>
            <a:off x="2796364" y="469467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B7BB081-75AD-481B-8D24-DCB8E290CC76}"/>
              </a:ext>
            </a:extLst>
          </p:cNvPr>
          <p:cNvSpPr/>
          <p:nvPr/>
        </p:nvSpPr>
        <p:spPr bwMode="auto">
          <a:xfrm>
            <a:off x="763824" y="486280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545518D-FD42-4117-B8EC-94AD31AF609E}"/>
              </a:ext>
            </a:extLst>
          </p:cNvPr>
          <p:cNvSpPr txBox="1"/>
          <p:nvPr/>
        </p:nvSpPr>
        <p:spPr>
          <a:xfrm>
            <a:off x="2303687" y="4829972"/>
            <a:ext cx="118672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DA5859A-D2F7-462C-B90A-843BD4B37DCA}"/>
              </a:ext>
            </a:extLst>
          </p:cNvPr>
          <p:cNvSpPr txBox="1"/>
          <p:nvPr/>
        </p:nvSpPr>
        <p:spPr>
          <a:xfrm>
            <a:off x="2303689" y="5020472"/>
            <a:ext cx="117974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홍오동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BE75B16-94F1-4F5A-8D08-A887953079EA}"/>
              </a:ext>
            </a:extLst>
          </p:cNvPr>
          <p:cNvSpPr txBox="1"/>
          <p:nvPr/>
        </p:nvSpPr>
        <p:spPr>
          <a:xfrm>
            <a:off x="3566430" y="4829972"/>
            <a:ext cx="118672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72FDD1F-D9B7-42C0-A5A8-4C50D52C76A9}"/>
              </a:ext>
            </a:extLst>
          </p:cNvPr>
          <p:cNvSpPr txBox="1"/>
          <p:nvPr/>
        </p:nvSpPr>
        <p:spPr>
          <a:xfrm>
            <a:off x="4724670" y="4829972"/>
            <a:ext cx="118672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622BD44-251F-4A94-AEA4-F4DCB17BA53A}"/>
              </a:ext>
            </a:extLst>
          </p:cNvPr>
          <p:cNvSpPr/>
          <p:nvPr/>
        </p:nvSpPr>
        <p:spPr bwMode="auto">
          <a:xfrm>
            <a:off x="6235336" y="1308989"/>
            <a:ext cx="1805352" cy="3274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 PICK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5F71D4E-6AD8-47AF-8DFC-5B13FBFB3FA4}"/>
              </a:ext>
            </a:extLst>
          </p:cNvPr>
          <p:cNvSpPr txBox="1"/>
          <p:nvPr/>
        </p:nvSpPr>
        <p:spPr>
          <a:xfrm>
            <a:off x="6247626" y="1683708"/>
            <a:ext cx="1793062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AI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추천하는 맞춤뉴스 입니다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7A9232E-A3F9-4994-9930-77CA38078CA0}"/>
              </a:ext>
            </a:extLst>
          </p:cNvPr>
          <p:cNvSpPr/>
          <p:nvPr/>
        </p:nvSpPr>
        <p:spPr bwMode="auto">
          <a:xfrm>
            <a:off x="6251469" y="2012860"/>
            <a:ext cx="729864" cy="467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B4A386A-6F8C-40A8-A042-9BE37EB61845}"/>
              </a:ext>
            </a:extLst>
          </p:cNvPr>
          <p:cNvSpPr txBox="1"/>
          <p:nvPr/>
        </p:nvSpPr>
        <p:spPr>
          <a:xfrm>
            <a:off x="6975566" y="1993067"/>
            <a:ext cx="1050383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누리호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발사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D-1… </a:t>
            </a:r>
          </a:p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오후부터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기밀작업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E5011E9-7750-4DF5-B28E-CE025F7F8404}"/>
              </a:ext>
            </a:extLst>
          </p:cNvPr>
          <p:cNvSpPr/>
          <p:nvPr/>
        </p:nvSpPr>
        <p:spPr bwMode="auto">
          <a:xfrm>
            <a:off x="6251469" y="2544083"/>
            <a:ext cx="729864" cy="467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01E26D1-A0C0-4D76-B11D-5866E62E3535}"/>
              </a:ext>
            </a:extLst>
          </p:cNvPr>
          <p:cNvSpPr txBox="1"/>
          <p:nvPr/>
        </p:nvSpPr>
        <p:spPr>
          <a:xfrm>
            <a:off x="6975566" y="2524290"/>
            <a:ext cx="1050383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누리호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발사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D-1… </a:t>
            </a:r>
          </a:p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오후부터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기밀작업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A6201A9-A942-4AC0-84AF-0603E61435DC}"/>
              </a:ext>
            </a:extLst>
          </p:cNvPr>
          <p:cNvSpPr/>
          <p:nvPr/>
        </p:nvSpPr>
        <p:spPr bwMode="auto">
          <a:xfrm>
            <a:off x="6251469" y="3075306"/>
            <a:ext cx="729864" cy="467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09320DC-C644-47FB-8A1F-E7F41EC078EC}"/>
              </a:ext>
            </a:extLst>
          </p:cNvPr>
          <p:cNvSpPr txBox="1"/>
          <p:nvPr/>
        </p:nvSpPr>
        <p:spPr>
          <a:xfrm>
            <a:off x="6975566" y="3055513"/>
            <a:ext cx="1050383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누리호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발사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D-1… </a:t>
            </a:r>
          </a:p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오후부터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기밀작업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4BE2287-A738-4660-9585-053542367E9C}"/>
              </a:ext>
            </a:extLst>
          </p:cNvPr>
          <p:cNvSpPr/>
          <p:nvPr/>
        </p:nvSpPr>
        <p:spPr bwMode="auto">
          <a:xfrm>
            <a:off x="6251469" y="3606528"/>
            <a:ext cx="729864" cy="467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B9EBA33-2FE1-43FE-8402-86D38E46BD9C}"/>
              </a:ext>
            </a:extLst>
          </p:cNvPr>
          <p:cNvSpPr txBox="1"/>
          <p:nvPr/>
        </p:nvSpPr>
        <p:spPr>
          <a:xfrm>
            <a:off x="6975566" y="3586735"/>
            <a:ext cx="1050383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누리호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발사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D-1… </a:t>
            </a:r>
          </a:p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오후부터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기밀작업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011D286-6C92-4E5A-A522-175A3672C228}"/>
              </a:ext>
            </a:extLst>
          </p:cNvPr>
          <p:cNvSpPr/>
          <p:nvPr/>
        </p:nvSpPr>
        <p:spPr bwMode="auto">
          <a:xfrm>
            <a:off x="5320306" y="256479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7DEF3B4-D4DD-42A5-B950-4BBE6E73B9B1}"/>
              </a:ext>
            </a:extLst>
          </p:cNvPr>
          <p:cNvSpPr/>
          <p:nvPr/>
        </p:nvSpPr>
        <p:spPr bwMode="auto">
          <a:xfrm>
            <a:off x="4268113" y="57828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CA0DE7BC-5201-4796-A2AA-767491F84A4C}"/>
              </a:ext>
            </a:extLst>
          </p:cNvPr>
          <p:cNvSpPr/>
          <p:nvPr/>
        </p:nvSpPr>
        <p:spPr bwMode="auto">
          <a:xfrm>
            <a:off x="7924712" y="440188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A07C8DF5-CE8E-4670-84E5-4347A9F01023}"/>
              </a:ext>
            </a:extLst>
          </p:cNvPr>
          <p:cNvSpPr/>
          <p:nvPr/>
        </p:nvSpPr>
        <p:spPr bwMode="auto">
          <a:xfrm>
            <a:off x="969523" y="1257118"/>
            <a:ext cx="5021974" cy="5435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D12C77A9-2A0A-4766-AFCF-62067C45354B}"/>
              </a:ext>
            </a:extLst>
          </p:cNvPr>
          <p:cNvSpPr/>
          <p:nvPr/>
        </p:nvSpPr>
        <p:spPr bwMode="auto">
          <a:xfrm>
            <a:off x="104775" y="1254605"/>
            <a:ext cx="786968" cy="121441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바이 라인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4102BB9-73A2-4F2D-B2A9-FC7002D9245E}"/>
              </a:ext>
            </a:extLst>
          </p:cNvPr>
          <p:cNvSpPr txBox="1"/>
          <p:nvPr/>
        </p:nvSpPr>
        <p:spPr>
          <a:xfrm>
            <a:off x="1507268" y="1359574"/>
            <a:ext cx="15791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D9D91CDA-B3B1-4B9E-9F9F-B224FED2076A}"/>
              </a:ext>
            </a:extLst>
          </p:cNvPr>
          <p:cNvSpPr/>
          <p:nvPr/>
        </p:nvSpPr>
        <p:spPr bwMode="auto">
          <a:xfrm>
            <a:off x="1206116" y="1375209"/>
            <a:ext cx="327222" cy="3272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4884D82-A288-4DCD-AD8C-C57FE7ADE5A3}"/>
              </a:ext>
            </a:extLst>
          </p:cNvPr>
          <p:cNvSpPr txBox="1"/>
          <p:nvPr/>
        </p:nvSpPr>
        <p:spPr>
          <a:xfrm>
            <a:off x="2672182" y="1374812"/>
            <a:ext cx="1798847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올바른 시선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편중되지 않는 기사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올바른 시선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편중되지 않는 기사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A028602-3E13-4667-8BC3-BC0F87F2BE5A}"/>
              </a:ext>
            </a:extLst>
          </p:cNvPr>
          <p:cNvSpPr txBox="1"/>
          <p:nvPr/>
        </p:nvSpPr>
        <p:spPr>
          <a:xfrm>
            <a:off x="5057776" y="1323453"/>
            <a:ext cx="933722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편집자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7B54621-12E1-4386-B4DE-C54CCE92EF46}"/>
              </a:ext>
            </a:extLst>
          </p:cNvPr>
          <p:cNvSpPr txBox="1"/>
          <p:nvPr/>
        </p:nvSpPr>
        <p:spPr>
          <a:xfrm>
            <a:off x="5056131" y="1511974"/>
            <a:ext cx="933722" cy="22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홍일동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팀장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39854CFF-F269-4A98-AB4A-F1554950B9E3}"/>
              </a:ext>
            </a:extLst>
          </p:cNvPr>
          <p:cNvCxnSpPr/>
          <p:nvPr/>
        </p:nvCxnSpPr>
        <p:spPr bwMode="auto">
          <a:xfrm>
            <a:off x="4981575" y="1323453"/>
            <a:ext cx="0" cy="410089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타원 212">
            <a:extLst>
              <a:ext uri="{FF2B5EF4-FFF2-40B4-BE49-F238E27FC236}">
                <a16:creationId xmlns:a16="http://schemas.microsoft.com/office/drawing/2014/main" id="{BFE4F03D-7A1E-410F-AADA-D1441EA78E58}"/>
              </a:ext>
            </a:extLst>
          </p:cNvPr>
          <p:cNvSpPr/>
          <p:nvPr/>
        </p:nvSpPr>
        <p:spPr bwMode="auto">
          <a:xfrm>
            <a:off x="797295" y="173796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BBA2D313-90F3-4648-B1E1-E593BFA8A6CA}"/>
              </a:ext>
            </a:extLst>
          </p:cNvPr>
          <p:cNvSpPr/>
          <p:nvPr/>
        </p:nvSpPr>
        <p:spPr bwMode="auto">
          <a:xfrm>
            <a:off x="1601746" y="123777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93720CB-D510-488E-BAF1-E51C01F67603}"/>
              </a:ext>
            </a:extLst>
          </p:cNvPr>
          <p:cNvSpPr/>
          <p:nvPr/>
        </p:nvSpPr>
        <p:spPr bwMode="auto">
          <a:xfrm>
            <a:off x="3439254" y="123777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31051240-BE42-492E-913E-A36E9116263A}"/>
              </a:ext>
            </a:extLst>
          </p:cNvPr>
          <p:cNvSpPr/>
          <p:nvPr/>
        </p:nvSpPr>
        <p:spPr bwMode="auto">
          <a:xfrm>
            <a:off x="5311597" y="123777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210FCB5-D93F-4161-9BA4-0033AEA7ED55}"/>
              </a:ext>
            </a:extLst>
          </p:cNvPr>
          <p:cNvSpPr/>
          <p:nvPr/>
        </p:nvSpPr>
        <p:spPr bwMode="auto">
          <a:xfrm>
            <a:off x="969523" y="1925453"/>
            <a:ext cx="5021974" cy="5435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6B2A3BF-6D1E-4101-80E8-F8150D56F96D}"/>
              </a:ext>
            </a:extLst>
          </p:cNvPr>
          <p:cNvSpPr txBox="1"/>
          <p:nvPr/>
        </p:nvSpPr>
        <p:spPr>
          <a:xfrm>
            <a:off x="1507268" y="2027909"/>
            <a:ext cx="15791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3B5A6720-F966-400A-BCFA-CAE529972614}"/>
              </a:ext>
            </a:extLst>
          </p:cNvPr>
          <p:cNvSpPr/>
          <p:nvPr/>
        </p:nvSpPr>
        <p:spPr bwMode="auto">
          <a:xfrm>
            <a:off x="1206116" y="2043544"/>
            <a:ext cx="327222" cy="3272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5905495-6D6E-410F-A747-E4DE04BD75D9}"/>
              </a:ext>
            </a:extLst>
          </p:cNvPr>
          <p:cNvSpPr txBox="1"/>
          <p:nvPr/>
        </p:nvSpPr>
        <p:spPr>
          <a:xfrm>
            <a:off x="3970644" y="2043147"/>
            <a:ext cx="1798847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올바른 시선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편중되지 않는 기사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올바른 시선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편중되지 않는 기사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06206B2-6A7C-4446-A3EB-366DCBC695F8}"/>
              </a:ext>
            </a:extLst>
          </p:cNvPr>
          <p:cNvSpPr/>
          <p:nvPr/>
        </p:nvSpPr>
        <p:spPr bwMode="auto">
          <a:xfrm>
            <a:off x="3090911" y="189963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056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SB_KNP_04_05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32959"/>
              </p:ext>
            </p:extLst>
          </p:nvPr>
        </p:nvGraphicFramePr>
        <p:xfrm>
          <a:off x="8939284" y="973008"/>
          <a:ext cx="3152632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시리즈 영역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시리즈 영역을 설정한 경우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시리즈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수는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 우측 이동 가능 페이지가 없는 경우 비활성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기준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페이지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 시 번호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다음 페이지가 없는 경우 페이지 번호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1/1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이하인 경우 좌측 부터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더 보기 영역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이슈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영역을 설정한 경우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수는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이슈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136B347D-6BD2-4EF0-A3E6-AB175566EC64}"/>
              </a:ext>
            </a:extLst>
          </p:cNvPr>
          <p:cNvSpPr>
            <a:spLocks noChangeAspect="1"/>
          </p:cNvSpPr>
          <p:nvPr/>
        </p:nvSpPr>
        <p:spPr bwMode="auto">
          <a:xfrm>
            <a:off x="2125705" y="1371474"/>
            <a:ext cx="3589428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지진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우리는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C1DC361-194F-4EF6-BBBF-F7A9025BF2FF}"/>
              </a:ext>
            </a:extLst>
          </p:cNvPr>
          <p:cNvGrpSpPr/>
          <p:nvPr/>
        </p:nvGrpSpPr>
        <p:grpSpPr>
          <a:xfrm>
            <a:off x="967826" y="1719690"/>
            <a:ext cx="5006255" cy="916087"/>
            <a:chOff x="-1282666" y="3983257"/>
            <a:chExt cx="5661001" cy="1035898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E61F196-0B08-48F1-8DCE-4B704372B7FC}"/>
                </a:ext>
              </a:extLst>
            </p:cNvPr>
            <p:cNvSpPr/>
            <p:nvPr/>
          </p:nvSpPr>
          <p:spPr bwMode="auto">
            <a:xfrm>
              <a:off x="-1282666" y="3983257"/>
              <a:ext cx="1373601" cy="712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9B74D1-8E2E-4CB1-80C0-025D36F05C72}"/>
                </a:ext>
              </a:extLst>
            </p:cNvPr>
            <p:cNvSpPr txBox="1"/>
            <p:nvPr/>
          </p:nvSpPr>
          <p:spPr>
            <a:xfrm>
              <a:off x="-1282666" y="4726663"/>
              <a:ext cx="1397685" cy="29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7F263CE-0398-4A74-BE49-BD073CA54033}"/>
                </a:ext>
              </a:extLst>
            </p:cNvPr>
            <p:cNvSpPr/>
            <p:nvPr/>
          </p:nvSpPr>
          <p:spPr bwMode="auto">
            <a:xfrm>
              <a:off x="137111" y="3983257"/>
              <a:ext cx="1373601" cy="712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ABFFB61-43B4-4788-9EF4-B945983B94EB}"/>
                </a:ext>
              </a:extLst>
            </p:cNvPr>
            <p:cNvSpPr txBox="1"/>
            <p:nvPr/>
          </p:nvSpPr>
          <p:spPr>
            <a:xfrm>
              <a:off x="137111" y="4726663"/>
              <a:ext cx="1397685" cy="29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8B451D0-AB1E-427B-9665-06B2BEA9F3C1}"/>
                </a:ext>
              </a:extLst>
            </p:cNvPr>
            <p:cNvSpPr/>
            <p:nvPr/>
          </p:nvSpPr>
          <p:spPr bwMode="auto">
            <a:xfrm>
              <a:off x="1558881" y="3983257"/>
              <a:ext cx="1373601" cy="712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5EFBB6D-EC97-4339-A645-6996AC578A48}"/>
                </a:ext>
              </a:extLst>
            </p:cNvPr>
            <p:cNvSpPr txBox="1"/>
            <p:nvPr/>
          </p:nvSpPr>
          <p:spPr>
            <a:xfrm>
              <a:off x="1558881" y="4726663"/>
              <a:ext cx="1397685" cy="29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F64BAB5-8B60-49A9-BB81-01CA84C3B215}"/>
                </a:ext>
              </a:extLst>
            </p:cNvPr>
            <p:cNvSpPr/>
            <p:nvPr/>
          </p:nvSpPr>
          <p:spPr bwMode="auto">
            <a:xfrm>
              <a:off x="2980650" y="3983257"/>
              <a:ext cx="1373601" cy="712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95F1875-D1F7-4B6A-8FC5-0B41F8256D29}"/>
                </a:ext>
              </a:extLst>
            </p:cNvPr>
            <p:cNvSpPr txBox="1"/>
            <p:nvPr/>
          </p:nvSpPr>
          <p:spPr>
            <a:xfrm>
              <a:off x="2980650" y="4726663"/>
              <a:ext cx="1397685" cy="29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DA7F7CF8-510A-41C1-BA59-5FDB52253421}"/>
              </a:ext>
            </a:extLst>
          </p:cNvPr>
          <p:cNvSpPr/>
          <p:nvPr/>
        </p:nvSpPr>
        <p:spPr bwMode="auto">
          <a:xfrm>
            <a:off x="1944730" y="2145041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135F6E27-1E4B-48C2-B203-28EFD8536804}"/>
              </a:ext>
            </a:extLst>
          </p:cNvPr>
          <p:cNvSpPr/>
          <p:nvPr/>
        </p:nvSpPr>
        <p:spPr bwMode="auto">
          <a:xfrm>
            <a:off x="4435381" y="2145041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C4B30DE-845F-4537-B9CC-4833D98BCC3C}"/>
              </a:ext>
            </a:extLst>
          </p:cNvPr>
          <p:cNvSpPr/>
          <p:nvPr/>
        </p:nvSpPr>
        <p:spPr bwMode="auto">
          <a:xfrm>
            <a:off x="5689415" y="2145041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6BAD058-2447-4038-8A48-282D43A33640}"/>
              </a:ext>
            </a:extLst>
          </p:cNvPr>
          <p:cNvSpPr/>
          <p:nvPr/>
        </p:nvSpPr>
        <p:spPr bwMode="auto">
          <a:xfrm>
            <a:off x="967826" y="2786832"/>
            <a:ext cx="5014963" cy="3276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BDD98DC-965C-47A4-AE25-38B6AC6777D4}"/>
              </a:ext>
            </a:extLst>
          </p:cNvPr>
          <p:cNvSpPr/>
          <p:nvPr/>
        </p:nvSpPr>
        <p:spPr bwMode="auto">
          <a:xfrm>
            <a:off x="3062188" y="2838949"/>
            <a:ext cx="155045" cy="1550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857D14A-3AFF-4BB3-9543-31B4C90349D8}"/>
              </a:ext>
            </a:extLst>
          </p:cNvPr>
          <p:cNvSpPr/>
          <p:nvPr/>
        </p:nvSpPr>
        <p:spPr bwMode="auto">
          <a:xfrm>
            <a:off x="3667163" y="2838949"/>
            <a:ext cx="155045" cy="1550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C932BFE7-AE9C-48BB-9A6F-393D9D69F6FB}"/>
              </a:ext>
            </a:extLst>
          </p:cNvPr>
          <p:cNvSpPr/>
          <p:nvPr/>
        </p:nvSpPr>
        <p:spPr bwMode="auto">
          <a:xfrm>
            <a:off x="775712" y="192955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E7AC74D-4635-4E11-AFF9-1338F20DE962}"/>
              </a:ext>
            </a:extLst>
          </p:cNvPr>
          <p:cNvSpPr>
            <a:spLocks noChangeAspect="1"/>
          </p:cNvSpPr>
          <p:nvPr/>
        </p:nvSpPr>
        <p:spPr bwMode="auto">
          <a:xfrm>
            <a:off x="3164846" y="2795868"/>
            <a:ext cx="547252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1/2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1845513-E6EF-41AC-A445-992812394FD2}"/>
              </a:ext>
            </a:extLst>
          </p:cNvPr>
          <p:cNvSpPr/>
          <p:nvPr/>
        </p:nvSpPr>
        <p:spPr bwMode="auto">
          <a:xfrm>
            <a:off x="2995706" y="141521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9E6F822-AE1C-4204-B9B3-2756A3914092}"/>
              </a:ext>
            </a:extLst>
          </p:cNvPr>
          <p:cNvSpPr/>
          <p:nvPr/>
        </p:nvSpPr>
        <p:spPr bwMode="auto">
          <a:xfrm>
            <a:off x="1434562" y="197256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296A23B-9CF5-4344-9691-D2C815EC0958}"/>
              </a:ext>
            </a:extLst>
          </p:cNvPr>
          <p:cNvSpPr/>
          <p:nvPr/>
        </p:nvSpPr>
        <p:spPr bwMode="auto">
          <a:xfrm>
            <a:off x="2618928" y="286084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7B7A8F-F4A8-4A89-9E84-44BAFF61CF1B}"/>
              </a:ext>
            </a:extLst>
          </p:cNvPr>
          <p:cNvSpPr/>
          <p:nvPr/>
        </p:nvSpPr>
        <p:spPr bwMode="auto">
          <a:xfrm>
            <a:off x="946883" y="1362549"/>
            <a:ext cx="1097624" cy="247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시리즈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D7AC19F-1494-4103-B95B-93AF896229A1}"/>
              </a:ext>
            </a:extLst>
          </p:cNvPr>
          <p:cNvSpPr>
            <a:spLocks noChangeAspect="1"/>
          </p:cNvSpPr>
          <p:nvPr/>
        </p:nvSpPr>
        <p:spPr bwMode="auto">
          <a:xfrm>
            <a:off x="2044507" y="3617837"/>
            <a:ext cx="1795462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전세 사기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피해 확산 </a:t>
            </a: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762000D1-C9A4-4612-BF38-947F2AEE6533}"/>
              </a:ext>
            </a:extLst>
          </p:cNvPr>
          <p:cNvGrpSpPr/>
          <p:nvPr/>
        </p:nvGrpSpPr>
        <p:grpSpPr>
          <a:xfrm>
            <a:off x="967826" y="3966053"/>
            <a:ext cx="5006255" cy="916087"/>
            <a:chOff x="-1282666" y="3983257"/>
            <a:chExt cx="5661001" cy="1035898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EE83160-8F7A-4A45-B078-E01962001E57}"/>
                </a:ext>
              </a:extLst>
            </p:cNvPr>
            <p:cNvSpPr/>
            <p:nvPr/>
          </p:nvSpPr>
          <p:spPr bwMode="auto">
            <a:xfrm>
              <a:off x="-1282666" y="3983257"/>
              <a:ext cx="1373601" cy="712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9FB6580-3A21-435A-8AE9-CE6C82707D4D}"/>
                </a:ext>
              </a:extLst>
            </p:cNvPr>
            <p:cNvSpPr txBox="1"/>
            <p:nvPr/>
          </p:nvSpPr>
          <p:spPr>
            <a:xfrm>
              <a:off x="-1282666" y="4726663"/>
              <a:ext cx="1397685" cy="29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86AB429-CC5D-4949-A689-CEED5672D29F}"/>
                </a:ext>
              </a:extLst>
            </p:cNvPr>
            <p:cNvSpPr/>
            <p:nvPr/>
          </p:nvSpPr>
          <p:spPr bwMode="auto">
            <a:xfrm>
              <a:off x="137111" y="3983257"/>
              <a:ext cx="1373601" cy="712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BBD7A15-5101-46B4-BA5E-48B191128CFF}"/>
                </a:ext>
              </a:extLst>
            </p:cNvPr>
            <p:cNvSpPr txBox="1"/>
            <p:nvPr/>
          </p:nvSpPr>
          <p:spPr>
            <a:xfrm>
              <a:off x="137111" y="4726663"/>
              <a:ext cx="1397685" cy="29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6B5CE735-D3F4-4889-A1E3-0EAEA9862E21}"/>
                </a:ext>
              </a:extLst>
            </p:cNvPr>
            <p:cNvSpPr/>
            <p:nvPr/>
          </p:nvSpPr>
          <p:spPr bwMode="auto">
            <a:xfrm>
              <a:off x="1558881" y="3983257"/>
              <a:ext cx="1373601" cy="712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0A745BC-2F27-4E0C-99BD-10DB970634B5}"/>
                </a:ext>
              </a:extLst>
            </p:cNvPr>
            <p:cNvSpPr txBox="1"/>
            <p:nvPr/>
          </p:nvSpPr>
          <p:spPr>
            <a:xfrm>
              <a:off x="1558881" y="4726663"/>
              <a:ext cx="1397685" cy="29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6D4A6769-F471-40EA-8843-8FD2B2DDBC50}"/>
                </a:ext>
              </a:extLst>
            </p:cNvPr>
            <p:cNvSpPr/>
            <p:nvPr/>
          </p:nvSpPr>
          <p:spPr bwMode="auto">
            <a:xfrm>
              <a:off x="2980650" y="3983257"/>
              <a:ext cx="1373601" cy="712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AD84D1E-5C6B-4BA6-8E1E-54C6A02296AA}"/>
                </a:ext>
              </a:extLst>
            </p:cNvPr>
            <p:cNvSpPr txBox="1"/>
            <p:nvPr/>
          </p:nvSpPr>
          <p:spPr>
            <a:xfrm>
              <a:off x="2980650" y="4726663"/>
              <a:ext cx="1397685" cy="29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5" name="타원 184">
            <a:extLst>
              <a:ext uri="{FF2B5EF4-FFF2-40B4-BE49-F238E27FC236}">
                <a16:creationId xmlns:a16="http://schemas.microsoft.com/office/drawing/2014/main" id="{D1FFC7CE-6647-4855-AA9F-2E086DF06798}"/>
              </a:ext>
            </a:extLst>
          </p:cNvPr>
          <p:cNvSpPr/>
          <p:nvPr/>
        </p:nvSpPr>
        <p:spPr bwMode="auto">
          <a:xfrm>
            <a:off x="1944730" y="4391404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156B1F7B-0921-4997-ADA8-C9B8E1D26850}"/>
              </a:ext>
            </a:extLst>
          </p:cNvPr>
          <p:cNvSpPr/>
          <p:nvPr/>
        </p:nvSpPr>
        <p:spPr bwMode="auto">
          <a:xfrm>
            <a:off x="4435381" y="4391404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F35958ED-112E-4F13-AB89-894C394E536A}"/>
              </a:ext>
            </a:extLst>
          </p:cNvPr>
          <p:cNvSpPr/>
          <p:nvPr/>
        </p:nvSpPr>
        <p:spPr bwMode="auto">
          <a:xfrm>
            <a:off x="5689415" y="4391404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0B5DFADC-9FB0-478D-B4FA-865EFDC247D9}"/>
              </a:ext>
            </a:extLst>
          </p:cNvPr>
          <p:cNvSpPr/>
          <p:nvPr/>
        </p:nvSpPr>
        <p:spPr bwMode="auto">
          <a:xfrm>
            <a:off x="775712" y="417591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EDB8F0F-0947-4072-A9A9-896EE85B3568}"/>
              </a:ext>
            </a:extLst>
          </p:cNvPr>
          <p:cNvSpPr/>
          <p:nvPr/>
        </p:nvSpPr>
        <p:spPr bwMode="auto">
          <a:xfrm>
            <a:off x="2309197" y="347863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B76645C-88E4-4FB1-AB34-564AF562945B}"/>
              </a:ext>
            </a:extLst>
          </p:cNvPr>
          <p:cNvSpPr/>
          <p:nvPr/>
        </p:nvSpPr>
        <p:spPr bwMode="auto">
          <a:xfrm>
            <a:off x="1434562" y="421893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6392FA6F-2962-43DD-BBA5-B81F105CCFF4}"/>
              </a:ext>
            </a:extLst>
          </p:cNvPr>
          <p:cNvCxnSpPr>
            <a:cxnSpLocks/>
          </p:cNvCxnSpPr>
          <p:nvPr/>
        </p:nvCxnSpPr>
        <p:spPr bwMode="auto">
          <a:xfrm>
            <a:off x="947738" y="5204671"/>
            <a:ext cx="502634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497F090-6447-4C36-8EF4-2D1C0260F905}"/>
              </a:ext>
            </a:extLst>
          </p:cNvPr>
          <p:cNvSpPr txBox="1"/>
          <p:nvPr/>
        </p:nvSpPr>
        <p:spPr>
          <a:xfrm>
            <a:off x="5196944" y="3626861"/>
            <a:ext cx="777137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더 보기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31C64A7-F3C4-4190-95CF-502C855D705C}"/>
              </a:ext>
            </a:extLst>
          </p:cNvPr>
          <p:cNvSpPr/>
          <p:nvPr/>
        </p:nvSpPr>
        <p:spPr bwMode="auto">
          <a:xfrm>
            <a:off x="5450478" y="348734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45ECE1E-21FD-4C4C-97F7-0C4DD562A2BF}"/>
              </a:ext>
            </a:extLst>
          </p:cNvPr>
          <p:cNvSpPr/>
          <p:nvPr/>
        </p:nvSpPr>
        <p:spPr bwMode="auto">
          <a:xfrm>
            <a:off x="946883" y="3600596"/>
            <a:ext cx="1097624" cy="247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 더 보기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D83FFDAC-3745-49E6-8159-ABCAE2C35CC4}"/>
              </a:ext>
            </a:extLst>
          </p:cNvPr>
          <p:cNvCxnSpPr>
            <a:cxnSpLocks/>
          </p:cNvCxnSpPr>
          <p:nvPr/>
        </p:nvCxnSpPr>
        <p:spPr bwMode="auto">
          <a:xfrm>
            <a:off x="947738" y="3262659"/>
            <a:ext cx="502634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6435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SB_KNP_04_06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410255"/>
              </p:ext>
            </p:extLst>
          </p:nvPr>
        </p:nvGraphicFramePr>
        <p:xfrm>
          <a:off x="8939284" y="973008"/>
          <a:ext cx="3152632" cy="355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주요뉴스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지역뉴스에 포함된 경우만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포함된 지역 타이틀 부분에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주요 뉴스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지역 주요뉴스 중 메인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주요뉴스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지역 주요 뉴스 중 메인 뉴스를 제외한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HOT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노출갯수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4C2FF65B-45BF-423F-8D14-AEE67F57D83C}"/>
              </a:ext>
            </a:extLst>
          </p:cNvPr>
          <p:cNvSpPr/>
          <p:nvPr/>
        </p:nvSpPr>
        <p:spPr bwMode="auto">
          <a:xfrm>
            <a:off x="946883" y="1371560"/>
            <a:ext cx="1425590" cy="247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전주 지역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주요뉴스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6175AC6-49DA-467E-8DB5-ABDFA59E1128}"/>
              </a:ext>
            </a:extLst>
          </p:cNvPr>
          <p:cNvSpPr txBox="1"/>
          <p:nvPr/>
        </p:nvSpPr>
        <p:spPr>
          <a:xfrm>
            <a:off x="939240" y="3190417"/>
            <a:ext cx="2498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롯데칠성음료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자회사 편법 지원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벌금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억원 확정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A018504-DB74-4FD7-B88C-3C80F4BD1F82}"/>
              </a:ext>
            </a:extLst>
          </p:cNvPr>
          <p:cNvSpPr/>
          <p:nvPr/>
        </p:nvSpPr>
        <p:spPr bwMode="auto">
          <a:xfrm>
            <a:off x="942675" y="1774529"/>
            <a:ext cx="2516747" cy="136627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4443E56-2162-4666-9391-E32D6095FF8C}"/>
              </a:ext>
            </a:extLst>
          </p:cNvPr>
          <p:cNvGrpSpPr/>
          <p:nvPr/>
        </p:nvGrpSpPr>
        <p:grpSpPr>
          <a:xfrm>
            <a:off x="3525539" y="1774530"/>
            <a:ext cx="2335330" cy="1626780"/>
            <a:chOff x="3525539" y="4715449"/>
            <a:chExt cx="2335330" cy="1897981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30F411B-8837-4C7D-A9AD-D82A2C499A3C}"/>
                </a:ext>
              </a:extLst>
            </p:cNvPr>
            <p:cNvSpPr/>
            <p:nvPr/>
          </p:nvSpPr>
          <p:spPr bwMode="auto">
            <a:xfrm>
              <a:off x="3525539" y="4715449"/>
              <a:ext cx="692425" cy="4436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A9A7101-3F7A-4A6F-9A1D-76E8BAE0E4ED}"/>
                </a:ext>
              </a:extLst>
            </p:cNvPr>
            <p:cNvSpPr txBox="1"/>
            <p:nvPr/>
          </p:nvSpPr>
          <p:spPr>
            <a:xfrm>
              <a:off x="4249636" y="4788071"/>
              <a:ext cx="1611233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누리호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발사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D-1… </a:t>
              </a:r>
            </a:p>
            <a:p>
              <a:pPr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오후부터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기밀작업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진행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A320B9A-41B3-4FE7-A422-58FBAFE70A08}"/>
                </a:ext>
              </a:extLst>
            </p:cNvPr>
            <p:cNvSpPr/>
            <p:nvPr/>
          </p:nvSpPr>
          <p:spPr bwMode="auto">
            <a:xfrm>
              <a:off x="3525539" y="5194421"/>
              <a:ext cx="692425" cy="4436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11021FF-C1B1-4415-999B-B26D3BAE53D8}"/>
                </a:ext>
              </a:extLst>
            </p:cNvPr>
            <p:cNvSpPr txBox="1"/>
            <p:nvPr/>
          </p:nvSpPr>
          <p:spPr>
            <a:xfrm>
              <a:off x="4249636" y="5267043"/>
              <a:ext cx="1611233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누리호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발사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D-1… </a:t>
              </a:r>
            </a:p>
            <a:p>
              <a:pPr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오후부터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기밀작업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진행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9D382C2-4C9C-455A-A429-BCD2FEAADD82}"/>
                </a:ext>
              </a:extLst>
            </p:cNvPr>
            <p:cNvSpPr/>
            <p:nvPr/>
          </p:nvSpPr>
          <p:spPr bwMode="auto">
            <a:xfrm>
              <a:off x="3525539" y="5682101"/>
              <a:ext cx="692425" cy="4436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E93B09-B601-4C52-ABCB-E4DBDD473465}"/>
                </a:ext>
              </a:extLst>
            </p:cNvPr>
            <p:cNvSpPr txBox="1"/>
            <p:nvPr/>
          </p:nvSpPr>
          <p:spPr>
            <a:xfrm>
              <a:off x="4249636" y="5754723"/>
              <a:ext cx="1611233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누리호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발사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D-1… </a:t>
              </a:r>
            </a:p>
            <a:p>
              <a:pPr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오후부터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기밀작업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진행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0F282F-AE1B-4583-A46F-E8495F5CC1E2}"/>
                </a:ext>
              </a:extLst>
            </p:cNvPr>
            <p:cNvSpPr/>
            <p:nvPr/>
          </p:nvSpPr>
          <p:spPr bwMode="auto">
            <a:xfrm>
              <a:off x="3525539" y="6169781"/>
              <a:ext cx="692425" cy="4436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7374DA7-CCA7-4C42-840B-A24881100809}"/>
                </a:ext>
              </a:extLst>
            </p:cNvPr>
            <p:cNvSpPr txBox="1"/>
            <p:nvPr/>
          </p:nvSpPr>
          <p:spPr>
            <a:xfrm>
              <a:off x="4249636" y="6242403"/>
              <a:ext cx="1611233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누리호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발사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D-1… </a:t>
              </a:r>
            </a:p>
            <a:p>
              <a:pPr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오후부터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기밀작업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진행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7" name="타원 96">
            <a:extLst>
              <a:ext uri="{FF2B5EF4-FFF2-40B4-BE49-F238E27FC236}">
                <a16:creationId xmlns:a16="http://schemas.microsoft.com/office/drawing/2014/main" id="{3DB4ED73-8B13-4D82-8199-8B53A1549DE5}"/>
              </a:ext>
            </a:extLst>
          </p:cNvPr>
          <p:cNvSpPr/>
          <p:nvPr/>
        </p:nvSpPr>
        <p:spPr bwMode="auto">
          <a:xfrm>
            <a:off x="759653" y="215005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CDD9184-455D-4CA3-A763-CD1CE6413191}"/>
              </a:ext>
            </a:extLst>
          </p:cNvPr>
          <p:cNvSpPr/>
          <p:nvPr/>
        </p:nvSpPr>
        <p:spPr bwMode="auto">
          <a:xfrm>
            <a:off x="3146513" y="2875824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6134F76-6DB3-4B62-831B-3805EC8D2367}"/>
              </a:ext>
            </a:extLst>
          </p:cNvPr>
          <p:cNvSpPr/>
          <p:nvPr/>
        </p:nvSpPr>
        <p:spPr bwMode="auto">
          <a:xfrm>
            <a:off x="1339419" y="123059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1794A7B-10AF-464B-A9AA-660BD4D3981A}"/>
              </a:ext>
            </a:extLst>
          </p:cNvPr>
          <p:cNvSpPr/>
          <p:nvPr/>
        </p:nvSpPr>
        <p:spPr bwMode="auto">
          <a:xfrm>
            <a:off x="2036104" y="164530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FAD1F63-C2FB-476F-87BB-A1DF1559F0D0}"/>
              </a:ext>
            </a:extLst>
          </p:cNvPr>
          <p:cNvSpPr/>
          <p:nvPr/>
        </p:nvSpPr>
        <p:spPr bwMode="auto">
          <a:xfrm>
            <a:off x="4239372" y="159635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0BAA097-999C-4E90-A0FE-E6A911184C53}"/>
              </a:ext>
            </a:extLst>
          </p:cNvPr>
          <p:cNvSpPr/>
          <p:nvPr/>
        </p:nvSpPr>
        <p:spPr bwMode="auto">
          <a:xfrm>
            <a:off x="4085503" y="2421441"/>
            <a:ext cx="106040" cy="106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D2BFD247-2254-44FA-8857-AC7800E93A0E}"/>
              </a:ext>
            </a:extLst>
          </p:cNvPr>
          <p:cNvCxnSpPr>
            <a:cxnSpLocks/>
          </p:cNvCxnSpPr>
          <p:nvPr/>
        </p:nvCxnSpPr>
        <p:spPr bwMode="auto">
          <a:xfrm>
            <a:off x="947738" y="3785532"/>
            <a:ext cx="502634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572CCD-C384-47D1-9F84-A8245790871A}"/>
              </a:ext>
            </a:extLst>
          </p:cNvPr>
          <p:cNvSpPr/>
          <p:nvPr/>
        </p:nvSpPr>
        <p:spPr bwMode="auto">
          <a:xfrm>
            <a:off x="946882" y="4012746"/>
            <a:ext cx="1456683" cy="247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오늘의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HOT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5BA3D6B-2068-48AF-9501-A12D46CF5A06}"/>
              </a:ext>
            </a:extLst>
          </p:cNvPr>
          <p:cNvGrpSpPr/>
          <p:nvPr/>
        </p:nvGrpSpPr>
        <p:grpSpPr>
          <a:xfrm>
            <a:off x="967826" y="4444003"/>
            <a:ext cx="5006255" cy="916087"/>
            <a:chOff x="-1282666" y="3983257"/>
            <a:chExt cx="5661001" cy="103589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064FBDF-E6B4-44E2-8545-7F587A817786}"/>
                </a:ext>
              </a:extLst>
            </p:cNvPr>
            <p:cNvSpPr/>
            <p:nvPr/>
          </p:nvSpPr>
          <p:spPr bwMode="auto">
            <a:xfrm>
              <a:off x="-1282666" y="3983257"/>
              <a:ext cx="1373601" cy="712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F151073-8D63-4A0A-AE0F-F23D7EB23B44}"/>
                </a:ext>
              </a:extLst>
            </p:cNvPr>
            <p:cNvSpPr txBox="1"/>
            <p:nvPr/>
          </p:nvSpPr>
          <p:spPr>
            <a:xfrm>
              <a:off x="-1282666" y="4726663"/>
              <a:ext cx="1397685" cy="29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72A9763-B28F-44CC-B9E7-A36456EB0387}"/>
                </a:ext>
              </a:extLst>
            </p:cNvPr>
            <p:cNvSpPr/>
            <p:nvPr/>
          </p:nvSpPr>
          <p:spPr bwMode="auto">
            <a:xfrm>
              <a:off x="137111" y="3983257"/>
              <a:ext cx="1373601" cy="712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CBE96A6-2CC8-456D-91DF-A6F42CD7A016}"/>
                </a:ext>
              </a:extLst>
            </p:cNvPr>
            <p:cNvSpPr txBox="1"/>
            <p:nvPr/>
          </p:nvSpPr>
          <p:spPr>
            <a:xfrm>
              <a:off x="137111" y="4726663"/>
              <a:ext cx="1397685" cy="29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78615AC-D341-4886-94EE-504C1EF2C377}"/>
                </a:ext>
              </a:extLst>
            </p:cNvPr>
            <p:cNvSpPr/>
            <p:nvPr/>
          </p:nvSpPr>
          <p:spPr bwMode="auto">
            <a:xfrm>
              <a:off x="1558881" y="3983257"/>
              <a:ext cx="1373601" cy="712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E947D4-91C8-47CA-A577-C16208CF4A4B}"/>
                </a:ext>
              </a:extLst>
            </p:cNvPr>
            <p:cNvSpPr txBox="1"/>
            <p:nvPr/>
          </p:nvSpPr>
          <p:spPr>
            <a:xfrm>
              <a:off x="1558881" y="4726663"/>
              <a:ext cx="1397685" cy="29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51EA6FC-71F1-4E7E-938F-289E6FA50FBE}"/>
                </a:ext>
              </a:extLst>
            </p:cNvPr>
            <p:cNvSpPr/>
            <p:nvPr/>
          </p:nvSpPr>
          <p:spPr bwMode="auto">
            <a:xfrm>
              <a:off x="2980650" y="3983257"/>
              <a:ext cx="1373601" cy="712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48AEFB6-F58B-4D7D-8C68-80D1ACCEB09A}"/>
                </a:ext>
              </a:extLst>
            </p:cNvPr>
            <p:cNvSpPr txBox="1"/>
            <p:nvPr/>
          </p:nvSpPr>
          <p:spPr>
            <a:xfrm>
              <a:off x="2980650" y="4726663"/>
              <a:ext cx="1397685" cy="29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452D0A41-B754-454B-94DD-3B4C0DE72D40}"/>
              </a:ext>
            </a:extLst>
          </p:cNvPr>
          <p:cNvSpPr/>
          <p:nvPr/>
        </p:nvSpPr>
        <p:spPr bwMode="auto">
          <a:xfrm>
            <a:off x="808926" y="488268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C49803E-79A1-4FB5-B460-146293D2F813}"/>
              </a:ext>
            </a:extLst>
          </p:cNvPr>
          <p:cNvGrpSpPr/>
          <p:nvPr/>
        </p:nvGrpSpPr>
        <p:grpSpPr>
          <a:xfrm>
            <a:off x="967826" y="5541283"/>
            <a:ext cx="5006255" cy="916087"/>
            <a:chOff x="-1282666" y="3983257"/>
            <a:chExt cx="5661001" cy="1035898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025392-FCF1-4C9E-8357-B18DDB72EE45}"/>
                </a:ext>
              </a:extLst>
            </p:cNvPr>
            <p:cNvSpPr/>
            <p:nvPr/>
          </p:nvSpPr>
          <p:spPr bwMode="auto">
            <a:xfrm>
              <a:off x="-1282666" y="3983257"/>
              <a:ext cx="1373601" cy="712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D661624-7CDF-488A-B643-499EDC8F0314}"/>
                </a:ext>
              </a:extLst>
            </p:cNvPr>
            <p:cNvSpPr txBox="1"/>
            <p:nvPr/>
          </p:nvSpPr>
          <p:spPr>
            <a:xfrm>
              <a:off x="-1282666" y="4726663"/>
              <a:ext cx="1397685" cy="29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D79D2A5-AD23-439A-BA39-1753B8DB4870}"/>
                </a:ext>
              </a:extLst>
            </p:cNvPr>
            <p:cNvSpPr/>
            <p:nvPr/>
          </p:nvSpPr>
          <p:spPr bwMode="auto">
            <a:xfrm>
              <a:off x="137111" y="3983257"/>
              <a:ext cx="1373601" cy="712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7D445E-2FDE-499F-B6CA-AC81705F16A3}"/>
                </a:ext>
              </a:extLst>
            </p:cNvPr>
            <p:cNvSpPr txBox="1"/>
            <p:nvPr/>
          </p:nvSpPr>
          <p:spPr>
            <a:xfrm>
              <a:off x="137111" y="4726663"/>
              <a:ext cx="1397685" cy="29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2E37A49-D78E-4ADF-97BD-B400A0D39FAB}"/>
                </a:ext>
              </a:extLst>
            </p:cNvPr>
            <p:cNvSpPr/>
            <p:nvPr/>
          </p:nvSpPr>
          <p:spPr bwMode="auto">
            <a:xfrm>
              <a:off x="1558881" y="3983257"/>
              <a:ext cx="1373601" cy="712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28324C1-99DC-4EA5-A9C1-4FB5189399CD}"/>
                </a:ext>
              </a:extLst>
            </p:cNvPr>
            <p:cNvSpPr txBox="1"/>
            <p:nvPr/>
          </p:nvSpPr>
          <p:spPr>
            <a:xfrm>
              <a:off x="1558881" y="4726663"/>
              <a:ext cx="1397685" cy="29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53100D0-7447-4F94-ADDB-AC3241DE7B71}"/>
                </a:ext>
              </a:extLst>
            </p:cNvPr>
            <p:cNvSpPr/>
            <p:nvPr/>
          </p:nvSpPr>
          <p:spPr bwMode="auto">
            <a:xfrm>
              <a:off x="2980650" y="3983257"/>
              <a:ext cx="1373601" cy="712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A63FAFB-8B11-456E-BBB8-CF34CF52690D}"/>
                </a:ext>
              </a:extLst>
            </p:cNvPr>
            <p:cNvSpPr txBox="1"/>
            <p:nvPr/>
          </p:nvSpPr>
          <p:spPr>
            <a:xfrm>
              <a:off x="2980650" y="4726663"/>
              <a:ext cx="1397685" cy="29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9FB621E7-847C-4A77-AED1-34B6A51711CC}"/>
              </a:ext>
            </a:extLst>
          </p:cNvPr>
          <p:cNvSpPr/>
          <p:nvPr/>
        </p:nvSpPr>
        <p:spPr bwMode="auto">
          <a:xfrm>
            <a:off x="3172638" y="4851937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44CE4F0-CDF4-4118-A615-9192D28047EB}"/>
              </a:ext>
            </a:extLst>
          </p:cNvPr>
          <p:cNvSpPr/>
          <p:nvPr/>
        </p:nvSpPr>
        <p:spPr bwMode="auto">
          <a:xfrm>
            <a:off x="1944730" y="5966634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B066E66-2474-45B3-A998-3006B977B2B9}"/>
              </a:ext>
            </a:extLst>
          </p:cNvPr>
          <p:cNvSpPr/>
          <p:nvPr/>
        </p:nvSpPr>
        <p:spPr bwMode="auto">
          <a:xfrm>
            <a:off x="4435381" y="5966634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7874991-8A63-4B05-90A5-33069C2D9451}"/>
              </a:ext>
            </a:extLst>
          </p:cNvPr>
          <p:cNvSpPr/>
          <p:nvPr/>
        </p:nvSpPr>
        <p:spPr bwMode="auto">
          <a:xfrm>
            <a:off x="5689415" y="5966634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</p:spTree>
    <p:extLst>
      <p:ext uri="{BB962C8B-B14F-4D97-AF65-F5344CB8AC3E}">
        <p14:creationId xmlns:p14="http://schemas.microsoft.com/office/powerpoint/2010/main" val="2238713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SB_KNP_04_07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10039"/>
              </p:ext>
            </p:extLst>
          </p:nvPr>
        </p:nvGraphicFramePr>
        <p:xfrm>
          <a:off x="8939284" y="973008"/>
          <a:ext cx="3152632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작성 및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3770D53-32DE-4942-B8C3-B423773CE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66"/>
          <a:stretch/>
        </p:blipFill>
        <p:spPr>
          <a:xfrm>
            <a:off x="990102" y="1691073"/>
            <a:ext cx="4962681" cy="2362767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1481F332-7DC5-4EC1-ACD9-CEB5AEEB764F}"/>
              </a:ext>
            </a:extLst>
          </p:cNvPr>
          <p:cNvSpPr/>
          <p:nvPr/>
        </p:nvSpPr>
        <p:spPr bwMode="auto">
          <a:xfrm>
            <a:off x="808926" y="197358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7B89709-9BC7-4443-A75B-96BCC3DC558E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1385987"/>
            <a:ext cx="1447974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기사에 대한 의견을 남겨주세요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047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SB_KNP_04_08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19195"/>
              </p:ext>
            </p:extLst>
          </p:nvPr>
        </p:nvGraphicFramePr>
        <p:xfrm>
          <a:off x="8939284" y="973008"/>
          <a:ext cx="3152632" cy="3447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시 영상 표시 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기준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기사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화면을 아래 방향으로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내 동영상 영역을 벗어나는 시점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내 동영상이 플레이 중일 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기준을 충족하지 않는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플레이 영상은 기사 내용을 가리지 않도록 않는 범위내에서 우측 영역에서 화면 크기 고려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8B5A704D-9D11-46D6-9A0A-57E40A1A330C}"/>
              </a:ext>
            </a:extLst>
          </p:cNvPr>
          <p:cNvGrpSpPr/>
          <p:nvPr/>
        </p:nvGrpSpPr>
        <p:grpSpPr>
          <a:xfrm>
            <a:off x="947738" y="1297199"/>
            <a:ext cx="7159944" cy="4929618"/>
            <a:chOff x="947738" y="1297199"/>
            <a:chExt cx="7159944" cy="492961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1DDDF7B-0655-48BA-888D-F8A4DCC7FAB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7738" y="2281460"/>
              <a:ext cx="5026343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5B6142-9AAF-4B36-9D94-E619599D74CD}"/>
                </a:ext>
              </a:extLst>
            </p:cNvPr>
            <p:cNvSpPr/>
            <p:nvPr/>
          </p:nvSpPr>
          <p:spPr bwMode="auto">
            <a:xfrm>
              <a:off x="6235336" y="1328344"/>
              <a:ext cx="1805352" cy="32747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많이 본 뉴스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270633-790F-458A-8459-510A66E3685C}"/>
                </a:ext>
              </a:extLst>
            </p:cNvPr>
            <p:cNvSpPr txBox="1"/>
            <p:nvPr/>
          </p:nvSpPr>
          <p:spPr>
            <a:xfrm>
              <a:off x="947949" y="1297199"/>
              <a:ext cx="4992583" cy="85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미국의 기밀 문건 유출과 관련해 우리 정부 고위 당국자는 미국이 한국 정부 관계자들을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도감청했다는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의혹에 대해 부인했습니다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워싱턴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김양순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특파원의 보도입니다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2EE2622-CE54-400F-A112-851EF5364184}"/>
                </a:ext>
              </a:extLst>
            </p:cNvPr>
            <p:cNvGrpSpPr/>
            <p:nvPr/>
          </p:nvGrpSpPr>
          <p:grpSpPr>
            <a:xfrm>
              <a:off x="947949" y="1701560"/>
              <a:ext cx="4992583" cy="486158"/>
              <a:chOff x="947949" y="1670992"/>
              <a:chExt cx="4992583" cy="486158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E9F3D3D-4D66-415B-9CB9-F27B5B6F92EB}"/>
                  </a:ext>
                </a:extLst>
              </p:cNvPr>
              <p:cNvCxnSpPr>
                <a:stCxn id="19" idx="1"/>
                <a:endCxn id="19" idx="3"/>
              </p:cNvCxnSpPr>
              <p:nvPr/>
            </p:nvCxnSpPr>
            <p:spPr bwMode="auto">
              <a:xfrm>
                <a:off x="947949" y="1670992"/>
                <a:ext cx="4992583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04A05F3-1FE6-4D64-999B-B1A658A6D076}"/>
                  </a:ext>
                </a:extLst>
              </p:cNvPr>
              <p:cNvSpPr/>
              <p:nvPr/>
            </p:nvSpPr>
            <p:spPr bwMode="auto">
              <a:xfrm>
                <a:off x="3086441" y="2024167"/>
                <a:ext cx="748936" cy="132983"/>
              </a:xfrm>
              <a:prstGeom prst="rect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latin typeface="맑은 고딕" pitchFamily="50" charset="-127"/>
                    <a:ea typeface="맑은 고딕" pitchFamily="50" charset="-127"/>
                  </a:rPr>
                  <a:t>중간 생략</a:t>
                </a: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8FB0C5F-6E24-4638-BBF2-22485F7FA9B4}"/>
                </a:ext>
              </a:extLst>
            </p:cNvPr>
            <p:cNvSpPr/>
            <p:nvPr/>
          </p:nvSpPr>
          <p:spPr bwMode="auto">
            <a:xfrm>
              <a:off x="957942" y="2483290"/>
              <a:ext cx="748936" cy="210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리포트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C753F52-C502-4068-B1CF-E09F9718FD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7738" y="2693471"/>
              <a:ext cx="5026343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EE4EC8-D983-48F7-8212-9A5AF99474C9}"/>
                </a:ext>
              </a:extLst>
            </p:cNvPr>
            <p:cNvSpPr txBox="1"/>
            <p:nvPr/>
          </p:nvSpPr>
          <p:spPr>
            <a:xfrm>
              <a:off x="947949" y="2882159"/>
              <a:ext cx="4992583" cy="2519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미국의 기밀 문건 유출과 관련해 우리 정부 고위 당국자는 미국이 한국 정부 관계자들을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도감청했다는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의혹에 대해 부인했습니다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 당국자는 워싱턴 주미 한국 대사관에서 특파원들과 만나 현재까지 미국의 도감청이 있었다고 말할 수 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있는 아무런 근거를 찾지 못했다고 밝혔습니다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도감청이 없었다고 한미 양국이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결론내린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것이냐는 질문에는 양국 모두 조사가 진행 중인 사안이다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현재까진 도감청을 포함한 미국의 첩보활동 가운데 우리가 보기에 불편한 행동들은 없다는 뜻이라고 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설명했습니다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협정에는 한미 간 안보 범위를 우주까지 확장하고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정보의 생산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활용 과정에서 신뢰를 공유하자는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내용이 담길 것으로 보입니다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워싱턴에서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KBS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뉴스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김양순입니다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l">
                <a:lnSpc>
                  <a:spcPts val="1000"/>
                </a:lnSpc>
              </a:pP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영상편집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한미희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그래픽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강민수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자료조사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서호정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A7C5CCF-CED4-4A22-A4A0-6DC004DE0AC5}"/>
                </a:ext>
              </a:extLst>
            </p:cNvPr>
            <p:cNvGrpSpPr/>
            <p:nvPr/>
          </p:nvGrpSpPr>
          <p:grpSpPr>
            <a:xfrm>
              <a:off x="947949" y="4238090"/>
              <a:ext cx="4992583" cy="132983"/>
              <a:chOff x="947949" y="2024167"/>
              <a:chExt cx="4992583" cy="132983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275720F-4D46-4B88-B2D5-884FE97B0ECB}"/>
                  </a:ext>
                </a:extLst>
              </p:cNvPr>
              <p:cNvCxnSpPr/>
              <p:nvPr/>
            </p:nvCxnSpPr>
            <p:spPr bwMode="auto">
              <a:xfrm>
                <a:off x="947949" y="2098107"/>
                <a:ext cx="4992583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33C7059-E166-4C7F-9094-F7BB61EEF5CD}"/>
                  </a:ext>
                </a:extLst>
              </p:cNvPr>
              <p:cNvSpPr/>
              <p:nvPr/>
            </p:nvSpPr>
            <p:spPr bwMode="auto">
              <a:xfrm>
                <a:off x="3086441" y="2024167"/>
                <a:ext cx="748936" cy="132983"/>
              </a:xfrm>
              <a:prstGeom prst="rect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latin typeface="맑은 고딕" pitchFamily="50" charset="-127"/>
                    <a:ea typeface="맑은 고딕" pitchFamily="50" charset="-127"/>
                  </a:rPr>
                  <a:t>중간 생략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0FED65-BADD-4928-B606-83D8C6BB1747}"/>
                </a:ext>
              </a:extLst>
            </p:cNvPr>
            <p:cNvGrpSpPr/>
            <p:nvPr/>
          </p:nvGrpSpPr>
          <p:grpSpPr>
            <a:xfrm>
              <a:off x="6244046" y="1691982"/>
              <a:ext cx="1805352" cy="210181"/>
              <a:chOff x="6244045" y="2387888"/>
              <a:chExt cx="1831701" cy="210181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E4B376C-4423-4C2E-A0FD-1B7C698BB1B2}"/>
                  </a:ext>
                </a:extLst>
              </p:cNvPr>
              <p:cNvSpPr/>
              <p:nvPr/>
            </p:nvSpPr>
            <p:spPr bwMode="auto">
              <a:xfrm>
                <a:off x="6244045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KBS</a:t>
                </a:r>
                <a:endPara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884D670-4856-4433-91C4-F33A701FCD57}"/>
                  </a:ext>
                </a:extLst>
              </p:cNvPr>
              <p:cNvSpPr/>
              <p:nvPr/>
            </p:nvSpPr>
            <p:spPr bwMode="auto">
              <a:xfrm>
                <a:off x="6862354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포털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B55BF1E-0331-4193-AE62-187E2DD18043}"/>
                  </a:ext>
                </a:extLst>
              </p:cNvPr>
              <p:cNvSpPr/>
              <p:nvPr/>
            </p:nvSpPr>
            <p:spPr bwMode="auto">
              <a:xfrm>
                <a:off x="7480663" y="2387888"/>
                <a:ext cx="595083" cy="2101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유튜브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4CAA89-F32D-43BD-96CD-93A132A629B1}"/>
                </a:ext>
              </a:extLst>
            </p:cNvPr>
            <p:cNvSpPr txBox="1"/>
            <p:nvPr/>
          </p:nvSpPr>
          <p:spPr>
            <a:xfrm>
              <a:off x="6395671" y="2065731"/>
              <a:ext cx="1712011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건물 뚫어 아이들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통학로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낸 건물주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돈보다 안전이 우선 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4C7393-5852-4DA3-89A9-E32BCA33710A}"/>
                </a:ext>
              </a:extLst>
            </p:cNvPr>
            <p:cNvSpPr txBox="1"/>
            <p:nvPr/>
          </p:nvSpPr>
          <p:spPr>
            <a:xfrm>
              <a:off x="6217921" y="2162245"/>
              <a:ext cx="283803" cy="220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105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D693737-DA16-41FC-91B9-943DE59C5973}"/>
                </a:ext>
              </a:extLst>
            </p:cNvPr>
            <p:cNvCxnSpPr/>
            <p:nvPr/>
          </p:nvCxnSpPr>
          <p:spPr bwMode="auto">
            <a:xfrm>
              <a:off x="6235336" y="2445757"/>
              <a:ext cx="1814062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18393A7-B5CE-4CC0-A7E0-986347C8BC7D}"/>
                </a:ext>
              </a:extLst>
            </p:cNvPr>
            <p:cNvSpPr txBox="1"/>
            <p:nvPr/>
          </p:nvSpPr>
          <p:spPr>
            <a:xfrm>
              <a:off x="6395671" y="2492451"/>
              <a:ext cx="1712011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건물 뚫어 아이들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통학로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낸 건물주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돈보다 안전이 우선 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E3422E-ACE7-4D7E-9739-A4FB21E09AFF}"/>
                </a:ext>
              </a:extLst>
            </p:cNvPr>
            <p:cNvSpPr txBox="1"/>
            <p:nvPr/>
          </p:nvSpPr>
          <p:spPr>
            <a:xfrm>
              <a:off x="6217921" y="2588965"/>
              <a:ext cx="283803" cy="220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105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865E62F-444D-44C4-8859-8F4FADE48087}"/>
                </a:ext>
              </a:extLst>
            </p:cNvPr>
            <p:cNvCxnSpPr/>
            <p:nvPr/>
          </p:nvCxnSpPr>
          <p:spPr bwMode="auto">
            <a:xfrm>
              <a:off x="6235336" y="2872477"/>
              <a:ext cx="1814062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12073D-8D97-4EC2-830E-8A9C1C33EEE3}"/>
                </a:ext>
              </a:extLst>
            </p:cNvPr>
            <p:cNvSpPr txBox="1"/>
            <p:nvPr/>
          </p:nvSpPr>
          <p:spPr>
            <a:xfrm>
              <a:off x="6395671" y="2945300"/>
              <a:ext cx="1712011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건물 뚫어 아이들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통학로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낸 건물주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돈보다 안전이 우선 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1805083-AF68-48C2-953F-84798BA159DA}"/>
                </a:ext>
              </a:extLst>
            </p:cNvPr>
            <p:cNvSpPr txBox="1"/>
            <p:nvPr/>
          </p:nvSpPr>
          <p:spPr>
            <a:xfrm>
              <a:off x="6217921" y="3041814"/>
              <a:ext cx="283803" cy="220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105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0C3C97D-6B2C-47E5-89D1-3EA04B750610}"/>
                </a:ext>
              </a:extLst>
            </p:cNvPr>
            <p:cNvCxnSpPr/>
            <p:nvPr/>
          </p:nvCxnSpPr>
          <p:spPr bwMode="auto">
            <a:xfrm>
              <a:off x="6235336" y="3325326"/>
              <a:ext cx="1814062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EAD82E-935B-493C-9206-C16C23070F93}"/>
                </a:ext>
              </a:extLst>
            </p:cNvPr>
            <p:cNvSpPr txBox="1"/>
            <p:nvPr/>
          </p:nvSpPr>
          <p:spPr>
            <a:xfrm>
              <a:off x="6395671" y="3389434"/>
              <a:ext cx="1712011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건물 뚫어 아이들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통학로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낸 건물주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돈보다 안전이 우선 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45CA25-0BFC-4F35-A596-8CEFEF695B21}"/>
                </a:ext>
              </a:extLst>
            </p:cNvPr>
            <p:cNvSpPr txBox="1"/>
            <p:nvPr/>
          </p:nvSpPr>
          <p:spPr>
            <a:xfrm>
              <a:off x="6217921" y="3485948"/>
              <a:ext cx="283803" cy="220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105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1C6F1CC-4720-4493-9218-1EF0B2BFD93F}"/>
                </a:ext>
              </a:extLst>
            </p:cNvPr>
            <p:cNvCxnSpPr/>
            <p:nvPr/>
          </p:nvCxnSpPr>
          <p:spPr bwMode="auto">
            <a:xfrm>
              <a:off x="6235336" y="3769460"/>
              <a:ext cx="1814062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8AAE1A-83A1-4592-B8C7-E3FDFAF05513}"/>
                </a:ext>
              </a:extLst>
            </p:cNvPr>
            <p:cNvSpPr txBox="1"/>
            <p:nvPr/>
          </p:nvSpPr>
          <p:spPr>
            <a:xfrm>
              <a:off x="6395671" y="3842283"/>
              <a:ext cx="1712011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건물 뚫어 아이들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통학로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낸 건물주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돈보다 안전이 우선 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B96B0E-C431-4134-8374-C920104BC96A}"/>
                </a:ext>
              </a:extLst>
            </p:cNvPr>
            <p:cNvSpPr txBox="1"/>
            <p:nvPr/>
          </p:nvSpPr>
          <p:spPr>
            <a:xfrm>
              <a:off x="6217921" y="3938797"/>
              <a:ext cx="283803" cy="220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en-US" altLang="ko-KR" sz="105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39389CF-8857-4BA9-A563-91F7B39AC0E1}"/>
                </a:ext>
              </a:extLst>
            </p:cNvPr>
            <p:cNvCxnSpPr/>
            <p:nvPr/>
          </p:nvCxnSpPr>
          <p:spPr bwMode="auto">
            <a:xfrm>
              <a:off x="6096000" y="4181415"/>
              <a:ext cx="1814062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8DED25E-0D51-4041-AF4B-12C0DB24D41B}"/>
                </a:ext>
              </a:extLst>
            </p:cNvPr>
            <p:cNvSpPr/>
            <p:nvPr/>
          </p:nvSpPr>
          <p:spPr bwMode="auto">
            <a:xfrm>
              <a:off x="6235336" y="4472138"/>
              <a:ext cx="1805352" cy="32747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AI PICK</a:t>
              </a:r>
              <a:endPara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C01A7F-C0F8-4771-8C3E-C7F03268CE88}"/>
                </a:ext>
              </a:extLst>
            </p:cNvPr>
            <p:cNvSpPr txBox="1"/>
            <p:nvPr/>
          </p:nvSpPr>
          <p:spPr>
            <a:xfrm>
              <a:off x="6247626" y="4842829"/>
              <a:ext cx="1793062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AI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 추천하는 맞춤뉴스 입니다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6E113C4-FC72-4754-B627-791634D1A7A3}"/>
                </a:ext>
              </a:extLst>
            </p:cNvPr>
            <p:cNvSpPr/>
            <p:nvPr/>
          </p:nvSpPr>
          <p:spPr bwMode="auto">
            <a:xfrm>
              <a:off x="969523" y="5683250"/>
              <a:ext cx="5021974" cy="543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DF9EAA0-8796-4127-9D50-E31FD389CCC3}"/>
                </a:ext>
              </a:extLst>
            </p:cNvPr>
            <p:cNvSpPr txBox="1"/>
            <p:nvPr/>
          </p:nvSpPr>
          <p:spPr>
            <a:xfrm>
              <a:off x="1507268" y="5785706"/>
              <a:ext cx="1579173" cy="33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◎ </a:t>
              </a: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홍길동 기자 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◎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hong@kbs.co.kr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C7BF83B-6974-442F-BFF5-462C7C749206}"/>
                </a:ext>
              </a:extLst>
            </p:cNvPr>
            <p:cNvSpPr/>
            <p:nvPr/>
          </p:nvSpPr>
          <p:spPr bwMode="auto">
            <a:xfrm>
              <a:off x="1206116" y="5801341"/>
              <a:ext cx="327222" cy="32722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77635CA-A2BF-4AD2-8F35-2B8AE11DEFFB}"/>
                </a:ext>
              </a:extLst>
            </p:cNvPr>
            <p:cNvSpPr txBox="1"/>
            <p:nvPr/>
          </p:nvSpPr>
          <p:spPr>
            <a:xfrm>
              <a:off x="2672182" y="5853620"/>
              <a:ext cx="1798847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올바른 시선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편중되지 않는 기사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1C2768-7E70-4EA7-A11D-9AE965170836}"/>
                </a:ext>
              </a:extLst>
            </p:cNvPr>
            <p:cNvSpPr txBox="1"/>
            <p:nvPr/>
          </p:nvSpPr>
          <p:spPr>
            <a:xfrm>
              <a:off x="5057776" y="5749585"/>
              <a:ext cx="933722" cy="20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편집자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B68484-71F1-4C6E-8368-EADE57A15BF8}"/>
                </a:ext>
              </a:extLst>
            </p:cNvPr>
            <p:cNvSpPr txBox="1"/>
            <p:nvPr/>
          </p:nvSpPr>
          <p:spPr>
            <a:xfrm>
              <a:off x="5056131" y="5938106"/>
              <a:ext cx="933722" cy="22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9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홍일동</a:t>
              </a: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팀장 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FAEADF3-778D-4756-8ED8-ED5DE60C5261}"/>
                </a:ext>
              </a:extLst>
            </p:cNvPr>
            <p:cNvCxnSpPr/>
            <p:nvPr/>
          </p:nvCxnSpPr>
          <p:spPr bwMode="auto">
            <a:xfrm>
              <a:off x="4981575" y="5749585"/>
              <a:ext cx="0" cy="410089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EB137FA-0E5E-4209-9C33-8887C609E4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7738" y="5472335"/>
              <a:ext cx="5026343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6490BB8-A87E-4AD3-988D-9997C74FD952}"/>
              </a:ext>
            </a:extLst>
          </p:cNvPr>
          <p:cNvCxnSpPr/>
          <p:nvPr/>
        </p:nvCxnSpPr>
        <p:spPr bwMode="auto">
          <a:xfrm>
            <a:off x="676275" y="1297199"/>
            <a:ext cx="0" cy="51378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54CEA-F48E-40D4-8D34-86F349C1BE72}"/>
              </a:ext>
            </a:extLst>
          </p:cNvPr>
          <p:cNvSpPr/>
          <p:nvPr/>
        </p:nvSpPr>
        <p:spPr bwMode="auto">
          <a:xfrm>
            <a:off x="100085" y="3485949"/>
            <a:ext cx="1185786" cy="202474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스코롤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28C4F-8DD8-4AA5-9E99-5886C3833A0D}"/>
              </a:ext>
            </a:extLst>
          </p:cNvPr>
          <p:cNvSpPr/>
          <p:nvPr/>
        </p:nvSpPr>
        <p:spPr bwMode="auto">
          <a:xfrm>
            <a:off x="5990596" y="2814093"/>
            <a:ext cx="2762248" cy="1398232"/>
          </a:xfrm>
          <a:prstGeom prst="rect">
            <a:avLst/>
          </a:prstGeom>
          <a:solidFill>
            <a:srgbClr val="BFBFB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 플레이 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FD1823-16BC-400F-A8BA-C84A0D9F1153}"/>
              </a:ext>
            </a:extLst>
          </p:cNvPr>
          <p:cNvSpPr/>
          <p:nvPr/>
        </p:nvSpPr>
        <p:spPr bwMode="auto">
          <a:xfrm>
            <a:off x="8537400" y="2588380"/>
            <a:ext cx="215444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42E7925-42B7-4D64-A8FD-066246A6989A}"/>
              </a:ext>
            </a:extLst>
          </p:cNvPr>
          <p:cNvSpPr/>
          <p:nvPr/>
        </p:nvSpPr>
        <p:spPr bwMode="auto">
          <a:xfrm>
            <a:off x="5901825" y="339651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762E84-50A3-48A9-A3D3-3FADCF82912F}"/>
              </a:ext>
            </a:extLst>
          </p:cNvPr>
          <p:cNvSpPr/>
          <p:nvPr/>
        </p:nvSpPr>
        <p:spPr bwMode="auto">
          <a:xfrm>
            <a:off x="6251469" y="5174899"/>
            <a:ext cx="729864" cy="467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E5C2D0-175B-46D1-BED1-8E330E72B5E6}"/>
              </a:ext>
            </a:extLst>
          </p:cNvPr>
          <p:cNvSpPr txBox="1"/>
          <p:nvPr/>
        </p:nvSpPr>
        <p:spPr>
          <a:xfrm>
            <a:off x="6975566" y="5155106"/>
            <a:ext cx="1050383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누리호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발사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D-1… </a:t>
            </a:r>
          </a:p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오후부터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기밀작업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B3D0000-C56E-4AAB-8538-1750D9C236DD}"/>
              </a:ext>
            </a:extLst>
          </p:cNvPr>
          <p:cNvSpPr/>
          <p:nvPr/>
        </p:nvSpPr>
        <p:spPr bwMode="auto">
          <a:xfrm>
            <a:off x="6251469" y="5706122"/>
            <a:ext cx="729864" cy="467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A0C4D8-0BA4-4A37-A9DE-F3858EE7B20C}"/>
              </a:ext>
            </a:extLst>
          </p:cNvPr>
          <p:cNvSpPr txBox="1"/>
          <p:nvPr/>
        </p:nvSpPr>
        <p:spPr>
          <a:xfrm>
            <a:off x="6975566" y="5686329"/>
            <a:ext cx="1050383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누리호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발사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D-1… </a:t>
            </a:r>
          </a:p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오후부터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기밀작업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056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701107" cy="215444"/>
          </a:xfrm>
        </p:spPr>
        <p:txBody>
          <a:bodyPr/>
          <a:lstStyle/>
          <a:p>
            <a:r>
              <a:rPr lang="ko-KR" altLang="en-US" dirty="0"/>
              <a:t>기사 영역 </a:t>
            </a:r>
            <a:r>
              <a:rPr lang="en-US" altLang="ko-KR" dirty="0"/>
              <a:t>(</a:t>
            </a:r>
            <a:r>
              <a:rPr lang="ko-KR" altLang="en-US" dirty="0"/>
              <a:t>대표 이미지 뉴스 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7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SB_KNP_04_09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45033"/>
              </p:ext>
            </p:extLst>
          </p:nvPr>
        </p:nvGraphicFramePr>
        <p:xfrm>
          <a:off x="8939284" y="973008"/>
          <a:ext cx="3152632" cy="3447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내 센터 정렬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가로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70%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정도 비율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이미지를 영역 가로를 채우는 경우 기사가 너무 아래로 치우칠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 있음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FC177F-8079-4C43-B983-E2A005906902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대표 이미지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D6A521-B367-433B-AAA1-3EEE44F993A7}"/>
              </a:ext>
            </a:extLst>
          </p:cNvPr>
          <p:cNvSpPr/>
          <p:nvPr/>
        </p:nvSpPr>
        <p:spPr bwMode="auto">
          <a:xfrm>
            <a:off x="1623514" y="1092445"/>
            <a:ext cx="3735960" cy="19082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16 : 9 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E0997D-91B4-48C5-8AAD-114AFBFF646C}"/>
              </a:ext>
            </a:extLst>
          </p:cNvPr>
          <p:cNvSpPr txBox="1"/>
          <p:nvPr/>
        </p:nvSpPr>
        <p:spPr>
          <a:xfrm>
            <a:off x="947949" y="3259434"/>
            <a:ext cx="5148051" cy="209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1991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년부터 국가대표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올림픽 무대만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번째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짧은 말 속에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이규혁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(36·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서울시청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다 담기는 어렵다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년간 태극마크를 달고 그가 걸어온 길은 한국 스피드스케이팅의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역사와도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같았다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빙속에서 한국이라는 나라의 존재감이 크지 않았던 시절부터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이규혁은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한국이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강국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으로 대접받도록 이끈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일등 공신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이상화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(25·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서울시청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이승훈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(26),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모태범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(25·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이상 대한항공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2010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밴쿠버 동계올림픽에서 금메달을 획득한 이후 이어진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스피드 코리아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 시대는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이규혁의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활약을 발판 삼았다고 해도 과언이 아니다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6AD1506-C4B5-43FD-B618-2275BCB84225}"/>
              </a:ext>
            </a:extLst>
          </p:cNvPr>
          <p:cNvSpPr/>
          <p:nvPr/>
        </p:nvSpPr>
        <p:spPr bwMode="auto">
          <a:xfrm>
            <a:off x="1337232" y="192269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F3C37-9D26-4C28-8126-AB71CA676A00}"/>
              </a:ext>
            </a:extLst>
          </p:cNvPr>
          <p:cNvSpPr txBox="1"/>
          <p:nvPr/>
        </p:nvSpPr>
        <p:spPr>
          <a:xfrm>
            <a:off x="947949" y="5765555"/>
            <a:ext cx="5087091" cy="99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어떤 국제 대회를 가도 다른 나라 선수들로부터 먼저 인사와 격려를 받는 모습은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이규혁이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스피드스케이팅에서 어떤 인물이었는지를 보여준다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이렇게 존중과 응원을 받고 있으니 이 종목을 선택하길 잘한 것 같다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는 말과 함께 올림픽 무대와 작별한 그는 많은 이의 마음속에 영원한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국가대표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스케이터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남을 것이다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28E3606-21F9-4077-A003-6FB1C584C183}"/>
              </a:ext>
            </a:extLst>
          </p:cNvPr>
          <p:cNvGrpSpPr/>
          <p:nvPr/>
        </p:nvGrpSpPr>
        <p:grpSpPr>
          <a:xfrm>
            <a:off x="947949" y="5510799"/>
            <a:ext cx="4992583" cy="132983"/>
            <a:chOff x="947949" y="1594922"/>
            <a:chExt cx="4992583" cy="132983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711C9AA-5191-428C-BC2B-D2E7A567A0AD}"/>
                </a:ext>
              </a:extLst>
            </p:cNvPr>
            <p:cNvCxnSpPr/>
            <p:nvPr/>
          </p:nvCxnSpPr>
          <p:spPr bwMode="auto">
            <a:xfrm>
              <a:off x="947949" y="1670992"/>
              <a:ext cx="4992583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1A17451-2BF5-41BD-837D-4510221E3FB6}"/>
                </a:ext>
              </a:extLst>
            </p:cNvPr>
            <p:cNvSpPr/>
            <p:nvPr/>
          </p:nvSpPr>
          <p:spPr bwMode="auto">
            <a:xfrm>
              <a:off x="3086441" y="1594922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E992E-FE67-4BC9-A631-260FFD7E59DF}"/>
              </a:ext>
            </a:extLst>
          </p:cNvPr>
          <p:cNvSpPr/>
          <p:nvPr/>
        </p:nvSpPr>
        <p:spPr bwMode="auto">
          <a:xfrm>
            <a:off x="6251469" y="1092445"/>
            <a:ext cx="1771031" cy="5569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6016FF-63A5-4000-8189-3103E7D6A048}"/>
              </a:ext>
            </a:extLst>
          </p:cNvPr>
          <p:cNvSpPr/>
          <p:nvPr/>
        </p:nvSpPr>
        <p:spPr bwMode="auto">
          <a:xfrm>
            <a:off x="718924" y="41172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A91AD4-02A5-4083-B7B0-DD10106B12DB}"/>
              </a:ext>
            </a:extLst>
          </p:cNvPr>
          <p:cNvCxnSpPr/>
          <p:nvPr/>
        </p:nvCxnSpPr>
        <p:spPr bwMode="auto">
          <a:xfrm>
            <a:off x="947949" y="1436914"/>
            <a:ext cx="67556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2FAA87D-2996-4697-8D16-9D26B59287B5}"/>
              </a:ext>
            </a:extLst>
          </p:cNvPr>
          <p:cNvCxnSpPr>
            <a:cxnSpLocks/>
          </p:cNvCxnSpPr>
          <p:nvPr/>
        </p:nvCxnSpPr>
        <p:spPr bwMode="auto">
          <a:xfrm>
            <a:off x="1618509" y="1436914"/>
            <a:ext cx="374096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F21E13C-DABA-42C5-8E78-7250F76FB7A2}"/>
              </a:ext>
            </a:extLst>
          </p:cNvPr>
          <p:cNvCxnSpPr/>
          <p:nvPr/>
        </p:nvCxnSpPr>
        <p:spPr bwMode="auto">
          <a:xfrm>
            <a:off x="5354486" y="1436914"/>
            <a:ext cx="67556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1D2398-E531-4584-9F91-888FD068596D}"/>
              </a:ext>
            </a:extLst>
          </p:cNvPr>
          <p:cNvSpPr txBox="1"/>
          <p:nvPr/>
        </p:nvSpPr>
        <p:spPr>
          <a:xfrm>
            <a:off x="1111701" y="1169110"/>
            <a:ext cx="428005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C70C10-7B36-44AB-AD61-C6A73BD8AD46}"/>
              </a:ext>
            </a:extLst>
          </p:cNvPr>
          <p:cNvSpPr txBox="1"/>
          <p:nvPr/>
        </p:nvSpPr>
        <p:spPr>
          <a:xfrm>
            <a:off x="5500821" y="1169110"/>
            <a:ext cx="428005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21FA1B-C0B9-4561-9673-35CEEBFC2BBD}"/>
              </a:ext>
            </a:extLst>
          </p:cNvPr>
          <p:cNvSpPr txBox="1"/>
          <p:nvPr/>
        </p:nvSpPr>
        <p:spPr>
          <a:xfrm>
            <a:off x="3254010" y="1169110"/>
            <a:ext cx="428005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143939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4B82BC-33EB-4B0A-9F0B-66301F400289}"/>
              </a:ext>
            </a:extLst>
          </p:cNvPr>
          <p:cNvSpPr txBox="1"/>
          <p:nvPr/>
        </p:nvSpPr>
        <p:spPr>
          <a:xfrm>
            <a:off x="466635" y="2925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 서비스 정책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" name="Group 91">
            <a:extLst>
              <a:ext uri="{FF2B5EF4-FFF2-40B4-BE49-F238E27FC236}">
                <a16:creationId xmlns:a16="http://schemas.microsoft.com/office/drawing/2014/main" id="{8E9FDDCB-16A2-474B-B962-E8E53BB8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95107"/>
              </p:ext>
            </p:extLst>
          </p:nvPr>
        </p:nvGraphicFramePr>
        <p:xfrm>
          <a:off x="597774" y="1073283"/>
          <a:ext cx="10996451" cy="1417824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데이터가 존재하지 </a:t>
                      </a:r>
                      <a:endParaRPr lang="en-US" altLang="ko-KR" sz="900" b="0" kern="1200" spc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않는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경우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 섹션 내 데이터가 없는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안내문구 노출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(“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뉴스를 준비중입니다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잠시 후 다시 확인해 주세요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해당 섹션 노출을 제어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컨텐츠가 없는 경우 다른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섹션으로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대처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섹션을 노출하지 않음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30858"/>
                  </a:ext>
                </a:extLst>
              </a:tr>
              <a:tr h="266862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예외 항목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컨텐츠를 반드시 노출해야 하는 항목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K-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추천뉴스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K-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추천뉴스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1069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0750E4-57A0-4105-94F9-2F13B554ACE9}"/>
              </a:ext>
            </a:extLst>
          </p:cNvPr>
          <p:cNvSpPr txBox="1"/>
          <p:nvPr/>
        </p:nvSpPr>
        <p:spPr>
          <a:xfrm>
            <a:off x="531570" y="744446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5" name="Group 91">
            <a:extLst>
              <a:ext uri="{FF2B5EF4-FFF2-40B4-BE49-F238E27FC236}">
                <a16:creationId xmlns:a16="http://schemas.microsoft.com/office/drawing/2014/main" id="{CC4711DC-246A-401D-8F8C-A7AAF1A76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63880"/>
              </p:ext>
            </p:extLst>
          </p:nvPr>
        </p:nvGraphicFramePr>
        <p:xfrm>
          <a:off x="597774" y="3633602"/>
          <a:ext cx="10996451" cy="2857968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 rowSpan="2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속보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노출을 활성화 한 경우에만 노출 됨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최상단에 노출 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최상단에 노출 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279685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다중 속보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일자에 여러 건의 속보가 있는 경우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노출을 활성화 한 경우에만 노출 됨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최상단에 노출 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속보 리스트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정렬순서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시간 부터 최근 시간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최상단에 노출 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속보 리스트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정렬순서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시간 부터 최근 시간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975664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단문 메시지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단문 메시지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로고 영역 좌측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재난포털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바로가기 영역에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단문 메시지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내외 최대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정도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추천뉴스 하단 영역에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단문 메시지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내외 최대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정도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3806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속보 띠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속보띠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로고 영역 하단에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메시지 롤링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리스트는 기본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이상인 경우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영역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영역 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로고 영역 하단에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메시지 롤링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리스트는 기본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이상인 경우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영역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영역 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6604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808035-ECAC-449B-839E-E38C011EFE86}"/>
              </a:ext>
            </a:extLst>
          </p:cNvPr>
          <p:cNvSpPr txBox="1"/>
          <p:nvPr/>
        </p:nvSpPr>
        <p:spPr>
          <a:xfrm>
            <a:off x="531570" y="2738708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영역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B0244-B94E-4E04-9CFE-D9BC26C94F64}"/>
              </a:ext>
            </a:extLst>
          </p:cNvPr>
          <p:cNvSpPr txBox="1"/>
          <p:nvPr/>
        </p:nvSpPr>
        <p:spPr>
          <a:xfrm>
            <a:off x="687977" y="2984929"/>
            <a:ext cx="5956663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 홈페이지 이용 시 고정된 영역을 통해 속보 등 신속하게 정보를 제공할 수 있도록 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홈페이지에서 고정된 영역을 통해 정보를 전달하는 기준은 다음과 같다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701B8-4ED5-435A-9286-8C07E6BD49D4}"/>
              </a:ext>
            </a:extLst>
          </p:cNvPr>
          <p:cNvSpPr txBox="1"/>
          <p:nvPr/>
        </p:nvSpPr>
        <p:spPr>
          <a:xfrm>
            <a:off x="9819380" y="3330891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세부 기준은 화면 설계 참조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819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422184" cy="215444"/>
          </a:xfrm>
        </p:spPr>
        <p:txBody>
          <a:bodyPr/>
          <a:lstStyle/>
          <a:p>
            <a:r>
              <a:rPr lang="ko-KR" altLang="en-US" dirty="0"/>
              <a:t>기사 영역 </a:t>
            </a:r>
            <a:r>
              <a:rPr lang="en-US" altLang="ko-KR" dirty="0"/>
              <a:t>(</a:t>
            </a:r>
            <a:r>
              <a:rPr lang="ko-KR" altLang="en-US" dirty="0"/>
              <a:t>포토뉴스 유형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SB_KNP_04_10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89625"/>
              </p:ext>
            </p:extLst>
          </p:nvPr>
        </p:nvGraphicFramePr>
        <p:xfrm>
          <a:off x="8939284" y="973008"/>
          <a:ext cx="3152632" cy="4513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슬라이드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고정된 이미지 영역 내에서 이미지 비율에 따라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캡션이 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넘김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이전 이미지로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이동할 이미지가 없는 경우 비활성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[1-5]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넘김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다음 이미지로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이동할 이미지가 없는 경우 비활성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썸네일 이미지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포토뉴스에 포함된 전체 이미지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클릭 시 슬라이드 영역에 해당 이미지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FC177F-8079-4C43-B983-E2A005906902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포토뉴스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E0997D-91B4-48C5-8AAD-114AFBFF646C}"/>
              </a:ext>
            </a:extLst>
          </p:cNvPr>
          <p:cNvSpPr txBox="1"/>
          <p:nvPr/>
        </p:nvSpPr>
        <p:spPr>
          <a:xfrm>
            <a:off x="1085961" y="3955769"/>
            <a:ext cx="4594469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절정기에 달한 가을 단풍을 보기 위해 몰려든 관광객들로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설악산 소공원이 붐비고 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B620CD-67D2-4CF4-A36F-3C7059674C03}"/>
              </a:ext>
            </a:extLst>
          </p:cNvPr>
          <p:cNvSpPr txBox="1"/>
          <p:nvPr/>
        </p:nvSpPr>
        <p:spPr>
          <a:xfrm>
            <a:off x="1085961" y="3718314"/>
            <a:ext cx="373596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관광객들로 붐비는 설악산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27573D-D93D-4029-812E-EC16AFAB23BD}"/>
              </a:ext>
            </a:extLst>
          </p:cNvPr>
          <p:cNvSpPr/>
          <p:nvPr/>
        </p:nvSpPr>
        <p:spPr bwMode="auto">
          <a:xfrm>
            <a:off x="6251469" y="1092445"/>
            <a:ext cx="1771031" cy="5569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092F9A-77F0-4AB8-9F36-291B021D87C0}"/>
              </a:ext>
            </a:extLst>
          </p:cNvPr>
          <p:cNvSpPr/>
          <p:nvPr/>
        </p:nvSpPr>
        <p:spPr bwMode="auto">
          <a:xfrm>
            <a:off x="947737" y="1049729"/>
            <a:ext cx="5017633" cy="256293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D6A521-B367-433B-AAA1-3EEE44F993A7}"/>
              </a:ext>
            </a:extLst>
          </p:cNvPr>
          <p:cNvSpPr/>
          <p:nvPr/>
        </p:nvSpPr>
        <p:spPr bwMode="auto">
          <a:xfrm>
            <a:off x="2293633" y="1690331"/>
            <a:ext cx="2391315" cy="12274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 영역 내 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 비율에 따라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유동적으로 노출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35A392-22C5-4E73-831F-8E3DA3268FFF}"/>
              </a:ext>
            </a:extLst>
          </p:cNvPr>
          <p:cNvSpPr/>
          <p:nvPr/>
        </p:nvSpPr>
        <p:spPr bwMode="auto">
          <a:xfrm>
            <a:off x="1335350" y="1163843"/>
            <a:ext cx="4182886" cy="235442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C03C316-4337-4D66-BB60-6910EE3E086D}"/>
              </a:ext>
            </a:extLst>
          </p:cNvPr>
          <p:cNvSpPr/>
          <p:nvPr/>
        </p:nvSpPr>
        <p:spPr bwMode="auto">
          <a:xfrm>
            <a:off x="2489083" y="1163843"/>
            <a:ext cx="1942935" cy="235442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4FDA419-C707-494F-83CB-ECBE6A9FBB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31" y="2304069"/>
            <a:ext cx="228600" cy="2286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A3751B2-1397-4EAA-93DD-1DFA03BFF8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62" y="2304069"/>
            <a:ext cx="228600" cy="2286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806A2D-2B0D-475A-BBD1-284B7ED3FE7A}"/>
              </a:ext>
            </a:extLst>
          </p:cNvPr>
          <p:cNvSpPr/>
          <p:nvPr/>
        </p:nvSpPr>
        <p:spPr bwMode="auto">
          <a:xfrm>
            <a:off x="947738" y="4601578"/>
            <a:ext cx="811394" cy="526522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02BE29-0733-4957-A7FF-24BFE4C0FD98}"/>
              </a:ext>
            </a:extLst>
          </p:cNvPr>
          <p:cNvSpPr/>
          <p:nvPr/>
        </p:nvSpPr>
        <p:spPr bwMode="auto">
          <a:xfrm>
            <a:off x="1792470" y="4601578"/>
            <a:ext cx="811394" cy="5265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3E5D7C-EE87-4E3D-84D4-6B757DF7A6B5}"/>
              </a:ext>
            </a:extLst>
          </p:cNvPr>
          <p:cNvSpPr/>
          <p:nvPr/>
        </p:nvSpPr>
        <p:spPr bwMode="auto">
          <a:xfrm>
            <a:off x="2637201" y="4601578"/>
            <a:ext cx="811394" cy="5265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008F8C-C8DF-4657-845B-487FA978EE51}"/>
              </a:ext>
            </a:extLst>
          </p:cNvPr>
          <p:cNvSpPr/>
          <p:nvPr/>
        </p:nvSpPr>
        <p:spPr bwMode="auto">
          <a:xfrm>
            <a:off x="3481932" y="4601578"/>
            <a:ext cx="811394" cy="5265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0D5828-9429-4C08-9208-C6853C65DC8D}"/>
              </a:ext>
            </a:extLst>
          </p:cNvPr>
          <p:cNvSpPr/>
          <p:nvPr/>
        </p:nvSpPr>
        <p:spPr bwMode="auto">
          <a:xfrm>
            <a:off x="4326663" y="4601578"/>
            <a:ext cx="811394" cy="5265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82E203-E192-4FBF-AC14-8421EBBBCA26}"/>
              </a:ext>
            </a:extLst>
          </p:cNvPr>
          <p:cNvSpPr/>
          <p:nvPr/>
        </p:nvSpPr>
        <p:spPr bwMode="auto">
          <a:xfrm>
            <a:off x="5171394" y="4601578"/>
            <a:ext cx="811394" cy="5265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A87E539-27F5-4ABE-8BA1-41A95183332D}"/>
              </a:ext>
            </a:extLst>
          </p:cNvPr>
          <p:cNvSpPr/>
          <p:nvPr/>
        </p:nvSpPr>
        <p:spPr bwMode="auto">
          <a:xfrm>
            <a:off x="947738" y="5167635"/>
            <a:ext cx="811394" cy="5265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6E50D4E-2C47-498F-991A-F22E16ED5F11}"/>
              </a:ext>
            </a:extLst>
          </p:cNvPr>
          <p:cNvSpPr/>
          <p:nvPr/>
        </p:nvSpPr>
        <p:spPr bwMode="auto">
          <a:xfrm>
            <a:off x="1792470" y="5167635"/>
            <a:ext cx="811394" cy="5265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3E83E4F-FED3-4D74-A74D-4726F4ADB1CA}"/>
              </a:ext>
            </a:extLst>
          </p:cNvPr>
          <p:cNvSpPr/>
          <p:nvPr/>
        </p:nvSpPr>
        <p:spPr bwMode="auto">
          <a:xfrm>
            <a:off x="813964" y="289348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FDD78C7-7D2F-4B4B-A8E3-9119B3CC5449}"/>
              </a:ext>
            </a:extLst>
          </p:cNvPr>
          <p:cNvSpPr/>
          <p:nvPr/>
        </p:nvSpPr>
        <p:spPr bwMode="auto">
          <a:xfrm>
            <a:off x="813964" y="503579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782A94B-03B4-48EE-BB8F-BD0D00986E33}"/>
              </a:ext>
            </a:extLst>
          </p:cNvPr>
          <p:cNvSpPr/>
          <p:nvPr/>
        </p:nvSpPr>
        <p:spPr bwMode="auto">
          <a:xfrm>
            <a:off x="3253583" y="164249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855A88-902D-418C-9B22-895F2C963B9A}"/>
              </a:ext>
            </a:extLst>
          </p:cNvPr>
          <p:cNvSpPr/>
          <p:nvPr/>
        </p:nvSpPr>
        <p:spPr bwMode="auto">
          <a:xfrm>
            <a:off x="1861798" y="362857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397146-1CB9-456F-A6AD-9342F8D23F84}"/>
              </a:ext>
            </a:extLst>
          </p:cNvPr>
          <p:cNvSpPr/>
          <p:nvPr/>
        </p:nvSpPr>
        <p:spPr bwMode="auto">
          <a:xfrm>
            <a:off x="1024188" y="216663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E6A412-A7A9-4CF7-8127-52B893E41AA1}"/>
              </a:ext>
            </a:extLst>
          </p:cNvPr>
          <p:cNvSpPr/>
          <p:nvPr/>
        </p:nvSpPr>
        <p:spPr bwMode="auto">
          <a:xfrm>
            <a:off x="5596188" y="216733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E2512C-50BA-4338-AD26-5F27DB994A79}"/>
              </a:ext>
            </a:extLst>
          </p:cNvPr>
          <p:cNvSpPr/>
          <p:nvPr/>
        </p:nvSpPr>
        <p:spPr bwMode="auto">
          <a:xfrm>
            <a:off x="3176793" y="386370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97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422184" cy="215444"/>
          </a:xfrm>
        </p:spPr>
        <p:txBody>
          <a:bodyPr/>
          <a:lstStyle/>
          <a:p>
            <a:r>
              <a:rPr lang="ko-KR" altLang="en-US" dirty="0"/>
              <a:t>기사 영역 </a:t>
            </a:r>
            <a:r>
              <a:rPr lang="en-US" altLang="ko-KR" dirty="0"/>
              <a:t>(</a:t>
            </a:r>
            <a:r>
              <a:rPr lang="ko-KR" altLang="en-US" dirty="0"/>
              <a:t>카드뉴스 유형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SB_KNP_04_11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9768"/>
              </p:ext>
            </p:extLst>
          </p:nvPr>
        </p:nvGraphicFramePr>
        <p:xfrm>
          <a:off x="8939284" y="973008"/>
          <a:ext cx="3152632" cy="4087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카드형 이미지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넘김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이전 이미지로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이동할 이미지가 없는 경우 비활성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넘김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다음 이미지로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이동할 이미지가 없는 경우 비활성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정사각형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슬라이드 페이지 넘버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슬라이드 이동 시 번호 반영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FC177F-8079-4C43-B983-E2A005906902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카드뉴스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D6A521-B367-433B-AAA1-3EEE44F993A7}"/>
              </a:ext>
            </a:extLst>
          </p:cNvPr>
          <p:cNvSpPr/>
          <p:nvPr/>
        </p:nvSpPr>
        <p:spPr bwMode="auto">
          <a:xfrm>
            <a:off x="2182199" y="1092445"/>
            <a:ext cx="2645130" cy="225164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카드형 이미지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 비율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정사각형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E0997D-91B4-48C5-8AAD-114AFBFF646C}"/>
              </a:ext>
            </a:extLst>
          </p:cNvPr>
          <p:cNvSpPr txBox="1"/>
          <p:nvPr/>
        </p:nvSpPr>
        <p:spPr>
          <a:xfrm>
            <a:off x="947949" y="3993791"/>
            <a:ext cx="5148051" cy="136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유부남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유부녀들의 자유연애를 추구하는 인터넷 사이트가 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불륜 알선 사이트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알려지면서 전 세계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천만 명이 넘는 회원이 모였는데요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지난해 한국에도 상륙했다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간통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조장한다는 이유로 접속이 차단됐습니다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하지만 지난달 헌법재판소가 간통죄를 위헌으로 판결하면서 국내 사이트가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했는데요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이대로 괜찮을까요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6AD1506-C4B5-43FD-B618-2275BCB84225}"/>
              </a:ext>
            </a:extLst>
          </p:cNvPr>
          <p:cNvSpPr/>
          <p:nvPr/>
        </p:nvSpPr>
        <p:spPr bwMode="auto">
          <a:xfrm>
            <a:off x="1030643" y="211703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782A94B-03B4-48EE-BB8F-BD0D00986E33}"/>
              </a:ext>
            </a:extLst>
          </p:cNvPr>
          <p:cNvSpPr/>
          <p:nvPr/>
        </p:nvSpPr>
        <p:spPr bwMode="auto">
          <a:xfrm>
            <a:off x="1594483" y="182637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27573D-D93D-4029-812E-EC16AFAB23BD}"/>
              </a:ext>
            </a:extLst>
          </p:cNvPr>
          <p:cNvSpPr/>
          <p:nvPr/>
        </p:nvSpPr>
        <p:spPr bwMode="auto">
          <a:xfrm>
            <a:off x="6251469" y="1092445"/>
            <a:ext cx="1771031" cy="5569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B77CA9-2013-4405-AD30-5B07E63F11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97" y="1972664"/>
            <a:ext cx="457200" cy="45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1B4C20-AFD9-4570-8520-DA8E67EE9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13" y="1972664"/>
            <a:ext cx="457200" cy="457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63B499-6C54-40EC-A74B-0A22F80B42B2}"/>
              </a:ext>
            </a:extLst>
          </p:cNvPr>
          <p:cNvSpPr txBox="1"/>
          <p:nvPr/>
        </p:nvSpPr>
        <p:spPr>
          <a:xfrm>
            <a:off x="2182199" y="3448699"/>
            <a:ext cx="264513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1/12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D2EE017-CAAF-4A5A-80C5-F233F9C47960}"/>
              </a:ext>
            </a:extLst>
          </p:cNvPr>
          <p:cNvSpPr/>
          <p:nvPr/>
        </p:nvSpPr>
        <p:spPr bwMode="auto">
          <a:xfrm>
            <a:off x="708426" y="429417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E42CC2-E29F-494F-AA33-C08C097C39F2}"/>
              </a:ext>
            </a:extLst>
          </p:cNvPr>
          <p:cNvSpPr/>
          <p:nvPr/>
        </p:nvSpPr>
        <p:spPr bwMode="auto">
          <a:xfrm>
            <a:off x="5138871" y="182637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3C0874-9B6D-4F21-B106-48DC9BC28AF5}"/>
              </a:ext>
            </a:extLst>
          </p:cNvPr>
          <p:cNvSpPr/>
          <p:nvPr/>
        </p:nvSpPr>
        <p:spPr bwMode="auto">
          <a:xfrm>
            <a:off x="3310071" y="138224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B91097-0D04-4D91-AF03-7520B922CDEC}"/>
              </a:ext>
            </a:extLst>
          </p:cNvPr>
          <p:cNvSpPr/>
          <p:nvPr/>
        </p:nvSpPr>
        <p:spPr bwMode="auto">
          <a:xfrm>
            <a:off x="2987854" y="348971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457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701107" cy="215444"/>
          </a:xfrm>
        </p:spPr>
        <p:txBody>
          <a:bodyPr/>
          <a:lstStyle/>
          <a:p>
            <a:r>
              <a:rPr lang="ko-KR" altLang="en-US" dirty="0"/>
              <a:t>기사 영역 </a:t>
            </a:r>
            <a:r>
              <a:rPr lang="en-US" altLang="ko-KR" dirty="0"/>
              <a:t>(</a:t>
            </a:r>
            <a:r>
              <a:rPr lang="ko-KR" altLang="en-US" dirty="0"/>
              <a:t>대표 이미지 뉴스 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SB_KNP_04_12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4827"/>
              </p:ext>
            </p:extLst>
          </p:nvPr>
        </p:nvGraphicFramePr>
        <p:xfrm>
          <a:off x="8939284" y="973008"/>
          <a:ext cx="3152632" cy="3767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요약 내용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요약 내용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내 센터 정렬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가로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70%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정도 비율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구분 타이틀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내용을 구분하는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폰트 사이즈보다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단계 크고 볼드로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FC177F-8079-4C43-B983-E2A005906902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요약문 포함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및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멀티 이미지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D6A521-B367-433B-AAA1-3EEE44F993A7}"/>
              </a:ext>
            </a:extLst>
          </p:cNvPr>
          <p:cNvSpPr/>
          <p:nvPr/>
        </p:nvSpPr>
        <p:spPr bwMode="auto">
          <a:xfrm>
            <a:off x="1623514" y="2075026"/>
            <a:ext cx="3735960" cy="19082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16 : 9 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E0997D-91B4-48C5-8AAD-114AFBFF646C}"/>
              </a:ext>
            </a:extLst>
          </p:cNvPr>
          <p:cNvSpPr txBox="1"/>
          <p:nvPr/>
        </p:nvSpPr>
        <p:spPr>
          <a:xfrm>
            <a:off x="947949" y="4238237"/>
            <a:ext cx="5148051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고등학생 자녀들이 국립대 교수인 아버지가 쓰는 논문에 공동 저자로 이름을 올렸습니다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훗날 이 자녀들은 아버지가 근무하고 있는 대학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같은 단과대에 입학하는데요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자녀들은 수시전형 가운데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입학사정관제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학교에 들어왔습니다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예상대로 입학 지원 서류에는 논문 집필 내용이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기재돼있었습니다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6AD1506-C4B5-43FD-B618-2275BCB84225}"/>
              </a:ext>
            </a:extLst>
          </p:cNvPr>
          <p:cNvSpPr/>
          <p:nvPr/>
        </p:nvSpPr>
        <p:spPr bwMode="auto">
          <a:xfrm>
            <a:off x="1337232" y="300130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E992E-FE67-4BC9-A631-260FFD7E59DF}"/>
              </a:ext>
            </a:extLst>
          </p:cNvPr>
          <p:cNvSpPr/>
          <p:nvPr/>
        </p:nvSpPr>
        <p:spPr bwMode="auto">
          <a:xfrm>
            <a:off x="6251469" y="1092445"/>
            <a:ext cx="1771031" cy="5569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76D35FF-81CE-4064-A2BD-94C4CB019A77}"/>
              </a:ext>
            </a:extLst>
          </p:cNvPr>
          <p:cNvSpPr/>
          <p:nvPr/>
        </p:nvSpPr>
        <p:spPr bwMode="auto">
          <a:xfrm>
            <a:off x="1623514" y="1092445"/>
            <a:ext cx="3735960" cy="727646"/>
          </a:xfrm>
          <a:prstGeom prst="roundRect">
            <a:avLst>
              <a:gd name="adj" fmla="val 828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25462-6C62-4127-A7AD-20EA69E893B2}"/>
              </a:ext>
            </a:extLst>
          </p:cNvPr>
          <p:cNvSpPr txBox="1"/>
          <p:nvPr/>
        </p:nvSpPr>
        <p:spPr>
          <a:xfrm>
            <a:off x="2256652" y="1177236"/>
            <a:ext cx="3078033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교수 아빠 논문에 공저자로 이름 올린 미성년 자녀들</a:t>
            </a:r>
          </a:p>
          <a:p>
            <a:pPr algn="l">
              <a:lnSpc>
                <a:spcPts val="13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대학은 ‘입학 취소’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경찰은 ‘기소 의견’ 송치했는데</a:t>
            </a:r>
          </a:p>
          <a:p>
            <a:pPr algn="l">
              <a:lnSpc>
                <a:spcPts val="13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검찰은 “처벌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어렵다”며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기소 안 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589710-1622-4B70-9B18-6FAADAB43EB0}"/>
              </a:ext>
            </a:extLst>
          </p:cNvPr>
          <p:cNvSpPr txBox="1"/>
          <p:nvPr/>
        </p:nvSpPr>
        <p:spPr>
          <a:xfrm>
            <a:off x="1724093" y="1192116"/>
            <a:ext cx="532559" cy="24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요약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E388EA-93C7-4856-B017-35672490182D}"/>
              </a:ext>
            </a:extLst>
          </p:cNvPr>
          <p:cNvCxnSpPr>
            <a:cxnSpLocks/>
          </p:cNvCxnSpPr>
          <p:nvPr/>
        </p:nvCxnSpPr>
        <p:spPr bwMode="auto">
          <a:xfrm>
            <a:off x="2222949" y="1264933"/>
            <a:ext cx="0" cy="43492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635732-D658-460C-9453-FE3A04724C53}"/>
              </a:ext>
            </a:extLst>
          </p:cNvPr>
          <p:cNvSpPr txBox="1"/>
          <p:nvPr/>
        </p:nvSpPr>
        <p:spPr>
          <a:xfrm>
            <a:off x="986503" y="5059014"/>
            <a:ext cx="373596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논문에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자녀 끼워 넣기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의혹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입시 비리로 비화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2DDFDD-FAE8-4FCB-BC69-B7B81C4102DB}"/>
              </a:ext>
            </a:extLst>
          </p:cNvPr>
          <p:cNvSpPr txBox="1"/>
          <p:nvPr/>
        </p:nvSpPr>
        <p:spPr>
          <a:xfrm>
            <a:off x="947949" y="5335517"/>
            <a:ext cx="514805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고등학생 자녀들이 국립대 교수인 아버지가 쓰는 논문에 공동 저자로 이름을 올렸습니다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훗날 이 자녀들은 아버지가 근무하고 있는 대학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같은 단과대에 입학하는데요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9534D6-2D98-4074-A23C-866801A82128}"/>
              </a:ext>
            </a:extLst>
          </p:cNvPr>
          <p:cNvSpPr/>
          <p:nvPr/>
        </p:nvSpPr>
        <p:spPr bwMode="auto">
          <a:xfrm>
            <a:off x="1623514" y="6000206"/>
            <a:ext cx="3735960" cy="78725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16 : 9 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8034294-5602-43E1-98E3-36930CE3159D}"/>
              </a:ext>
            </a:extLst>
          </p:cNvPr>
          <p:cNvSpPr/>
          <p:nvPr/>
        </p:nvSpPr>
        <p:spPr bwMode="auto">
          <a:xfrm>
            <a:off x="1337232" y="137279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22E6499-127C-4526-B032-8BD783938ED7}"/>
              </a:ext>
            </a:extLst>
          </p:cNvPr>
          <p:cNvSpPr/>
          <p:nvPr/>
        </p:nvSpPr>
        <p:spPr bwMode="auto">
          <a:xfrm>
            <a:off x="736340" y="451659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88CC0FB-E4A5-4C0E-AA68-3F71C3699898}"/>
              </a:ext>
            </a:extLst>
          </p:cNvPr>
          <p:cNvSpPr/>
          <p:nvPr/>
        </p:nvSpPr>
        <p:spPr bwMode="auto">
          <a:xfrm>
            <a:off x="736340" y="506523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943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701107" cy="215444"/>
          </a:xfrm>
        </p:spPr>
        <p:txBody>
          <a:bodyPr/>
          <a:lstStyle/>
          <a:p>
            <a:r>
              <a:rPr lang="ko-KR" altLang="en-US" dirty="0"/>
              <a:t>기사 영역 </a:t>
            </a:r>
            <a:r>
              <a:rPr lang="en-US" altLang="ko-KR" dirty="0"/>
              <a:t>(</a:t>
            </a:r>
            <a:r>
              <a:rPr lang="ko-KR" altLang="en-US" dirty="0"/>
              <a:t>대표 이미지 뉴스 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SB_KNP_04_13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1282"/>
              </p:ext>
            </p:extLst>
          </p:nvPr>
        </p:nvGraphicFramePr>
        <p:xfrm>
          <a:off x="8939284" y="973008"/>
          <a:ext cx="3152632" cy="3447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내 센터 정렬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가로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70%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정도 비율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캡션이 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FC177F-8079-4C43-B983-E2A005906902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이미지 캡션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존재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D6A521-B367-433B-AAA1-3EEE44F993A7}"/>
              </a:ext>
            </a:extLst>
          </p:cNvPr>
          <p:cNvSpPr/>
          <p:nvPr/>
        </p:nvSpPr>
        <p:spPr bwMode="auto">
          <a:xfrm>
            <a:off x="1623514" y="1084606"/>
            <a:ext cx="3735960" cy="19082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16 : 9 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E0997D-91B4-48C5-8AAD-114AFBFF646C}"/>
              </a:ext>
            </a:extLst>
          </p:cNvPr>
          <p:cNvSpPr txBox="1"/>
          <p:nvPr/>
        </p:nvSpPr>
        <p:spPr>
          <a:xfrm>
            <a:off x="947949" y="3453639"/>
            <a:ext cx="5148051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고등학생 자녀들이 국립대 교수인 아버지가 쓰는 논문에 공동 저자로 이름을 올렸습니다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훗날 이 자녀들은 아버지가 근무하고 있는 대학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같은 단과대에 입학하는데요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자녀들은 수시전형 가운데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입학사정관제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학교에 들어왔습니다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예상대로 입학 지원 서류에는 논문 집필 내용이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기재돼있었습니다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6AD1506-C4B5-43FD-B618-2275BCB84225}"/>
              </a:ext>
            </a:extLst>
          </p:cNvPr>
          <p:cNvSpPr/>
          <p:nvPr/>
        </p:nvSpPr>
        <p:spPr bwMode="auto">
          <a:xfrm>
            <a:off x="1337232" y="306218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E992E-FE67-4BC9-A631-260FFD7E59DF}"/>
              </a:ext>
            </a:extLst>
          </p:cNvPr>
          <p:cNvSpPr/>
          <p:nvPr/>
        </p:nvSpPr>
        <p:spPr bwMode="auto">
          <a:xfrm>
            <a:off x="6251469" y="1092445"/>
            <a:ext cx="1771031" cy="5569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8034294-5602-43E1-98E3-36930CE3159D}"/>
              </a:ext>
            </a:extLst>
          </p:cNvPr>
          <p:cNvSpPr/>
          <p:nvPr/>
        </p:nvSpPr>
        <p:spPr bwMode="auto">
          <a:xfrm>
            <a:off x="1337232" y="187730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2E894C-CE3B-4978-9159-7DD427C7CA2C}"/>
              </a:ext>
            </a:extLst>
          </p:cNvPr>
          <p:cNvSpPr txBox="1"/>
          <p:nvPr/>
        </p:nvSpPr>
        <p:spPr>
          <a:xfrm>
            <a:off x="1623514" y="3057980"/>
            <a:ext cx="373596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옵티머스 펀드 피해자들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64524C-453F-44E4-BF5F-1EB6099EFAAC}"/>
              </a:ext>
            </a:extLst>
          </p:cNvPr>
          <p:cNvSpPr/>
          <p:nvPr/>
        </p:nvSpPr>
        <p:spPr bwMode="auto">
          <a:xfrm>
            <a:off x="1623514" y="4501716"/>
            <a:ext cx="3735960" cy="19082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16 : 9 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A3783C-95DF-453E-B781-BFC1AF05D606}"/>
              </a:ext>
            </a:extLst>
          </p:cNvPr>
          <p:cNvSpPr txBox="1"/>
          <p:nvPr/>
        </p:nvSpPr>
        <p:spPr>
          <a:xfrm>
            <a:off x="1623514" y="6475090"/>
            <a:ext cx="373596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옵티머스 펀드 피해자들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BD56694-81CB-49FA-B149-A0B7892DDC2F}"/>
              </a:ext>
            </a:extLst>
          </p:cNvPr>
          <p:cNvSpPr/>
          <p:nvPr/>
        </p:nvSpPr>
        <p:spPr bwMode="auto">
          <a:xfrm>
            <a:off x="745049" y="367178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627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701107" cy="215444"/>
          </a:xfrm>
        </p:spPr>
        <p:txBody>
          <a:bodyPr/>
          <a:lstStyle/>
          <a:p>
            <a:r>
              <a:rPr lang="ko-KR" altLang="en-US" dirty="0"/>
              <a:t>기사 영역 </a:t>
            </a:r>
            <a:r>
              <a:rPr lang="en-US" altLang="ko-KR" dirty="0"/>
              <a:t>(</a:t>
            </a:r>
            <a:r>
              <a:rPr lang="ko-KR" altLang="en-US" dirty="0"/>
              <a:t>대표 이미지 뉴스 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SB_KNP_04_14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39000"/>
              </p:ext>
            </p:extLst>
          </p:nvPr>
        </p:nvGraphicFramePr>
        <p:xfrm>
          <a:off x="8939284" y="973008"/>
          <a:ext cx="3152632" cy="2913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FC177F-8079-4C43-B983-E2A005906902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단신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E0997D-91B4-48C5-8AAD-114AFBFF646C}"/>
              </a:ext>
            </a:extLst>
          </p:cNvPr>
          <p:cNvSpPr txBox="1"/>
          <p:nvPr/>
        </p:nvSpPr>
        <p:spPr>
          <a:xfrm>
            <a:off x="947949" y="1092445"/>
            <a:ext cx="5148051" cy="228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태아 때 산모의 흡연에 노출됐던 아이는 상대적으로 뇌가 작고 기분장애를 겪게 될 위험이 크다는 연구결과가 나왔습니다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네덜란드 에라스무스 메디컬센터 연구 결과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임신 중 흡연에 노출됐던 어린이들은 흡연에 노출되지 않았던 어린이들에 비해 뇌의 회색질과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백질이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적어 뇌의 크기가 작은 것으로 나타났습니다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이번 연구는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살에서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살 사이 어린이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명과 그렇지 않은 어린이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명을 대상으로 실시됐습니다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연구팀은 또 임신 중 흡연에 노출된 어린이들은 기분을 관장하는 뇌부위인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상전두엽이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작아 우울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불안 같은 기분장애를 겪을 가능성이 크다는 사실도 발견했다고 밝혔습니다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연구논문은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신경정신약리학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최신호에 발표됐습니다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E992E-FE67-4BC9-A631-260FFD7E59DF}"/>
              </a:ext>
            </a:extLst>
          </p:cNvPr>
          <p:cNvSpPr/>
          <p:nvPr/>
        </p:nvSpPr>
        <p:spPr bwMode="auto">
          <a:xfrm>
            <a:off x="6251469" y="1092445"/>
            <a:ext cx="1771031" cy="5569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8034294-5602-43E1-98E3-36930CE3159D}"/>
              </a:ext>
            </a:extLst>
          </p:cNvPr>
          <p:cNvSpPr/>
          <p:nvPr/>
        </p:nvSpPr>
        <p:spPr bwMode="auto">
          <a:xfrm>
            <a:off x="839271" y="187274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4389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701107" cy="215444"/>
          </a:xfrm>
        </p:spPr>
        <p:txBody>
          <a:bodyPr/>
          <a:lstStyle/>
          <a:p>
            <a:r>
              <a:rPr lang="ko-KR" altLang="en-US" dirty="0"/>
              <a:t>기사 영역 </a:t>
            </a:r>
            <a:r>
              <a:rPr lang="en-US" altLang="ko-KR" dirty="0"/>
              <a:t>(</a:t>
            </a:r>
            <a:r>
              <a:rPr lang="ko-KR" altLang="en-US" dirty="0"/>
              <a:t>대표 이미지 뉴스 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SB_KNP_04_15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50442"/>
              </p:ext>
            </p:extLst>
          </p:nvPr>
        </p:nvGraphicFramePr>
        <p:xfrm>
          <a:off x="8939284" y="973008"/>
          <a:ext cx="3152632" cy="3873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썸네일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썸네일 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 영역 전체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영역에서 영상 플레이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캡션이 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Text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형식과 차별화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FC177F-8079-4C43-B983-E2A005906902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본문 내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자체영상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E992E-FE67-4BC9-A631-260FFD7E59DF}"/>
              </a:ext>
            </a:extLst>
          </p:cNvPr>
          <p:cNvSpPr/>
          <p:nvPr/>
        </p:nvSpPr>
        <p:spPr bwMode="auto">
          <a:xfrm>
            <a:off x="6251469" y="1092445"/>
            <a:ext cx="1771031" cy="5569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8034294-5602-43E1-98E3-36930CE3159D}"/>
              </a:ext>
            </a:extLst>
          </p:cNvPr>
          <p:cNvSpPr/>
          <p:nvPr/>
        </p:nvSpPr>
        <p:spPr bwMode="auto">
          <a:xfrm>
            <a:off x="792480" y="157947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FA0861-51BC-46EC-BEC2-056AD77F851D}"/>
              </a:ext>
            </a:extLst>
          </p:cNvPr>
          <p:cNvSpPr/>
          <p:nvPr/>
        </p:nvSpPr>
        <p:spPr bwMode="auto">
          <a:xfrm>
            <a:off x="947737" y="2282971"/>
            <a:ext cx="5017633" cy="256293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667FF91-40A8-4808-895C-89F75C84E1B2}"/>
              </a:ext>
            </a:extLst>
          </p:cNvPr>
          <p:cNvSpPr/>
          <p:nvPr/>
        </p:nvSpPr>
        <p:spPr bwMode="auto">
          <a:xfrm>
            <a:off x="3290877" y="3342755"/>
            <a:ext cx="331565" cy="33156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44D68A-66B9-4BD9-8E21-3AE6AAA08E6A}"/>
              </a:ext>
            </a:extLst>
          </p:cNvPr>
          <p:cNvSpPr txBox="1"/>
          <p:nvPr/>
        </p:nvSpPr>
        <p:spPr>
          <a:xfrm>
            <a:off x="947949" y="1092445"/>
            <a:ext cx="5148051" cy="117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태아 때 산모의 흡연에 노출됐던 아이는 상대적으로 뇌가 작고 기분장애를 겪게 될 위험이 크다는 연구결과가 나왔습니다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네덜란드 에라스무스 메디컬센터 연구 결과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임신 중 흡연에 노출됐던 어린이들은 흡연에 노출되지 않았던 어린이들에 비해 뇌의 회색질과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백질이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적어 뇌의 크기가 작은 것으로 나타났습니다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FCC557-198E-43F7-9564-F7DAAF51FF08}"/>
              </a:ext>
            </a:extLst>
          </p:cNvPr>
          <p:cNvSpPr txBox="1"/>
          <p:nvPr/>
        </p:nvSpPr>
        <p:spPr>
          <a:xfrm>
            <a:off x="947949" y="5333519"/>
            <a:ext cx="5148051" cy="99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미국은 특히 동부지역을 중심으로 폭설피해가 이어졌다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연관 기사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] ☞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美 동부 기록적 폭설로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명 숨져</a:t>
            </a:r>
          </a:p>
          <a:p>
            <a:pPr algn="l">
              <a:lnSpc>
                <a:spcPct val="150000"/>
              </a:lnSpc>
            </a:pP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중국은 전역을 휩쓴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역대급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한파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절정을 맞을 것으로 보인다고 중국 중앙기상대가 전망했다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31110E-99B6-4ACC-B94E-49D9DB29E02F}"/>
              </a:ext>
            </a:extLst>
          </p:cNvPr>
          <p:cNvSpPr txBox="1"/>
          <p:nvPr/>
        </p:nvSpPr>
        <p:spPr>
          <a:xfrm>
            <a:off x="947737" y="4896239"/>
            <a:ext cx="373596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미국폭설가스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ED3937D-E9AC-478F-83C8-1E435AE084B4}"/>
              </a:ext>
            </a:extLst>
          </p:cNvPr>
          <p:cNvSpPr/>
          <p:nvPr/>
        </p:nvSpPr>
        <p:spPr bwMode="auto">
          <a:xfrm>
            <a:off x="792480" y="340827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227F230-D4BB-4A7F-B717-84DA19F24B21}"/>
              </a:ext>
            </a:extLst>
          </p:cNvPr>
          <p:cNvSpPr/>
          <p:nvPr/>
        </p:nvSpPr>
        <p:spPr bwMode="auto">
          <a:xfrm>
            <a:off x="792480" y="488873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CB9DDE8-B560-4B66-A6EF-7F557686F26C}"/>
              </a:ext>
            </a:extLst>
          </p:cNvPr>
          <p:cNvSpPr/>
          <p:nvPr/>
        </p:nvSpPr>
        <p:spPr bwMode="auto">
          <a:xfrm>
            <a:off x="792480" y="575959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2112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기사 영역 </a:t>
            </a:r>
            <a:r>
              <a:rPr lang="en-US" altLang="ko-KR" dirty="0"/>
              <a:t>(</a:t>
            </a:r>
            <a:r>
              <a:rPr lang="ko-KR" altLang="en-US" dirty="0"/>
              <a:t>대표 이미지 뉴스 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SB_KNP_04_16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73276"/>
              </p:ext>
            </p:extLst>
          </p:nvPr>
        </p:nvGraphicFramePr>
        <p:xfrm>
          <a:off x="8939284" y="973008"/>
          <a:ext cx="3152632" cy="4087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썸네일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썸네일 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 영역 전체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영역에서 영상 플레이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내 센터 정렬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가로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70%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정도 비율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이미지를 영역 가로를 채우는 경우 기사가 너무 아래로 치우칠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 있음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캡션이 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FC177F-8079-4C43-B983-E2A005906902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본문 내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과거 기사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E992E-FE67-4BC9-A631-260FFD7E59DF}"/>
              </a:ext>
            </a:extLst>
          </p:cNvPr>
          <p:cNvSpPr/>
          <p:nvPr/>
        </p:nvSpPr>
        <p:spPr bwMode="auto">
          <a:xfrm>
            <a:off x="6251469" y="1092445"/>
            <a:ext cx="1771031" cy="5569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FA0861-51BC-46EC-BEC2-056AD77F851D}"/>
              </a:ext>
            </a:extLst>
          </p:cNvPr>
          <p:cNvSpPr/>
          <p:nvPr/>
        </p:nvSpPr>
        <p:spPr bwMode="auto">
          <a:xfrm>
            <a:off x="947737" y="1097386"/>
            <a:ext cx="5017633" cy="256293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667FF91-40A8-4808-895C-89F75C84E1B2}"/>
              </a:ext>
            </a:extLst>
          </p:cNvPr>
          <p:cNvSpPr/>
          <p:nvPr/>
        </p:nvSpPr>
        <p:spPr bwMode="auto">
          <a:xfrm>
            <a:off x="3290877" y="2157170"/>
            <a:ext cx="331565" cy="33156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44D68A-66B9-4BD9-8E21-3AE6AAA08E6A}"/>
              </a:ext>
            </a:extLst>
          </p:cNvPr>
          <p:cNvSpPr txBox="1"/>
          <p:nvPr/>
        </p:nvSpPr>
        <p:spPr>
          <a:xfrm>
            <a:off x="947949" y="3879732"/>
            <a:ext cx="514805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태아 때 산모의 흡연에 노출됐던 아이는 상대적으로 뇌가 작고 기분장애를 겪게 될 위험이 크다는 연구결과가 나왔습니다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ED3937D-E9AC-478F-83C8-1E435AE084B4}"/>
              </a:ext>
            </a:extLst>
          </p:cNvPr>
          <p:cNvSpPr/>
          <p:nvPr/>
        </p:nvSpPr>
        <p:spPr bwMode="auto">
          <a:xfrm>
            <a:off x="792480" y="399734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8034294-5602-43E1-98E3-36930CE3159D}"/>
              </a:ext>
            </a:extLst>
          </p:cNvPr>
          <p:cNvSpPr/>
          <p:nvPr/>
        </p:nvSpPr>
        <p:spPr bwMode="auto">
          <a:xfrm>
            <a:off x="792480" y="217638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BC472-F592-4EF0-A039-A478E59D3D5A}"/>
              </a:ext>
            </a:extLst>
          </p:cNvPr>
          <p:cNvSpPr/>
          <p:nvPr/>
        </p:nvSpPr>
        <p:spPr bwMode="auto">
          <a:xfrm>
            <a:off x="1623514" y="4625907"/>
            <a:ext cx="3735960" cy="19082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16 : 9 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2FCA79-A2E1-499E-A15F-56DFAFC203B1}"/>
              </a:ext>
            </a:extLst>
          </p:cNvPr>
          <p:cNvSpPr txBox="1"/>
          <p:nvPr/>
        </p:nvSpPr>
        <p:spPr>
          <a:xfrm>
            <a:off x="1623514" y="6599281"/>
            <a:ext cx="373596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옵티머스 펀드 피해자들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CDD59E3-7DAD-4502-B1A3-0F3EE668B63C}"/>
              </a:ext>
            </a:extLst>
          </p:cNvPr>
          <p:cNvSpPr/>
          <p:nvPr/>
        </p:nvSpPr>
        <p:spPr bwMode="auto">
          <a:xfrm>
            <a:off x="1471748" y="546909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5EAA715-0449-48DF-9A6F-DFDA6A1E6021}"/>
              </a:ext>
            </a:extLst>
          </p:cNvPr>
          <p:cNvSpPr/>
          <p:nvPr/>
        </p:nvSpPr>
        <p:spPr bwMode="auto">
          <a:xfrm>
            <a:off x="1471748" y="658379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489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C1C4B180-82DE-40BF-A23E-B3A987F2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701107" cy="215444"/>
          </a:xfrm>
        </p:spPr>
        <p:txBody>
          <a:bodyPr/>
          <a:lstStyle/>
          <a:p>
            <a:r>
              <a:rPr lang="ko-KR" altLang="en-US" dirty="0"/>
              <a:t>기사 영역 </a:t>
            </a:r>
            <a:r>
              <a:rPr lang="en-US" altLang="ko-KR" dirty="0"/>
              <a:t>(</a:t>
            </a:r>
            <a:r>
              <a:rPr lang="ko-KR" altLang="en-US" dirty="0"/>
              <a:t>대표 이미지 뉴스 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A510A1E-3BCE-42A2-B25C-67A14811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SB_KNP_04_17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1D4A03C8-D5F0-4FE9-A1D8-AF8F089DB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5E3204D-9194-40B5-92FA-EC39BD1C5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A059E37-0B30-42B5-961F-A40143F4D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58A695A-E4E2-44D4-8FB6-96E98BA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71061"/>
              </p:ext>
            </p:extLst>
          </p:nvPr>
        </p:nvGraphicFramePr>
        <p:xfrm>
          <a:off x="8939284" y="973008"/>
          <a:ext cx="3152632" cy="2913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Text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형식과 차별화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E992E-FE67-4BC9-A631-260FFD7E59DF}"/>
              </a:ext>
            </a:extLst>
          </p:cNvPr>
          <p:cNvSpPr/>
          <p:nvPr/>
        </p:nvSpPr>
        <p:spPr bwMode="auto">
          <a:xfrm>
            <a:off x="6251469" y="1092445"/>
            <a:ext cx="1771031" cy="5569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부가 컨텐츠 영역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FCC557-198E-43F7-9564-F7DAAF51FF08}"/>
              </a:ext>
            </a:extLst>
          </p:cNvPr>
          <p:cNvSpPr txBox="1"/>
          <p:nvPr/>
        </p:nvSpPr>
        <p:spPr>
          <a:xfrm>
            <a:off x="947949" y="1249374"/>
            <a:ext cx="514805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☞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취재파일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K/2015.05.10] ‘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법보다 힘’ 협력업체의 눈물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중국은 전역을 휩쓴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역대급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한파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절정을 맞을 것으로 보인다고 중국 중앙기상대가 전망했다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227F230-D4BB-4A7F-B717-84DA19F24B21}"/>
              </a:ext>
            </a:extLst>
          </p:cNvPr>
          <p:cNvSpPr/>
          <p:nvPr/>
        </p:nvSpPr>
        <p:spPr bwMode="auto">
          <a:xfrm>
            <a:off x="792480" y="128640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A92883-BBF3-4046-B5F4-A6A41D423D6B}"/>
              </a:ext>
            </a:extLst>
          </p:cNvPr>
          <p:cNvSpPr/>
          <p:nvPr/>
        </p:nvSpPr>
        <p:spPr bwMode="auto">
          <a:xfrm>
            <a:off x="1623514" y="2020818"/>
            <a:ext cx="3735960" cy="19082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16 : 9 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돋움"/>
                <a:ea typeface="돋움"/>
              </a:rPr>
              <a:t>이미지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376599-0A75-43A9-A024-ADB2DD8AD2F4}"/>
              </a:ext>
            </a:extLst>
          </p:cNvPr>
          <p:cNvSpPr txBox="1"/>
          <p:nvPr/>
        </p:nvSpPr>
        <p:spPr>
          <a:xfrm>
            <a:off x="1623514" y="3994192"/>
            <a:ext cx="3735960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옵티머스 펀드 피해자들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C1A63-5101-4AC2-BF14-CB6E0D6D7D23}"/>
              </a:ext>
            </a:extLst>
          </p:cNvPr>
          <p:cNvSpPr txBox="1"/>
          <p:nvPr/>
        </p:nvSpPr>
        <p:spPr>
          <a:xfrm>
            <a:off x="947949" y="4432085"/>
            <a:ext cx="5148051" cy="117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태아 때 산모의 흡연에 노출됐던 아이는 상대적으로 뇌가 작고 기분장애를 겪게 될 위험이 크다는 연구결과가 나왔습니다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네덜란드 에라스무스 메디컬센터 연구 결과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임신 중 흡연에 노출됐던 어린이들은 흡연에 노출되지 않았던 어린이들에 비해 뇌의 회색질과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백질이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적어 뇌의 크기가 작은 것으로 나타났습니다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5617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5444119" cy="584775"/>
          </a:xfrm>
        </p:spPr>
        <p:txBody>
          <a:bodyPr/>
          <a:lstStyle/>
          <a:p>
            <a:r>
              <a:rPr lang="ko-KR" altLang="en-US" dirty="0"/>
              <a:t>기사</a:t>
            </a:r>
            <a:r>
              <a:rPr lang="en-US" altLang="ko-KR" dirty="0"/>
              <a:t> View</a:t>
            </a:r>
            <a:r>
              <a:rPr lang="ko-KR" altLang="en-US" dirty="0"/>
              <a:t> 화면</a:t>
            </a:r>
            <a:r>
              <a:rPr lang="en-US" altLang="ko-KR" dirty="0"/>
              <a:t>(</a:t>
            </a:r>
            <a:r>
              <a:rPr lang="ko-KR" altLang="en-US" dirty="0"/>
              <a:t>텍스트 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3FF50-D751-4AB3-B2E1-CAB6DDD81D51}"/>
              </a:ext>
            </a:extLst>
          </p:cNvPr>
          <p:cNvSpPr txBox="1"/>
          <p:nvPr/>
        </p:nvSpPr>
        <p:spPr>
          <a:xfrm>
            <a:off x="869417" y="3579223"/>
            <a:ext cx="3357009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 중 일부를 텍스트로만 구성된 화면으로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4198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503938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31123"/>
              </p:ext>
            </p:extLst>
          </p:nvPr>
        </p:nvGraphicFramePr>
        <p:xfrm>
          <a:off x="8939284" y="973008"/>
          <a:ext cx="3152632" cy="377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화면은 별도의 화면입니다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및 수정 시간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시간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수정시간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카테고리 네임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499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정보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인 경우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표시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표시하지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버전에서는 기자 페이지 링크 없음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기자가 없는 경우 해당 영역 노출하지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정보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다수 인 경우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표시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표시하지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버전에서는 기자 페이지 링크 없음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수에 따라 높이 영역 조정 반영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내용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타이틀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화면에서 클릭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메인화면으로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B13B9D9-81CB-4ED5-A25D-5B8647C397CC}"/>
              </a:ext>
            </a:extLst>
          </p:cNvPr>
          <p:cNvCxnSpPr/>
          <p:nvPr/>
        </p:nvCxnSpPr>
        <p:spPr bwMode="auto">
          <a:xfrm>
            <a:off x="947738" y="1452835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A9573B4-8CC4-424C-95E6-F37DCFDF9C8D}"/>
              </a:ext>
            </a:extLst>
          </p:cNvPr>
          <p:cNvSpPr txBox="1"/>
          <p:nvPr/>
        </p:nvSpPr>
        <p:spPr>
          <a:xfrm>
            <a:off x="947738" y="1632416"/>
            <a:ext cx="5304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고위 당국자 </a:t>
            </a: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美 </a:t>
            </a:r>
            <a:r>
              <a:rPr lang="ko-KR" altLang="en-US" sz="14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단서없어</a:t>
            </a: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 </a:t>
            </a: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동맹에 누 범해</a:t>
            </a: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곤혹</a:t>
            </a:r>
            <a:endParaRPr lang="ko-KR" altLang="en-US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E7A07D-8EAE-4B4D-836D-940137ABBA91}"/>
              </a:ext>
            </a:extLst>
          </p:cNvPr>
          <p:cNvSpPr txBox="1"/>
          <p:nvPr/>
        </p:nvSpPr>
        <p:spPr>
          <a:xfrm>
            <a:off x="947737" y="3515405"/>
            <a:ext cx="6358753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앵커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미국이 동맹국을 도감청한 정황이 담긴 기밀 문서 유출 사건과 관련해 우리 정부 당국자가 미국이 우리를</a:t>
            </a:r>
          </a:p>
          <a:p>
            <a:pPr algn="l">
              <a:lnSpc>
                <a:spcPct val="150000"/>
              </a:lnSpc>
            </a:pP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도감청했다고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확정할 만한 증거는 현재까지 찾지 못했다고 밝혔습니다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당국자들이 동맹에 누를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범한것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같다며 매우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곤혹스러워하고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있다는 입장도 전했습니다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김양순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특파원의 보도입니다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8AD37C-2AC8-4A1B-BAD8-D7D73377E41E}"/>
              </a:ext>
            </a:extLst>
          </p:cNvPr>
          <p:cNvSpPr txBox="1"/>
          <p:nvPr/>
        </p:nvSpPr>
        <p:spPr>
          <a:xfrm>
            <a:off x="947738" y="1980326"/>
            <a:ext cx="2900153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2023.04.14(09:23)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2023.04.14(09:45)  [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아침뉴스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8CA3FC-EF64-40F7-92BF-05DA1DDF3A6C}"/>
              </a:ext>
            </a:extLst>
          </p:cNvPr>
          <p:cNvSpPr txBox="1"/>
          <p:nvPr/>
        </p:nvSpPr>
        <p:spPr>
          <a:xfrm>
            <a:off x="947738" y="2224166"/>
            <a:ext cx="2876108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Hong@kbs.co,kr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/ 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편집자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홍일동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팀장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03D51A1-8CF4-4014-8551-4331F6FFC16D}"/>
              </a:ext>
            </a:extLst>
          </p:cNvPr>
          <p:cNvCxnSpPr/>
          <p:nvPr/>
        </p:nvCxnSpPr>
        <p:spPr bwMode="auto">
          <a:xfrm>
            <a:off x="947738" y="3401401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520CD8-ACD9-4B4F-8CCA-845D47560DF2}"/>
              </a:ext>
            </a:extLst>
          </p:cNvPr>
          <p:cNvSpPr txBox="1"/>
          <p:nvPr/>
        </p:nvSpPr>
        <p:spPr>
          <a:xfrm>
            <a:off x="947737" y="5405165"/>
            <a:ext cx="6358753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리포트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의혹에 대해 부인했습니다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4062D56-191C-4217-9296-B87F8DF0E2F8}"/>
              </a:ext>
            </a:extLst>
          </p:cNvPr>
          <p:cNvSpPr/>
          <p:nvPr/>
        </p:nvSpPr>
        <p:spPr bwMode="auto">
          <a:xfrm>
            <a:off x="738034" y="165126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E729065-33BE-4677-A602-58E76248669F}"/>
              </a:ext>
            </a:extLst>
          </p:cNvPr>
          <p:cNvSpPr/>
          <p:nvPr/>
        </p:nvSpPr>
        <p:spPr bwMode="auto">
          <a:xfrm>
            <a:off x="738034" y="200569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B24BC5B-762A-4784-834F-BDD4A2AA25EA}"/>
              </a:ext>
            </a:extLst>
          </p:cNvPr>
          <p:cNvSpPr/>
          <p:nvPr/>
        </p:nvSpPr>
        <p:spPr bwMode="auto">
          <a:xfrm>
            <a:off x="738034" y="227149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47EDD4E-CB12-4B80-AB0A-99E68F98E411}"/>
              </a:ext>
            </a:extLst>
          </p:cNvPr>
          <p:cNvSpPr/>
          <p:nvPr/>
        </p:nvSpPr>
        <p:spPr bwMode="auto">
          <a:xfrm>
            <a:off x="738034" y="477807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B662A-039E-4377-80E3-25B381FA218E}"/>
              </a:ext>
            </a:extLst>
          </p:cNvPr>
          <p:cNvSpPr txBox="1"/>
          <p:nvPr/>
        </p:nvSpPr>
        <p:spPr>
          <a:xfrm>
            <a:off x="947738" y="1109970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뉴스 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E460BB3-C72C-4E4E-BBDC-8462C68CFA1B}"/>
              </a:ext>
            </a:extLst>
          </p:cNvPr>
          <p:cNvSpPr/>
          <p:nvPr/>
        </p:nvSpPr>
        <p:spPr bwMode="auto">
          <a:xfrm>
            <a:off x="738034" y="116359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51DDD0-3C54-4D53-86AD-884F8C603C27}"/>
              </a:ext>
            </a:extLst>
          </p:cNvPr>
          <p:cNvSpPr txBox="1"/>
          <p:nvPr/>
        </p:nvSpPr>
        <p:spPr>
          <a:xfrm>
            <a:off x="947738" y="2652791"/>
            <a:ext cx="6320961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Hong@kbs.co,kr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/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Hong@kbs.co,kr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홍길동 기자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Hong@kbs.co,kr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홍길동 기자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Hong@kbs.co,kr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Hong@kbs.co,kr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/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 기자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Hong@kbs.co,kr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/ 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편집자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홍일동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팀장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429A194-24AC-4FCC-8FD7-7FB5778B1730}"/>
              </a:ext>
            </a:extLst>
          </p:cNvPr>
          <p:cNvSpPr/>
          <p:nvPr/>
        </p:nvSpPr>
        <p:spPr bwMode="auto">
          <a:xfrm>
            <a:off x="738034" y="275877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8F7A1A-FEC6-4A54-BE09-F20512CDAA5C}"/>
              </a:ext>
            </a:extLst>
          </p:cNvPr>
          <p:cNvSpPr/>
          <p:nvPr/>
        </p:nvSpPr>
        <p:spPr bwMode="auto">
          <a:xfrm>
            <a:off x="940508" y="2224166"/>
            <a:ext cx="7832017" cy="26669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532DF9-50E2-4E56-B62E-503CE628B41C}"/>
              </a:ext>
            </a:extLst>
          </p:cNvPr>
          <p:cNvSpPr/>
          <p:nvPr/>
        </p:nvSpPr>
        <p:spPr bwMode="auto">
          <a:xfrm>
            <a:off x="940508" y="2624215"/>
            <a:ext cx="7832017" cy="5774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57F429-3700-481E-B638-84C3EF0B22E3}"/>
              </a:ext>
            </a:extLst>
          </p:cNvPr>
          <p:cNvSpPr/>
          <p:nvPr/>
        </p:nvSpPr>
        <p:spPr bwMode="auto">
          <a:xfrm>
            <a:off x="7381875" y="2228851"/>
            <a:ext cx="1390650" cy="24383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 인 경우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39DA1E-343A-474F-A6EE-79A21ED74D43}"/>
              </a:ext>
            </a:extLst>
          </p:cNvPr>
          <p:cNvSpPr/>
          <p:nvPr/>
        </p:nvSpPr>
        <p:spPr bwMode="auto">
          <a:xfrm>
            <a:off x="7381875" y="2626009"/>
            <a:ext cx="1390650" cy="24383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 다수인 인 경우</a:t>
            </a:r>
          </a:p>
        </p:txBody>
      </p:sp>
    </p:spTree>
    <p:extLst>
      <p:ext uri="{BB962C8B-B14F-4D97-AF65-F5344CB8AC3E}">
        <p14:creationId xmlns:p14="http://schemas.microsoft.com/office/powerpoint/2010/main" val="273692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4B82BC-33EB-4B0A-9F0B-66301F400289}"/>
              </a:ext>
            </a:extLst>
          </p:cNvPr>
          <p:cNvSpPr txBox="1"/>
          <p:nvPr/>
        </p:nvSpPr>
        <p:spPr>
          <a:xfrm>
            <a:off x="466635" y="2925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 서비스 정책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" name="Group 91">
            <a:extLst>
              <a:ext uri="{FF2B5EF4-FFF2-40B4-BE49-F238E27FC236}">
                <a16:creationId xmlns:a16="http://schemas.microsoft.com/office/drawing/2014/main" id="{8E9FDDCB-16A2-474B-B962-E8E53BB8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84649"/>
              </p:ext>
            </p:extLst>
          </p:nvPr>
        </p:nvGraphicFramePr>
        <p:xfrm>
          <a:off x="597774" y="1073283"/>
          <a:ext cx="10996451" cy="4195224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 rowSpan="2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 공지사항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재난 속보 띠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재난 속보 띠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782264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공지사항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위쪽에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위쪽에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230400"/>
                  </a:ext>
                </a:extLst>
              </a:tr>
              <a:tr h="221167">
                <a:tc rowSpan="2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띠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띠 노출을 활성화 한 경우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펼쳐진 형태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공지사항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Play)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및 제목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접근 시 기본 노출 형태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해당사항 없음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422836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띠 노출을 활성화 한 경우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졉혀진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공지사항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공지사항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120987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레이어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레이어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화면 헤드라인 영역 위에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 제작된 컨텐츠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화면 헤드라인 영역 위에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 제작된 배너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134478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전체 메뉴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전체 메뉴 제공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공통적으로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해당사항 없음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744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알립니다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알립니다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위에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알립니다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위에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알립니다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3500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0750E4-57A0-4105-94F9-2F13B554ACE9}"/>
              </a:ext>
            </a:extLst>
          </p:cNvPr>
          <p:cNvSpPr txBox="1"/>
          <p:nvPr/>
        </p:nvSpPr>
        <p:spPr>
          <a:xfrm>
            <a:off x="531570" y="744446"/>
            <a:ext cx="1265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영역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0235B-67CC-45C6-AD11-100993207F3E}"/>
              </a:ext>
            </a:extLst>
          </p:cNvPr>
          <p:cNvSpPr txBox="1"/>
          <p:nvPr/>
        </p:nvSpPr>
        <p:spPr>
          <a:xfrm>
            <a:off x="9819380" y="744446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세부 기준은 화면 설계 참조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895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5872" y="567974"/>
            <a:ext cx="889988" cy="215444"/>
          </a:xfrm>
        </p:spPr>
        <p:txBody>
          <a:bodyPr/>
          <a:lstStyle/>
          <a:p>
            <a:r>
              <a:rPr lang="en-US" altLang="ko-KR" dirty="0"/>
              <a:t>SB_KNP_ 05_02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99833"/>
              </p:ext>
            </p:extLst>
          </p:nvPr>
        </p:nvGraphicFramePr>
        <p:xfrm>
          <a:off x="8939284" y="973008"/>
          <a:ext cx="3152632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화면은 별도의 화면입니다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다음 기사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 제목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다음이 존재하지 않는 경우 표시하지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시각 헤드라인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구분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기사 조회수 높은 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B13B9D9-81CB-4ED5-A25D-5B8647C397CC}"/>
              </a:ext>
            </a:extLst>
          </p:cNvPr>
          <p:cNvCxnSpPr/>
          <p:nvPr/>
        </p:nvCxnSpPr>
        <p:spPr bwMode="auto">
          <a:xfrm>
            <a:off x="947738" y="2762068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520CD8-ACD9-4B4F-8CCA-845D47560DF2}"/>
              </a:ext>
            </a:extLst>
          </p:cNvPr>
          <p:cNvSpPr txBox="1"/>
          <p:nvPr/>
        </p:nvSpPr>
        <p:spPr>
          <a:xfrm>
            <a:off x="947737" y="1241225"/>
            <a:ext cx="6358753" cy="144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협정에는 한미 간 안보 범위를 우주까지 확장하고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정보의 생산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활용 과정에서 신뢰를 공유하자는</a:t>
            </a: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내용이 담길 것으로 보입니다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워싱턴에서 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김양순입니다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영상편집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한미희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그래픽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강민수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자료조사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서호정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8455D1-3735-4CA2-9E36-574FC08B4666}"/>
              </a:ext>
            </a:extLst>
          </p:cNvPr>
          <p:cNvSpPr txBox="1"/>
          <p:nvPr/>
        </p:nvSpPr>
        <p:spPr>
          <a:xfrm>
            <a:off x="947738" y="349124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시각 헤드라인</a:t>
            </a:r>
            <a:endParaRPr lang="ko-KR" altLang="en-US" sz="11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F69677-CC18-411A-BF7B-2BC39A9B49C3}"/>
              </a:ext>
            </a:extLst>
          </p:cNvPr>
          <p:cNvSpPr txBox="1"/>
          <p:nvPr/>
        </p:nvSpPr>
        <p:spPr>
          <a:xfrm>
            <a:off x="947738" y="3752850"/>
            <a:ext cx="3555782" cy="110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간호법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거부권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반발에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국민의힘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해결책 찾겠다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재표결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총리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일본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오염수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검증은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IAEA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역할 시찰단은 시설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절차 확인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검찰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사무처 압수수색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…’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돈봉투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수수자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추적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민주당 혁신위원장에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이래경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다른백년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명예이사장 선임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간호법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거부권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반발에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국민의힘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해결책 찾겠다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민주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재표결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36D04B6-6F2E-4A35-8C05-DF8CA38C6107}"/>
              </a:ext>
            </a:extLst>
          </p:cNvPr>
          <p:cNvCxnSpPr/>
          <p:nvPr/>
        </p:nvCxnSpPr>
        <p:spPr bwMode="auto">
          <a:xfrm>
            <a:off x="947738" y="5014430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F95C45-8E58-463C-8559-3FC6F5FEAFA2}"/>
              </a:ext>
            </a:extLst>
          </p:cNvPr>
          <p:cNvSpPr txBox="1"/>
          <p:nvPr/>
        </p:nvSpPr>
        <p:spPr>
          <a:xfrm>
            <a:off x="947738" y="5184619"/>
            <a:ext cx="3307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많이 본 뉴스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(KBS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뉴스 채널에서 관심 급상승 중인 뉴스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22CF7-0F5A-48D2-9A06-74959E885930}"/>
              </a:ext>
            </a:extLst>
          </p:cNvPr>
          <p:cNvSpPr txBox="1"/>
          <p:nvPr/>
        </p:nvSpPr>
        <p:spPr>
          <a:xfrm>
            <a:off x="947738" y="5405645"/>
            <a:ext cx="7092950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[KBS]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EB1A943-E7C4-4A92-810C-D4046CCBAA9E}"/>
              </a:ext>
            </a:extLst>
          </p:cNvPr>
          <p:cNvSpPr/>
          <p:nvPr/>
        </p:nvSpPr>
        <p:spPr bwMode="auto">
          <a:xfrm>
            <a:off x="738034" y="290908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8B8EA09-5457-4B25-BE09-6CEDD643756C}"/>
              </a:ext>
            </a:extLst>
          </p:cNvPr>
          <p:cNvSpPr/>
          <p:nvPr/>
        </p:nvSpPr>
        <p:spPr bwMode="auto">
          <a:xfrm>
            <a:off x="738034" y="349124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6143071-A2CA-4B21-BDAA-C73697541EA3}"/>
              </a:ext>
            </a:extLst>
          </p:cNvPr>
          <p:cNvCxnSpPr/>
          <p:nvPr/>
        </p:nvCxnSpPr>
        <p:spPr bwMode="auto">
          <a:xfrm>
            <a:off x="947738" y="3275874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CEAFF9-62FB-44D7-95AE-BC6D6E8ED55E}"/>
              </a:ext>
            </a:extLst>
          </p:cNvPr>
          <p:cNvSpPr txBox="1"/>
          <p:nvPr/>
        </p:nvSpPr>
        <p:spPr>
          <a:xfrm>
            <a:off x="947738" y="2757108"/>
            <a:ext cx="3978974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뉴스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기밀문서 유포 용의자 체포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바이든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내용이 아닌 유출 자체 우려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AD0CDA-7CD2-44E3-A814-88EF10985350}"/>
              </a:ext>
            </a:extLst>
          </p:cNvPr>
          <p:cNvSpPr txBox="1"/>
          <p:nvPr/>
        </p:nvSpPr>
        <p:spPr>
          <a:xfrm>
            <a:off x="947738" y="2966114"/>
            <a:ext cx="2622834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뉴스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권도형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테라 폭락 때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김앤장에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억 송금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F4DEE7-C0FB-42D3-A037-99E1C6D312B2}"/>
              </a:ext>
            </a:extLst>
          </p:cNvPr>
          <p:cNvSpPr/>
          <p:nvPr/>
        </p:nvSpPr>
        <p:spPr bwMode="auto">
          <a:xfrm>
            <a:off x="738034" y="517199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5519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5872" y="567974"/>
            <a:ext cx="889988" cy="215444"/>
          </a:xfrm>
        </p:spPr>
        <p:txBody>
          <a:bodyPr/>
          <a:lstStyle/>
          <a:p>
            <a:r>
              <a:rPr lang="en-US" altLang="ko-KR" dirty="0"/>
              <a:t>SB_KNP_ 05_03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71254"/>
              </p:ext>
            </p:extLst>
          </p:nvPr>
        </p:nvGraphicFramePr>
        <p:xfrm>
          <a:off x="8939284" y="973008"/>
          <a:ext cx="3152632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버전 화면은 별도의 화면입니다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spc="0" normalizeH="0" baseline="0" noProof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카피라이터 표시 </a:t>
                      </a:r>
                      <a:endParaRPr kumimoji="1" lang="en-US" altLang="ko-KR" sz="700" b="1" i="0" u="none" strike="noStrike" kern="1200" cap="none" spc="0" normalizeH="0" baseline="0" noProof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spc="0" normalizeH="0" baseline="0" noProof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r>
                        <a:rPr kumimoji="1" lang="ko-KR" altLang="en-US" sz="700" b="1" i="0" u="none" strike="noStrike" kern="1200" cap="none" spc="0" normalizeH="0" baseline="0" noProof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메인화면으로</a:t>
                      </a:r>
                      <a:r>
                        <a:rPr kumimoji="1" lang="ko-KR" altLang="en-US" sz="700" b="1" i="0" u="none" strike="noStrike" kern="1200" cap="none" spc="0" normalizeH="0" baseline="0" noProof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endParaRPr kumimoji="1" lang="en-US" altLang="ko-KR" sz="700" b="1" i="0" u="none" strike="noStrike" kern="1200" cap="none" spc="0" normalizeH="0" baseline="0" noProof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4B22CF7-0F5A-48D2-9A06-74959E885930}"/>
              </a:ext>
            </a:extLst>
          </p:cNvPr>
          <p:cNvSpPr txBox="1"/>
          <p:nvPr/>
        </p:nvSpPr>
        <p:spPr>
          <a:xfrm>
            <a:off x="947738" y="1289644"/>
            <a:ext cx="7092950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AutoNum type="arabicPeriod" startAt="4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 startAt="4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 startAt="4"/>
            </a:pP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812417-666A-42BE-B8DF-52820F3A023A}"/>
              </a:ext>
            </a:extLst>
          </p:cNvPr>
          <p:cNvSpPr txBox="1"/>
          <p:nvPr/>
        </p:nvSpPr>
        <p:spPr>
          <a:xfrm>
            <a:off x="947738" y="2106930"/>
            <a:ext cx="7092950" cy="151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포털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4BE936-48A3-40E4-92F9-6A9501A64BAA}"/>
              </a:ext>
            </a:extLst>
          </p:cNvPr>
          <p:cNvSpPr txBox="1"/>
          <p:nvPr/>
        </p:nvSpPr>
        <p:spPr>
          <a:xfrm>
            <a:off x="947738" y="3752850"/>
            <a:ext cx="7092950" cy="151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한달 최대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간병비와 바꾼 일상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음주운전 차량이 길 걷던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부부 덮쳐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아내는 숨지고 남편은 중상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새만금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신항만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공사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와르르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‘…</a:t>
            </a:r>
            <a:r>
              <a:rPr lang="ko-KR" altLang="en-US" sz="9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땜질식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덧댐 공사만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곳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57A8A3-BEF2-4F60-862C-84576AC96EB8}"/>
              </a:ext>
            </a:extLst>
          </p:cNvPr>
          <p:cNvCxnSpPr/>
          <p:nvPr/>
        </p:nvCxnSpPr>
        <p:spPr bwMode="auto">
          <a:xfrm>
            <a:off x="947738" y="5859833"/>
            <a:ext cx="709295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809FF5-CFA7-4FDF-AA30-817F4B0A67FB}"/>
              </a:ext>
            </a:extLst>
          </p:cNvPr>
          <p:cNvSpPr txBox="1"/>
          <p:nvPr/>
        </p:nvSpPr>
        <p:spPr>
          <a:xfrm>
            <a:off x="947738" y="5962106"/>
            <a:ext cx="612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KBS / 07235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영등포구 </a:t>
            </a:r>
            <a:r>
              <a:rPr lang="ko-KR" altLang="en-US" sz="700" b="0" i="0" dirty="0" err="1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여의공원로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13(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여의도동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대표전화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02-781-1000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기사배열 책임자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청소년보호책임자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정영훈</a:t>
            </a:r>
          </a:p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KBS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뉴스 인터넷 서비스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마포구 </a:t>
            </a:r>
            <a:r>
              <a:rPr lang="ko-KR" altLang="en-US" sz="700" b="0" i="0" dirty="0" err="1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매봉산로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45 KBS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미디어센터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시청자상담실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02-781-1000 / 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등록번호 서울 자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00297 (2010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700" b="0" i="0" dirty="0">
              <a:solidFill>
                <a:srgbClr val="54585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700" b="0" i="0" dirty="0">
                <a:solidFill>
                  <a:srgbClr val="54585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KBS All Rights Reserved.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6633AAE-0CE4-4544-B9D9-CFDC641E1F73}"/>
              </a:ext>
            </a:extLst>
          </p:cNvPr>
          <p:cNvSpPr/>
          <p:nvPr/>
        </p:nvSpPr>
        <p:spPr bwMode="auto">
          <a:xfrm>
            <a:off x="738034" y="602124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3E436-0500-4874-986F-CF7C831316A0}"/>
              </a:ext>
            </a:extLst>
          </p:cNvPr>
          <p:cNvSpPr txBox="1"/>
          <p:nvPr/>
        </p:nvSpPr>
        <p:spPr>
          <a:xfrm>
            <a:off x="947738" y="5501050"/>
            <a:ext cx="709295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u="sng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900" u="sng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900" u="sng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u="sng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63CFC0B-41E0-48FC-B9E8-31116E3B02BE}"/>
              </a:ext>
            </a:extLst>
          </p:cNvPr>
          <p:cNvSpPr/>
          <p:nvPr/>
        </p:nvSpPr>
        <p:spPr bwMode="auto">
          <a:xfrm>
            <a:off x="738034" y="554227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4038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1560042" cy="584775"/>
          </a:xfrm>
        </p:spPr>
        <p:txBody>
          <a:bodyPr/>
          <a:lstStyle/>
          <a:p>
            <a:r>
              <a:rPr lang="ko-KR" altLang="en-US" dirty="0"/>
              <a:t>분야별 </a:t>
            </a:r>
          </a:p>
        </p:txBody>
      </p:sp>
    </p:spTree>
    <p:extLst>
      <p:ext uri="{BB962C8B-B14F-4D97-AF65-F5344CB8AC3E}">
        <p14:creationId xmlns:p14="http://schemas.microsoft.com/office/powerpoint/2010/main" val="10101829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EACF141-8AB1-480A-97E2-C48503023F86}"/>
              </a:ext>
            </a:extLst>
          </p:cNvPr>
          <p:cNvSpPr/>
          <p:nvPr/>
        </p:nvSpPr>
        <p:spPr bwMode="auto">
          <a:xfrm>
            <a:off x="961493" y="4637661"/>
            <a:ext cx="7066826" cy="1924594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976549" cy="215444"/>
          </a:xfrm>
        </p:spPr>
        <p:txBody>
          <a:bodyPr/>
          <a:lstStyle/>
          <a:p>
            <a:r>
              <a:rPr lang="ko-KR" altLang="en-US" dirty="0"/>
              <a:t>분야별 기본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76549" cy="215444"/>
          </a:xfrm>
        </p:spPr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06605"/>
              </p:ext>
            </p:extLst>
          </p:nvPr>
        </p:nvGraphicFramePr>
        <p:xfrm>
          <a:off x="8939284" y="973008"/>
          <a:ext cx="3152632" cy="409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기본 공통 화면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예외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바로가기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분야 선택 시 해당 분야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현행 분야별 구분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헤드라인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분야에 대한 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지난시간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지난시간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선택 및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화살표 버튼을 통해 날짜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날짜가 존재하지 않는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“2023.00.00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 뉴스정보가 없습니다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날짜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캘린더 아이콘 클릭 시 캘린더 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F9D463-0F5A-454D-8238-85C9B2C006D5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1128938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4F75393-C5CD-4E0B-AF02-F5468E47D703}"/>
              </a:ext>
            </a:extLst>
          </p:cNvPr>
          <p:cNvSpPr>
            <a:spLocks noChangeAspect="1"/>
          </p:cNvSpPr>
          <p:nvPr/>
        </p:nvSpPr>
        <p:spPr bwMode="auto">
          <a:xfrm>
            <a:off x="3913394" y="4315386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2023.06.23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 descr="C:\Users\nexti\Downloads\date_range_FILL0_wght400_GRAD0_opsz48.png">
            <a:extLst>
              <a:ext uri="{FF2B5EF4-FFF2-40B4-BE49-F238E27FC236}">
                <a16:creationId xmlns:a16="http://schemas.microsoft.com/office/drawing/2014/main" id="{F3831A84-2366-4BD4-88D5-A7D63FFCD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1912" y="4363606"/>
            <a:ext cx="151511" cy="151511"/>
          </a:xfrm>
          <a:prstGeom prst="rect">
            <a:avLst/>
          </a:prstGeom>
          <a:noFill/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16D990-B9A2-489C-9C0F-D3B15992B226}"/>
              </a:ext>
            </a:extLst>
          </p:cNvPr>
          <p:cNvSpPr>
            <a:spLocks noChangeAspect="1"/>
          </p:cNvSpPr>
          <p:nvPr/>
        </p:nvSpPr>
        <p:spPr bwMode="auto">
          <a:xfrm>
            <a:off x="3760518" y="4315386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207F76-3003-45B1-9A1F-12665C237640}"/>
              </a:ext>
            </a:extLst>
          </p:cNvPr>
          <p:cNvSpPr>
            <a:spLocks noChangeAspect="1"/>
          </p:cNvSpPr>
          <p:nvPr/>
        </p:nvSpPr>
        <p:spPr bwMode="auto">
          <a:xfrm>
            <a:off x="5136472" y="4315386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1B77E0E-1030-4DA1-B21B-347DF002557C}"/>
              </a:ext>
            </a:extLst>
          </p:cNvPr>
          <p:cNvSpPr/>
          <p:nvPr/>
        </p:nvSpPr>
        <p:spPr bwMode="auto">
          <a:xfrm>
            <a:off x="711906" y="114610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87AE568-7B42-4CCC-9B23-DB9DE4043BDB}"/>
              </a:ext>
            </a:extLst>
          </p:cNvPr>
          <p:cNvSpPr/>
          <p:nvPr/>
        </p:nvSpPr>
        <p:spPr bwMode="auto">
          <a:xfrm>
            <a:off x="711906" y="530236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5CECED-5117-4C0C-8083-8FCED3125679}"/>
              </a:ext>
            </a:extLst>
          </p:cNvPr>
          <p:cNvSpPr>
            <a:spLocks noChangeAspect="1"/>
          </p:cNvSpPr>
          <p:nvPr/>
        </p:nvSpPr>
        <p:spPr bwMode="auto">
          <a:xfrm>
            <a:off x="1569337" y="1147374"/>
            <a:ext cx="514906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  경제  사회   문화  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IT〮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과학   국제 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재난〮기후〮환경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생활〮건강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스포츠   연예   날씨   이슈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7E65CD5-7D5A-4F4A-8FD0-20CAA29332AB}"/>
              </a:ext>
            </a:extLst>
          </p:cNvPr>
          <p:cNvSpPr/>
          <p:nvPr/>
        </p:nvSpPr>
        <p:spPr bwMode="auto">
          <a:xfrm>
            <a:off x="970203" y="1463041"/>
            <a:ext cx="5337770" cy="1418908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C4231E0-C22F-461B-8FAD-B9A9FC1BDBAB}"/>
              </a:ext>
            </a:extLst>
          </p:cNvPr>
          <p:cNvSpPr/>
          <p:nvPr/>
        </p:nvSpPr>
        <p:spPr bwMode="auto">
          <a:xfrm>
            <a:off x="1025113" y="1524001"/>
            <a:ext cx="2535855" cy="1298682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0295B9-C047-4124-85C6-205AE2071670}"/>
              </a:ext>
            </a:extLst>
          </p:cNvPr>
          <p:cNvSpPr txBox="1"/>
          <p:nvPr/>
        </p:nvSpPr>
        <p:spPr>
          <a:xfrm>
            <a:off x="3771693" y="1669145"/>
            <a:ext cx="232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86434A-FEF3-46FB-80B6-17755E68ECFB}"/>
              </a:ext>
            </a:extLst>
          </p:cNvPr>
          <p:cNvSpPr txBox="1"/>
          <p:nvPr/>
        </p:nvSpPr>
        <p:spPr>
          <a:xfrm>
            <a:off x="3802978" y="2170041"/>
            <a:ext cx="2275604" cy="46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 반납하겠다고 했습니다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9D72E20-BE9A-4718-965B-68E2445C9A57}"/>
              </a:ext>
            </a:extLst>
          </p:cNvPr>
          <p:cNvSpPr/>
          <p:nvPr/>
        </p:nvSpPr>
        <p:spPr bwMode="auto">
          <a:xfrm>
            <a:off x="6381821" y="1471748"/>
            <a:ext cx="1646498" cy="261227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B54D7D0-E832-47B4-8DAC-5A2DACE97BFB}"/>
              </a:ext>
            </a:extLst>
          </p:cNvPr>
          <p:cNvSpPr/>
          <p:nvPr/>
        </p:nvSpPr>
        <p:spPr bwMode="auto">
          <a:xfrm>
            <a:off x="970203" y="2960778"/>
            <a:ext cx="1284142" cy="112324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41F524-64BB-4237-8CCD-BF256213D4AB}"/>
              </a:ext>
            </a:extLst>
          </p:cNvPr>
          <p:cNvSpPr/>
          <p:nvPr/>
        </p:nvSpPr>
        <p:spPr bwMode="auto">
          <a:xfrm>
            <a:off x="1025153" y="3011887"/>
            <a:ext cx="1185674" cy="61541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FD627FC-33E4-4CE0-8D8F-6689AAFFA2B1}"/>
              </a:ext>
            </a:extLst>
          </p:cNvPr>
          <p:cNvSpPr/>
          <p:nvPr/>
        </p:nvSpPr>
        <p:spPr bwMode="auto">
          <a:xfrm>
            <a:off x="2320343" y="2960778"/>
            <a:ext cx="1284142" cy="112324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654FE38-56B3-41DD-B98B-66F2A4F89433}"/>
              </a:ext>
            </a:extLst>
          </p:cNvPr>
          <p:cNvSpPr/>
          <p:nvPr/>
        </p:nvSpPr>
        <p:spPr bwMode="auto">
          <a:xfrm>
            <a:off x="2375294" y="3011887"/>
            <a:ext cx="1185674" cy="61541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D7B481E-28CB-420E-BC26-B90A39D4EDA7}"/>
              </a:ext>
            </a:extLst>
          </p:cNvPr>
          <p:cNvSpPr/>
          <p:nvPr/>
        </p:nvSpPr>
        <p:spPr bwMode="auto">
          <a:xfrm>
            <a:off x="3678333" y="2960778"/>
            <a:ext cx="1284142" cy="112324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B9D8475-7EF7-4E0C-8030-CEFC2A9D4006}"/>
              </a:ext>
            </a:extLst>
          </p:cNvPr>
          <p:cNvSpPr/>
          <p:nvPr/>
        </p:nvSpPr>
        <p:spPr bwMode="auto">
          <a:xfrm>
            <a:off x="3733283" y="3011887"/>
            <a:ext cx="1185674" cy="61541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0612B43-42B0-49D7-8CF1-88E64D9D5695}"/>
              </a:ext>
            </a:extLst>
          </p:cNvPr>
          <p:cNvSpPr/>
          <p:nvPr/>
        </p:nvSpPr>
        <p:spPr bwMode="auto">
          <a:xfrm>
            <a:off x="5028473" y="2960778"/>
            <a:ext cx="1284142" cy="112324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493AA46-1FA2-4ED8-AFBB-17DD0B4E441A}"/>
              </a:ext>
            </a:extLst>
          </p:cNvPr>
          <p:cNvSpPr/>
          <p:nvPr/>
        </p:nvSpPr>
        <p:spPr bwMode="auto">
          <a:xfrm>
            <a:off x="5083423" y="3011887"/>
            <a:ext cx="1185674" cy="61541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F33201-997C-4B2D-911D-7A22F18D3305}"/>
              </a:ext>
            </a:extLst>
          </p:cNvPr>
          <p:cNvSpPr txBox="1"/>
          <p:nvPr/>
        </p:nvSpPr>
        <p:spPr>
          <a:xfrm>
            <a:off x="991209" y="3663586"/>
            <a:ext cx="1215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084912-F3CF-4463-90DB-8CB8130F2EC1}"/>
              </a:ext>
            </a:extLst>
          </p:cNvPr>
          <p:cNvSpPr txBox="1"/>
          <p:nvPr/>
        </p:nvSpPr>
        <p:spPr>
          <a:xfrm>
            <a:off x="2358455" y="3663586"/>
            <a:ext cx="1215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1A6D4B-286C-4CAC-9A3E-683A3C4708A9}"/>
              </a:ext>
            </a:extLst>
          </p:cNvPr>
          <p:cNvSpPr txBox="1"/>
          <p:nvPr/>
        </p:nvSpPr>
        <p:spPr>
          <a:xfrm>
            <a:off x="3708284" y="3663586"/>
            <a:ext cx="1215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152EAD-BB58-4661-9FC8-8D6FA32B669D}"/>
              </a:ext>
            </a:extLst>
          </p:cNvPr>
          <p:cNvSpPr txBox="1"/>
          <p:nvPr/>
        </p:nvSpPr>
        <p:spPr>
          <a:xfrm>
            <a:off x="5058112" y="3663586"/>
            <a:ext cx="1215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C7A4650-AAD4-4AF5-B6E6-AB0764ECD5D7}"/>
              </a:ext>
            </a:extLst>
          </p:cNvPr>
          <p:cNvSpPr>
            <a:spLocks noChangeAspect="1"/>
          </p:cNvSpPr>
          <p:nvPr/>
        </p:nvSpPr>
        <p:spPr bwMode="auto">
          <a:xfrm>
            <a:off x="6411420" y="1555658"/>
            <a:ext cx="155836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HOT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A798C5-3E20-4156-8AD0-CED94DD34838}"/>
              </a:ext>
            </a:extLst>
          </p:cNvPr>
          <p:cNvSpPr txBox="1"/>
          <p:nvPr/>
        </p:nvSpPr>
        <p:spPr>
          <a:xfrm>
            <a:off x="6451484" y="1772367"/>
            <a:ext cx="1558366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일간 가장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뜨거운 뉴스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BF528586-98A3-4937-BE4B-89C6227D08D4}"/>
              </a:ext>
            </a:extLst>
          </p:cNvPr>
          <p:cNvSpPr/>
          <p:nvPr/>
        </p:nvSpPr>
        <p:spPr bwMode="auto">
          <a:xfrm>
            <a:off x="1025152" y="4784429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7FAD29D-E7AC-4269-B63D-466E07E8B60B}"/>
              </a:ext>
            </a:extLst>
          </p:cNvPr>
          <p:cNvSpPr txBox="1"/>
          <p:nvPr/>
        </p:nvSpPr>
        <p:spPr>
          <a:xfrm>
            <a:off x="2432721" y="5311460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20E9D0-9004-4B43-9B3A-784A8D95D059}"/>
              </a:ext>
            </a:extLst>
          </p:cNvPr>
          <p:cNvSpPr txBox="1"/>
          <p:nvPr/>
        </p:nvSpPr>
        <p:spPr>
          <a:xfrm>
            <a:off x="2431866" y="4773190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58F6603-EF06-4583-98B6-04DBCCC1F457}"/>
              </a:ext>
            </a:extLst>
          </p:cNvPr>
          <p:cNvSpPr txBox="1"/>
          <p:nvPr/>
        </p:nvSpPr>
        <p:spPr>
          <a:xfrm>
            <a:off x="2429200" y="5058220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41FBF4D-54C7-486D-8581-5F71DD98B246}"/>
              </a:ext>
            </a:extLst>
          </p:cNvPr>
          <p:cNvSpPr/>
          <p:nvPr/>
        </p:nvSpPr>
        <p:spPr bwMode="auto">
          <a:xfrm>
            <a:off x="4552124" y="4784429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AE8128-3690-4986-A006-CE4C8B44167C}"/>
              </a:ext>
            </a:extLst>
          </p:cNvPr>
          <p:cNvSpPr txBox="1"/>
          <p:nvPr/>
        </p:nvSpPr>
        <p:spPr>
          <a:xfrm>
            <a:off x="5959693" y="5311460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F022FCD-C782-4D93-BF3C-8B9AD9FE428A}"/>
              </a:ext>
            </a:extLst>
          </p:cNvPr>
          <p:cNvSpPr txBox="1"/>
          <p:nvPr/>
        </p:nvSpPr>
        <p:spPr>
          <a:xfrm>
            <a:off x="5958838" y="4773190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3EBC176-A69B-4D5B-9A62-A5EDB32657EC}"/>
              </a:ext>
            </a:extLst>
          </p:cNvPr>
          <p:cNvSpPr txBox="1"/>
          <p:nvPr/>
        </p:nvSpPr>
        <p:spPr>
          <a:xfrm>
            <a:off x="5956172" y="5058220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453DC46-33BC-4B5B-833D-B5F6C516384B}"/>
              </a:ext>
            </a:extLst>
          </p:cNvPr>
          <p:cNvSpPr/>
          <p:nvPr/>
        </p:nvSpPr>
        <p:spPr bwMode="auto">
          <a:xfrm>
            <a:off x="1025152" y="5672703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E7CE01B-9039-470C-97BB-877524E79838}"/>
              </a:ext>
            </a:extLst>
          </p:cNvPr>
          <p:cNvSpPr txBox="1"/>
          <p:nvPr/>
        </p:nvSpPr>
        <p:spPr>
          <a:xfrm>
            <a:off x="2432721" y="6199734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6086A5-A40F-4049-A179-062D0E46ECE4}"/>
              </a:ext>
            </a:extLst>
          </p:cNvPr>
          <p:cNvSpPr txBox="1"/>
          <p:nvPr/>
        </p:nvSpPr>
        <p:spPr>
          <a:xfrm>
            <a:off x="2431866" y="5661464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37EC74-7F46-44BD-B423-E40B1DC22D86}"/>
              </a:ext>
            </a:extLst>
          </p:cNvPr>
          <p:cNvSpPr txBox="1"/>
          <p:nvPr/>
        </p:nvSpPr>
        <p:spPr>
          <a:xfrm>
            <a:off x="2429200" y="5946494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916AD59-F10A-4D0E-BBE5-4260E995E23E}"/>
              </a:ext>
            </a:extLst>
          </p:cNvPr>
          <p:cNvSpPr/>
          <p:nvPr/>
        </p:nvSpPr>
        <p:spPr bwMode="auto">
          <a:xfrm>
            <a:off x="4552124" y="5672703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A2E589A-9986-47F4-90EA-8B1C822B1BE4}"/>
              </a:ext>
            </a:extLst>
          </p:cNvPr>
          <p:cNvSpPr txBox="1"/>
          <p:nvPr/>
        </p:nvSpPr>
        <p:spPr>
          <a:xfrm>
            <a:off x="5959693" y="6199734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9A33D9A-FFCB-4440-B9A7-C25586E7E9AA}"/>
              </a:ext>
            </a:extLst>
          </p:cNvPr>
          <p:cNvSpPr txBox="1"/>
          <p:nvPr/>
        </p:nvSpPr>
        <p:spPr>
          <a:xfrm>
            <a:off x="5958838" y="5661464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472EC0-E75D-46D6-A77E-D86F460F94BD}"/>
              </a:ext>
            </a:extLst>
          </p:cNvPr>
          <p:cNvSpPr txBox="1"/>
          <p:nvPr/>
        </p:nvSpPr>
        <p:spPr>
          <a:xfrm>
            <a:off x="5956172" y="5946494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558F2C-717B-4327-8752-B8778088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290" y="4571624"/>
            <a:ext cx="1246266" cy="1498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E01E3F4-AA88-4181-8422-E7B166D7F7E6}"/>
              </a:ext>
            </a:extLst>
          </p:cNvPr>
          <p:cNvCxnSpPr/>
          <p:nvPr/>
        </p:nvCxnSpPr>
        <p:spPr bwMode="auto">
          <a:xfrm>
            <a:off x="6451484" y="2003767"/>
            <a:ext cx="151830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0DE7-FC84-47FA-83F8-6FC04F424E93}"/>
              </a:ext>
            </a:extLst>
          </p:cNvPr>
          <p:cNvSpPr txBox="1"/>
          <p:nvPr/>
        </p:nvSpPr>
        <p:spPr>
          <a:xfrm>
            <a:off x="6426926" y="2908649"/>
            <a:ext cx="1573433" cy="336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3CEFF02-6B29-4A55-AE03-63C092DFD404}"/>
              </a:ext>
            </a:extLst>
          </p:cNvPr>
          <p:cNvSpPr/>
          <p:nvPr/>
        </p:nvSpPr>
        <p:spPr bwMode="auto">
          <a:xfrm>
            <a:off x="6453544" y="2080071"/>
            <a:ext cx="1518303" cy="788064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76CA8A-AD7E-4E37-AEF7-E144FC8DFD14}"/>
              </a:ext>
            </a:extLst>
          </p:cNvPr>
          <p:cNvSpPr txBox="1"/>
          <p:nvPr/>
        </p:nvSpPr>
        <p:spPr>
          <a:xfrm>
            <a:off x="6426926" y="3291825"/>
            <a:ext cx="157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고쳐도 안 고쳐도 문제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국방부  결국 조사본부 재검토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54BC57-0DE5-4E89-ADEB-6669EC817B84}"/>
              </a:ext>
            </a:extLst>
          </p:cNvPr>
          <p:cNvSpPr txBox="1"/>
          <p:nvPr/>
        </p:nvSpPr>
        <p:spPr>
          <a:xfrm>
            <a:off x="6426926" y="3675002"/>
            <a:ext cx="157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고쳐도 안 고쳐도 문제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국방부  결국 조사본부 재검토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5BBB1581-9D1C-4B87-BE21-5663474D0A85}"/>
              </a:ext>
            </a:extLst>
          </p:cNvPr>
          <p:cNvSpPr/>
          <p:nvPr/>
        </p:nvSpPr>
        <p:spPr bwMode="auto">
          <a:xfrm>
            <a:off x="711906" y="270493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9797365-BA86-4B83-8AE1-919104FDECDD}"/>
              </a:ext>
            </a:extLst>
          </p:cNvPr>
          <p:cNvSpPr/>
          <p:nvPr/>
        </p:nvSpPr>
        <p:spPr bwMode="auto">
          <a:xfrm>
            <a:off x="8088066" y="270493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19E2E3C-7C03-4037-A641-1A61C0457C2D}"/>
              </a:ext>
            </a:extLst>
          </p:cNvPr>
          <p:cNvSpPr/>
          <p:nvPr/>
        </p:nvSpPr>
        <p:spPr bwMode="auto">
          <a:xfrm>
            <a:off x="991209" y="98683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EC913B4-0C3B-42AC-8864-B3301BFE05E9}"/>
              </a:ext>
            </a:extLst>
          </p:cNvPr>
          <p:cNvSpPr/>
          <p:nvPr/>
        </p:nvSpPr>
        <p:spPr bwMode="auto">
          <a:xfrm>
            <a:off x="3325106" y="98683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1C50914-2987-47D3-9FF3-57FAB1D91492}"/>
              </a:ext>
            </a:extLst>
          </p:cNvPr>
          <p:cNvSpPr/>
          <p:nvPr/>
        </p:nvSpPr>
        <p:spPr bwMode="auto">
          <a:xfrm>
            <a:off x="965083" y="201445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905E3D3-A7F9-4136-9200-CDC134C1D348}"/>
              </a:ext>
            </a:extLst>
          </p:cNvPr>
          <p:cNvSpPr/>
          <p:nvPr/>
        </p:nvSpPr>
        <p:spPr bwMode="auto">
          <a:xfrm>
            <a:off x="965083" y="334686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0080FFB-6EA0-4172-803D-1E15AA535EAF}"/>
              </a:ext>
            </a:extLst>
          </p:cNvPr>
          <p:cNvSpPr/>
          <p:nvPr/>
        </p:nvSpPr>
        <p:spPr bwMode="auto">
          <a:xfrm>
            <a:off x="3490569" y="43744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A932D9F-F30A-4ECC-9425-9FEA0F5CCC09}"/>
              </a:ext>
            </a:extLst>
          </p:cNvPr>
          <p:cNvSpPr/>
          <p:nvPr/>
        </p:nvSpPr>
        <p:spPr bwMode="auto">
          <a:xfrm>
            <a:off x="965083" y="523662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F4ECB3F-6991-4871-8401-A75EC0D68AC4}"/>
              </a:ext>
            </a:extLst>
          </p:cNvPr>
          <p:cNvSpPr/>
          <p:nvPr/>
        </p:nvSpPr>
        <p:spPr bwMode="auto">
          <a:xfrm>
            <a:off x="3289666" y="2531018"/>
            <a:ext cx="199692" cy="19969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2DEA48CA-41A9-464A-8DF0-D338A6565293}"/>
              </a:ext>
            </a:extLst>
          </p:cNvPr>
          <p:cNvSpPr/>
          <p:nvPr/>
        </p:nvSpPr>
        <p:spPr bwMode="auto">
          <a:xfrm>
            <a:off x="2010504" y="3428999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C738E23-DF67-4898-9C0B-E6BFA9A31C9D}"/>
              </a:ext>
            </a:extLst>
          </p:cNvPr>
          <p:cNvSpPr/>
          <p:nvPr/>
        </p:nvSpPr>
        <p:spPr bwMode="auto">
          <a:xfrm>
            <a:off x="4710162" y="3428999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46FEE9A0-5691-4246-9999-33AFD9C77BD8}"/>
              </a:ext>
            </a:extLst>
          </p:cNvPr>
          <p:cNvSpPr/>
          <p:nvPr/>
        </p:nvSpPr>
        <p:spPr bwMode="auto">
          <a:xfrm>
            <a:off x="7752857" y="2653936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0CDC74C4-09F8-4AC0-A2FE-4E756152A104}"/>
              </a:ext>
            </a:extLst>
          </p:cNvPr>
          <p:cNvSpPr/>
          <p:nvPr/>
        </p:nvSpPr>
        <p:spPr bwMode="auto">
          <a:xfrm>
            <a:off x="2222915" y="6198324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AA73039-2B39-4E28-9062-4BC8DCF1A47B}"/>
              </a:ext>
            </a:extLst>
          </p:cNvPr>
          <p:cNvSpPr/>
          <p:nvPr/>
        </p:nvSpPr>
        <p:spPr bwMode="auto">
          <a:xfrm>
            <a:off x="4448512" y="509728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2764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976549" cy="215444"/>
          </a:xfrm>
        </p:spPr>
        <p:txBody>
          <a:bodyPr/>
          <a:lstStyle/>
          <a:p>
            <a:r>
              <a:rPr lang="ko-KR" altLang="en-US" dirty="0"/>
              <a:t>분야별 기본 목록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76549" cy="215444"/>
          </a:xfrm>
        </p:spPr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/>
        </p:nvGraphicFramePr>
        <p:xfrm>
          <a:off x="8939284" y="973008"/>
          <a:ext cx="3152632" cy="409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기본 공통 화면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예외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바로가기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분야 선택 시 해당 분야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현행 분야별 구분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헤드라인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분야에 대한 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지난시간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지난시간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선택 및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화살표 버튼을 통해 날짜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날짜가 존재하지 않는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“2023.00.00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 뉴스정보가 없습니다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날짜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캘린더 아이콘 클릭 시 캘린더 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A41C464-833D-4339-A553-05AF174E0E34}"/>
              </a:ext>
            </a:extLst>
          </p:cNvPr>
          <p:cNvSpPr/>
          <p:nvPr/>
        </p:nvSpPr>
        <p:spPr bwMode="auto">
          <a:xfrm>
            <a:off x="961493" y="973007"/>
            <a:ext cx="7066826" cy="4313096"/>
          </a:xfrm>
          <a:prstGeom prst="roundRect">
            <a:avLst>
              <a:gd name="adj" fmla="val 300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2661B0-F39E-46F0-B11F-9C568FE62B2A}"/>
              </a:ext>
            </a:extLst>
          </p:cNvPr>
          <p:cNvSpPr/>
          <p:nvPr/>
        </p:nvSpPr>
        <p:spPr bwMode="auto">
          <a:xfrm>
            <a:off x="1025152" y="1119776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C71E58-976F-4E3D-9B1B-212811F23C86}"/>
              </a:ext>
            </a:extLst>
          </p:cNvPr>
          <p:cNvSpPr txBox="1"/>
          <p:nvPr/>
        </p:nvSpPr>
        <p:spPr>
          <a:xfrm>
            <a:off x="2432721" y="1646807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694267-1D21-4FEB-91B5-FA4FF07502A6}"/>
              </a:ext>
            </a:extLst>
          </p:cNvPr>
          <p:cNvSpPr txBox="1"/>
          <p:nvPr/>
        </p:nvSpPr>
        <p:spPr>
          <a:xfrm>
            <a:off x="2431866" y="1108537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C0AF4-635E-46E2-8854-9FC3DDAB270B}"/>
              </a:ext>
            </a:extLst>
          </p:cNvPr>
          <p:cNvSpPr txBox="1"/>
          <p:nvPr/>
        </p:nvSpPr>
        <p:spPr>
          <a:xfrm>
            <a:off x="2429200" y="1393567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CD87559-7C53-4B64-AF1B-6C4BED2B327A}"/>
              </a:ext>
            </a:extLst>
          </p:cNvPr>
          <p:cNvSpPr/>
          <p:nvPr/>
        </p:nvSpPr>
        <p:spPr bwMode="auto">
          <a:xfrm>
            <a:off x="4552124" y="1119776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3213D-2F15-45FE-8D91-C731621AEC67}"/>
              </a:ext>
            </a:extLst>
          </p:cNvPr>
          <p:cNvSpPr txBox="1"/>
          <p:nvPr/>
        </p:nvSpPr>
        <p:spPr>
          <a:xfrm>
            <a:off x="5959693" y="1646807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A971F5-B845-4FE8-BE1F-4C76A4B1B8AA}"/>
              </a:ext>
            </a:extLst>
          </p:cNvPr>
          <p:cNvSpPr txBox="1"/>
          <p:nvPr/>
        </p:nvSpPr>
        <p:spPr>
          <a:xfrm>
            <a:off x="5958838" y="1108537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ABFB9-8238-429B-9715-F106788D6D5D}"/>
              </a:ext>
            </a:extLst>
          </p:cNvPr>
          <p:cNvSpPr txBox="1"/>
          <p:nvPr/>
        </p:nvSpPr>
        <p:spPr>
          <a:xfrm>
            <a:off x="5956172" y="1393567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B4FE236-BF91-445F-87FC-C4C88AE1FFC5}"/>
              </a:ext>
            </a:extLst>
          </p:cNvPr>
          <p:cNvSpPr/>
          <p:nvPr/>
        </p:nvSpPr>
        <p:spPr bwMode="auto">
          <a:xfrm>
            <a:off x="1025152" y="2008050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CC2E64-B34C-4226-889B-2378F24EC8D8}"/>
              </a:ext>
            </a:extLst>
          </p:cNvPr>
          <p:cNvSpPr txBox="1"/>
          <p:nvPr/>
        </p:nvSpPr>
        <p:spPr>
          <a:xfrm>
            <a:off x="2432721" y="2535081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7FBECA-FBE5-496D-AB96-67465515981E}"/>
              </a:ext>
            </a:extLst>
          </p:cNvPr>
          <p:cNvSpPr txBox="1"/>
          <p:nvPr/>
        </p:nvSpPr>
        <p:spPr>
          <a:xfrm>
            <a:off x="2431866" y="1996811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6ED2C1-15C9-4DC6-8F60-45454428EB39}"/>
              </a:ext>
            </a:extLst>
          </p:cNvPr>
          <p:cNvSpPr txBox="1"/>
          <p:nvPr/>
        </p:nvSpPr>
        <p:spPr>
          <a:xfrm>
            <a:off x="2429200" y="2281841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6A75A0C-5F5A-4A1F-8426-C3378769DD75}"/>
              </a:ext>
            </a:extLst>
          </p:cNvPr>
          <p:cNvSpPr/>
          <p:nvPr/>
        </p:nvSpPr>
        <p:spPr bwMode="auto">
          <a:xfrm>
            <a:off x="4552124" y="2008050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C86D8F-A208-4F1B-86B0-02B24B316DA3}"/>
              </a:ext>
            </a:extLst>
          </p:cNvPr>
          <p:cNvSpPr txBox="1"/>
          <p:nvPr/>
        </p:nvSpPr>
        <p:spPr>
          <a:xfrm>
            <a:off x="5959693" y="2535081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770C53-4FA7-44C7-8701-CC8DA35793D6}"/>
              </a:ext>
            </a:extLst>
          </p:cNvPr>
          <p:cNvSpPr txBox="1"/>
          <p:nvPr/>
        </p:nvSpPr>
        <p:spPr>
          <a:xfrm>
            <a:off x="5958838" y="1996811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4124E6-C163-4784-9C87-756F059A1A11}"/>
              </a:ext>
            </a:extLst>
          </p:cNvPr>
          <p:cNvSpPr txBox="1"/>
          <p:nvPr/>
        </p:nvSpPr>
        <p:spPr>
          <a:xfrm>
            <a:off x="5956172" y="2281841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E83591E-FDFE-4865-9C65-3F0D9C6AD03E}"/>
              </a:ext>
            </a:extLst>
          </p:cNvPr>
          <p:cNvSpPr/>
          <p:nvPr/>
        </p:nvSpPr>
        <p:spPr bwMode="auto">
          <a:xfrm>
            <a:off x="2222915" y="2533671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92ECC15-975E-41F9-8178-531E2155230C}"/>
              </a:ext>
            </a:extLst>
          </p:cNvPr>
          <p:cNvSpPr/>
          <p:nvPr/>
        </p:nvSpPr>
        <p:spPr bwMode="auto">
          <a:xfrm>
            <a:off x="5749887" y="1636688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03A2CB8-3F4D-4B09-B849-222AA3331AAA}"/>
              </a:ext>
            </a:extLst>
          </p:cNvPr>
          <p:cNvSpPr/>
          <p:nvPr/>
        </p:nvSpPr>
        <p:spPr bwMode="auto">
          <a:xfrm>
            <a:off x="1025152" y="2905033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C037B7-C35F-4101-B064-418CDADC786E}"/>
              </a:ext>
            </a:extLst>
          </p:cNvPr>
          <p:cNvSpPr txBox="1"/>
          <p:nvPr/>
        </p:nvSpPr>
        <p:spPr>
          <a:xfrm>
            <a:off x="2432721" y="3432064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AA39B-E38C-4597-8176-F6F7FDF9970E}"/>
              </a:ext>
            </a:extLst>
          </p:cNvPr>
          <p:cNvSpPr txBox="1"/>
          <p:nvPr/>
        </p:nvSpPr>
        <p:spPr>
          <a:xfrm>
            <a:off x="2431866" y="2893794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6494A3-3DB1-4020-BD40-11DF0A14B4A2}"/>
              </a:ext>
            </a:extLst>
          </p:cNvPr>
          <p:cNvSpPr txBox="1"/>
          <p:nvPr/>
        </p:nvSpPr>
        <p:spPr>
          <a:xfrm>
            <a:off x="2429200" y="3178824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3754EAF-1467-45DA-BFB5-81A352EAE02C}"/>
              </a:ext>
            </a:extLst>
          </p:cNvPr>
          <p:cNvSpPr/>
          <p:nvPr/>
        </p:nvSpPr>
        <p:spPr bwMode="auto">
          <a:xfrm>
            <a:off x="4552124" y="2905033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FFC36E-B434-4DE7-B9D8-7C5086EFCE82}"/>
              </a:ext>
            </a:extLst>
          </p:cNvPr>
          <p:cNvSpPr txBox="1"/>
          <p:nvPr/>
        </p:nvSpPr>
        <p:spPr>
          <a:xfrm>
            <a:off x="5959693" y="3432064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243734-CF37-4754-A079-24A5AF4D0F2C}"/>
              </a:ext>
            </a:extLst>
          </p:cNvPr>
          <p:cNvSpPr txBox="1"/>
          <p:nvPr/>
        </p:nvSpPr>
        <p:spPr>
          <a:xfrm>
            <a:off x="5958838" y="2893794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FC5399-EE9B-498C-A114-96D63300A4D0}"/>
              </a:ext>
            </a:extLst>
          </p:cNvPr>
          <p:cNvSpPr txBox="1"/>
          <p:nvPr/>
        </p:nvSpPr>
        <p:spPr>
          <a:xfrm>
            <a:off x="5956172" y="3178824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D08F6AE-434B-407E-A07E-3064657BB100}"/>
              </a:ext>
            </a:extLst>
          </p:cNvPr>
          <p:cNvSpPr/>
          <p:nvPr/>
        </p:nvSpPr>
        <p:spPr bwMode="auto">
          <a:xfrm>
            <a:off x="1025152" y="3793307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D0CC55-94ED-4BEF-A96C-7FFEEA9AAFC3}"/>
              </a:ext>
            </a:extLst>
          </p:cNvPr>
          <p:cNvSpPr txBox="1"/>
          <p:nvPr/>
        </p:nvSpPr>
        <p:spPr>
          <a:xfrm>
            <a:off x="2432721" y="4320338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3C4B38-569E-47A9-9934-3C2A15BF4A79}"/>
              </a:ext>
            </a:extLst>
          </p:cNvPr>
          <p:cNvSpPr txBox="1"/>
          <p:nvPr/>
        </p:nvSpPr>
        <p:spPr>
          <a:xfrm>
            <a:off x="2431866" y="3782068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7F60590-4412-42C6-A868-A532E636C503}"/>
              </a:ext>
            </a:extLst>
          </p:cNvPr>
          <p:cNvSpPr txBox="1"/>
          <p:nvPr/>
        </p:nvSpPr>
        <p:spPr>
          <a:xfrm>
            <a:off x="2429200" y="4067098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6736EAF-10EB-47C8-A2E8-68EE9E44CCA2}"/>
              </a:ext>
            </a:extLst>
          </p:cNvPr>
          <p:cNvSpPr/>
          <p:nvPr/>
        </p:nvSpPr>
        <p:spPr bwMode="auto">
          <a:xfrm>
            <a:off x="4552124" y="3793307"/>
            <a:ext cx="1397583" cy="72540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91D04E-3CE6-406E-841F-E53938076B89}"/>
              </a:ext>
            </a:extLst>
          </p:cNvPr>
          <p:cNvSpPr txBox="1"/>
          <p:nvPr/>
        </p:nvSpPr>
        <p:spPr>
          <a:xfrm>
            <a:off x="5959693" y="4320338"/>
            <a:ext cx="40047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764F642-102A-473C-8182-DC49A6599D9E}"/>
              </a:ext>
            </a:extLst>
          </p:cNvPr>
          <p:cNvSpPr txBox="1"/>
          <p:nvPr/>
        </p:nvSpPr>
        <p:spPr>
          <a:xfrm>
            <a:off x="5958838" y="3782068"/>
            <a:ext cx="186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B38613-8529-403C-84E1-0ECADE931D37}"/>
              </a:ext>
            </a:extLst>
          </p:cNvPr>
          <p:cNvSpPr txBox="1"/>
          <p:nvPr/>
        </p:nvSpPr>
        <p:spPr>
          <a:xfrm>
            <a:off x="5956172" y="4067098"/>
            <a:ext cx="1865552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</a:t>
            </a:r>
            <a:endParaRPr lang="en-US" altLang="ko-KR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4840A9C-F3E3-4752-9482-0690D852873F}"/>
              </a:ext>
            </a:extLst>
          </p:cNvPr>
          <p:cNvSpPr/>
          <p:nvPr/>
        </p:nvSpPr>
        <p:spPr bwMode="auto">
          <a:xfrm>
            <a:off x="2222915" y="4318928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623305D-E41D-47E6-B416-013762916C43}"/>
              </a:ext>
            </a:extLst>
          </p:cNvPr>
          <p:cNvSpPr/>
          <p:nvPr/>
        </p:nvSpPr>
        <p:spPr bwMode="auto">
          <a:xfrm>
            <a:off x="5749887" y="3421945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072660E-18A6-4A47-81AD-1A523C0294F2}"/>
              </a:ext>
            </a:extLst>
          </p:cNvPr>
          <p:cNvSpPr>
            <a:spLocks noChangeAspect="1"/>
          </p:cNvSpPr>
          <p:nvPr/>
        </p:nvSpPr>
        <p:spPr bwMode="auto">
          <a:xfrm>
            <a:off x="3850173" y="4778431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②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④ ⑤</a:t>
            </a:r>
            <a:endParaRPr lang="ko-KR" altLang="en-US" sz="11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521E392-B40D-4B6B-9873-CAED03FDF5A0}"/>
              </a:ext>
            </a:extLst>
          </p:cNvPr>
          <p:cNvSpPr>
            <a:spLocks noChangeAspect="1"/>
          </p:cNvSpPr>
          <p:nvPr/>
        </p:nvSpPr>
        <p:spPr bwMode="auto">
          <a:xfrm>
            <a:off x="3618816" y="4778431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90B33AB-266E-4D37-8A8C-89A0370EB77C}"/>
              </a:ext>
            </a:extLst>
          </p:cNvPr>
          <p:cNvSpPr>
            <a:spLocks noChangeAspect="1"/>
          </p:cNvSpPr>
          <p:nvPr/>
        </p:nvSpPr>
        <p:spPr bwMode="auto">
          <a:xfrm>
            <a:off x="4994770" y="4778431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5812CD17-81C6-4896-AB8D-07721CFA4BBB}"/>
              </a:ext>
            </a:extLst>
          </p:cNvPr>
          <p:cNvSpPr/>
          <p:nvPr/>
        </p:nvSpPr>
        <p:spPr bwMode="auto">
          <a:xfrm>
            <a:off x="961493" y="5432122"/>
            <a:ext cx="7066826" cy="400351"/>
          </a:xfrm>
          <a:prstGeom prst="roundRect">
            <a:avLst>
              <a:gd name="adj" fmla="val 22584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44D3A65-B88A-45C0-B58B-70ECDEEFD726}"/>
              </a:ext>
            </a:extLst>
          </p:cNvPr>
          <p:cNvSpPr>
            <a:spLocks noChangeAspect="1"/>
          </p:cNvSpPr>
          <p:nvPr/>
        </p:nvSpPr>
        <p:spPr bwMode="auto">
          <a:xfrm>
            <a:off x="1052886" y="5514000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오늘의 정치 키워드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96BF605-5118-4550-86F7-1247626E8421}"/>
              </a:ext>
            </a:extLst>
          </p:cNvPr>
          <p:cNvSpPr>
            <a:spLocks noChangeAspect="1"/>
          </p:cNvSpPr>
          <p:nvPr/>
        </p:nvSpPr>
        <p:spPr bwMode="auto">
          <a:xfrm>
            <a:off x="2690098" y="5514000"/>
            <a:ext cx="4390616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정무위원회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쥐스탱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트뤼도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김선교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 바이든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윤리특별위원회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FB13204-F13E-46C3-A485-67444F371584}"/>
              </a:ext>
            </a:extLst>
          </p:cNvPr>
          <p:cNvSpPr/>
          <p:nvPr/>
        </p:nvSpPr>
        <p:spPr bwMode="auto">
          <a:xfrm>
            <a:off x="711906" y="267270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DB1E5CB-04DF-474F-95B4-6F4606B1ADD9}"/>
              </a:ext>
            </a:extLst>
          </p:cNvPr>
          <p:cNvSpPr/>
          <p:nvPr/>
        </p:nvSpPr>
        <p:spPr bwMode="auto">
          <a:xfrm>
            <a:off x="3322063" y="483369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E96A08F1-F4D8-4440-B7E3-C082884EB655}"/>
              </a:ext>
            </a:extLst>
          </p:cNvPr>
          <p:cNvSpPr/>
          <p:nvPr/>
        </p:nvSpPr>
        <p:spPr bwMode="auto">
          <a:xfrm>
            <a:off x="711906" y="552911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351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324402" cy="215444"/>
          </a:xfrm>
        </p:spPr>
        <p:txBody>
          <a:bodyPr/>
          <a:lstStyle/>
          <a:p>
            <a:r>
              <a:rPr lang="ko-KR" altLang="en-US" dirty="0"/>
              <a:t>분야별 스포츠</a:t>
            </a:r>
            <a:r>
              <a:rPr lang="en-US" altLang="ko-KR" dirty="0"/>
              <a:t>/</a:t>
            </a:r>
            <a:r>
              <a:rPr lang="ko-KR" altLang="en-US" dirty="0"/>
              <a:t>연예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76549" cy="215444"/>
          </a:xfrm>
        </p:spPr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/>
        </p:nvGraphicFramePr>
        <p:xfrm>
          <a:off x="8939284" y="973008"/>
          <a:ext cx="3152632" cy="409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기본 공통 화면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예외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바로가기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분야 선택 시 해당 분야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현행 분야별 구분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헤드라인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분야에 대한 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지난시간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지난시간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선택 및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화살표 버튼을 통해 날짜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날짜가 존재하지 않는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“2023.00.00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 뉴스정보가 없습니다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날짜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캘린더 아이콘 클릭 시 캘린더 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F9D463-0F5A-454D-8238-85C9B2C006D5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1128938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5CECED-5117-4C0C-8083-8FCED3125679}"/>
              </a:ext>
            </a:extLst>
          </p:cNvPr>
          <p:cNvSpPr>
            <a:spLocks noChangeAspect="1"/>
          </p:cNvSpPr>
          <p:nvPr/>
        </p:nvSpPr>
        <p:spPr bwMode="auto">
          <a:xfrm>
            <a:off x="1560628" y="1147374"/>
            <a:ext cx="514906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  정치   경제  사회   문화  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IT〮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과학   국제 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재난〮기후〮환경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생활〮건강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연예   날씨   이슈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7E65CD5-7D5A-4F4A-8FD0-20CAA29332AB}"/>
              </a:ext>
            </a:extLst>
          </p:cNvPr>
          <p:cNvSpPr/>
          <p:nvPr/>
        </p:nvSpPr>
        <p:spPr bwMode="auto">
          <a:xfrm>
            <a:off x="970203" y="1463040"/>
            <a:ext cx="7058116" cy="2960914"/>
          </a:xfrm>
          <a:prstGeom prst="roundRect">
            <a:avLst>
              <a:gd name="adj" fmla="val 3202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C4231E0-C22F-461B-8FAD-B9A9FC1BDBAB}"/>
              </a:ext>
            </a:extLst>
          </p:cNvPr>
          <p:cNvSpPr/>
          <p:nvPr/>
        </p:nvSpPr>
        <p:spPr bwMode="auto">
          <a:xfrm>
            <a:off x="1028150" y="1532137"/>
            <a:ext cx="3427963" cy="1810568"/>
          </a:xfrm>
          <a:prstGeom prst="roundRect">
            <a:avLst>
              <a:gd name="adj" fmla="val 3754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0295B9-C047-4124-85C6-205AE2071670}"/>
              </a:ext>
            </a:extLst>
          </p:cNvPr>
          <p:cNvSpPr txBox="1"/>
          <p:nvPr/>
        </p:nvSpPr>
        <p:spPr>
          <a:xfrm>
            <a:off x="1040461" y="3419560"/>
            <a:ext cx="341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86434A-FEF3-46FB-80B6-17755E68ECFB}"/>
              </a:ext>
            </a:extLst>
          </p:cNvPr>
          <p:cNvSpPr txBox="1"/>
          <p:nvPr/>
        </p:nvSpPr>
        <p:spPr>
          <a:xfrm>
            <a:off x="1071745" y="3920456"/>
            <a:ext cx="3344079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 반납하겠다고 했습니다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F4ECB3F-6991-4871-8401-A75EC0D68AC4}"/>
              </a:ext>
            </a:extLst>
          </p:cNvPr>
          <p:cNvSpPr/>
          <p:nvPr/>
        </p:nvSpPr>
        <p:spPr bwMode="auto">
          <a:xfrm>
            <a:off x="501840" y="2302470"/>
            <a:ext cx="199692" cy="19969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B54D7D0-E832-47B4-8DAC-5A2DACE97BFB}"/>
              </a:ext>
            </a:extLst>
          </p:cNvPr>
          <p:cNvSpPr/>
          <p:nvPr/>
        </p:nvSpPr>
        <p:spPr bwMode="auto">
          <a:xfrm>
            <a:off x="1040065" y="5331250"/>
            <a:ext cx="1284142" cy="112324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41F524-64BB-4237-8CCD-BF256213D4AB}"/>
              </a:ext>
            </a:extLst>
          </p:cNvPr>
          <p:cNvSpPr/>
          <p:nvPr/>
        </p:nvSpPr>
        <p:spPr bwMode="auto">
          <a:xfrm>
            <a:off x="1095015" y="5382359"/>
            <a:ext cx="1185674" cy="61541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FD627FC-33E4-4CE0-8D8F-6689AAFFA2B1}"/>
              </a:ext>
            </a:extLst>
          </p:cNvPr>
          <p:cNvSpPr/>
          <p:nvPr/>
        </p:nvSpPr>
        <p:spPr bwMode="auto">
          <a:xfrm>
            <a:off x="2390205" y="5331250"/>
            <a:ext cx="1284142" cy="112324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654FE38-56B3-41DD-B98B-66F2A4F89433}"/>
              </a:ext>
            </a:extLst>
          </p:cNvPr>
          <p:cNvSpPr/>
          <p:nvPr/>
        </p:nvSpPr>
        <p:spPr bwMode="auto">
          <a:xfrm>
            <a:off x="2445156" y="5382359"/>
            <a:ext cx="1185674" cy="61541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D7B481E-28CB-420E-BC26-B90A39D4EDA7}"/>
              </a:ext>
            </a:extLst>
          </p:cNvPr>
          <p:cNvSpPr/>
          <p:nvPr/>
        </p:nvSpPr>
        <p:spPr bwMode="auto">
          <a:xfrm>
            <a:off x="3748195" y="5331250"/>
            <a:ext cx="1284142" cy="112324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B9D8475-7EF7-4E0C-8030-CEFC2A9D4006}"/>
              </a:ext>
            </a:extLst>
          </p:cNvPr>
          <p:cNvSpPr/>
          <p:nvPr/>
        </p:nvSpPr>
        <p:spPr bwMode="auto">
          <a:xfrm>
            <a:off x="3803145" y="5382359"/>
            <a:ext cx="1185674" cy="61541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0612B43-42B0-49D7-8CF1-88E64D9D5695}"/>
              </a:ext>
            </a:extLst>
          </p:cNvPr>
          <p:cNvSpPr/>
          <p:nvPr/>
        </p:nvSpPr>
        <p:spPr bwMode="auto">
          <a:xfrm>
            <a:off x="5098335" y="5331250"/>
            <a:ext cx="1284142" cy="112324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493AA46-1FA2-4ED8-AFBB-17DD0B4E441A}"/>
              </a:ext>
            </a:extLst>
          </p:cNvPr>
          <p:cNvSpPr/>
          <p:nvPr/>
        </p:nvSpPr>
        <p:spPr bwMode="auto">
          <a:xfrm>
            <a:off x="4529093" y="1532138"/>
            <a:ext cx="1689755" cy="87705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F33201-997C-4B2D-911D-7A22F18D3305}"/>
              </a:ext>
            </a:extLst>
          </p:cNvPr>
          <p:cNvSpPr txBox="1"/>
          <p:nvPr/>
        </p:nvSpPr>
        <p:spPr>
          <a:xfrm>
            <a:off x="1061071" y="6034058"/>
            <a:ext cx="1215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084912-F3CF-4463-90DB-8CB8130F2EC1}"/>
              </a:ext>
            </a:extLst>
          </p:cNvPr>
          <p:cNvSpPr txBox="1"/>
          <p:nvPr/>
        </p:nvSpPr>
        <p:spPr>
          <a:xfrm>
            <a:off x="2428317" y="6034058"/>
            <a:ext cx="1215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1A6D4B-286C-4CAC-9A3E-683A3C4708A9}"/>
              </a:ext>
            </a:extLst>
          </p:cNvPr>
          <p:cNvSpPr txBox="1"/>
          <p:nvPr/>
        </p:nvSpPr>
        <p:spPr>
          <a:xfrm>
            <a:off x="3778146" y="6034058"/>
            <a:ext cx="1215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152EAD-BB58-4661-9FC8-8D6FA32B669D}"/>
              </a:ext>
            </a:extLst>
          </p:cNvPr>
          <p:cNvSpPr txBox="1"/>
          <p:nvPr/>
        </p:nvSpPr>
        <p:spPr>
          <a:xfrm>
            <a:off x="5127974" y="6034058"/>
            <a:ext cx="1215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2DEA48CA-41A9-464A-8DF0-D338A6565293}"/>
              </a:ext>
            </a:extLst>
          </p:cNvPr>
          <p:cNvSpPr/>
          <p:nvPr/>
        </p:nvSpPr>
        <p:spPr bwMode="auto">
          <a:xfrm>
            <a:off x="2080366" y="5799471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C738E23-DF67-4898-9C0B-E6BFA9A31C9D}"/>
              </a:ext>
            </a:extLst>
          </p:cNvPr>
          <p:cNvSpPr/>
          <p:nvPr/>
        </p:nvSpPr>
        <p:spPr bwMode="auto">
          <a:xfrm>
            <a:off x="4780024" y="5799471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A327E91-1205-43D6-8FAB-681ECF5B934E}"/>
              </a:ext>
            </a:extLst>
          </p:cNvPr>
          <p:cNvSpPr/>
          <p:nvPr/>
        </p:nvSpPr>
        <p:spPr bwMode="auto">
          <a:xfrm>
            <a:off x="6279517" y="1532138"/>
            <a:ext cx="1689755" cy="87705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F2A72B7-6EEA-41E4-B9A4-5D38E2A00D27}"/>
              </a:ext>
            </a:extLst>
          </p:cNvPr>
          <p:cNvSpPr/>
          <p:nvPr/>
        </p:nvSpPr>
        <p:spPr bwMode="auto">
          <a:xfrm>
            <a:off x="4529093" y="2472665"/>
            <a:ext cx="1689755" cy="87705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9A9A393-BABA-4F7E-8348-30B5C1B4269F}"/>
              </a:ext>
            </a:extLst>
          </p:cNvPr>
          <p:cNvSpPr/>
          <p:nvPr/>
        </p:nvSpPr>
        <p:spPr bwMode="auto">
          <a:xfrm>
            <a:off x="6279517" y="2472665"/>
            <a:ext cx="1689755" cy="87705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6501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324402" cy="215444"/>
          </a:xfrm>
        </p:spPr>
        <p:txBody>
          <a:bodyPr/>
          <a:lstStyle/>
          <a:p>
            <a:r>
              <a:rPr lang="ko-KR" altLang="en-US" dirty="0"/>
              <a:t>분야별 스포츠</a:t>
            </a:r>
            <a:r>
              <a:rPr lang="en-US" altLang="ko-KR" dirty="0"/>
              <a:t>/</a:t>
            </a:r>
            <a:r>
              <a:rPr lang="ko-KR" altLang="en-US" dirty="0"/>
              <a:t>연예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76549" cy="215444"/>
          </a:xfrm>
        </p:spPr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/>
        </p:nvGraphicFramePr>
        <p:xfrm>
          <a:off x="8939284" y="973008"/>
          <a:ext cx="3152632" cy="409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기본 공통 화면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예외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바로가기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분야 선택 시 해당 분야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현행 분야별 구분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헤드라인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분야에 대한 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지난시간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지난시간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마우스 오버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선택 및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화살표 버튼을 통해 날짜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날짜가 존재하지 않는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“2023.00.00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 뉴스정보가 없습니다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날짜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캘린더 아이콘 클릭 시 캘린더 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F9D463-0F5A-454D-8238-85C9B2C006D5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1128938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5CECED-5117-4C0C-8083-8FCED3125679}"/>
              </a:ext>
            </a:extLst>
          </p:cNvPr>
          <p:cNvSpPr>
            <a:spLocks noChangeAspect="1"/>
          </p:cNvSpPr>
          <p:nvPr/>
        </p:nvSpPr>
        <p:spPr bwMode="auto">
          <a:xfrm>
            <a:off x="1560628" y="1147374"/>
            <a:ext cx="514906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  정치   경제  사회   문화  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IT〮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과학   국제 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재난〮기후〮환경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생활〮건강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연예   날씨   이슈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7E65CD5-7D5A-4F4A-8FD0-20CAA29332AB}"/>
              </a:ext>
            </a:extLst>
          </p:cNvPr>
          <p:cNvSpPr/>
          <p:nvPr/>
        </p:nvSpPr>
        <p:spPr bwMode="auto">
          <a:xfrm>
            <a:off x="970203" y="1463040"/>
            <a:ext cx="7058116" cy="2908663"/>
          </a:xfrm>
          <a:prstGeom prst="roundRect">
            <a:avLst>
              <a:gd name="adj" fmla="val 3202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C4231E0-C22F-461B-8FAD-B9A9FC1BDBAB}"/>
              </a:ext>
            </a:extLst>
          </p:cNvPr>
          <p:cNvSpPr/>
          <p:nvPr/>
        </p:nvSpPr>
        <p:spPr bwMode="auto">
          <a:xfrm>
            <a:off x="1028150" y="1532137"/>
            <a:ext cx="3427963" cy="1810568"/>
          </a:xfrm>
          <a:prstGeom prst="roundRect">
            <a:avLst>
              <a:gd name="adj" fmla="val 3754"/>
            </a:avLst>
          </a:prstGeom>
          <a:solidFill>
            <a:srgbClr val="BFBFB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F4ECB3F-6991-4871-8401-A75EC0D68AC4}"/>
              </a:ext>
            </a:extLst>
          </p:cNvPr>
          <p:cNvSpPr/>
          <p:nvPr/>
        </p:nvSpPr>
        <p:spPr bwMode="auto">
          <a:xfrm>
            <a:off x="501840" y="2302470"/>
            <a:ext cx="199692" cy="199692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B54D7D0-E832-47B4-8DAC-5A2DACE97BFB}"/>
              </a:ext>
            </a:extLst>
          </p:cNvPr>
          <p:cNvSpPr/>
          <p:nvPr/>
        </p:nvSpPr>
        <p:spPr bwMode="auto">
          <a:xfrm>
            <a:off x="1040065" y="5331250"/>
            <a:ext cx="1284142" cy="112324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41F524-64BB-4237-8CCD-BF256213D4AB}"/>
              </a:ext>
            </a:extLst>
          </p:cNvPr>
          <p:cNvSpPr/>
          <p:nvPr/>
        </p:nvSpPr>
        <p:spPr bwMode="auto">
          <a:xfrm>
            <a:off x="1095015" y="5382359"/>
            <a:ext cx="1185674" cy="61541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FD627FC-33E4-4CE0-8D8F-6689AAFFA2B1}"/>
              </a:ext>
            </a:extLst>
          </p:cNvPr>
          <p:cNvSpPr/>
          <p:nvPr/>
        </p:nvSpPr>
        <p:spPr bwMode="auto">
          <a:xfrm>
            <a:off x="2390205" y="5331250"/>
            <a:ext cx="1284142" cy="112324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654FE38-56B3-41DD-B98B-66F2A4F89433}"/>
              </a:ext>
            </a:extLst>
          </p:cNvPr>
          <p:cNvSpPr/>
          <p:nvPr/>
        </p:nvSpPr>
        <p:spPr bwMode="auto">
          <a:xfrm>
            <a:off x="2445156" y="5382359"/>
            <a:ext cx="1185674" cy="61541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D7B481E-28CB-420E-BC26-B90A39D4EDA7}"/>
              </a:ext>
            </a:extLst>
          </p:cNvPr>
          <p:cNvSpPr/>
          <p:nvPr/>
        </p:nvSpPr>
        <p:spPr bwMode="auto">
          <a:xfrm>
            <a:off x="3748195" y="5331250"/>
            <a:ext cx="1284142" cy="112324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B9D8475-7EF7-4E0C-8030-CEFC2A9D4006}"/>
              </a:ext>
            </a:extLst>
          </p:cNvPr>
          <p:cNvSpPr/>
          <p:nvPr/>
        </p:nvSpPr>
        <p:spPr bwMode="auto">
          <a:xfrm>
            <a:off x="3803145" y="5382359"/>
            <a:ext cx="1185674" cy="61541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0612B43-42B0-49D7-8CF1-88E64D9D5695}"/>
              </a:ext>
            </a:extLst>
          </p:cNvPr>
          <p:cNvSpPr/>
          <p:nvPr/>
        </p:nvSpPr>
        <p:spPr bwMode="auto">
          <a:xfrm>
            <a:off x="5098335" y="5331250"/>
            <a:ext cx="1284142" cy="1123249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493AA46-1FA2-4ED8-AFBB-17DD0B4E441A}"/>
              </a:ext>
            </a:extLst>
          </p:cNvPr>
          <p:cNvSpPr/>
          <p:nvPr/>
        </p:nvSpPr>
        <p:spPr bwMode="auto">
          <a:xfrm>
            <a:off x="4529093" y="2481441"/>
            <a:ext cx="1689755" cy="87705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F33201-997C-4B2D-911D-7A22F18D3305}"/>
              </a:ext>
            </a:extLst>
          </p:cNvPr>
          <p:cNvSpPr txBox="1"/>
          <p:nvPr/>
        </p:nvSpPr>
        <p:spPr>
          <a:xfrm>
            <a:off x="1061071" y="6034058"/>
            <a:ext cx="1215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084912-F3CF-4463-90DB-8CB8130F2EC1}"/>
              </a:ext>
            </a:extLst>
          </p:cNvPr>
          <p:cNvSpPr txBox="1"/>
          <p:nvPr/>
        </p:nvSpPr>
        <p:spPr>
          <a:xfrm>
            <a:off x="2428317" y="6034058"/>
            <a:ext cx="1215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1A6D4B-286C-4CAC-9A3E-683A3C4708A9}"/>
              </a:ext>
            </a:extLst>
          </p:cNvPr>
          <p:cNvSpPr txBox="1"/>
          <p:nvPr/>
        </p:nvSpPr>
        <p:spPr>
          <a:xfrm>
            <a:off x="3778146" y="6034058"/>
            <a:ext cx="1215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152EAD-BB58-4661-9FC8-8D6FA32B669D}"/>
              </a:ext>
            </a:extLst>
          </p:cNvPr>
          <p:cNvSpPr txBox="1"/>
          <p:nvPr/>
        </p:nvSpPr>
        <p:spPr>
          <a:xfrm>
            <a:off x="5127974" y="6034058"/>
            <a:ext cx="1215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2DEA48CA-41A9-464A-8DF0-D338A6565293}"/>
              </a:ext>
            </a:extLst>
          </p:cNvPr>
          <p:cNvSpPr/>
          <p:nvPr/>
        </p:nvSpPr>
        <p:spPr bwMode="auto">
          <a:xfrm>
            <a:off x="2080366" y="5799471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C738E23-DF67-4898-9C0B-E6BFA9A31C9D}"/>
              </a:ext>
            </a:extLst>
          </p:cNvPr>
          <p:cNvSpPr/>
          <p:nvPr/>
        </p:nvSpPr>
        <p:spPr bwMode="auto">
          <a:xfrm>
            <a:off x="4780024" y="5799471"/>
            <a:ext cx="137733" cy="137733"/>
          </a:xfrm>
          <a:prstGeom prst="ellipse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A327E91-1205-43D6-8FAB-681ECF5B934E}"/>
              </a:ext>
            </a:extLst>
          </p:cNvPr>
          <p:cNvSpPr/>
          <p:nvPr/>
        </p:nvSpPr>
        <p:spPr bwMode="auto">
          <a:xfrm>
            <a:off x="6279517" y="2481441"/>
            <a:ext cx="1689755" cy="87705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F2A72B7-6EEA-41E4-B9A4-5D38E2A00D27}"/>
              </a:ext>
            </a:extLst>
          </p:cNvPr>
          <p:cNvSpPr/>
          <p:nvPr/>
        </p:nvSpPr>
        <p:spPr bwMode="auto">
          <a:xfrm>
            <a:off x="4529093" y="3421968"/>
            <a:ext cx="1689755" cy="87705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9A9A393-BABA-4F7E-8348-30B5C1B4269F}"/>
              </a:ext>
            </a:extLst>
          </p:cNvPr>
          <p:cNvSpPr/>
          <p:nvPr/>
        </p:nvSpPr>
        <p:spPr bwMode="auto">
          <a:xfrm>
            <a:off x="6279517" y="3421968"/>
            <a:ext cx="1689755" cy="87705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34F5CF-6A77-48D0-B141-22D4F54141BB}"/>
              </a:ext>
            </a:extLst>
          </p:cNvPr>
          <p:cNvSpPr txBox="1"/>
          <p:nvPr/>
        </p:nvSpPr>
        <p:spPr>
          <a:xfrm>
            <a:off x="4681239" y="1599468"/>
            <a:ext cx="323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427A83-3843-4DFC-89C0-BB671A12C6FF}"/>
              </a:ext>
            </a:extLst>
          </p:cNvPr>
          <p:cNvSpPr txBox="1"/>
          <p:nvPr/>
        </p:nvSpPr>
        <p:spPr>
          <a:xfrm>
            <a:off x="4699969" y="2082946"/>
            <a:ext cx="3164446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면허증도 반납하겠다고 했습니다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BFA23EA-BFC7-4F55-8F5C-D937438D79DF}"/>
              </a:ext>
            </a:extLst>
          </p:cNvPr>
          <p:cNvSpPr/>
          <p:nvPr/>
        </p:nvSpPr>
        <p:spPr bwMode="auto">
          <a:xfrm>
            <a:off x="1036955" y="3421968"/>
            <a:ext cx="3427963" cy="877056"/>
          </a:xfrm>
          <a:prstGeom prst="roundRect">
            <a:avLst>
              <a:gd name="adj" fmla="val 4908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4C85BE3-EBC1-42CF-A7AE-0966C761C64C}"/>
              </a:ext>
            </a:extLst>
          </p:cNvPr>
          <p:cNvSpPr/>
          <p:nvPr/>
        </p:nvSpPr>
        <p:spPr bwMode="auto">
          <a:xfrm rot="5400000">
            <a:off x="4444720" y="1718992"/>
            <a:ext cx="165193" cy="142408"/>
          </a:xfrm>
          <a:prstGeom prst="triangle">
            <a:avLst/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7989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F1AF2-8DCA-4261-BCF8-84F151A1B413}"/>
              </a:ext>
            </a:extLst>
          </p:cNvPr>
          <p:cNvSpPr/>
          <p:nvPr/>
        </p:nvSpPr>
        <p:spPr bwMode="auto">
          <a:xfrm>
            <a:off x="104775" y="5173829"/>
            <a:ext cx="8743134" cy="1340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B07AD5-6C3D-444F-B1C8-D048BF8DCD2B}"/>
              </a:ext>
            </a:extLst>
          </p:cNvPr>
          <p:cNvSpPr/>
          <p:nvPr/>
        </p:nvSpPr>
        <p:spPr bwMode="auto">
          <a:xfrm>
            <a:off x="942675" y="1502099"/>
            <a:ext cx="7085645" cy="22655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979755" cy="215444"/>
          </a:xfrm>
        </p:spPr>
        <p:txBody>
          <a:bodyPr/>
          <a:lstStyle/>
          <a:p>
            <a:r>
              <a:rPr lang="ko-KR" altLang="en-US" dirty="0"/>
              <a:t>스포츠</a:t>
            </a:r>
            <a:r>
              <a:rPr lang="en-US" altLang="ko-KR" dirty="0"/>
              <a:t>/</a:t>
            </a:r>
            <a:r>
              <a:rPr lang="ko-KR" altLang="en-US" dirty="0"/>
              <a:t>연예 목록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76549" cy="215444"/>
          </a:xfrm>
        </p:spPr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09160"/>
              </p:ext>
            </p:extLst>
          </p:nvPr>
        </p:nvGraphicFramePr>
        <p:xfrm>
          <a:off x="8939284" y="973008"/>
          <a:ext cx="3152632" cy="377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연계 분야별 기본 공통 화면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바로가기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분야 선택 시 해당 분야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분야별 헤드라인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분야에 대한 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스타일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배경 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섹션인 경에만 노출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 우 이동 화살표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단위로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마지막 이어서 연속적으로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스포츠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02C182-2FC5-4E35-A594-350937BBE8F8}"/>
              </a:ext>
            </a:extLst>
          </p:cNvPr>
          <p:cNvCxnSpPr>
            <a:cxnSpLocks/>
          </p:cNvCxnSpPr>
          <p:nvPr/>
        </p:nvCxnSpPr>
        <p:spPr bwMode="auto">
          <a:xfrm>
            <a:off x="947739" y="1394310"/>
            <a:ext cx="709294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F9D463-0F5A-454D-8238-85C9B2C006D5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1146356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6AF0D7-42CD-468B-B560-3BEFD9170055}"/>
              </a:ext>
            </a:extLst>
          </p:cNvPr>
          <p:cNvSpPr/>
          <p:nvPr/>
        </p:nvSpPr>
        <p:spPr bwMode="auto">
          <a:xfrm>
            <a:off x="6889033" y="1146356"/>
            <a:ext cx="1151655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분야별 바로가기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</a:rPr>
              <a:t>▼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E3DA76-4E88-432B-81A2-5F2A47E45B2B}"/>
              </a:ext>
            </a:extLst>
          </p:cNvPr>
          <p:cNvSpPr txBox="1"/>
          <p:nvPr/>
        </p:nvSpPr>
        <p:spPr>
          <a:xfrm>
            <a:off x="939240" y="3833037"/>
            <a:ext cx="345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김하성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시즌 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호 홈런포로 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MLB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통산 </a:t>
            </a:r>
            <a:r>
              <a:rPr lang="en-US" altLang="ko-KR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 </a:t>
            </a:r>
            <a:r>
              <a:rPr lang="ko-KR" altLang="en-US" sz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득점 완성</a:t>
            </a:r>
            <a:endParaRPr lang="en-US" altLang="ko-KR" sz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4A9869-C0E1-41E4-A912-D6CFAD4CE07B}"/>
              </a:ext>
            </a:extLst>
          </p:cNvPr>
          <p:cNvSpPr txBox="1"/>
          <p:nvPr/>
        </p:nvSpPr>
        <p:spPr>
          <a:xfrm>
            <a:off x="967825" y="4273159"/>
            <a:ext cx="3428269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면허증도 반납하겠다고 했습니다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9B9581-C647-44F0-8568-0B97367DC52C}"/>
              </a:ext>
            </a:extLst>
          </p:cNvPr>
          <p:cNvGrpSpPr/>
          <p:nvPr/>
        </p:nvGrpSpPr>
        <p:grpSpPr>
          <a:xfrm>
            <a:off x="4552572" y="1502099"/>
            <a:ext cx="3475747" cy="1124710"/>
            <a:chOff x="4552573" y="1502100"/>
            <a:chExt cx="3375780" cy="91887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F53B2E4-7EE3-42F8-AE1A-BD82F1C6A3CA}"/>
                </a:ext>
              </a:extLst>
            </p:cNvPr>
            <p:cNvSpPr/>
            <p:nvPr/>
          </p:nvSpPr>
          <p:spPr bwMode="auto">
            <a:xfrm>
              <a:off x="4552573" y="1502100"/>
              <a:ext cx="1687890" cy="91887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7122434-6D30-4FA2-8607-0631C1F4FD4C}"/>
                </a:ext>
              </a:extLst>
            </p:cNvPr>
            <p:cNvSpPr/>
            <p:nvPr/>
          </p:nvSpPr>
          <p:spPr bwMode="auto">
            <a:xfrm>
              <a:off x="6240463" y="1502100"/>
              <a:ext cx="1687890" cy="9188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286521-4FCA-4007-B908-3EF468F648BA}"/>
              </a:ext>
            </a:extLst>
          </p:cNvPr>
          <p:cNvSpPr/>
          <p:nvPr/>
        </p:nvSpPr>
        <p:spPr bwMode="auto">
          <a:xfrm>
            <a:off x="947224" y="5368701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B70303-501B-4178-868C-7BDCEC61C9E7}"/>
              </a:ext>
            </a:extLst>
          </p:cNvPr>
          <p:cNvSpPr/>
          <p:nvPr/>
        </p:nvSpPr>
        <p:spPr bwMode="auto">
          <a:xfrm>
            <a:off x="2747298" y="5368701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677464-DB9C-4979-B564-BB08ADA57FEF}"/>
              </a:ext>
            </a:extLst>
          </p:cNvPr>
          <p:cNvSpPr/>
          <p:nvPr/>
        </p:nvSpPr>
        <p:spPr bwMode="auto">
          <a:xfrm>
            <a:off x="4552573" y="5368701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3920A5-A6C4-4D59-BAB8-83AD42B4167F}"/>
              </a:ext>
            </a:extLst>
          </p:cNvPr>
          <p:cNvSpPr/>
          <p:nvPr/>
        </p:nvSpPr>
        <p:spPr bwMode="auto">
          <a:xfrm>
            <a:off x="6340430" y="5368701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1B77E0E-1030-4DA1-B21B-347DF002557C}"/>
              </a:ext>
            </a:extLst>
          </p:cNvPr>
          <p:cNvSpPr/>
          <p:nvPr/>
        </p:nvSpPr>
        <p:spPr bwMode="auto">
          <a:xfrm>
            <a:off x="6622607" y="114610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F33D989-DDDB-4029-BCBF-4EDAF3C2193B}"/>
              </a:ext>
            </a:extLst>
          </p:cNvPr>
          <p:cNvGrpSpPr/>
          <p:nvPr/>
        </p:nvGrpSpPr>
        <p:grpSpPr>
          <a:xfrm>
            <a:off x="4552572" y="2642922"/>
            <a:ext cx="3475747" cy="1124710"/>
            <a:chOff x="4552573" y="1502100"/>
            <a:chExt cx="3375780" cy="9188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0EF806-6C92-41B3-97B4-752D2B43862A}"/>
                </a:ext>
              </a:extLst>
            </p:cNvPr>
            <p:cNvSpPr/>
            <p:nvPr/>
          </p:nvSpPr>
          <p:spPr bwMode="auto">
            <a:xfrm>
              <a:off x="4552573" y="1502100"/>
              <a:ext cx="1687890" cy="9188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D31AA4A-FA92-4733-A0B0-1C57D866E91E}"/>
                </a:ext>
              </a:extLst>
            </p:cNvPr>
            <p:cNvSpPr/>
            <p:nvPr/>
          </p:nvSpPr>
          <p:spPr bwMode="auto">
            <a:xfrm>
              <a:off x="6240463" y="1502100"/>
              <a:ext cx="1687890" cy="91887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B79D87D-E45A-423A-8EE6-23CF27B1DBA3}"/>
              </a:ext>
            </a:extLst>
          </p:cNvPr>
          <p:cNvSpPr txBox="1"/>
          <p:nvPr/>
        </p:nvSpPr>
        <p:spPr>
          <a:xfrm>
            <a:off x="4585820" y="2289332"/>
            <a:ext cx="1704626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손흥민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29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 새벽 시즌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최종전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리그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호골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 정조준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26E27B-772C-42AE-B3ED-A27E17163294}"/>
              </a:ext>
            </a:extLst>
          </p:cNvPr>
          <p:cNvSpPr txBox="1"/>
          <p:nvPr/>
        </p:nvSpPr>
        <p:spPr>
          <a:xfrm>
            <a:off x="6292700" y="2289332"/>
            <a:ext cx="1704626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손흥민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29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 새벽 시즌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최종전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리그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호골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 정조준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152787-FDE5-42CB-B2BD-E66C4617E499}"/>
              </a:ext>
            </a:extLst>
          </p:cNvPr>
          <p:cNvSpPr txBox="1"/>
          <p:nvPr/>
        </p:nvSpPr>
        <p:spPr>
          <a:xfrm>
            <a:off x="4585820" y="3404029"/>
            <a:ext cx="1704626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손흥민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29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 새벽 시즌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최종전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리그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호골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 정조준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F11B4D-FCBC-4281-9035-20D603D54A91}"/>
              </a:ext>
            </a:extLst>
          </p:cNvPr>
          <p:cNvSpPr txBox="1"/>
          <p:nvPr/>
        </p:nvSpPr>
        <p:spPr>
          <a:xfrm>
            <a:off x="6292700" y="3404029"/>
            <a:ext cx="1704626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손흥민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29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 새벽 시즌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최종전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리그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호골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 정조준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CA81E0F-6668-4077-8F44-B2C0A541465D}"/>
              </a:ext>
            </a:extLst>
          </p:cNvPr>
          <p:cNvSpPr/>
          <p:nvPr/>
        </p:nvSpPr>
        <p:spPr bwMode="auto">
          <a:xfrm>
            <a:off x="4585820" y="3918857"/>
            <a:ext cx="3454868" cy="6162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8C538B-B71B-4CA1-8F2F-6247715B7B54}"/>
              </a:ext>
            </a:extLst>
          </p:cNvPr>
          <p:cNvSpPr txBox="1"/>
          <p:nvPr/>
        </p:nvSpPr>
        <p:spPr>
          <a:xfrm>
            <a:off x="4751282" y="4022338"/>
            <a:ext cx="262487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콜롬비아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일본에 역전승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…16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 진출 확정 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0E25A11-C971-41FC-993C-CF256E71D192}"/>
              </a:ext>
            </a:extLst>
          </p:cNvPr>
          <p:cNvCxnSpPr>
            <a:cxnSpLocks/>
          </p:cNvCxnSpPr>
          <p:nvPr/>
        </p:nvCxnSpPr>
        <p:spPr bwMode="auto">
          <a:xfrm>
            <a:off x="947739" y="5173830"/>
            <a:ext cx="709294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002A66B-42B5-4048-A8BA-4B97881C76C4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4925876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스포츠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24430F-0E9A-47F2-B47D-A1775CA98CF8}"/>
              </a:ext>
            </a:extLst>
          </p:cNvPr>
          <p:cNvSpPr txBox="1"/>
          <p:nvPr/>
        </p:nvSpPr>
        <p:spPr>
          <a:xfrm>
            <a:off x="1716764" y="4950837"/>
            <a:ext cx="1644746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스포츠 현장의 생생한 뉴스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AF5872-00E6-464D-BB28-4D5D08D0F0E4}"/>
              </a:ext>
            </a:extLst>
          </p:cNvPr>
          <p:cNvSpPr txBox="1"/>
          <p:nvPr/>
        </p:nvSpPr>
        <p:spPr>
          <a:xfrm>
            <a:off x="6393267" y="4950837"/>
            <a:ext cx="1644746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더 보기 ▶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4538C8-D715-4892-AD55-E22A149AC1C8}"/>
              </a:ext>
            </a:extLst>
          </p:cNvPr>
          <p:cNvSpPr>
            <a:spLocks noChangeAspect="1"/>
          </p:cNvSpPr>
          <p:nvPr/>
        </p:nvSpPr>
        <p:spPr bwMode="auto">
          <a:xfrm>
            <a:off x="496563" y="5718356"/>
            <a:ext cx="350694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6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973371-9D46-4A63-857C-E9105C25B33F}"/>
              </a:ext>
            </a:extLst>
          </p:cNvPr>
          <p:cNvSpPr>
            <a:spLocks noChangeAspect="1"/>
          </p:cNvSpPr>
          <p:nvPr/>
        </p:nvSpPr>
        <p:spPr bwMode="auto">
          <a:xfrm>
            <a:off x="8128287" y="5718356"/>
            <a:ext cx="350694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614316-8583-43EF-B33E-02ED6D32C39F}"/>
              </a:ext>
            </a:extLst>
          </p:cNvPr>
          <p:cNvSpPr txBox="1"/>
          <p:nvPr/>
        </p:nvSpPr>
        <p:spPr>
          <a:xfrm>
            <a:off x="921417" y="633955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9BE825-B40A-48EF-96B5-CE73BDB2DFFC}"/>
              </a:ext>
            </a:extLst>
          </p:cNvPr>
          <p:cNvSpPr txBox="1"/>
          <p:nvPr/>
        </p:nvSpPr>
        <p:spPr>
          <a:xfrm>
            <a:off x="2732800" y="633955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1711DB-1D16-4318-A23E-7166A3862EAC}"/>
              </a:ext>
            </a:extLst>
          </p:cNvPr>
          <p:cNvSpPr txBox="1"/>
          <p:nvPr/>
        </p:nvSpPr>
        <p:spPr>
          <a:xfrm>
            <a:off x="4552892" y="633955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13DE75-BCC0-4D20-9859-984FCD42DF32}"/>
              </a:ext>
            </a:extLst>
          </p:cNvPr>
          <p:cNvSpPr txBox="1"/>
          <p:nvPr/>
        </p:nvSpPr>
        <p:spPr>
          <a:xfrm>
            <a:off x="6320732" y="633955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79C222E-D09B-4DC4-9736-49C2B107C0DB}"/>
              </a:ext>
            </a:extLst>
          </p:cNvPr>
          <p:cNvSpPr/>
          <p:nvPr/>
        </p:nvSpPr>
        <p:spPr bwMode="auto">
          <a:xfrm>
            <a:off x="3957784" y="25133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166D3BF-8944-49DA-AEFB-287771FC463C}"/>
              </a:ext>
            </a:extLst>
          </p:cNvPr>
          <p:cNvSpPr/>
          <p:nvPr/>
        </p:nvSpPr>
        <p:spPr bwMode="auto">
          <a:xfrm>
            <a:off x="3007442" y="571131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0229407-6B08-43C1-B384-B9EE2F4D4AA6}"/>
              </a:ext>
            </a:extLst>
          </p:cNvPr>
          <p:cNvSpPr/>
          <p:nvPr/>
        </p:nvSpPr>
        <p:spPr bwMode="auto">
          <a:xfrm>
            <a:off x="7275749" y="493433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2828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979755" cy="215444"/>
          </a:xfrm>
        </p:spPr>
        <p:txBody>
          <a:bodyPr/>
          <a:lstStyle/>
          <a:p>
            <a:r>
              <a:rPr lang="ko-KR" altLang="en-US" dirty="0"/>
              <a:t>스포츠</a:t>
            </a:r>
            <a:r>
              <a:rPr lang="en-US" altLang="ko-KR" dirty="0"/>
              <a:t>/</a:t>
            </a:r>
            <a:r>
              <a:rPr lang="ko-KR" altLang="en-US" dirty="0"/>
              <a:t>연예 목록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81789"/>
              </p:ext>
            </p:extLst>
          </p:nvPr>
        </p:nvGraphicFramePr>
        <p:xfrm>
          <a:off x="8939284" y="973008"/>
          <a:ext cx="3152632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연계 분야별 기본 공통 화면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2009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선택 및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화살표 버튼을 통해 날짜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날짜가 존재하지 않는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“2023.00.00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 뉴스정보가 없습니다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날짜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캘린더 아이콘 클릭 시 캘린더 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일자별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목록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날짜에 포함된 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- 16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F8865EB2-7794-48DC-A480-BDC8DC070954}"/>
              </a:ext>
            </a:extLst>
          </p:cNvPr>
          <p:cNvSpPr/>
          <p:nvPr/>
        </p:nvSpPr>
        <p:spPr bwMode="auto">
          <a:xfrm>
            <a:off x="947224" y="1813327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D66C564-8A66-4EC0-B15A-2439F039EE07}"/>
              </a:ext>
            </a:extLst>
          </p:cNvPr>
          <p:cNvSpPr/>
          <p:nvPr/>
        </p:nvSpPr>
        <p:spPr bwMode="auto">
          <a:xfrm>
            <a:off x="2747298" y="1813327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B037C08-D16D-4BE7-BC83-0F7F135B6CC2}"/>
              </a:ext>
            </a:extLst>
          </p:cNvPr>
          <p:cNvSpPr/>
          <p:nvPr/>
        </p:nvSpPr>
        <p:spPr bwMode="auto">
          <a:xfrm>
            <a:off x="4552573" y="1813327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8610A9B-C063-41B8-B761-9E1BD220634E}"/>
              </a:ext>
            </a:extLst>
          </p:cNvPr>
          <p:cNvSpPr/>
          <p:nvPr/>
        </p:nvSpPr>
        <p:spPr bwMode="auto">
          <a:xfrm>
            <a:off x="6340430" y="1813327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3DC50F-20F6-4AE5-9E76-E2F8DD20DCCE}"/>
              </a:ext>
            </a:extLst>
          </p:cNvPr>
          <p:cNvSpPr txBox="1"/>
          <p:nvPr/>
        </p:nvSpPr>
        <p:spPr>
          <a:xfrm>
            <a:off x="934785" y="277137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EA6069-1588-4022-BCD2-75C31A3E8D0B}"/>
              </a:ext>
            </a:extLst>
          </p:cNvPr>
          <p:cNvSpPr txBox="1"/>
          <p:nvPr/>
        </p:nvSpPr>
        <p:spPr>
          <a:xfrm>
            <a:off x="970203" y="3102081"/>
            <a:ext cx="12360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스포츠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C79A4A-BC6B-4ED9-BD0B-BCEA111E5C6D}"/>
              </a:ext>
            </a:extLst>
          </p:cNvPr>
          <p:cNvSpPr txBox="1"/>
          <p:nvPr/>
        </p:nvSpPr>
        <p:spPr>
          <a:xfrm>
            <a:off x="2702625" y="277137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ECF0AD-35CE-4B52-95F9-3A035AB9CA99}"/>
              </a:ext>
            </a:extLst>
          </p:cNvPr>
          <p:cNvSpPr txBox="1"/>
          <p:nvPr/>
        </p:nvSpPr>
        <p:spPr>
          <a:xfrm>
            <a:off x="2738043" y="3102081"/>
            <a:ext cx="12360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스포츠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DAB495-5709-4F3D-AEE2-1616FFA8B4A2}"/>
              </a:ext>
            </a:extLst>
          </p:cNvPr>
          <p:cNvSpPr txBox="1"/>
          <p:nvPr/>
        </p:nvSpPr>
        <p:spPr>
          <a:xfrm>
            <a:off x="4540134" y="277137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0110B-4A1B-46AB-A3C0-9B89CD060BDF}"/>
              </a:ext>
            </a:extLst>
          </p:cNvPr>
          <p:cNvSpPr txBox="1"/>
          <p:nvPr/>
        </p:nvSpPr>
        <p:spPr>
          <a:xfrm>
            <a:off x="4575552" y="3102081"/>
            <a:ext cx="12360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스포츠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B922A3-C0E9-458C-BFBF-F5026AA4F053}"/>
              </a:ext>
            </a:extLst>
          </p:cNvPr>
          <p:cNvSpPr txBox="1"/>
          <p:nvPr/>
        </p:nvSpPr>
        <p:spPr>
          <a:xfrm>
            <a:off x="6316682" y="277137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F171C0-9AE3-4FA8-BFBB-92C76441DF73}"/>
              </a:ext>
            </a:extLst>
          </p:cNvPr>
          <p:cNvSpPr txBox="1"/>
          <p:nvPr/>
        </p:nvSpPr>
        <p:spPr>
          <a:xfrm>
            <a:off x="6352100" y="3102081"/>
            <a:ext cx="12360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스포츠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C4B2EDD-B634-47D7-8F74-AFE3B1276FE2}"/>
              </a:ext>
            </a:extLst>
          </p:cNvPr>
          <p:cNvSpPr/>
          <p:nvPr/>
        </p:nvSpPr>
        <p:spPr bwMode="auto">
          <a:xfrm>
            <a:off x="947224" y="3380869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B118B7-7709-4B75-89E8-EDD3C651E22E}"/>
              </a:ext>
            </a:extLst>
          </p:cNvPr>
          <p:cNvSpPr/>
          <p:nvPr/>
        </p:nvSpPr>
        <p:spPr bwMode="auto">
          <a:xfrm>
            <a:off x="2747298" y="3380869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B49BB30-CFD0-490E-8C7E-EC2FB55B87A5}"/>
              </a:ext>
            </a:extLst>
          </p:cNvPr>
          <p:cNvSpPr/>
          <p:nvPr/>
        </p:nvSpPr>
        <p:spPr bwMode="auto">
          <a:xfrm>
            <a:off x="4552573" y="3380869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1B2673-E003-4243-B6AE-A8FC2258C48C}"/>
              </a:ext>
            </a:extLst>
          </p:cNvPr>
          <p:cNvSpPr/>
          <p:nvPr/>
        </p:nvSpPr>
        <p:spPr bwMode="auto">
          <a:xfrm>
            <a:off x="6340430" y="3380869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5B40EE-FA91-4458-9B1F-FB2258857AD0}"/>
              </a:ext>
            </a:extLst>
          </p:cNvPr>
          <p:cNvSpPr txBox="1"/>
          <p:nvPr/>
        </p:nvSpPr>
        <p:spPr>
          <a:xfrm>
            <a:off x="934785" y="4338920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1F181-258C-45C4-A5E1-A221F4AFBC32}"/>
              </a:ext>
            </a:extLst>
          </p:cNvPr>
          <p:cNvSpPr txBox="1"/>
          <p:nvPr/>
        </p:nvSpPr>
        <p:spPr>
          <a:xfrm>
            <a:off x="970203" y="4669623"/>
            <a:ext cx="12360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스포츠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08F5F6-DB4B-48FD-BC6A-FE828BCDC0F4}"/>
              </a:ext>
            </a:extLst>
          </p:cNvPr>
          <p:cNvSpPr txBox="1"/>
          <p:nvPr/>
        </p:nvSpPr>
        <p:spPr>
          <a:xfrm>
            <a:off x="2702625" y="4338920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79B1DA-0961-47CE-AF76-81D97BD11A66}"/>
              </a:ext>
            </a:extLst>
          </p:cNvPr>
          <p:cNvSpPr txBox="1"/>
          <p:nvPr/>
        </p:nvSpPr>
        <p:spPr>
          <a:xfrm>
            <a:off x="2738043" y="4669623"/>
            <a:ext cx="12360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스포츠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374083-036C-46C7-AC8D-9CE66BCF9C43}"/>
              </a:ext>
            </a:extLst>
          </p:cNvPr>
          <p:cNvSpPr txBox="1"/>
          <p:nvPr/>
        </p:nvSpPr>
        <p:spPr>
          <a:xfrm>
            <a:off x="4540134" y="4338920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664468-567E-4A47-B645-6F87CF4D89A4}"/>
              </a:ext>
            </a:extLst>
          </p:cNvPr>
          <p:cNvSpPr txBox="1"/>
          <p:nvPr/>
        </p:nvSpPr>
        <p:spPr>
          <a:xfrm>
            <a:off x="4575552" y="4669623"/>
            <a:ext cx="12360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스포츠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FE95EF-B331-4678-B2D3-7C9D3612B65C}"/>
              </a:ext>
            </a:extLst>
          </p:cNvPr>
          <p:cNvSpPr txBox="1"/>
          <p:nvPr/>
        </p:nvSpPr>
        <p:spPr>
          <a:xfrm>
            <a:off x="6316682" y="4338920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6F6AE8-F057-47DC-85A0-372F02C692A1}"/>
              </a:ext>
            </a:extLst>
          </p:cNvPr>
          <p:cNvSpPr txBox="1"/>
          <p:nvPr/>
        </p:nvSpPr>
        <p:spPr>
          <a:xfrm>
            <a:off x="6352100" y="4669623"/>
            <a:ext cx="12360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스포츠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2F90C1-F065-4CE4-B50A-A3938CA2F5E0}"/>
              </a:ext>
            </a:extLst>
          </p:cNvPr>
          <p:cNvSpPr>
            <a:spLocks noChangeAspect="1"/>
          </p:cNvSpPr>
          <p:nvPr/>
        </p:nvSpPr>
        <p:spPr bwMode="auto">
          <a:xfrm>
            <a:off x="3771692" y="1392552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2023.06.23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12" descr="C:\Users\nexti\Downloads\date_range_FILL0_wght400_GRAD0_opsz48.png">
            <a:extLst>
              <a:ext uri="{FF2B5EF4-FFF2-40B4-BE49-F238E27FC236}">
                <a16:creationId xmlns:a16="http://schemas.microsoft.com/office/drawing/2014/main" id="{08D352B8-56F8-4140-833C-7B9C9FBE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0210" y="1440772"/>
            <a:ext cx="151511" cy="151511"/>
          </a:xfrm>
          <a:prstGeom prst="rect">
            <a:avLst/>
          </a:prstGeom>
          <a:noFill/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61DD2DEB-4189-4F37-858B-0ED294AEF9AE}"/>
              </a:ext>
            </a:extLst>
          </p:cNvPr>
          <p:cNvSpPr>
            <a:spLocks noChangeAspect="1"/>
          </p:cNvSpPr>
          <p:nvPr/>
        </p:nvSpPr>
        <p:spPr bwMode="auto">
          <a:xfrm>
            <a:off x="3618816" y="1392552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19DA77A-270E-4411-8975-E1D6D6787198}"/>
              </a:ext>
            </a:extLst>
          </p:cNvPr>
          <p:cNvSpPr>
            <a:spLocks noChangeAspect="1"/>
          </p:cNvSpPr>
          <p:nvPr/>
        </p:nvSpPr>
        <p:spPr bwMode="auto">
          <a:xfrm>
            <a:off x="4994770" y="1392552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B7A3AB36-CEBB-401A-AF4F-049C02450634}"/>
              </a:ext>
            </a:extLst>
          </p:cNvPr>
          <p:cNvSpPr/>
          <p:nvPr/>
        </p:nvSpPr>
        <p:spPr bwMode="auto">
          <a:xfrm>
            <a:off x="4297419" y="121973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D8DF319-E4B4-4DE1-BFA2-8689F6808730}"/>
              </a:ext>
            </a:extLst>
          </p:cNvPr>
          <p:cNvSpPr/>
          <p:nvPr/>
        </p:nvSpPr>
        <p:spPr bwMode="auto">
          <a:xfrm>
            <a:off x="947224" y="4965829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DFD8A7B-1537-4729-AF4A-8DB9FA2E9F01}"/>
              </a:ext>
            </a:extLst>
          </p:cNvPr>
          <p:cNvSpPr/>
          <p:nvPr/>
        </p:nvSpPr>
        <p:spPr bwMode="auto">
          <a:xfrm>
            <a:off x="2747298" y="4965829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75CEA2F-45FC-4BFB-8E5D-CA1FAE221B08}"/>
              </a:ext>
            </a:extLst>
          </p:cNvPr>
          <p:cNvSpPr/>
          <p:nvPr/>
        </p:nvSpPr>
        <p:spPr bwMode="auto">
          <a:xfrm>
            <a:off x="4552573" y="4965829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7A3694F-1D21-4D91-938E-DE927E2A0BCE}"/>
              </a:ext>
            </a:extLst>
          </p:cNvPr>
          <p:cNvSpPr/>
          <p:nvPr/>
        </p:nvSpPr>
        <p:spPr bwMode="auto">
          <a:xfrm>
            <a:off x="6340430" y="4965829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C43C8F-38A6-4CD3-94A1-473A5AD1E548}"/>
              </a:ext>
            </a:extLst>
          </p:cNvPr>
          <p:cNvSpPr txBox="1"/>
          <p:nvPr/>
        </p:nvSpPr>
        <p:spPr>
          <a:xfrm>
            <a:off x="934785" y="5923880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23FBD7-A2AC-4678-90E7-89762C013592}"/>
              </a:ext>
            </a:extLst>
          </p:cNvPr>
          <p:cNvSpPr txBox="1"/>
          <p:nvPr/>
        </p:nvSpPr>
        <p:spPr>
          <a:xfrm>
            <a:off x="970203" y="6254583"/>
            <a:ext cx="12360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스포츠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6D06F4-944C-4DAE-9F23-573B4E3CFFCD}"/>
              </a:ext>
            </a:extLst>
          </p:cNvPr>
          <p:cNvSpPr txBox="1"/>
          <p:nvPr/>
        </p:nvSpPr>
        <p:spPr>
          <a:xfrm>
            <a:off x="2702625" y="5923880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B8F07D-0BBA-480C-97CD-D20413B22539}"/>
              </a:ext>
            </a:extLst>
          </p:cNvPr>
          <p:cNvSpPr txBox="1"/>
          <p:nvPr/>
        </p:nvSpPr>
        <p:spPr>
          <a:xfrm>
            <a:off x="2738043" y="6254583"/>
            <a:ext cx="12360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스포츠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928220-91AB-4740-931C-0446F36B250F}"/>
              </a:ext>
            </a:extLst>
          </p:cNvPr>
          <p:cNvSpPr txBox="1"/>
          <p:nvPr/>
        </p:nvSpPr>
        <p:spPr>
          <a:xfrm>
            <a:off x="4540134" y="5923880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F697A8-4646-4062-8ACF-68DFDBC6E841}"/>
              </a:ext>
            </a:extLst>
          </p:cNvPr>
          <p:cNvSpPr txBox="1"/>
          <p:nvPr/>
        </p:nvSpPr>
        <p:spPr>
          <a:xfrm>
            <a:off x="4575552" y="6254583"/>
            <a:ext cx="12360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스포츠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9F0107F-9981-4E9A-911D-18F33AED95F0}"/>
              </a:ext>
            </a:extLst>
          </p:cNvPr>
          <p:cNvSpPr txBox="1"/>
          <p:nvPr/>
        </p:nvSpPr>
        <p:spPr>
          <a:xfrm>
            <a:off x="6316682" y="5923880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B7C05E-E6E0-4E0D-BD46-4989E122D081}"/>
              </a:ext>
            </a:extLst>
          </p:cNvPr>
          <p:cNvSpPr txBox="1"/>
          <p:nvPr/>
        </p:nvSpPr>
        <p:spPr>
          <a:xfrm>
            <a:off x="6352100" y="6254583"/>
            <a:ext cx="12360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스포츠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67AD6CD-359F-49A9-A7C5-9BC84322CFE9}"/>
              </a:ext>
            </a:extLst>
          </p:cNvPr>
          <p:cNvSpPr/>
          <p:nvPr/>
        </p:nvSpPr>
        <p:spPr bwMode="auto">
          <a:xfrm>
            <a:off x="4349670" y="361458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2193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979755" cy="215444"/>
          </a:xfrm>
        </p:spPr>
        <p:txBody>
          <a:bodyPr/>
          <a:lstStyle/>
          <a:p>
            <a:r>
              <a:rPr lang="ko-KR" altLang="en-US" dirty="0"/>
              <a:t>스포츠</a:t>
            </a:r>
            <a:r>
              <a:rPr lang="en-US" altLang="ko-KR" dirty="0"/>
              <a:t>/</a:t>
            </a:r>
            <a:r>
              <a:rPr lang="ko-KR" altLang="en-US" dirty="0"/>
              <a:t>연예 목록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2410"/>
              </p:ext>
            </p:extLst>
          </p:nvPr>
        </p:nvGraphicFramePr>
        <p:xfrm>
          <a:off x="8939284" y="973008"/>
          <a:ext cx="3152632" cy="303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연계 분야별 기본 공통 화면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247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이후 가 존재하지 않는 경우 이동 화살표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미노출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키워드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또는 연예와 관련된 키워드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관심도가 높은 순으로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B0C7EF1-A998-45D2-86C1-68F17D4E3D31}"/>
              </a:ext>
            </a:extLst>
          </p:cNvPr>
          <p:cNvSpPr/>
          <p:nvPr/>
        </p:nvSpPr>
        <p:spPr bwMode="auto">
          <a:xfrm>
            <a:off x="946883" y="3752850"/>
            <a:ext cx="7093805" cy="4589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404587-4F1A-4893-ADDA-CEAF50E04F99}"/>
              </a:ext>
            </a:extLst>
          </p:cNvPr>
          <p:cNvSpPr>
            <a:spLocks noChangeAspect="1"/>
          </p:cNvSpPr>
          <p:nvPr/>
        </p:nvSpPr>
        <p:spPr bwMode="auto">
          <a:xfrm>
            <a:off x="1034823" y="3858342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오늘의 스포츠 키워드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F07D0FA-A0F1-458F-A948-8D2D95902991}"/>
              </a:ext>
            </a:extLst>
          </p:cNvPr>
          <p:cNvSpPr>
            <a:spLocks noChangeAspect="1"/>
          </p:cNvSpPr>
          <p:nvPr/>
        </p:nvSpPr>
        <p:spPr bwMode="auto">
          <a:xfrm>
            <a:off x="2672035" y="3858342"/>
            <a:ext cx="4390616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정무위원회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쥐스탱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트뤼도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김선교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 바이든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윤리특별위원회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572AF61-D37B-4249-B207-D818AF8E686D}"/>
              </a:ext>
            </a:extLst>
          </p:cNvPr>
          <p:cNvSpPr/>
          <p:nvPr/>
        </p:nvSpPr>
        <p:spPr bwMode="auto">
          <a:xfrm>
            <a:off x="832349" y="388108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4D943-79C1-4FD8-8460-0A8931DF460C}"/>
              </a:ext>
            </a:extLst>
          </p:cNvPr>
          <p:cNvSpPr/>
          <p:nvPr/>
        </p:nvSpPr>
        <p:spPr bwMode="auto">
          <a:xfrm>
            <a:off x="947224" y="1302031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8E8971-922B-43CD-B6F9-34492B8CE64D}"/>
              </a:ext>
            </a:extLst>
          </p:cNvPr>
          <p:cNvSpPr/>
          <p:nvPr/>
        </p:nvSpPr>
        <p:spPr bwMode="auto">
          <a:xfrm>
            <a:off x="2747298" y="1302031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0AD101-62A5-4033-A05E-8677F9387C68}"/>
              </a:ext>
            </a:extLst>
          </p:cNvPr>
          <p:cNvSpPr/>
          <p:nvPr/>
        </p:nvSpPr>
        <p:spPr bwMode="auto">
          <a:xfrm>
            <a:off x="4552573" y="1302031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D6555-C3EB-4C8F-8536-33862407994D}"/>
              </a:ext>
            </a:extLst>
          </p:cNvPr>
          <p:cNvSpPr/>
          <p:nvPr/>
        </p:nvSpPr>
        <p:spPr bwMode="auto">
          <a:xfrm>
            <a:off x="6340430" y="1302031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6835F-2E2D-4A73-AC3F-53B423E488B1}"/>
              </a:ext>
            </a:extLst>
          </p:cNvPr>
          <p:cNvSpPr txBox="1"/>
          <p:nvPr/>
        </p:nvSpPr>
        <p:spPr>
          <a:xfrm>
            <a:off x="934785" y="2260082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E8548-21EF-4288-ADBB-C6FB6B9617B5}"/>
              </a:ext>
            </a:extLst>
          </p:cNvPr>
          <p:cNvSpPr txBox="1"/>
          <p:nvPr/>
        </p:nvSpPr>
        <p:spPr>
          <a:xfrm>
            <a:off x="970203" y="2590785"/>
            <a:ext cx="12360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B7EE28-0466-4FFF-ACA0-95EF1610CD4E}"/>
              </a:ext>
            </a:extLst>
          </p:cNvPr>
          <p:cNvSpPr txBox="1"/>
          <p:nvPr/>
        </p:nvSpPr>
        <p:spPr>
          <a:xfrm>
            <a:off x="2702625" y="2260082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28A43A-6CDC-4D00-89C4-58DB66B3823E}"/>
              </a:ext>
            </a:extLst>
          </p:cNvPr>
          <p:cNvSpPr txBox="1"/>
          <p:nvPr/>
        </p:nvSpPr>
        <p:spPr>
          <a:xfrm>
            <a:off x="2738043" y="2590785"/>
            <a:ext cx="12360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E7D64D-CE04-4088-9095-6674822EED29}"/>
              </a:ext>
            </a:extLst>
          </p:cNvPr>
          <p:cNvSpPr txBox="1"/>
          <p:nvPr/>
        </p:nvSpPr>
        <p:spPr>
          <a:xfrm>
            <a:off x="4540134" y="2260082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AB3F5-DE90-4234-AC95-AF5796781749}"/>
              </a:ext>
            </a:extLst>
          </p:cNvPr>
          <p:cNvSpPr txBox="1"/>
          <p:nvPr/>
        </p:nvSpPr>
        <p:spPr>
          <a:xfrm>
            <a:off x="4575552" y="2590785"/>
            <a:ext cx="12360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6E2F6C-C557-4141-81F3-B5DB3686331E}"/>
              </a:ext>
            </a:extLst>
          </p:cNvPr>
          <p:cNvSpPr txBox="1"/>
          <p:nvPr/>
        </p:nvSpPr>
        <p:spPr>
          <a:xfrm>
            <a:off x="6316682" y="2260082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BB5F-1AA2-40CE-9981-742F5C27C525}"/>
              </a:ext>
            </a:extLst>
          </p:cNvPr>
          <p:cNvSpPr txBox="1"/>
          <p:nvPr/>
        </p:nvSpPr>
        <p:spPr>
          <a:xfrm>
            <a:off x="6352100" y="2590785"/>
            <a:ext cx="12360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F6C65C-F16D-4713-8643-1A55F74800C3}"/>
              </a:ext>
            </a:extLst>
          </p:cNvPr>
          <p:cNvSpPr>
            <a:spLocks noChangeAspect="1"/>
          </p:cNvSpPr>
          <p:nvPr/>
        </p:nvSpPr>
        <p:spPr bwMode="auto">
          <a:xfrm>
            <a:off x="3850173" y="3156720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②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④ ⑤</a:t>
            </a:r>
            <a:endParaRPr lang="ko-KR" altLang="en-US" sz="11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FB2A36-1984-4ECA-A4B9-0F0B9A018F97}"/>
              </a:ext>
            </a:extLst>
          </p:cNvPr>
          <p:cNvSpPr>
            <a:spLocks noChangeAspect="1"/>
          </p:cNvSpPr>
          <p:nvPr/>
        </p:nvSpPr>
        <p:spPr bwMode="auto">
          <a:xfrm>
            <a:off x="3618816" y="3156720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2E5D46-8E0C-4530-BAF6-7E6EC98D89F1}"/>
              </a:ext>
            </a:extLst>
          </p:cNvPr>
          <p:cNvSpPr>
            <a:spLocks noChangeAspect="1"/>
          </p:cNvSpPr>
          <p:nvPr/>
        </p:nvSpPr>
        <p:spPr bwMode="auto">
          <a:xfrm>
            <a:off x="4994770" y="3156720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3020E42-C2ED-4B50-9929-94C1A7D0A920}"/>
              </a:ext>
            </a:extLst>
          </p:cNvPr>
          <p:cNvSpPr/>
          <p:nvPr/>
        </p:nvSpPr>
        <p:spPr bwMode="auto">
          <a:xfrm>
            <a:off x="4291435" y="299720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88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30FFD95E-9F18-48FC-B70D-580F650F817C}"/>
              </a:ext>
            </a:extLst>
          </p:cNvPr>
          <p:cNvSpPr txBox="1"/>
          <p:nvPr/>
        </p:nvSpPr>
        <p:spPr>
          <a:xfrm>
            <a:off x="466635" y="292501"/>
            <a:ext cx="190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Template Guide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CBCFFB0-41DF-47D7-811B-64B3A53EBC93}"/>
              </a:ext>
            </a:extLst>
          </p:cNvPr>
          <p:cNvSpPr/>
          <p:nvPr/>
        </p:nvSpPr>
        <p:spPr bwMode="auto">
          <a:xfrm>
            <a:off x="9135605" y="1029183"/>
            <a:ext cx="140677" cy="1406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01BB13-107F-49D3-8640-72F0012B4812}"/>
              </a:ext>
            </a:extLst>
          </p:cNvPr>
          <p:cNvSpPr txBox="1"/>
          <p:nvPr/>
        </p:nvSpPr>
        <p:spPr>
          <a:xfrm>
            <a:off x="10083110" y="100280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도움말 아이콘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9D7D93-2507-472E-A5D3-09F75629E6BE}"/>
              </a:ext>
            </a:extLst>
          </p:cNvPr>
          <p:cNvSpPr/>
          <p:nvPr/>
        </p:nvSpPr>
        <p:spPr bwMode="auto">
          <a:xfrm>
            <a:off x="669162" y="2716849"/>
            <a:ext cx="2765190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3770A2-45DD-4A38-9028-2EEE02060AEE}"/>
              </a:ext>
            </a:extLst>
          </p:cNvPr>
          <p:cNvSpPr/>
          <p:nvPr/>
        </p:nvSpPr>
        <p:spPr bwMode="auto">
          <a:xfrm>
            <a:off x="669162" y="3002601"/>
            <a:ext cx="2760061" cy="11210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Multiple Inputs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0F57B4-86C6-4DDE-8738-9FBFBB0F216B}"/>
              </a:ext>
            </a:extLst>
          </p:cNvPr>
          <p:cNvSpPr/>
          <p:nvPr/>
        </p:nvSpPr>
        <p:spPr bwMode="auto">
          <a:xfrm>
            <a:off x="695540" y="999047"/>
            <a:ext cx="669934" cy="2022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endParaRPr lang="ko-KR" altLang="en-US" sz="7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881588D-CD86-42B5-AA1D-C9597DB4CD8D}"/>
              </a:ext>
            </a:extLst>
          </p:cNvPr>
          <p:cNvSpPr/>
          <p:nvPr/>
        </p:nvSpPr>
        <p:spPr bwMode="auto">
          <a:xfrm>
            <a:off x="690050" y="1297985"/>
            <a:ext cx="669934" cy="2022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endParaRPr lang="ko-KR" altLang="en-US" sz="7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D9FDCC-29A1-4E43-A8A1-E4FBAC82FAA7}"/>
              </a:ext>
            </a:extLst>
          </p:cNvPr>
          <p:cNvSpPr txBox="1"/>
          <p:nvPr/>
        </p:nvSpPr>
        <p:spPr>
          <a:xfrm>
            <a:off x="1385713" y="999038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Positive Button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104552-06A7-43AC-B92F-69CCB423BCE3}"/>
              </a:ext>
            </a:extLst>
          </p:cNvPr>
          <p:cNvSpPr txBox="1"/>
          <p:nvPr/>
        </p:nvSpPr>
        <p:spPr>
          <a:xfrm>
            <a:off x="1385713" y="1294684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Negative Button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816CAD5-1E85-459C-8D8C-56202465EADA}"/>
              </a:ext>
            </a:extLst>
          </p:cNvPr>
          <p:cNvSpPr txBox="1"/>
          <p:nvPr/>
        </p:nvSpPr>
        <p:spPr>
          <a:xfrm>
            <a:off x="2162739" y="162439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 영역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B41706-A422-4B54-8FC3-74F71C6FEA73}"/>
              </a:ext>
            </a:extLst>
          </p:cNvPr>
          <p:cNvSpPr txBox="1"/>
          <p:nvPr/>
        </p:nvSpPr>
        <p:spPr>
          <a:xfrm>
            <a:off x="4505503" y="162439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 영역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381AB0-F56F-4590-A5B4-9AF5309B6F2C}"/>
              </a:ext>
            </a:extLst>
          </p:cNvPr>
          <p:cNvSpPr/>
          <p:nvPr/>
        </p:nvSpPr>
        <p:spPr bwMode="auto">
          <a:xfrm>
            <a:off x="669162" y="4213748"/>
            <a:ext cx="1151655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Select            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</a:rPr>
              <a:t>▼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C0D13E-925E-4554-A175-17916CFEAED9}"/>
              </a:ext>
            </a:extLst>
          </p:cNvPr>
          <p:cNvSpPr txBox="1"/>
          <p:nvPr/>
        </p:nvSpPr>
        <p:spPr>
          <a:xfrm>
            <a:off x="3466207" y="270475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단일 입력 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1FFACB-4F2F-4CBE-9279-E58F90727DB8}"/>
              </a:ext>
            </a:extLst>
          </p:cNvPr>
          <p:cNvSpPr txBox="1"/>
          <p:nvPr/>
        </p:nvSpPr>
        <p:spPr>
          <a:xfrm>
            <a:off x="3466207" y="298171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멀티 입력 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E1A857-5540-49C8-B060-20478550EB04}"/>
              </a:ext>
            </a:extLst>
          </p:cNvPr>
          <p:cNvSpPr txBox="1"/>
          <p:nvPr/>
        </p:nvSpPr>
        <p:spPr>
          <a:xfrm>
            <a:off x="1838337" y="421374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 박스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62666D7-04CA-481C-836E-0179DB1A5C10}"/>
              </a:ext>
            </a:extLst>
          </p:cNvPr>
          <p:cNvSpPr/>
          <p:nvPr/>
        </p:nvSpPr>
        <p:spPr bwMode="auto">
          <a:xfrm>
            <a:off x="694815" y="4663788"/>
            <a:ext cx="114300" cy="114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38A902-3180-4677-B494-686A9034AE4A}"/>
              </a:ext>
            </a:extLst>
          </p:cNvPr>
          <p:cNvSpPr txBox="1"/>
          <p:nvPr/>
        </p:nvSpPr>
        <p:spPr>
          <a:xfrm>
            <a:off x="831793" y="4626430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체크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2CD6939-61CE-4243-89C2-0D2214CD0978}"/>
              </a:ext>
            </a:extLst>
          </p:cNvPr>
          <p:cNvSpPr/>
          <p:nvPr/>
        </p:nvSpPr>
        <p:spPr bwMode="auto">
          <a:xfrm>
            <a:off x="1434073" y="4663788"/>
            <a:ext cx="114300" cy="114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0DD838B-B50B-4EB1-8D2A-7D7CDA34EC41}"/>
              </a:ext>
            </a:extLst>
          </p:cNvPr>
          <p:cNvSpPr txBox="1"/>
          <p:nvPr/>
        </p:nvSpPr>
        <p:spPr>
          <a:xfrm>
            <a:off x="1554966" y="462643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체크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58DB9DA-A7B3-49EE-A8A0-6A5F66EBC9BA}"/>
              </a:ext>
            </a:extLst>
          </p:cNvPr>
          <p:cNvSpPr/>
          <p:nvPr/>
        </p:nvSpPr>
        <p:spPr bwMode="auto">
          <a:xfrm>
            <a:off x="2286223" y="4654996"/>
            <a:ext cx="123092" cy="12309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2D2A8F8-17AE-4903-A64F-B47E7C166FA4}"/>
              </a:ext>
            </a:extLst>
          </p:cNvPr>
          <p:cNvSpPr/>
          <p:nvPr/>
        </p:nvSpPr>
        <p:spPr bwMode="auto">
          <a:xfrm>
            <a:off x="3000207" y="4654996"/>
            <a:ext cx="123092" cy="12309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957959-F6A7-4201-966C-9D3E2F7FB3FF}"/>
              </a:ext>
            </a:extLst>
          </p:cNvPr>
          <p:cNvSpPr txBox="1"/>
          <p:nvPr/>
        </p:nvSpPr>
        <p:spPr>
          <a:xfrm>
            <a:off x="2368260" y="462753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체크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3DACB1-CBFB-4965-90B8-7C9DF29E0F0A}"/>
              </a:ext>
            </a:extLst>
          </p:cNvPr>
          <p:cNvSpPr txBox="1"/>
          <p:nvPr/>
        </p:nvSpPr>
        <p:spPr>
          <a:xfrm>
            <a:off x="3091433" y="46275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체크</a:t>
            </a:r>
          </a:p>
        </p:txBody>
      </p:sp>
      <p:pic>
        <p:nvPicPr>
          <p:cNvPr id="83" name="Picture 5">
            <a:extLst>
              <a:ext uri="{FF2B5EF4-FFF2-40B4-BE49-F238E27FC236}">
                <a16:creationId xmlns:a16="http://schemas.microsoft.com/office/drawing/2014/main" id="{B920F260-7A24-491C-83C8-16292FCA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0436" y="1343875"/>
            <a:ext cx="244597" cy="24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id="{FD7B6DC8-17D9-4B3F-9ABF-8211403F8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9632" y="1344608"/>
            <a:ext cx="190793" cy="20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" name="Picture 7">
            <a:extLst>
              <a:ext uri="{FF2B5EF4-FFF2-40B4-BE49-F238E27FC236}">
                <a16:creationId xmlns:a16="http://schemas.microsoft.com/office/drawing/2014/main" id="{37349059-8ACE-46A7-897E-B43D242F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7649" y="1376482"/>
            <a:ext cx="241300" cy="18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" name="Picture 8" descr="C:\Users\nexti\Downloads\favorite_FILL0_wght400_GRAD0_opsz48.png">
            <a:extLst>
              <a:ext uri="{FF2B5EF4-FFF2-40B4-BE49-F238E27FC236}">
                <a16:creationId xmlns:a16="http://schemas.microsoft.com/office/drawing/2014/main" id="{2B4BEED7-E73F-4610-ADAD-BB73954C2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35605" y="2375220"/>
            <a:ext cx="220053" cy="220053"/>
          </a:xfrm>
          <a:prstGeom prst="rect">
            <a:avLst/>
          </a:prstGeom>
          <a:noFill/>
        </p:spPr>
      </p:pic>
      <p:pic>
        <p:nvPicPr>
          <p:cNvPr id="87" name="Picture 9" descr="C:\Users\nexti\Downloads\chat_bubble_FILL0_wght400_GRAD0_opsz48.png">
            <a:extLst>
              <a:ext uri="{FF2B5EF4-FFF2-40B4-BE49-F238E27FC236}">
                <a16:creationId xmlns:a16="http://schemas.microsoft.com/office/drawing/2014/main" id="{8E5E4F6F-D477-45A4-BD10-52BFA307C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33790" y="2709192"/>
            <a:ext cx="202469" cy="202469"/>
          </a:xfrm>
          <a:prstGeom prst="rect">
            <a:avLst/>
          </a:prstGeom>
          <a:noFill/>
        </p:spPr>
      </p:pic>
      <p:pic>
        <p:nvPicPr>
          <p:cNvPr id="88" name="Picture 10" descr="C:\Users\nexti\Downloads\mail_FILL0_wght400_GRAD0_opsz48.png">
            <a:extLst>
              <a:ext uri="{FF2B5EF4-FFF2-40B4-BE49-F238E27FC236}">
                <a16:creationId xmlns:a16="http://schemas.microsoft.com/office/drawing/2014/main" id="{AEDE1E45-87C0-4AEA-BC0C-63FFE68D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39465" y="2025419"/>
            <a:ext cx="211259" cy="211259"/>
          </a:xfrm>
          <a:prstGeom prst="rect">
            <a:avLst/>
          </a:prstGeom>
          <a:noFill/>
        </p:spPr>
      </p:pic>
      <p:pic>
        <p:nvPicPr>
          <p:cNvPr id="89" name="Picture 11" descr="C:\Users\nexti\Downloads\share_FILL0_wght400_GRAD0_opsz48.png">
            <a:extLst>
              <a:ext uri="{FF2B5EF4-FFF2-40B4-BE49-F238E27FC236}">
                <a16:creationId xmlns:a16="http://schemas.microsoft.com/office/drawing/2014/main" id="{73A53938-A951-460D-92C5-6662F48B7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9235" y="1720060"/>
            <a:ext cx="193675" cy="193675"/>
          </a:xfrm>
          <a:prstGeom prst="rect">
            <a:avLst/>
          </a:prstGeom>
          <a:noFill/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9B062A18-16CA-4D5C-AB9D-30E13421DF1D}"/>
              </a:ext>
            </a:extLst>
          </p:cNvPr>
          <p:cNvSpPr txBox="1"/>
          <p:nvPr/>
        </p:nvSpPr>
        <p:spPr>
          <a:xfrm>
            <a:off x="10990869" y="21980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특정 아이콘</a:t>
            </a:r>
          </a:p>
        </p:txBody>
      </p:sp>
      <p:pic>
        <p:nvPicPr>
          <p:cNvPr id="91" name="Picture 12" descr="C:\Users\nexti\Downloads\date_range_FILL0_wght400_GRAD0_opsz48.png">
            <a:extLst>
              <a:ext uri="{FF2B5EF4-FFF2-40B4-BE49-F238E27FC236}">
                <a16:creationId xmlns:a16="http://schemas.microsoft.com/office/drawing/2014/main" id="{AF10F2C5-BE5E-4255-85CB-A90A96AF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22980" y="3038225"/>
            <a:ext cx="219930" cy="219930"/>
          </a:xfrm>
          <a:prstGeom prst="rect">
            <a:avLst/>
          </a:prstGeom>
          <a:noFill/>
        </p:spPr>
      </p:pic>
      <p:pic>
        <p:nvPicPr>
          <p:cNvPr id="92" name="Picture 13" descr="C:\Users\nexti\Downloads\toggle_on_FILL0_wght400_GRAD0_opsz48.png">
            <a:extLst>
              <a:ext uri="{FF2B5EF4-FFF2-40B4-BE49-F238E27FC236}">
                <a16:creationId xmlns:a16="http://schemas.microsoft.com/office/drawing/2014/main" id="{01675C65-BD7E-4DB6-B07E-4DEAC8DB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35605" y="3372184"/>
            <a:ext cx="272439" cy="272439"/>
          </a:xfrm>
          <a:prstGeom prst="rect">
            <a:avLst/>
          </a:prstGeom>
          <a:noFill/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FBFA5415-D327-4EB2-A188-D8DB5D61F18A}"/>
              </a:ext>
            </a:extLst>
          </p:cNvPr>
          <p:cNvSpPr/>
          <p:nvPr/>
        </p:nvSpPr>
        <p:spPr bwMode="auto">
          <a:xfrm>
            <a:off x="2519929" y="1297985"/>
            <a:ext cx="669934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endParaRPr lang="ko-KR" altLang="en-US" sz="7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9459DD-FF11-4DCC-81BD-E1F990E84152}"/>
              </a:ext>
            </a:extLst>
          </p:cNvPr>
          <p:cNvSpPr txBox="1"/>
          <p:nvPr/>
        </p:nvSpPr>
        <p:spPr>
          <a:xfrm>
            <a:off x="3215592" y="1294684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Normal Button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4F7B416-458B-4C70-96C3-3E18F7D7EE12}"/>
              </a:ext>
            </a:extLst>
          </p:cNvPr>
          <p:cNvSpPr/>
          <p:nvPr/>
        </p:nvSpPr>
        <p:spPr bwMode="auto">
          <a:xfrm>
            <a:off x="677231" y="5073744"/>
            <a:ext cx="2760784" cy="4780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4E6BA5E-5F70-46BF-9D59-41037A872C78}"/>
              </a:ext>
            </a:extLst>
          </p:cNvPr>
          <p:cNvSpPr/>
          <p:nvPr/>
        </p:nvSpPr>
        <p:spPr bwMode="auto">
          <a:xfrm>
            <a:off x="5731706" y="1000108"/>
            <a:ext cx="2714988" cy="12946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AE502B1-71AF-483E-8832-F9BEDA98E764}"/>
              </a:ext>
            </a:extLst>
          </p:cNvPr>
          <p:cNvSpPr/>
          <p:nvPr/>
        </p:nvSpPr>
        <p:spPr bwMode="auto">
          <a:xfrm>
            <a:off x="6561973" y="1960677"/>
            <a:ext cx="511166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0ADEE34-C8BB-407C-85A2-977C1BE75111}"/>
              </a:ext>
            </a:extLst>
          </p:cNvPr>
          <p:cNvSpPr/>
          <p:nvPr/>
        </p:nvSpPr>
        <p:spPr bwMode="auto">
          <a:xfrm>
            <a:off x="7133477" y="1960677"/>
            <a:ext cx="511166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F7DAB8-6387-497D-99D4-9EF79A2593B9}"/>
              </a:ext>
            </a:extLst>
          </p:cNvPr>
          <p:cNvSpPr txBox="1"/>
          <p:nvPr/>
        </p:nvSpPr>
        <p:spPr>
          <a:xfrm>
            <a:off x="8147403" y="1063854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56D7415-0947-4A80-A32A-3B88B927BF01}"/>
              </a:ext>
            </a:extLst>
          </p:cNvPr>
          <p:cNvSpPr txBox="1"/>
          <p:nvPr/>
        </p:nvSpPr>
        <p:spPr>
          <a:xfrm>
            <a:off x="6731837" y="142873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알림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메시지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BD3518E-F015-4933-A10E-F3A71C792B39}"/>
              </a:ext>
            </a:extLst>
          </p:cNvPr>
          <p:cNvSpPr/>
          <p:nvPr/>
        </p:nvSpPr>
        <p:spPr bwMode="auto">
          <a:xfrm>
            <a:off x="5731706" y="2571744"/>
            <a:ext cx="2714988" cy="16661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675D499-3C6B-4FB8-B60B-4FEE13EB3B4B}"/>
              </a:ext>
            </a:extLst>
          </p:cNvPr>
          <p:cNvSpPr/>
          <p:nvPr/>
        </p:nvSpPr>
        <p:spPr bwMode="auto">
          <a:xfrm>
            <a:off x="5731704" y="2571744"/>
            <a:ext cx="2709859" cy="2022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Title</a:t>
            </a:r>
            <a:endParaRPr lang="ko-KR" altLang="en-US" sz="7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6691C65-9753-4070-9B06-35D97F4F82D9}"/>
              </a:ext>
            </a:extLst>
          </p:cNvPr>
          <p:cNvSpPr txBox="1"/>
          <p:nvPr/>
        </p:nvSpPr>
        <p:spPr>
          <a:xfrm>
            <a:off x="8201622" y="2566250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F61B40B-56B5-40A3-807A-EAB89C4C6538}"/>
              </a:ext>
            </a:extLst>
          </p:cNvPr>
          <p:cNvSpPr/>
          <p:nvPr/>
        </p:nvSpPr>
        <p:spPr bwMode="auto">
          <a:xfrm>
            <a:off x="7169035" y="3929066"/>
            <a:ext cx="511200" cy="2022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E60232-CED6-48C9-9198-26080652D680}"/>
              </a:ext>
            </a:extLst>
          </p:cNvPr>
          <p:cNvSpPr txBox="1"/>
          <p:nvPr/>
        </p:nvSpPr>
        <p:spPr>
          <a:xfrm>
            <a:off x="6713402" y="3286124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Modal Pop Up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E48C760-8041-4D6E-8E47-EB8BEC4B2DF7}"/>
              </a:ext>
            </a:extLst>
          </p:cNvPr>
          <p:cNvSpPr/>
          <p:nvPr/>
        </p:nvSpPr>
        <p:spPr bwMode="auto">
          <a:xfrm>
            <a:off x="6592765" y="3930974"/>
            <a:ext cx="511200" cy="2022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09624C3-B178-460B-897C-7EAFA7EFAA02}"/>
              </a:ext>
            </a:extLst>
          </p:cNvPr>
          <p:cNvSpPr/>
          <p:nvPr/>
        </p:nvSpPr>
        <p:spPr bwMode="auto">
          <a:xfrm>
            <a:off x="2707512" y="4213748"/>
            <a:ext cx="1151655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2023-01-01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99AF779-34EC-4E4C-A076-4108F77234F9}"/>
              </a:ext>
            </a:extLst>
          </p:cNvPr>
          <p:cNvSpPr txBox="1"/>
          <p:nvPr/>
        </p:nvSpPr>
        <p:spPr>
          <a:xfrm>
            <a:off x="3876687" y="421374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캘린더 선택</a:t>
            </a:r>
          </a:p>
        </p:txBody>
      </p:sp>
      <p:pic>
        <p:nvPicPr>
          <p:cNvPr id="109" name="Picture 12" descr="C:\Users\nexti\Downloads\date_range_FILL0_wght400_GRAD0_opsz48.png">
            <a:extLst>
              <a:ext uri="{FF2B5EF4-FFF2-40B4-BE49-F238E27FC236}">
                <a16:creationId xmlns:a16="http://schemas.microsoft.com/office/drawing/2014/main" id="{ADD21943-A652-4601-8A22-DC4DECE93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94804" y="4255510"/>
            <a:ext cx="118697" cy="118697"/>
          </a:xfrm>
          <a:prstGeom prst="rect">
            <a:avLst/>
          </a:prstGeom>
          <a:noFill/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3CC507BA-1A39-4BE7-9E1D-BC4E9C90905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231" y="3751990"/>
            <a:ext cx="237392" cy="237392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FACA54D5-522D-44D9-85AB-D0EFA34289A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36" y="4124913"/>
            <a:ext cx="227397" cy="227397"/>
          </a:xfrm>
          <a:prstGeom prst="rect">
            <a:avLst/>
          </a:prstGeom>
        </p:spPr>
      </p:pic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64BFD77-0E2F-466A-8510-6878A5687DD6}"/>
              </a:ext>
            </a:extLst>
          </p:cNvPr>
          <p:cNvSpPr/>
          <p:nvPr/>
        </p:nvSpPr>
        <p:spPr bwMode="auto">
          <a:xfrm>
            <a:off x="690050" y="1644180"/>
            <a:ext cx="1481873" cy="874329"/>
          </a:xfrm>
          <a:prstGeom prst="roundRect">
            <a:avLst>
              <a:gd name="adj" fmla="val 869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6024313-1175-4092-85AA-C53A03D5A93B}"/>
              </a:ext>
            </a:extLst>
          </p:cNvPr>
          <p:cNvSpPr/>
          <p:nvPr/>
        </p:nvSpPr>
        <p:spPr bwMode="auto">
          <a:xfrm>
            <a:off x="3041364" y="1644180"/>
            <a:ext cx="1481873" cy="874329"/>
          </a:xfrm>
          <a:prstGeom prst="roundRect">
            <a:avLst>
              <a:gd name="adj" fmla="val 869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455C3BA1-B565-4817-8880-93C5B1E1081C}"/>
              </a:ext>
            </a:extLst>
          </p:cNvPr>
          <p:cNvSpPr/>
          <p:nvPr/>
        </p:nvSpPr>
        <p:spPr bwMode="auto">
          <a:xfrm>
            <a:off x="4243935" y="2255247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9E232E0-8CB0-462B-9351-EA6407F65124}"/>
              </a:ext>
            </a:extLst>
          </p:cNvPr>
          <p:cNvSpPr txBox="1"/>
          <p:nvPr/>
        </p:nvSpPr>
        <p:spPr>
          <a:xfrm>
            <a:off x="10095140" y="134243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소셜 아이콘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B2B72E-B5FB-4FCB-AD1B-C7E6F040EFC5}"/>
              </a:ext>
            </a:extLst>
          </p:cNvPr>
          <p:cNvSpPr txBox="1"/>
          <p:nvPr/>
        </p:nvSpPr>
        <p:spPr>
          <a:xfrm>
            <a:off x="10095140" y="169077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공유 아이콘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FE10A81-7A84-4D72-B7E4-CFC5A0DD6DB5}"/>
              </a:ext>
            </a:extLst>
          </p:cNvPr>
          <p:cNvSpPr txBox="1"/>
          <p:nvPr/>
        </p:nvSpPr>
        <p:spPr>
          <a:xfrm>
            <a:off x="10095140" y="201299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아이콘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793E245-4DB2-497A-8DEF-ADA73D248281}"/>
              </a:ext>
            </a:extLst>
          </p:cNvPr>
          <p:cNvSpPr txBox="1"/>
          <p:nvPr/>
        </p:nvSpPr>
        <p:spPr>
          <a:xfrm>
            <a:off x="10095140" y="2343914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좋아용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아이콘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AF4793D-3301-4C69-BADE-C5EDBDB951B7}"/>
              </a:ext>
            </a:extLst>
          </p:cNvPr>
          <p:cNvSpPr txBox="1"/>
          <p:nvPr/>
        </p:nvSpPr>
        <p:spPr>
          <a:xfrm>
            <a:off x="10095140" y="266612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아이콘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EFC6D5F-8F79-4BFE-9988-591B184677AA}"/>
              </a:ext>
            </a:extLst>
          </p:cNvPr>
          <p:cNvSpPr txBox="1"/>
          <p:nvPr/>
        </p:nvSpPr>
        <p:spPr>
          <a:xfrm>
            <a:off x="10095140" y="304059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캘린더 아이콘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58527B2-93E3-438A-B8DB-586DFA85949B}"/>
              </a:ext>
            </a:extLst>
          </p:cNvPr>
          <p:cNvSpPr txBox="1"/>
          <p:nvPr/>
        </p:nvSpPr>
        <p:spPr>
          <a:xfrm>
            <a:off x="10095140" y="3388932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스위치 버튼 아이콘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CC8117E-7260-4BE6-9D1A-0C035F87BAB3}"/>
              </a:ext>
            </a:extLst>
          </p:cNvPr>
          <p:cNvSpPr txBox="1"/>
          <p:nvPr/>
        </p:nvSpPr>
        <p:spPr>
          <a:xfrm>
            <a:off x="10095140" y="373727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아이콘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EA773-1D75-4C6A-96E3-F9D2DDCB6BF4}"/>
              </a:ext>
            </a:extLst>
          </p:cNvPr>
          <p:cNvSpPr txBox="1"/>
          <p:nvPr/>
        </p:nvSpPr>
        <p:spPr>
          <a:xfrm>
            <a:off x="10095140" y="4076901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메뉴 아이콘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8EFB2B9F-1163-4FD2-8956-916E8DE71D4D}"/>
              </a:ext>
            </a:extLst>
          </p:cNvPr>
          <p:cNvSpPr/>
          <p:nvPr/>
        </p:nvSpPr>
        <p:spPr bwMode="auto">
          <a:xfrm>
            <a:off x="9160847" y="4495075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3DDFB8-1821-4707-B80B-8D7934024B62}"/>
              </a:ext>
            </a:extLst>
          </p:cNvPr>
          <p:cNvSpPr txBox="1"/>
          <p:nvPr/>
        </p:nvSpPr>
        <p:spPr>
          <a:xfrm>
            <a:off x="10095140" y="4442655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 플레이 아이콘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FF05DC-F806-42CC-B2A1-EF89A9E42FCB}"/>
              </a:ext>
            </a:extLst>
          </p:cNvPr>
          <p:cNvSpPr txBox="1"/>
          <p:nvPr/>
        </p:nvSpPr>
        <p:spPr>
          <a:xfrm>
            <a:off x="9119105" y="482582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5E01470-E398-4D9F-96A0-6A302022AA2D}"/>
              </a:ext>
            </a:extLst>
          </p:cNvPr>
          <p:cNvSpPr txBox="1"/>
          <p:nvPr/>
        </p:nvSpPr>
        <p:spPr>
          <a:xfrm>
            <a:off x="9119105" y="5139333"/>
            <a:ext cx="287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DC9EF80-6F32-40CD-9AFF-55E2E989D262}"/>
              </a:ext>
            </a:extLst>
          </p:cNvPr>
          <p:cNvSpPr txBox="1"/>
          <p:nvPr/>
        </p:nvSpPr>
        <p:spPr>
          <a:xfrm>
            <a:off x="10095140" y="4799701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위로 닫기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6C3AE23-9ACE-437F-8DA7-D6228A89BDE7}"/>
              </a:ext>
            </a:extLst>
          </p:cNvPr>
          <p:cNvSpPr txBox="1"/>
          <p:nvPr/>
        </p:nvSpPr>
        <p:spPr>
          <a:xfrm>
            <a:off x="10095140" y="515675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아래로 열기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CE3DF1D-A3C9-44EA-BC47-327C8BA3A8EB}"/>
              </a:ext>
            </a:extLst>
          </p:cNvPr>
          <p:cNvSpPr txBox="1"/>
          <p:nvPr/>
        </p:nvSpPr>
        <p:spPr>
          <a:xfrm>
            <a:off x="9119105" y="5494011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D2CDA84-248E-42E0-9021-14E06E24A7DF}"/>
              </a:ext>
            </a:extLst>
          </p:cNvPr>
          <p:cNvSpPr txBox="1"/>
          <p:nvPr/>
        </p:nvSpPr>
        <p:spPr>
          <a:xfrm>
            <a:off x="10095140" y="5496384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순위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Tag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529B62C-9A27-4643-A03C-60BA5743A8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923" y="5838770"/>
            <a:ext cx="228600" cy="228600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1A9A38C2-5A86-4DFF-BC3D-6DDC10015DD5}"/>
              </a:ext>
            </a:extLst>
          </p:cNvPr>
          <p:cNvSpPr txBox="1"/>
          <p:nvPr/>
        </p:nvSpPr>
        <p:spPr>
          <a:xfrm>
            <a:off x="10095140" y="583601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모드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FDF4B9D-068D-4DCF-B0B3-E0AA60F381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378" y="6183627"/>
            <a:ext cx="242711" cy="242711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546F1B81-D676-4358-81D6-ED68994131C0}"/>
              </a:ext>
            </a:extLst>
          </p:cNvPr>
          <p:cNvSpPr txBox="1"/>
          <p:nvPr/>
        </p:nvSpPr>
        <p:spPr>
          <a:xfrm>
            <a:off x="10095140" y="621048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라이트 모드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4347F5A-7924-4BC9-9CFC-A9CAC5EDF688}"/>
              </a:ext>
            </a:extLst>
          </p:cNvPr>
          <p:cNvGrpSpPr/>
          <p:nvPr/>
        </p:nvGrpSpPr>
        <p:grpSpPr>
          <a:xfrm>
            <a:off x="5731704" y="4578272"/>
            <a:ext cx="821683" cy="216784"/>
            <a:chOff x="5954802" y="3253613"/>
            <a:chExt cx="821683" cy="216784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74F843B-97F3-4E74-9D4C-C8C3EF2B2FC4}"/>
                </a:ext>
              </a:extLst>
            </p:cNvPr>
            <p:cNvSpPr/>
            <p:nvPr/>
          </p:nvSpPr>
          <p:spPr bwMode="auto">
            <a:xfrm>
              <a:off x="5954802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09ACFD2-2350-4920-A2BD-0A17B7C6F68C}"/>
                </a:ext>
              </a:extLst>
            </p:cNvPr>
            <p:cNvSpPr/>
            <p:nvPr/>
          </p:nvSpPr>
          <p:spPr bwMode="auto">
            <a:xfrm>
              <a:off x="6559701" y="3253613"/>
              <a:ext cx="216784" cy="2167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993F3FF-7A21-457C-9A05-079C643986CB}"/>
                </a:ext>
              </a:extLst>
            </p:cNvPr>
            <p:cNvSpPr txBox="1"/>
            <p:nvPr/>
          </p:nvSpPr>
          <p:spPr>
            <a:xfrm>
              <a:off x="6159066" y="3256559"/>
              <a:ext cx="410080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1/3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7D1A87FE-29BD-46EB-8562-FCFDA2650643}"/>
              </a:ext>
            </a:extLst>
          </p:cNvPr>
          <p:cNvSpPr txBox="1"/>
          <p:nvPr/>
        </p:nvSpPr>
        <p:spPr>
          <a:xfrm>
            <a:off x="6965441" y="4573320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Swiper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CE1404A-9EE6-4EEB-8EF0-0D975D54B841}"/>
              </a:ext>
            </a:extLst>
          </p:cNvPr>
          <p:cNvSpPr/>
          <p:nvPr/>
        </p:nvSpPr>
        <p:spPr bwMode="auto">
          <a:xfrm>
            <a:off x="5728719" y="5030342"/>
            <a:ext cx="348250" cy="133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06:24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B7B7934-B2DC-4D9E-86BD-42B1F63EFFCF}"/>
              </a:ext>
            </a:extLst>
          </p:cNvPr>
          <p:cNvSpPr txBox="1"/>
          <p:nvPr/>
        </p:nvSpPr>
        <p:spPr>
          <a:xfrm>
            <a:off x="6965441" y="4965206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방송 시간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Tag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5D65C35-2513-4357-BD46-32BC423B4868}"/>
              </a:ext>
            </a:extLst>
          </p:cNvPr>
          <p:cNvSpPr>
            <a:spLocks noChangeAspect="1"/>
          </p:cNvSpPr>
          <p:nvPr/>
        </p:nvSpPr>
        <p:spPr bwMode="auto">
          <a:xfrm>
            <a:off x="5647527" y="5336607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 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포털   유튜브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6D18E80-4905-4085-962B-CE370D6C28FD}"/>
              </a:ext>
            </a:extLst>
          </p:cNvPr>
          <p:cNvSpPr txBox="1"/>
          <p:nvPr/>
        </p:nvSpPr>
        <p:spPr>
          <a:xfrm>
            <a:off x="6965441" y="5339675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TAP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Menu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표현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E514166-F5B6-427A-9300-9342EAA9F40A}"/>
              </a:ext>
            </a:extLst>
          </p:cNvPr>
          <p:cNvSpPr/>
          <p:nvPr/>
        </p:nvSpPr>
        <p:spPr bwMode="auto">
          <a:xfrm>
            <a:off x="5728719" y="5734186"/>
            <a:ext cx="157942" cy="1579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05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CBB05AF-D0DB-4433-9D73-029A7A1A2A73}"/>
              </a:ext>
            </a:extLst>
          </p:cNvPr>
          <p:cNvSpPr txBox="1"/>
          <p:nvPr/>
        </p:nvSpPr>
        <p:spPr>
          <a:xfrm>
            <a:off x="6965441" y="5705435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더 보기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1005403" cy="584775"/>
          </a:xfrm>
        </p:spPr>
        <p:txBody>
          <a:bodyPr/>
          <a:lstStyle/>
          <a:p>
            <a:r>
              <a:rPr lang="ko-KR" altLang="en-US" dirty="0"/>
              <a:t>이슈</a:t>
            </a:r>
          </a:p>
        </p:txBody>
      </p:sp>
    </p:spTree>
    <p:extLst>
      <p:ext uri="{BB962C8B-B14F-4D97-AF65-F5344CB8AC3E}">
        <p14:creationId xmlns:p14="http://schemas.microsoft.com/office/powerpoint/2010/main" val="3896812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873957" cy="215444"/>
          </a:xfrm>
        </p:spPr>
        <p:txBody>
          <a:bodyPr/>
          <a:lstStyle/>
          <a:p>
            <a:r>
              <a:rPr lang="ko-KR" altLang="en-US" dirty="0"/>
              <a:t>이슈 전체 목록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04052"/>
              </p:ext>
            </p:extLst>
          </p:nvPr>
        </p:nvGraphicFramePr>
        <p:xfrm>
          <a:off x="8939284" y="973008"/>
          <a:ext cx="3152632" cy="377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전체 목록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247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년도 선택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년도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지난 년도 부터 현재 년도까지 노출 선택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년도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년도 선택 시 해당 년도 이슈 목록 조회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선택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부터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표시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도래하지 않은 월인 경우 비 활성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월 선택 시 해당 월에 포함된 이슈 목록 조회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목록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순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목록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이슈는 이슈 주제와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개로 구성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주제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주제 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주제명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관련기사 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최근업데이트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일자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전체보기 버튼으로 구성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전체보기 버튼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 클릭 시 해당 이슈 목록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최근 기사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이슈에 포함된 최근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3A8D7C3-FDD7-4416-A8F9-7879FEF6258C}"/>
              </a:ext>
            </a:extLst>
          </p:cNvPr>
          <p:cNvCxnSpPr>
            <a:cxnSpLocks/>
          </p:cNvCxnSpPr>
          <p:nvPr/>
        </p:nvCxnSpPr>
        <p:spPr bwMode="auto">
          <a:xfrm>
            <a:off x="947739" y="1394310"/>
            <a:ext cx="709294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419ED3-BF82-4E11-8C00-D89B16A2A4CB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1146356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C82491-68F7-457A-B1EE-B7C54C22F0A4}"/>
              </a:ext>
            </a:extLst>
          </p:cNvPr>
          <p:cNvSpPr>
            <a:spLocks noChangeAspect="1"/>
          </p:cNvSpPr>
          <p:nvPr/>
        </p:nvSpPr>
        <p:spPr bwMode="auto">
          <a:xfrm>
            <a:off x="6868712" y="1146356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569242-8314-4426-9298-1E6DA189AB9C}"/>
              </a:ext>
            </a:extLst>
          </p:cNvPr>
          <p:cNvSpPr/>
          <p:nvPr/>
        </p:nvSpPr>
        <p:spPr bwMode="auto">
          <a:xfrm>
            <a:off x="946883" y="1392721"/>
            <a:ext cx="7093805" cy="3489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4B88F0-ADDD-46E4-AA7E-037E5D67F27C}"/>
              </a:ext>
            </a:extLst>
          </p:cNvPr>
          <p:cNvSpPr>
            <a:spLocks noChangeAspect="1"/>
          </p:cNvSpPr>
          <p:nvPr/>
        </p:nvSpPr>
        <p:spPr bwMode="auto">
          <a:xfrm>
            <a:off x="947738" y="1444034"/>
            <a:ext cx="51615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4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922340-4B6E-40E5-9573-C3D159F72F99}"/>
              </a:ext>
            </a:extLst>
          </p:cNvPr>
          <p:cNvSpPr>
            <a:spLocks noChangeAspect="1"/>
          </p:cNvSpPr>
          <p:nvPr/>
        </p:nvSpPr>
        <p:spPr bwMode="auto">
          <a:xfrm>
            <a:off x="7522709" y="1444034"/>
            <a:ext cx="516157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4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963DC3-AB8B-4DFF-BFBF-AB55E3867DAB}"/>
              </a:ext>
            </a:extLst>
          </p:cNvPr>
          <p:cNvSpPr>
            <a:spLocks noChangeAspect="1"/>
          </p:cNvSpPr>
          <p:nvPr/>
        </p:nvSpPr>
        <p:spPr bwMode="auto">
          <a:xfrm>
            <a:off x="2116912" y="1442448"/>
            <a:ext cx="5312228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    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    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    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    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    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    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    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    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    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    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    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64F2B10-E1E9-4F1F-92FA-74E660497B8F}"/>
              </a:ext>
            </a:extLst>
          </p:cNvPr>
          <p:cNvSpPr/>
          <p:nvPr/>
        </p:nvSpPr>
        <p:spPr bwMode="auto">
          <a:xfrm>
            <a:off x="1471573" y="1441268"/>
            <a:ext cx="531223" cy="25254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F63DF9-CB00-4124-8D76-6B87FC752B42}"/>
              </a:ext>
            </a:extLst>
          </p:cNvPr>
          <p:cNvSpPr>
            <a:spLocks noChangeAspect="1"/>
          </p:cNvSpPr>
          <p:nvPr/>
        </p:nvSpPr>
        <p:spPr bwMode="auto">
          <a:xfrm>
            <a:off x="1504057" y="1446801"/>
            <a:ext cx="49873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E9E574-0061-49F0-B669-4040C087AB83}"/>
              </a:ext>
            </a:extLst>
          </p:cNvPr>
          <p:cNvSpPr/>
          <p:nvPr/>
        </p:nvSpPr>
        <p:spPr bwMode="auto">
          <a:xfrm>
            <a:off x="947223" y="1988078"/>
            <a:ext cx="3424479" cy="100912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D9A91D-03BD-4808-B424-F0E849515FFC}"/>
              </a:ext>
            </a:extLst>
          </p:cNvPr>
          <p:cNvSpPr/>
          <p:nvPr/>
        </p:nvSpPr>
        <p:spPr bwMode="auto">
          <a:xfrm>
            <a:off x="2711451" y="1988078"/>
            <a:ext cx="1660252" cy="1009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BAA094-615D-4C43-8DE1-0B1060A83DDA}"/>
              </a:ext>
            </a:extLst>
          </p:cNvPr>
          <p:cNvSpPr txBox="1"/>
          <p:nvPr/>
        </p:nvSpPr>
        <p:spPr>
          <a:xfrm>
            <a:off x="2747298" y="2346013"/>
            <a:ext cx="1627329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관련기사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건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최근 업데이트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2023.06.23(16:30)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BD69FB-14D8-4540-A810-9B6D5182E864}"/>
              </a:ext>
            </a:extLst>
          </p:cNvPr>
          <p:cNvSpPr txBox="1"/>
          <p:nvPr/>
        </p:nvSpPr>
        <p:spPr>
          <a:xfrm>
            <a:off x="2747298" y="2047392"/>
            <a:ext cx="158855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 ‘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위기단계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2EA650-4501-4637-BC99-DB8DFA4508FB}"/>
              </a:ext>
            </a:extLst>
          </p:cNvPr>
          <p:cNvSpPr/>
          <p:nvPr/>
        </p:nvSpPr>
        <p:spPr bwMode="auto">
          <a:xfrm>
            <a:off x="3730625" y="2754140"/>
            <a:ext cx="565241" cy="17454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전체보기 ▶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B0E50D-ECCA-401C-A59A-93D9A26CBA1D}"/>
              </a:ext>
            </a:extLst>
          </p:cNvPr>
          <p:cNvSpPr txBox="1"/>
          <p:nvPr/>
        </p:nvSpPr>
        <p:spPr>
          <a:xfrm>
            <a:off x="962041" y="3144672"/>
            <a:ext cx="3424479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만의 구제역 발병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전북 축산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발병 농가도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자가접종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‘…”10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마리 백신 안 맞아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곳으로 늘어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 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시군 구제역 경보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C74471-6A9E-401B-A8B7-AB97291E52A1}"/>
              </a:ext>
            </a:extLst>
          </p:cNvPr>
          <p:cNvSpPr/>
          <p:nvPr/>
        </p:nvSpPr>
        <p:spPr bwMode="auto">
          <a:xfrm>
            <a:off x="4613532" y="1988078"/>
            <a:ext cx="3424479" cy="100912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EAF76D-8E81-4E99-B788-29244874AD70}"/>
              </a:ext>
            </a:extLst>
          </p:cNvPr>
          <p:cNvSpPr/>
          <p:nvPr/>
        </p:nvSpPr>
        <p:spPr bwMode="auto">
          <a:xfrm>
            <a:off x="6377760" y="1988078"/>
            <a:ext cx="1660252" cy="1009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804A2B-E8CA-4A83-85A3-C93C7F01C868}"/>
              </a:ext>
            </a:extLst>
          </p:cNvPr>
          <p:cNvSpPr txBox="1"/>
          <p:nvPr/>
        </p:nvSpPr>
        <p:spPr>
          <a:xfrm>
            <a:off x="6413607" y="2346013"/>
            <a:ext cx="1627329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관련기사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건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최근 업데이트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2023.06.23(16:30)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C2F93F-D768-4CB0-9F7B-AA41C21B50CE}"/>
              </a:ext>
            </a:extLst>
          </p:cNvPr>
          <p:cNvSpPr txBox="1"/>
          <p:nvPr/>
        </p:nvSpPr>
        <p:spPr>
          <a:xfrm>
            <a:off x="6413607" y="2047392"/>
            <a:ext cx="158855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 ‘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위기단계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8D19792-93CA-4115-9907-5C8B8B05CB03}"/>
              </a:ext>
            </a:extLst>
          </p:cNvPr>
          <p:cNvSpPr/>
          <p:nvPr/>
        </p:nvSpPr>
        <p:spPr bwMode="auto">
          <a:xfrm>
            <a:off x="7396934" y="2754140"/>
            <a:ext cx="565241" cy="17454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전체보기 ▶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B97A52-3F65-498F-9B0E-63786C3AFEFD}"/>
              </a:ext>
            </a:extLst>
          </p:cNvPr>
          <p:cNvSpPr txBox="1"/>
          <p:nvPr/>
        </p:nvSpPr>
        <p:spPr>
          <a:xfrm>
            <a:off x="4628350" y="3144672"/>
            <a:ext cx="3424479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만의 구제역 발병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전북 축산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발병 농가도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자가접종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‘…”10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마리 백신 안 맞아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곳으로 늘어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 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시군 구제역 경보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76F862-3C07-4190-A7D4-33F464F491E4}"/>
              </a:ext>
            </a:extLst>
          </p:cNvPr>
          <p:cNvSpPr/>
          <p:nvPr/>
        </p:nvSpPr>
        <p:spPr bwMode="auto">
          <a:xfrm>
            <a:off x="947223" y="4156513"/>
            <a:ext cx="3424479" cy="100912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71005DB-C802-4BE2-921B-F3EBD966C8A6}"/>
              </a:ext>
            </a:extLst>
          </p:cNvPr>
          <p:cNvSpPr/>
          <p:nvPr/>
        </p:nvSpPr>
        <p:spPr bwMode="auto">
          <a:xfrm>
            <a:off x="2711451" y="4156513"/>
            <a:ext cx="1660252" cy="1009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ECE7EE-DFE3-42DD-A33C-9441B34EA112}"/>
              </a:ext>
            </a:extLst>
          </p:cNvPr>
          <p:cNvSpPr txBox="1"/>
          <p:nvPr/>
        </p:nvSpPr>
        <p:spPr>
          <a:xfrm>
            <a:off x="2747298" y="4514448"/>
            <a:ext cx="1627329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관련기사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건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최근 업데이트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2023.06.23(16:30)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B3D8C9-8768-442E-B60F-7F074A87C844}"/>
              </a:ext>
            </a:extLst>
          </p:cNvPr>
          <p:cNvSpPr txBox="1"/>
          <p:nvPr/>
        </p:nvSpPr>
        <p:spPr>
          <a:xfrm>
            <a:off x="2747298" y="4215827"/>
            <a:ext cx="158855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 ‘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위기단계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F600263-0726-4B2C-B1FB-2F429D772CEB}"/>
              </a:ext>
            </a:extLst>
          </p:cNvPr>
          <p:cNvSpPr/>
          <p:nvPr/>
        </p:nvSpPr>
        <p:spPr bwMode="auto">
          <a:xfrm>
            <a:off x="3730625" y="4922575"/>
            <a:ext cx="565241" cy="17454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전체보기 ▶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20F297-C15F-4AD7-A5BC-D37D65EA7ED6}"/>
              </a:ext>
            </a:extLst>
          </p:cNvPr>
          <p:cNvSpPr txBox="1"/>
          <p:nvPr/>
        </p:nvSpPr>
        <p:spPr>
          <a:xfrm>
            <a:off x="962041" y="5313107"/>
            <a:ext cx="3424479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만의 구제역 발병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전북 축산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발병 농가도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자가접종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‘…”10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마리 백신 안 맞아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곳으로 늘어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 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시군 구제역 경보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11A2337-ADCB-47E2-9A09-A67A8D4F4A14}"/>
              </a:ext>
            </a:extLst>
          </p:cNvPr>
          <p:cNvSpPr/>
          <p:nvPr/>
        </p:nvSpPr>
        <p:spPr bwMode="auto">
          <a:xfrm>
            <a:off x="4613532" y="4156513"/>
            <a:ext cx="3424479" cy="100912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A19687-6B7A-4908-A2BD-2047BFBA42A4}"/>
              </a:ext>
            </a:extLst>
          </p:cNvPr>
          <p:cNvSpPr/>
          <p:nvPr/>
        </p:nvSpPr>
        <p:spPr bwMode="auto">
          <a:xfrm>
            <a:off x="6377760" y="4156513"/>
            <a:ext cx="1660252" cy="1009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418F28-2782-4891-8B3F-F152502C4F48}"/>
              </a:ext>
            </a:extLst>
          </p:cNvPr>
          <p:cNvSpPr txBox="1"/>
          <p:nvPr/>
        </p:nvSpPr>
        <p:spPr>
          <a:xfrm>
            <a:off x="6413607" y="4514448"/>
            <a:ext cx="1627329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관련기사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건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최근 업데이트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2023.06.23(16:30)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174471-5933-4F6A-9E36-6B8309DCE93B}"/>
              </a:ext>
            </a:extLst>
          </p:cNvPr>
          <p:cNvSpPr txBox="1"/>
          <p:nvPr/>
        </p:nvSpPr>
        <p:spPr>
          <a:xfrm>
            <a:off x="6413607" y="4215827"/>
            <a:ext cx="158855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 ‘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위기단계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F796BB8-343B-41E5-89A1-81DDF63A332E}"/>
              </a:ext>
            </a:extLst>
          </p:cNvPr>
          <p:cNvSpPr/>
          <p:nvPr/>
        </p:nvSpPr>
        <p:spPr bwMode="auto">
          <a:xfrm>
            <a:off x="7396934" y="4922575"/>
            <a:ext cx="565241" cy="17454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전체보기 ▶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04B2C8-15AF-4232-AA9A-A564CBCD29FF}"/>
              </a:ext>
            </a:extLst>
          </p:cNvPr>
          <p:cNvSpPr txBox="1"/>
          <p:nvPr/>
        </p:nvSpPr>
        <p:spPr>
          <a:xfrm>
            <a:off x="4628350" y="5313107"/>
            <a:ext cx="3424479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만의 구제역 발병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전북 축산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발병 농가도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자가접종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‘…”10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마리 백신 안 맞아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곳으로 늘어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 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시군 구제역 경보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5BBC3D1-8DC6-4D58-912A-1D03986F0A67}"/>
              </a:ext>
            </a:extLst>
          </p:cNvPr>
          <p:cNvSpPr/>
          <p:nvPr/>
        </p:nvSpPr>
        <p:spPr bwMode="auto">
          <a:xfrm>
            <a:off x="7257285" y="116046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9C0E730-7910-413D-9EC4-8D905B367422}"/>
              </a:ext>
            </a:extLst>
          </p:cNvPr>
          <p:cNvSpPr/>
          <p:nvPr/>
        </p:nvSpPr>
        <p:spPr bwMode="auto">
          <a:xfrm>
            <a:off x="743274" y="147397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4BE6FB8-07E4-4CE4-9DF7-1EA9FB459E8F}"/>
              </a:ext>
            </a:extLst>
          </p:cNvPr>
          <p:cNvSpPr/>
          <p:nvPr/>
        </p:nvSpPr>
        <p:spPr bwMode="auto">
          <a:xfrm>
            <a:off x="2188897" y="241450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F2EC8AB-74FE-40A9-A35D-EA9436ED088A}"/>
              </a:ext>
            </a:extLst>
          </p:cNvPr>
          <p:cNvSpPr/>
          <p:nvPr/>
        </p:nvSpPr>
        <p:spPr bwMode="auto">
          <a:xfrm>
            <a:off x="3495182" y="272801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182C1BA-EABE-4E3A-B976-C193A5D97A7E}"/>
              </a:ext>
            </a:extLst>
          </p:cNvPr>
          <p:cNvSpPr/>
          <p:nvPr/>
        </p:nvSpPr>
        <p:spPr bwMode="auto">
          <a:xfrm>
            <a:off x="2249856" y="340727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4458B83-9584-4A45-B54D-1263AB4F2D07}"/>
              </a:ext>
            </a:extLst>
          </p:cNvPr>
          <p:cNvSpPr/>
          <p:nvPr/>
        </p:nvSpPr>
        <p:spPr bwMode="auto">
          <a:xfrm>
            <a:off x="4348785" y="369416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9302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전체 목록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77861"/>
              </p:ext>
            </p:extLst>
          </p:nvPr>
        </p:nvGraphicFramePr>
        <p:xfrm>
          <a:off x="8939284" y="973008"/>
          <a:ext cx="3152632" cy="260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전체 목록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247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이후 가 존재하지 않는 경우 이동 화살표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미노출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E9E574-0061-49F0-B669-4040C087AB83}"/>
              </a:ext>
            </a:extLst>
          </p:cNvPr>
          <p:cNvSpPr/>
          <p:nvPr/>
        </p:nvSpPr>
        <p:spPr bwMode="auto">
          <a:xfrm>
            <a:off x="947223" y="1988078"/>
            <a:ext cx="3424479" cy="100912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D9A91D-03BD-4808-B424-F0E849515FFC}"/>
              </a:ext>
            </a:extLst>
          </p:cNvPr>
          <p:cNvSpPr/>
          <p:nvPr/>
        </p:nvSpPr>
        <p:spPr bwMode="auto">
          <a:xfrm>
            <a:off x="2711451" y="1988078"/>
            <a:ext cx="1660252" cy="1009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BAA094-615D-4C43-8DE1-0B1060A83DDA}"/>
              </a:ext>
            </a:extLst>
          </p:cNvPr>
          <p:cNvSpPr txBox="1"/>
          <p:nvPr/>
        </p:nvSpPr>
        <p:spPr>
          <a:xfrm>
            <a:off x="2747298" y="2346013"/>
            <a:ext cx="1627329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관련기사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건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최근 업데이트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2023.06.23(16:30)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BD69FB-14D8-4540-A810-9B6D5182E864}"/>
              </a:ext>
            </a:extLst>
          </p:cNvPr>
          <p:cNvSpPr txBox="1"/>
          <p:nvPr/>
        </p:nvSpPr>
        <p:spPr>
          <a:xfrm>
            <a:off x="2747298" y="2047392"/>
            <a:ext cx="158855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 ‘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위기단계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2EA650-4501-4637-BC99-DB8DFA4508FB}"/>
              </a:ext>
            </a:extLst>
          </p:cNvPr>
          <p:cNvSpPr/>
          <p:nvPr/>
        </p:nvSpPr>
        <p:spPr bwMode="auto">
          <a:xfrm>
            <a:off x="3730625" y="2754140"/>
            <a:ext cx="565241" cy="17454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전체보기 ▶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B0E50D-ECCA-401C-A59A-93D9A26CBA1D}"/>
              </a:ext>
            </a:extLst>
          </p:cNvPr>
          <p:cNvSpPr txBox="1"/>
          <p:nvPr/>
        </p:nvSpPr>
        <p:spPr>
          <a:xfrm>
            <a:off x="962041" y="3144672"/>
            <a:ext cx="3424479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만의 구제역 발병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전북 축산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발병 농가도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자가접종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‘…”10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마리 백신 안 맞아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곳으로 늘어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 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시군 구제역 경보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C74471-6A9E-401B-A8B7-AB97291E52A1}"/>
              </a:ext>
            </a:extLst>
          </p:cNvPr>
          <p:cNvSpPr/>
          <p:nvPr/>
        </p:nvSpPr>
        <p:spPr bwMode="auto">
          <a:xfrm>
            <a:off x="4613532" y="1988078"/>
            <a:ext cx="3424479" cy="100912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EAF76D-8E81-4E99-B788-29244874AD70}"/>
              </a:ext>
            </a:extLst>
          </p:cNvPr>
          <p:cNvSpPr/>
          <p:nvPr/>
        </p:nvSpPr>
        <p:spPr bwMode="auto">
          <a:xfrm>
            <a:off x="6377760" y="1988078"/>
            <a:ext cx="1660252" cy="1009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804A2B-E8CA-4A83-85A3-C93C7F01C868}"/>
              </a:ext>
            </a:extLst>
          </p:cNvPr>
          <p:cNvSpPr txBox="1"/>
          <p:nvPr/>
        </p:nvSpPr>
        <p:spPr>
          <a:xfrm>
            <a:off x="6413607" y="2346013"/>
            <a:ext cx="1627329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관련기사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건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최근 업데이트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2023.06.23(16:30)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C2F93F-D768-4CB0-9F7B-AA41C21B50CE}"/>
              </a:ext>
            </a:extLst>
          </p:cNvPr>
          <p:cNvSpPr txBox="1"/>
          <p:nvPr/>
        </p:nvSpPr>
        <p:spPr>
          <a:xfrm>
            <a:off x="6413607" y="2047392"/>
            <a:ext cx="158855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 ‘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위기단계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8D19792-93CA-4115-9907-5C8B8B05CB03}"/>
              </a:ext>
            </a:extLst>
          </p:cNvPr>
          <p:cNvSpPr/>
          <p:nvPr/>
        </p:nvSpPr>
        <p:spPr bwMode="auto">
          <a:xfrm>
            <a:off x="7396934" y="2754140"/>
            <a:ext cx="565241" cy="17454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전체보기 ▶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B97A52-3F65-498F-9B0E-63786C3AFEFD}"/>
              </a:ext>
            </a:extLst>
          </p:cNvPr>
          <p:cNvSpPr txBox="1"/>
          <p:nvPr/>
        </p:nvSpPr>
        <p:spPr>
          <a:xfrm>
            <a:off x="4628350" y="3144672"/>
            <a:ext cx="3424479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만의 구제역 발병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전북 축산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 발병 농가도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자가접종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‘…”10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만여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마리 백신 안 맞아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 algn="l"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구제역 농가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곳으로 늘어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 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시군 구제역 경보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돼지 등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우제류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 마리 구제역 백신접종 완료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62090D9-7050-445A-8993-3A10E64A5C48}"/>
              </a:ext>
            </a:extLst>
          </p:cNvPr>
          <p:cNvGrpSpPr/>
          <p:nvPr/>
        </p:nvGrpSpPr>
        <p:grpSpPr>
          <a:xfrm>
            <a:off x="962041" y="1321758"/>
            <a:ext cx="7075970" cy="263286"/>
            <a:chOff x="947949" y="2024167"/>
            <a:chExt cx="4992583" cy="132983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0120ECC-2ED2-4BDE-AE3E-CA0B2747F22B}"/>
                </a:ext>
              </a:extLst>
            </p:cNvPr>
            <p:cNvCxnSpPr/>
            <p:nvPr/>
          </p:nvCxnSpPr>
          <p:spPr bwMode="auto">
            <a:xfrm>
              <a:off x="947949" y="2098107"/>
              <a:ext cx="4992583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3BFF9BC-8254-4ABF-B6A2-E7BE57B2E29C}"/>
                </a:ext>
              </a:extLst>
            </p:cNvPr>
            <p:cNvSpPr/>
            <p:nvPr/>
          </p:nvSpPr>
          <p:spPr bwMode="auto">
            <a:xfrm>
              <a:off x="3086441" y="2024167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7CA3205-C790-42E6-8798-222CA18D200D}"/>
              </a:ext>
            </a:extLst>
          </p:cNvPr>
          <p:cNvSpPr>
            <a:spLocks noChangeAspect="1"/>
          </p:cNvSpPr>
          <p:nvPr/>
        </p:nvSpPr>
        <p:spPr bwMode="auto">
          <a:xfrm>
            <a:off x="3850173" y="4425769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②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④ ⑤</a:t>
            </a:r>
            <a:endParaRPr lang="ko-KR" altLang="en-US" sz="11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03A2AAB-1EED-4253-8EFC-A4221F21A6E1}"/>
              </a:ext>
            </a:extLst>
          </p:cNvPr>
          <p:cNvSpPr>
            <a:spLocks noChangeAspect="1"/>
          </p:cNvSpPr>
          <p:nvPr/>
        </p:nvSpPr>
        <p:spPr bwMode="auto">
          <a:xfrm>
            <a:off x="3618816" y="4425769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31CAA9B-567F-452C-95E5-2B04779044B6}"/>
              </a:ext>
            </a:extLst>
          </p:cNvPr>
          <p:cNvSpPr>
            <a:spLocks noChangeAspect="1"/>
          </p:cNvSpPr>
          <p:nvPr/>
        </p:nvSpPr>
        <p:spPr bwMode="auto">
          <a:xfrm>
            <a:off x="4994770" y="4425769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17E36C3-2BBB-45D5-819A-A95B709E6263}"/>
              </a:ext>
            </a:extLst>
          </p:cNvPr>
          <p:cNvSpPr/>
          <p:nvPr/>
        </p:nvSpPr>
        <p:spPr bwMode="auto">
          <a:xfrm>
            <a:off x="4291435" y="426624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4DED2C0-5075-4480-8023-733A29C51410}"/>
              </a:ext>
            </a:extLst>
          </p:cNvPr>
          <p:cNvCxnSpPr>
            <a:cxnSpLocks/>
          </p:cNvCxnSpPr>
          <p:nvPr/>
        </p:nvCxnSpPr>
        <p:spPr bwMode="auto">
          <a:xfrm>
            <a:off x="947739" y="4999659"/>
            <a:ext cx="709294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95566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873957" cy="215444"/>
          </a:xfrm>
        </p:spPr>
        <p:txBody>
          <a:bodyPr/>
          <a:lstStyle/>
          <a:p>
            <a:r>
              <a:rPr lang="ko-KR" altLang="en-US" dirty="0"/>
              <a:t>이슈 개별 목록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1327608" cy="215444"/>
          </a:xfrm>
        </p:spPr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  <a:r>
              <a:rPr lang="en-US" altLang="ko-KR" dirty="0"/>
              <a:t>&gt; </a:t>
            </a:r>
            <a:r>
              <a:rPr lang="ko-KR" altLang="en-US" dirty="0"/>
              <a:t>이슈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92225"/>
              </p:ext>
            </p:extLst>
          </p:nvPr>
        </p:nvGraphicFramePr>
        <p:xfrm>
          <a:off x="8939284" y="973008"/>
          <a:ext cx="3152632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개별 목록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247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전제보기 링크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이슈 전체보기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주제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이슈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주제명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일 시 순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구성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 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일부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3A8D7C3-FDD7-4416-A8F9-7879FEF6258C}"/>
              </a:ext>
            </a:extLst>
          </p:cNvPr>
          <p:cNvCxnSpPr>
            <a:cxnSpLocks/>
          </p:cNvCxnSpPr>
          <p:nvPr/>
        </p:nvCxnSpPr>
        <p:spPr bwMode="auto">
          <a:xfrm>
            <a:off x="947739" y="1394310"/>
            <a:ext cx="709294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419ED3-BF82-4E11-8C00-D89B16A2A4CB}"/>
              </a:ext>
            </a:extLst>
          </p:cNvPr>
          <p:cNvSpPr>
            <a:spLocks noChangeAspect="1"/>
          </p:cNvSpPr>
          <p:nvPr/>
        </p:nvSpPr>
        <p:spPr bwMode="auto">
          <a:xfrm>
            <a:off x="946883" y="1146356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C82491-68F7-457A-B1EE-B7C54C22F0A4}"/>
              </a:ext>
            </a:extLst>
          </p:cNvPr>
          <p:cNvSpPr>
            <a:spLocks noChangeAspect="1"/>
          </p:cNvSpPr>
          <p:nvPr/>
        </p:nvSpPr>
        <p:spPr bwMode="auto">
          <a:xfrm>
            <a:off x="6868712" y="1146356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이슈 전체 보기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569242-8314-4426-9298-1E6DA189AB9C}"/>
              </a:ext>
            </a:extLst>
          </p:cNvPr>
          <p:cNvSpPr/>
          <p:nvPr/>
        </p:nvSpPr>
        <p:spPr bwMode="auto">
          <a:xfrm>
            <a:off x="946883" y="1392721"/>
            <a:ext cx="7093805" cy="3489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963DC3-AB8B-4DFF-BFBF-AB55E3867DAB}"/>
              </a:ext>
            </a:extLst>
          </p:cNvPr>
          <p:cNvSpPr>
            <a:spLocks noChangeAspect="1"/>
          </p:cNvSpPr>
          <p:nvPr/>
        </p:nvSpPr>
        <p:spPr bwMode="auto">
          <a:xfrm>
            <a:off x="1793908" y="1442448"/>
            <a:ext cx="5312228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…’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위기단계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F63DF9-CB00-4124-8D76-6B87FC752B42}"/>
              </a:ext>
            </a:extLst>
          </p:cNvPr>
          <p:cNvSpPr>
            <a:spLocks noChangeAspect="1"/>
          </p:cNvSpPr>
          <p:nvPr/>
        </p:nvSpPr>
        <p:spPr bwMode="auto">
          <a:xfrm>
            <a:off x="1504057" y="1446801"/>
            <a:ext cx="49873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989F2C-7F9B-446E-A4E3-378A444E0EB4}"/>
              </a:ext>
            </a:extLst>
          </p:cNvPr>
          <p:cNvGrpSpPr/>
          <p:nvPr/>
        </p:nvGrpSpPr>
        <p:grpSpPr>
          <a:xfrm>
            <a:off x="947225" y="1953001"/>
            <a:ext cx="7095274" cy="2166153"/>
            <a:chOff x="947225" y="1953001"/>
            <a:chExt cx="7095274" cy="216615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AE9E574-0061-49F0-B669-4040C087AB83}"/>
                </a:ext>
              </a:extLst>
            </p:cNvPr>
            <p:cNvSpPr/>
            <p:nvPr/>
          </p:nvSpPr>
          <p:spPr bwMode="auto">
            <a:xfrm>
              <a:off x="947225" y="2207196"/>
              <a:ext cx="2197446" cy="852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774D29C-C299-416A-B9C4-461E8A119CFB}"/>
                </a:ext>
              </a:extLst>
            </p:cNvPr>
            <p:cNvSpPr/>
            <p:nvPr/>
          </p:nvSpPr>
          <p:spPr bwMode="auto">
            <a:xfrm>
              <a:off x="3395233" y="2207196"/>
              <a:ext cx="2197446" cy="852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159A97F-708F-4F34-8837-C1881401D174}"/>
                </a:ext>
              </a:extLst>
            </p:cNvPr>
            <p:cNvSpPr/>
            <p:nvPr/>
          </p:nvSpPr>
          <p:spPr bwMode="auto">
            <a:xfrm>
              <a:off x="5843242" y="2207196"/>
              <a:ext cx="2197446" cy="852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8E186AC-1D01-486C-A327-33C5A0D0F8EA}"/>
                </a:ext>
              </a:extLst>
            </p:cNvPr>
            <p:cNvSpPr/>
            <p:nvPr/>
          </p:nvSpPr>
          <p:spPr bwMode="auto">
            <a:xfrm>
              <a:off x="952318" y="1955721"/>
              <a:ext cx="2192351" cy="251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EC286F-7B83-484F-AD4B-A966FC72F181}"/>
                </a:ext>
              </a:extLst>
            </p:cNvPr>
            <p:cNvSpPr/>
            <p:nvPr/>
          </p:nvSpPr>
          <p:spPr bwMode="auto">
            <a:xfrm>
              <a:off x="3399426" y="1955721"/>
              <a:ext cx="2192351" cy="251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1BB7C05-840C-46A1-8F0E-142ABE5E53A0}"/>
                </a:ext>
              </a:extLst>
            </p:cNvPr>
            <p:cNvSpPr/>
            <p:nvPr/>
          </p:nvSpPr>
          <p:spPr bwMode="auto">
            <a:xfrm>
              <a:off x="5842340" y="1955721"/>
              <a:ext cx="2192351" cy="251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52752CE-FA7C-4D56-86A3-D6EAFAB955B5}"/>
                </a:ext>
              </a:extLst>
            </p:cNvPr>
            <p:cNvSpPr txBox="1"/>
            <p:nvPr/>
          </p:nvSpPr>
          <p:spPr>
            <a:xfrm>
              <a:off x="1232283" y="1965287"/>
              <a:ext cx="1627329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2023-05-22(16:23)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E69B379-9BC1-4312-B7FF-75F8526CCFA6}"/>
                </a:ext>
              </a:extLst>
            </p:cNvPr>
            <p:cNvSpPr/>
            <p:nvPr/>
          </p:nvSpPr>
          <p:spPr bwMode="auto">
            <a:xfrm>
              <a:off x="947225" y="1953001"/>
              <a:ext cx="2197446" cy="2166153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43F66F-1EB2-4617-97B9-555C7690107B}"/>
                </a:ext>
              </a:extLst>
            </p:cNvPr>
            <p:cNvSpPr txBox="1"/>
            <p:nvPr/>
          </p:nvSpPr>
          <p:spPr>
            <a:xfrm>
              <a:off x="952318" y="3119382"/>
              <a:ext cx="2192351" cy="3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2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정부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마리 구제역 백신접종 완료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4D0DC69-C224-4161-A083-212A682FA4FB}"/>
                </a:ext>
              </a:extLst>
            </p:cNvPr>
            <p:cNvSpPr txBox="1"/>
            <p:nvPr/>
          </p:nvSpPr>
          <p:spPr>
            <a:xfrm>
              <a:off x="962041" y="3477428"/>
              <a:ext cx="2182628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농림축산식품부가 구제역 확산 방지를 위해 소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마리에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대한 백신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...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A9A7079-64C3-4566-A34A-606BC9EF3F71}"/>
                </a:ext>
              </a:extLst>
            </p:cNvPr>
            <p:cNvSpPr txBox="1"/>
            <p:nvPr/>
          </p:nvSpPr>
          <p:spPr>
            <a:xfrm>
              <a:off x="962041" y="3835024"/>
              <a:ext cx="2182628" cy="20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이지현 기자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1D1238C-F222-4842-B3C5-7305F3D97EEA}"/>
                </a:ext>
              </a:extLst>
            </p:cNvPr>
            <p:cNvSpPr/>
            <p:nvPr/>
          </p:nvSpPr>
          <p:spPr bwMode="auto">
            <a:xfrm>
              <a:off x="3397945" y="1953001"/>
              <a:ext cx="2197446" cy="2166153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0C45E53-2B13-41FB-A58E-3D3A03C2AF14}"/>
                </a:ext>
              </a:extLst>
            </p:cNvPr>
            <p:cNvSpPr txBox="1"/>
            <p:nvPr/>
          </p:nvSpPr>
          <p:spPr>
            <a:xfrm>
              <a:off x="3403038" y="3119382"/>
              <a:ext cx="2192351" cy="3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2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정부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마리 구제역 백신접종 완료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B590291-E730-4347-A232-B19EA0198A31}"/>
                </a:ext>
              </a:extLst>
            </p:cNvPr>
            <p:cNvSpPr txBox="1"/>
            <p:nvPr/>
          </p:nvSpPr>
          <p:spPr>
            <a:xfrm>
              <a:off x="3412761" y="3477428"/>
              <a:ext cx="2182628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농림축산식품부가 구제역 확산 방지를 위해 소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마리에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대한 백신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...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F4A53E6-17A5-4411-8FFE-FB232046B22E}"/>
                </a:ext>
              </a:extLst>
            </p:cNvPr>
            <p:cNvSpPr txBox="1"/>
            <p:nvPr/>
          </p:nvSpPr>
          <p:spPr>
            <a:xfrm>
              <a:off x="3412761" y="3835024"/>
              <a:ext cx="2182628" cy="20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이지현 기자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8F637F4-D686-4032-8BA4-5F73C9C5AE7B}"/>
                </a:ext>
              </a:extLst>
            </p:cNvPr>
            <p:cNvSpPr/>
            <p:nvPr/>
          </p:nvSpPr>
          <p:spPr bwMode="auto">
            <a:xfrm>
              <a:off x="5845053" y="1953001"/>
              <a:ext cx="2197446" cy="2166153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029154E-17CE-432F-8ADC-0DB232DE54A2}"/>
                </a:ext>
              </a:extLst>
            </p:cNvPr>
            <p:cNvSpPr txBox="1"/>
            <p:nvPr/>
          </p:nvSpPr>
          <p:spPr>
            <a:xfrm>
              <a:off x="5850146" y="3119382"/>
              <a:ext cx="2192351" cy="3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2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정부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마리 구제역 백신접종 완료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2AF594C-CE36-425D-BF83-C1AD87CD75DA}"/>
                </a:ext>
              </a:extLst>
            </p:cNvPr>
            <p:cNvSpPr txBox="1"/>
            <p:nvPr/>
          </p:nvSpPr>
          <p:spPr>
            <a:xfrm>
              <a:off x="5859869" y="3477428"/>
              <a:ext cx="2182628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농림축산식품부가 구제역 확산 방지를 위해 소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마리에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대한 백신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...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5D83E0C-FBC5-4A08-8F6C-B865B4E202CB}"/>
                </a:ext>
              </a:extLst>
            </p:cNvPr>
            <p:cNvSpPr txBox="1"/>
            <p:nvPr/>
          </p:nvSpPr>
          <p:spPr>
            <a:xfrm>
              <a:off x="5859869" y="3835024"/>
              <a:ext cx="2182628" cy="20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이지현 기자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F56F072-895F-40A3-A1A7-355AFC2B50B9}"/>
                </a:ext>
              </a:extLst>
            </p:cNvPr>
            <p:cNvSpPr txBox="1"/>
            <p:nvPr/>
          </p:nvSpPr>
          <p:spPr>
            <a:xfrm>
              <a:off x="3688100" y="1965287"/>
              <a:ext cx="1627329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2023-05-22(16:23)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A2234C0-ACAB-46F4-9664-E6E2AA9F153F}"/>
                </a:ext>
              </a:extLst>
            </p:cNvPr>
            <p:cNvSpPr txBox="1"/>
            <p:nvPr/>
          </p:nvSpPr>
          <p:spPr>
            <a:xfrm>
              <a:off x="6126500" y="1965287"/>
              <a:ext cx="1627329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2023-05-22(16:23)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0FDE119-F580-4448-ABBA-70787F172A39}"/>
              </a:ext>
            </a:extLst>
          </p:cNvPr>
          <p:cNvGrpSpPr/>
          <p:nvPr/>
        </p:nvGrpSpPr>
        <p:grpSpPr>
          <a:xfrm>
            <a:off x="947225" y="4313023"/>
            <a:ext cx="7095274" cy="2166153"/>
            <a:chOff x="947225" y="1953001"/>
            <a:chExt cx="7095274" cy="216615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E3806DE-EC70-4D09-AF15-8A5612DDD686}"/>
                </a:ext>
              </a:extLst>
            </p:cNvPr>
            <p:cNvSpPr/>
            <p:nvPr/>
          </p:nvSpPr>
          <p:spPr bwMode="auto">
            <a:xfrm>
              <a:off x="947225" y="2207196"/>
              <a:ext cx="2197446" cy="852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24A34A5-41CF-4664-A78A-30D8FDBA4FC5}"/>
                </a:ext>
              </a:extLst>
            </p:cNvPr>
            <p:cNvSpPr/>
            <p:nvPr/>
          </p:nvSpPr>
          <p:spPr bwMode="auto">
            <a:xfrm>
              <a:off x="3395233" y="2207196"/>
              <a:ext cx="2197446" cy="852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6F0652F-1005-472A-AC53-D41D22AABAB9}"/>
                </a:ext>
              </a:extLst>
            </p:cNvPr>
            <p:cNvSpPr/>
            <p:nvPr/>
          </p:nvSpPr>
          <p:spPr bwMode="auto">
            <a:xfrm>
              <a:off x="5843242" y="2207196"/>
              <a:ext cx="2197446" cy="852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6C74361-0478-4036-A873-B0E01E564CEE}"/>
                </a:ext>
              </a:extLst>
            </p:cNvPr>
            <p:cNvSpPr/>
            <p:nvPr/>
          </p:nvSpPr>
          <p:spPr bwMode="auto">
            <a:xfrm>
              <a:off x="952318" y="1955721"/>
              <a:ext cx="2192351" cy="251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C3FFF877-A6E7-42A5-AFFD-BBE21920CBA3}"/>
                </a:ext>
              </a:extLst>
            </p:cNvPr>
            <p:cNvSpPr/>
            <p:nvPr/>
          </p:nvSpPr>
          <p:spPr bwMode="auto">
            <a:xfrm>
              <a:off x="3399426" y="1955721"/>
              <a:ext cx="2192351" cy="251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BAA003A-CC90-4ADD-8C1A-FC8C344D25EF}"/>
                </a:ext>
              </a:extLst>
            </p:cNvPr>
            <p:cNvSpPr/>
            <p:nvPr/>
          </p:nvSpPr>
          <p:spPr bwMode="auto">
            <a:xfrm>
              <a:off x="5842340" y="1955721"/>
              <a:ext cx="2192351" cy="251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F975B1D-DC5E-4037-B5CC-70D1B36188F7}"/>
                </a:ext>
              </a:extLst>
            </p:cNvPr>
            <p:cNvSpPr txBox="1"/>
            <p:nvPr/>
          </p:nvSpPr>
          <p:spPr>
            <a:xfrm>
              <a:off x="1232283" y="1965287"/>
              <a:ext cx="1627329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2023-05-22(16:23)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66E08A1-3106-4038-944C-E4F2941CF02B}"/>
                </a:ext>
              </a:extLst>
            </p:cNvPr>
            <p:cNvSpPr/>
            <p:nvPr/>
          </p:nvSpPr>
          <p:spPr bwMode="auto">
            <a:xfrm>
              <a:off x="947225" y="1953001"/>
              <a:ext cx="2197446" cy="2166153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5CA1EFA-4C9F-458F-894A-7BA1F921A1BD}"/>
                </a:ext>
              </a:extLst>
            </p:cNvPr>
            <p:cNvSpPr txBox="1"/>
            <p:nvPr/>
          </p:nvSpPr>
          <p:spPr>
            <a:xfrm>
              <a:off x="952318" y="3119382"/>
              <a:ext cx="2192351" cy="3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2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정부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마리 구제역 백신접종 완료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814C258-7D62-4E6D-880F-989056FAFFD5}"/>
                </a:ext>
              </a:extLst>
            </p:cNvPr>
            <p:cNvSpPr txBox="1"/>
            <p:nvPr/>
          </p:nvSpPr>
          <p:spPr>
            <a:xfrm>
              <a:off x="962041" y="3477428"/>
              <a:ext cx="2182628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농림축산식품부가 구제역 확산 방지를 위해 소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마리에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대한 백신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...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C6BFE36-EE3B-4741-935E-6027B5362824}"/>
                </a:ext>
              </a:extLst>
            </p:cNvPr>
            <p:cNvSpPr txBox="1"/>
            <p:nvPr/>
          </p:nvSpPr>
          <p:spPr>
            <a:xfrm>
              <a:off x="962041" y="3835024"/>
              <a:ext cx="2182628" cy="20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이지현 기자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3C8D24A-B05C-405E-ABD2-A271356CC4B5}"/>
                </a:ext>
              </a:extLst>
            </p:cNvPr>
            <p:cNvSpPr/>
            <p:nvPr/>
          </p:nvSpPr>
          <p:spPr bwMode="auto">
            <a:xfrm>
              <a:off x="3397945" y="1953001"/>
              <a:ext cx="2197446" cy="2166153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690984E-9397-4CC4-8D29-9FBA9E0CFEB4}"/>
                </a:ext>
              </a:extLst>
            </p:cNvPr>
            <p:cNvSpPr txBox="1"/>
            <p:nvPr/>
          </p:nvSpPr>
          <p:spPr>
            <a:xfrm>
              <a:off x="3403038" y="3119382"/>
              <a:ext cx="2192351" cy="3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2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정부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마리 구제역 백신접종 완료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E09253E-DDF7-4405-9EBE-3763D1711296}"/>
                </a:ext>
              </a:extLst>
            </p:cNvPr>
            <p:cNvSpPr txBox="1"/>
            <p:nvPr/>
          </p:nvSpPr>
          <p:spPr>
            <a:xfrm>
              <a:off x="3412761" y="3477428"/>
              <a:ext cx="2182628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농림축산식품부가 구제역 확산 방지를 위해 소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마리에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대한 백신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...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DF16546-C2EA-4E74-919D-D8BA857FFF3A}"/>
                </a:ext>
              </a:extLst>
            </p:cNvPr>
            <p:cNvSpPr txBox="1"/>
            <p:nvPr/>
          </p:nvSpPr>
          <p:spPr>
            <a:xfrm>
              <a:off x="3412761" y="3835024"/>
              <a:ext cx="2182628" cy="20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이지현 기자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EBEF6D7-3604-4EED-8F7A-CF7B91DB83B1}"/>
                </a:ext>
              </a:extLst>
            </p:cNvPr>
            <p:cNvSpPr/>
            <p:nvPr/>
          </p:nvSpPr>
          <p:spPr bwMode="auto">
            <a:xfrm>
              <a:off x="5845053" y="1953001"/>
              <a:ext cx="2197446" cy="2166153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D8E006D-5679-44B1-B75D-C331840875E0}"/>
                </a:ext>
              </a:extLst>
            </p:cNvPr>
            <p:cNvSpPr txBox="1"/>
            <p:nvPr/>
          </p:nvSpPr>
          <p:spPr>
            <a:xfrm>
              <a:off x="5850146" y="3119382"/>
              <a:ext cx="2192351" cy="3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2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정부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마리 구제역 백신접종 완료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9A16CFC-238F-4957-B51D-F02173C034CF}"/>
                </a:ext>
              </a:extLst>
            </p:cNvPr>
            <p:cNvSpPr txBox="1"/>
            <p:nvPr/>
          </p:nvSpPr>
          <p:spPr>
            <a:xfrm>
              <a:off x="5859869" y="3477428"/>
              <a:ext cx="2182628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농림축산식품부가 구제역 확산 방지를 위해 소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마리에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대한 백신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...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7CE80D7-915E-40D9-A9EF-E846FC4F8AC7}"/>
                </a:ext>
              </a:extLst>
            </p:cNvPr>
            <p:cNvSpPr txBox="1"/>
            <p:nvPr/>
          </p:nvSpPr>
          <p:spPr>
            <a:xfrm>
              <a:off x="5859869" y="3835024"/>
              <a:ext cx="2182628" cy="20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이지현 기자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F6D056A-D21A-4293-93BB-887C6F53EE8D}"/>
                </a:ext>
              </a:extLst>
            </p:cNvPr>
            <p:cNvSpPr txBox="1"/>
            <p:nvPr/>
          </p:nvSpPr>
          <p:spPr>
            <a:xfrm>
              <a:off x="3688100" y="1965287"/>
              <a:ext cx="1627329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2023-05-22(16:23)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943083E-672B-46C9-BC90-FE42C187A006}"/>
                </a:ext>
              </a:extLst>
            </p:cNvPr>
            <p:cNvSpPr txBox="1"/>
            <p:nvPr/>
          </p:nvSpPr>
          <p:spPr>
            <a:xfrm>
              <a:off x="6126500" y="1965287"/>
              <a:ext cx="1627329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2023-05-22(16:23)</a:t>
              </a: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55BBC3D1-8DC6-4D58-912A-1D03986F0A67}"/>
              </a:ext>
            </a:extLst>
          </p:cNvPr>
          <p:cNvSpPr/>
          <p:nvPr/>
        </p:nvSpPr>
        <p:spPr bwMode="auto">
          <a:xfrm>
            <a:off x="6972538" y="116046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9C0E730-7910-413D-9EC4-8D905B367422}"/>
              </a:ext>
            </a:extLst>
          </p:cNvPr>
          <p:cNvSpPr/>
          <p:nvPr/>
        </p:nvSpPr>
        <p:spPr bwMode="auto">
          <a:xfrm>
            <a:off x="3144669" y="146518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B0C3515D-B425-411C-A0C0-58AD511E81DF}"/>
              </a:ext>
            </a:extLst>
          </p:cNvPr>
          <p:cNvSpPr/>
          <p:nvPr/>
        </p:nvSpPr>
        <p:spPr bwMode="auto">
          <a:xfrm>
            <a:off x="4398703" y="409517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35DE718D-0DEB-488E-82F7-F3E953E0C4AC}"/>
              </a:ext>
            </a:extLst>
          </p:cNvPr>
          <p:cNvSpPr/>
          <p:nvPr/>
        </p:nvSpPr>
        <p:spPr bwMode="auto">
          <a:xfrm>
            <a:off x="1995137" y="244054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5432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개별 목록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1327608" cy="215444"/>
          </a:xfrm>
        </p:spPr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분야별 </a:t>
            </a:r>
            <a:r>
              <a:rPr lang="en-US" altLang="ko-KR" dirty="0"/>
              <a:t>&gt; </a:t>
            </a:r>
            <a:r>
              <a:rPr lang="ko-KR" altLang="en-US" dirty="0"/>
              <a:t>이슈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28364"/>
              </p:ext>
            </p:extLst>
          </p:nvPr>
        </p:nvGraphicFramePr>
        <p:xfrm>
          <a:off x="8939284" y="973008"/>
          <a:ext cx="3152632" cy="281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개별 목록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9245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키워드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이슈와 관련된 키워드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관심도가 높은 순으로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관련 정보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이슈와 관련된 정보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관련 정보가 존재하는 경우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989F2C-7F9B-446E-A4E3-378A444E0EB4}"/>
              </a:ext>
            </a:extLst>
          </p:cNvPr>
          <p:cNvGrpSpPr/>
          <p:nvPr/>
        </p:nvGrpSpPr>
        <p:grpSpPr>
          <a:xfrm>
            <a:off x="947225" y="1714097"/>
            <a:ext cx="7095274" cy="2166153"/>
            <a:chOff x="947225" y="1953001"/>
            <a:chExt cx="7095274" cy="216615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AE9E574-0061-49F0-B669-4040C087AB83}"/>
                </a:ext>
              </a:extLst>
            </p:cNvPr>
            <p:cNvSpPr/>
            <p:nvPr/>
          </p:nvSpPr>
          <p:spPr bwMode="auto">
            <a:xfrm>
              <a:off x="947225" y="2207196"/>
              <a:ext cx="2197446" cy="852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774D29C-C299-416A-B9C4-461E8A119CFB}"/>
                </a:ext>
              </a:extLst>
            </p:cNvPr>
            <p:cNvSpPr/>
            <p:nvPr/>
          </p:nvSpPr>
          <p:spPr bwMode="auto">
            <a:xfrm>
              <a:off x="3395233" y="2207196"/>
              <a:ext cx="2197446" cy="852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159A97F-708F-4F34-8837-C1881401D174}"/>
                </a:ext>
              </a:extLst>
            </p:cNvPr>
            <p:cNvSpPr/>
            <p:nvPr/>
          </p:nvSpPr>
          <p:spPr bwMode="auto">
            <a:xfrm>
              <a:off x="5843242" y="2207196"/>
              <a:ext cx="2197446" cy="852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8E186AC-1D01-486C-A327-33C5A0D0F8EA}"/>
                </a:ext>
              </a:extLst>
            </p:cNvPr>
            <p:cNvSpPr/>
            <p:nvPr/>
          </p:nvSpPr>
          <p:spPr bwMode="auto">
            <a:xfrm>
              <a:off x="952318" y="1955721"/>
              <a:ext cx="2192351" cy="251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EC286F-7B83-484F-AD4B-A966FC72F181}"/>
                </a:ext>
              </a:extLst>
            </p:cNvPr>
            <p:cNvSpPr/>
            <p:nvPr/>
          </p:nvSpPr>
          <p:spPr bwMode="auto">
            <a:xfrm>
              <a:off x="3399426" y="1955721"/>
              <a:ext cx="2192351" cy="251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1BB7C05-840C-46A1-8F0E-142ABE5E53A0}"/>
                </a:ext>
              </a:extLst>
            </p:cNvPr>
            <p:cNvSpPr/>
            <p:nvPr/>
          </p:nvSpPr>
          <p:spPr bwMode="auto">
            <a:xfrm>
              <a:off x="5842340" y="1955721"/>
              <a:ext cx="2192351" cy="251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52752CE-FA7C-4D56-86A3-D6EAFAB955B5}"/>
                </a:ext>
              </a:extLst>
            </p:cNvPr>
            <p:cNvSpPr txBox="1"/>
            <p:nvPr/>
          </p:nvSpPr>
          <p:spPr>
            <a:xfrm>
              <a:off x="1232283" y="1965287"/>
              <a:ext cx="1627329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2023-05-22(16:23)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E69B379-9BC1-4312-B7FF-75F8526CCFA6}"/>
                </a:ext>
              </a:extLst>
            </p:cNvPr>
            <p:cNvSpPr/>
            <p:nvPr/>
          </p:nvSpPr>
          <p:spPr bwMode="auto">
            <a:xfrm>
              <a:off x="947225" y="1953001"/>
              <a:ext cx="2197446" cy="2166153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43F66F-1EB2-4617-97B9-555C7690107B}"/>
                </a:ext>
              </a:extLst>
            </p:cNvPr>
            <p:cNvSpPr txBox="1"/>
            <p:nvPr/>
          </p:nvSpPr>
          <p:spPr>
            <a:xfrm>
              <a:off x="952318" y="3119382"/>
              <a:ext cx="2192351" cy="3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2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정부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마리 구제역 백신접종 완료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4D0DC69-C224-4161-A083-212A682FA4FB}"/>
                </a:ext>
              </a:extLst>
            </p:cNvPr>
            <p:cNvSpPr txBox="1"/>
            <p:nvPr/>
          </p:nvSpPr>
          <p:spPr>
            <a:xfrm>
              <a:off x="962041" y="3477428"/>
              <a:ext cx="2182628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농림축산식품부가 구제역 확산 방지를 위해 소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마리에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대한 백신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...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A9A7079-64C3-4566-A34A-606BC9EF3F71}"/>
                </a:ext>
              </a:extLst>
            </p:cNvPr>
            <p:cNvSpPr txBox="1"/>
            <p:nvPr/>
          </p:nvSpPr>
          <p:spPr>
            <a:xfrm>
              <a:off x="962041" y="3835024"/>
              <a:ext cx="2182628" cy="20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이지현 기자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1D1238C-F222-4842-B3C5-7305F3D97EEA}"/>
                </a:ext>
              </a:extLst>
            </p:cNvPr>
            <p:cNvSpPr/>
            <p:nvPr/>
          </p:nvSpPr>
          <p:spPr bwMode="auto">
            <a:xfrm>
              <a:off x="3397945" y="1953001"/>
              <a:ext cx="2197446" cy="2166153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0C45E53-2B13-41FB-A58E-3D3A03C2AF14}"/>
                </a:ext>
              </a:extLst>
            </p:cNvPr>
            <p:cNvSpPr txBox="1"/>
            <p:nvPr/>
          </p:nvSpPr>
          <p:spPr>
            <a:xfrm>
              <a:off x="3403038" y="3119382"/>
              <a:ext cx="2192351" cy="3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2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정부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마리 구제역 백신접종 완료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B590291-E730-4347-A232-B19EA0198A31}"/>
                </a:ext>
              </a:extLst>
            </p:cNvPr>
            <p:cNvSpPr txBox="1"/>
            <p:nvPr/>
          </p:nvSpPr>
          <p:spPr>
            <a:xfrm>
              <a:off x="3412761" y="3477428"/>
              <a:ext cx="2182628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농림축산식품부가 구제역 확산 방지를 위해 소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마리에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대한 백신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...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F4A53E6-17A5-4411-8FFE-FB232046B22E}"/>
                </a:ext>
              </a:extLst>
            </p:cNvPr>
            <p:cNvSpPr txBox="1"/>
            <p:nvPr/>
          </p:nvSpPr>
          <p:spPr>
            <a:xfrm>
              <a:off x="3412761" y="3835024"/>
              <a:ext cx="2182628" cy="20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이지현 기자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8F637F4-D686-4032-8BA4-5F73C9C5AE7B}"/>
                </a:ext>
              </a:extLst>
            </p:cNvPr>
            <p:cNvSpPr/>
            <p:nvPr/>
          </p:nvSpPr>
          <p:spPr bwMode="auto">
            <a:xfrm>
              <a:off x="5845053" y="1953001"/>
              <a:ext cx="2197446" cy="2166153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029154E-17CE-432F-8ADC-0DB232DE54A2}"/>
                </a:ext>
              </a:extLst>
            </p:cNvPr>
            <p:cNvSpPr txBox="1"/>
            <p:nvPr/>
          </p:nvSpPr>
          <p:spPr>
            <a:xfrm>
              <a:off x="5850146" y="3119382"/>
              <a:ext cx="2192351" cy="3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2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정부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마리 구제역 백신접종 완료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2AF594C-CE36-425D-BF83-C1AD87CD75DA}"/>
                </a:ext>
              </a:extLst>
            </p:cNvPr>
            <p:cNvSpPr txBox="1"/>
            <p:nvPr/>
          </p:nvSpPr>
          <p:spPr>
            <a:xfrm>
              <a:off x="5859869" y="3477428"/>
              <a:ext cx="2182628" cy="3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농림축산식품부가 구제역 확산 방지를 위해 소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돼지 등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우제류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천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마리에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대한 백신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...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5D83E0C-FBC5-4A08-8F6C-B865B4E202CB}"/>
                </a:ext>
              </a:extLst>
            </p:cNvPr>
            <p:cNvSpPr txBox="1"/>
            <p:nvPr/>
          </p:nvSpPr>
          <p:spPr>
            <a:xfrm>
              <a:off x="5859869" y="3835024"/>
              <a:ext cx="2182628" cy="20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이지현 기자</a:t>
              </a:r>
              <a:endPara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F56F072-895F-40A3-A1A7-355AFC2B50B9}"/>
                </a:ext>
              </a:extLst>
            </p:cNvPr>
            <p:cNvSpPr txBox="1"/>
            <p:nvPr/>
          </p:nvSpPr>
          <p:spPr>
            <a:xfrm>
              <a:off x="3688100" y="1965287"/>
              <a:ext cx="1627329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2023-05-22(16:23)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A2234C0-ACAB-46F4-9664-E6E2AA9F153F}"/>
                </a:ext>
              </a:extLst>
            </p:cNvPr>
            <p:cNvSpPr txBox="1"/>
            <p:nvPr/>
          </p:nvSpPr>
          <p:spPr>
            <a:xfrm>
              <a:off x="6126500" y="1965287"/>
              <a:ext cx="1627329" cy="21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ko-KR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2023-05-22(16:23)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97FF02A-052A-4613-9414-3E13090A4554}"/>
              </a:ext>
            </a:extLst>
          </p:cNvPr>
          <p:cNvGrpSpPr/>
          <p:nvPr/>
        </p:nvGrpSpPr>
        <p:grpSpPr>
          <a:xfrm>
            <a:off x="995467" y="1346937"/>
            <a:ext cx="7039224" cy="159353"/>
            <a:chOff x="947949" y="2024167"/>
            <a:chExt cx="4992583" cy="132983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75E131B-2160-4CB9-A2FF-30649399E39F}"/>
                </a:ext>
              </a:extLst>
            </p:cNvPr>
            <p:cNvCxnSpPr/>
            <p:nvPr/>
          </p:nvCxnSpPr>
          <p:spPr bwMode="auto">
            <a:xfrm>
              <a:off x="947949" y="2098107"/>
              <a:ext cx="4992583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85F1F40-6CB7-441B-A60F-E0D09354D3ED}"/>
                </a:ext>
              </a:extLst>
            </p:cNvPr>
            <p:cNvSpPr/>
            <p:nvPr/>
          </p:nvSpPr>
          <p:spPr bwMode="auto">
            <a:xfrm>
              <a:off x="3086441" y="2024167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85CA56-A76B-4273-9AE6-920390FF3D51}"/>
              </a:ext>
            </a:extLst>
          </p:cNvPr>
          <p:cNvSpPr/>
          <p:nvPr/>
        </p:nvSpPr>
        <p:spPr bwMode="auto">
          <a:xfrm>
            <a:off x="946883" y="4238296"/>
            <a:ext cx="7093805" cy="4589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1CEFD68-02EA-4703-AB52-59A051BF9F5E}"/>
              </a:ext>
            </a:extLst>
          </p:cNvPr>
          <p:cNvSpPr>
            <a:spLocks noChangeAspect="1"/>
          </p:cNvSpPr>
          <p:nvPr/>
        </p:nvSpPr>
        <p:spPr bwMode="auto">
          <a:xfrm>
            <a:off x="1034823" y="4343788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오늘의 이슈 키워드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035618-ED68-4A26-A69F-5BC14AA307EE}"/>
              </a:ext>
            </a:extLst>
          </p:cNvPr>
          <p:cNvSpPr>
            <a:spLocks noChangeAspect="1"/>
          </p:cNvSpPr>
          <p:nvPr/>
        </p:nvSpPr>
        <p:spPr bwMode="auto">
          <a:xfrm>
            <a:off x="2672035" y="4343788"/>
            <a:ext cx="4390616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정무위원회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쥐스탱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트뤼도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김선교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 바이든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윤리특별위원회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28471E0-9006-4027-9D65-5875189801D9}"/>
              </a:ext>
            </a:extLst>
          </p:cNvPr>
          <p:cNvSpPr/>
          <p:nvPr/>
        </p:nvSpPr>
        <p:spPr bwMode="auto">
          <a:xfrm>
            <a:off x="832349" y="436652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F090FC-1877-4137-9CC3-3DE146D2442A}"/>
              </a:ext>
            </a:extLst>
          </p:cNvPr>
          <p:cNvSpPr/>
          <p:nvPr/>
        </p:nvSpPr>
        <p:spPr bwMode="auto">
          <a:xfrm>
            <a:off x="962041" y="4963890"/>
            <a:ext cx="7072650" cy="12788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AE5CE1-7D6B-4D91-9210-50931751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86" y="5140614"/>
            <a:ext cx="6011114" cy="93358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C37E0ECE-8502-4710-9510-1D155DC52B4F}"/>
              </a:ext>
            </a:extLst>
          </p:cNvPr>
          <p:cNvSpPr>
            <a:spLocks noChangeAspect="1"/>
          </p:cNvSpPr>
          <p:nvPr/>
        </p:nvSpPr>
        <p:spPr bwMode="auto">
          <a:xfrm>
            <a:off x="1034823" y="5441068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관련 정보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4D7F9FE-5881-41A8-8BE8-D3C022C401AA}"/>
              </a:ext>
            </a:extLst>
          </p:cNvPr>
          <p:cNvSpPr/>
          <p:nvPr/>
        </p:nvSpPr>
        <p:spPr bwMode="auto">
          <a:xfrm>
            <a:off x="832349" y="545509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6054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1638205" cy="584775"/>
          </a:xfrm>
        </p:spPr>
        <p:txBody>
          <a:bodyPr/>
          <a:lstStyle/>
          <a:p>
            <a:r>
              <a:rPr lang="en-US" altLang="ko-KR" dirty="0"/>
              <a:t>TV</a:t>
            </a:r>
            <a:r>
              <a:rPr lang="ko-KR" altLang="en-US" dirty="0"/>
              <a:t> 뉴스</a:t>
            </a:r>
          </a:p>
        </p:txBody>
      </p:sp>
    </p:spTree>
    <p:extLst>
      <p:ext uri="{BB962C8B-B14F-4D97-AF65-F5344CB8AC3E}">
        <p14:creationId xmlns:p14="http://schemas.microsoft.com/office/powerpoint/2010/main" val="1519446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025D4C-1DA0-4E36-8E54-2C6ABF4B6FFC}"/>
              </a:ext>
            </a:extLst>
          </p:cNvPr>
          <p:cNvSpPr/>
          <p:nvPr/>
        </p:nvSpPr>
        <p:spPr bwMode="auto">
          <a:xfrm>
            <a:off x="939240" y="1146106"/>
            <a:ext cx="7101448" cy="29271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856598" cy="215444"/>
          </a:xfrm>
        </p:spPr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뉴스 목록 </a:t>
            </a:r>
            <a:r>
              <a:rPr lang="en-US" altLang="ko-KR" dirty="0"/>
              <a:t>– </a:t>
            </a:r>
            <a:r>
              <a:rPr lang="ko-KR" altLang="en-US" dirty="0"/>
              <a:t>유형</a:t>
            </a:r>
            <a:r>
              <a:rPr lang="en-US" altLang="ko-KR" dirty="0"/>
              <a:t>A(</a:t>
            </a:r>
            <a:r>
              <a:rPr lang="ko-KR" altLang="en-US" dirty="0"/>
              <a:t>헤드라인뉴스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94183" cy="215444"/>
          </a:xfrm>
        </p:spPr>
        <p:txBody>
          <a:bodyPr/>
          <a:lstStyle/>
          <a:p>
            <a:r>
              <a:rPr lang="en-US" altLang="ko-KR" dirty="0"/>
              <a:t>HOME &gt; TV</a:t>
            </a:r>
            <a:r>
              <a:rPr lang="ko-KR" altLang="en-US" dirty="0"/>
              <a:t>뉴스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460399"/>
              </p:ext>
            </p:extLst>
          </p:nvPr>
        </p:nvGraphicFramePr>
        <p:xfrm>
          <a:off x="8939284" y="973008"/>
          <a:ext cx="3152632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유형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프로그램 타이틀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프로그램 명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프로그램 안내 문구 표시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경우 센터 정렬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헤드라인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헤드라인 뉴스 중 대표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플레이 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일부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플레이 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02C182-2FC5-4E35-A594-350937BBE8F8}"/>
              </a:ext>
            </a:extLst>
          </p:cNvPr>
          <p:cNvCxnSpPr>
            <a:cxnSpLocks/>
          </p:cNvCxnSpPr>
          <p:nvPr/>
        </p:nvCxnSpPr>
        <p:spPr bwMode="auto">
          <a:xfrm>
            <a:off x="947739" y="1394310"/>
            <a:ext cx="709294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F9D463-0F5A-454D-8238-85C9B2C006D5}"/>
              </a:ext>
            </a:extLst>
          </p:cNvPr>
          <p:cNvSpPr>
            <a:spLocks noChangeAspect="1"/>
          </p:cNvSpPr>
          <p:nvPr/>
        </p:nvSpPr>
        <p:spPr bwMode="auto">
          <a:xfrm>
            <a:off x="1333355" y="1473731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E3DA76-4E88-432B-81A2-5F2A47E45B2B}"/>
              </a:ext>
            </a:extLst>
          </p:cNvPr>
          <p:cNvSpPr txBox="1"/>
          <p:nvPr/>
        </p:nvSpPr>
        <p:spPr>
          <a:xfrm>
            <a:off x="4941721" y="2878648"/>
            <a:ext cx="2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B07AD5-6C3D-444F-B1C8-D048BF8DCD2B}"/>
              </a:ext>
            </a:extLst>
          </p:cNvPr>
          <p:cNvSpPr/>
          <p:nvPr/>
        </p:nvSpPr>
        <p:spPr bwMode="auto">
          <a:xfrm>
            <a:off x="1333355" y="1855545"/>
            <a:ext cx="3456855" cy="199002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0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4A9869-C0E1-41E4-A912-D6CFAD4CE07B}"/>
              </a:ext>
            </a:extLst>
          </p:cNvPr>
          <p:cNvSpPr txBox="1"/>
          <p:nvPr/>
        </p:nvSpPr>
        <p:spPr>
          <a:xfrm>
            <a:off x="4941721" y="3404460"/>
            <a:ext cx="2861159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면허증도 반납하겠다고 했습니다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D2369-84C9-4F79-AAE3-76D5457D2BE8}"/>
              </a:ext>
            </a:extLst>
          </p:cNvPr>
          <p:cNvSpPr txBox="1"/>
          <p:nvPr/>
        </p:nvSpPr>
        <p:spPr>
          <a:xfrm>
            <a:off x="971460" y="528928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080E8-B8BA-4A6F-977D-ACD8745F726E}"/>
              </a:ext>
            </a:extLst>
          </p:cNvPr>
          <p:cNvSpPr txBox="1"/>
          <p:nvPr/>
        </p:nvSpPr>
        <p:spPr>
          <a:xfrm>
            <a:off x="2765425" y="528928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286521-4FCA-4007-B908-3EF468F648BA}"/>
              </a:ext>
            </a:extLst>
          </p:cNvPr>
          <p:cNvSpPr/>
          <p:nvPr/>
        </p:nvSpPr>
        <p:spPr bwMode="auto">
          <a:xfrm>
            <a:off x="947224" y="4302955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B70303-501B-4178-868C-7BDCEC61C9E7}"/>
              </a:ext>
            </a:extLst>
          </p:cNvPr>
          <p:cNvSpPr/>
          <p:nvPr/>
        </p:nvSpPr>
        <p:spPr bwMode="auto">
          <a:xfrm>
            <a:off x="2747298" y="4302955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677464-DB9C-4979-B564-BB08ADA57FEF}"/>
              </a:ext>
            </a:extLst>
          </p:cNvPr>
          <p:cNvSpPr/>
          <p:nvPr/>
        </p:nvSpPr>
        <p:spPr bwMode="auto">
          <a:xfrm>
            <a:off x="4552573" y="4302955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3920A5-A6C4-4D59-BAB8-83AD42B4167F}"/>
              </a:ext>
            </a:extLst>
          </p:cNvPr>
          <p:cNvSpPr/>
          <p:nvPr/>
        </p:nvSpPr>
        <p:spPr bwMode="auto">
          <a:xfrm>
            <a:off x="6340430" y="4302955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9463A-D982-485D-B7C0-9CC4BA6427C0}"/>
              </a:ext>
            </a:extLst>
          </p:cNvPr>
          <p:cNvSpPr txBox="1"/>
          <p:nvPr/>
        </p:nvSpPr>
        <p:spPr>
          <a:xfrm>
            <a:off x="2133611" y="1439814"/>
            <a:ext cx="2861159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대한민국 대표 뉴스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1TV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매일 저녁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75F27-3522-485B-9BE4-9E5C8472908A}"/>
              </a:ext>
            </a:extLst>
          </p:cNvPr>
          <p:cNvSpPr txBox="1"/>
          <p:nvPr/>
        </p:nvSpPr>
        <p:spPr>
          <a:xfrm>
            <a:off x="4549034" y="528928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FB7916-26DE-463E-9C83-81E4FDBF72FA}"/>
              </a:ext>
            </a:extLst>
          </p:cNvPr>
          <p:cNvSpPr txBox="1"/>
          <p:nvPr/>
        </p:nvSpPr>
        <p:spPr>
          <a:xfrm>
            <a:off x="6342999" y="528928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1B77E0E-1030-4DA1-B21B-347DF002557C}"/>
              </a:ext>
            </a:extLst>
          </p:cNvPr>
          <p:cNvSpPr/>
          <p:nvPr/>
        </p:nvSpPr>
        <p:spPr bwMode="auto">
          <a:xfrm>
            <a:off x="1133778" y="149564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8487EE5-CF94-4F67-9A31-0B543961F73E}"/>
              </a:ext>
            </a:extLst>
          </p:cNvPr>
          <p:cNvSpPr/>
          <p:nvPr/>
        </p:nvSpPr>
        <p:spPr bwMode="auto">
          <a:xfrm>
            <a:off x="4669458" y="294997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14E57F6-8F11-40B4-8CC2-397B0B284061}"/>
              </a:ext>
            </a:extLst>
          </p:cNvPr>
          <p:cNvSpPr/>
          <p:nvPr/>
        </p:nvSpPr>
        <p:spPr bwMode="auto">
          <a:xfrm>
            <a:off x="4373367" y="464814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0C3E7B-5660-4DA5-9283-23C1DFCA7F88}"/>
              </a:ext>
            </a:extLst>
          </p:cNvPr>
          <p:cNvSpPr/>
          <p:nvPr/>
        </p:nvSpPr>
        <p:spPr bwMode="auto">
          <a:xfrm>
            <a:off x="4349418" y="3719090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33A810-E212-485B-858F-4FA805712298}"/>
              </a:ext>
            </a:extLst>
          </p:cNvPr>
          <p:cNvSpPr/>
          <p:nvPr/>
        </p:nvSpPr>
        <p:spPr bwMode="auto">
          <a:xfrm>
            <a:off x="2189693" y="5077627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B78AFB7-757E-4987-9F92-0549F3A97FDA}"/>
              </a:ext>
            </a:extLst>
          </p:cNvPr>
          <p:cNvSpPr/>
          <p:nvPr/>
        </p:nvSpPr>
        <p:spPr bwMode="auto">
          <a:xfrm>
            <a:off x="3992367" y="5077627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D9D3008-C2D5-48F7-85DE-623E7C17F829}"/>
              </a:ext>
            </a:extLst>
          </p:cNvPr>
          <p:cNvSpPr/>
          <p:nvPr/>
        </p:nvSpPr>
        <p:spPr bwMode="auto">
          <a:xfrm>
            <a:off x="5795041" y="5077627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0C9094-4D8F-45FD-8ACE-89666B4F9D80}"/>
              </a:ext>
            </a:extLst>
          </p:cNvPr>
          <p:cNvSpPr/>
          <p:nvPr/>
        </p:nvSpPr>
        <p:spPr bwMode="auto">
          <a:xfrm>
            <a:off x="7589006" y="5077627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5760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226892" cy="215444"/>
          </a:xfrm>
        </p:spPr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뉴스 목록 </a:t>
            </a:r>
            <a:r>
              <a:rPr lang="en-US" altLang="ko-KR" dirty="0"/>
              <a:t>- </a:t>
            </a:r>
            <a:r>
              <a:rPr lang="ko-KR" altLang="en-US" dirty="0"/>
              <a:t>유형</a:t>
            </a:r>
            <a:r>
              <a:rPr lang="en-US" altLang="ko-KR" dirty="0"/>
              <a:t>A( TAP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방송 </a:t>
            </a:r>
            <a:r>
              <a:rPr lang="ko-KR" altLang="en-US" dirty="0" err="1"/>
              <a:t>다시보기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94183" cy="215444"/>
          </a:xfrm>
        </p:spPr>
        <p:txBody>
          <a:bodyPr/>
          <a:lstStyle/>
          <a:p>
            <a:r>
              <a:rPr lang="en-US" altLang="ko-KR" dirty="0"/>
              <a:t>HOME &gt; TV</a:t>
            </a:r>
            <a:r>
              <a:rPr lang="ko-KR" altLang="en-US" dirty="0"/>
              <a:t>뉴스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19320"/>
              </p:ext>
            </p:extLst>
          </p:nvPr>
        </p:nvGraphicFramePr>
        <p:xfrm>
          <a:off x="8939284" y="973008"/>
          <a:ext cx="3152632" cy="377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유형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프로그램 소개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구성은 방송에 따라 달라질 수 있음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목록 영역 해당 화면으로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선택 및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화살표 버튼을 통해 날짜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날짜가 존재하지 않는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“2023.00.00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 뉴스정보가 없습니다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날짜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캘린더 아이콘 클릭 시 캘린더 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재생 버튼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선택재생 버튼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목록 선택 박스 활성 및 버튼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전체 재생 버튼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영상 재생 팝업 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선택재생 버튼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목록 선택 박스 활성 및 버튼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전체 재생 버튼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영상 재생 팝업 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목록 개수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해당 일자 해당 프로그램의 영상 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98D2369-84C9-4F79-AAE3-76D5457D2BE8}"/>
              </a:ext>
            </a:extLst>
          </p:cNvPr>
          <p:cNvSpPr txBox="1"/>
          <p:nvPr/>
        </p:nvSpPr>
        <p:spPr>
          <a:xfrm>
            <a:off x="971460" y="3457976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080E8-B8BA-4A6F-977D-ACD8745F726E}"/>
              </a:ext>
            </a:extLst>
          </p:cNvPr>
          <p:cNvSpPr txBox="1"/>
          <p:nvPr/>
        </p:nvSpPr>
        <p:spPr>
          <a:xfrm>
            <a:off x="2765425" y="3457976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286521-4FCA-4007-B908-3EF468F648BA}"/>
              </a:ext>
            </a:extLst>
          </p:cNvPr>
          <p:cNvSpPr/>
          <p:nvPr/>
        </p:nvSpPr>
        <p:spPr bwMode="auto">
          <a:xfrm>
            <a:off x="947224" y="2471648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B70303-501B-4178-868C-7BDCEC61C9E7}"/>
              </a:ext>
            </a:extLst>
          </p:cNvPr>
          <p:cNvSpPr/>
          <p:nvPr/>
        </p:nvSpPr>
        <p:spPr bwMode="auto">
          <a:xfrm>
            <a:off x="2747298" y="2471648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677464-DB9C-4979-B564-BB08ADA57FEF}"/>
              </a:ext>
            </a:extLst>
          </p:cNvPr>
          <p:cNvSpPr/>
          <p:nvPr/>
        </p:nvSpPr>
        <p:spPr bwMode="auto">
          <a:xfrm>
            <a:off x="4552573" y="2471648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3920A5-A6C4-4D59-BAB8-83AD42B4167F}"/>
              </a:ext>
            </a:extLst>
          </p:cNvPr>
          <p:cNvSpPr/>
          <p:nvPr/>
        </p:nvSpPr>
        <p:spPr bwMode="auto">
          <a:xfrm>
            <a:off x="6340430" y="2471648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75F27-3522-485B-9BE4-9E5C8472908A}"/>
              </a:ext>
            </a:extLst>
          </p:cNvPr>
          <p:cNvSpPr txBox="1"/>
          <p:nvPr/>
        </p:nvSpPr>
        <p:spPr>
          <a:xfrm>
            <a:off x="4549034" y="3457976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FB7916-26DE-463E-9C83-81E4FDBF72FA}"/>
              </a:ext>
            </a:extLst>
          </p:cNvPr>
          <p:cNvSpPr txBox="1"/>
          <p:nvPr/>
        </p:nvSpPr>
        <p:spPr>
          <a:xfrm>
            <a:off x="6342999" y="3457976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14E57F6-8F11-40B4-8CC2-397B0B284061}"/>
              </a:ext>
            </a:extLst>
          </p:cNvPr>
          <p:cNvSpPr/>
          <p:nvPr/>
        </p:nvSpPr>
        <p:spPr bwMode="auto">
          <a:xfrm>
            <a:off x="679627" y="138064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33A810-E212-485B-858F-4FA805712298}"/>
              </a:ext>
            </a:extLst>
          </p:cNvPr>
          <p:cNvSpPr/>
          <p:nvPr/>
        </p:nvSpPr>
        <p:spPr bwMode="auto">
          <a:xfrm>
            <a:off x="2189693" y="3246320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B78AFB7-757E-4987-9F92-0549F3A97FDA}"/>
              </a:ext>
            </a:extLst>
          </p:cNvPr>
          <p:cNvSpPr/>
          <p:nvPr/>
        </p:nvSpPr>
        <p:spPr bwMode="auto">
          <a:xfrm>
            <a:off x="3992367" y="3246320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D9D3008-C2D5-48F7-85DE-623E7C17F829}"/>
              </a:ext>
            </a:extLst>
          </p:cNvPr>
          <p:cNvSpPr/>
          <p:nvPr/>
        </p:nvSpPr>
        <p:spPr bwMode="auto">
          <a:xfrm>
            <a:off x="5795041" y="3246320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0C9094-4D8F-45FD-8ACE-89666B4F9D80}"/>
              </a:ext>
            </a:extLst>
          </p:cNvPr>
          <p:cNvSpPr/>
          <p:nvPr/>
        </p:nvSpPr>
        <p:spPr bwMode="auto">
          <a:xfrm>
            <a:off x="7589006" y="3246320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593D4D-ACF4-4850-B3CA-22C8A9DAB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9" r="33642" b="257"/>
          <a:stretch/>
        </p:blipFill>
        <p:spPr>
          <a:xfrm>
            <a:off x="3252717" y="1792525"/>
            <a:ext cx="2393341" cy="3866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7843758-C9D5-436F-88D5-B82727252438}"/>
              </a:ext>
            </a:extLst>
          </p:cNvPr>
          <p:cNvSpPr txBox="1"/>
          <p:nvPr/>
        </p:nvSpPr>
        <p:spPr>
          <a:xfrm>
            <a:off x="971460" y="3771582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B2E4E-961B-4F77-985B-D41FAE65374E}"/>
              </a:ext>
            </a:extLst>
          </p:cNvPr>
          <p:cNvSpPr txBox="1"/>
          <p:nvPr/>
        </p:nvSpPr>
        <p:spPr>
          <a:xfrm>
            <a:off x="2730592" y="3771582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25A76E-C572-48F6-9B18-8DB3649D1FED}"/>
              </a:ext>
            </a:extLst>
          </p:cNvPr>
          <p:cNvSpPr txBox="1"/>
          <p:nvPr/>
        </p:nvSpPr>
        <p:spPr>
          <a:xfrm>
            <a:off x="4498432" y="3771582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05E250-093D-4379-B813-5AD9942AE3EA}"/>
              </a:ext>
            </a:extLst>
          </p:cNvPr>
          <p:cNvSpPr txBox="1"/>
          <p:nvPr/>
        </p:nvSpPr>
        <p:spPr>
          <a:xfrm>
            <a:off x="6266272" y="3771582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4DD800-14EF-4FE3-9B9E-0F4F0907B38A}"/>
              </a:ext>
            </a:extLst>
          </p:cNvPr>
          <p:cNvSpPr txBox="1"/>
          <p:nvPr/>
        </p:nvSpPr>
        <p:spPr>
          <a:xfrm>
            <a:off x="971460" y="5825061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1FEC8B-ED18-4D58-B48C-78DC17498EA4}"/>
              </a:ext>
            </a:extLst>
          </p:cNvPr>
          <p:cNvSpPr txBox="1"/>
          <p:nvPr/>
        </p:nvSpPr>
        <p:spPr>
          <a:xfrm>
            <a:off x="2765425" y="5825061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FF2EE5-8B94-4B21-A509-2AD06514A7B1}"/>
              </a:ext>
            </a:extLst>
          </p:cNvPr>
          <p:cNvSpPr/>
          <p:nvPr/>
        </p:nvSpPr>
        <p:spPr bwMode="auto">
          <a:xfrm>
            <a:off x="947224" y="4838733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5CECF-D161-480E-82AB-1D244BF81EF1}"/>
              </a:ext>
            </a:extLst>
          </p:cNvPr>
          <p:cNvSpPr/>
          <p:nvPr/>
        </p:nvSpPr>
        <p:spPr bwMode="auto">
          <a:xfrm>
            <a:off x="2747298" y="4838733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7B2F64-BD11-4509-B998-71600EB79862}"/>
              </a:ext>
            </a:extLst>
          </p:cNvPr>
          <p:cNvSpPr/>
          <p:nvPr/>
        </p:nvSpPr>
        <p:spPr bwMode="auto">
          <a:xfrm>
            <a:off x="4552573" y="4838733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7E5D96-1AA4-4732-8433-EB89DCAC02EB}"/>
              </a:ext>
            </a:extLst>
          </p:cNvPr>
          <p:cNvSpPr/>
          <p:nvPr/>
        </p:nvSpPr>
        <p:spPr bwMode="auto">
          <a:xfrm>
            <a:off x="6340430" y="4838733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23E74E-77C6-4506-9C86-6280EBF7E83B}"/>
              </a:ext>
            </a:extLst>
          </p:cNvPr>
          <p:cNvSpPr txBox="1"/>
          <p:nvPr/>
        </p:nvSpPr>
        <p:spPr>
          <a:xfrm>
            <a:off x="4549034" y="5825061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E9F776-C440-446D-8F4F-5ACF5FC68BC8}"/>
              </a:ext>
            </a:extLst>
          </p:cNvPr>
          <p:cNvSpPr txBox="1"/>
          <p:nvPr/>
        </p:nvSpPr>
        <p:spPr>
          <a:xfrm>
            <a:off x="6342999" y="5825061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53AE940-ACCC-4E25-A58E-EECFB4778007}"/>
              </a:ext>
            </a:extLst>
          </p:cNvPr>
          <p:cNvSpPr/>
          <p:nvPr/>
        </p:nvSpPr>
        <p:spPr bwMode="auto">
          <a:xfrm>
            <a:off x="2189693" y="5613405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C1BADE-2400-4BE9-B7B1-79BCCBC72F97}"/>
              </a:ext>
            </a:extLst>
          </p:cNvPr>
          <p:cNvSpPr/>
          <p:nvPr/>
        </p:nvSpPr>
        <p:spPr bwMode="auto">
          <a:xfrm>
            <a:off x="3992367" y="5613405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47AF2CB-6973-4B5E-9D84-755C8F002CD8}"/>
              </a:ext>
            </a:extLst>
          </p:cNvPr>
          <p:cNvSpPr/>
          <p:nvPr/>
        </p:nvSpPr>
        <p:spPr bwMode="auto">
          <a:xfrm>
            <a:off x="5795041" y="5613405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5228B24-17FA-4304-9F7A-A4667FD27C43}"/>
              </a:ext>
            </a:extLst>
          </p:cNvPr>
          <p:cNvSpPr/>
          <p:nvPr/>
        </p:nvSpPr>
        <p:spPr bwMode="auto">
          <a:xfrm>
            <a:off x="7589006" y="5613405"/>
            <a:ext cx="452845" cy="1441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09:23</a:t>
            </a:r>
            <a:endParaRPr lang="ko-KR" altLang="en-US" sz="6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82660B-D269-4A92-AA43-ACF1A15E0942}"/>
              </a:ext>
            </a:extLst>
          </p:cNvPr>
          <p:cNvSpPr txBox="1"/>
          <p:nvPr/>
        </p:nvSpPr>
        <p:spPr>
          <a:xfrm>
            <a:off x="971460" y="6138667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8E39B7-B4E3-46C3-A7D2-A0C149FB8D22}"/>
              </a:ext>
            </a:extLst>
          </p:cNvPr>
          <p:cNvSpPr txBox="1"/>
          <p:nvPr/>
        </p:nvSpPr>
        <p:spPr>
          <a:xfrm>
            <a:off x="2730592" y="6138667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7FDCC8-1DB7-452B-B3E8-3F996B702C87}"/>
              </a:ext>
            </a:extLst>
          </p:cNvPr>
          <p:cNvSpPr txBox="1"/>
          <p:nvPr/>
        </p:nvSpPr>
        <p:spPr>
          <a:xfrm>
            <a:off x="4498432" y="6138667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D817C5-3503-43FE-A7F5-9DCA27BBF76C}"/>
              </a:ext>
            </a:extLst>
          </p:cNvPr>
          <p:cNvSpPr txBox="1"/>
          <p:nvPr/>
        </p:nvSpPr>
        <p:spPr>
          <a:xfrm>
            <a:off x="6266272" y="6138667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정치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2EC5C30-19EE-4622-ACD2-B02340A13EDA}"/>
              </a:ext>
            </a:extLst>
          </p:cNvPr>
          <p:cNvGrpSpPr/>
          <p:nvPr/>
        </p:nvGrpSpPr>
        <p:grpSpPr>
          <a:xfrm>
            <a:off x="962041" y="4243065"/>
            <a:ext cx="7075970" cy="263286"/>
            <a:chOff x="947949" y="2024167"/>
            <a:chExt cx="4992583" cy="132983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9D68A63-0008-4DC0-881B-B6F6314750E8}"/>
                </a:ext>
              </a:extLst>
            </p:cNvPr>
            <p:cNvCxnSpPr/>
            <p:nvPr/>
          </p:nvCxnSpPr>
          <p:spPr bwMode="auto">
            <a:xfrm>
              <a:off x="947949" y="2098107"/>
              <a:ext cx="4992583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6FC5905-45AA-416B-A48E-A5BA678D8D59}"/>
                </a:ext>
              </a:extLst>
            </p:cNvPr>
            <p:cNvSpPr/>
            <p:nvPr/>
          </p:nvSpPr>
          <p:spPr bwMode="auto">
            <a:xfrm>
              <a:off x="3086441" y="2024167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00B3EA-5FF6-42B3-9D50-7B26932DFDCC}"/>
              </a:ext>
            </a:extLst>
          </p:cNvPr>
          <p:cNvSpPr/>
          <p:nvPr/>
        </p:nvSpPr>
        <p:spPr bwMode="auto">
          <a:xfrm>
            <a:off x="962041" y="1367246"/>
            <a:ext cx="1067056" cy="22926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다시보기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DA1DBB-8646-42DF-A9E5-EB38786BE20B}"/>
              </a:ext>
            </a:extLst>
          </p:cNvPr>
          <p:cNvSpPr/>
          <p:nvPr/>
        </p:nvSpPr>
        <p:spPr bwMode="auto">
          <a:xfrm>
            <a:off x="2102864" y="1367246"/>
            <a:ext cx="962553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프로그램 소개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CC0C6FA-68AF-4481-844B-17FDFC4CE850}"/>
              </a:ext>
            </a:extLst>
          </p:cNvPr>
          <p:cNvSpPr/>
          <p:nvPr/>
        </p:nvSpPr>
        <p:spPr bwMode="auto">
          <a:xfrm>
            <a:off x="3139184" y="1367246"/>
            <a:ext cx="561959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댓글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702041A-518A-4A4E-A26A-D13BE74F498D}"/>
              </a:ext>
            </a:extLst>
          </p:cNvPr>
          <p:cNvSpPr/>
          <p:nvPr/>
        </p:nvSpPr>
        <p:spPr bwMode="auto">
          <a:xfrm>
            <a:off x="4398187" y="166802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62401FF-147F-44E8-A943-DEA3EB4496EE}"/>
              </a:ext>
            </a:extLst>
          </p:cNvPr>
          <p:cNvSpPr/>
          <p:nvPr/>
        </p:nvSpPr>
        <p:spPr bwMode="auto">
          <a:xfrm>
            <a:off x="4389478" y="280884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34821547-5F8D-4D13-A22F-787A8B48F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938" t="15202" r="137" b="16499"/>
          <a:stretch/>
        </p:blipFill>
        <p:spPr>
          <a:xfrm>
            <a:off x="6760878" y="2139167"/>
            <a:ext cx="1340137" cy="264764"/>
          </a:xfrm>
          <a:prstGeom prst="rect">
            <a:avLst/>
          </a:prstGeom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C20C7D1E-24A9-44CF-BB98-B3996B8690F5}"/>
              </a:ext>
            </a:extLst>
          </p:cNvPr>
          <p:cNvSpPr/>
          <p:nvPr/>
        </p:nvSpPr>
        <p:spPr bwMode="auto">
          <a:xfrm>
            <a:off x="6466262" y="218866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27A335B-EC2C-4BA1-8F04-A78381D61CD1}"/>
              </a:ext>
            </a:extLst>
          </p:cNvPr>
          <p:cNvSpPr/>
          <p:nvPr/>
        </p:nvSpPr>
        <p:spPr bwMode="auto">
          <a:xfrm>
            <a:off x="104775" y="2471648"/>
            <a:ext cx="786968" cy="138341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방송다시보기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기본 목록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334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90023" cy="215444"/>
          </a:xfrm>
        </p:spPr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뉴스 목록 </a:t>
            </a:r>
            <a:r>
              <a:rPr lang="en-US" altLang="ko-KR" dirty="0"/>
              <a:t>- </a:t>
            </a:r>
            <a:r>
              <a:rPr lang="ko-KR" altLang="en-US" dirty="0"/>
              <a:t>유형</a:t>
            </a:r>
            <a:r>
              <a:rPr lang="en-US" altLang="ko-KR" dirty="0"/>
              <a:t>A(TAP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방송 </a:t>
            </a:r>
            <a:r>
              <a:rPr lang="ko-KR" altLang="en-US" dirty="0" err="1"/>
              <a:t>다시보기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94183" cy="215444"/>
          </a:xfrm>
        </p:spPr>
        <p:txBody>
          <a:bodyPr/>
          <a:lstStyle/>
          <a:p>
            <a:r>
              <a:rPr lang="en-US" altLang="ko-KR" dirty="0"/>
              <a:t>HOME &gt; TV</a:t>
            </a:r>
            <a:r>
              <a:rPr lang="ko-KR" altLang="en-US" dirty="0"/>
              <a:t>뉴스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60830"/>
              </p:ext>
            </p:extLst>
          </p:nvPr>
        </p:nvGraphicFramePr>
        <p:xfrm>
          <a:off x="8939284" y="973008"/>
          <a:ext cx="3152632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유형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선택취소 및 선택재생버튼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선택취소 버튼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기본 목록으로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선택재생 버튼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재생 팝업 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선택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선택 체크 시 목록 전체 선택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개별 선택</a:t>
                      </a:r>
                      <a:b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목록 개별 선택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재생 팝업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선택한 영상 중 첫 번째 영상 자동 플레이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재생 팝업 활성 시 배경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딤처리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명 및 방송일자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시청하고 있는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및 방송일자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화질 선택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고화질 또는 표준화질 선택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고화질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영상 이동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시정 영사 기준 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영상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영상 대비 현재 영상 위치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다음이 없는 경우 비활성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재생목록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선택한 목록 모두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목록 클릭 시 해당 영상 플레이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7593D4D-ACF4-4850-B3CA-22C8A9DAB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9" r="33642" b="257"/>
          <a:stretch/>
        </p:blipFill>
        <p:spPr>
          <a:xfrm>
            <a:off x="3252717" y="1792525"/>
            <a:ext cx="2393341" cy="386656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00B3EA-5FF6-42B3-9D50-7B26932DFDCC}"/>
              </a:ext>
            </a:extLst>
          </p:cNvPr>
          <p:cNvSpPr/>
          <p:nvPr/>
        </p:nvSpPr>
        <p:spPr bwMode="auto">
          <a:xfrm>
            <a:off x="962041" y="1367246"/>
            <a:ext cx="1067056" cy="22926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다시보기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DA1DBB-8646-42DF-A9E5-EB38786BE20B}"/>
              </a:ext>
            </a:extLst>
          </p:cNvPr>
          <p:cNvSpPr/>
          <p:nvPr/>
        </p:nvSpPr>
        <p:spPr bwMode="auto">
          <a:xfrm>
            <a:off x="2102864" y="1367246"/>
            <a:ext cx="962553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프로그램 소개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CC0C6FA-68AF-4481-844B-17FDFC4CE850}"/>
              </a:ext>
            </a:extLst>
          </p:cNvPr>
          <p:cNvSpPr/>
          <p:nvPr/>
        </p:nvSpPr>
        <p:spPr bwMode="auto">
          <a:xfrm>
            <a:off x="3139184" y="1367246"/>
            <a:ext cx="561959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댓글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4EA31B-C24C-4285-9A51-EAFD9B79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996" y="2166630"/>
            <a:ext cx="1279692" cy="264764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027A335B-EC2C-4BA1-8F04-A78381D61CD1}"/>
              </a:ext>
            </a:extLst>
          </p:cNvPr>
          <p:cNvSpPr/>
          <p:nvPr/>
        </p:nvSpPr>
        <p:spPr bwMode="auto">
          <a:xfrm>
            <a:off x="104775" y="2471648"/>
            <a:ext cx="786968" cy="138341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방송다시보기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선택재생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버튼 클릭 시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4E10BF-F5C1-45C6-BD03-FC30EED2F0C6}"/>
              </a:ext>
            </a:extLst>
          </p:cNvPr>
          <p:cNvSpPr/>
          <p:nvPr/>
        </p:nvSpPr>
        <p:spPr bwMode="auto">
          <a:xfrm>
            <a:off x="947738" y="2263775"/>
            <a:ext cx="123416" cy="1234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7560A4-11B9-412C-9F7B-84E8DAB53FF7}"/>
              </a:ext>
            </a:extLst>
          </p:cNvPr>
          <p:cNvSpPr txBox="1"/>
          <p:nvPr/>
        </p:nvSpPr>
        <p:spPr>
          <a:xfrm>
            <a:off x="1050493" y="223092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선택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D4DB53-27BD-4914-8539-BCE0C39CC605}"/>
              </a:ext>
            </a:extLst>
          </p:cNvPr>
          <p:cNvGrpSpPr/>
          <p:nvPr/>
        </p:nvGrpSpPr>
        <p:grpSpPr>
          <a:xfrm>
            <a:off x="947224" y="2471648"/>
            <a:ext cx="7142025" cy="3872332"/>
            <a:chOff x="947224" y="2471648"/>
            <a:chExt cx="7142025" cy="3872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8D2369-84C9-4F79-AAE3-76D5457D2BE8}"/>
                </a:ext>
              </a:extLst>
            </p:cNvPr>
            <p:cNvSpPr txBox="1"/>
            <p:nvPr/>
          </p:nvSpPr>
          <p:spPr>
            <a:xfrm>
              <a:off x="971460" y="3457976"/>
              <a:ext cx="174625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9080E8-B8BA-4A6F-977D-ACD8745F726E}"/>
                </a:ext>
              </a:extLst>
            </p:cNvPr>
            <p:cNvSpPr txBox="1"/>
            <p:nvPr/>
          </p:nvSpPr>
          <p:spPr>
            <a:xfrm>
              <a:off x="2765425" y="3457976"/>
              <a:ext cx="174625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C286521-4FCA-4007-B908-3EF468F648BA}"/>
                </a:ext>
              </a:extLst>
            </p:cNvPr>
            <p:cNvSpPr/>
            <p:nvPr/>
          </p:nvSpPr>
          <p:spPr bwMode="auto">
            <a:xfrm>
              <a:off x="947224" y="2471648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6B70303-501B-4178-868C-7BDCEC61C9E7}"/>
                </a:ext>
              </a:extLst>
            </p:cNvPr>
            <p:cNvSpPr/>
            <p:nvPr/>
          </p:nvSpPr>
          <p:spPr bwMode="auto">
            <a:xfrm>
              <a:off x="2747298" y="2471648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E677464-DB9C-4979-B564-BB08ADA57FEF}"/>
                </a:ext>
              </a:extLst>
            </p:cNvPr>
            <p:cNvSpPr/>
            <p:nvPr/>
          </p:nvSpPr>
          <p:spPr bwMode="auto">
            <a:xfrm>
              <a:off x="4552573" y="2471648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53920A5-A6C4-4D59-BAB8-83AD42B4167F}"/>
                </a:ext>
              </a:extLst>
            </p:cNvPr>
            <p:cNvSpPr/>
            <p:nvPr/>
          </p:nvSpPr>
          <p:spPr bwMode="auto">
            <a:xfrm>
              <a:off x="6340430" y="2471648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475F27-3522-485B-9BE4-9E5C8472908A}"/>
                </a:ext>
              </a:extLst>
            </p:cNvPr>
            <p:cNvSpPr txBox="1"/>
            <p:nvPr/>
          </p:nvSpPr>
          <p:spPr>
            <a:xfrm>
              <a:off x="4549034" y="3457976"/>
              <a:ext cx="174625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2FB7916-26DE-463E-9C83-81E4FDBF72FA}"/>
                </a:ext>
              </a:extLst>
            </p:cNvPr>
            <p:cNvSpPr txBox="1"/>
            <p:nvPr/>
          </p:nvSpPr>
          <p:spPr>
            <a:xfrm>
              <a:off x="6342999" y="3457976"/>
              <a:ext cx="174625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133A810-E212-485B-858F-4FA805712298}"/>
                </a:ext>
              </a:extLst>
            </p:cNvPr>
            <p:cNvSpPr/>
            <p:nvPr/>
          </p:nvSpPr>
          <p:spPr bwMode="auto">
            <a:xfrm>
              <a:off x="2189693" y="3246320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B78AFB7-757E-4987-9F92-0549F3A97FDA}"/>
                </a:ext>
              </a:extLst>
            </p:cNvPr>
            <p:cNvSpPr/>
            <p:nvPr/>
          </p:nvSpPr>
          <p:spPr bwMode="auto">
            <a:xfrm>
              <a:off x="3992367" y="3246320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D9D3008-C2D5-48F7-85DE-623E7C17F829}"/>
                </a:ext>
              </a:extLst>
            </p:cNvPr>
            <p:cNvSpPr/>
            <p:nvPr/>
          </p:nvSpPr>
          <p:spPr bwMode="auto">
            <a:xfrm>
              <a:off x="5795041" y="3246320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0C9094-4D8F-45FD-8ACE-89666B4F9D80}"/>
                </a:ext>
              </a:extLst>
            </p:cNvPr>
            <p:cNvSpPr/>
            <p:nvPr/>
          </p:nvSpPr>
          <p:spPr bwMode="auto">
            <a:xfrm>
              <a:off x="7589006" y="3246320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843758-C9D5-436F-88D5-B82727252438}"/>
                </a:ext>
              </a:extLst>
            </p:cNvPr>
            <p:cNvSpPr txBox="1"/>
            <p:nvPr/>
          </p:nvSpPr>
          <p:spPr>
            <a:xfrm>
              <a:off x="971460" y="3771582"/>
              <a:ext cx="1746250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활정호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기자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FB2E4E-961B-4F77-985B-D41FAE65374E}"/>
                </a:ext>
              </a:extLst>
            </p:cNvPr>
            <p:cNvSpPr txBox="1"/>
            <p:nvPr/>
          </p:nvSpPr>
          <p:spPr>
            <a:xfrm>
              <a:off x="2730592" y="3771582"/>
              <a:ext cx="1746250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활정호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기자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5A76E-C572-48F6-9B18-8DB3649D1FED}"/>
                </a:ext>
              </a:extLst>
            </p:cNvPr>
            <p:cNvSpPr txBox="1"/>
            <p:nvPr/>
          </p:nvSpPr>
          <p:spPr>
            <a:xfrm>
              <a:off x="4498432" y="3771582"/>
              <a:ext cx="1746250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활정호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기자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05E250-093D-4379-B813-5AD9942AE3EA}"/>
                </a:ext>
              </a:extLst>
            </p:cNvPr>
            <p:cNvSpPr txBox="1"/>
            <p:nvPr/>
          </p:nvSpPr>
          <p:spPr>
            <a:xfrm>
              <a:off x="6266272" y="3771582"/>
              <a:ext cx="1746250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활정호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기자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4DD800-14EF-4FE3-9B9E-0F4F0907B38A}"/>
                </a:ext>
              </a:extLst>
            </p:cNvPr>
            <p:cNvSpPr txBox="1"/>
            <p:nvPr/>
          </p:nvSpPr>
          <p:spPr>
            <a:xfrm>
              <a:off x="971460" y="5825061"/>
              <a:ext cx="174625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1FEC8B-ED18-4D58-B48C-78DC17498EA4}"/>
                </a:ext>
              </a:extLst>
            </p:cNvPr>
            <p:cNvSpPr txBox="1"/>
            <p:nvPr/>
          </p:nvSpPr>
          <p:spPr>
            <a:xfrm>
              <a:off x="2765425" y="5825061"/>
              <a:ext cx="174625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EFF2EE5-8B94-4B21-A509-2AD06514A7B1}"/>
                </a:ext>
              </a:extLst>
            </p:cNvPr>
            <p:cNvSpPr/>
            <p:nvPr/>
          </p:nvSpPr>
          <p:spPr bwMode="auto">
            <a:xfrm>
              <a:off x="947224" y="4838733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085CECF-D161-480E-82AB-1D244BF81EF1}"/>
                </a:ext>
              </a:extLst>
            </p:cNvPr>
            <p:cNvSpPr/>
            <p:nvPr/>
          </p:nvSpPr>
          <p:spPr bwMode="auto">
            <a:xfrm>
              <a:off x="2747298" y="4838733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A7B2F64-BD11-4509-B998-71600EB79862}"/>
                </a:ext>
              </a:extLst>
            </p:cNvPr>
            <p:cNvSpPr/>
            <p:nvPr/>
          </p:nvSpPr>
          <p:spPr bwMode="auto">
            <a:xfrm>
              <a:off x="4552573" y="4838733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E7E5D96-1AA4-4732-8433-EB89DCAC02EB}"/>
                </a:ext>
              </a:extLst>
            </p:cNvPr>
            <p:cNvSpPr/>
            <p:nvPr/>
          </p:nvSpPr>
          <p:spPr bwMode="auto">
            <a:xfrm>
              <a:off x="6340430" y="4838733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23E74E-77C6-4506-9C86-6280EBF7E83B}"/>
                </a:ext>
              </a:extLst>
            </p:cNvPr>
            <p:cNvSpPr txBox="1"/>
            <p:nvPr/>
          </p:nvSpPr>
          <p:spPr>
            <a:xfrm>
              <a:off x="4549034" y="5825061"/>
              <a:ext cx="174625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E9F776-C440-446D-8F4F-5ACF5FC68BC8}"/>
                </a:ext>
              </a:extLst>
            </p:cNvPr>
            <p:cNvSpPr txBox="1"/>
            <p:nvPr/>
          </p:nvSpPr>
          <p:spPr>
            <a:xfrm>
              <a:off x="6342999" y="5825061"/>
              <a:ext cx="174625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53AE940-ACCC-4E25-A58E-EECFB4778007}"/>
                </a:ext>
              </a:extLst>
            </p:cNvPr>
            <p:cNvSpPr/>
            <p:nvPr/>
          </p:nvSpPr>
          <p:spPr bwMode="auto">
            <a:xfrm>
              <a:off x="2189693" y="5613405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4C1BADE-2400-4BE9-B7B1-79BCCBC72F97}"/>
                </a:ext>
              </a:extLst>
            </p:cNvPr>
            <p:cNvSpPr/>
            <p:nvPr/>
          </p:nvSpPr>
          <p:spPr bwMode="auto">
            <a:xfrm>
              <a:off x="3992367" y="5613405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47AF2CB-6973-4B5E-9D84-755C8F002CD8}"/>
                </a:ext>
              </a:extLst>
            </p:cNvPr>
            <p:cNvSpPr/>
            <p:nvPr/>
          </p:nvSpPr>
          <p:spPr bwMode="auto">
            <a:xfrm>
              <a:off x="5795041" y="5613405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5228B24-17FA-4304-9F7A-A4667FD27C43}"/>
                </a:ext>
              </a:extLst>
            </p:cNvPr>
            <p:cNvSpPr/>
            <p:nvPr/>
          </p:nvSpPr>
          <p:spPr bwMode="auto">
            <a:xfrm>
              <a:off x="7589006" y="5613405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82660B-D269-4A92-AA43-ACF1A15E0942}"/>
                </a:ext>
              </a:extLst>
            </p:cNvPr>
            <p:cNvSpPr txBox="1"/>
            <p:nvPr/>
          </p:nvSpPr>
          <p:spPr>
            <a:xfrm>
              <a:off x="971460" y="6138667"/>
              <a:ext cx="1746250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활정호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기자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08E39B7-B4E3-46C3-A7D2-A0C149FB8D22}"/>
                </a:ext>
              </a:extLst>
            </p:cNvPr>
            <p:cNvSpPr txBox="1"/>
            <p:nvPr/>
          </p:nvSpPr>
          <p:spPr>
            <a:xfrm>
              <a:off x="2730592" y="6138667"/>
              <a:ext cx="1746250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활정호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기자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B7FDCC8-1DB7-452B-B3E8-3F996B702C87}"/>
                </a:ext>
              </a:extLst>
            </p:cNvPr>
            <p:cNvSpPr txBox="1"/>
            <p:nvPr/>
          </p:nvSpPr>
          <p:spPr>
            <a:xfrm>
              <a:off x="4498432" y="6138667"/>
              <a:ext cx="1746250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활정호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기자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D817C5-3503-43FE-A7F5-9DCA27BBF76C}"/>
                </a:ext>
              </a:extLst>
            </p:cNvPr>
            <p:cNvSpPr txBox="1"/>
            <p:nvPr/>
          </p:nvSpPr>
          <p:spPr>
            <a:xfrm>
              <a:off x="6266272" y="6138667"/>
              <a:ext cx="1746250" cy="20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활정호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기자 </a:t>
              </a:r>
              <a:endPara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2EC5C30-19EE-4622-ACD2-B02340A13EDA}"/>
                </a:ext>
              </a:extLst>
            </p:cNvPr>
            <p:cNvGrpSpPr/>
            <p:nvPr/>
          </p:nvGrpSpPr>
          <p:grpSpPr>
            <a:xfrm>
              <a:off x="962041" y="4243065"/>
              <a:ext cx="7075970" cy="263286"/>
              <a:chOff x="947949" y="2024167"/>
              <a:chExt cx="4992583" cy="132983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E9D68A63-0008-4DC0-881B-B6F6314750E8}"/>
                  </a:ext>
                </a:extLst>
              </p:cNvPr>
              <p:cNvCxnSpPr/>
              <p:nvPr/>
            </p:nvCxnSpPr>
            <p:spPr bwMode="auto">
              <a:xfrm>
                <a:off x="947949" y="2098107"/>
                <a:ext cx="4992583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6FC5905-45AA-416B-A48E-A5BA678D8D59}"/>
                  </a:ext>
                </a:extLst>
              </p:cNvPr>
              <p:cNvSpPr/>
              <p:nvPr/>
            </p:nvSpPr>
            <p:spPr bwMode="auto">
              <a:xfrm>
                <a:off x="3086441" y="2024167"/>
                <a:ext cx="748936" cy="132983"/>
              </a:xfrm>
              <a:prstGeom prst="rect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7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latin typeface="맑은 고딕" pitchFamily="50" charset="-127"/>
                    <a:ea typeface="맑은 고딕" pitchFamily="50" charset="-127"/>
                  </a:rPr>
                  <a:t>중간 생략</a:t>
                </a:r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5DE9897-A9FF-433E-BDE2-CF6F51AA8B9B}"/>
                </a:ext>
              </a:extLst>
            </p:cNvPr>
            <p:cNvSpPr/>
            <p:nvPr/>
          </p:nvSpPr>
          <p:spPr bwMode="auto">
            <a:xfrm>
              <a:off x="947738" y="2479219"/>
              <a:ext cx="123416" cy="123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08FD0C3-93CD-4343-8B01-74309920FF20}"/>
                </a:ext>
              </a:extLst>
            </p:cNvPr>
            <p:cNvSpPr/>
            <p:nvPr/>
          </p:nvSpPr>
          <p:spPr bwMode="auto">
            <a:xfrm>
              <a:off x="2750412" y="2479219"/>
              <a:ext cx="123416" cy="123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84190FE-ABB8-44BA-B39C-D2BF42B33E4C}"/>
                </a:ext>
              </a:extLst>
            </p:cNvPr>
            <p:cNvSpPr/>
            <p:nvPr/>
          </p:nvSpPr>
          <p:spPr bwMode="auto">
            <a:xfrm>
              <a:off x="4553086" y="2479219"/>
              <a:ext cx="123416" cy="123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D8BAAD2-589E-4C9C-B5DD-B4FDE160717E}"/>
                </a:ext>
              </a:extLst>
            </p:cNvPr>
            <p:cNvSpPr/>
            <p:nvPr/>
          </p:nvSpPr>
          <p:spPr bwMode="auto">
            <a:xfrm>
              <a:off x="6338343" y="2479219"/>
              <a:ext cx="123416" cy="123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14553CA-48D2-4264-86A5-71F7D4F29286}"/>
                </a:ext>
              </a:extLst>
            </p:cNvPr>
            <p:cNvSpPr/>
            <p:nvPr/>
          </p:nvSpPr>
          <p:spPr bwMode="auto">
            <a:xfrm>
              <a:off x="947738" y="4839242"/>
              <a:ext cx="123416" cy="123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688144D-53B6-43D4-BE56-092689F1B217}"/>
                </a:ext>
              </a:extLst>
            </p:cNvPr>
            <p:cNvSpPr/>
            <p:nvPr/>
          </p:nvSpPr>
          <p:spPr bwMode="auto">
            <a:xfrm>
              <a:off x="2750412" y="4839242"/>
              <a:ext cx="123416" cy="123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F0C97-AD32-42D4-8F0A-542DB41B5269}"/>
                </a:ext>
              </a:extLst>
            </p:cNvPr>
            <p:cNvSpPr/>
            <p:nvPr/>
          </p:nvSpPr>
          <p:spPr bwMode="auto">
            <a:xfrm>
              <a:off x="4553086" y="4839242"/>
              <a:ext cx="123416" cy="123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3A60FD9-395F-4E68-92E1-84BC834056C2}"/>
                </a:ext>
              </a:extLst>
            </p:cNvPr>
            <p:cNvSpPr/>
            <p:nvPr/>
          </p:nvSpPr>
          <p:spPr bwMode="auto">
            <a:xfrm>
              <a:off x="6338343" y="4839242"/>
              <a:ext cx="123416" cy="123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9EB08AA5-6AED-4EAF-8A8C-BE4E86B42129}"/>
              </a:ext>
            </a:extLst>
          </p:cNvPr>
          <p:cNvSpPr/>
          <p:nvPr/>
        </p:nvSpPr>
        <p:spPr bwMode="auto">
          <a:xfrm>
            <a:off x="683770" y="220608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027F2CC-1A20-4BC9-B121-F825EC8D7F48}"/>
              </a:ext>
            </a:extLst>
          </p:cNvPr>
          <p:cNvSpPr/>
          <p:nvPr/>
        </p:nvSpPr>
        <p:spPr bwMode="auto">
          <a:xfrm>
            <a:off x="2503861" y="238025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20C7D1E-24A9-44CF-BB98-B3996B8690F5}"/>
              </a:ext>
            </a:extLst>
          </p:cNvPr>
          <p:cNvSpPr/>
          <p:nvPr/>
        </p:nvSpPr>
        <p:spPr bwMode="auto">
          <a:xfrm>
            <a:off x="7286163" y="192062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6D09D40-978B-4F40-92E7-4717065446A9}"/>
              </a:ext>
            </a:extLst>
          </p:cNvPr>
          <p:cNvGrpSpPr/>
          <p:nvPr/>
        </p:nvGrpSpPr>
        <p:grpSpPr>
          <a:xfrm>
            <a:off x="1531074" y="2890006"/>
            <a:ext cx="5712631" cy="3394043"/>
            <a:chOff x="2045436" y="3079682"/>
            <a:chExt cx="4799552" cy="285155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7B64963-B547-4123-9A48-1CD8978F1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5436" y="3079682"/>
              <a:ext cx="4799552" cy="28515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154B8B-8F47-4045-AD5A-F5DA1E7ABCEE}"/>
                </a:ext>
              </a:extLst>
            </p:cNvPr>
            <p:cNvSpPr/>
            <p:nvPr/>
          </p:nvSpPr>
          <p:spPr bwMode="auto">
            <a:xfrm>
              <a:off x="5851571" y="3115359"/>
              <a:ext cx="731676" cy="208188"/>
            </a:xfrm>
            <a:prstGeom prst="rect">
              <a:avLst/>
            </a:prstGeom>
            <a:solidFill>
              <a:srgbClr val="34346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768EAAAF-7414-49D6-800E-4F80C99FC12C}"/>
              </a:ext>
            </a:extLst>
          </p:cNvPr>
          <p:cNvSpPr/>
          <p:nvPr/>
        </p:nvSpPr>
        <p:spPr bwMode="auto">
          <a:xfrm>
            <a:off x="4272101" y="363660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8896F31C-F000-4929-8E2D-E4BB3846B038}"/>
              </a:ext>
            </a:extLst>
          </p:cNvPr>
          <p:cNvSpPr/>
          <p:nvPr/>
        </p:nvSpPr>
        <p:spPr bwMode="auto">
          <a:xfrm>
            <a:off x="1511225" y="297457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D0803AE-83F7-46C9-8673-ABF07D2492ED}"/>
              </a:ext>
            </a:extLst>
          </p:cNvPr>
          <p:cNvSpPr/>
          <p:nvPr/>
        </p:nvSpPr>
        <p:spPr bwMode="auto">
          <a:xfrm>
            <a:off x="3061350" y="281782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BD0D1BB-CF3B-4415-ABB4-9B4DE4FE476F}"/>
              </a:ext>
            </a:extLst>
          </p:cNvPr>
          <p:cNvSpPr/>
          <p:nvPr/>
        </p:nvSpPr>
        <p:spPr bwMode="auto">
          <a:xfrm>
            <a:off x="4855316" y="567423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ECDDC38-E5C5-4F70-AB62-6AD7C5723668}"/>
              </a:ext>
            </a:extLst>
          </p:cNvPr>
          <p:cNvSpPr/>
          <p:nvPr/>
        </p:nvSpPr>
        <p:spPr bwMode="auto">
          <a:xfrm>
            <a:off x="6196436" y="329679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4955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90023" cy="215444"/>
          </a:xfrm>
        </p:spPr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뉴스 목록 </a:t>
            </a:r>
            <a:r>
              <a:rPr lang="en-US" altLang="ko-KR" dirty="0"/>
              <a:t>- </a:t>
            </a:r>
            <a:r>
              <a:rPr lang="ko-KR" altLang="en-US" dirty="0"/>
              <a:t>유형</a:t>
            </a:r>
            <a:r>
              <a:rPr lang="en-US" altLang="ko-KR" dirty="0"/>
              <a:t>A(TAP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프로그램 소개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94183" cy="215444"/>
          </a:xfrm>
        </p:spPr>
        <p:txBody>
          <a:bodyPr/>
          <a:lstStyle/>
          <a:p>
            <a:r>
              <a:rPr lang="en-US" altLang="ko-KR" dirty="0"/>
              <a:t>HOME &gt; TV</a:t>
            </a:r>
            <a:r>
              <a:rPr lang="ko-KR" altLang="en-US" dirty="0"/>
              <a:t>뉴스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48818"/>
              </p:ext>
            </p:extLst>
          </p:nvPr>
        </p:nvGraphicFramePr>
        <p:xfrm>
          <a:off x="8939284" y="973008"/>
          <a:ext cx="3152632" cy="271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공통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 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방송에 대한 안내 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진행자 소개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방송 진행자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만드는 사람들</a:t>
                      </a:r>
                      <a:b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만드는 사람들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00B3EA-5FF6-42B3-9D50-7B26932DFDCC}"/>
              </a:ext>
            </a:extLst>
          </p:cNvPr>
          <p:cNvSpPr/>
          <p:nvPr/>
        </p:nvSpPr>
        <p:spPr bwMode="auto">
          <a:xfrm>
            <a:off x="962041" y="1367246"/>
            <a:ext cx="1067056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다시보기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DA1DBB-8646-42DF-A9E5-EB38786BE20B}"/>
              </a:ext>
            </a:extLst>
          </p:cNvPr>
          <p:cNvSpPr/>
          <p:nvPr/>
        </p:nvSpPr>
        <p:spPr bwMode="auto">
          <a:xfrm>
            <a:off x="2102864" y="1367246"/>
            <a:ext cx="962553" cy="229269"/>
          </a:xfrm>
          <a:prstGeom prst="roundRect">
            <a:avLst/>
          </a:prstGeom>
          <a:solidFill>
            <a:srgbClr val="262626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프로그램 소개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CC0C6FA-68AF-4481-844B-17FDFC4CE850}"/>
              </a:ext>
            </a:extLst>
          </p:cNvPr>
          <p:cNvSpPr/>
          <p:nvPr/>
        </p:nvSpPr>
        <p:spPr bwMode="auto">
          <a:xfrm>
            <a:off x="3139184" y="1367246"/>
            <a:ext cx="561959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댓글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3E5A0A-2077-466F-A345-CA784E761B5A}"/>
              </a:ext>
            </a:extLst>
          </p:cNvPr>
          <p:cNvSpPr txBox="1"/>
          <p:nvPr/>
        </p:nvSpPr>
        <p:spPr>
          <a:xfrm>
            <a:off x="947738" y="1859746"/>
            <a:ext cx="2695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대한민국 대표뉴스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2EEE20-9626-4714-92A9-189ABCD75C7B}"/>
              </a:ext>
            </a:extLst>
          </p:cNvPr>
          <p:cNvSpPr txBox="1"/>
          <p:nvPr/>
        </p:nvSpPr>
        <p:spPr>
          <a:xfrm>
            <a:off x="971459" y="2210180"/>
            <a:ext cx="5377090" cy="123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새로워진 대한민국 대표뉴스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대한민국 대표 뉴스입니다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는 대한민국을 대표하는 정통 종합뉴스로서 변화하는 환경에 맞춰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탐사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K’, 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끈질긴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K’, 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현장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K’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 새로운 코너를 통해 국내외 현안을 입체적으로 분석하고 나아갈 방향을 제시하였습니다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깊이 있는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심층뉴스입니다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는 수많은 뉴스가 홍수처럼 쏟아지는 시대에 공정성과 다양성의 가치를 존중하면서 깊이 있는 심층 분석을 통해 시청자가 주인이 되는 뉴스를 만들어갑니다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8BFF65-E411-4DF8-A38C-FFFDFB7A3F75}"/>
              </a:ext>
            </a:extLst>
          </p:cNvPr>
          <p:cNvSpPr txBox="1"/>
          <p:nvPr/>
        </p:nvSpPr>
        <p:spPr>
          <a:xfrm>
            <a:off x="947738" y="3714672"/>
            <a:ext cx="2695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진행자 소개 </a:t>
            </a:r>
            <a:endParaRPr lang="en-US" altLang="ko-KR" sz="11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C18EF4-B57A-42BB-86AD-6E831350858A}"/>
              </a:ext>
            </a:extLst>
          </p:cNvPr>
          <p:cNvSpPr/>
          <p:nvPr/>
        </p:nvSpPr>
        <p:spPr bwMode="auto">
          <a:xfrm>
            <a:off x="1062446" y="4066903"/>
            <a:ext cx="827314" cy="8969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AB465F-AB17-4B04-9F00-713355FB8656}"/>
              </a:ext>
            </a:extLst>
          </p:cNvPr>
          <p:cNvSpPr txBox="1"/>
          <p:nvPr/>
        </p:nvSpPr>
        <p:spPr>
          <a:xfrm>
            <a:off x="1929402" y="4047688"/>
            <a:ext cx="1440815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평일    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02C5CB-66DA-4511-A589-5B693BF71864}"/>
              </a:ext>
            </a:extLst>
          </p:cNvPr>
          <p:cNvSpPr txBox="1"/>
          <p:nvPr/>
        </p:nvSpPr>
        <p:spPr>
          <a:xfrm>
            <a:off x="1929402" y="4308942"/>
            <a:ext cx="1440815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E34D622-3C0B-4303-B77B-70B474580FAF}"/>
              </a:ext>
            </a:extLst>
          </p:cNvPr>
          <p:cNvSpPr txBox="1"/>
          <p:nvPr/>
        </p:nvSpPr>
        <p:spPr>
          <a:xfrm>
            <a:off x="1929402" y="4535365"/>
            <a:ext cx="1440815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 뉴스 앵커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684CDF-F4CB-4934-AC7D-5FFB76F0E296}"/>
              </a:ext>
            </a:extLst>
          </p:cNvPr>
          <p:cNvSpPr txBox="1"/>
          <p:nvPr/>
        </p:nvSpPr>
        <p:spPr>
          <a:xfrm>
            <a:off x="1929403" y="4753080"/>
            <a:ext cx="569958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주요경력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EE0ED2-0DD9-46A6-9310-9E87D4CB2E09}"/>
              </a:ext>
            </a:extLst>
          </p:cNvPr>
          <p:cNvSpPr txBox="1"/>
          <p:nvPr/>
        </p:nvSpPr>
        <p:spPr>
          <a:xfrm>
            <a:off x="2408373" y="4753080"/>
            <a:ext cx="1379855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2TV&lt;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아침뉴스타임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앵커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1TV&lt;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미디어비평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앵커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DEA986-5F19-4292-9A60-B6E5CA9FE7E6}"/>
              </a:ext>
            </a:extLst>
          </p:cNvPr>
          <p:cNvSpPr/>
          <p:nvPr/>
        </p:nvSpPr>
        <p:spPr bwMode="auto">
          <a:xfrm>
            <a:off x="4606772" y="4066903"/>
            <a:ext cx="827314" cy="8969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7357F74-7A36-4007-A134-6A3610F2A9BF}"/>
              </a:ext>
            </a:extLst>
          </p:cNvPr>
          <p:cNvSpPr txBox="1"/>
          <p:nvPr/>
        </p:nvSpPr>
        <p:spPr>
          <a:xfrm>
            <a:off x="5473728" y="4047688"/>
            <a:ext cx="1440815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평일    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D0A1283-5898-4C85-AC22-59C075AC0233}"/>
              </a:ext>
            </a:extLst>
          </p:cNvPr>
          <p:cNvSpPr txBox="1"/>
          <p:nvPr/>
        </p:nvSpPr>
        <p:spPr>
          <a:xfrm>
            <a:off x="5473728" y="4308942"/>
            <a:ext cx="1440815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1468B6-22E1-4F33-A630-7293FE2569B5}"/>
              </a:ext>
            </a:extLst>
          </p:cNvPr>
          <p:cNvSpPr txBox="1"/>
          <p:nvPr/>
        </p:nvSpPr>
        <p:spPr>
          <a:xfrm>
            <a:off x="5473728" y="4535365"/>
            <a:ext cx="1440815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 뉴스 앵커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299161-421F-4D95-BEF1-1B6F3B7111A7}"/>
              </a:ext>
            </a:extLst>
          </p:cNvPr>
          <p:cNvSpPr txBox="1"/>
          <p:nvPr/>
        </p:nvSpPr>
        <p:spPr>
          <a:xfrm>
            <a:off x="5473729" y="4753080"/>
            <a:ext cx="569958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주요경력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A4A4FCC-BDDB-4065-B14A-624DCD4DC57F}"/>
              </a:ext>
            </a:extLst>
          </p:cNvPr>
          <p:cNvSpPr txBox="1"/>
          <p:nvPr/>
        </p:nvSpPr>
        <p:spPr>
          <a:xfrm>
            <a:off x="5952699" y="4753080"/>
            <a:ext cx="1379855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2TV&lt;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아침뉴스타임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앵커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1TV&lt;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미디어비평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앵커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6A1BAA9-5652-4FB3-81F4-DFEB4FD5E06B}"/>
              </a:ext>
            </a:extLst>
          </p:cNvPr>
          <p:cNvSpPr txBox="1"/>
          <p:nvPr/>
        </p:nvSpPr>
        <p:spPr>
          <a:xfrm>
            <a:off x="947738" y="5317050"/>
            <a:ext cx="2695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만드는 사람들</a:t>
            </a:r>
            <a:endParaRPr lang="en-US" altLang="ko-KR" sz="11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0D34053-43CA-483E-8998-29219BD572CE}"/>
              </a:ext>
            </a:extLst>
          </p:cNvPr>
          <p:cNvSpPr txBox="1"/>
          <p:nvPr/>
        </p:nvSpPr>
        <p:spPr>
          <a:xfrm>
            <a:off x="971459" y="5642890"/>
            <a:ext cx="1527902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CP</a:t>
            </a: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작가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기상캐스터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5130B9A-4B11-4D76-B619-5996B6B4CFC6}"/>
              </a:ext>
            </a:extLst>
          </p:cNvPr>
          <p:cNvSpPr txBox="1"/>
          <p:nvPr/>
        </p:nvSpPr>
        <p:spPr>
          <a:xfrm>
            <a:off x="2713173" y="5642890"/>
            <a:ext cx="1527902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CP</a:t>
            </a: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작가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기상캐스터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2698D88-75A9-4798-82F8-87A5A059EB0F}"/>
              </a:ext>
            </a:extLst>
          </p:cNvPr>
          <p:cNvSpPr txBox="1"/>
          <p:nvPr/>
        </p:nvSpPr>
        <p:spPr>
          <a:xfrm>
            <a:off x="4498430" y="5642890"/>
            <a:ext cx="1527902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CP</a:t>
            </a: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작가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기상캐스터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50CF7D-C75F-4CF0-8170-E2B3C86AF61B}"/>
              </a:ext>
            </a:extLst>
          </p:cNvPr>
          <p:cNvSpPr txBox="1"/>
          <p:nvPr/>
        </p:nvSpPr>
        <p:spPr>
          <a:xfrm>
            <a:off x="6231436" y="5642890"/>
            <a:ext cx="1527902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CP</a:t>
            </a: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작가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기상캐스터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1B0EB0D-7067-44B4-9A5C-D97E59A8D6B2}"/>
              </a:ext>
            </a:extLst>
          </p:cNvPr>
          <p:cNvSpPr/>
          <p:nvPr/>
        </p:nvSpPr>
        <p:spPr bwMode="auto">
          <a:xfrm>
            <a:off x="839271" y="254406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AD6DA0F-A818-42A6-B760-0C25BEEA657A}"/>
              </a:ext>
            </a:extLst>
          </p:cNvPr>
          <p:cNvSpPr/>
          <p:nvPr/>
        </p:nvSpPr>
        <p:spPr bwMode="auto">
          <a:xfrm>
            <a:off x="839271" y="434674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DAC0808-2E40-4BB0-B8F1-D1241E5DBCDE}"/>
              </a:ext>
            </a:extLst>
          </p:cNvPr>
          <p:cNvSpPr/>
          <p:nvPr/>
        </p:nvSpPr>
        <p:spPr bwMode="auto">
          <a:xfrm>
            <a:off x="839271" y="574011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68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6665607" cy="584775"/>
          </a:xfrm>
        </p:spPr>
        <p:txBody>
          <a:bodyPr/>
          <a:lstStyle/>
          <a:p>
            <a:r>
              <a:rPr lang="ko-KR" altLang="en-US" dirty="0"/>
              <a:t>공통영역</a:t>
            </a:r>
            <a:r>
              <a:rPr lang="en-US" altLang="ko-KR" dirty="0"/>
              <a:t>(</a:t>
            </a:r>
            <a:r>
              <a:rPr lang="ko-KR" altLang="en-US" dirty="0"/>
              <a:t>헤더</a:t>
            </a:r>
            <a:r>
              <a:rPr lang="en-US" altLang="ko-KR" dirty="0"/>
              <a:t>/</a:t>
            </a:r>
            <a:r>
              <a:rPr lang="ko-KR" altLang="en-US" dirty="0" err="1"/>
              <a:t>푸터</a:t>
            </a:r>
            <a:r>
              <a:rPr lang="en-US" altLang="ko-KR" dirty="0"/>
              <a:t>/</a:t>
            </a:r>
            <a:r>
              <a:rPr lang="ko-KR" altLang="en-US" dirty="0" err="1"/>
              <a:t>툴바</a:t>
            </a:r>
            <a:r>
              <a:rPr lang="en-US" altLang="ko-KR" dirty="0"/>
              <a:t>/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F7659-EC91-4593-BAD4-DD0EEA0EB0F0}"/>
              </a:ext>
            </a:extLst>
          </p:cNvPr>
          <p:cNvSpPr txBox="1"/>
          <p:nvPr/>
        </p:nvSpPr>
        <p:spPr>
          <a:xfrm>
            <a:off x="869417" y="3579223"/>
            <a:ext cx="5458546" cy="483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뉴스 홈페이지의 모든 화면에서 공통적으로 사용되는 영역 및 항목으로 메인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동일하게 적용되어지는 공통 영역과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영상 기사 시청 시 필요한 공통 항목으로 구분된다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66300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742785" cy="215444"/>
          </a:xfrm>
        </p:spPr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뉴스 목록 </a:t>
            </a:r>
            <a:r>
              <a:rPr lang="en-US" altLang="ko-KR" dirty="0"/>
              <a:t>- </a:t>
            </a:r>
            <a:r>
              <a:rPr lang="ko-KR" altLang="en-US" dirty="0"/>
              <a:t>유형</a:t>
            </a:r>
            <a:r>
              <a:rPr lang="en-US" altLang="ko-KR" dirty="0"/>
              <a:t>A(TAP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댓글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94183" cy="215444"/>
          </a:xfrm>
        </p:spPr>
        <p:txBody>
          <a:bodyPr/>
          <a:lstStyle/>
          <a:p>
            <a:r>
              <a:rPr lang="en-US" altLang="ko-KR" dirty="0"/>
              <a:t>HOME &gt; TV</a:t>
            </a:r>
            <a:r>
              <a:rPr lang="ko-KR" altLang="en-US" dirty="0"/>
              <a:t>뉴스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19822"/>
              </p:ext>
            </p:extLst>
          </p:nvPr>
        </p:nvGraphicFramePr>
        <p:xfrm>
          <a:off x="8939284" y="973008"/>
          <a:ext cx="3152632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공통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00B3EA-5FF6-42B3-9D50-7B26932DFDCC}"/>
              </a:ext>
            </a:extLst>
          </p:cNvPr>
          <p:cNvSpPr/>
          <p:nvPr/>
        </p:nvSpPr>
        <p:spPr bwMode="auto">
          <a:xfrm>
            <a:off x="962041" y="1367246"/>
            <a:ext cx="1067056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다시보기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DA1DBB-8646-42DF-A9E5-EB38786BE20B}"/>
              </a:ext>
            </a:extLst>
          </p:cNvPr>
          <p:cNvSpPr/>
          <p:nvPr/>
        </p:nvSpPr>
        <p:spPr bwMode="auto">
          <a:xfrm>
            <a:off x="2102864" y="1367246"/>
            <a:ext cx="962553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프로그램 소개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CC0C6FA-68AF-4481-844B-17FDFC4CE850}"/>
              </a:ext>
            </a:extLst>
          </p:cNvPr>
          <p:cNvSpPr/>
          <p:nvPr/>
        </p:nvSpPr>
        <p:spPr bwMode="auto">
          <a:xfrm>
            <a:off x="3139184" y="1367246"/>
            <a:ext cx="561959" cy="229269"/>
          </a:xfrm>
          <a:prstGeom prst="roundRect">
            <a:avLst/>
          </a:prstGeom>
          <a:solidFill>
            <a:srgbClr val="262626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CBEB95-4AF0-48E9-B562-754A10C6E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8" y="1795234"/>
            <a:ext cx="7085311" cy="2219417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00200F84-F250-4B65-BDA4-47D24212887D}"/>
              </a:ext>
            </a:extLst>
          </p:cNvPr>
          <p:cNvSpPr/>
          <p:nvPr/>
        </p:nvSpPr>
        <p:spPr bwMode="auto">
          <a:xfrm>
            <a:off x="4334957" y="252425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2223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뉴스 목록 </a:t>
            </a:r>
            <a:r>
              <a:rPr lang="en-US" altLang="ko-KR" dirty="0"/>
              <a:t>– </a:t>
            </a:r>
            <a:r>
              <a:rPr lang="ko-KR" altLang="en-US" dirty="0"/>
              <a:t>유형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94183" cy="215444"/>
          </a:xfrm>
        </p:spPr>
        <p:txBody>
          <a:bodyPr/>
          <a:lstStyle/>
          <a:p>
            <a:r>
              <a:rPr lang="en-US" altLang="ko-KR" dirty="0"/>
              <a:t>HOME &gt; TV</a:t>
            </a:r>
            <a:r>
              <a:rPr lang="ko-KR" altLang="en-US" dirty="0"/>
              <a:t>뉴스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33868"/>
              </p:ext>
            </p:extLst>
          </p:nvPr>
        </p:nvGraphicFramePr>
        <p:xfrm>
          <a:off x="8939284" y="973008"/>
          <a:ext cx="3152632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유형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방송일자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프로그램 소개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구성은 방송에 따라 달라질 수 있음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목록 영역 해당 화면으로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선택 및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화살표 버튼을 통해 월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월 존재하지 않는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“2023.00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월의 뉴스정보가 없습니다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현재 월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기사목록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월에 포함된 기사 전체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00B3EA-5FF6-42B3-9D50-7B26932DFDCC}"/>
              </a:ext>
            </a:extLst>
          </p:cNvPr>
          <p:cNvSpPr/>
          <p:nvPr/>
        </p:nvSpPr>
        <p:spPr bwMode="auto">
          <a:xfrm>
            <a:off x="962041" y="4139048"/>
            <a:ext cx="1067056" cy="229269"/>
          </a:xfrm>
          <a:prstGeom prst="roundRect">
            <a:avLst/>
          </a:prstGeom>
          <a:solidFill>
            <a:srgbClr val="2626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다시보기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DA1DBB-8646-42DF-A9E5-EB38786BE20B}"/>
              </a:ext>
            </a:extLst>
          </p:cNvPr>
          <p:cNvSpPr/>
          <p:nvPr/>
        </p:nvSpPr>
        <p:spPr bwMode="auto">
          <a:xfrm>
            <a:off x="2102864" y="4139048"/>
            <a:ext cx="962553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프로그램 소개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CC0C6FA-68AF-4481-844B-17FDFC4CE850}"/>
              </a:ext>
            </a:extLst>
          </p:cNvPr>
          <p:cNvSpPr/>
          <p:nvPr/>
        </p:nvSpPr>
        <p:spPr bwMode="auto">
          <a:xfrm>
            <a:off x="3139184" y="4139048"/>
            <a:ext cx="561959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댓글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5FAE51-1BE7-417B-858F-1BD918379A06}"/>
              </a:ext>
            </a:extLst>
          </p:cNvPr>
          <p:cNvSpPr/>
          <p:nvPr/>
        </p:nvSpPr>
        <p:spPr bwMode="auto">
          <a:xfrm>
            <a:off x="939240" y="1146106"/>
            <a:ext cx="7101448" cy="1544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5C1307C-F683-431C-927E-56BDAD4A7F3D}"/>
              </a:ext>
            </a:extLst>
          </p:cNvPr>
          <p:cNvCxnSpPr>
            <a:cxnSpLocks/>
          </p:cNvCxnSpPr>
          <p:nvPr/>
        </p:nvCxnSpPr>
        <p:spPr bwMode="auto">
          <a:xfrm>
            <a:off x="947739" y="1394310"/>
            <a:ext cx="709294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B4B90FE-AC5E-4FBD-88C1-40052F0C1809}"/>
              </a:ext>
            </a:extLst>
          </p:cNvPr>
          <p:cNvSpPr>
            <a:spLocks noChangeAspect="1"/>
          </p:cNvSpPr>
          <p:nvPr/>
        </p:nvSpPr>
        <p:spPr bwMode="auto">
          <a:xfrm>
            <a:off x="1333355" y="1473731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특보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1C71AE-C16A-4ED9-90EF-F3614CAADB89}"/>
              </a:ext>
            </a:extLst>
          </p:cNvPr>
          <p:cNvSpPr txBox="1"/>
          <p:nvPr/>
        </p:nvSpPr>
        <p:spPr>
          <a:xfrm>
            <a:off x="1918369" y="1492531"/>
            <a:ext cx="2861159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 특별보도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32EAFAD-9B50-4FDA-BCEC-4BB9610C80F4}"/>
              </a:ext>
            </a:extLst>
          </p:cNvPr>
          <p:cNvGrpSpPr/>
          <p:nvPr/>
        </p:nvGrpSpPr>
        <p:grpSpPr>
          <a:xfrm>
            <a:off x="1121924" y="2011236"/>
            <a:ext cx="6731295" cy="1590247"/>
            <a:chOff x="1174179" y="2212259"/>
            <a:chExt cx="5348060" cy="126346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642F24-EF24-49ED-AF0D-2AF626466925}"/>
                </a:ext>
              </a:extLst>
            </p:cNvPr>
            <p:cNvSpPr txBox="1"/>
            <p:nvPr/>
          </p:nvSpPr>
          <p:spPr>
            <a:xfrm>
              <a:off x="1198415" y="3198587"/>
              <a:ext cx="1746250" cy="27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477170-1CD0-40D6-ACD7-4FB5F624659E}"/>
                </a:ext>
              </a:extLst>
            </p:cNvPr>
            <p:cNvSpPr txBox="1"/>
            <p:nvPr/>
          </p:nvSpPr>
          <p:spPr>
            <a:xfrm>
              <a:off x="2992380" y="3198587"/>
              <a:ext cx="1746250" cy="27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D56F39-1DA1-46F4-AB83-A24048B4370B}"/>
                </a:ext>
              </a:extLst>
            </p:cNvPr>
            <p:cNvSpPr/>
            <p:nvPr/>
          </p:nvSpPr>
          <p:spPr bwMode="auto">
            <a:xfrm>
              <a:off x="1174179" y="2212259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FC64DDC-B2C6-43B4-8B60-2440C507CF13}"/>
                </a:ext>
              </a:extLst>
            </p:cNvPr>
            <p:cNvSpPr/>
            <p:nvPr/>
          </p:nvSpPr>
          <p:spPr bwMode="auto">
            <a:xfrm>
              <a:off x="2974253" y="2212259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0C6BD80-3DFB-4C32-86D4-A0E9FFEC81CD}"/>
                </a:ext>
              </a:extLst>
            </p:cNvPr>
            <p:cNvSpPr/>
            <p:nvPr/>
          </p:nvSpPr>
          <p:spPr bwMode="auto">
            <a:xfrm>
              <a:off x="4779528" y="2212259"/>
              <a:ext cx="1687890" cy="918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2C7639-7154-4C29-947B-46A67385D55F}"/>
                </a:ext>
              </a:extLst>
            </p:cNvPr>
            <p:cNvSpPr txBox="1"/>
            <p:nvPr/>
          </p:nvSpPr>
          <p:spPr>
            <a:xfrm>
              <a:off x="4775989" y="3198587"/>
              <a:ext cx="1746250" cy="27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한미 정상 만찬장소 건배사는</a:t>
              </a:r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?... </a:t>
              </a:r>
            </a:p>
            <a:p>
              <a:pPr algn="l">
                <a:lnSpc>
                  <a:spcPts val="1000"/>
                </a:lnSpc>
              </a:pPr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오늘 밤</a:t>
              </a:r>
              <a:endPara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B22FB1E-A8CE-49E0-8064-70AFC00F41B8}"/>
                </a:ext>
              </a:extLst>
            </p:cNvPr>
            <p:cNvSpPr/>
            <p:nvPr/>
          </p:nvSpPr>
          <p:spPr bwMode="auto">
            <a:xfrm>
              <a:off x="2416648" y="2986931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8E664ED-5058-4922-BF27-ECC748ECE053}"/>
                </a:ext>
              </a:extLst>
            </p:cNvPr>
            <p:cNvSpPr/>
            <p:nvPr/>
          </p:nvSpPr>
          <p:spPr bwMode="auto">
            <a:xfrm>
              <a:off x="4219322" y="2986931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96014E2-CA52-4C8D-8B90-2A9E20219A60}"/>
                </a:ext>
              </a:extLst>
            </p:cNvPr>
            <p:cNvSpPr/>
            <p:nvPr/>
          </p:nvSpPr>
          <p:spPr bwMode="auto">
            <a:xfrm>
              <a:off x="6021996" y="2986931"/>
              <a:ext cx="452845" cy="14416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09:23</a:t>
              </a:r>
              <a:endPara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F719282-55A5-4C3B-8EAF-16C136CC153B}"/>
              </a:ext>
            </a:extLst>
          </p:cNvPr>
          <p:cNvSpPr txBox="1"/>
          <p:nvPr/>
        </p:nvSpPr>
        <p:spPr>
          <a:xfrm>
            <a:off x="1155972" y="3583071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4DF520-D447-496F-946D-05DB410C1497}"/>
              </a:ext>
            </a:extLst>
          </p:cNvPr>
          <p:cNvSpPr txBox="1"/>
          <p:nvPr/>
        </p:nvSpPr>
        <p:spPr>
          <a:xfrm>
            <a:off x="3411492" y="3583071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8E7DFD-E02D-4D28-AB92-7E444B58C377}"/>
              </a:ext>
            </a:extLst>
          </p:cNvPr>
          <p:cNvSpPr txBox="1"/>
          <p:nvPr/>
        </p:nvSpPr>
        <p:spPr>
          <a:xfrm>
            <a:off x="5675720" y="3583071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8B59B9F-45B4-4DB6-A966-32641515E42C}"/>
              </a:ext>
            </a:extLst>
          </p:cNvPr>
          <p:cNvCxnSpPr/>
          <p:nvPr/>
        </p:nvCxnSpPr>
        <p:spPr bwMode="auto">
          <a:xfrm>
            <a:off x="939240" y="3901442"/>
            <a:ext cx="7101448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12258CCA-BA84-46FD-9C4A-9D47EB1C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948" y="4715231"/>
            <a:ext cx="1918031" cy="236239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0EAC2C0-B7CB-4F6A-A13B-48F84A9E32A1}"/>
              </a:ext>
            </a:extLst>
          </p:cNvPr>
          <p:cNvCxnSpPr/>
          <p:nvPr/>
        </p:nvCxnSpPr>
        <p:spPr bwMode="auto">
          <a:xfrm>
            <a:off x="939240" y="5050973"/>
            <a:ext cx="7101448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A7AB859-F3E0-4BF5-A24C-3CCB41508F92}"/>
              </a:ext>
            </a:extLst>
          </p:cNvPr>
          <p:cNvSpPr txBox="1"/>
          <p:nvPr/>
        </p:nvSpPr>
        <p:spPr>
          <a:xfrm>
            <a:off x="2231654" y="5396177"/>
            <a:ext cx="421721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한일 정상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한국인 원폭 희생자 위령비 참배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한일정삼회담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(7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 뉴스특보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C8A4F3-B61E-4D22-A7D1-BD36A0D0923B}"/>
              </a:ext>
            </a:extLst>
          </p:cNvPr>
          <p:cNvSpPr/>
          <p:nvPr/>
        </p:nvSpPr>
        <p:spPr bwMode="auto">
          <a:xfrm>
            <a:off x="1074424" y="5137583"/>
            <a:ext cx="954673" cy="51971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3FA9878-A131-4194-AD96-E3C4B97FA958}"/>
              </a:ext>
            </a:extLst>
          </p:cNvPr>
          <p:cNvSpPr txBox="1"/>
          <p:nvPr/>
        </p:nvSpPr>
        <p:spPr>
          <a:xfrm>
            <a:off x="2249072" y="5167573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C11ECE-6EA7-4461-B471-079691CB3639}"/>
              </a:ext>
            </a:extLst>
          </p:cNvPr>
          <p:cNvSpPr txBox="1"/>
          <p:nvPr/>
        </p:nvSpPr>
        <p:spPr>
          <a:xfrm>
            <a:off x="6106969" y="5167573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2FD8AAD-096C-42B4-8E0D-87470DB3DF9C}"/>
              </a:ext>
            </a:extLst>
          </p:cNvPr>
          <p:cNvCxnSpPr/>
          <p:nvPr/>
        </p:nvCxnSpPr>
        <p:spPr bwMode="auto">
          <a:xfrm>
            <a:off x="939240" y="5747659"/>
            <a:ext cx="7101448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FDDF4A-8F2E-4785-9B70-D1DD1F65A53C}"/>
              </a:ext>
            </a:extLst>
          </p:cNvPr>
          <p:cNvSpPr txBox="1"/>
          <p:nvPr/>
        </p:nvSpPr>
        <p:spPr>
          <a:xfrm>
            <a:off x="2231654" y="6110280"/>
            <a:ext cx="421721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한일 정상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한국인 원폭 희생자 위령비 참배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한일정삼회담 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(7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 뉴스특보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5597467-DD51-42E1-9358-3BAC17E341B1}"/>
              </a:ext>
            </a:extLst>
          </p:cNvPr>
          <p:cNvSpPr/>
          <p:nvPr/>
        </p:nvSpPr>
        <p:spPr bwMode="auto">
          <a:xfrm>
            <a:off x="1074424" y="5851686"/>
            <a:ext cx="954673" cy="51971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55D699-7047-4354-8FD0-D6B81B3CF6ED}"/>
              </a:ext>
            </a:extLst>
          </p:cNvPr>
          <p:cNvSpPr txBox="1"/>
          <p:nvPr/>
        </p:nvSpPr>
        <p:spPr>
          <a:xfrm>
            <a:off x="2249072" y="5881676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0DB962-0675-4230-AE40-237A9AD878B5}"/>
              </a:ext>
            </a:extLst>
          </p:cNvPr>
          <p:cNvSpPr txBox="1"/>
          <p:nvPr/>
        </p:nvSpPr>
        <p:spPr>
          <a:xfrm>
            <a:off x="6106969" y="5881676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AA90CA5-9F42-4255-BC69-32A79E92B8BE}"/>
              </a:ext>
            </a:extLst>
          </p:cNvPr>
          <p:cNvCxnSpPr/>
          <p:nvPr/>
        </p:nvCxnSpPr>
        <p:spPr bwMode="auto">
          <a:xfrm>
            <a:off x="939240" y="6461762"/>
            <a:ext cx="7101448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DEDCD8C5-88EF-4CDB-8FB4-A446862F70EE}"/>
              </a:ext>
            </a:extLst>
          </p:cNvPr>
          <p:cNvSpPr/>
          <p:nvPr/>
        </p:nvSpPr>
        <p:spPr bwMode="auto">
          <a:xfrm>
            <a:off x="1051191" y="240233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BCD5536-99E1-4C3E-A830-CDD9B501D6F9}"/>
              </a:ext>
            </a:extLst>
          </p:cNvPr>
          <p:cNvSpPr/>
          <p:nvPr/>
        </p:nvSpPr>
        <p:spPr bwMode="auto">
          <a:xfrm>
            <a:off x="694139" y="412662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2CC12F6-95DB-4141-9011-37B898DE3B59}"/>
              </a:ext>
            </a:extLst>
          </p:cNvPr>
          <p:cNvSpPr/>
          <p:nvPr/>
        </p:nvSpPr>
        <p:spPr bwMode="auto">
          <a:xfrm>
            <a:off x="4377865" y="450109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114E05E-EDE3-4742-AFB6-A7517A46D79B}"/>
              </a:ext>
            </a:extLst>
          </p:cNvPr>
          <p:cNvSpPr/>
          <p:nvPr/>
        </p:nvSpPr>
        <p:spPr bwMode="auto">
          <a:xfrm>
            <a:off x="2322641" y="564191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900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2068195" cy="584775"/>
          </a:xfrm>
        </p:spPr>
        <p:txBody>
          <a:bodyPr/>
          <a:lstStyle/>
          <a:p>
            <a:r>
              <a:rPr lang="ko-KR" altLang="en-US" dirty="0"/>
              <a:t>프리미엄</a:t>
            </a:r>
            <a:r>
              <a:rPr lang="en-US" altLang="ko-KR" dirty="0"/>
              <a:t>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0385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025D4C-1DA0-4E36-8E54-2C6ABF4B6FFC}"/>
              </a:ext>
            </a:extLst>
          </p:cNvPr>
          <p:cNvSpPr/>
          <p:nvPr/>
        </p:nvSpPr>
        <p:spPr bwMode="auto">
          <a:xfrm>
            <a:off x="939240" y="1146106"/>
            <a:ext cx="7101448" cy="29271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976823" cy="215444"/>
          </a:xfrm>
        </p:spPr>
        <p:txBody>
          <a:bodyPr/>
          <a:lstStyle/>
          <a:p>
            <a:r>
              <a:rPr lang="ko-KR" altLang="en-US" dirty="0"/>
              <a:t>프리미엄</a:t>
            </a:r>
            <a:r>
              <a:rPr lang="en-US" altLang="ko-KR" dirty="0"/>
              <a:t>K </a:t>
            </a:r>
            <a:r>
              <a:rPr lang="ko-KR" altLang="en-US" dirty="0"/>
              <a:t>목록 </a:t>
            </a:r>
            <a:r>
              <a:rPr lang="en-US" altLang="ko-KR" dirty="0"/>
              <a:t>– </a:t>
            </a:r>
            <a:r>
              <a:rPr lang="ko-KR" altLang="en-US" dirty="0"/>
              <a:t>유형</a:t>
            </a:r>
            <a:r>
              <a:rPr lang="en-US" altLang="ko-KR" dirty="0"/>
              <a:t>A(</a:t>
            </a:r>
            <a:r>
              <a:rPr lang="ko-KR" altLang="en-US" dirty="0"/>
              <a:t>헤드라인뉴스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08" y="567974"/>
            <a:ext cx="853119" cy="215444"/>
          </a:xfrm>
        </p:spPr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1103187" cy="215444"/>
          </a:xfrm>
        </p:spPr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/>
              <a:t>프리미엄</a:t>
            </a: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66400"/>
              </p:ext>
            </p:extLst>
          </p:nvPr>
        </p:nvGraphicFramePr>
        <p:xfrm>
          <a:off x="8939284" y="973008"/>
          <a:ext cx="3152632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유형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프로그램 타이틀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TV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프로그램 명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프로그램 안내 문구 표시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경우 센터 정렬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헤드라인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헤드라인 뉴스 중 대표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일부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02C182-2FC5-4E35-A594-350937BBE8F8}"/>
              </a:ext>
            </a:extLst>
          </p:cNvPr>
          <p:cNvCxnSpPr>
            <a:cxnSpLocks/>
          </p:cNvCxnSpPr>
          <p:nvPr/>
        </p:nvCxnSpPr>
        <p:spPr bwMode="auto">
          <a:xfrm>
            <a:off x="947739" y="1394310"/>
            <a:ext cx="7092949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F9D463-0F5A-454D-8238-85C9B2C006D5}"/>
              </a:ext>
            </a:extLst>
          </p:cNvPr>
          <p:cNvSpPr>
            <a:spLocks noChangeAspect="1"/>
          </p:cNvSpPr>
          <p:nvPr/>
        </p:nvSpPr>
        <p:spPr bwMode="auto">
          <a:xfrm>
            <a:off x="1333355" y="1473731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취재후</a:t>
            </a:r>
            <a:r>
              <a:rPr lang="ko-KR" altLang="en-US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사건후</a:t>
            </a:r>
            <a:endParaRPr lang="ko-KR" altLang="en-US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E3DA76-4E88-432B-81A2-5F2A47E45B2B}"/>
              </a:ext>
            </a:extLst>
          </p:cNvPr>
          <p:cNvSpPr txBox="1"/>
          <p:nvPr/>
        </p:nvSpPr>
        <p:spPr>
          <a:xfrm>
            <a:off x="4941721" y="2878648"/>
            <a:ext cx="2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간호사 단체 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준법 투쟁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돌아온 간호법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국회 후속 대응은</a:t>
            </a:r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B07AD5-6C3D-444F-B1C8-D048BF8DCD2B}"/>
              </a:ext>
            </a:extLst>
          </p:cNvPr>
          <p:cNvSpPr/>
          <p:nvPr/>
        </p:nvSpPr>
        <p:spPr bwMode="auto">
          <a:xfrm>
            <a:off x="1333355" y="1855545"/>
            <a:ext cx="3456855" cy="199002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0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4A9869-C0E1-41E4-A912-D6CFAD4CE07B}"/>
              </a:ext>
            </a:extLst>
          </p:cNvPr>
          <p:cNvSpPr txBox="1"/>
          <p:nvPr/>
        </p:nvSpPr>
        <p:spPr>
          <a:xfrm>
            <a:off x="4941721" y="3404460"/>
            <a:ext cx="2861159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간호법에 대한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윤석열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대통령의 재의요구권 행사에 간호협회는 채혈 등 업무를 거부하고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면허증도 반납하겠다고 했습니다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D2369-84C9-4F79-AAE3-76D5457D2BE8}"/>
              </a:ext>
            </a:extLst>
          </p:cNvPr>
          <p:cNvSpPr txBox="1"/>
          <p:nvPr/>
        </p:nvSpPr>
        <p:spPr>
          <a:xfrm>
            <a:off x="971460" y="528928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080E8-B8BA-4A6F-977D-ACD8745F726E}"/>
              </a:ext>
            </a:extLst>
          </p:cNvPr>
          <p:cNvSpPr txBox="1"/>
          <p:nvPr/>
        </p:nvSpPr>
        <p:spPr>
          <a:xfrm>
            <a:off x="2765425" y="528928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286521-4FCA-4007-B908-3EF468F648BA}"/>
              </a:ext>
            </a:extLst>
          </p:cNvPr>
          <p:cNvSpPr/>
          <p:nvPr/>
        </p:nvSpPr>
        <p:spPr bwMode="auto">
          <a:xfrm>
            <a:off x="947224" y="4302955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B70303-501B-4178-868C-7BDCEC61C9E7}"/>
              </a:ext>
            </a:extLst>
          </p:cNvPr>
          <p:cNvSpPr/>
          <p:nvPr/>
        </p:nvSpPr>
        <p:spPr bwMode="auto">
          <a:xfrm>
            <a:off x="2747298" y="4302955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677464-DB9C-4979-B564-BB08ADA57FEF}"/>
              </a:ext>
            </a:extLst>
          </p:cNvPr>
          <p:cNvSpPr/>
          <p:nvPr/>
        </p:nvSpPr>
        <p:spPr bwMode="auto">
          <a:xfrm>
            <a:off x="4552573" y="4302955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3920A5-A6C4-4D59-BAB8-83AD42B4167F}"/>
              </a:ext>
            </a:extLst>
          </p:cNvPr>
          <p:cNvSpPr/>
          <p:nvPr/>
        </p:nvSpPr>
        <p:spPr bwMode="auto">
          <a:xfrm>
            <a:off x="6340430" y="4302955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9463A-D982-485D-B7C0-9CC4BA6427C0}"/>
              </a:ext>
            </a:extLst>
          </p:cNvPr>
          <p:cNvSpPr txBox="1"/>
          <p:nvPr/>
        </p:nvSpPr>
        <p:spPr>
          <a:xfrm>
            <a:off x="2942787" y="1439814"/>
            <a:ext cx="2861159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방송에서 못한 현장 이야기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l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기자들이 직접 전해 드립니다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75F27-3522-485B-9BE4-9E5C8472908A}"/>
              </a:ext>
            </a:extLst>
          </p:cNvPr>
          <p:cNvSpPr txBox="1"/>
          <p:nvPr/>
        </p:nvSpPr>
        <p:spPr>
          <a:xfrm>
            <a:off x="4549034" y="528928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FB7916-26DE-463E-9C83-81E4FDBF72FA}"/>
              </a:ext>
            </a:extLst>
          </p:cNvPr>
          <p:cNvSpPr txBox="1"/>
          <p:nvPr/>
        </p:nvSpPr>
        <p:spPr>
          <a:xfrm>
            <a:off x="6342999" y="5289283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1B77E0E-1030-4DA1-B21B-347DF002557C}"/>
              </a:ext>
            </a:extLst>
          </p:cNvPr>
          <p:cNvSpPr/>
          <p:nvPr/>
        </p:nvSpPr>
        <p:spPr bwMode="auto">
          <a:xfrm>
            <a:off x="1133778" y="149564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8487EE5-CF94-4F67-9A31-0B543961F73E}"/>
              </a:ext>
            </a:extLst>
          </p:cNvPr>
          <p:cNvSpPr/>
          <p:nvPr/>
        </p:nvSpPr>
        <p:spPr bwMode="auto">
          <a:xfrm>
            <a:off x="4669458" y="294997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14E57F6-8F11-40B4-8CC2-397B0B284061}"/>
              </a:ext>
            </a:extLst>
          </p:cNvPr>
          <p:cNvSpPr/>
          <p:nvPr/>
        </p:nvSpPr>
        <p:spPr bwMode="auto">
          <a:xfrm>
            <a:off x="4373367" y="464814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5293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35521" cy="215444"/>
          </a:xfrm>
        </p:spPr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뉴스 목록 </a:t>
            </a:r>
            <a:r>
              <a:rPr lang="en-US" altLang="ko-KR" dirty="0"/>
              <a:t>- </a:t>
            </a:r>
            <a:r>
              <a:rPr lang="ko-KR" altLang="en-US" dirty="0"/>
              <a:t>유형</a:t>
            </a:r>
            <a:r>
              <a:rPr lang="en-US" altLang="ko-KR" dirty="0"/>
              <a:t>A( TAP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기사 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94183" cy="215444"/>
          </a:xfrm>
        </p:spPr>
        <p:txBody>
          <a:bodyPr/>
          <a:lstStyle/>
          <a:p>
            <a:r>
              <a:rPr lang="en-US" altLang="ko-KR" dirty="0"/>
              <a:t>HOME &gt; TV</a:t>
            </a:r>
            <a:r>
              <a:rPr lang="ko-KR" altLang="en-US" dirty="0"/>
              <a:t>뉴스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93065"/>
              </p:ext>
            </p:extLst>
          </p:nvPr>
        </p:nvGraphicFramePr>
        <p:xfrm>
          <a:off x="8939284" y="973008"/>
          <a:ext cx="3152632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유형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기시 리스트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#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구성은 방송에 따라 달라질 수 있음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목록 영역 해당 화면으로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목록 개수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12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이후 가 존재하지 않는 경우 이동 화살표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미노출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98D2369-84C9-4F79-AAE3-76D5457D2BE8}"/>
              </a:ext>
            </a:extLst>
          </p:cNvPr>
          <p:cNvSpPr txBox="1"/>
          <p:nvPr/>
        </p:nvSpPr>
        <p:spPr>
          <a:xfrm>
            <a:off x="971460" y="2887996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080E8-B8BA-4A6F-977D-ACD8745F726E}"/>
              </a:ext>
            </a:extLst>
          </p:cNvPr>
          <p:cNvSpPr txBox="1"/>
          <p:nvPr/>
        </p:nvSpPr>
        <p:spPr>
          <a:xfrm>
            <a:off x="2765425" y="2887996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286521-4FCA-4007-B908-3EF468F648BA}"/>
              </a:ext>
            </a:extLst>
          </p:cNvPr>
          <p:cNvSpPr/>
          <p:nvPr/>
        </p:nvSpPr>
        <p:spPr bwMode="auto">
          <a:xfrm>
            <a:off x="947224" y="1901668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B70303-501B-4178-868C-7BDCEC61C9E7}"/>
              </a:ext>
            </a:extLst>
          </p:cNvPr>
          <p:cNvSpPr/>
          <p:nvPr/>
        </p:nvSpPr>
        <p:spPr bwMode="auto">
          <a:xfrm>
            <a:off x="2747298" y="1901668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677464-DB9C-4979-B564-BB08ADA57FEF}"/>
              </a:ext>
            </a:extLst>
          </p:cNvPr>
          <p:cNvSpPr/>
          <p:nvPr/>
        </p:nvSpPr>
        <p:spPr bwMode="auto">
          <a:xfrm>
            <a:off x="4552573" y="1901668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3920A5-A6C4-4D59-BAB8-83AD42B4167F}"/>
              </a:ext>
            </a:extLst>
          </p:cNvPr>
          <p:cNvSpPr/>
          <p:nvPr/>
        </p:nvSpPr>
        <p:spPr bwMode="auto">
          <a:xfrm>
            <a:off x="6340430" y="1901668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75F27-3522-485B-9BE4-9E5C8472908A}"/>
              </a:ext>
            </a:extLst>
          </p:cNvPr>
          <p:cNvSpPr txBox="1"/>
          <p:nvPr/>
        </p:nvSpPr>
        <p:spPr>
          <a:xfrm>
            <a:off x="4549034" y="2887996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FB7916-26DE-463E-9C83-81E4FDBF72FA}"/>
              </a:ext>
            </a:extLst>
          </p:cNvPr>
          <p:cNvSpPr txBox="1"/>
          <p:nvPr/>
        </p:nvSpPr>
        <p:spPr>
          <a:xfrm>
            <a:off x="6342999" y="2887996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14E57F6-8F11-40B4-8CC2-397B0B284061}"/>
              </a:ext>
            </a:extLst>
          </p:cNvPr>
          <p:cNvSpPr/>
          <p:nvPr/>
        </p:nvSpPr>
        <p:spPr bwMode="auto">
          <a:xfrm>
            <a:off x="679627" y="138064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843758-C9D5-436F-88D5-B82727252438}"/>
              </a:ext>
            </a:extLst>
          </p:cNvPr>
          <p:cNvSpPr txBox="1"/>
          <p:nvPr/>
        </p:nvSpPr>
        <p:spPr>
          <a:xfrm>
            <a:off x="971460" y="3201602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B2E4E-961B-4F77-985B-D41FAE65374E}"/>
              </a:ext>
            </a:extLst>
          </p:cNvPr>
          <p:cNvSpPr txBox="1"/>
          <p:nvPr/>
        </p:nvSpPr>
        <p:spPr>
          <a:xfrm>
            <a:off x="2730592" y="3201602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25A76E-C572-48F6-9B18-8DB3649D1FED}"/>
              </a:ext>
            </a:extLst>
          </p:cNvPr>
          <p:cNvSpPr txBox="1"/>
          <p:nvPr/>
        </p:nvSpPr>
        <p:spPr>
          <a:xfrm>
            <a:off x="4498432" y="3201602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05E250-093D-4379-B813-5AD9942AE3EA}"/>
              </a:ext>
            </a:extLst>
          </p:cNvPr>
          <p:cNvSpPr txBox="1"/>
          <p:nvPr/>
        </p:nvSpPr>
        <p:spPr>
          <a:xfrm>
            <a:off x="6266272" y="3201602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4DD800-14EF-4FE3-9B9E-0F4F0907B38A}"/>
              </a:ext>
            </a:extLst>
          </p:cNvPr>
          <p:cNvSpPr txBox="1"/>
          <p:nvPr/>
        </p:nvSpPr>
        <p:spPr>
          <a:xfrm>
            <a:off x="971460" y="5255081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1FEC8B-ED18-4D58-B48C-78DC17498EA4}"/>
              </a:ext>
            </a:extLst>
          </p:cNvPr>
          <p:cNvSpPr txBox="1"/>
          <p:nvPr/>
        </p:nvSpPr>
        <p:spPr>
          <a:xfrm>
            <a:off x="2765425" y="5255081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FF2EE5-8B94-4B21-A509-2AD06514A7B1}"/>
              </a:ext>
            </a:extLst>
          </p:cNvPr>
          <p:cNvSpPr/>
          <p:nvPr/>
        </p:nvSpPr>
        <p:spPr bwMode="auto">
          <a:xfrm>
            <a:off x="947224" y="4268753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5CECF-D161-480E-82AB-1D244BF81EF1}"/>
              </a:ext>
            </a:extLst>
          </p:cNvPr>
          <p:cNvSpPr/>
          <p:nvPr/>
        </p:nvSpPr>
        <p:spPr bwMode="auto">
          <a:xfrm>
            <a:off x="2747298" y="4268753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7B2F64-BD11-4509-B998-71600EB79862}"/>
              </a:ext>
            </a:extLst>
          </p:cNvPr>
          <p:cNvSpPr/>
          <p:nvPr/>
        </p:nvSpPr>
        <p:spPr bwMode="auto">
          <a:xfrm>
            <a:off x="4552573" y="4268753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7E5D96-1AA4-4732-8433-EB89DCAC02EB}"/>
              </a:ext>
            </a:extLst>
          </p:cNvPr>
          <p:cNvSpPr/>
          <p:nvPr/>
        </p:nvSpPr>
        <p:spPr bwMode="auto">
          <a:xfrm>
            <a:off x="6340430" y="4268753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23E74E-77C6-4506-9C86-6280EBF7E83B}"/>
              </a:ext>
            </a:extLst>
          </p:cNvPr>
          <p:cNvSpPr txBox="1"/>
          <p:nvPr/>
        </p:nvSpPr>
        <p:spPr>
          <a:xfrm>
            <a:off x="4549034" y="5255081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E9F776-C440-446D-8F4F-5ACF5FC68BC8}"/>
              </a:ext>
            </a:extLst>
          </p:cNvPr>
          <p:cNvSpPr txBox="1"/>
          <p:nvPr/>
        </p:nvSpPr>
        <p:spPr>
          <a:xfrm>
            <a:off x="6342999" y="5255081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82660B-D269-4A92-AA43-ACF1A15E0942}"/>
              </a:ext>
            </a:extLst>
          </p:cNvPr>
          <p:cNvSpPr txBox="1"/>
          <p:nvPr/>
        </p:nvSpPr>
        <p:spPr>
          <a:xfrm>
            <a:off x="971460" y="5568687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8E39B7-B4E3-46C3-A7D2-A0C149FB8D22}"/>
              </a:ext>
            </a:extLst>
          </p:cNvPr>
          <p:cNvSpPr txBox="1"/>
          <p:nvPr/>
        </p:nvSpPr>
        <p:spPr>
          <a:xfrm>
            <a:off x="2730592" y="5568687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7FDCC8-1DB7-452B-B3E8-3F996B702C87}"/>
              </a:ext>
            </a:extLst>
          </p:cNvPr>
          <p:cNvSpPr txBox="1"/>
          <p:nvPr/>
        </p:nvSpPr>
        <p:spPr>
          <a:xfrm>
            <a:off x="4498432" y="5568687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D817C5-3503-43FE-A7F5-9DCA27BBF76C}"/>
              </a:ext>
            </a:extLst>
          </p:cNvPr>
          <p:cNvSpPr txBox="1"/>
          <p:nvPr/>
        </p:nvSpPr>
        <p:spPr>
          <a:xfrm>
            <a:off x="6266272" y="5568687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2EC5C30-19EE-4622-ACD2-B02340A13EDA}"/>
              </a:ext>
            </a:extLst>
          </p:cNvPr>
          <p:cNvGrpSpPr/>
          <p:nvPr/>
        </p:nvGrpSpPr>
        <p:grpSpPr>
          <a:xfrm>
            <a:off x="962041" y="3673085"/>
            <a:ext cx="7075970" cy="263286"/>
            <a:chOff x="947949" y="2024167"/>
            <a:chExt cx="4992583" cy="132983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9D68A63-0008-4DC0-881B-B6F6314750E8}"/>
                </a:ext>
              </a:extLst>
            </p:cNvPr>
            <p:cNvCxnSpPr/>
            <p:nvPr/>
          </p:nvCxnSpPr>
          <p:spPr bwMode="auto">
            <a:xfrm>
              <a:off x="947949" y="2098107"/>
              <a:ext cx="4992583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6FC5905-45AA-416B-A48E-A5BA678D8D59}"/>
                </a:ext>
              </a:extLst>
            </p:cNvPr>
            <p:cNvSpPr/>
            <p:nvPr/>
          </p:nvSpPr>
          <p:spPr bwMode="auto">
            <a:xfrm>
              <a:off x="3086441" y="2024167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00B3EA-5FF6-42B3-9D50-7B26932DFDCC}"/>
              </a:ext>
            </a:extLst>
          </p:cNvPr>
          <p:cNvSpPr/>
          <p:nvPr/>
        </p:nvSpPr>
        <p:spPr bwMode="auto">
          <a:xfrm>
            <a:off x="962041" y="1367246"/>
            <a:ext cx="1067056" cy="22926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기사 리스트 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CC0C6FA-68AF-4481-844B-17FDFC4CE850}"/>
              </a:ext>
            </a:extLst>
          </p:cNvPr>
          <p:cNvSpPr/>
          <p:nvPr/>
        </p:nvSpPr>
        <p:spPr bwMode="auto">
          <a:xfrm>
            <a:off x="2109037" y="1367246"/>
            <a:ext cx="561959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이슈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62401FF-147F-44E8-A943-DEA3EB4496EE}"/>
              </a:ext>
            </a:extLst>
          </p:cNvPr>
          <p:cNvSpPr/>
          <p:nvPr/>
        </p:nvSpPr>
        <p:spPr bwMode="auto">
          <a:xfrm>
            <a:off x="4389478" y="223886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314D372-4A8D-4EBF-951D-5DDB2F041645}"/>
              </a:ext>
            </a:extLst>
          </p:cNvPr>
          <p:cNvSpPr>
            <a:spLocks noChangeAspect="1"/>
          </p:cNvSpPr>
          <p:nvPr/>
        </p:nvSpPr>
        <p:spPr bwMode="auto">
          <a:xfrm>
            <a:off x="3919845" y="6031079"/>
            <a:ext cx="1170029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②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④ ⑤</a:t>
            </a:r>
            <a:endParaRPr lang="ko-KR" altLang="en-US" sz="11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2FFA41C-C984-4690-BE14-AC59ADCBA494}"/>
              </a:ext>
            </a:extLst>
          </p:cNvPr>
          <p:cNvSpPr>
            <a:spLocks noChangeAspect="1"/>
          </p:cNvSpPr>
          <p:nvPr/>
        </p:nvSpPr>
        <p:spPr bwMode="auto">
          <a:xfrm>
            <a:off x="3688488" y="6031079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6C679D-D461-41DB-981E-782E3BDDCA40}"/>
              </a:ext>
            </a:extLst>
          </p:cNvPr>
          <p:cNvSpPr>
            <a:spLocks noChangeAspect="1"/>
          </p:cNvSpPr>
          <p:nvPr/>
        </p:nvSpPr>
        <p:spPr bwMode="auto">
          <a:xfrm>
            <a:off x="5064442" y="6031079"/>
            <a:ext cx="305751" cy="247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DF9C8B8-FE94-4F93-8F43-78AED5E0745A}"/>
              </a:ext>
            </a:extLst>
          </p:cNvPr>
          <p:cNvSpPr/>
          <p:nvPr/>
        </p:nvSpPr>
        <p:spPr bwMode="auto">
          <a:xfrm>
            <a:off x="4389478" y="583550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3423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842171" cy="215444"/>
          </a:xfrm>
        </p:spPr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뉴스 목록 </a:t>
            </a:r>
            <a:r>
              <a:rPr lang="en-US" altLang="ko-KR" dirty="0"/>
              <a:t>- </a:t>
            </a:r>
            <a:r>
              <a:rPr lang="ko-KR" altLang="en-US" dirty="0"/>
              <a:t>유형</a:t>
            </a:r>
            <a:r>
              <a:rPr lang="en-US" altLang="ko-KR" dirty="0"/>
              <a:t>A( TAP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이슈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SB_KNP_05_01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567974"/>
            <a:ext cx="994183" cy="215444"/>
          </a:xfrm>
        </p:spPr>
        <p:txBody>
          <a:bodyPr/>
          <a:lstStyle/>
          <a:p>
            <a:r>
              <a:rPr lang="en-US" altLang="ko-KR" dirty="0"/>
              <a:t>HOME &gt; TV</a:t>
            </a:r>
            <a:r>
              <a:rPr lang="ko-KR" altLang="en-US" dirty="0"/>
              <a:t>뉴스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/>
        </p:nvGraphicFramePr>
        <p:xfrm>
          <a:off x="8939284" y="973008"/>
          <a:ext cx="3152632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유형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기시 리스트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#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구성은 방송에 따라 달라질 수 있음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목록 영역 해당 화면으로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목록 개수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12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이후 가 존재하지 않는 경우 이동 화살표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미노출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98D2369-84C9-4F79-AAE3-76D5457D2BE8}"/>
              </a:ext>
            </a:extLst>
          </p:cNvPr>
          <p:cNvSpPr txBox="1"/>
          <p:nvPr/>
        </p:nvSpPr>
        <p:spPr>
          <a:xfrm>
            <a:off x="971460" y="348726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080E8-B8BA-4A6F-977D-ACD8745F726E}"/>
              </a:ext>
            </a:extLst>
          </p:cNvPr>
          <p:cNvSpPr txBox="1"/>
          <p:nvPr/>
        </p:nvSpPr>
        <p:spPr>
          <a:xfrm>
            <a:off x="2765425" y="348726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286521-4FCA-4007-B908-3EF468F648BA}"/>
              </a:ext>
            </a:extLst>
          </p:cNvPr>
          <p:cNvSpPr/>
          <p:nvPr/>
        </p:nvSpPr>
        <p:spPr bwMode="auto">
          <a:xfrm>
            <a:off x="947224" y="2500940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B70303-501B-4178-868C-7BDCEC61C9E7}"/>
              </a:ext>
            </a:extLst>
          </p:cNvPr>
          <p:cNvSpPr/>
          <p:nvPr/>
        </p:nvSpPr>
        <p:spPr bwMode="auto">
          <a:xfrm>
            <a:off x="2747298" y="2500940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677464-DB9C-4979-B564-BB08ADA57FEF}"/>
              </a:ext>
            </a:extLst>
          </p:cNvPr>
          <p:cNvSpPr/>
          <p:nvPr/>
        </p:nvSpPr>
        <p:spPr bwMode="auto">
          <a:xfrm>
            <a:off x="4552573" y="2500940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3920A5-A6C4-4D59-BAB8-83AD42B4167F}"/>
              </a:ext>
            </a:extLst>
          </p:cNvPr>
          <p:cNvSpPr/>
          <p:nvPr/>
        </p:nvSpPr>
        <p:spPr bwMode="auto">
          <a:xfrm>
            <a:off x="6340430" y="2500940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75F27-3522-485B-9BE4-9E5C8472908A}"/>
              </a:ext>
            </a:extLst>
          </p:cNvPr>
          <p:cNvSpPr txBox="1"/>
          <p:nvPr/>
        </p:nvSpPr>
        <p:spPr>
          <a:xfrm>
            <a:off x="4549034" y="348726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FB7916-26DE-463E-9C83-81E4FDBF72FA}"/>
              </a:ext>
            </a:extLst>
          </p:cNvPr>
          <p:cNvSpPr txBox="1"/>
          <p:nvPr/>
        </p:nvSpPr>
        <p:spPr>
          <a:xfrm>
            <a:off x="6342999" y="348726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14E57F6-8F11-40B4-8CC2-397B0B284061}"/>
              </a:ext>
            </a:extLst>
          </p:cNvPr>
          <p:cNvSpPr/>
          <p:nvPr/>
        </p:nvSpPr>
        <p:spPr bwMode="auto">
          <a:xfrm>
            <a:off x="679627" y="138064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843758-C9D5-436F-88D5-B82727252438}"/>
              </a:ext>
            </a:extLst>
          </p:cNvPr>
          <p:cNvSpPr txBox="1"/>
          <p:nvPr/>
        </p:nvSpPr>
        <p:spPr>
          <a:xfrm>
            <a:off x="971460" y="3800874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B2E4E-961B-4F77-985B-D41FAE65374E}"/>
              </a:ext>
            </a:extLst>
          </p:cNvPr>
          <p:cNvSpPr txBox="1"/>
          <p:nvPr/>
        </p:nvSpPr>
        <p:spPr>
          <a:xfrm>
            <a:off x="2730592" y="3800874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25A76E-C572-48F6-9B18-8DB3649D1FED}"/>
              </a:ext>
            </a:extLst>
          </p:cNvPr>
          <p:cNvSpPr txBox="1"/>
          <p:nvPr/>
        </p:nvSpPr>
        <p:spPr>
          <a:xfrm>
            <a:off x="4498432" y="3800874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05E250-093D-4379-B813-5AD9942AE3EA}"/>
              </a:ext>
            </a:extLst>
          </p:cNvPr>
          <p:cNvSpPr txBox="1"/>
          <p:nvPr/>
        </p:nvSpPr>
        <p:spPr>
          <a:xfrm>
            <a:off x="6266272" y="3800874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4DD800-14EF-4FE3-9B9E-0F4F0907B38A}"/>
              </a:ext>
            </a:extLst>
          </p:cNvPr>
          <p:cNvSpPr txBox="1"/>
          <p:nvPr/>
        </p:nvSpPr>
        <p:spPr>
          <a:xfrm>
            <a:off x="971460" y="507225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1FEC8B-ED18-4D58-B48C-78DC17498EA4}"/>
              </a:ext>
            </a:extLst>
          </p:cNvPr>
          <p:cNvSpPr txBox="1"/>
          <p:nvPr/>
        </p:nvSpPr>
        <p:spPr>
          <a:xfrm>
            <a:off x="2765425" y="507225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FF2EE5-8B94-4B21-A509-2AD06514A7B1}"/>
              </a:ext>
            </a:extLst>
          </p:cNvPr>
          <p:cNvSpPr/>
          <p:nvPr/>
        </p:nvSpPr>
        <p:spPr bwMode="auto">
          <a:xfrm>
            <a:off x="947224" y="4085930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5CECF-D161-480E-82AB-1D244BF81EF1}"/>
              </a:ext>
            </a:extLst>
          </p:cNvPr>
          <p:cNvSpPr/>
          <p:nvPr/>
        </p:nvSpPr>
        <p:spPr bwMode="auto">
          <a:xfrm>
            <a:off x="2747298" y="4085930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7B2F64-BD11-4509-B998-71600EB79862}"/>
              </a:ext>
            </a:extLst>
          </p:cNvPr>
          <p:cNvSpPr/>
          <p:nvPr/>
        </p:nvSpPr>
        <p:spPr bwMode="auto">
          <a:xfrm>
            <a:off x="4552573" y="4085930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7E5D96-1AA4-4732-8433-EB89DCAC02EB}"/>
              </a:ext>
            </a:extLst>
          </p:cNvPr>
          <p:cNvSpPr/>
          <p:nvPr/>
        </p:nvSpPr>
        <p:spPr bwMode="auto">
          <a:xfrm>
            <a:off x="6340430" y="4085930"/>
            <a:ext cx="1687890" cy="918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23E74E-77C6-4506-9C86-6280EBF7E83B}"/>
              </a:ext>
            </a:extLst>
          </p:cNvPr>
          <p:cNvSpPr txBox="1"/>
          <p:nvPr/>
        </p:nvSpPr>
        <p:spPr>
          <a:xfrm>
            <a:off x="4549034" y="507225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E9F776-C440-446D-8F4F-5ACF5FC68BC8}"/>
              </a:ext>
            </a:extLst>
          </p:cNvPr>
          <p:cNvSpPr txBox="1"/>
          <p:nvPr/>
        </p:nvSpPr>
        <p:spPr>
          <a:xfrm>
            <a:off x="6342999" y="5072258"/>
            <a:ext cx="17462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82660B-D269-4A92-AA43-ACF1A15E0942}"/>
              </a:ext>
            </a:extLst>
          </p:cNvPr>
          <p:cNvSpPr txBox="1"/>
          <p:nvPr/>
        </p:nvSpPr>
        <p:spPr>
          <a:xfrm>
            <a:off x="971460" y="5385864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8E39B7-B4E3-46C3-A7D2-A0C149FB8D22}"/>
              </a:ext>
            </a:extLst>
          </p:cNvPr>
          <p:cNvSpPr txBox="1"/>
          <p:nvPr/>
        </p:nvSpPr>
        <p:spPr>
          <a:xfrm>
            <a:off x="2730592" y="5385864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7FDCC8-1DB7-452B-B3E8-3F996B702C87}"/>
              </a:ext>
            </a:extLst>
          </p:cNvPr>
          <p:cNvSpPr txBox="1"/>
          <p:nvPr/>
        </p:nvSpPr>
        <p:spPr>
          <a:xfrm>
            <a:off x="4498432" y="5385864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D817C5-3503-43FE-A7F5-9DCA27BBF76C}"/>
              </a:ext>
            </a:extLst>
          </p:cNvPr>
          <p:cNvSpPr txBox="1"/>
          <p:nvPr/>
        </p:nvSpPr>
        <p:spPr>
          <a:xfrm>
            <a:off x="6266272" y="5385864"/>
            <a:ext cx="1746250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2023.05.23(18:20)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활정호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기자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00B3EA-5FF6-42B3-9D50-7B26932DFDCC}"/>
              </a:ext>
            </a:extLst>
          </p:cNvPr>
          <p:cNvSpPr/>
          <p:nvPr/>
        </p:nvSpPr>
        <p:spPr bwMode="auto">
          <a:xfrm>
            <a:off x="962041" y="1367246"/>
            <a:ext cx="1067056" cy="229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기사 리스트 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CC0C6FA-68AF-4481-844B-17FDFC4CE850}"/>
              </a:ext>
            </a:extLst>
          </p:cNvPr>
          <p:cNvSpPr/>
          <p:nvPr/>
        </p:nvSpPr>
        <p:spPr bwMode="auto">
          <a:xfrm>
            <a:off x="2109037" y="1367246"/>
            <a:ext cx="561959" cy="229269"/>
          </a:xfrm>
          <a:prstGeom prst="roundRect">
            <a:avLst/>
          </a:prstGeom>
          <a:solidFill>
            <a:srgbClr val="262626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62401FF-147F-44E8-A943-DEA3EB4496EE}"/>
              </a:ext>
            </a:extLst>
          </p:cNvPr>
          <p:cNvSpPr/>
          <p:nvPr/>
        </p:nvSpPr>
        <p:spPr bwMode="auto">
          <a:xfrm>
            <a:off x="4389478" y="283814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89DA61-EBA4-4820-BB5B-B052668F7912}"/>
              </a:ext>
            </a:extLst>
          </p:cNvPr>
          <p:cNvSpPr txBox="1"/>
          <p:nvPr/>
        </p:nvSpPr>
        <p:spPr>
          <a:xfrm>
            <a:off x="947738" y="2180343"/>
            <a:ext cx="2695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론스타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ISDS(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국제투자분쟁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판정</a:t>
            </a:r>
            <a:endParaRPr lang="en-US" altLang="ko-KR" sz="11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3BE4B8-F1AC-4124-BF22-4D97AF2BA9F6}"/>
              </a:ext>
            </a:extLst>
          </p:cNvPr>
          <p:cNvSpPr txBox="1"/>
          <p:nvPr/>
        </p:nvSpPr>
        <p:spPr>
          <a:xfrm>
            <a:off x="947738" y="5891814"/>
            <a:ext cx="2695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론스타 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ISDS(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국제투자분쟁</a:t>
            </a:r>
            <a:r>
              <a:rPr lang="en-US" altLang="ko-KR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1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판정</a:t>
            </a:r>
            <a:endParaRPr lang="en-US" altLang="ko-KR" sz="11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5E40810-7206-44B0-B56A-AA27C42E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948" y="1818048"/>
            <a:ext cx="1918031" cy="236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0AA5C-5DB5-4B90-B481-124C0964229D}"/>
              </a:ext>
            </a:extLst>
          </p:cNvPr>
          <p:cNvSpPr txBox="1"/>
          <p:nvPr/>
        </p:nvSpPr>
        <p:spPr>
          <a:xfrm>
            <a:off x="4051132" y="1789698"/>
            <a:ext cx="9210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endParaRPr lang="ko-KR" altLang="en-US" sz="12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65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F0B4-439C-4773-8372-0E86FEE7700D}"/>
              </a:ext>
            </a:extLst>
          </p:cNvPr>
          <p:cNvSpPr txBox="1"/>
          <p:nvPr/>
        </p:nvSpPr>
        <p:spPr>
          <a:xfrm>
            <a:off x="466635" y="292501"/>
            <a:ext cx="395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Layout_ Header / Footer / Toolbar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94B1D2-E102-4C7B-90EB-D67ABD29DFD9}"/>
              </a:ext>
            </a:extLst>
          </p:cNvPr>
          <p:cNvSpPr/>
          <p:nvPr/>
        </p:nvSpPr>
        <p:spPr bwMode="auto">
          <a:xfrm>
            <a:off x="644434" y="1081278"/>
            <a:ext cx="3220354" cy="5103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454654-8761-4088-B25E-A6D89D6B3DC3}"/>
              </a:ext>
            </a:extLst>
          </p:cNvPr>
          <p:cNvSpPr/>
          <p:nvPr/>
        </p:nvSpPr>
        <p:spPr bwMode="auto">
          <a:xfrm>
            <a:off x="644434" y="1075914"/>
            <a:ext cx="3220354" cy="2367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속보 띠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6BFADD2-A6E2-47FC-AB04-402E49E5414E}"/>
              </a:ext>
            </a:extLst>
          </p:cNvPr>
          <p:cNvSpPr/>
          <p:nvPr/>
        </p:nvSpPr>
        <p:spPr bwMode="auto">
          <a:xfrm>
            <a:off x="644434" y="1310229"/>
            <a:ext cx="3220354" cy="1708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정보 및 링크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6CF7B6-13FA-44B8-9B9C-B2AF30B23383}"/>
              </a:ext>
            </a:extLst>
          </p:cNvPr>
          <p:cNvSpPr/>
          <p:nvPr/>
        </p:nvSpPr>
        <p:spPr bwMode="auto">
          <a:xfrm>
            <a:off x="644434" y="1478050"/>
            <a:ext cx="3220354" cy="3014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로고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F01052-D6ED-4A04-868F-24AB7B6B8E3B}"/>
              </a:ext>
            </a:extLst>
          </p:cNvPr>
          <p:cNvSpPr/>
          <p:nvPr/>
        </p:nvSpPr>
        <p:spPr bwMode="auto">
          <a:xfrm>
            <a:off x="644434" y="1776499"/>
            <a:ext cx="3220354" cy="1708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메뉴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6AF1B7-7019-4A27-8379-3A9A6AE1ABCD}"/>
              </a:ext>
            </a:extLst>
          </p:cNvPr>
          <p:cNvSpPr/>
          <p:nvPr/>
        </p:nvSpPr>
        <p:spPr bwMode="auto">
          <a:xfrm>
            <a:off x="644434" y="1945138"/>
            <a:ext cx="3220354" cy="1708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재난 메시지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E15311-8962-40FB-AD70-071C5B2143DB}"/>
              </a:ext>
            </a:extLst>
          </p:cNvPr>
          <p:cNvSpPr txBox="1"/>
          <p:nvPr/>
        </p:nvSpPr>
        <p:spPr>
          <a:xfrm>
            <a:off x="1117571" y="3279492"/>
            <a:ext cx="2274080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본문 영역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4E2C20-749D-40E3-B145-08986DDBDCAB}"/>
              </a:ext>
            </a:extLst>
          </p:cNvPr>
          <p:cNvSpPr/>
          <p:nvPr/>
        </p:nvSpPr>
        <p:spPr bwMode="auto">
          <a:xfrm>
            <a:off x="644434" y="4969802"/>
            <a:ext cx="3220354" cy="67592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맵 영역 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BE5063C-EA9B-4338-905D-E27A4A72425F}"/>
              </a:ext>
            </a:extLst>
          </p:cNvPr>
          <p:cNvSpPr/>
          <p:nvPr/>
        </p:nvSpPr>
        <p:spPr bwMode="auto">
          <a:xfrm>
            <a:off x="644434" y="5632854"/>
            <a:ext cx="3220354" cy="170827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DF0D6AD-0DB4-4349-BA90-7A8343D49681}"/>
              </a:ext>
            </a:extLst>
          </p:cNvPr>
          <p:cNvSpPr/>
          <p:nvPr/>
        </p:nvSpPr>
        <p:spPr bwMode="auto">
          <a:xfrm>
            <a:off x="644434" y="5800675"/>
            <a:ext cx="3220354" cy="170827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766859-90EB-4897-9CC4-C031A703A190}"/>
              </a:ext>
            </a:extLst>
          </p:cNvPr>
          <p:cNvSpPr/>
          <p:nvPr/>
        </p:nvSpPr>
        <p:spPr bwMode="auto">
          <a:xfrm>
            <a:off x="644434" y="5971673"/>
            <a:ext cx="3220354" cy="3014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KBS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관련 바로가기 영역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ABDA4C8-D6F3-40D9-B450-3FFEEF291991}"/>
              </a:ext>
            </a:extLst>
          </p:cNvPr>
          <p:cNvSpPr/>
          <p:nvPr/>
        </p:nvSpPr>
        <p:spPr bwMode="auto">
          <a:xfrm>
            <a:off x="644434" y="6270123"/>
            <a:ext cx="3220354" cy="1708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카피라이트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6C1071-ED54-4C1F-8085-E7B00B57AFFC}"/>
              </a:ext>
            </a:extLst>
          </p:cNvPr>
          <p:cNvSpPr txBox="1"/>
          <p:nvPr/>
        </p:nvSpPr>
        <p:spPr>
          <a:xfrm>
            <a:off x="4909457" y="825864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항목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18FC278F-C3EA-4F6B-BB5F-06FD9B7B2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57960"/>
              </p:ext>
            </p:extLst>
          </p:nvPr>
        </p:nvGraphicFramePr>
        <p:xfrm>
          <a:off x="5008517" y="1075914"/>
          <a:ext cx="6478089" cy="1182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속보 띠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최상단에 노출되는 속보 띠로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단일건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다수건으로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구분하여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링크 및 정보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뉴스와 연관된 사이트 링크 및 정보를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로고와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재난포털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ON AIR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바로가기를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메뉴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뉴스의 주요 메뉴 제공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483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 메시지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재난과 관련된 메시지를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006842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7686BC3-4479-443C-81AB-3C2E64F696F2}"/>
              </a:ext>
            </a:extLst>
          </p:cNvPr>
          <p:cNvSpPr txBox="1"/>
          <p:nvPr/>
        </p:nvSpPr>
        <p:spPr>
          <a:xfrm>
            <a:off x="4909457" y="241261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항목</a:t>
            </a:r>
          </a:p>
        </p:txBody>
      </p:sp>
      <p:graphicFrame>
        <p:nvGraphicFramePr>
          <p:cNvPr id="55" name="표 4">
            <a:extLst>
              <a:ext uri="{FF2B5EF4-FFF2-40B4-BE49-F238E27FC236}">
                <a16:creationId xmlns:a16="http://schemas.microsoft.com/office/drawing/2014/main" id="{B692DEF0-0F51-4E91-B560-33C769A15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83173"/>
              </p:ext>
            </p:extLst>
          </p:nvPr>
        </p:nvGraphicFramePr>
        <p:xfrm>
          <a:off x="5008517" y="2662667"/>
          <a:ext cx="6478089" cy="1182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사이트맵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메뉴에 대한 정보를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정보를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알립니다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알립니다 정보를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사이트 링크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관련한 정보 확인을 위한 링크를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483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카피라이트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카피라이트 정보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006842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3B9344-ECFB-4C6B-A96B-CEE4940DEDE1}"/>
              </a:ext>
            </a:extLst>
          </p:cNvPr>
          <p:cNvSpPr/>
          <p:nvPr/>
        </p:nvSpPr>
        <p:spPr bwMode="auto">
          <a:xfrm>
            <a:off x="655332" y="864204"/>
            <a:ext cx="80566" cy="80566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0BB8C0-AB7D-4D18-9DBA-89569DFCAE41}"/>
              </a:ext>
            </a:extLst>
          </p:cNvPr>
          <p:cNvSpPr txBox="1"/>
          <p:nvPr/>
        </p:nvSpPr>
        <p:spPr>
          <a:xfrm>
            <a:off x="697798" y="740903"/>
            <a:ext cx="1762021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상황인 경우 노출되는 영역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9A03C8-FD66-480D-889F-93AFBCE5EBA1}"/>
              </a:ext>
            </a:extLst>
          </p:cNvPr>
          <p:cNvSpPr/>
          <p:nvPr/>
        </p:nvSpPr>
        <p:spPr bwMode="auto">
          <a:xfrm>
            <a:off x="310575" y="2132770"/>
            <a:ext cx="235132" cy="142256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kumimoji="1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CE47C6-C1CC-4736-A5FB-7BFBDBED7274}"/>
              </a:ext>
            </a:extLst>
          </p:cNvPr>
          <p:cNvSpPr txBox="1"/>
          <p:nvPr/>
        </p:nvSpPr>
        <p:spPr>
          <a:xfrm>
            <a:off x="4909457" y="3999370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툴바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 항목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기능 기준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/View 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제공기능에 차이가 있음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8B297D86-CDCF-41BF-ACB3-283E294E0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31096"/>
              </p:ext>
            </p:extLst>
          </p:nvPr>
        </p:nvGraphicFramePr>
        <p:xfrm>
          <a:off x="5008517" y="4249420"/>
          <a:ext cx="6478089" cy="157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상단으로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작성 화면으로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70850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카우트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 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49114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 팝업 오픈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출력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0057296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확대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글자 크기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확대하기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축소하기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모드변경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모드 변경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9846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46136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800" dirty="0" smtClean="0"/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내용양식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800" dirty="0" err="1">
            <a:ln>
              <a:solidFill>
                <a:srgbClr val="1C2A3E">
                  <a:alpha val="16000"/>
                </a:srgbClr>
              </a:solidFill>
            </a:ln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800" dirty="0" err="1">
            <a:ln>
              <a:solidFill>
                <a:srgbClr val="1C2A3E">
                  <a:alpha val="16000"/>
                </a:srgbClr>
              </a:solidFill>
            </a:ln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45435</TotalTime>
  <Words>22855</Words>
  <Application>Microsoft Office PowerPoint</Application>
  <PresentationFormat>와이드스크린</PresentationFormat>
  <Paragraphs>4903</Paragraphs>
  <Slides>85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85</vt:i4>
      </vt:variant>
    </vt:vector>
  </HeadingPairs>
  <TitlesOfParts>
    <vt:vector size="93" baseType="lpstr">
      <vt:lpstr>굴림</vt:lpstr>
      <vt:lpstr>나눔고딕</vt:lpstr>
      <vt:lpstr>돋움</vt:lpstr>
      <vt:lpstr>맑은 고딕</vt:lpstr>
      <vt:lpstr>Arial</vt:lpstr>
      <vt:lpstr>Wingdings</vt:lpstr>
      <vt:lpstr>디자인</vt:lpstr>
      <vt:lpstr>내용양식</vt:lpstr>
      <vt:lpstr>화면 설계서(PC)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공통영역(헤더/푸터/툴바/플레이어)</vt:lpstr>
      <vt:lpstr>PowerPoint 프레젠테이션</vt:lpstr>
      <vt:lpstr>PowerPoint 프레젠테이션</vt:lpstr>
      <vt:lpstr>Header</vt:lpstr>
      <vt:lpstr>Header</vt:lpstr>
      <vt:lpstr>Header</vt:lpstr>
      <vt:lpstr>Header</vt:lpstr>
      <vt:lpstr>Header</vt:lpstr>
      <vt:lpstr>Header</vt:lpstr>
      <vt:lpstr>Footer</vt:lpstr>
      <vt:lpstr>툴바 </vt:lpstr>
      <vt:lpstr>툴바 </vt:lpstr>
      <vt:lpstr>툴바 </vt:lpstr>
      <vt:lpstr>플레이어</vt:lpstr>
      <vt:lpstr>메인화면</vt:lpstr>
      <vt:lpstr>PowerPoint 프레젠테이션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 (텍스트 뉴스)</vt:lpstr>
      <vt:lpstr>메인화면 Text Version</vt:lpstr>
      <vt:lpstr>메인화면 Text Version</vt:lpstr>
      <vt:lpstr>메인화면 Text Version</vt:lpstr>
      <vt:lpstr>기사 View 화면</vt:lpstr>
      <vt:lpstr>PowerPoint 프레젠테이션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영역 (대표 이미지 뉴스 형)</vt:lpstr>
      <vt:lpstr>기사 영역 (포토뉴스 유형)</vt:lpstr>
      <vt:lpstr>기사 영역 (카드뉴스 유형)</vt:lpstr>
      <vt:lpstr>기사 영역 (대표 이미지 뉴스 형)</vt:lpstr>
      <vt:lpstr>기사 영역 (대표 이미지 뉴스 형)</vt:lpstr>
      <vt:lpstr>기사 영역 (대표 이미지 뉴스 형)</vt:lpstr>
      <vt:lpstr>기사 영역 (대표 이미지 뉴스 형)</vt:lpstr>
      <vt:lpstr>기사 영역 (대표 이미지 뉴스 형)</vt:lpstr>
      <vt:lpstr>기사 영역 (대표 이미지 뉴스 형)</vt:lpstr>
      <vt:lpstr>기사 View 화면(텍스트 뉴스)</vt:lpstr>
      <vt:lpstr>기사 View 화면 Text Version</vt:lpstr>
      <vt:lpstr>기사 View 화면 Text Version</vt:lpstr>
      <vt:lpstr>기사 View 화면 Text Version</vt:lpstr>
      <vt:lpstr>분야별 </vt:lpstr>
      <vt:lpstr>분야별 기본 화면</vt:lpstr>
      <vt:lpstr>분야별 기본 목록</vt:lpstr>
      <vt:lpstr>분야별 스포츠/연예 화면</vt:lpstr>
      <vt:lpstr>분야별 스포츠/연예 화면</vt:lpstr>
      <vt:lpstr>스포츠/연예 목록</vt:lpstr>
      <vt:lpstr>스포츠/연예 목록</vt:lpstr>
      <vt:lpstr>스포츠/연예 목록</vt:lpstr>
      <vt:lpstr>이슈</vt:lpstr>
      <vt:lpstr>이슈 전체 목록</vt:lpstr>
      <vt:lpstr>이슈 전체 목록</vt:lpstr>
      <vt:lpstr>이슈 개별 목록</vt:lpstr>
      <vt:lpstr>이슈 개별 목록</vt:lpstr>
      <vt:lpstr>TV 뉴스</vt:lpstr>
      <vt:lpstr>TV 뉴스 목록 – 유형A(헤드라인뉴스)</vt:lpstr>
      <vt:lpstr>TV 뉴스 목록 - 유형A( TAP - 방송 다시보기)</vt:lpstr>
      <vt:lpstr>TV 뉴스 목록 - 유형A(TAP - 방송 다시보기)</vt:lpstr>
      <vt:lpstr>TV 뉴스 목록 - 유형A(TAP - 프로그램 소개)</vt:lpstr>
      <vt:lpstr>TV 뉴스 목록 - 유형A(TAP - 댓글)</vt:lpstr>
      <vt:lpstr>TV 뉴스 목록 – 유형B</vt:lpstr>
      <vt:lpstr>프리미엄K</vt:lpstr>
      <vt:lpstr>프리미엄K 목록 – 유형A(헤드라인뉴스)</vt:lpstr>
      <vt:lpstr>TV 뉴스 목록 - 유형A( TAP – 기사 리스트)</vt:lpstr>
      <vt:lpstr>TV 뉴스 목록 - 유형A( TAP - #이슈)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DHKIM</dc:creator>
  <cp:lastModifiedBy>Owen Song</cp:lastModifiedBy>
  <cp:revision>2047</cp:revision>
  <dcterms:created xsi:type="dcterms:W3CDTF">2020-04-27T04:37:00Z</dcterms:created>
  <dcterms:modified xsi:type="dcterms:W3CDTF">2023-08-10T06:32:48Z</dcterms:modified>
</cp:coreProperties>
</file>