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584F1E-9329-4ADF-A653-88BF51FB61BF}" v="390" dt="2022-03-27T16:35:22.902"/>
    <p1510:client id="{BE455D5E-90BD-4906-866E-C40A2F15DEE4}" v="7" dt="2022-04-10T16:51:12.028"/>
    <p1510:client id="{CB7961D1-9422-4852-8845-9EE15E341318}" v="35" dt="2022-04-09T08:44:50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7C22AA-0C57-47FB-8EDA-843CECD40B7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35A99253-164E-4AC9-A39D-1AE000E8203F}">
      <dgm:prSet phldrT="[Texte]"/>
      <dgm:spPr/>
      <dgm:t>
        <a:bodyPr/>
        <a:lstStyle/>
        <a:p>
          <a:r>
            <a:rPr lang="en-GB" noProof="0"/>
            <a:t>Load Data</a:t>
          </a:r>
        </a:p>
      </dgm:t>
    </dgm:pt>
    <dgm:pt modelId="{C178806C-CDE0-4A85-9720-37527D285476}" type="parTrans" cxnId="{8197F3AF-E6C8-4F61-94C2-48B5B65A8DE8}">
      <dgm:prSet/>
      <dgm:spPr/>
      <dgm:t>
        <a:bodyPr/>
        <a:lstStyle/>
        <a:p>
          <a:endParaRPr lang="en-GB" noProof="0"/>
        </a:p>
      </dgm:t>
    </dgm:pt>
    <dgm:pt modelId="{E4AF4743-9D5B-4872-8510-F5901B575453}" type="sibTrans" cxnId="{8197F3AF-E6C8-4F61-94C2-48B5B65A8DE8}">
      <dgm:prSet/>
      <dgm:spPr/>
      <dgm:t>
        <a:bodyPr/>
        <a:lstStyle/>
        <a:p>
          <a:endParaRPr lang="en-GB" noProof="0"/>
        </a:p>
      </dgm:t>
    </dgm:pt>
    <dgm:pt modelId="{2146383A-0C1E-4B04-8D9E-944BAA588853}">
      <dgm:prSet phldrT="[Texte]"/>
      <dgm:spPr/>
      <dgm:t>
        <a:bodyPr/>
        <a:lstStyle/>
        <a:p>
          <a:r>
            <a:rPr lang="en-GB" noProof="0"/>
            <a:t>Preprocessing</a:t>
          </a:r>
        </a:p>
      </dgm:t>
    </dgm:pt>
    <dgm:pt modelId="{FC97BCDC-2950-411C-B15C-CB16D704CACD}" type="parTrans" cxnId="{88B242C7-EE0A-4EB2-ACBC-4003B46FA5C6}">
      <dgm:prSet/>
      <dgm:spPr/>
      <dgm:t>
        <a:bodyPr/>
        <a:lstStyle/>
        <a:p>
          <a:endParaRPr lang="en-GB" noProof="0"/>
        </a:p>
      </dgm:t>
    </dgm:pt>
    <dgm:pt modelId="{A05C4EDA-6D34-4136-BF67-D13A3B317163}" type="sibTrans" cxnId="{88B242C7-EE0A-4EB2-ACBC-4003B46FA5C6}">
      <dgm:prSet/>
      <dgm:spPr/>
      <dgm:t>
        <a:bodyPr/>
        <a:lstStyle/>
        <a:p>
          <a:endParaRPr lang="en-GB" noProof="0"/>
        </a:p>
      </dgm:t>
    </dgm:pt>
    <dgm:pt modelId="{78995F3E-63F7-4B3D-9067-60147A47D6D3}">
      <dgm:prSet phldrT="[Texte]"/>
      <dgm:spPr/>
      <dgm:t>
        <a:bodyPr/>
        <a:lstStyle/>
        <a:p>
          <a:r>
            <a:rPr lang="en-GB" noProof="0"/>
            <a:t>Training</a:t>
          </a:r>
        </a:p>
      </dgm:t>
    </dgm:pt>
    <dgm:pt modelId="{14651F69-9AD1-4390-809B-671AF191B808}" type="parTrans" cxnId="{8F905089-41B0-4E89-B108-D24C761FBE89}">
      <dgm:prSet/>
      <dgm:spPr/>
      <dgm:t>
        <a:bodyPr/>
        <a:lstStyle/>
        <a:p>
          <a:endParaRPr lang="en-GB" noProof="0"/>
        </a:p>
      </dgm:t>
    </dgm:pt>
    <dgm:pt modelId="{DD1E5B01-157B-414F-ABD6-1A328BE865E2}" type="sibTrans" cxnId="{8F905089-41B0-4E89-B108-D24C761FBE89}">
      <dgm:prSet/>
      <dgm:spPr/>
      <dgm:t>
        <a:bodyPr/>
        <a:lstStyle/>
        <a:p>
          <a:endParaRPr lang="en-GB" noProof="0"/>
        </a:p>
      </dgm:t>
    </dgm:pt>
    <dgm:pt modelId="{D92F9728-B648-4987-9CA0-F6F3888FC565}">
      <dgm:prSet/>
      <dgm:spPr/>
      <dgm:t>
        <a:bodyPr/>
        <a:lstStyle/>
        <a:p>
          <a:r>
            <a:rPr lang="en-GB" noProof="0"/>
            <a:t>Evaluation</a:t>
          </a:r>
        </a:p>
      </dgm:t>
    </dgm:pt>
    <dgm:pt modelId="{BFD4AEA6-19AA-43DE-AF9B-383A3108F79C}" type="parTrans" cxnId="{25626B27-0BE0-4C2E-A946-1ACFEA8329E6}">
      <dgm:prSet/>
      <dgm:spPr/>
      <dgm:t>
        <a:bodyPr/>
        <a:lstStyle/>
        <a:p>
          <a:endParaRPr lang="en-GB" noProof="0"/>
        </a:p>
      </dgm:t>
    </dgm:pt>
    <dgm:pt modelId="{46D7E9F9-6F70-4952-A104-68E689A2B595}" type="sibTrans" cxnId="{25626B27-0BE0-4C2E-A946-1ACFEA8329E6}">
      <dgm:prSet/>
      <dgm:spPr/>
      <dgm:t>
        <a:bodyPr/>
        <a:lstStyle/>
        <a:p>
          <a:endParaRPr lang="en-GB" noProof="0"/>
        </a:p>
      </dgm:t>
    </dgm:pt>
    <dgm:pt modelId="{E6155189-3A0E-4332-972B-13C36049D8BF}" type="pres">
      <dgm:prSet presAssocID="{5F7C22AA-0C57-47FB-8EDA-843CECD40B76}" presName="Name0" presStyleCnt="0">
        <dgm:presLayoutVars>
          <dgm:dir/>
          <dgm:animLvl val="lvl"/>
          <dgm:resizeHandles val="exact"/>
        </dgm:presLayoutVars>
      </dgm:prSet>
      <dgm:spPr/>
    </dgm:pt>
    <dgm:pt modelId="{4DDFCF63-B139-4383-BAA1-A0DD0543F76D}" type="pres">
      <dgm:prSet presAssocID="{35A99253-164E-4AC9-A39D-1AE000E8203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4A93085-AC8B-4ACC-94DF-9CB2AED82913}" type="pres">
      <dgm:prSet presAssocID="{E4AF4743-9D5B-4872-8510-F5901B575453}" presName="parTxOnlySpace" presStyleCnt="0"/>
      <dgm:spPr/>
    </dgm:pt>
    <dgm:pt modelId="{8C807461-B365-46F0-A417-8C144A5848B2}" type="pres">
      <dgm:prSet presAssocID="{2146383A-0C1E-4B04-8D9E-944BAA58885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B30D9AC-319A-460F-BBAA-F00B31811BA4}" type="pres">
      <dgm:prSet presAssocID="{A05C4EDA-6D34-4136-BF67-D13A3B317163}" presName="parTxOnlySpace" presStyleCnt="0"/>
      <dgm:spPr/>
    </dgm:pt>
    <dgm:pt modelId="{5C0D021F-5F62-413B-9F8C-BD03E85CC446}" type="pres">
      <dgm:prSet presAssocID="{78995F3E-63F7-4B3D-9067-60147A47D6D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0E532C9-A855-4FCF-9FE6-A4D45EC08B26}" type="pres">
      <dgm:prSet presAssocID="{DD1E5B01-157B-414F-ABD6-1A328BE865E2}" presName="parTxOnlySpace" presStyleCnt="0"/>
      <dgm:spPr/>
    </dgm:pt>
    <dgm:pt modelId="{CA556F90-9C3E-4D69-8ABB-88ABD082118D}" type="pres">
      <dgm:prSet presAssocID="{D92F9728-B648-4987-9CA0-F6F3888FC56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626B27-0BE0-4C2E-A946-1ACFEA8329E6}" srcId="{5F7C22AA-0C57-47FB-8EDA-843CECD40B76}" destId="{D92F9728-B648-4987-9CA0-F6F3888FC565}" srcOrd="3" destOrd="0" parTransId="{BFD4AEA6-19AA-43DE-AF9B-383A3108F79C}" sibTransId="{46D7E9F9-6F70-4952-A104-68E689A2B595}"/>
    <dgm:cxn modelId="{5831C454-8A3C-46CD-BC74-D95325D4578A}" type="presOf" srcId="{D92F9728-B648-4987-9CA0-F6F3888FC565}" destId="{CA556F90-9C3E-4D69-8ABB-88ABD082118D}" srcOrd="0" destOrd="0" presId="urn:microsoft.com/office/officeart/2005/8/layout/chevron1"/>
    <dgm:cxn modelId="{8F905089-41B0-4E89-B108-D24C761FBE89}" srcId="{5F7C22AA-0C57-47FB-8EDA-843CECD40B76}" destId="{78995F3E-63F7-4B3D-9067-60147A47D6D3}" srcOrd="2" destOrd="0" parTransId="{14651F69-9AD1-4390-809B-671AF191B808}" sibTransId="{DD1E5B01-157B-414F-ABD6-1A328BE865E2}"/>
    <dgm:cxn modelId="{8197F3AF-E6C8-4F61-94C2-48B5B65A8DE8}" srcId="{5F7C22AA-0C57-47FB-8EDA-843CECD40B76}" destId="{35A99253-164E-4AC9-A39D-1AE000E8203F}" srcOrd="0" destOrd="0" parTransId="{C178806C-CDE0-4A85-9720-37527D285476}" sibTransId="{E4AF4743-9D5B-4872-8510-F5901B575453}"/>
    <dgm:cxn modelId="{680D34BA-E2F7-40E3-A242-73E75034EA22}" type="presOf" srcId="{35A99253-164E-4AC9-A39D-1AE000E8203F}" destId="{4DDFCF63-B139-4383-BAA1-A0DD0543F76D}" srcOrd="0" destOrd="0" presId="urn:microsoft.com/office/officeart/2005/8/layout/chevron1"/>
    <dgm:cxn modelId="{D6B1C5C5-AA53-4E37-AB3B-08502B10F63D}" type="presOf" srcId="{5F7C22AA-0C57-47FB-8EDA-843CECD40B76}" destId="{E6155189-3A0E-4332-972B-13C36049D8BF}" srcOrd="0" destOrd="0" presId="urn:microsoft.com/office/officeart/2005/8/layout/chevron1"/>
    <dgm:cxn modelId="{88B242C7-EE0A-4EB2-ACBC-4003B46FA5C6}" srcId="{5F7C22AA-0C57-47FB-8EDA-843CECD40B76}" destId="{2146383A-0C1E-4B04-8D9E-944BAA588853}" srcOrd="1" destOrd="0" parTransId="{FC97BCDC-2950-411C-B15C-CB16D704CACD}" sibTransId="{A05C4EDA-6D34-4136-BF67-D13A3B317163}"/>
    <dgm:cxn modelId="{455220DB-E065-4E34-A7E4-E70567473CCB}" type="presOf" srcId="{78995F3E-63F7-4B3D-9067-60147A47D6D3}" destId="{5C0D021F-5F62-413B-9F8C-BD03E85CC446}" srcOrd="0" destOrd="0" presId="urn:microsoft.com/office/officeart/2005/8/layout/chevron1"/>
    <dgm:cxn modelId="{D245A7F9-5552-43F5-AEFE-4ED6E0E8DD00}" type="presOf" srcId="{2146383A-0C1E-4B04-8D9E-944BAA588853}" destId="{8C807461-B365-46F0-A417-8C144A5848B2}" srcOrd="0" destOrd="0" presId="urn:microsoft.com/office/officeart/2005/8/layout/chevron1"/>
    <dgm:cxn modelId="{5B0CB766-B4B6-4926-8C2F-95A79520C8DC}" type="presParOf" srcId="{E6155189-3A0E-4332-972B-13C36049D8BF}" destId="{4DDFCF63-B139-4383-BAA1-A0DD0543F76D}" srcOrd="0" destOrd="0" presId="urn:microsoft.com/office/officeart/2005/8/layout/chevron1"/>
    <dgm:cxn modelId="{A789BEE1-D572-4F99-B23E-DD58F209F153}" type="presParOf" srcId="{E6155189-3A0E-4332-972B-13C36049D8BF}" destId="{24A93085-AC8B-4ACC-94DF-9CB2AED82913}" srcOrd="1" destOrd="0" presId="urn:microsoft.com/office/officeart/2005/8/layout/chevron1"/>
    <dgm:cxn modelId="{F55A7DB7-7453-4701-929E-0B6E57F31B8A}" type="presParOf" srcId="{E6155189-3A0E-4332-972B-13C36049D8BF}" destId="{8C807461-B365-46F0-A417-8C144A5848B2}" srcOrd="2" destOrd="0" presId="urn:microsoft.com/office/officeart/2005/8/layout/chevron1"/>
    <dgm:cxn modelId="{F29ED4A1-7C1B-4DB2-9185-9577EB2091CD}" type="presParOf" srcId="{E6155189-3A0E-4332-972B-13C36049D8BF}" destId="{AB30D9AC-319A-460F-BBAA-F00B31811BA4}" srcOrd="3" destOrd="0" presId="urn:microsoft.com/office/officeart/2005/8/layout/chevron1"/>
    <dgm:cxn modelId="{D63770AD-9A70-4220-A5E4-A5FDC9D3F439}" type="presParOf" srcId="{E6155189-3A0E-4332-972B-13C36049D8BF}" destId="{5C0D021F-5F62-413B-9F8C-BD03E85CC446}" srcOrd="4" destOrd="0" presId="urn:microsoft.com/office/officeart/2005/8/layout/chevron1"/>
    <dgm:cxn modelId="{390E874D-23E3-4245-8BDD-C440E114314D}" type="presParOf" srcId="{E6155189-3A0E-4332-972B-13C36049D8BF}" destId="{C0E532C9-A855-4FCF-9FE6-A4D45EC08B26}" srcOrd="5" destOrd="0" presId="urn:microsoft.com/office/officeart/2005/8/layout/chevron1"/>
    <dgm:cxn modelId="{03EC75A8-E247-41E5-A27E-BC305780BC73}" type="presParOf" srcId="{E6155189-3A0E-4332-972B-13C36049D8BF}" destId="{CA556F90-9C3E-4D69-8ABB-88ABD08211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CF63-B139-4383-BAA1-A0DD0543F76D}">
      <dsp:nvSpPr>
        <dsp:cNvPr id="0" name=""/>
        <dsp:cNvSpPr/>
      </dsp:nvSpPr>
      <dsp:spPr>
        <a:xfrm>
          <a:off x="4075" y="188341"/>
          <a:ext cx="2372199" cy="9488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/>
            <a:t>Load Data</a:t>
          </a:r>
        </a:p>
      </dsp:txBody>
      <dsp:txXfrm>
        <a:off x="478515" y="188341"/>
        <a:ext cx="1423320" cy="948879"/>
      </dsp:txXfrm>
    </dsp:sp>
    <dsp:sp modelId="{8C807461-B365-46F0-A417-8C144A5848B2}">
      <dsp:nvSpPr>
        <dsp:cNvPr id="0" name=""/>
        <dsp:cNvSpPr/>
      </dsp:nvSpPr>
      <dsp:spPr>
        <a:xfrm>
          <a:off x="2139055" y="188341"/>
          <a:ext cx="2372199" cy="9488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/>
            <a:t>Preprocessing</a:t>
          </a:r>
        </a:p>
      </dsp:txBody>
      <dsp:txXfrm>
        <a:off x="2613495" y="188341"/>
        <a:ext cx="1423320" cy="948879"/>
      </dsp:txXfrm>
    </dsp:sp>
    <dsp:sp modelId="{5C0D021F-5F62-413B-9F8C-BD03E85CC446}">
      <dsp:nvSpPr>
        <dsp:cNvPr id="0" name=""/>
        <dsp:cNvSpPr/>
      </dsp:nvSpPr>
      <dsp:spPr>
        <a:xfrm>
          <a:off x="4274035" y="188341"/>
          <a:ext cx="2372199" cy="9488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/>
            <a:t>Training</a:t>
          </a:r>
        </a:p>
      </dsp:txBody>
      <dsp:txXfrm>
        <a:off x="4748475" y="188341"/>
        <a:ext cx="1423320" cy="948879"/>
      </dsp:txXfrm>
    </dsp:sp>
    <dsp:sp modelId="{CA556F90-9C3E-4D69-8ABB-88ABD082118D}">
      <dsp:nvSpPr>
        <dsp:cNvPr id="0" name=""/>
        <dsp:cNvSpPr/>
      </dsp:nvSpPr>
      <dsp:spPr>
        <a:xfrm>
          <a:off x="6409014" y="188341"/>
          <a:ext cx="2372199" cy="9488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/>
            <a:t>Evaluation</a:t>
          </a:r>
        </a:p>
      </dsp:txBody>
      <dsp:txXfrm>
        <a:off x="6883454" y="188341"/>
        <a:ext cx="1423320" cy="948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C516D82-F125-4E5C-9264-B9880DDD5A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EC964F-E134-428F-819C-A2141B1FCC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5A5B9-F964-4D7A-AAB7-908FD3D0DC92}" type="datetimeFigureOut">
              <a:rPr lang="fr-CH" smtClean="0"/>
              <a:t>11.04.2022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E5F8D8-BC5A-4664-9A54-F1B59A5213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FAFD90-AEA5-4ACD-9DBF-3FDD7029AF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6CE0D-3743-4773-A1C3-A5CD6864F24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9587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A87B3-AB1C-4141-AC3B-DAFE4582E49B}" type="datetimeFigureOut">
              <a:rPr lang="fr-CH" smtClean="0"/>
              <a:t>11.04.2022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F7961-F632-4CFA-B003-A715E309819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861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B302F-8FE7-4D4C-AB72-DFB0E346D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FEB223-DB00-4A8F-9090-3C2632164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400792-DA05-4438-A395-2A883B1D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8D59-CD3F-4856-AF6A-BA91C275E100}" type="datetime1">
              <a:rPr lang="fr-CH" smtClean="0"/>
              <a:t>11.04.2022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2BAA9C-1181-4FF8-900F-3DC11628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M05: Open Science and Ethics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6DAFAD-AB2F-41A8-8CF6-21C48365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8AF1-BF22-4A7A-B3D0-3FC8B2AD50FA}" type="slidenum">
              <a:rPr lang="fr-CH" smtClean="0"/>
              <a:t>‹#›</a:t>
            </a:fld>
            <a:endParaRPr lang="fr-CH"/>
          </a:p>
        </p:txBody>
      </p:sp>
      <p:pic>
        <p:nvPicPr>
          <p:cNvPr id="1026" name="Picture 2" descr="UniDistance Suisse — Wikipédia">
            <a:extLst>
              <a:ext uri="{FF2B5EF4-FFF2-40B4-BE49-F238E27FC236}">
                <a16:creationId xmlns:a16="http://schemas.microsoft.com/office/drawing/2014/main" id="{E5B5D782-CFF8-4B7F-8C1B-37951BDD95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320" y="236139"/>
            <a:ext cx="1484720" cy="53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dia &amp;amp; news — English">
            <a:extLst>
              <a:ext uri="{FF2B5EF4-FFF2-40B4-BE49-F238E27FC236}">
                <a16:creationId xmlns:a16="http://schemas.microsoft.com/office/drawing/2014/main" id="{3710DCA4-1883-468E-A2C9-800CF48F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584" y="268418"/>
            <a:ext cx="1770184" cy="47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12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6F46C-327C-4FE2-AEEB-23840B84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BE771E-6C18-491A-A674-0B74D89C4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F5A82-B9F9-4B8E-9AC6-F328F646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13B2-8D64-4B50-A236-4C1AF6DD667F}" type="datetime1">
              <a:rPr lang="fr-CH" smtClean="0"/>
              <a:t>11.04.2022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000970-F4CB-4E75-853A-AF727D5C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M05: Open Science and Ethics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DE3B4B-5BD2-4841-91E1-E73BBA0C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8AF1-BF22-4A7A-B3D0-3FC8B2AD50F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282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A6A60C2-E199-4139-A2EB-D41FFC5A3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3E736B-C9C9-4806-9F55-E95281D91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9A0E71-516E-414D-81EA-956C142B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9771-06D6-4129-88B3-A9454621BE79}" type="datetime1">
              <a:rPr lang="fr-CH" smtClean="0"/>
              <a:t>11.04.2022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450197-EFB7-461A-BA8D-608AAE60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M05: Open Science and Ethics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D3EF11-22A8-4BD4-94FB-FE4D29E8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8AF1-BF22-4A7A-B3D0-3FC8B2AD50F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195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A99589-BB63-4F39-ABD4-F18FDC35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D4D476-9C12-4B0E-8BD6-D4994452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FC176D-8B28-4140-83AE-1D60AE52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0430-6C51-4EA0-BE52-532C1699BB43}" type="datetime1">
              <a:rPr lang="fr-CH" smtClean="0"/>
              <a:t>11.04.2022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BFD5CF-31F7-411A-ABDE-EDC1EF8D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M05: Open Science and Ethics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04806B-5C52-4F7A-9E03-709237A1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8AF1-BF22-4A7A-B3D0-3FC8B2AD50FA}" type="slidenum">
              <a:rPr lang="fr-CH" smtClean="0"/>
              <a:t>‹#›</a:t>
            </a:fld>
            <a:endParaRPr lang="fr-CH"/>
          </a:p>
        </p:txBody>
      </p:sp>
      <p:pic>
        <p:nvPicPr>
          <p:cNvPr id="7" name="Picture 2" descr="UniDistance Suisse — Wikipédia">
            <a:extLst>
              <a:ext uri="{FF2B5EF4-FFF2-40B4-BE49-F238E27FC236}">
                <a16:creationId xmlns:a16="http://schemas.microsoft.com/office/drawing/2014/main" id="{3A907059-30E3-403B-A70A-13ECE65634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320" y="236139"/>
            <a:ext cx="1484720" cy="53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edia &amp;amp; news — English">
            <a:extLst>
              <a:ext uri="{FF2B5EF4-FFF2-40B4-BE49-F238E27FC236}">
                <a16:creationId xmlns:a16="http://schemas.microsoft.com/office/drawing/2014/main" id="{08733AD6-F02C-4B1A-858B-0A2A1B7E75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584" y="268418"/>
            <a:ext cx="1770184" cy="47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85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48610-7EEC-4844-A2C9-C736CEA9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17C994-651D-4DEA-9D85-DC8F1AB06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7582ED-81E1-49E0-8DA4-DB79E077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A75F-49A3-43C9-9C24-4C6A7F43A0ED}" type="datetime1">
              <a:rPr lang="fr-CH" smtClean="0"/>
              <a:t>11.04.2022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F52106-E367-4B3B-AD78-6C517EE3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M05: Open Science and Ethics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FE19AD-9790-4229-B8EE-E21418F2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8AF1-BF22-4A7A-B3D0-3FC8B2AD50F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141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F7790-4B1C-4932-8122-1C8336F3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D65DE3-7713-455E-94D5-38C9E4E43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5714C8-A262-488C-A4F7-15989D387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C1CCD0-30BC-4E5D-B3CE-B11476F8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B041-8B62-4986-97F4-59379DDE4084}" type="datetime1">
              <a:rPr lang="fr-CH" smtClean="0"/>
              <a:t>11.04.2022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5D6E65-F7B2-4FA8-A297-0200D5B2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M05: Open Science and Ethics</a:t>
            </a:r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881324-DA1E-4FE0-8FE2-E2224418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8AF1-BF22-4A7A-B3D0-3FC8B2AD50F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473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C76F3-8B82-4C5A-BD36-6057A3D0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0FFC9-2EBC-4B35-9F1A-F8AFBB930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6C67AC-35BE-460F-AF74-7401BB6F2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63C044-4889-4271-82ED-F1BDB7926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16D2F34-2FE2-4A48-A490-0E36F58C0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862803A-3385-41EE-9DA5-4C784D07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47CC-F7C4-44A1-AC1C-8AAB1353078B}" type="datetime1">
              <a:rPr lang="fr-CH" smtClean="0"/>
              <a:t>11.04.2022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4A4C06-F834-4690-8BA1-522298F4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M05: Open Science and Ethics</a:t>
            </a:r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1130FE-8B4E-472C-B986-E7913B1F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8AF1-BF22-4A7A-B3D0-3FC8B2AD50F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814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291B8-B824-4FB2-913F-5BBD5668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9EB352-5DA1-4756-84B0-9F849BC0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CD56-B0C6-482C-B7FB-D27C803F0AAE}" type="datetime1">
              <a:rPr lang="fr-CH" smtClean="0"/>
              <a:t>11.04.2022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B35CC0-812C-452D-803E-7ABF9B46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M05: Open Science and Ethics</a:t>
            </a:r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190CA6-510C-4D5E-9C33-726D4BEB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8AF1-BF22-4A7A-B3D0-3FC8B2AD50F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221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B87C9A-5E0B-44D9-8B50-28ECE5B9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5C64-4E0D-455A-B379-99EA777648FE}" type="datetime1">
              <a:rPr lang="fr-CH" smtClean="0"/>
              <a:t>11.04.2022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FBDA13-1B2D-4DA8-8572-9A33360B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M05: Open Science and Ethics</a:t>
            </a:r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DB9474-BA80-469D-9BDA-27E94E67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8AF1-BF22-4A7A-B3D0-3FC8B2AD50F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083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139F2D-6015-4CC9-A1BC-74174FC1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0240A-3A4D-47DD-B81C-8C567B7F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591328-CFEF-4C38-9D56-A88AAF22B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5CF7B6-1505-41FA-936C-2E820683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569-1964-4842-9AC9-C1659C8F9188}" type="datetime1">
              <a:rPr lang="fr-CH" smtClean="0"/>
              <a:t>11.04.2022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6869C7-8B8F-4563-BADC-D3FD281A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M05: Open Science and Ethics</a:t>
            </a:r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E9C019-0C1E-478A-9265-B92BB6ED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8AF1-BF22-4A7A-B3D0-3FC8B2AD50F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6585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4A3EA-1F3D-40DC-9D62-2BF2F7791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4468C92-735C-470C-A486-DFD1CA407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411316-502B-4580-AA84-B7FB414AA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893F4C-CB75-4F3C-B628-567A4B9D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A628-1129-46B0-B36A-372BAD9711C0}" type="datetime1">
              <a:rPr lang="fr-CH" smtClean="0"/>
              <a:t>11.04.2022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05DD0E-9B62-4FFB-8AC2-90FD1CF3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M05: Open Science and Ethics</a:t>
            </a:r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21465E-7B91-4137-912F-DE423049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8AF1-BF22-4A7A-B3D0-3FC8B2AD50F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720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9541BEA-4234-4BD1-92EB-A7C9C50C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815C7F-BD23-4239-BE9C-49B095364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5BD2FB-1019-4F77-BA73-8E77D61AD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6DE22-E4A2-4847-82B7-EA0308F60B07}" type="datetime1">
              <a:rPr lang="fr-CH" smtClean="0"/>
              <a:t>11.04.2022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3BCE33-FF72-4D1E-B07E-D1A5A9EFF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M05: Open Science and Ethics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57FB4D-BEEE-43AF-A4DE-78FE84249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88AF1-BF22-4A7A-B3D0-3FC8B2AD50F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362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xresubles/m05_miniproject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446D5-C3F6-4918-B3EB-13CAB57BE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err="1"/>
              <a:t>Reproductibility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7BE2AA-C03F-4279-A25A-FA2366416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H" err="1">
                <a:ea typeface="+mn-lt"/>
                <a:cs typeface="+mn-lt"/>
              </a:rPr>
              <a:t>Sierro</a:t>
            </a:r>
            <a:r>
              <a:rPr lang="fr-CH">
                <a:ea typeface="+mn-lt"/>
                <a:cs typeface="+mn-lt"/>
              </a:rPr>
              <a:t> Romain &amp; Favre Lenny &amp; Khalil Mohamed</a:t>
            </a:r>
            <a:endParaRPr lang="fr-FR">
              <a:ea typeface="+mn-lt"/>
              <a:cs typeface="+mn-lt"/>
            </a:endParaRPr>
          </a:p>
          <a:p>
            <a:r>
              <a:rPr lang="fr-CH" err="1">
                <a:ea typeface="+mn-lt"/>
                <a:cs typeface="+mn-lt"/>
              </a:rPr>
              <a:t>Github</a:t>
            </a:r>
            <a:r>
              <a:rPr lang="fr-CH">
                <a:ea typeface="+mn-lt"/>
                <a:cs typeface="+mn-lt"/>
              </a:rPr>
              <a:t>: </a:t>
            </a:r>
            <a:endParaRPr lang="fr-CH"/>
          </a:p>
          <a:p>
            <a:r>
              <a:rPr lang="fr-CH">
                <a:ea typeface="+mn-lt"/>
                <a:cs typeface="+mn-lt"/>
                <a:hlinkClick r:id="rId2"/>
              </a:rPr>
              <a:t>https://github.com/Chxresubles/m05_miniprojects</a:t>
            </a:r>
            <a:endParaRPr lang="fr-CH"/>
          </a:p>
          <a:p>
            <a:endParaRPr lang="fr-CH">
              <a:cs typeface="Calibri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9DF06-EAEC-40F7-83E1-8CDDD198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B3A5-9CB8-49FE-9047-CC6360D8719B}" type="datetime1">
              <a:rPr lang="fr-CH" smtClean="0"/>
              <a:t>11.04.2022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48916F-67DA-4024-8B88-D9BB4AC7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M05: Open Science and Ethics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89EA62-C22C-45FF-BBAC-B22DFF1C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8AF1-BF22-4A7A-B3D0-3FC8B2AD50FA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053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B6036-8319-403C-84C0-4408C52F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Content Table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03F1CF-4039-4021-AECC-4D5F8B090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CH"/>
              <a:t>Data and Workflow Management</a:t>
            </a:r>
            <a:endParaRPr lang="fr-FR"/>
          </a:p>
          <a:p>
            <a:pPr marL="514350" indent="-514350">
              <a:buFont typeface="+mj-lt"/>
              <a:buAutoNum type="arabicPeriod"/>
            </a:pPr>
            <a:r>
              <a:rPr lang="fr-CH"/>
              <a:t>Version Control </a:t>
            </a:r>
            <a:r>
              <a:rPr lang="fr-CH" err="1"/>
              <a:t>with</a:t>
            </a:r>
            <a:r>
              <a:rPr lang="fr-CH"/>
              <a:t> Git</a:t>
            </a:r>
            <a:endParaRPr lang="fr-CH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fr-CH"/>
              <a:t>Code Sharing </a:t>
            </a:r>
            <a:r>
              <a:rPr lang="fr-CH" err="1"/>
              <a:t>with</a:t>
            </a:r>
            <a:r>
              <a:rPr lang="fr-CH"/>
              <a:t> GitHub</a:t>
            </a:r>
            <a:endParaRPr lang="fr-CH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fr-CH"/>
              <a:t>Unit </a:t>
            </a:r>
            <a:r>
              <a:rPr lang="fr-CH" err="1"/>
              <a:t>Testing</a:t>
            </a:r>
            <a:r>
              <a:rPr lang="fr-CH"/>
              <a:t> and </a:t>
            </a:r>
            <a:r>
              <a:rPr lang="fr-CH" err="1"/>
              <a:t>Continuous</a:t>
            </a:r>
            <a:r>
              <a:rPr lang="fr-CH"/>
              <a:t> </a:t>
            </a:r>
            <a:r>
              <a:rPr lang="fr-CH" err="1"/>
              <a:t>Integration</a:t>
            </a:r>
            <a:endParaRPr lang="fr-CH"/>
          </a:p>
          <a:p>
            <a:pPr marL="514350" indent="-514350">
              <a:buFont typeface="+mj-lt"/>
              <a:buAutoNum type="arabicPeriod"/>
            </a:pPr>
            <a:r>
              <a:rPr lang="fr-CH"/>
              <a:t>Code Documentation and Scientific Reports</a:t>
            </a:r>
            <a:endParaRPr lang="fr-CH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fr-CH"/>
              <a:t>Packaging, </a:t>
            </a:r>
            <a:r>
              <a:rPr lang="fr-CH" err="1"/>
              <a:t>Deployment</a:t>
            </a:r>
            <a:r>
              <a:rPr lang="fr-CH"/>
              <a:t> and </a:t>
            </a:r>
            <a:r>
              <a:rPr lang="fr-CH" err="1"/>
              <a:t>Licensing</a:t>
            </a:r>
            <a:endParaRPr lang="fr-CH"/>
          </a:p>
          <a:p>
            <a:pPr marL="514350" indent="-514350">
              <a:buFont typeface="+mj-lt"/>
              <a:buAutoNum type="arabicPeriod"/>
            </a:pPr>
            <a:r>
              <a:rPr lang="fr-CH"/>
              <a:t>Conclusion</a:t>
            </a:r>
            <a:endParaRPr lang="fr-CH">
              <a:cs typeface="Calibri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4C052F-22B5-41B5-9DFD-4216A830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AA58-5C41-4BFA-9AFE-69EC6476D9A0}" type="datetime1">
              <a:rPr lang="fr-CH" smtClean="0"/>
              <a:t>11.04.2022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47A055-DAA0-4D09-9010-B88766D3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M05: Open Science and Ethics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C934F3-F022-4734-9D6B-866E5701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8AF1-BF22-4A7A-B3D0-3FC8B2AD50FA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4136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5287D-EBD2-480C-BD93-099E443B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Data and Workflow Management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20FC69-64B5-45EB-9D56-89DFE4BB1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Dataset </a:t>
            </a:r>
            <a:r>
              <a:rPr lang="en-GB">
                <a:sym typeface="Wingdings" panose="05000000000000000000" pitchFamily="2" charset="2"/>
              </a:rPr>
              <a:t> secondary source</a:t>
            </a:r>
            <a:endParaRPr lang="en-GB"/>
          </a:p>
          <a:p>
            <a:pPr lvl="1"/>
            <a:r>
              <a:rPr lang="en-GB"/>
              <a:t>Wine quality: 2 sub-datasets (Red wine, White wine)</a:t>
            </a:r>
            <a:endParaRPr lang="en-GB">
              <a:cs typeface="Calibri"/>
            </a:endParaRPr>
          </a:p>
          <a:p>
            <a:pPr lvl="1"/>
            <a:r>
              <a:rPr lang="en-GB"/>
              <a:t>Boston House Prices:  13 features per house and their price</a:t>
            </a:r>
            <a:endParaRPr lang="en-GB">
              <a:cs typeface="Calibri" panose="020F0502020204030204"/>
            </a:endParaRPr>
          </a:p>
          <a:p>
            <a:r>
              <a:rPr lang="en-GB"/>
              <a:t>Workflow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90007F-B80D-4482-AC3B-4327A1CB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96A-43CD-4D90-9D70-6071E4CC2147}" type="datetime1">
              <a:rPr lang="fr-CH" smtClean="0"/>
              <a:t>11.04.2022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FBFF04-8C28-478A-BE48-04A7BF95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M05: Open Science and Ethics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78D8E6-A576-4F40-8960-8B94DEA2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8AF1-BF22-4A7A-B3D0-3FC8B2AD50FA}" type="slidenum">
              <a:rPr lang="fr-CH" smtClean="0"/>
              <a:t>3</a:t>
            </a:fld>
            <a:endParaRPr lang="fr-CH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BB3E0F3B-48DB-49A6-87DD-5CCD76096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238083"/>
              </p:ext>
            </p:extLst>
          </p:nvPr>
        </p:nvGraphicFramePr>
        <p:xfrm>
          <a:off x="1703355" y="3630835"/>
          <a:ext cx="878529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621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39D9E-55F8-4314-B320-DE0B87EB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Version Control </a:t>
            </a:r>
            <a:r>
              <a:rPr lang="fr-CH" err="1"/>
              <a:t>with</a:t>
            </a:r>
            <a:r>
              <a:rPr lang="fr-CH"/>
              <a:t>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3C70E6-6346-46AF-9850-10B8405EF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H"/>
              <a:t>How </a:t>
            </a:r>
            <a:r>
              <a:rPr lang="fr-CH" err="1"/>
              <a:t>we</a:t>
            </a:r>
            <a:r>
              <a:rPr lang="fr-CH"/>
              <a:t> </a:t>
            </a:r>
            <a:r>
              <a:rPr lang="fr-CH" err="1"/>
              <a:t>worked</a:t>
            </a:r>
            <a:r>
              <a:rPr lang="fr-CH"/>
              <a:t> ?</a:t>
            </a:r>
          </a:p>
          <a:p>
            <a:pPr lvl="1"/>
            <a:r>
              <a:rPr lang="fr-CH"/>
              <a:t>Never </a:t>
            </a:r>
            <a:r>
              <a:rPr lang="fr-CH" err="1"/>
              <a:t>work</a:t>
            </a:r>
            <a:r>
              <a:rPr lang="fr-CH"/>
              <a:t> on </a:t>
            </a:r>
            <a:r>
              <a:rPr lang="fr-CH" err="1"/>
              <a:t>branch</a:t>
            </a:r>
            <a:r>
              <a:rPr lang="fr-CH"/>
              <a:t> «master»</a:t>
            </a:r>
            <a:endParaRPr lang="fr-CH">
              <a:cs typeface="Calibri"/>
            </a:endParaRPr>
          </a:p>
          <a:p>
            <a:pPr lvl="1"/>
            <a:r>
              <a:rPr lang="fr-CH"/>
              <a:t>New </a:t>
            </a:r>
            <a:r>
              <a:rPr lang="fr-CH" err="1"/>
              <a:t>development</a:t>
            </a:r>
            <a:r>
              <a:rPr lang="fr-CH"/>
              <a:t> </a:t>
            </a:r>
            <a:r>
              <a:rPr lang="fr-CH" err="1"/>
              <a:t>branch</a:t>
            </a:r>
            <a:r>
              <a:rPr lang="fr-CH"/>
              <a:t> for </a:t>
            </a:r>
            <a:r>
              <a:rPr lang="fr-CH" err="1"/>
              <a:t>every</a:t>
            </a:r>
            <a:r>
              <a:rPr lang="fr-CH"/>
              <a:t> new </a:t>
            </a:r>
            <a:r>
              <a:rPr lang="fr-CH" err="1"/>
              <a:t>functionnality</a:t>
            </a:r>
            <a:endParaRPr lang="fr-CH"/>
          </a:p>
          <a:p>
            <a:pPr lvl="1"/>
            <a:r>
              <a:rPr lang="fr-CH" err="1"/>
              <a:t>Commits</a:t>
            </a:r>
            <a:r>
              <a:rPr lang="fr-CH"/>
              <a:t> </a:t>
            </a:r>
            <a:r>
              <a:rPr lang="fr-CH" err="1"/>
              <a:t>with</a:t>
            </a:r>
            <a:r>
              <a:rPr lang="fr-CH"/>
              <a:t> </a:t>
            </a:r>
            <a:r>
              <a:rPr lang="fr-CH" err="1"/>
              <a:t>clear</a:t>
            </a:r>
            <a:r>
              <a:rPr lang="fr-CH"/>
              <a:t> messages</a:t>
            </a:r>
            <a:endParaRPr lang="fr-CH">
              <a:cs typeface="Calibri" panose="020F0502020204030204"/>
            </a:endParaRPr>
          </a:p>
          <a:p>
            <a:pPr lvl="1"/>
            <a:r>
              <a:rPr lang="fr-CH">
                <a:cs typeface="Calibri" panose="020F0502020204030204"/>
              </a:rPr>
              <a:t>Once a </a:t>
            </a:r>
            <a:r>
              <a:rPr lang="fr-CH" err="1">
                <a:cs typeface="Calibri" panose="020F0502020204030204"/>
              </a:rPr>
              <a:t>branch</a:t>
            </a:r>
            <a:r>
              <a:rPr lang="fr-CH">
                <a:cs typeface="Calibri" panose="020F0502020204030204"/>
              </a:rPr>
              <a:t> </a:t>
            </a:r>
            <a:r>
              <a:rPr lang="fr-CH" err="1">
                <a:cs typeface="Calibri" panose="020F0502020204030204"/>
              </a:rPr>
              <a:t>is</a:t>
            </a:r>
            <a:r>
              <a:rPr lang="fr-CH">
                <a:cs typeface="Calibri" panose="020F0502020204030204"/>
              </a:rPr>
              <a:t> </a:t>
            </a:r>
            <a:r>
              <a:rPr lang="fr-CH" err="1">
                <a:cs typeface="Calibri" panose="020F0502020204030204"/>
              </a:rPr>
              <a:t>ready</a:t>
            </a:r>
            <a:r>
              <a:rPr lang="fr-CH">
                <a:cs typeface="Calibri" panose="020F0502020204030204"/>
              </a:rPr>
              <a:t>, has been </a:t>
            </a:r>
            <a:r>
              <a:rPr lang="fr-CH" err="1">
                <a:cs typeface="Calibri" panose="020F0502020204030204"/>
              </a:rPr>
              <a:t>tested</a:t>
            </a:r>
            <a:r>
              <a:rPr lang="fr-CH">
                <a:cs typeface="Calibri" panose="020F0502020204030204"/>
              </a:rPr>
              <a:t> and </a:t>
            </a:r>
            <a:r>
              <a:rPr lang="fr-CH" err="1">
                <a:cs typeface="Calibri" panose="020F0502020204030204"/>
              </a:rPr>
              <a:t>reviewed</a:t>
            </a:r>
            <a:r>
              <a:rPr lang="fr-CH">
                <a:cs typeface="Calibri" panose="020F0502020204030204"/>
              </a:rPr>
              <a:t>:</a:t>
            </a:r>
          </a:p>
          <a:p>
            <a:pPr lvl="2"/>
            <a:r>
              <a:rPr lang="fr-CH">
                <a:cs typeface="Calibri" panose="020F0502020204030204"/>
              </a:rPr>
              <a:t>Squash and merge to the master</a:t>
            </a:r>
          </a:p>
          <a:p>
            <a:pPr lvl="2"/>
            <a:r>
              <a:rPr lang="fr-CH" err="1">
                <a:cs typeface="Calibri" panose="020F0502020204030204"/>
              </a:rPr>
              <a:t>Delete</a:t>
            </a:r>
            <a:r>
              <a:rPr lang="fr-CH">
                <a:cs typeface="Calibri" panose="020F0502020204030204"/>
              </a:rPr>
              <a:t> the </a:t>
            </a:r>
            <a:r>
              <a:rPr lang="fr-CH" err="1">
                <a:cs typeface="Calibri" panose="020F0502020204030204"/>
              </a:rPr>
              <a:t>development</a:t>
            </a:r>
            <a:r>
              <a:rPr lang="fr-CH">
                <a:cs typeface="Calibri" panose="020F0502020204030204"/>
              </a:rPr>
              <a:t> </a:t>
            </a:r>
            <a:r>
              <a:rPr lang="fr-CH" err="1">
                <a:cs typeface="Calibri" panose="020F0502020204030204"/>
              </a:rPr>
              <a:t>branch</a:t>
            </a:r>
            <a:endParaRPr lang="fr-CH">
              <a:cs typeface="Calibri" panose="020F0502020204030204"/>
            </a:endParaRPr>
          </a:p>
          <a:p>
            <a:pPr lvl="1"/>
            <a:endParaRPr lang="fr-CH">
              <a:cs typeface="Calibri" panose="020F0502020204030204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0F268C-27A5-4E65-9AEC-E264F40C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9A00-47B3-4045-81E8-65A2A0BB876C}" type="datetime1">
              <a:rPr lang="fr-CH" smtClean="0"/>
              <a:t>11.04.2022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BBFDB2-E7CC-4658-9224-A80F5760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M05: Open Science and Ethics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2689F7-A876-4264-98AA-0E9AE039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8AF1-BF22-4A7A-B3D0-3FC8B2AD50FA}" type="slidenum">
              <a:rPr lang="fr-CH" smtClean="0"/>
              <a:t>4</a:t>
            </a:fld>
            <a:endParaRPr lang="fr-CH"/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9546F307-5F05-4A93-C74D-E433378C9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8" y="3894571"/>
            <a:ext cx="6373283" cy="215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3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D72CB-E060-4167-A5BB-6014E330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Code Sharing </a:t>
            </a:r>
            <a:r>
              <a:rPr lang="fr-CH" err="1"/>
              <a:t>with</a:t>
            </a:r>
            <a:r>
              <a:rPr lang="fr-CH"/>
              <a:t>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9167A7-DE84-413B-82B3-833C7A53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H">
                <a:cs typeface="Calibri"/>
              </a:rPr>
              <a:t>GitHub repo structure:</a:t>
            </a:r>
          </a:p>
          <a:p>
            <a:pPr lvl="1"/>
            <a:r>
              <a:rPr lang="fr-CH">
                <a:cs typeface="Calibri"/>
              </a:rPr>
              <a:t>«.</a:t>
            </a:r>
            <a:r>
              <a:rPr lang="fr-CH" err="1">
                <a:cs typeface="Calibri"/>
              </a:rPr>
              <a:t>github</a:t>
            </a:r>
            <a:r>
              <a:rPr lang="fr-CH">
                <a:cs typeface="Calibri"/>
              </a:rPr>
              <a:t>/workflows/» : GitHub workflow files for CI</a:t>
            </a:r>
          </a:p>
          <a:p>
            <a:pPr lvl="1"/>
            <a:r>
              <a:rPr lang="fr-CH">
                <a:ea typeface="+mn-lt"/>
                <a:cs typeface="+mn-lt"/>
              </a:rPr>
              <a:t>«</a:t>
            </a:r>
            <a:r>
              <a:rPr lang="fr-CH">
                <a:cs typeface="Calibri"/>
              </a:rPr>
              <a:t>docs</a:t>
            </a:r>
            <a:r>
              <a:rPr lang="fr-CH">
                <a:ea typeface="+mn-lt"/>
                <a:cs typeface="+mn-lt"/>
              </a:rPr>
              <a:t>» : </a:t>
            </a:r>
            <a:r>
              <a:rPr lang="fr-CH" err="1">
                <a:ea typeface="+mn-lt"/>
                <a:cs typeface="+mn-lt"/>
              </a:rPr>
              <a:t>Contains</a:t>
            </a:r>
            <a:r>
              <a:rPr lang="fr-CH">
                <a:ea typeface="+mn-lt"/>
                <a:cs typeface="+mn-lt"/>
              </a:rPr>
              <a:t> the package documentation</a:t>
            </a:r>
            <a:endParaRPr lang="fr-CH"/>
          </a:p>
          <a:p>
            <a:pPr lvl="1"/>
            <a:r>
              <a:rPr lang="fr-CH">
                <a:cs typeface="Calibri"/>
              </a:rPr>
              <a:t>«m05/</a:t>
            </a:r>
            <a:r>
              <a:rPr lang="fr-CH" err="1">
                <a:cs typeface="Calibri"/>
              </a:rPr>
              <a:t>utils</a:t>
            </a:r>
            <a:r>
              <a:rPr lang="fr-CH">
                <a:cs typeface="Calibri"/>
              </a:rPr>
              <a:t>/» : Common Python modules</a:t>
            </a:r>
          </a:p>
          <a:p>
            <a:pPr lvl="1"/>
            <a:r>
              <a:rPr lang="fr-CH">
                <a:cs typeface="Calibri"/>
              </a:rPr>
              <a:t>«</a:t>
            </a:r>
            <a:r>
              <a:rPr lang="fr-CH">
                <a:ea typeface="+mn-lt"/>
                <a:cs typeface="+mn-lt"/>
              </a:rPr>
              <a:t>m05/</a:t>
            </a:r>
            <a:r>
              <a:rPr lang="fr-CH" err="1">
                <a:cs typeface="Calibri"/>
              </a:rPr>
              <a:t>boston_house_prices</a:t>
            </a:r>
            <a:r>
              <a:rPr lang="fr-CH">
                <a:cs typeface="Calibri"/>
              </a:rPr>
              <a:t>/» + «</a:t>
            </a:r>
            <a:r>
              <a:rPr lang="fr-CH">
                <a:ea typeface="+mn-lt"/>
                <a:cs typeface="+mn-lt"/>
              </a:rPr>
              <a:t>m05/</a:t>
            </a:r>
            <a:r>
              <a:rPr lang="fr-CH" err="1">
                <a:cs typeface="Calibri"/>
              </a:rPr>
              <a:t>wine_quality</a:t>
            </a:r>
            <a:r>
              <a:rPr lang="fr-CH">
                <a:cs typeface="Calibri"/>
              </a:rPr>
              <a:t>/» : Project </a:t>
            </a:r>
            <a:r>
              <a:rPr lang="fr-CH" err="1">
                <a:cs typeface="Calibri"/>
              </a:rPr>
              <a:t>specific</a:t>
            </a:r>
            <a:r>
              <a:rPr lang="fr-CH">
                <a:cs typeface="Calibri"/>
              </a:rPr>
              <a:t> Python modules + a copy of Data in «</a:t>
            </a:r>
            <a:r>
              <a:rPr lang="fr-CH" err="1">
                <a:cs typeface="Calibri"/>
              </a:rPr>
              <a:t>dataset</a:t>
            </a:r>
            <a:r>
              <a:rPr lang="fr-CH">
                <a:cs typeface="Calibri"/>
              </a:rPr>
              <a:t>/»</a:t>
            </a:r>
          </a:p>
          <a:p>
            <a:pPr lvl="1"/>
            <a:r>
              <a:rPr lang="fr-CH">
                <a:cs typeface="Calibri"/>
              </a:rPr>
              <a:t>«test/» : Unit tests for all Python modules</a:t>
            </a:r>
          </a:p>
          <a:p>
            <a:pPr lvl="1"/>
            <a:r>
              <a:rPr lang="fr-CH">
                <a:cs typeface="Calibri"/>
              </a:rPr>
              <a:t>«READMD.md» : README file</a:t>
            </a:r>
          </a:p>
          <a:p>
            <a:pPr lvl="1"/>
            <a:r>
              <a:rPr lang="fr-CH">
                <a:cs typeface="Calibri"/>
              </a:rPr>
              <a:t>«requirements.txt» : List of </a:t>
            </a:r>
            <a:r>
              <a:rPr lang="fr-CH" err="1">
                <a:cs typeface="Calibri"/>
              </a:rPr>
              <a:t>required</a:t>
            </a:r>
            <a:r>
              <a:rPr lang="fr-CH">
                <a:cs typeface="Calibri"/>
              </a:rPr>
              <a:t> Python packages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CE362A-4323-42B2-8DEB-AE26993E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F914-3A84-4BCF-9061-B201C97CECB4}" type="datetime1">
              <a:rPr lang="fr-CH" smtClean="0"/>
              <a:t>11.04.2022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CE7A02-64A7-4418-86B3-4DDF2F7E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M05: Open Science and Ethics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D5590D-D0C2-48DE-9293-EFC88DC7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8AF1-BF22-4A7A-B3D0-3FC8B2AD50FA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4173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D4E1B-DF10-453E-8ECF-120B002E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Unit </a:t>
            </a:r>
            <a:r>
              <a:rPr lang="fr-CH" err="1"/>
              <a:t>Testing</a:t>
            </a:r>
            <a:r>
              <a:rPr lang="fr-CH"/>
              <a:t> and </a:t>
            </a:r>
            <a:r>
              <a:rPr lang="fr-CH" err="1"/>
              <a:t>Continuous</a:t>
            </a:r>
            <a:r>
              <a:rPr lang="fr-CH"/>
              <a:t> </a:t>
            </a:r>
            <a:r>
              <a:rPr lang="fr-CH" err="1"/>
              <a:t>Integration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ACE2CE-B95F-41A3-93B1-71283D300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H">
                <a:cs typeface="Calibri"/>
              </a:rPr>
              <a:t>The </a:t>
            </a:r>
            <a:r>
              <a:rPr lang="fr-CH" err="1">
                <a:cs typeface="Calibri"/>
              </a:rPr>
              <a:t>Pytest</a:t>
            </a:r>
            <a:r>
              <a:rPr lang="fr-CH">
                <a:cs typeface="Calibri"/>
              </a:rPr>
              <a:t> </a:t>
            </a:r>
            <a:r>
              <a:rPr lang="fr-CH" err="1">
                <a:cs typeface="Calibri"/>
              </a:rPr>
              <a:t>runner</a:t>
            </a:r>
            <a:r>
              <a:rPr lang="fr-CH">
                <a:cs typeface="Calibri"/>
              </a:rPr>
              <a:t> </a:t>
            </a:r>
            <a:r>
              <a:rPr lang="fr-CH" err="1">
                <a:cs typeface="Calibri"/>
              </a:rPr>
              <a:t>is</a:t>
            </a:r>
            <a:r>
              <a:rPr lang="fr-CH">
                <a:cs typeface="Calibri"/>
              </a:rPr>
              <a:t> </a:t>
            </a:r>
            <a:r>
              <a:rPr lang="fr-CH" err="1">
                <a:cs typeface="Calibri"/>
              </a:rPr>
              <a:t>used</a:t>
            </a:r>
            <a:endParaRPr lang="fr-CH">
              <a:cs typeface="Calibri"/>
            </a:endParaRPr>
          </a:p>
          <a:p>
            <a:r>
              <a:rPr lang="fr-CH">
                <a:cs typeface="Calibri"/>
              </a:rPr>
              <a:t>One file of test per module</a:t>
            </a:r>
          </a:p>
          <a:p>
            <a:r>
              <a:rPr lang="fr-CH">
                <a:cs typeface="Calibri"/>
              </a:rPr>
              <a:t>92% of code </a:t>
            </a:r>
            <a:r>
              <a:rPr lang="fr-CH" err="1">
                <a:cs typeface="Calibri"/>
              </a:rPr>
              <a:t>coverage</a:t>
            </a:r>
            <a:endParaRPr lang="fr-CH">
              <a:cs typeface="Calibri"/>
            </a:endParaRPr>
          </a:p>
          <a:p>
            <a:r>
              <a:rPr lang="fr-CH">
                <a:cs typeface="Calibri"/>
              </a:rPr>
              <a:t>Main </a:t>
            </a:r>
            <a:r>
              <a:rPr lang="fr-CH" err="1">
                <a:cs typeface="Calibri"/>
              </a:rPr>
              <a:t>with</a:t>
            </a:r>
            <a:r>
              <a:rPr lang="fr-CH">
                <a:cs typeface="Calibri"/>
              </a:rPr>
              <a:t> </a:t>
            </a:r>
            <a:r>
              <a:rPr lang="fr-CH" err="1">
                <a:cs typeface="Calibri"/>
              </a:rPr>
              <a:t>argparse</a:t>
            </a:r>
            <a:r>
              <a:rPr lang="fr-CH">
                <a:cs typeface="Calibri"/>
              </a:rPr>
              <a:t> </a:t>
            </a:r>
            <a:r>
              <a:rPr lang="fr-CH" err="1">
                <a:cs typeface="Calibri"/>
              </a:rPr>
              <a:t>untested</a:t>
            </a:r>
            <a:endParaRPr lang="fr-CH">
              <a:cs typeface="Calibri"/>
            </a:endParaRPr>
          </a:p>
          <a:p>
            <a:endParaRPr lang="fr-CH">
              <a:cs typeface="Calibri"/>
            </a:endParaRPr>
          </a:p>
          <a:p>
            <a:pPr marL="0" indent="0">
              <a:buNone/>
            </a:pPr>
            <a:endParaRPr lang="fr-CH">
              <a:cs typeface="Calibri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34CE95-6866-4903-ABCA-78085C4F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20C7-C4D4-4B99-8A9D-75E8859318CB}" type="datetime1">
              <a:rPr lang="fr-CH" smtClean="0"/>
              <a:t>11.04.2022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E219C-7C07-469D-9055-72BECCC0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M05: Open Science and Ethics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E61D0E-6B95-4375-93B4-E1A76273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8AF1-BF22-4A7A-B3D0-3FC8B2AD50FA}" type="slidenum">
              <a:rPr lang="fr-CH" smtClean="0"/>
              <a:t>6</a:t>
            </a:fld>
            <a:endParaRPr lang="fr-CH"/>
          </a:p>
        </p:txBody>
      </p:sp>
      <p:pic>
        <p:nvPicPr>
          <p:cNvPr id="7" name="Image 7" descr="Une image contenant texte, intérieur, capture d’écran, noir&#10;&#10;Description générée automatiquement">
            <a:extLst>
              <a:ext uri="{FF2B5EF4-FFF2-40B4-BE49-F238E27FC236}">
                <a16:creationId xmlns:a16="http://schemas.microsoft.com/office/drawing/2014/main" id="{CFD3EFE3-2879-49EF-33D2-958AEA28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908" y="1828800"/>
            <a:ext cx="2314012" cy="411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A08F97-15E9-444D-AA1A-536F2CA26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5529" y="3914078"/>
            <a:ext cx="5039452" cy="2340659"/>
          </a:xfrm>
          <a:prstGeom prst="rect">
            <a:avLst/>
          </a:prstGeom>
        </p:spPr>
      </p:pic>
      <p:pic>
        <p:nvPicPr>
          <p:cNvPr id="9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2B9B88D7-ABC4-6A78-4960-98DEA5867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142" y="1834621"/>
            <a:ext cx="17335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2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6DBE0-1916-416D-85CA-1B28D9EA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Code Documentation and Scientific Reports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256656-82B7-4843-B424-FCE3C09FE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088"/>
            <a:ext cx="471351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H">
                <a:cs typeface="Calibri"/>
              </a:rPr>
              <a:t>Documentation </a:t>
            </a:r>
            <a:r>
              <a:rPr lang="fr-CH" err="1">
                <a:cs typeface="Calibri"/>
              </a:rPr>
              <a:t>created</a:t>
            </a:r>
            <a:r>
              <a:rPr lang="fr-CH">
                <a:cs typeface="Calibri"/>
              </a:rPr>
              <a:t> </a:t>
            </a:r>
            <a:r>
              <a:rPr lang="fr-CH" err="1">
                <a:cs typeface="Calibri"/>
              </a:rPr>
              <a:t>with</a:t>
            </a:r>
            <a:r>
              <a:rPr lang="fr-CH">
                <a:cs typeface="Calibri"/>
              </a:rPr>
              <a:t> Sphinx in HTML format.</a:t>
            </a:r>
          </a:p>
          <a:p>
            <a:r>
              <a:rPr lang="fr-CH">
                <a:cs typeface="Calibri"/>
              </a:rPr>
              <a:t>Module documentation </a:t>
            </a:r>
            <a:r>
              <a:rPr lang="fr-CH" err="1">
                <a:cs typeface="Calibri"/>
              </a:rPr>
              <a:t>from</a:t>
            </a:r>
            <a:r>
              <a:rPr lang="fr-CH">
                <a:cs typeface="Calibri"/>
              </a:rPr>
              <a:t> </a:t>
            </a:r>
            <a:r>
              <a:rPr lang="fr-CH" err="1">
                <a:cs typeface="Calibri"/>
              </a:rPr>
              <a:t>docstrings</a:t>
            </a:r>
            <a:r>
              <a:rPr lang="fr-CH">
                <a:cs typeface="Calibri"/>
              </a:rPr>
              <a:t>.</a:t>
            </a:r>
          </a:p>
          <a:p>
            <a:r>
              <a:rPr lang="fr-CH">
                <a:cs typeface="Calibri"/>
              </a:rPr>
              <a:t>README.md file </a:t>
            </a:r>
            <a:r>
              <a:rPr lang="fr-CH" err="1">
                <a:cs typeface="Calibri"/>
              </a:rPr>
              <a:t>created</a:t>
            </a:r>
            <a:r>
              <a:rPr lang="fr-CH">
                <a:cs typeface="Calibri"/>
              </a:rPr>
              <a:t> for the GitHub repository.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D7541E-8664-419E-995E-792EB158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4668-78D0-4B90-B0F6-7C8CE8EFE575}" type="datetime1">
              <a:rPr lang="fr-CH" smtClean="0"/>
              <a:t>11.04.2022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64357E-714A-4242-84EF-56150D8B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M05: Open Science and Ethics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CAF55C-871A-4569-BAE1-B923B0C6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8AF1-BF22-4A7A-B3D0-3FC8B2AD50FA}" type="slidenum">
              <a:rPr lang="fr-CH" smtClean="0"/>
              <a:t>7</a:t>
            </a:fld>
            <a:endParaRPr lang="fr-CH"/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A60F0B47-0BB1-A6B3-F3FB-FDEBB2FBC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8173" y="1564122"/>
            <a:ext cx="5882857" cy="43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4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A5E91-F1D5-470C-8C4A-4D22355C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Packaging and Deployment</a:t>
            </a:r>
            <a:endParaRPr lang="fr-CH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77F83-7C62-4E80-BD72-4B1216F93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fr-CH">
                <a:ea typeface="+mn-lt"/>
                <a:cs typeface="+mn-lt"/>
              </a:rPr>
              <a:t>Can </a:t>
            </a:r>
            <a:r>
              <a:rPr lang="fr-CH" err="1">
                <a:ea typeface="+mn-lt"/>
                <a:cs typeface="+mn-lt"/>
              </a:rPr>
              <a:t>be</a:t>
            </a:r>
            <a:r>
              <a:rPr lang="fr-CH">
                <a:ea typeface="+mn-lt"/>
                <a:cs typeface="+mn-lt"/>
              </a:rPr>
              <a:t> </a:t>
            </a:r>
            <a:r>
              <a:rPr lang="fr-CH" err="1">
                <a:ea typeface="+mn-lt"/>
                <a:cs typeface="+mn-lt"/>
              </a:rPr>
              <a:t>easily</a:t>
            </a:r>
            <a:r>
              <a:rPr lang="fr-CH">
                <a:ea typeface="+mn-lt"/>
                <a:cs typeface="+mn-lt"/>
              </a:rPr>
              <a:t> </a:t>
            </a:r>
            <a:r>
              <a:rPr lang="fr-CH" err="1">
                <a:ea typeface="+mn-lt"/>
                <a:cs typeface="+mn-lt"/>
              </a:rPr>
              <a:t>installed</a:t>
            </a:r>
            <a:r>
              <a:rPr lang="fr-CH">
                <a:ea typeface="+mn-lt"/>
                <a:cs typeface="+mn-lt"/>
              </a:rPr>
              <a:t> and run </a:t>
            </a:r>
            <a:r>
              <a:rPr lang="fr-CH" err="1">
                <a:ea typeface="+mn-lt"/>
                <a:cs typeface="+mn-lt"/>
              </a:rPr>
              <a:t>from</a:t>
            </a:r>
            <a:r>
              <a:rPr lang="fr-CH">
                <a:ea typeface="+mn-lt"/>
                <a:cs typeface="+mn-lt"/>
              </a:rPr>
              <a:t> GitHub clone</a:t>
            </a:r>
            <a:endParaRPr lang="fr-CH"/>
          </a:p>
          <a:p>
            <a:pPr>
              <a:lnSpc>
                <a:spcPct val="150000"/>
              </a:lnSpc>
            </a:pPr>
            <a:r>
              <a:rPr lang="fr-CH"/>
              <a:t>«m05» as Python package </a:t>
            </a:r>
            <a:r>
              <a:rPr lang="fr-CH" err="1"/>
              <a:t>containing</a:t>
            </a:r>
            <a:r>
              <a:rPr lang="fr-CH"/>
              <a:t> </a:t>
            </a:r>
            <a:r>
              <a:rPr lang="fr-CH" err="1"/>
              <a:t>both</a:t>
            </a:r>
            <a:r>
              <a:rPr lang="fr-CH"/>
              <a:t> </a:t>
            </a:r>
            <a:r>
              <a:rPr lang="fr-CH" err="1"/>
              <a:t>wine_quality</a:t>
            </a:r>
            <a:r>
              <a:rPr lang="fr-CH"/>
              <a:t> and </a:t>
            </a:r>
            <a:r>
              <a:rPr lang="fr-CH" err="1"/>
              <a:t>boston_house_prices</a:t>
            </a:r>
            <a:r>
              <a:rPr lang="fr-CH"/>
              <a:t> </a:t>
            </a:r>
            <a:r>
              <a:rPr lang="fr-CH" err="1"/>
              <a:t>projects</a:t>
            </a:r>
            <a:endParaRPr lang="fr-CH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fr-CH" err="1"/>
              <a:t>Datasets</a:t>
            </a:r>
            <a:r>
              <a:rPr lang="fr-CH"/>
              <a:t> </a:t>
            </a:r>
            <a:r>
              <a:rPr lang="fr-CH" err="1"/>
              <a:t>included</a:t>
            </a:r>
            <a:r>
              <a:rPr lang="fr-CH"/>
              <a:t> in the package</a:t>
            </a:r>
          </a:p>
          <a:p>
            <a:pPr>
              <a:lnSpc>
                <a:spcPct val="150000"/>
              </a:lnSpc>
            </a:pPr>
            <a:r>
              <a:rPr lang="fr-CH"/>
              <a:t>CLI entry points for </a:t>
            </a:r>
            <a:r>
              <a:rPr lang="fr-CH" err="1"/>
              <a:t>both</a:t>
            </a:r>
            <a:r>
              <a:rPr lang="fr-CH"/>
              <a:t> </a:t>
            </a:r>
            <a:r>
              <a:rPr lang="fr-CH" err="1"/>
              <a:t>projects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43AA9E-BFCF-41C9-A061-B89F1048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D2A5-B7AA-41D3-B658-FB6F55D8921D}" type="datetime1">
              <a:rPr lang="fr-CH" smtClean="0"/>
              <a:t>11.04.2022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20305-164D-49BA-A0B4-5B5E77D9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M05: Open Science and Ethics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2125D2-5A20-42D9-98AD-C27A7D45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8AF1-BF22-4A7A-B3D0-3FC8B2AD50FA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740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A5E91-F1D5-470C-8C4A-4D22355C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Licensing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77F83-7C62-4E80-BD72-4B1216F93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H">
                <a:cs typeface="Calibri"/>
              </a:rPr>
              <a:t>BSD 2 clause</a:t>
            </a:r>
          </a:p>
          <a:p>
            <a:pPr lvl="1"/>
            <a:r>
              <a:rPr lang="fr-CH" err="1">
                <a:cs typeface="Calibri"/>
              </a:rPr>
              <a:t>Zero</a:t>
            </a:r>
            <a:r>
              <a:rPr lang="fr-CH">
                <a:cs typeface="Calibri"/>
              </a:rPr>
              <a:t> compliance </a:t>
            </a:r>
            <a:r>
              <a:rPr lang="fr-CH" err="1">
                <a:cs typeface="Calibri"/>
              </a:rPr>
              <a:t>cost</a:t>
            </a:r>
            <a:endParaRPr lang="fr-CH">
              <a:cs typeface="Calibri"/>
            </a:endParaRPr>
          </a:p>
          <a:p>
            <a:pPr lvl="1"/>
            <a:r>
              <a:rPr lang="fr-CH" err="1">
                <a:cs typeface="Calibri"/>
              </a:rPr>
              <a:t>Allows</a:t>
            </a:r>
            <a:r>
              <a:rPr lang="fr-CH">
                <a:cs typeface="Calibri"/>
              </a:rPr>
              <a:t> inclusion in </a:t>
            </a:r>
            <a:r>
              <a:rPr lang="fr-CH" err="1">
                <a:cs typeface="Calibri"/>
              </a:rPr>
              <a:t>both</a:t>
            </a:r>
            <a:r>
              <a:rPr lang="fr-CH">
                <a:cs typeface="Calibri"/>
              </a:rPr>
              <a:t> open source and commercial software</a:t>
            </a:r>
          </a:p>
          <a:p>
            <a:pPr indent="-514350"/>
            <a:endParaRPr lang="fr-CH">
              <a:cs typeface="Calibri"/>
            </a:endParaRPr>
          </a:p>
          <a:p>
            <a:pPr indent="-514350"/>
            <a:r>
              <a:rPr lang="fr-CH" err="1">
                <a:cs typeface="Calibri"/>
              </a:rPr>
              <a:t>Why</a:t>
            </a:r>
            <a:r>
              <a:rPr lang="fr-CH">
                <a:cs typeface="Calibri"/>
              </a:rPr>
              <a:t> ?</a:t>
            </a:r>
          </a:p>
          <a:p>
            <a:pPr lvl="1"/>
            <a:r>
              <a:rPr lang="fr-CH">
                <a:cs typeface="Calibri"/>
              </a:rPr>
              <a:t>It </a:t>
            </a:r>
            <a:r>
              <a:rPr lang="fr-CH" err="1">
                <a:cs typeface="Calibri"/>
              </a:rPr>
              <a:t>is</a:t>
            </a:r>
            <a:r>
              <a:rPr lang="fr-CH">
                <a:cs typeface="Calibri"/>
              </a:rPr>
              <a:t> </a:t>
            </a:r>
            <a:r>
              <a:rPr lang="fr-CH" err="1">
                <a:cs typeface="Calibri"/>
              </a:rPr>
              <a:t>commonly</a:t>
            </a:r>
            <a:r>
              <a:rPr lang="fr-CH">
                <a:cs typeface="Calibri"/>
              </a:rPr>
              <a:t> </a:t>
            </a:r>
            <a:r>
              <a:rPr lang="fr-CH" err="1">
                <a:cs typeface="Calibri"/>
              </a:rPr>
              <a:t>used</a:t>
            </a:r>
            <a:r>
              <a:rPr lang="fr-CH">
                <a:cs typeface="Calibri"/>
              </a:rPr>
              <a:t> for python packages</a:t>
            </a:r>
          </a:p>
          <a:p>
            <a:pPr lvl="1"/>
            <a:r>
              <a:rPr lang="fr-CH">
                <a:cs typeface="Calibri"/>
              </a:rPr>
              <a:t>It </a:t>
            </a:r>
            <a:r>
              <a:rPr lang="fr-CH" err="1">
                <a:cs typeface="Calibri"/>
              </a:rPr>
              <a:t>fits</a:t>
            </a:r>
            <a:r>
              <a:rPr lang="fr-CH">
                <a:cs typeface="Calibri"/>
              </a:rPr>
              <a:t> all </a:t>
            </a:r>
            <a:r>
              <a:rPr lang="fr-CH" err="1">
                <a:cs typeface="Calibri"/>
              </a:rPr>
              <a:t>our</a:t>
            </a:r>
            <a:r>
              <a:rPr lang="fr-CH">
                <a:cs typeface="Calibri"/>
              </a:rPr>
              <a:t> </a:t>
            </a:r>
            <a:r>
              <a:rPr lang="fr-CH" err="1">
                <a:cs typeface="Calibri"/>
              </a:rPr>
              <a:t>needs</a:t>
            </a:r>
            <a:endParaRPr lang="fr-CH">
              <a:cs typeface="Calibri"/>
            </a:endParaRPr>
          </a:p>
          <a:p>
            <a:pPr marL="0" indent="0">
              <a:buNone/>
            </a:pPr>
            <a:endParaRPr lang="fr-CH">
              <a:cs typeface="Calibri"/>
            </a:endParaRPr>
          </a:p>
          <a:p>
            <a:r>
              <a:rPr lang="fr-CH" err="1">
                <a:cs typeface="Calibri"/>
              </a:rPr>
              <a:t>Contained</a:t>
            </a:r>
            <a:r>
              <a:rPr lang="fr-CH">
                <a:cs typeface="Calibri"/>
              </a:rPr>
              <a:t> in LICENSE.txt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43AA9E-BFCF-41C9-A061-B89F1048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D2A5-B7AA-41D3-B658-FB6F55D8921D}" type="datetime1">
              <a:rPr lang="fr-CH" smtClean="0"/>
              <a:t>11.04.2022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20305-164D-49BA-A0B4-5B5E77D9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M05: Open Science and Ethics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2125D2-5A20-42D9-98AD-C27A7D45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8AF1-BF22-4A7A-B3D0-3FC8B2AD50FA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1399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Thème Office</vt:lpstr>
      <vt:lpstr>Reproductibility</vt:lpstr>
      <vt:lpstr>Content Table</vt:lpstr>
      <vt:lpstr>Data and Workflow Management</vt:lpstr>
      <vt:lpstr>Version Control with Git</vt:lpstr>
      <vt:lpstr>Code Sharing with GitHub</vt:lpstr>
      <vt:lpstr>Unit Testing and Continuous Integration</vt:lpstr>
      <vt:lpstr>Code Documentation and Scientific Reports</vt:lpstr>
      <vt:lpstr>Packaging and Deployment</vt:lpstr>
      <vt:lpstr>Licensing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Reproductibility</dc:title>
  <dc:creator>Mohamed Khalil</dc:creator>
  <cp:revision>3</cp:revision>
  <dcterms:created xsi:type="dcterms:W3CDTF">2022-02-28T12:57:50Z</dcterms:created>
  <dcterms:modified xsi:type="dcterms:W3CDTF">2022-04-11T07:14:59Z</dcterms:modified>
</cp:coreProperties>
</file>