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358" r:id="rId3"/>
    <p:sldId id="345" r:id="rId4"/>
    <p:sldId id="359" r:id="rId5"/>
    <p:sldId id="360" r:id="rId6"/>
    <p:sldId id="361" r:id="rId7"/>
    <p:sldId id="362" r:id="rId8"/>
    <p:sldId id="363" r:id="rId9"/>
    <p:sldId id="368" r:id="rId10"/>
    <p:sldId id="367" r:id="rId11"/>
    <p:sldId id="366" r:id="rId12"/>
    <p:sldId id="365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8EBF"/>
    <a:srgbClr val="FFFFFF"/>
    <a:srgbClr val="02AB52"/>
    <a:srgbClr val="FFFF00"/>
    <a:srgbClr val="63C55C"/>
    <a:srgbClr val="04AC00"/>
    <a:srgbClr val="A4FF48"/>
    <a:srgbClr val="B5FF6D"/>
    <a:srgbClr val="FFF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/>
    <p:restoredTop sz="94961"/>
  </p:normalViewPr>
  <p:slideViewPr>
    <p:cSldViewPr snapToGrid="0" snapToObjects="1">
      <p:cViewPr varScale="1">
        <p:scale>
          <a:sx n="91" d="100"/>
          <a:sy n="91" d="100"/>
        </p:scale>
        <p:origin x="692" y="52"/>
      </p:cViewPr>
      <p:guideLst/>
    </p:cSldViewPr>
  </p:slideViewPr>
  <p:notesTextViewPr>
    <p:cViewPr>
      <p:scale>
        <a:sx n="45" d="100"/>
        <a:sy n="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48A84-EFDF-8248-9273-5E00AD3E23D6}" type="datetimeFigureOut">
              <a:rPr kumimoji="1" lang="zh-CN" altLang="en-US" smtClean="0"/>
              <a:t>2022/3/25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7F4B1-D475-E34D-8615-04B3DB150A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371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7F4B1-D475-E34D-8615-04B3DB150A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95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7F4B1-D475-E34D-8615-04B3DB150A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902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7F4B1-D475-E34D-8615-04B3DB150A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709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788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316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5692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FEF0E08-E1D8-8747-93DA-42B67645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56351"/>
            <a:ext cx="914401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114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265830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929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528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621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22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84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199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237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8C01-EF0A-BE49-9F96-21AFAEFD178F}" type="slidenum">
              <a:rPr kumimoji="1" lang="zh-CN" altLang="en-US" smtClean="0"/>
              <a:pPr/>
              <a:t>‹#›</a:t>
            </a:fld>
            <a:endParaRPr kumimoji="1" lang="zh-CN" altLang="en-US" sz="20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04ACDDDE-1EAE-424F-9B0A-342AC6BFB385}"/>
              </a:ext>
            </a:extLst>
          </p:cNvPr>
          <p:cNvCxnSpPr>
            <a:cxnSpLocks/>
          </p:cNvCxnSpPr>
          <p:nvPr userDrawn="1"/>
        </p:nvCxnSpPr>
        <p:spPr>
          <a:xfrm>
            <a:off x="-152400" y="937260"/>
            <a:ext cx="12374880" cy="0"/>
          </a:xfrm>
          <a:prstGeom prst="line">
            <a:avLst/>
          </a:prstGeom>
          <a:ln w="38100">
            <a:solidFill>
              <a:srgbClr val="013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六边形 8">
            <a:extLst>
              <a:ext uri="{FF2B5EF4-FFF2-40B4-BE49-F238E27FC236}">
                <a16:creationId xmlns:a16="http://schemas.microsoft.com/office/drawing/2014/main" id="{4D35BEF5-3F88-F24A-B5F9-F1C6551DB20A}"/>
              </a:ext>
            </a:extLst>
          </p:cNvPr>
          <p:cNvSpPr/>
          <p:nvPr userDrawn="1"/>
        </p:nvSpPr>
        <p:spPr>
          <a:xfrm>
            <a:off x="-766690" y="-98474"/>
            <a:ext cx="1976512" cy="1035734"/>
          </a:xfrm>
          <a:prstGeom prst="hexagon">
            <a:avLst/>
          </a:prstGeom>
          <a:solidFill>
            <a:srgbClr val="013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F69D3D11-E4A6-4F47-B9ED-CF569D20A82B}"/>
              </a:ext>
            </a:extLst>
          </p:cNvPr>
          <p:cNvCxnSpPr>
            <a:cxnSpLocks/>
          </p:cNvCxnSpPr>
          <p:nvPr userDrawn="1"/>
        </p:nvCxnSpPr>
        <p:spPr>
          <a:xfrm>
            <a:off x="-91440" y="6187440"/>
            <a:ext cx="12374880" cy="0"/>
          </a:xfrm>
          <a:prstGeom prst="line">
            <a:avLst/>
          </a:prstGeom>
          <a:ln w="38100">
            <a:solidFill>
              <a:srgbClr val="013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3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C1A914-8F65-3C4D-99FF-A67DA87341DB}"/>
              </a:ext>
            </a:extLst>
          </p:cNvPr>
          <p:cNvSpPr txBox="1"/>
          <p:nvPr/>
        </p:nvSpPr>
        <p:spPr>
          <a:xfrm>
            <a:off x="5275852" y="4073046"/>
            <a:ext cx="1385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xxx</a:t>
            </a:r>
            <a:endParaRPr kumimoji="1" lang="zh-CN" altLang="en-US" sz="2400" b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83554A-4117-724C-BE6B-DAB4AA8922C1}"/>
              </a:ext>
            </a:extLst>
          </p:cNvPr>
          <p:cNvSpPr txBox="1"/>
          <p:nvPr/>
        </p:nvSpPr>
        <p:spPr>
          <a:xfrm>
            <a:off x="4750958" y="4511382"/>
            <a:ext cx="2435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kumimoji="1"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kumimoji="1"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414664-53AD-D549-A289-93F3D0BF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48"/>
            <a:ext cx="2743200" cy="365125"/>
          </a:xfrm>
        </p:spPr>
        <p:txBody>
          <a:bodyPr/>
          <a:lstStyle/>
          <a:p>
            <a:fld id="{72C88C01-EF0A-BE49-9F96-21AFAEFD178F}" type="slidenum">
              <a:rPr kumimoji="1"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pPr/>
              <a:t>1</a:t>
            </a:fld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226C86-AD60-6D4C-8F50-ED7159494E15}"/>
              </a:ext>
            </a:extLst>
          </p:cNvPr>
          <p:cNvSpPr txBox="1"/>
          <p:nvPr/>
        </p:nvSpPr>
        <p:spPr>
          <a:xfrm>
            <a:off x="2124227" y="1953957"/>
            <a:ext cx="768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kumimoji="1"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3F215E-1666-4AA2-9EAD-C6993CDA5852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744750-894B-4E8F-88C6-A0EF9B39AF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078" y="67690"/>
            <a:ext cx="1022261" cy="77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5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21316B-090D-7246-A05C-DC18D31E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10</a:t>
            </a:fld>
            <a:endParaRPr kumimoji="1"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F68CBC-45C4-A741-B0C9-B331D98248AE}"/>
              </a:ext>
            </a:extLst>
          </p:cNvPr>
          <p:cNvSpPr txBox="1"/>
          <p:nvPr/>
        </p:nvSpPr>
        <p:spPr>
          <a:xfrm>
            <a:off x="5206534" y="279566"/>
            <a:ext cx="177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研究成果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A0CB42-36A3-E04F-929D-FA5264388069}"/>
              </a:ext>
            </a:extLst>
          </p:cNvPr>
          <p:cNvSpPr txBox="1"/>
          <p:nvPr/>
        </p:nvSpPr>
        <p:spPr>
          <a:xfrm>
            <a:off x="5505723" y="6338858"/>
            <a:ext cx="117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Figure 8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120677-2D65-4FF3-AAF4-9F96798E57C2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45C041-86AA-4FB5-8409-2D1216B5C17E}"/>
              </a:ext>
            </a:extLst>
          </p:cNvPr>
          <p:cNvSpPr txBox="1"/>
          <p:nvPr/>
        </p:nvSpPr>
        <p:spPr>
          <a:xfrm>
            <a:off x="0" y="1126680"/>
            <a:ext cx="3652667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Comprehensive Comparison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A9F7E67D-F36F-4EEE-88C2-CE89EAA45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792" y="1626304"/>
            <a:ext cx="7316986" cy="400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5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21316B-090D-7246-A05C-DC18D31E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11</a:t>
            </a:fld>
            <a:endParaRPr kumimoji="1"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F68CBC-45C4-A741-B0C9-B331D98248AE}"/>
              </a:ext>
            </a:extLst>
          </p:cNvPr>
          <p:cNvSpPr txBox="1"/>
          <p:nvPr/>
        </p:nvSpPr>
        <p:spPr>
          <a:xfrm>
            <a:off x="5206534" y="279566"/>
            <a:ext cx="177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研究成果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A0CB42-36A3-E04F-929D-FA5264388069}"/>
              </a:ext>
            </a:extLst>
          </p:cNvPr>
          <p:cNvSpPr txBox="1"/>
          <p:nvPr/>
        </p:nvSpPr>
        <p:spPr>
          <a:xfrm>
            <a:off x="5505723" y="6338858"/>
            <a:ext cx="117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Figure 9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120677-2D65-4FF3-AAF4-9F96798E57C2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45C041-86AA-4FB5-8409-2D1216B5C17E}"/>
              </a:ext>
            </a:extLst>
          </p:cNvPr>
          <p:cNvSpPr txBox="1"/>
          <p:nvPr/>
        </p:nvSpPr>
        <p:spPr>
          <a:xfrm>
            <a:off x="0" y="1126680"/>
            <a:ext cx="2829429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Concavity of MEMPM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 descr="图表, 散点图&#10;&#10;描述已自动生成">
            <a:extLst>
              <a:ext uri="{FF2B5EF4-FFF2-40B4-BE49-F238E27FC236}">
                <a16:creationId xmlns:a16="http://schemas.microsoft.com/office/drawing/2014/main" id="{C51BBCA3-493B-4172-9563-031004918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108" y="1780975"/>
            <a:ext cx="8323784" cy="424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2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21316B-090D-7246-A05C-DC18D31E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12</a:t>
            </a:fld>
            <a:endParaRPr kumimoji="1"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F68CBC-45C4-A741-B0C9-B331D98248AE}"/>
              </a:ext>
            </a:extLst>
          </p:cNvPr>
          <p:cNvSpPr txBox="1"/>
          <p:nvPr/>
        </p:nvSpPr>
        <p:spPr>
          <a:xfrm>
            <a:off x="5019488" y="300866"/>
            <a:ext cx="2150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亮点和限制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120677-2D65-4FF3-AAF4-9F96798E57C2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45C041-86AA-4FB5-8409-2D1216B5C17E}"/>
              </a:ext>
            </a:extLst>
          </p:cNvPr>
          <p:cNvSpPr txBox="1"/>
          <p:nvPr/>
        </p:nvSpPr>
        <p:spPr>
          <a:xfrm>
            <a:off x="0" y="1126680"/>
            <a:ext cx="3179075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Highlight and Limitation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AECDD6-A530-477D-8DCC-968CC6CF4736}"/>
              </a:ext>
            </a:extLst>
          </p:cNvPr>
          <p:cNvSpPr txBox="1"/>
          <p:nvPr/>
        </p:nvSpPr>
        <p:spPr>
          <a:xfrm>
            <a:off x="781777" y="2156867"/>
            <a:ext cx="47239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对上一代算法进行改进，可以求得真正的最大准确率，并给出了核函数形式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提供了分类存在优先级时的解决方法</a:t>
            </a:r>
            <a:r>
              <a:rPr lang="en-US" altLang="zh-CN" sz="1600" dirty="0"/>
              <a:t>(BMPM)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提出了参数化方法以替代梯度下降，消除了梯度爆炸和梯度消失的问题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证明了在什么情况下，</a:t>
            </a:r>
            <a:r>
              <a:rPr lang="en-US" altLang="zh-CN" sz="1600" dirty="0"/>
              <a:t>MEMPM</a:t>
            </a:r>
            <a:r>
              <a:rPr lang="zh-CN" altLang="en-US" sz="1600" dirty="0"/>
              <a:t>的优化函数是一个下凹曲线，从而可以进行迭代优化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4A4C01-B753-4264-9FE0-2E05F4EF1DA4}"/>
              </a:ext>
            </a:extLst>
          </p:cNvPr>
          <p:cNvSpPr txBox="1"/>
          <p:nvPr/>
        </p:nvSpPr>
        <p:spPr>
          <a:xfrm>
            <a:off x="6686277" y="2155703"/>
            <a:ext cx="47239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当数据集的先验概率、协方差等无法估测时，方法无法使用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没有解释 </a:t>
            </a:r>
            <a:r>
              <a:rPr lang="en-US" altLang="zh-CN" sz="1600" dirty="0"/>
              <a:t>MEMPM </a:t>
            </a:r>
            <a:r>
              <a:rPr lang="zh-CN" altLang="en-US" sz="1600" dirty="0"/>
              <a:t>和 </a:t>
            </a:r>
            <a:r>
              <a:rPr lang="en-US" altLang="zh-CN" sz="1600" dirty="0"/>
              <a:t>SVM </a:t>
            </a:r>
            <a:r>
              <a:rPr lang="zh-CN" altLang="en-US" sz="1600" dirty="0"/>
              <a:t>之间的联系，比如</a:t>
            </a:r>
            <a:r>
              <a:rPr lang="en-US" altLang="zh-CN" sz="1600" dirty="0"/>
              <a:t>SVM</a:t>
            </a:r>
            <a:r>
              <a:rPr lang="zh-CN" altLang="en-US" sz="1600" dirty="0"/>
              <a:t>的支撑向量和</a:t>
            </a:r>
            <a:r>
              <a:rPr lang="en-US" altLang="zh-CN" sz="1600" dirty="0"/>
              <a:t>MEMPM</a:t>
            </a:r>
            <a:r>
              <a:rPr lang="zh-CN" altLang="en-US" sz="1600" dirty="0"/>
              <a:t>的类中心到椭圆边界距离的关系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训练时间比上一代算法更长了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901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2">
            <a:extLst>
              <a:ext uri="{FF2B5EF4-FFF2-40B4-BE49-F238E27FC236}">
                <a16:creationId xmlns:a16="http://schemas.microsoft.com/office/drawing/2014/main" id="{EE454762-4184-1640-A296-43C9949FE533}"/>
              </a:ext>
            </a:extLst>
          </p:cNvPr>
          <p:cNvSpPr txBox="1"/>
          <p:nvPr/>
        </p:nvSpPr>
        <p:spPr>
          <a:xfrm>
            <a:off x="4648539" y="3013501"/>
            <a:ext cx="307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kumimoji="1"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23A576-0212-417D-9F64-AC8A0933BECD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92015DDE-3A1E-40CF-804F-D0408E56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56351"/>
            <a:ext cx="914401" cy="365125"/>
          </a:xfrm>
        </p:spPr>
        <p:txBody>
          <a:bodyPr/>
          <a:lstStyle/>
          <a:p>
            <a:fld id="{72C88C01-EF0A-BE49-9F96-21AFAEFD178F}" type="slidenum">
              <a:rPr kumimoji="1"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pPr/>
              <a:t>13</a:t>
            </a:fld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61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15E46-FBAB-AB4A-9284-406E7F92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2C88C01-EF0A-BE49-9F96-21AFAEFD178F}" type="slidenum">
              <a:rPr kumimoji="1"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pPr/>
              <a:t>2</a:t>
            </a:fld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111693-1A26-0341-BA65-3AE4A7AD740C}"/>
              </a:ext>
            </a:extLst>
          </p:cNvPr>
          <p:cNvSpPr txBox="1"/>
          <p:nvPr/>
        </p:nvSpPr>
        <p:spPr>
          <a:xfrm>
            <a:off x="5206534" y="279566"/>
            <a:ext cx="177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文献汇报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D42BD348-26BD-499F-96F8-3DE74E55B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332"/>
            <a:ext cx="7163168" cy="3613336"/>
          </a:xfrm>
          <a:prstGeom prst="rect">
            <a:avLst/>
          </a:prstGeom>
        </p:spPr>
      </p:pic>
      <p:pic>
        <p:nvPicPr>
          <p:cNvPr id="15" name="图片 14" descr="图示&#10;&#10;描述已自动生成">
            <a:extLst>
              <a:ext uri="{FF2B5EF4-FFF2-40B4-BE49-F238E27FC236}">
                <a16:creationId xmlns:a16="http://schemas.microsoft.com/office/drawing/2014/main" id="{8AAA1ED7-21A4-4521-98CD-C2594C170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169" y="1924050"/>
            <a:ext cx="4913010" cy="300990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AEECC5CD-19CB-418C-B86C-B15F6C011A21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5096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AB82CC-2E89-EA4D-B555-4414828C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3</a:t>
            </a:fld>
            <a:endParaRPr kumimoji="1"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6B98FE-408F-A54B-A90A-02F2F5D5EDF5}"/>
              </a:ext>
            </a:extLst>
          </p:cNvPr>
          <p:cNvSpPr txBox="1"/>
          <p:nvPr/>
        </p:nvSpPr>
        <p:spPr>
          <a:xfrm>
            <a:off x="5505723" y="6338858"/>
            <a:ext cx="117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Figure 1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465185-0CFC-D547-B221-0C761C7CBF18}"/>
              </a:ext>
            </a:extLst>
          </p:cNvPr>
          <p:cNvSpPr txBox="1"/>
          <p:nvPr/>
        </p:nvSpPr>
        <p:spPr>
          <a:xfrm>
            <a:off x="112264" y="1024017"/>
            <a:ext cx="4791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Contrast Between MPM and MEMPM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216695-AD47-9346-9DDE-35F9399FFA1C}"/>
              </a:ext>
            </a:extLst>
          </p:cNvPr>
          <p:cNvSpPr txBox="1"/>
          <p:nvPr/>
        </p:nvSpPr>
        <p:spPr>
          <a:xfrm>
            <a:off x="5206534" y="279566"/>
            <a:ext cx="177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算法改进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 descr="文本, 信件&#10;&#10;描述已自动生成">
            <a:extLst>
              <a:ext uri="{FF2B5EF4-FFF2-40B4-BE49-F238E27FC236}">
                <a16:creationId xmlns:a16="http://schemas.microsoft.com/office/drawing/2014/main" id="{9546ABE4-5E1D-4234-92E1-49123948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1" y="2456133"/>
            <a:ext cx="4596185" cy="1945733"/>
          </a:xfrm>
          <a:prstGeom prst="rect">
            <a:avLst/>
          </a:prstGeo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23796DB1-3111-43E9-8CC7-F666E5F3E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348" y="1854926"/>
            <a:ext cx="7555149" cy="416634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7ED2101-1A76-4649-8316-008A13EC7060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8540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1A1E0E-4B17-3544-93A1-E3E9DF51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4</a:t>
            </a:fld>
            <a:endParaRPr kumimoji="1"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AC255F-82DF-FE41-A65C-02E2230FAEAE}"/>
              </a:ext>
            </a:extLst>
          </p:cNvPr>
          <p:cNvSpPr txBox="1"/>
          <p:nvPr/>
        </p:nvSpPr>
        <p:spPr>
          <a:xfrm>
            <a:off x="0" y="1153163"/>
            <a:ext cx="5102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Sequential BMPM Optimization Method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18F6B3-E47E-2447-9980-C3DBD80F8727}"/>
              </a:ext>
            </a:extLst>
          </p:cNvPr>
          <p:cNvSpPr txBox="1"/>
          <p:nvPr/>
        </p:nvSpPr>
        <p:spPr>
          <a:xfrm>
            <a:off x="5505723" y="6338858"/>
            <a:ext cx="117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Figure 2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CA044C0-A8D1-4346-82F3-9E07205A8953}"/>
              </a:ext>
            </a:extLst>
          </p:cNvPr>
          <p:cNvSpPr txBox="1"/>
          <p:nvPr/>
        </p:nvSpPr>
        <p:spPr>
          <a:xfrm>
            <a:off x="5206534" y="279566"/>
            <a:ext cx="177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算法实现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 descr="文本, 信件&#10;&#10;描述已自动生成">
            <a:extLst>
              <a:ext uri="{FF2B5EF4-FFF2-40B4-BE49-F238E27FC236}">
                <a16:creationId xmlns:a16="http://schemas.microsoft.com/office/drawing/2014/main" id="{59A7A9D7-86B1-4DFA-9CE6-5F085C22B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58" y="2581524"/>
            <a:ext cx="4455486" cy="1738529"/>
          </a:xfrm>
          <a:prstGeom prst="rect">
            <a:avLst/>
          </a:prstGeom>
        </p:spPr>
      </p:pic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EA905E50-4C2C-498B-A86A-14871D18F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762" y="1584050"/>
            <a:ext cx="7289660" cy="453614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A395B04-1790-43D1-B412-96D5DB6846A0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17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C37E06-67BE-014C-BE75-49A44DBC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5</a:t>
            </a:fld>
            <a:endParaRPr kumimoji="1"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FE98D9-32CF-E548-A8F0-62440D638623}"/>
              </a:ext>
            </a:extLst>
          </p:cNvPr>
          <p:cNvSpPr txBox="1"/>
          <p:nvPr/>
        </p:nvSpPr>
        <p:spPr>
          <a:xfrm>
            <a:off x="5205296" y="279566"/>
            <a:ext cx="177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算法创新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5EDBA9-01AE-AE44-8EA8-5B1AD54D1DC5}"/>
              </a:ext>
            </a:extLst>
          </p:cNvPr>
          <p:cNvSpPr txBox="1"/>
          <p:nvPr/>
        </p:nvSpPr>
        <p:spPr>
          <a:xfrm>
            <a:off x="5505723" y="6338858"/>
            <a:ext cx="117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Figure 3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0BA7C4-8F47-4E28-864D-CF21E7507CDA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C57663-7217-43B9-AB2E-8393A0001E95}"/>
              </a:ext>
            </a:extLst>
          </p:cNvPr>
          <p:cNvSpPr txBox="1"/>
          <p:nvPr/>
        </p:nvSpPr>
        <p:spPr>
          <a:xfrm>
            <a:off x="0" y="1153163"/>
            <a:ext cx="2543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Parametric Method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 descr="文本&#10;&#10;低可信度描述已自动生成">
            <a:extLst>
              <a:ext uri="{FF2B5EF4-FFF2-40B4-BE49-F238E27FC236}">
                <a16:creationId xmlns:a16="http://schemas.microsoft.com/office/drawing/2014/main" id="{D8A2EC25-3448-443C-96A0-E9A5A4959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817" y="1184547"/>
            <a:ext cx="6821657" cy="866802"/>
          </a:xfrm>
          <a:prstGeom prst="rect">
            <a:avLst/>
          </a:prstGeom>
        </p:spPr>
      </p:pic>
      <p:pic>
        <p:nvPicPr>
          <p:cNvPr id="14" name="图片 13" descr="图片包含 文本&#10;&#10;描述已自动生成">
            <a:extLst>
              <a:ext uri="{FF2B5EF4-FFF2-40B4-BE49-F238E27FC236}">
                <a16:creationId xmlns:a16="http://schemas.microsoft.com/office/drawing/2014/main" id="{C1A02C8A-CD84-4360-93C4-F6823811A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9" y="1816252"/>
            <a:ext cx="4386979" cy="81778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2621215-3C54-4328-A27C-D386B8512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9" y="2624776"/>
            <a:ext cx="5211766" cy="45747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65092D4-7F8C-4AC2-BD71-DBB53457C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16" y="3265985"/>
            <a:ext cx="2809633" cy="31807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B1BD7E3-3B2B-4A44-A9CB-AC5C1D93E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654" y="3615915"/>
            <a:ext cx="5331069" cy="65521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9D4FAF2-FE54-4778-BA10-CFB77C3395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654" y="4371698"/>
            <a:ext cx="6066632" cy="40011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78C7537-3905-4565-AE73-5A688C6978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654" y="4966412"/>
            <a:ext cx="3391074" cy="831893"/>
          </a:xfrm>
          <a:prstGeom prst="rect">
            <a:avLst/>
          </a:prstGeom>
        </p:spPr>
      </p:pic>
      <p:pic>
        <p:nvPicPr>
          <p:cNvPr id="28" name="图片 27" descr="图片包含 图示&#10;&#10;描述已自动生成">
            <a:extLst>
              <a:ext uri="{FF2B5EF4-FFF2-40B4-BE49-F238E27FC236}">
                <a16:creationId xmlns:a16="http://schemas.microsoft.com/office/drawing/2014/main" id="{A6605A3D-CF92-4A06-9216-D7A5FDA2F7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3550" y="4996729"/>
            <a:ext cx="4940504" cy="621653"/>
          </a:xfrm>
          <a:prstGeom prst="rect">
            <a:avLst/>
          </a:prstGeom>
        </p:spPr>
      </p:pic>
      <p:sp>
        <p:nvSpPr>
          <p:cNvPr id="29" name="箭头: 右 28">
            <a:extLst>
              <a:ext uri="{FF2B5EF4-FFF2-40B4-BE49-F238E27FC236}">
                <a16:creationId xmlns:a16="http://schemas.microsoft.com/office/drawing/2014/main" id="{E907ED73-A55B-42A6-BAA6-6222ED72E5A7}"/>
              </a:ext>
            </a:extLst>
          </p:cNvPr>
          <p:cNvSpPr/>
          <p:nvPr/>
        </p:nvSpPr>
        <p:spPr>
          <a:xfrm>
            <a:off x="3394714" y="5260301"/>
            <a:ext cx="537472" cy="2057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660297E-0911-4ECF-99C1-FB8B44F149FC}"/>
              </a:ext>
            </a:extLst>
          </p:cNvPr>
          <p:cNvSpPr/>
          <p:nvPr/>
        </p:nvSpPr>
        <p:spPr>
          <a:xfrm>
            <a:off x="148445" y="4331651"/>
            <a:ext cx="6172085" cy="549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56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68B277-3246-B74E-B226-4419AC74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6</a:t>
            </a:fld>
            <a:endParaRPr kumimoji="1"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598C66-4624-E440-A65A-12716E25919A}"/>
              </a:ext>
            </a:extLst>
          </p:cNvPr>
          <p:cNvSpPr txBox="1"/>
          <p:nvPr/>
        </p:nvSpPr>
        <p:spPr>
          <a:xfrm>
            <a:off x="5206534" y="279566"/>
            <a:ext cx="177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研究成果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0F7F88-4504-1446-86F1-0A756EF2FCE9}"/>
              </a:ext>
            </a:extLst>
          </p:cNvPr>
          <p:cNvSpPr txBox="1"/>
          <p:nvPr/>
        </p:nvSpPr>
        <p:spPr>
          <a:xfrm>
            <a:off x="5505723" y="6338858"/>
            <a:ext cx="117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Figure 4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5FD127-C071-45A7-A18E-806C423269D8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D1679D-A8DF-4355-BF78-70C93D5B71BA}"/>
              </a:ext>
            </a:extLst>
          </p:cNvPr>
          <p:cNvSpPr txBox="1"/>
          <p:nvPr/>
        </p:nvSpPr>
        <p:spPr>
          <a:xfrm>
            <a:off x="0" y="1064490"/>
            <a:ext cx="4038606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Bounds and Test Set Accuracies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图片 12" descr="图表&#10;&#10;描述已自动生成">
            <a:extLst>
              <a:ext uri="{FF2B5EF4-FFF2-40B4-BE49-F238E27FC236}">
                <a16:creationId xmlns:a16="http://schemas.microsoft.com/office/drawing/2014/main" id="{CF2D7F61-BC53-4D78-8798-74A9ED85B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98" y="1740177"/>
            <a:ext cx="10118204" cy="403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7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E14C55-D787-3245-8955-9F18EA58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7</a:t>
            </a:fld>
            <a:endParaRPr kumimoji="1"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2DC5ED-507E-EA45-90E2-4DC62F949AFB}"/>
              </a:ext>
            </a:extLst>
          </p:cNvPr>
          <p:cNvSpPr txBox="1"/>
          <p:nvPr/>
        </p:nvSpPr>
        <p:spPr>
          <a:xfrm>
            <a:off x="5206534" y="279566"/>
            <a:ext cx="177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研究成果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29DCE-8D99-4443-99CC-154FB56B733F}"/>
              </a:ext>
            </a:extLst>
          </p:cNvPr>
          <p:cNvSpPr txBox="1"/>
          <p:nvPr/>
        </p:nvSpPr>
        <p:spPr>
          <a:xfrm>
            <a:off x="5505723" y="6338858"/>
            <a:ext cx="117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Figure 5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49C2EE-5B2A-4F93-BA82-118527A61873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E6793A-DB96-4E58-A268-6FD483F30898}"/>
              </a:ext>
            </a:extLst>
          </p:cNvPr>
          <p:cNvSpPr txBox="1"/>
          <p:nvPr/>
        </p:nvSpPr>
        <p:spPr>
          <a:xfrm>
            <a:off x="0" y="1126680"/>
            <a:ext cx="4865756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Robust Versions of MEMPM and MPM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图片 10" descr="图表, 散点图&#10;&#10;描述已自动生成">
            <a:extLst>
              <a:ext uri="{FF2B5EF4-FFF2-40B4-BE49-F238E27FC236}">
                <a16:creationId xmlns:a16="http://schemas.microsoft.com/office/drawing/2014/main" id="{9082D167-7824-4684-838A-A0FF844D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07" y="1763578"/>
            <a:ext cx="4819453" cy="4060573"/>
          </a:xfrm>
          <a:prstGeom prst="rect">
            <a:avLst/>
          </a:prstGeom>
        </p:spPr>
      </p:pic>
      <p:pic>
        <p:nvPicPr>
          <p:cNvPr id="13" name="图片 12" descr="图表, 散点图&#10;&#10;描述已自动生成">
            <a:extLst>
              <a:ext uri="{FF2B5EF4-FFF2-40B4-BE49-F238E27FC236}">
                <a16:creationId xmlns:a16="http://schemas.microsoft.com/office/drawing/2014/main" id="{8283D835-8CCC-44D8-80F6-B7AEC93BD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245" y="1716218"/>
            <a:ext cx="4705508" cy="41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2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21316B-090D-7246-A05C-DC18D31E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8</a:t>
            </a:fld>
            <a:endParaRPr kumimoji="1"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F68CBC-45C4-A741-B0C9-B331D98248AE}"/>
              </a:ext>
            </a:extLst>
          </p:cNvPr>
          <p:cNvSpPr txBox="1"/>
          <p:nvPr/>
        </p:nvSpPr>
        <p:spPr>
          <a:xfrm>
            <a:off x="5206534" y="279566"/>
            <a:ext cx="177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研究成果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A0CB42-36A3-E04F-929D-FA5264388069}"/>
              </a:ext>
            </a:extLst>
          </p:cNvPr>
          <p:cNvSpPr txBox="1"/>
          <p:nvPr/>
        </p:nvSpPr>
        <p:spPr>
          <a:xfrm>
            <a:off x="5505723" y="6338858"/>
            <a:ext cx="117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Figure 6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120677-2D65-4FF3-AAF4-9F96798E57C2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45C041-86AA-4FB5-8409-2D1216B5C17E}"/>
              </a:ext>
            </a:extLst>
          </p:cNvPr>
          <p:cNvSpPr txBox="1"/>
          <p:nvPr/>
        </p:nvSpPr>
        <p:spPr>
          <a:xfrm>
            <a:off x="0" y="1126680"/>
            <a:ext cx="4782784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Bounds and Real Accuracies of Kernel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图片 13" descr="图形用户界面, 图表, 散点图&#10;&#10;描述已自动生成">
            <a:extLst>
              <a:ext uri="{FF2B5EF4-FFF2-40B4-BE49-F238E27FC236}">
                <a16:creationId xmlns:a16="http://schemas.microsoft.com/office/drawing/2014/main" id="{A71ADE4A-763C-4FAF-ACAA-D9E8E017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44" y="1717890"/>
            <a:ext cx="9350235" cy="442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21316B-090D-7246-A05C-DC18D31E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pPr/>
              <a:t>9</a:t>
            </a:fld>
            <a:endParaRPr kumimoji="1"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F68CBC-45C4-A741-B0C9-B331D98248AE}"/>
              </a:ext>
            </a:extLst>
          </p:cNvPr>
          <p:cNvSpPr txBox="1"/>
          <p:nvPr/>
        </p:nvSpPr>
        <p:spPr>
          <a:xfrm>
            <a:off x="5206534" y="279566"/>
            <a:ext cx="177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研究成果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A0CB42-36A3-E04F-929D-FA5264388069}"/>
              </a:ext>
            </a:extLst>
          </p:cNvPr>
          <p:cNvSpPr txBox="1"/>
          <p:nvPr/>
        </p:nvSpPr>
        <p:spPr>
          <a:xfrm>
            <a:off x="5505723" y="6338858"/>
            <a:ext cx="117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Figure 7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120677-2D65-4FF3-AAF4-9F96798E57C2}"/>
              </a:ext>
            </a:extLst>
          </p:cNvPr>
          <p:cNvSpPr/>
          <p:nvPr/>
        </p:nvSpPr>
        <p:spPr>
          <a:xfrm>
            <a:off x="112264" y="6246524"/>
            <a:ext cx="367097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Machine Learning Research. 2004,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1253–1286</a:t>
            </a:r>
            <a:endParaRPr lang="en" altLang="zh-CN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45C041-86AA-4FB5-8409-2D1216B5C17E}"/>
              </a:ext>
            </a:extLst>
          </p:cNvPr>
          <p:cNvSpPr txBox="1"/>
          <p:nvPr/>
        </p:nvSpPr>
        <p:spPr>
          <a:xfrm>
            <a:off x="0" y="1126680"/>
            <a:ext cx="3084499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How Tight Is the Bound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 descr="图表&#10;&#10;描述已自动生成">
            <a:extLst>
              <a:ext uri="{FF2B5EF4-FFF2-40B4-BE49-F238E27FC236}">
                <a16:creationId xmlns:a16="http://schemas.microsoft.com/office/drawing/2014/main" id="{AD8E0B5F-96A7-446C-A564-83D0547BB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285" y="1698221"/>
            <a:ext cx="8488658" cy="42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6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40634</TotalTime>
  <Words>372</Words>
  <Application>Microsoft Office PowerPoint</Application>
  <PresentationFormat>宽屏</PresentationFormat>
  <Paragraphs>76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黑体</vt:lpstr>
      <vt:lpstr>黑体</vt:lpstr>
      <vt:lpstr>SimSun</vt:lpstr>
      <vt:lpstr>Microsoft YaHei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陈 鸿煜</cp:lastModifiedBy>
  <cp:revision>549</cp:revision>
  <dcterms:created xsi:type="dcterms:W3CDTF">2020-09-27T07:01:42Z</dcterms:created>
  <dcterms:modified xsi:type="dcterms:W3CDTF">2022-03-25T12:39:07Z</dcterms:modified>
</cp:coreProperties>
</file>