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Alatsi" charset="1" panose="00000500000000000000"/>
      <p:regular r:id="rId20"/>
    </p:embeddedFont>
    <p:embeddedFont>
      <p:font typeface="Open Sans Bold" charset="1" panose="020B0806030504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notesMasters/notesMaster1.xml" Type="http://schemas.openxmlformats.org/officeDocument/2006/relationships/notesMaster"/><Relationship Id="rId23" Target="theme/theme2.xml" Type="http://schemas.openxmlformats.org/officeDocument/2006/relationships/theme"/><Relationship Id="rId24" Target="notesSlides/notesSlide1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google maps API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png" Type="http://schemas.openxmlformats.org/officeDocument/2006/relationships/image"/><Relationship Id="rId12" Target="../media/image19.png" Type="http://schemas.openxmlformats.org/officeDocument/2006/relationships/image"/><Relationship Id="rId13" Target="../media/image20.png" Type="http://schemas.openxmlformats.org/officeDocument/2006/relationships/image"/><Relationship Id="rId14" Target="../media/image21.png" Type="http://schemas.openxmlformats.org/officeDocument/2006/relationships/image"/><Relationship Id="rId15" Target="../media/image22.png" Type="http://schemas.openxmlformats.org/officeDocument/2006/relationships/image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Relationship Id="rId8" Target="../media/image15.pn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2" id="12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571175" y="1111892"/>
            <a:ext cx="13510176" cy="3759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99"/>
              </a:lnSpc>
            </a:pPr>
            <a:r>
              <a:rPr lang="en-US" sz="9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G4T2 OBJECT-ORIENTED PROGRAMMING PROJECT PRESENTATION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831326" y="7512568"/>
            <a:ext cx="12625348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Jun Hao, Marcus, Kannappan, Sophie, Shao Xuan, Shane, Wei Lun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7276493" y="3481091"/>
            <a:ext cx="10394136" cy="4249197"/>
            <a:chOff x="0" y="0"/>
            <a:chExt cx="1988224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88224" cy="812800"/>
            </a:xfrm>
            <a:custGeom>
              <a:avLst/>
              <a:gdLst/>
              <a:ahLst/>
              <a:cxnLst/>
              <a:rect r="r" b="b" t="t" l="l"/>
              <a:pathLst>
                <a:path h="812800" w="1988224">
                  <a:moveTo>
                    <a:pt x="17131" y="0"/>
                  </a:moveTo>
                  <a:lnTo>
                    <a:pt x="1971093" y="0"/>
                  </a:lnTo>
                  <a:cubicBezTo>
                    <a:pt x="1975636" y="0"/>
                    <a:pt x="1979993" y="1805"/>
                    <a:pt x="1983206" y="5018"/>
                  </a:cubicBezTo>
                  <a:cubicBezTo>
                    <a:pt x="1986419" y="8230"/>
                    <a:pt x="1988224" y="12588"/>
                    <a:pt x="1988224" y="17131"/>
                  </a:cubicBezTo>
                  <a:lnTo>
                    <a:pt x="1988224" y="795669"/>
                  </a:lnTo>
                  <a:cubicBezTo>
                    <a:pt x="1988224" y="800212"/>
                    <a:pt x="1986419" y="804570"/>
                    <a:pt x="1983206" y="807782"/>
                  </a:cubicBezTo>
                  <a:cubicBezTo>
                    <a:pt x="1979993" y="810995"/>
                    <a:pt x="1975636" y="812800"/>
                    <a:pt x="1971093" y="812800"/>
                  </a:cubicBezTo>
                  <a:lnTo>
                    <a:pt x="17131" y="812800"/>
                  </a:lnTo>
                  <a:cubicBezTo>
                    <a:pt x="12588" y="812800"/>
                    <a:pt x="8230" y="810995"/>
                    <a:pt x="5018" y="807782"/>
                  </a:cubicBezTo>
                  <a:cubicBezTo>
                    <a:pt x="1805" y="804570"/>
                    <a:pt x="0" y="800212"/>
                    <a:pt x="0" y="795669"/>
                  </a:cubicBezTo>
                  <a:lnTo>
                    <a:pt x="0" y="17131"/>
                  </a:lnTo>
                  <a:cubicBezTo>
                    <a:pt x="0" y="12588"/>
                    <a:pt x="1805" y="8230"/>
                    <a:pt x="5018" y="5018"/>
                  </a:cubicBezTo>
                  <a:cubicBezTo>
                    <a:pt x="8230" y="1805"/>
                    <a:pt x="12588" y="0"/>
                    <a:pt x="17131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757" r="0" b="-757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996113" y="524745"/>
            <a:ext cx="13737906" cy="243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SYSTEM DESIGN AND APPLICATION LAYERS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30028" y="2228902"/>
            <a:ext cx="5814637" cy="8058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7"/>
              </a:lnSpc>
            </a:pPr>
          </a:p>
          <a:p>
            <a:pPr algn="ctr">
              <a:lnSpc>
                <a:spcPts val="5077"/>
              </a:lnSpc>
            </a:pPr>
          </a:p>
          <a:p>
            <a:pPr algn="ctr">
              <a:lnSpc>
                <a:spcPts val="5077"/>
              </a:lnSpc>
            </a:pPr>
            <a:r>
              <a:rPr lang="en-US" sz="3627">
                <a:solidFill>
                  <a:srgbClr val="766154"/>
                </a:solidFill>
                <a:latin typeface="Alatsi"/>
                <a:ea typeface="Alatsi"/>
                <a:cs typeface="Alatsi"/>
                <a:sym typeface="Alatsi"/>
              </a:rPr>
              <a:t>Repository layer (Data access layer)</a:t>
            </a:r>
          </a:p>
          <a:p>
            <a:pPr algn="ctr">
              <a:lnSpc>
                <a:spcPts val="3817"/>
              </a:lnSpc>
            </a:pPr>
            <a:r>
              <a:rPr lang="en-US" sz="272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Provides an abstr</a:t>
            </a:r>
            <a:r>
              <a:rPr lang="en-US" sz="272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action layer over the database</a:t>
            </a:r>
          </a:p>
          <a:p>
            <a:pPr algn="ctr">
              <a:lnSpc>
                <a:spcPts val="3817"/>
              </a:lnSpc>
            </a:pPr>
          </a:p>
          <a:p>
            <a:pPr algn="ctr">
              <a:lnSpc>
                <a:spcPts val="3817"/>
              </a:lnSpc>
            </a:pPr>
            <a:r>
              <a:rPr lang="en-US" sz="272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Manages database operations like CRUD (Create, Read, Update, Delete) operations, and interacts directly with the database, enabling data retrieval and storage.</a:t>
            </a:r>
          </a:p>
          <a:p>
            <a:pPr algn="ctr">
              <a:lnSpc>
                <a:spcPts val="3817"/>
              </a:lnSpc>
            </a:pPr>
          </a:p>
          <a:p>
            <a:pPr algn="ctr">
              <a:lnSpc>
                <a:spcPts val="3817"/>
              </a:lnSpc>
              <a:spcBef>
                <a:spcPct val="0"/>
              </a:spcBef>
            </a:pPr>
          </a:p>
          <a:p>
            <a:pPr algn="ctr">
              <a:lnSpc>
                <a:spcPts val="3677"/>
              </a:lnSpc>
              <a:spcBef>
                <a:spcPct val="0"/>
              </a:spcBef>
            </a:pPr>
          </a:p>
          <a:p>
            <a:pPr algn="ctr">
              <a:lnSpc>
                <a:spcPts val="367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996113" y="524745"/>
            <a:ext cx="13737906" cy="243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SYSTEM DESIGN AND APPLICATION LAYERS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30028" y="2228902"/>
            <a:ext cx="6037783" cy="8058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7"/>
              </a:lnSpc>
            </a:pPr>
          </a:p>
          <a:p>
            <a:pPr algn="ctr">
              <a:lnSpc>
                <a:spcPts val="5077"/>
              </a:lnSpc>
            </a:pPr>
          </a:p>
          <a:p>
            <a:pPr algn="ctr">
              <a:lnSpc>
                <a:spcPts val="5077"/>
              </a:lnSpc>
            </a:pPr>
            <a:r>
              <a:rPr lang="en-US" sz="3627">
                <a:solidFill>
                  <a:srgbClr val="766154"/>
                </a:solidFill>
                <a:latin typeface="Alatsi"/>
                <a:ea typeface="Alatsi"/>
                <a:cs typeface="Alatsi"/>
                <a:sym typeface="Alatsi"/>
              </a:rPr>
              <a:t>Entity layer(Domain model layer)</a:t>
            </a:r>
          </a:p>
          <a:p>
            <a:pPr algn="ctr">
              <a:lnSpc>
                <a:spcPts val="3817"/>
              </a:lnSpc>
            </a:pPr>
            <a:r>
              <a:rPr lang="en-US" sz="272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Represents the core data and business obje</a:t>
            </a:r>
            <a:r>
              <a:rPr lang="en-US" sz="272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cts</a:t>
            </a:r>
          </a:p>
          <a:p>
            <a:pPr algn="ctr">
              <a:lnSpc>
                <a:spcPts val="3817"/>
              </a:lnSpc>
            </a:pPr>
            <a:r>
              <a:rPr lang="en-US" sz="272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Defines data structure for objects and includes entity relationships, validation rules, and encapsulated logic within the domain model itself.</a:t>
            </a:r>
          </a:p>
          <a:p>
            <a:pPr algn="ctr">
              <a:lnSpc>
                <a:spcPts val="3817"/>
              </a:lnSpc>
            </a:pPr>
          </a:p>
          <a:p>
            <a:pPr algn="ctr">
              <a:lnSpc>
                <a:spcPts val="3817"/>
              </a:lnSpc>
            </a:pPr>
          </a:p>
          <a:p>
            <a:pPr algn="ctr">
              <a:lnSpc>
                <a:spcPts val="3817"/>
              </a:lnSpc>
            </a:pPr>
          </a:p>
          <a:p>
            <a:pPr algn="ctr">
              <a:lnSpc>
                <a:spcPts val="3817"/>
              </a:lnSpc>
              <a:spcBef>
                <a:spcPct val="0"/>
              </a:spcBef>
            </a:pPr>
          </a:p>
          <a:p>
            <a:pPr algn="ctr">
              <a:lnSpc>
                <a:spcPts val="3677"/>
              </a:lnSpc>
              <a:spcBef>
                <a:spcPct val="0"/>
              </a:spcBef>
            </a:pPr>
          </a:p>
          <a:p>
            <a:pPr algn="ctr">
              <a:lnSpc>
                <a:spcPts val="3677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7246329" y="3357271"/>
            <a:ext cx="10849405" cy="4926465"/>
            <a:chOff x="0" y="0"/>
            <a:chExt cx="1790005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790005" cy="812800"/>
            </a:xfrm>
            <a:custGeom>
              <a:avLst/>
              <a:gdLst/>
              <a:ahLst/>
              <a:cxnLst/>
              <a:rect r="r" b="b" t="t" l="l"/>
              <a:pathLst>
                <a:path h="812800" w="1790005">
                  <a:moveTo>
                    <a:pt x="16412" y="0"/>
                  </a:moveTo>
                  <a:lnTo>
                    <a:pt x="1773592" y="0"/>
                  </a:lnTo>
                  <a:cubicBezTo>
                    <a:pt x="1782657" y="0"/>
                    <a:pt x="1790005" y="7348"/>
                    <a:pt x="1790005" y="16412"/>
                  </a:cubicBezTo>
                  <a:lnTo>
                    <a:pt x="1790005" y="796388"/>
                  </a:lnTo>
                  <a:cubicBezTo>
                    <a:pt x="1790005" y="800740"/>
                    <a:pt x="1788276" y="804915"/>
                    <a:pt x="1785198" y="807993"/>
                  </a:cubicBezTo>
                  <a:cubicBezTo>
                    <a:pt x="1782120" y="811071"/>
                    <a:pt x="1777945" y="812800"/>
                    <a:pt x="1773592" y="812800"/>
                  </a:cubicBezTo>
                  <a:lnTo>
                    <a:pt x="16412" y="812800"/>
                  </a:lnTo>
                  <a:cubicBezTo>
                    <a:pt x="12060" y="812800"/>
                    <a:pt x="7885" y="811071"/>
                    <a:pt x="4807" y="807993"/>
                  </a:cubicBezTo>
                  <a:cubicBezTo>
                    <a:pt x="1729" y="804915"/>
                    <a:pt x="0" y="800740"/>
                    <a:pt x="0" y="796388"/>
                  </a:cubicBezTo>
                  <a:lnTo>
                    <a:pt x="0" y="16412"/>
                  </a:lnTo>
                  <a:cubicBezTo>
                    <a:pt x="0" y="12060"/>
                    <a:pt x="1729" y="7885"/>
                    <a:pt x="4807" y="4807"/>
                  </a:cubicBezTo>
                  <a:cubicBezTo>
                    <a:pt x="7885" y="1729"/>
                    <a:pt x="12060" y="0"/>
                    <a:pt x="16412" y="0"/>
                  </a:cubicBezTo>
                  <a:close/>
                </a:path>
              </a:pathLst>
            </a:custGeom>
            <a:blipFill>
              <a:blip r:embed="rId4"/>
              <a:stretch>
                <a:fillRect l="-613" t="0" r="-2293" b="0"/>
              </a:stretch>
            </a:blipFill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517969" y="2208778"/>
            <a:ext cx="3169659" cy="1811572"/>
            <a:chOff x="0" y="0"/>
            <a:chExt cx="1072139" cy="61276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72139" cy="612765"/>
            </a:xfrm>
            <a:custGeom>
              <a:avLst/>
              <a:gdLst/>
              <a:ahLst/>
              <a:cxnLst/>
              <a:rect r="r" b="b" t="t" l="l"/>
              <a:pathLst>
                <a:path h="612765" w="1072139">
                  <a:moveTo>
                    <a:pt x="56178" y="0"/>
                  </a:moveTo>
                  <a:lnTo>
                    <a:pt x="1015961" y="0"/>
                  </a:lnTo>
                  <a:cubicBezTo>
                    <a:pt x="1030861" y="0"/>
                    <a:pt x="1045150" y="5919"/>
                    <a:pt x="1055685" y="16454"/>
                  </a:cubicBezTo>
                  <a:cubicBezTo>
                    <a:pt x="1066220" y="26989"/>
                    <a:pt x="1072139" y="41278"/>
                    <a:pt x="1072139" y="56178"/>
                  </a:cubicBezTo>
                  <a:lnTo>
                    <a:pt x="1072139" y="556588"/>
                  </a:lnTo>
                  <a:cubicBezTo>
                    <a:pt x="1072139" y="587614"/>
                    <a:pt x="1046988" y="612765"/>
                    <a:pt x="1015961" y="612765"/>
                  </a:cubicBezTo>
                  <a:lnTo>
                    <a:pt x="56178" y="612765"/>
                  </a:lnTo>
                  <a:cubicBezTo>
                    <a:pt x="41278" y="612765"/>
                    <a:pt x="26989" y="606847"/>
                    <a:pt x="16454" y="596311"/>
                  </a:cubicBezTo>
                  <a:cubicBezTo>
                    <a:pt x="5919" y="585776"/>
                    <a:pt x="0" y="571487"/>
                    <a:pt x="0" y="556588"/>
                  </a:cubicBezTo>
                  <a:lnTo>
                    <a:pt x="0" y="56178"/>
                  </a:lnTo>
                  <a:cubicBezTo>
                    <a:pt x="0" y="41278"/>
                    <a:pt x="5919" y="26989"/>
                    <a:pt x="16454" y="16454"/>
                  </a:cubicBezTo>
                  <a:cubicBezTo>
                    <a:pt x="26989" y="5919"/>
                    <a:pt x="41278" y="0"/>
                    <a:pt x="56178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9287" r="-4093" b="-9287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5156924" y="2208778"/>
            <a:ext cx="2512336" cy="1811572"/>
            <a:chOff x="0" y="0"/>
            <a:chExt cx="1127212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27212" cy="812800"/>
            </a:xfrm>
            <a:custGeom>
              <a:avLst/>
              <a:gdLst/>
              <a:ahLst/>
              <a:cxnLst/>
              <a:rect r="r" b="b" t="t" l="l"/>
              <a:pathLst>
                <a:path h="812800" w="1127212">
                  <a:moveTo>
                    <a:pt x="70876" y="0"/>
                  </a:moveTo>
                  <a:lnTo>
                    <a:pt x="1056336" y="0"/>
                  </a:lnTo>
                  <a:cubicBezTo>
                    <a:pt x="1075134" y="0"/>
                    <a:pt x="1093161" y="7467"/>
                    <a:pt x="1106453" y="20759"/>
                  </a:cubicBezTo>
                  <a:cubicBezTo>
                    <a:pt x="1119745" y="34051"/>
                    <a:pt x="1127212" y="52078"/>
                    <a:pt x="1127212" y="70876"/>
                  </a:cubicBezTo>
                  <a:lnTo>
                    <a:pt x="1127212" y="741924"/>
                  </a:lnTo>
                  <a:cubicBezTo>
                    <a:pt x="1127212" y="760722"/>
                    <a:pt x="1119745" y="778749"/>
                    <a:pt x="1106453" y="792041"/>
                  </a:cubicBezTo>
                  <a:cubicBezTo>
                    <a:pt x="1093161" y="805333"/>
                    <a:pt x="1075134" y="812800"/>
                    <a:pt x="1056336" y="812800"/>
                  </a:cubicBezTo>
                  <a:lnTo>
                    <a:pt x="70876" y="812800"/>
                  </a:lnTo>
                  <a:cubicBezTo>
                    <a:pt x="52078" y="812800"/>
                    <a:pt x="34051" y="805333"/>
                    <a:pt x="20759" y="792041"/>
                  </a:cubicBezTo>
                  <a:cubicBezTo>
                    <a:pt x="7467" y="778749"/>
                    <a:pt x="0" y="760722"/>
                    <a:pt x="0" y="741924"/>
                  </a:cubicBezTo>
                  <a:lnTo>
                    <a:pt x="0" y="70876"/>
                  </a:lnTo>
                  <a:cubicBezTo>
                    <a:pt x="0" y="52078"/>
                    <a:pt x="7467" y="34051"/>
                    <a:pt x="20759" y="20759"/>
                  </a:cubicBezTo>
                  <a:cubicBezTo>
                    <a:pt x="34051" y="7467"/>
                    <a:pt x="52078" y="0"/>
                    <a:pt x="70876" y="0"/>
                  </a:cubicBezTo>
                  <a:close/>
                </a:path>
              </a:pathLst>
            </a:custGeom>
            <a:blipFill>
              <a:blip r:embed="rId6"/>
              <a:stretch>
                <a:fillRect l="-38041" t="0" r="-40205" b="-41212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7912838" y="2208778"/>
            <a:ext cx="1811572" cy="1811572"/>
          </a:xfrm>
          <a:custGeom>
            <a:avLst/>
            <a:gdLst/>
            <a:ahLst/>
            <a:cxnLst/>
            <a:rect r="r" b="b" t="t" l="l"/>
            <a:pathLst>
              <a:path h="1811572" w="1811572">
                <a:moveTo>
                  <a:pt x="0" y="0"/>
                </a:moveTo>
                <a:lnTo>
                  <a:pt x="1811572" y="0"/>
                </a:lnTo>
                <a:lnTo>
                  <a:pt x="1811572" y="1811572"/>
                </a:lnTo>
                <a:lnTo>
                  <a:pt x="0" y="181157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0191135" y="2208778"/>
            <a:ext cx="2879298" cy="1811572"/>
            <a:chOff x="0" y="0"/>
            <a:chExt cx="975283" cy="61362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75283" cy="613621"/>
            </a:xfrm>
            <a:custGeom>
              <a:avLst/>
              <a:gdLst/>
              <a:ahLst/>
              <a:cxnLst/>
              <a:rect r="r" b="b" t="t" l="l"/>
              <a:pathLst>
                <a:path h="613621" w="975283">
                  <a:moveTo>
                    <a:pt x="61843" y="0"/>
                  </a:moveTo>
                  <a:lnTo>
                    <a:pt x="913441" y="0"/>
                  </a:lnTo>
                  <a:cubicBezTo>
                    <a:pt x="947595" y="0"/>
                    <a:pt x="975283" y="27688"/>
                    <a:pt x="975283" y="61843"/>
                  </a:cubicBezTo>
                  <a:lnTo>
                    <a:pt x="975283" y="551778"/>
                  </a:lnTo>
                  <a:cubicBezTo>
                    <a:pt x="975283" y="568179"/>
                    <a:pt x="968768" y="583909"/>
                    <a:pt x="957170" y="595507"/>
                  </a:cubicBezTo>
                  <a:cubicBezTo>
                    <a:pt x="945572" y="607105"/>
                    <a:pt x="929842" y="613621"/>
                    <a:pt x="913441" y="613621"/>
                  </a:cubicBezTo>
                  <a:lnTo>
                    <a:pt x="61843" y="613621"/>
                  </a:lnTo>
                  <a:cubicBezTo>
                    <a:pt x="27688" y="613621"/>
                    <a:pt x="0" y="585933"/>
                    <a:pt x="0" y="551778"/>
                  </a:cubicBezTo>
                  <a:lnTo>
                    <a:pt x="0" y="61843"/>
                  </a:lnTo>
                  <a:cubicBezTo>
                    <a:pt x="0" y="27688"/>
                    <a:pt x="27688" y="0"/>
                    <a:pt x="61843" y="0"/>
                  </a:cubicBezTo>
                  <a:close/>
                </a:path>
              </a:pathLst>
            </a:custGeom>
            <a:blipFill>
              <a:blip r:embed="rId8"/>
              <a:stretch>
                <a:fillRect l="-34713" t="-9237" r="-37737" b="-8622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3283492" y="2208778"/>
            <a:ext cx="3356969" cy="1810931"/>
            <a:chOff x="0" y="0"/>
            <a:chExt cx="1506708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506708" cy="812800"/>
            </a:xfrm>
            <a:custGeom>
              <a:avLst/>
              <a:gdLst/>
              <a:ahLst/>
              <a:cxnLst/>
              <a:rect r="r" b="b" t="t" l="l"/>
              <a:pathLst>
                <a:path h="812800" w="1506708">
                  <a:moveTo>
                    <a:pt x="53043" y="0"/>
                  </a:moveTo>
                  <a:lnTo>
                    <a:pt x="1453665" y="0"/>
                  </a:lnTo>
                  <a:cubicBezTo>
                    <a:pt x="1482960" y="0"/>
                    <a:pt x="1506708" y="23748"/>
                    <a:pt x="1506708" y="53043"/>
                  </a:cubicBezTo>
                  <a:lnTo>
                    <a:pt x="1506708" y="759757"/>
                  </a:lnTo>
                  <a:cubicBezTo>
                    <a:pt x="1506708" y="789052"/>
                    <a:pt x="1482960" y="812800"/>
                    <a:pt x="1453665" y="812800"/>
                  </a:cubicBezTo>
                  <a:lnTo>
                    <a:pt x="53043" y="812800"/>
                  </a:lnTo>
                  <a:cubicBezTo>
                    <a:pt x="23748" y="812800"/>
                    <a:pt x="0" y="789052"/>
                    <a:pt x="0" y="759757"/>
                  </a:cubicBezTo>
                  <a:lnTo>
                    <a:pt x="0" y="53043"/>
                  </a:lnTo>
                  <a:cubicBezTo>
                    <a:pt x="0" y="23748"/>
                    <a:pt x="23748" y="0"/>
                    <a:pt x="53043" y="0"/>
                  </a:cubicBezTo>
                  <a:close/>
                </a:path>
              </a:pathLst>
            </a:custGeom>
            <a:blipFill>
              <a:blip r:embed="rId9"/>
              <a:stretch>
                <a:fillRect l="-7248" t="0" r="-6473" b="-16998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3900755" y="4591850"/>
            <a:ext cx="2512336" cy="2106695"/>
            <a:chOff x="0" y="0"/>
            <a:chExt cx="1003134" cy="84116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03134" cy="841169"/>
            </a:xfrm>
            <a:custGeom>
              <a:avLst/>
              <a:gdLst/>
              <a:ahLst/>
              <a:cxnLst/>
              <a:rect r="r" b="b" t="t" l="l"/>
              <a:pathLst>
                <a:path h="841169" w="1003134">
                  <a:moveTo>
                    <a:pt x="70876" y="0"/>
                  </a:moveTo>
                  <a:lnTo>
                    <a:pt x="932259" y="0"/>
                  </a:lnTo>
                  <a:cubicBezTo>
                    <a:pt x="971402" y="0"/>
                    <a:pt x="1003134" y="31732"/>
                    <a:pt x="1003134" y="70876"/>
                  </a:cubicBezTo>
                  <a:lnTo>
                    <a:pt x="1003134" y="770293"/>
                  </a:lnTo>
                  <a:cubicBezTo>
                    <a:pt x="1003134" y="789090"/>
                    <a:pt x="995667" y="807118"/>
                    <a:pt x="982375" y="820409"/>
                  </a:cubicBezTo>
                  <a:cubicBezTo>
                    <a:pt x="969083" y="833701"/>
                    <a:pt x="951056" y="841169"/>
                    <a:pt x="932259" y="841169"/>
                  </a:cubicBezTo>
                  <a:lnTo>
                    <a:pt x="70876" y="841169"/>
                  </a:lnTo>
                  <a:cubicBezTo>
                    <a:pt x="52078" y="841169"/>
                    <a:pt x="34051" y="833701"/>
                    <a:pt x="20759" y="820409"/>
                  </a:cubicBezTo>
                  <a:cubicBezTo>
                    <a:pt x="7467" y="807118"/>
                    <a:pt x="0" y="789090"/>
                    <a:pt x="0" y="770293"/>
                  </a:cubicBezTo>
                  <a:lnTo>
                    <a:pt x="0" y="70876"/>
                  </a:lnTo>
                  <a:cubicBezTo>
                    <a:pt x="0" y="52078"/>
                    <a:pt x="7467" y="34051"/>
                    <a:pt x="20759" y="20759"/>
                  </a:cubicBezTo>
                  <a:cubicBezTo>
                    <a:pt x="34051" y="7467"/>
                    <a:pt x="52078" y="0"/>
                    <a:pt x="70876" y="0"/>
                  </a:cubicBezTo>
                  <a:close/>
                </a:path>
              </a:pathLst>
            </a:custGeom>
            <a:blipFill>
              <a:blip r:embed="rId10"/>
              <a:stretch>
                <a:fillRect l="-24536" t="0" r="-24536" b="0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0613497" y="4610900"/>
            <a:ext cx="3387602" cy="2106695"/>
            <a:chOff x="0" y="0"/>
            <a:chExt cx="1436656" cy="89343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436656" cy="893433"/>
            </a:xfrm>
            <a:custGeom>
              <a:avLst/>
              <a:gdLst/>
              <a:ahLst/>
              <a:cxnLst/>
              <a:rect r="r" b="b" t="t" l="l"/>
              <a:pathLst>
                <a:path h="893433" w="1436656">
                  <a:moveTo>
                    <a:pt x="52563" y="0"/>
                  </a:moveTo>
                  <a:lnTo>
                    <a:pt x="1384093" y="0"/>
                  </a:lnTo>
                  <a:cubicBezTo>
                    <a:pt x="1398033" y="0"/>
                    <a:pt x="1411403" y="5538"/>
                    <a:pt x="1421261" y="15395"/>
                  </a:cubicBezTo>
                  <a:cubicBezTo>
                    <a:pt x="1431118" y="25253"/>
                    <a:pt x="1436656" y="38623"/>
                    <a:pt x="1436656" y="52563"/>
                  </a:cubicBezTo>
                  <a:lnTo>
                    <a:pt x="1436656" y="840870"/>
                  </a:lnTo>
                  <a:cubicBezTo>
                    <a:pt x="1436656" y="854810"/>
                    <a:pt x="1431118" y="868180"/>
                    <a:pt x="1421261" y="878037"/>
                  </a:cubicBezTo>
                  <a:cubicBezTo>
                    <a:pt x="1411403" y="887895"/>
                    <a:pt x="1398033" y="893433"/>
                    <a:pt x="1384093" y="893433"/>
                  </a:cubicBezTo>
                  <a:lnTo>
                    <a:pt x="52563" y="893433"/>
                  </a:lnTo>
                  <a:cubicBezTo>
                    <a:pt x="38623" y="893433"/>
                    <a:pt x="25253" y="887895"/>
                    <a:pt x="15395" y="878037"/>
                  </a:cubicBezTo>
                  <a:cubicBezTo>
                    <a:pt x="5538" y="868180"/>
                    <a:pt x="0" y="854810"/>
                    <a:pt x="0" y="840870"/>
                  </a:cubicBezTo>
                  <a:lnTo>
                    <a:pt x="0" y="52563"/>
                  </a:lnTo>
                  <a:cubicBezTo>
                    <a:pt x="0" y="38623"/>
                    <a:pt x="5538" y="25253"/>
                    <a:pt x="15395" y="15395"/>
                  </a:cubicBezTo>
                  <a:cubicBezTo>
                    <a:pt x="25253" y="5538"/>
                    <a:pt x="38623" y="0"/>
                    <a:pt x="52563" y="0"/>
                  </a:cubicBezTo>
                  <a:close/>
                </a:path>
              </a:pathLst>
            </a:custGeom>
            <a:blipFill>
              <a:blip r:embed="rId11"/>
              <a:stretch>
                <a:fillRect l="-13832" t="0" r="-18216" b="0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6687324" y="4610900"/>
            <a:ext cx="3649948" cy="2087645"/>
            <a:chOff x="0" y="0"/>
            <a:chExt cx="1421064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421064" cy="812800"/>
            </a:xfrm>
            <a:custGeom>
              <a:avLst/>
              <a:gdLst/>
              <a:ahLst/>
              <a:cxnLst/>
              <a:rect r="r" b="b" t="t" l="l"/>
              <a:pathLst>
                <a:path h="812800" w="1421064">
                  <a:moveTo>
                    <a:pt x="48785" y="0"/>
                  </a:moveTo>
                  <a:lnTo>
                    <a:pt x="1372279" y="0"/>
                  </a:lnTo>
                  <a:cubicBezTo>
                    <a:pt x="1385218" y="0"/>
                    <a:pt x="1397626" y="5140"/>
                    <a:pt x="1406775" y="14289"/>
                  </a:cubicBezTo>
                  <a:cubicBezTo>
                    <a:pt x="1415924" y="23438"/>
                    <a:pt x="1421064" y="35847"/>
                    <a:pt x="1421064" y="48785"/>
                  </a:cubicBezTo>
                  <a:lnTo>
                    <a:pt x="1421064" y="764015"/>
                  </a:lnTo>
                  <a:cubicBezTo>
                    <a:pt x="1421064" y="776953"/>
                    <a:pt x="1415924" y="789362"/>
                    <a:pt x="1406775" y="798511"/>
                  </a:cubicBezTo>
                  <a:cubicBezTo>
                    <a:pt x="1397626" y="807660"/>
                    <a:pt x="1385218" y="812800"/>
                    <a:pt x="1372279" y="812800"/>
                  </a:cubicBezTo>
                  <a:lnTo>
                    <a:pt x="48785" y="812800"/>
                  </a:lnTo>
                  <a:cubicBezTo>
                    <a:pt x="35847" y="812800"/>
                    <a:pt x="23438" y="807660"/>
                    <a:pt x="14289" y="798511"/>
                  </a:cubicBezTo>
                  <a:cubicBezTo>
                    <a:pt x="5140" y="789362"/>
                    <a:pt x="0" y="776953"/>
                    <a:pt x="0" y="764015"/>
                  </a:cubicBezTo>
                  <a:lnTo>
                    <a:pt x="0" y="48785"/>
                  </a:lnTo>
                  <a:cubicBezTo>
                    <a:pt x="0" y="35847"/>
                    <a:pt x="5140" y="23438"/>
                    <a:pt x="14289" y="14289"/>
                  </a:cubicBezTo>
                  <a:cubicBezTo>
                    <a:pt x="23438" y="5140"/>
                    <a:pt x="35847" y="0"/>
                    <a:pt x="48785" y="0"/>
                  </a:cubicBezTo>
                  <a:close/>
                </a:path>
              </a:pathLst>
            </a:custGeom>
            <a:blipFill>
              <a:blip r:embed="rId12"/>
              <a:stretch>
                <a:fillRect l="0" t="-4199" r="0" b="-4199"/>
              </a:stretch>
            </a:blip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1517969" y="4584172"/>
            <a:ext cx="2076272" cy="2076272"/>
          </a:xfrm>
          <a:custGeom>
            <a:avLst/>
            <a:gdLst/>
            <a:ahLst/>
            <a:cxnLst/>
            <a:rect r="r" b="b" t="t" l="l"/>
            <a:pathLst>
              <a:path h="2076272" w="2076272">
                <a:moveTo>
                  <a:pt x="0" y="0"/>
                </a:moveTo>
                <a:lnTo>
                  <a:pt x="2076273" y="0"/>
                </a:lnTo>
                <a:lnTo>
                  <a:pt x="2076273" y="2076273"/>
                </a:lnTo>
                <a:lnTo>
                  <a:pt x="0" y="207627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14277324" y="4649000"/>
            <a:ext cx="2562323" cy="2068595"/>
            <a:chOff x="0" y="0"/>
            <a:chExt cx="1006797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006797" cy="812800"/>
            </a:xfrm>
            <a:custGeom>
              <a:avLst/>
              <a:gdLst/>
              <a:ahLst/>
              <a:cxnLst/>
              <a:rect r="r" b="b" t="t" l="l"/>
              <a:pathLst>
                <a:path h="812800" w="1006797">
                  <a:moveTo>
                    <a:pt x="69493" y="0"/>
                  </a:moveTo>
                  <a:lnTo>
                    <a:pt x="937304" y="0"/>
                  </a:lnTo>
                  <a:cubicBezTo>
                    <a:pt x="955735" y="0"/>
                    <a:pt x="973411" y="7322"/>
                    <a:pt x="986443" y="20354"/>
                  </a:cubicBezTo>
                  <a:cubicBezTo>
                    <a:pt x="999476" y="33387"/>
                    <a:pt x="1006797" y="51063"/>
                    <a:pt x="1006797" y="69493"/>
                  </a:cubicBezTo>
                  <a:lnTo>
                    <a:pt x="1006797" y="743307"/>
                  </a:lnTo>
                  <a:cubicBezTo>
                    <a:pt x="1006797" y="781687"/>
                    <a:pt x="975684" y="812800"/>
                    <a:pt x="937304" y="812800"/>
                  </a:cubicBezTo>
                  <a:lnTo>
                    <a:pt x="69493" y="812800"/>
                  </a:lnTo>
                  <a:cubicBezTo>
                    <a:pt x="31113" y="812800"/>
                    <a:pt x="0" y="781687"/>
                    <a:pt x="0" y="743307"/>
                  </a:cubicBezTo>
                  <a:lnTo>
                    <a:pt x="0" y="69493"/>
                  </a:lnTo>
                  <a:cubicBezTo>
                    <a:pt x="0" y="31113"/>
                    <a:pt x="31113" y="0"/>
                    <a:pt x="69493" y="0"/>
                  </a:cubicBezTo>
                  <a:close/>
                </a:path>
              </a:pathLst>
            </a:custGeom>
            <a:blipFill>
              <a:blip r:embed="rId14"/>
              <a:stretch>
                <a:fillRect l="-16430" t="0" r="-1643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7349634" y="7014192"/>
            <a:ext cx="2937981" cy="1784368"/>
            <a:chOff x="0" y="0"/>
            <a:chExt cx="1338284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338284" cy="812800"/>
            </a:xfrm>
            <a:custGeom>
              <a:avLst/>
              <a:gdLst/>
              <a:ahLst/>
              <a:cxnLst/>
              <a:rect r="r" b="b" t="t" l="l"/>
              <a:pathLst>
                <a:path h="812800" w="1338284">
                  <a:moveTo>
                    <a:pt x="60608" y="0"/>
                  </a:moveTo>
                  <a:lnTo>
                    <a:pt x="1277676" y="0"/>
                  </a:lnTo>
                  <a:cubicBezTo>
                    <a:pt x="1293750" y="0"/>
                    <a:pt x="1309166" y="6385"/>
                    <a:pt x="1320532" y="17752"/>
                  </a:cubicBezTo>
                  <a:cubicBezTo>
                    <a:pt x="1331898" y="29118"/>
                    <a:pt x="1338284" y="44534"/>
                    <a:pt x="1338284" y="60608"/>
                  </a:cubicBezTo>
                  <a:lnTo>
                    <a:pt x="1338284" y="752192"/>
                  </a:lnTo>
                  <a:cubicBezTo>
                    <a:pt x="1338284" y="768266"/>
                    <a:pt x="1331898" y="783682"/>
                    <a:pt x="1320532" y="795048"/>
                  </a:cubicBezTo>
                  <a:cubicBezTo>
                    <a:pt x="1309166" y="806415"/>
                    <a:pt x="1293750" y="812800"/>
                    <a:pt x="1277676" y="812800"/>
                  </a:cubicBezTo>
                  <a:lnTo>
                    <a:pt x="60608" y="812800"/>
                  </a:lnTo>
                  <a:cubicBezTo>
                    <a:pt x="44534" y="812800"/>
                    <a:pt x="29118" y="806415"/>
                    <a:pt x="17752" y="795048"/>
                  </a:cubicBezTo>
                  <a:cubicBezTo>
                    <a:pt x="6385" y="783682"/>
                    <a:pt x="0" y="768266"/>
                    <a:pt x="0" y="752192"/>
                  </a:cubicBezTo>
                  <a:lnTo>
                    <a:pt x="0" y="60608"/>
                  </a:lnTo>
                  <a:cubicBezTo>
                    <a:pt x="0" y="44534"/>
                    <a:pt x="6385" y="29118"/>
                    <a:pt x="17752" y="17752"/>
                  </a:cubicBezTo>
                  <a:cubicBezTo>
                    <a:pt x="29118" y="6385"/>
                    <a:pt x="44534" y="0"/>
                    <a:pt x="60608" y="0"/>
                  </a:cubicBezTo>
                  <a:close/>
                </a:path>
              </a:pathLst>
            </a:custGeom>
            <a:blipFill>
              <a:blip r:embed="rId15"/>
              <a:stretch>
                <a:fillRect l="-1255" t="0" r="-1255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2553980" y="524745"/>
            <a:ext cx="13180039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OPEN-SOURCE LIBRARIES USED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121249" y="3949700"/>
            <a:ext cx="13737906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APPLICATION DEMONSTRATION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54977" y="3748035"/>
            <a:ext cx="11627497" cy="2514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12412831" y="802621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413653" y="-57369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3980" y="892492"/>
            <a:ext cx="13180039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TABLE OF CONTENTS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2845001" y="43433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601700" y="614206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4470199" y="2086292"/>
            <a:ext cx="9429763" cy="6915754"/>
            <a:chOff x="0" y="0"/>
            <a:chExt cx="1624234" cy="119120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24234" cy="1191208"/>
            </a:xfrm>
            <a:custGeom>
              <a:avLst/>
              <a:gdLst/>
              <a:ahLst/>
              <a:cxnLst/>
              <a:rect r="r" b="b" t="t" l="l"/>
              <a:pathLst>
                <a:path h="1191208" w="1624234">
                  <a:moveTo>
                    <a:pt x="1544816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1111790"/>
                  </a:lnTo>
                  <a:cubicBezTo>
                    <a:pt x="43699" y="1111790"/>
                    <a:pt x="79418" y="1147129"/>
                    <a:pt x="79418" y="1191208"/>
                  </a:cubicBezTo>
                  <a:lnTo>
                    <a:pt x="1544816" y="1191208"/>
                  </a:lnTo>
                  <a:cubicBezTo>
                    <a:pt x="1544816" y="1147508"/>
                    <a:pt x="1580155" y="1111790"/>
                    <a:pt x="1624234" y="1111790"/>
                  </a:cubicBezTo>
                  <a:lnTo>
                    <a:pt x="1624234" y="79418"/>
                  </a:lnTo>
                  <a:cubicBezTo>
                    <a:pt x="1580535" y="79418"/>
                    <a:pt x="1544816" y="44079"/>
                    <a:pt x="1544816" y="0"/>
                  </a:cubicBezTo>
                  <a:close/>
                </a:path>
              </a:pathLst>
            </a:custGeom>
            <a:solidFill>
              <a:srgbClr val="F0E1E0"/>
            </a:solidFill>
            <a:ln w="66675" cap="sq">
              <a:solidFill>
                <a:srgbClr val="E9C7C6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38100" y="-38100"/>
              <a:ext cx="1548034" cy="11912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863599" indent="-431800" lvl="1">
                <a:lnSpc>
                  <a:spcPts val="5599"/>
                </a:lnSpc>
                <a:buAutoNum type="arabicPeriod" startAt="1"/>
              </a:pPr>
              <a:r>
                <a:rPr lang="en-US" sz="3999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Object-oriented design principles used</a:t>
              </a:r>
            </a:p>
            <a:p>
              <a:pPr algn="ctr" marL="863599" indent="-431800" lvl="1">
                <a:lnSpc>
                  <a:spcPts val="5599"/>
                </a:lnSpc>
                <a:buAutoNum type="arabicPeriod" startAt="1"/>
              </a:pPr>
              <a:r>
                <a:rPr lang="en-US" sz="3999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System architecture diagram</a:t>
              </a:r>
            </a:p>
            <a:p>
              <a:pPr algn="ctr" marL="863599" indent="-431800" lvl="1">
                <a:lnSpc>
                  <a:spcPts val="5599"/>
                </a:lnSpc>
                <a:buAutoNum type="arabicPeriod" startAt="1"/>
              </a:pPr>
              <a:r>
                <a:rPr lang="en-US" sz="3999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System design and application layers</a:t>
              </a:r>
            </a:p>
            <a:p>
              <a:pPr algn="ctr" marL="863599" indent="-431800" lvl="1">
                <a:lnSpc>
                  <a:spcPts val="5599"/>
                </a:lnSpc>
                <a:buAutoNum type="arabicPeriod" startAt="1"/>
              </a:pPr>
              <a:r>
                <a:rPr lang="en-US" sz="3999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Open-source libraries used</a:t>
              </a:r>
            </a:p>
            <a:p>
              <a:pPr algn="ctr" marL="863599" indent="-431800" lvl="1">
                <a:lnSpc>
                  <a:spcPts val="5599"/>
                </a:lnSpc>
                <a:buAutoNum type="arabicPeriod" startAt="1"/>
              </a:pPr>
              <a:r>
                <a:rPr lang="en-US" sz="3999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Application Demonstration</a:t>
              </a:r>
            </a:p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3980" y="524745"/>
            <a:ext cx="13180039" cy="243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OBJECT-ORIENTED DESIGN PRINCIPLES USED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3601700" y="614206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073904" y="1446903"/>
            <a:ext cx="13785251" cy="8023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0"/>
              </a:lnSpc>
            </a:pPr>
          </a:p>
          <a:p>
            <a:pPr algn="ctr">
              <a:lnSpc>
                <a:spcPts val="4010"/>
              </a:lnSpc>
            </a:pPr>
          </a:p>
          <a:p>
            <a:pPr algn="ctr">
              <a:lnSpc>
                <a:spcPts val="4010"/>
              </a:lnSpc>
            </a:pPr>
          </a:p>
          <a:p>
            <a:pPr algn="ctr">
              <a:lnSpc>
                <a:spcPts val="5537"/>
              </a:lnSpc>
              <a:spcBef>
                <a:spcPct val="0"/>
              </a:spcBef>
            </a:pPr>
            <a:r>
              <a:rPr lang="en-US" sz="3955">
                <a:solidFill>
                  <a:srgbClr val="766154"/>
                </a:solidFill>
                <a:latin typeface="Alatsi"/>
                <a:ea typeface="Alatsi"/>
                <a:cs typeface="Alatsi"/>
                <a:sym typeface="Alatsi"/>
              </a:rPr>
              <a:t>SINGLE RESPONSIBILITY PRINCIPLE (SRP)</a:t>
            </a:r>
          </a:p>
          <a:p>
            <a:pPr algn="ctr">
              <a:lnSpc>
                <a:spcPts val="4010"/>
              </a:lnSpc>
              <a:spcBef>
                <a:spcPct val="0"/>
              </a:spcBef>
            </a:pPr>
            <a:r>
              <a:rPr lang="en-US" sz="286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USING THE </a:t>
            </a:r>
            <a:r>
              <a:rPr lang="en-US" sz="286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Java Springboot Framework, we separated the classes of our application based on:</a:t>
            </a:r>
          </a:p>
          <a:p>
            <a:pPr algn="ctr" marL="618486" indent="-309243" lvl="1">
              <a:lnSpc>
                <a:spcPts val="5213"/>
              </a:lnSpc>
              <a:buAutoNum type="arabicPeriod" startAt="1"/>
            </a:pPr>
            <a:r>
              <a:rPr lang="en-US" sz="286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Entity layer - for managing relationship mapping between objects, and translates business objects from and to database rows.</a:t>
            </a:r>
          </a:p>
          <a:p>
            <a:pPr algn="ctr" marL="618486" indent="-309243" lvl="1">
              <a:lnSpc>
                <a:spcPts val="5213"/>
              </a:lnSpc>
              <a:buAutoNum type="arabicPeriod" startAt="1"/>
            </a:pPr>
            <a:r>
              <a:rPr lang="en-US" sz="286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Repository layer - to handle database interactions</a:t>
            </a:r>
          </a:p>
          <a:p>
            <a:pPr algn="ctr" marL="618486" indent="-309243" lvl="1">
              <a:lnSpc>
                <a:spcPts val="5213"/>
              </a:lnSpc>
              <a:buAutoNum type="arabicPeriod" startAt="1"/>
            </a:pPr>
            <a:r>
              <a:rPr lang="en-US" sz="286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Service layer - to handle business logic</a:t>
            </a:r>
          </a:p>
          <a:p>
            <a:pPr algn="ctr" marL="618486" indent="-309243" lvl="1">
              <a:lnSpc>
                <a:spcPts val="5213"/>
              </a:lnSpc>
              <a:buAutoNum type="arabicPeriod" startAt="1"/>
            </a:pPr>
            <a:r>
              <a:rPr lang="en-US" sz="286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Controllers - handle HTTP requests and act as API endpoints for frontend use</a:t>
            </a:r>
          </a:p>
          <a:p>
            <a:pPr algn="ctr">
              <a:lnSpc>
                <a:spcPts val="4010"/>
              </a:lnSpc>
              <a:spcBef>
                <a:spcPct val="0"/>
              </a:spcBef>
            </a:pPr>
          </a:p>
          <a:p>
            <a:pPr algn="ctr">
              <a:lnSpc>
                <a:spcPts val="4010"/>
              </a:lnSpc>
              <a:spcBef>
                <a:spcPct val="0"/>
              </a:spcBef>
            </a:pPr>
          </a:p>
          <a:p>
            <a:pPr algn="ctr">
              <a:lnSpc>
                <a:spcPts val="401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3601700" y="614206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6139981" y="3814897"/>
            <a:ext cx="11553921" cy="5246370"/>
            <a:chOff x="0" y="0"/>
            <a:chExt cx="1790005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90005" cy="812800"/>
            </a:xfrm>
            <a:custGeom>
              <a:avLst/>
              <a:gdLst/>
              <a:ahLst/>
              <a:cxnLst/>
              <a:rect r="r" b="b" t="t" l="l"/>
              <a:pathLst>
                <a:path h="812800" w="1790005">
                  <a:moveTo>
                    <a:pt x="15412" y="0"/>
                  </a:moveTo>
                  <a:lnTo>
                    <a:pt x="1774593" y="0"/>
                  </a:lnTo>
                  <a:cubicBezTo>
                    <a:pt x="1783105" y="0"/>
                    <a:pt x="1790005" y="6900"/>
                    <a:pt x="1790005" y="15412"/>
                  </a:cubicBezTo>
                  <a:lnTo>
                    <a:pt x="1790005" y="797388"/>
                  </a:lnTo>
                  <a:cubicBezTo>
                    <a:pt x="1790005" y="801476"/>
                    <a:pt x="1788381" y="805396"/>
                    <a:pt x="1785491" y="808286"/>
                  </a:cubicBezTo>
                  <a:cubicBezTo>
                    <a:pt x="1782600" y="811176"/>
                    <a:pt x="1778681" y="812800"/>
                    <a:pt x="1774593" y="812800"/>
                  </a:cubicBezTo>
                  <a:lnTo>
                    <a:pt x="15412" y="812800"/>
                  </a:lnTo>
                  <a:cubicBezTo>
                    <a:pt x="11324" y="812800"/>
                    <a:pt x="7404" y="811176"/>
                    <a:pt x="4514" y="808286"/>
                  </a:cubicBezTo>
                  <a:cubicBezTo>
                    <a:pt x="1624" y="805396"/>
                    <a:pt x="0" y="801476"/>
                    <a:pt x="0" y="797388"/>
                  </a:cubicBezTo>
                  <a:lnTo>
                    <a:pt x="0" y="15412"/>
                  </a:lnTo>
                  <a:cubicBezTo>
                    <a:pt x="0" y="11324"/>
                    <a:pt x="1624" y="7404"/>
                    <a:pt x="4514" y="4514"/>
                  </a:cubicBezTo>
                  <a:cubicBezTo>
                    <a:pt x="7404" y="1624"/>
                    <a:pt x="11324" y="0"/>
                    <a:pt x="15412" y="0"/>
                  </a:cubicBezTo>
                  <a:close/>
                </a:path>
              </a:pathLst>
            </a:custGeom>
            <a:blipFill>
              <a:blip r:embed="rId4"/>
              <a:stretch>
                <a:fillRect l="-613" t="0" r="-2293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2553980" y="524745"/>
            <a:ext cx="13180039" cy="243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OBJECT-ORIENTED DESIGN PRINCIPLES USED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60924" y="3668104"/>
            <a:ext cx="4913228" cy="4558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</a:p>
          <a:p>
            <a:pPr algn="ctr">
              <a:lnSpc>
                <a:spcPts val="3919"/>
              </a:lnSpc>
            </a:pPr>
          </a:p>
          <a:p>
            <a:pPr algn="ctr">
              <a:lnSpc>
                <a:spcPts val="391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766154"/>
                </a:solidFill>
                <a:latin typeface="Alatsi"/>
                <a:ea typeface="Alatsi"/>
                <a:cs typeface="Alatsi"/>
                <a:sym typeface="Alatsi"/>
              </a:rPr>
              <a:t>Entity layer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Entities have private fields and public getter/setter methods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</a:p>
          <a:p>
            <a:pPr algn="ctr">
              <a:lnSpc>
                <a:spcPts val="3919"/>
              </a:lnSpc>
              <a:spcBef>
                <a:spcPct val="0"/>
              </a:spcBef>
            </a:pPr>
          </a:p>
          <a:p>
            <a:pPr algn="ctr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7064125" y="2940045"/>
            <a:ext cx="3755231" cy="721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sz="4199">
                <a:solidFill>
                  <a:srgbClr val="766154"/>
                </a:solidFill>
                <a:latin typeface="Alatsi"/>
                <a:ea typeface="Alatsi"/>
                <a:cs typeface="Alatsi"/>
                <a:sym typeface="Alatsi"/>
              </a:rPr>
              <a:t>ENCAPSULATION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460327" y="9146992"/>
            <a:ext cx="4913228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Admin entity class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3601700" y="614206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795179" y="4066244"/>
            <a:ext cx="13269979" cy="3828424"/>
            <a:chOff x="0" y="0"/>
            <a:chExt cx="2201403" cy="63511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1403" cy="635111"/>
            </a:xfrm>
            <a:custGeom>
              <a:avLst/>
              <a:gdLst/>
              <a:ahLst/>
              <a:cxnLst/>
              <a:rect r="r" b="b" t="t" l="l"/>
              <a:pathLst>
                <a:path h="635111" w="2201403">
                  <a:moveTo>
                    <a:pt x="13419" y="0"/>
                  </a:moveTo>
                  <a:lnTo>
                    <a:pt x="2187984" y="0"/>
                  </a:lnTo>
                  <a:cubicBezTo>
                    <a:pt x="2195395" y="0"/>
                    <a:pt x="2201403" y="6008"/>
                    <a:pt x="2201403" y="13419"/>
                  </a:cubicBezTo>
                  <a:lnTo>
                    <a:pt x="2201403" y="621692"/>
                  </a:lnTo>
                  <a:cubicBezTo>
                    <a:pt x="2201403" y="629103"/>
                    <a:pt x="2195395" y="635111"/>
                    <a:pt x="2187984" y="635111"/>
                  </a:cubicBezTo>
                  <a:lnTo>
                    <a:pt x="13419" y="635111"/>
                  </a:lnTo>
                  <a:cubicBezTo>
                    <a:pt x="6008" y="635111"/>
                    <a:pt x="0" y="629103"/>
                    <a:pt x="0" y="621692"/>
                  </a:cubicBezTo>
                  <a:lnTo>
                    <a:pt x="0" y="13419"/>
                  </a:lnTo>
                  <a:cubicBezTo>
                    <a:pt x="0" y="6008"/>
                    <a:pt x="6008" y="0"/>
                    <a:pt x="13419" y="0"/>
                  </a:cubicBezTo>
                  <a:close/>
                </a:path>
              </a:pathLst>
            </a:custGeom>
            <a:blipFill>
              <a:blip r:embed="rId4"/>
              <a:stretch>
                <a:fillRect l="-614" t="0" r="-614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2553980" y="524745"/>
            <a:ext cx="13180039" cy="243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OBJECT-ORIENTED DESIGN PRINCIPLES USED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2268371"/>
            <a:ext cx="4795179" cy="5972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7"/>
              </a:lnSpc>
            </a:pPr>
          </a:p>
          <a:p>
            <a:pPr algn="ctr">
              <a:lnSpc>
                <a:spcPts val="3677"/>
              </a:lnSpc>
            </a:pPr>
          </a:p>
          <a:p>
            <a:pPr algn="ctr">
              <a:lnSpc>
                <a:spcPts val="3677"/>
              </a:lnSpc>
            </a:pPr>
          </a:p>
          <a:p>
            <a:pPr algn="ctr">
              <a:lnSpc>
                <a:spcPts val="5077"/>
              </a:lnSpc>
            </a:pPr>
          </a:p>
          <a:p>
            <a:pPr algn="ctr">
              <a:lnSpc>
                <a:spcPts val="5077"/>
              </a:lnSpc>
            </a:pPr>
            <a:r>
              <a:rPr lang="en-US" sz="3627">
                <a:solidFill>
                  <a:srgbClr val="766154"/>
                </a:solidFill>
                <a:latin typeface="Alatsi"/>
                <a:ea typeface="Alatsi"/>
                <a:cs typeface="Alatsi"/>
                <a:sym typeface="Alatsi"/>
              </a:rPr>
              <a:t>Service layer</a:t>
            </a:r>
          </a:p>
          <a:p>
            <a:pPr algn="ctr">
              <a:lnSpc>
                <a:spcPts val="3817"/>
              </a:lnSpc>
              <a:spcBef>
                <a:spcPct val="0"/>
              </a:spcBef>
            </a:pPr>
            <a:r>
              <a:rPr lang="en-US" sz="272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Service classes don’t directly expose the repository but rather encapsulate repository calls within meaningful methods </a:t>
            </a:r>
          </a:p>
          <a:p>
            <a:pPr algn="ctr">
              <a:lnSpc>
                <a:spcPts val="3677"/>
              </a:lnSpc>
              <a:spcBef>
                <a:spcPct val="0"/>
              </a:spcBef>
            </a:pPr>
          </a:p>
          <a:p>
            <a:pPr algn="ctr">
              <a:lnSpc>
                <a:spcPts val="3677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7214771" y="2871070"/>
            <a:ext cx="3755231" cy="721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sz="4199">
                <a:solidFill>
                  <a:srgbClr val="766154"/>
                </a:solidFill>
                <a:latin typeface="Alatsi"/>
                <a:ea typeface="Alatsi"/>
                <a:cs typeface="Alatsi"/>
                <a:sym typeface="Alatsi"/>
              </a:rPr>
              <a:t>ENCAPSULATION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340804" y="8173819"/>
            <a:ext cx="5258395" cy="490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Login method in UserService class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6510707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898708" y="1085479"/>
            <a:ext cx="14611999" cy="9278619"/>
          </a:xfrm>
          <a:custGeom>
            <a:avLst/>
            <a:gdLst/>
            <a:ahLst/>
            <a:cxnLst/>
            <a:rect r="r" b="b" t="t" l="l"/>
            <a:pathLst>
              <a:path h="9278619" w="14611999">
                <a:moveTo>
                  <a:pt x="0" y="0"/>
                </a:moveTo>
                <a:lnTo>
                  <a:pt x="14611999" y="0"/>
                </a:lnTo>
                <a:lnTo>
                  <a:pt x="14611999" y="9278620"/>
                </a:lnTo>
                <a:lnTo>
                  <a:pt x="0" y="92786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553980" y="151468"/>
            <a:ext cx="13358557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RELATIONSHIP MAPPING(ENTITIES)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80182" y="2057400"/>
            <a:ext cx="3086100" cy="30861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Client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514687" y="2251334"/>
            <a:ext cx="3086100" cy="308610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sz="3500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Controller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273480" y="2251334"/>
            <a:ext cx="3086100" cy="308610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sz="3500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Service 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732586" y="6688641"/>
            <a:ext cx="3086100" cy="308610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sz="3500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Entity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5097411" y="2199166"/>
            <a:ext cx="3086100" cy="308610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sz="3500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Repository (CRUD operations)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5859155" y="7083458"/>
            <a:ext cx="2082411" cy="2174842"/>
          </a:xfrm>
          <a:custGeom>
            <a:avLst/>
            <a:gdLst/>
            <a:ahLst/>
            <a:cxnLst/>
            <a:rect r="r" b="b" t="t" l="l"/>
            <a:pathLst>
              <a:path h="2174842" w="2082411">
                <a:moveTo>
                  <a:pt x="0" y="0"/>
                </a:moveTo>
                <a:lnTo>
                  <a:pt x="2082411" y="0"/>
                </a:lnTo>
                <a:lnTo>
                  <a:pt x="2082411" y="2174842"/>
                </a:lnTo>
                <a:lnTo>
                  <a:pt x="0" y="21748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5400000">
            <a:off x="1712927" y="5601879"/>
            <a:ext cx="1040292" cy="123535"/>
          </a:xfrm>
          <a:custGeom>
            <a:avLst/>
            <a:gdLst/>
            <a:ahLst/>
            <a:cxnLst/>
            <a:rect r="r" b="b" t="t" l="l"/>
            <a:pathLst>
              <a:path h="123535" w="1040292">
                <a:moveTo>
                  <a:pt x="0" y="0"/>
                </a:moveTo>
                <a:lnTo>
                  <a:pt x="1040292" y="0"/>
                </a:lnTo>
                <a:lnTo>
                  <a:pt x="1040292" y="123534"/>
                </a:lnTo>
                <a:lnTo>
                  <a:pt x="0" y="1235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238788" y="551341"/>
            <a:ext cx="14853641" cy="156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SYSTEM ARCHITECTURE (BACKEND SPRINGBOOT APPLICATION)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647662" y="5237641"/>
            <a:ext cx="1543050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HTTP request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8648412" y="3742216"/>
            <a:ext cx="1625069" cy="192977"/>
          </a:xfrm>
          <a:custGeom>
            <a:avLst/>
            <a:gdLst/>
            <a:ahLst/>
            <a:cxnLst/>
            <a:rect r="r" b="b" t="t" l="l"/>
            <a:pathLst>
              <a:path h="192977" w="1625069">
                <a:moveTo>
                  <a:pt x="0" y="0"/>
                </a:moveTo>
                <a:lnTo>
                  <a:pt x="1625068" y="0"/>
                </a:lnTo>
                <a:lnTo>
                  <a:pt x="1625068" y="192977"/>
                </a:lnTo>
                <a:lnTo>
                  <a:pt x="0" y="1929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8665608" y="2881791"/>
            <a:ext cx="1543050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Function calls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342642" y="2793150"/>
            <a:ext cx="1799521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Dependency injections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3301633" y="3716630"/>
            <a:ext cx="1840530" cy="218563"/>
          </a:xfrm>
          <a:custGeom>
            <a:avLst/>
            <a:gdLst/>
            <a:ahLst/>
            <a:cxnLst/>
            <a:rect r="r" b="b" t="t" l="l"/>
            <a:pathLst>
              <a:path h="218563" w="1840530">
                <a:moveTo>
                  <a:pt x="0" y="0"/>
                </a:moveTo>
                <a:lnTo>
                  <a:pt x="1840530" y="0"/>
                </a:lnTo>
                <a:lnTo>
                  <a:pt x="1840530" y="218563"/>
                </a:lnTo>
                <a:lnTo>
                  <a:pt x="0" y="2185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5400000">
            <a:off x="15718104" y="5947656"/>
            <a:ext cx="1503295" cy="178516"/>
          </a:xfrm>
          <a:custGeom>
            <a:avLst/>
            <a:gdLst/>
            <a:ahLst/>
            <a:cxnLst/>
            <a:rect r="r" b="b" t="t" l="l"/>
            <a:pathLst>
              <a:path h="178516" w="1503295">
                <a:moveTo>
                  <a:pt x="0" y="0"/>
                </a:moveTo>
                <a:lnTo>
                  <a:pt x="1503295" y="0"/>
                </a:lnTo>
                <a:lnTo>
                  <a:pt x="1503295" y="178516"/>
                </a:lnTo>
                <a:lnTo>
                  <a:pt x="0" y="1785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-2063709">
            <a:off x="12800222" y="5747343"/>
            <a:ext cx="2664204" cy="316374"/>
          </a:xfrm>
          <a:custGeom>
            <a:avLst/>
            <a:gdLst/>
            <a:ahLst/>
            <a:cxnLst/>
            <a:rect r="r" b="b" t="t" l="l"/>
            <a:pathLst>
              <a:path h="316374" w="2664204">
                <a:moveTo>
                  <a:pt x="0" y="0"/>
                </a:moveTo>
                <a:lnTo>
                  <a:pt x="2664204" y="0"/>
                </a:lnTo>
                <a:lnTo>
                  <a:pt x="2664204" y="316375"/>
                </a:lnTo>
                <a:lnTo>
                  <a:pt x="0" y="3163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0">
            <a:off x="580182" y="6222130"/>
            <a:ext cx="3086100" cy="3086100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CB6CE6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sz="3500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DTO (Data transfer objects)</a:t>
              </a: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-2063709">
            <a:off x="3468957" y="6333853"/>
            <a:ext cx="3662392" cy="434909"/>
          </a:xfrm>
          <a:custGeom>
            <a:avLst/>
            <a:gdLst/>
            <a:ahLst/>
            <a:cxnLst/>
            <a:rect r="r" b="b" t="t" l="l"/>
            <a:pathLst>
              <a:path h="434909" w="3662392">
                <a:moveTo>
                  <a:pt x="0" y="0"/>
                </a:moveTo>
                <a:lnTo>
                  <a:pt x="3662392" y="0"/>
                </a:lnTo>
                <a:lnTo>
                  <a:pt x="3662392" y="434909"/>
                </a:lnTo>
                <a:lnTo>
                  <a:pt x="0" y="4349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16640461" y="5761516"/>
            <a:ext cx="154305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Spring JPA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0">
            <a:off x="13795329" y="8231691"/>
            <a:ext cx="1803927" cy="214216"/>
          </a:xfrm>
          <a:custGeom>
            <a:avLst/>
            <a:gdLst/>
            <a:ahLst/>
            <a:cxnLst/>
            <a:rect r="r" b="b" t="t" l="l"/>
            <a:pathLst>
              <a:path h="214216" w="1803927">
                <a:moveTo>
                  <a:pt x="0" y="0"/>
                </a:moveTo>
                <a:lnTo>
                  <a:pt x="1803927" y="0"/>
                </a:lnTo>
                <a:lnTo>
                  <a:pt x="1803927" y="214216"/>
                </a:lnTo>
                <a:lnTo>
                  <a:pt x="0" y="2142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6600126" y="2956795"/>
            <a:ext cx="11290249" cy="5502889"/>
            <a:chOff x="0" y="0"/>
            <a:chExt cx="1749155" cy="85254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49155" cy="852542"/>
            </a:xfrm>
            <a:custGeom>
              <a:avLst/>
              <a:gdLst/>
              <a:ahLst/>
              <a:cxnLst/>
              <a:rect r="r" b="b" t="t" l="l"/>
              <a:pathLst>
                <a:path h="852542" w="1749155">
                  <a:moveTo>
                    <a:pt x="15771" y="0"/>
                  </a:moveTo>
                  <a:lnTo>
                    <a:pt x="1733384" y="0"/>
                  </a:lnTo>
                  <a:cubicBezTo>
                    <a:pt x="1737566" y="0"/>
                    <a:pt x="1741578" y="1662"/>
                    <a:pt x="1744536" y="4619"/>
                  </a:cubicBezTo>
                  <a:cubicBezTo>
                    <a:pt x="1747493" y="7577"/>
                    <a:pt x="1749155" y="11589"/>
                    <a:pt x="1749155" y="15771"/>
                  </a:cubicBezTo>
                  <a:lnTo>
                    <a:pt x="1749155" y="836770"/>
                  </a:lnTo>
                  <a:cubicBezTo>
                    <a:pt x="1749155" y="845480"/>
                    <a:pt x="1742094" y="852542"/>
                    <a:pt x="1733384" y="852542"/>
                  </a:cubicBezTo>
                  <a:lnTo>
                    <a:pt x="15771" y="852542"/>
                  </a:lnTo>
                  <a:cubicBezTo>
                    <a:pt x="11589" y="852542"/>
                    <a:pt x="7577" y="850880"/>
                    <a:pt x="4619" y="847922"/>
                  </a:cubicBezTo>
                  <a:cubicBezTo>
                    <a:pt x="1662" y="844965"/>
                    <a:pt x="0" y="840953"/>
                    <a:pt x="0" y="836770"/>
                  </a:cubicBezTo>
                  <a:lnTo>
                    <a:pt x="0" y="15771"/>
                  </a:lnTo>
                  <a:cubicBezTo>
                    <a:pt x="0" y="7061"/>
                    <a:pt x="7061" y="0"/>
                    <a:pt x="15771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10" r="0" b="-1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996113" y="524745"/>
            <a:ext cx="13737906" cy="243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SYSTEM DESIGN AND APPLICATION LAYERS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30028" y="1440963"/>
            <a:ext cx="5152214" cy="9486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7"/>
              </a:lnSpc>
            </a:pPr>
          </a:p>
          <a:p>
            <a:pPr algn="ctr">
              <a:lnSpc>
                <a:spcPts val="5077"/>
              </a:lnSpc>
            </a:pPr>
          </a:p>
          <a:p>
            <a:pPr algn="ctr">
              <a:lnSpc>
                <a:spcPts val="5077"/>
              </a:lnSpc>
            </a:pPr>
            <a:r>
              <a:rPr lang="en-US" sz="3627">
                <a:solidFill>
                  <a:srgbClr val="766154"/>
                </a:solidFill>
                <a:latin typeface="Alatsi"/>
                <a:ea typeface="Alatsi"/>
                <a:cs typeface="Alatsi"/>
                <a:sym typeface="Alatsi"/>
              </a:rPr>
              <a:t>Controller  layer (Presentation layer)</a:t>
            </a:r>
          </a:p>
          <a:p>
            <a:pPr algn="ctr">
              <a:lnSpc>
                <a:spcPts val="3817"/>
              </a:lnSpc>
            </a:pPr>
            <a:r>
              <a:rPr lang="en-US" sz="272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Handles HTTP requests and responses</a:t>
            </a:r>
          </a:p>
          <a:p>
            <a:pPr algn="ctr">
              <a:lnSpc>
                <a:spcPts val="3817"/>
              </a:lnSpc>
            </a:pPr>
          </a:p>
          <a:p>
            <a:pPr algn="ctr">
              <a:lnSpc>
                <a:spcPts val="3817"/>
              </a:lnSpc>
            </a:pPr>
            <a:r>
              <a:rPr lang="en-US" sz="272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Maps incoming requests to specific functions, calls appropriate service methods, and returns data or views  </a:t>
            </a:r>
          </a:p>
          <a:p>
            <a:pPr algn="ctr">
              <a:lnSpc>
                <a:spcPts val="3817"/>
              </a:lnSpc>
            </a:pPr>
          </a:p>
          <a:p>
            <a:pPr algn="ctr">
              <a:lnSpc>
                <a:spcPts val="3817"/>
              </a:lnSpc>
            </a:pPr>
            <a:r>
              <a:rPr lang="en-US" sz="272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Includes request validation, error handling, and response formatting</a:t>
            </a:r>
          </a:p>
          <a:p>
            <a:pPr algn="ctr">
              <a:lnSpc>
                <a:spcPts val="3817"/>
              </a:lnSpc>
            </a:pPr>
          </a:p>
          <a:p>
            <a:pPr algn="ctr">
              <a:lnSpc>
                <a:spcPts val="3817"/>
              </a:lnSpc>
              <a:spcBef>
                <a:spcPct val="0"/>
              </a:spcBef>
            </a:pPr>
          </a:p>
          <a:p>
            <a:pPr algn="ctr">
              <a:lnSpc>
                <a:spcPts val="3677"/>
              </a:lnSpc>
              <a:spcBef>
                <a:spcPct val="0"/>
              </a:spcBef>
            </a:pPr>
          </a:p>
          <a:p>
            <a:pPr algn="ctr">
              <a:lnSpc>
                <a:spcPts val="367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6844665" y="3319124"/>
            <a:ext cx="11197873" cy="4127967"/>
            <a:chOff x="0" y="0"/>
            <a:chExt cx="220487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204870" cy="812800"/>
            </a:xfrm>
            <a:custGeom>
              <a:avLst/>
              <a:gdLst/>
              <a:ahLst/>
              <a:cxnLst/>
              <a:rect r="r" b="b" t="t" l="l"/>
              <a:pathLst>
                <a:path h="812800" w="2204870">
                  <a:moveTo>
                    <a:pt x="15902" y="0"/>
                  </a:moveTo>
                  <a:lnTo>
                    <a:pt x="2188969" y="0"/>
                  </a:lnTo>
                  <a:cubicBezTo>
                    <a:pt x="2193186" y="0"/>
                    <a:pt x="2197231" y="1675"/>
                    <a:pt x="2200213" y="4657"/>
                  </a:cubicBezTo>
                  <a:cubicBezTo>
                    <a:pt x="2203195" y="7640"/>
                    <a:pt x="2204870" y="11684"/>
                    <a:pt x="2204870" y="15902"/>
                  </a:cubicBezTo>
                  <a:lnTo>
                    <a:pt x="2204870" y="796898"/>
                  </a:lnTo>
                  <a:cubicBezTo>
                    <a:pt x="2204870" y="805681"/>
                    <a:pt x="2197751" y="812800"/>
                    <a:pt x="2188969" y="812800"/>
                  </a:cubicBezTo>
                  <a:lnTo>
                    <a:pt x="15902" y="812800"/>
                  </a:lnTo>
                  <a:cubicBezTo>
                    <a:pt x="7119" y="812800"/>
                    <a:pt x="0" y="805681"/>
                    <a:pt x="0" y="796898"/>
                  </a:cubicBezTo>
                  <a:lnTo>
                    <a:pt x="0" y="15902"/>
                  </a:lnTo>
                  <a:cubicBezTo>
                    <a:pt x="0" y="7119"/>
                    <a:pt x="7119" y="0"/>
                    <a:pt x="15902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15" r="0" b="-15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996113" y="524745"/>
            <a:ext cx="13737906" cy="243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SYSTEM DESIGN AND APPLICATION LAYERS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30028" y="1750295"/>
            <a:ext cx="5152214" cy="8540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77"/>
              </a:lnSpc>
            </a:pPr>
          </a:p>
          <a:p>
            <a:pPr algn="ctr">
              <a:lnSpc>
                <a:spcPts val="5077"/>
              </a:lnSpc>
            </a:pPr>
            <a:r>
              <a:rPr lang="en-US" sz="3627">
                <a:solidFill>
                  <a:srgbClr val="766154"/>
                </a:solidFill>
                <a:latin typeface="Alatsi"/>
                <a:ea typeface="Alatsi"/>
                <a:cs typeface="Alatsi"/>
                <a:sym typeface="Alatsi"/>
              </a:rPr>
              <a:t>Service Layer (Business logic layer)</a:t>
            </a:r>
          </a:p>
          <a:p>
            <a:pPr algn="ctr">
              <a:lnSpc>
                <a:spcPts val="3817"/>
              </a:lnSpc>
            </a:pPr>
            <a:r>
              <a:rPr lang="en-US" sz="272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Cont</a:t>
            </a:r>
            <a:r>
              <a:rPr lang="en-US" sz="272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ains core business logic and processes</a:t>
            </a:r>
          </a:p>
          <a:p>
            <a:pPr algn="ctr">
              <a:lnSpc>
                <a:spcPts val="3817"/>
              </a:lnSpc>
            </a:pPr>
          </a:p>
          <a:p>
            <a:pPr algn="ctr">
              <a:lnSpc>
                <a:spcPts val="3817"/>
              </a:lnSpc>
            </a:pPr>
            <a:r>
              <a:rPr lang="en-US" sz="272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Encapsulates the application’s business logic and rules, calling repository methods to interact with the database if needed</a:t>
            </a:r>
          </a:p>
          <a:p>
            <a:pPr algn="ctr">
              <a:lnSpc>
                <a:spcPts val="3817"/>
              </a:lnSpc>
            </a:pPr>
          </a:p>
          <a:p>
            <a:pPr algn="ctr">
              <a:lnSpc>
                <a:spcPts val="3817"/>
              </a:lnSpc>
            </a:pPr>
            <a:r>
              <a:rPr lang="en-US" sz="272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Includes data transfer objects to combat problems such as circular referencing </a:t>
            </a:r>
          </a:p>
          <a:p>
            <a:pPr algn="ctr">
              <a:lnSpc>
                <a:spcPts val="3817"/>
              </a:lnSpc>
              <a:spcBef>
                <a:spcPct val="0"/>
              </a:spcBef>
            </a:pPr>
          </a:p>
          <a:p>
            <a:pPr algn="ctr">
              <a:lnSpc>
                <a:spcPts val="3677"/>
              </a:lnSpc>
              <a:spcBef>
                <a:spcPct val="0"/>
              </a:spcBef>
            </a:pPr>
          </a:p>
          <a:p>
            <a:pPr algn="ctr">
              <a:lnSpc>
                <a:spcPts val="367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DAGVVQRhqUQ</dc:identifier>
  <dcterms:modified xsi:type="dcterms:W3CDTF">2011-08-01T06:04:30Z</dcterms:modified>
  <cp:revision>1</cp:revision>
  <dc:title>G4T2  OOP Project Presentation</dc:title>
</cp:coreProperties>
</file>