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4" r:id="rId11"/>
    <p:sldId id="273" r:id="rId12"/>
    <p:sldId id="270" r:id="rId13"/>
  </p:sldIdLst>
  <p:sldSz cx="18288000" cy="10287000"/>
  <p:notesSz cx="6858000" cy="9144000"/>
  <p:embeddedFontLst>
    <p:embeddedFont>
      <p:font typeface="Belleza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5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279510" y="2628900"/>
            <a:ext cx="11728980" cy="3245659"/>
            <a:chOff x="-1050220" y="-724192"/>
            <a:chExt cx="15638640" cy="4327545"/>
          </a:xfrm>
        </p:grpSpPr>
        <p:sp>
          <p:nvSpPr>
            <p:cNvPr id="5" name="TextBox 5"/>
            <p:cNvSpPr txBox="1"/>
            <p:nvPr/>
          </p:nvSpPr>
          <p:spPr>
            <a:xfrm>
              <a:off x="-917340" y="-724192"/>
              <a:ext cx="15505760" cy="2710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80"/>
                </a:lnSpc>
              </a:pPr>
              <a:r>
                <a:rPr lang="en-US" sz="4800" dirty="0">
                  <a:solidFill>
                    <a:srgbClr val="7C2C20"/>
                  </a:solidFill>
                  <a:latin typeface="Belleza" panose="020B0604020202020204" charset="0"/>
                </a:rPr>
                <a:t>Detection of Brain </a:t>
              </a:r>
              <a:r>
                <a:rPr lang="en-US" sz="4800" dirty="0" err="1">
                  <a:solidFill>
                    <a:srgbClr val="7C2C20"/>
                  </a:solidFill>
                  <a:latin typeface="Belleza" panose="020B0604020202020204" charset="0"/>
                </a:rPr>
                <a:t>Tumour</a:t>
              </a:r>
              <a:r>
                <a:rPr lang="en-US" sz="4800" dirty="0">
                  <a:solidFill>
                    <a:srgbClr val="7C2C20"/>
                  </a:solidFill>
                  <a:latin typeface="Belleza" panose="020B0604020202020204" charset="0"/>
                </a:rPr>
                <a:t> MRI Images using Convolutional Neural Networks and Traditional Machine Learning Algorithms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050220" y="3063816"/>
              <a:ext cx="15505760" cy="539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 dirty="0">
                  <a:solidFill>
                    <a:srgbClr val="191919"/>
                  </a:solidFill>
                  <a:latin typeface="Canva Sans Bold"/>
                </a:rPr>
                <a:t>A Project in Machine Learning in Synthetic Biology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932593" y="8006738"/>
            <a:ext cx="4555676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Belleza" panose="020B0604020202020204" charset="0"/>
              </a:rPr>
              <a:t>Chigozie Nkwocha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1FD05-8A4A-4194-A8AC-C5F989D17D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0" y="509777"/>
            <a:ext cx="2010269" cy="203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95400" y="322935"/>
            <a:ext cx="9814923" cy="10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4E9DB-924F-4835-877D-683336B036E9}"/>
              </a:ext>
            </a:extLst>
          </p:cNvPr>
          <p:cNvSpPr/>
          <p:nvPr/>
        </p:nvSpPr>
        <p:spPr>
          <a:xfrm>
            <a:off x="1313411" y="8158229"/>
            <a:ext cx="8254824" cy="652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5190" lvl="1">
              <a:lnSpc>
                <a:spcPts val="4963"/>
              </a:lnSpc>
            </a:pPr>
            <a:r>
              <a:rPr lang="en-US" sz="2400" i="1" dirty="0">
                <a:solidFill>
                  <a:srgbClr val="191919"/>
                </a:solidFill>
                <a:latin typeface="Canva Sans"/>
              </a:rPr>
              <a:t>Figure 5: Model Performance for each class (Recall)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96ACD-DD52-44AD-B1B0-5A9FD68C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06" y="1508650"/>
            <a:ext cx="11559258" cy="62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95400" y="322935"/>
            <a:ext cx="9814923" cy="10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4E9DB-924F-4835-877D-683336B036E9}"/>
              </a:ext>
            </a:extLst>
          </p:cNvPr>
          <p:cNvSpPr/>
          <p:nvPr/>
        </p:nvSpPr>
        <p:spPr>
          <a:xfrm>
            <a:off x="914400" y="8101285"/>
            <a:ext cx="7520649" cy="652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5190" lvl="1">
              <a:lnSpc>
                <a:spcPts val="4963"/>
              </a:lnSpc>
            </a:pPr>
            <a:r>
              <a:rPr lang="en-US" sz="2400" i="1" dirty="0">
                <a:solidFill>
                  <a:srgbClr val="191919"/>
                </a:solidFill>
                <a:latin typeface="Canva Sans"/>
              </a:rPr>
              <a:t>Figure 6: Model Performance for each class (F1)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A4D8E-27D2-4992-9C9E-5E2087CF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69" y="1520812"/>
            <a:ext cx="12087862" cy="64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657600" y="2273948"/>
            <a:ext cx="1089660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b="1" dirty="0">
                <a:solidFill>
                  <a:srgbClr val="191919"/>
                </a:solidFill>
                <a:latin typeface="Belleza" panose="020B0604020202020204" charset="0"/>
              </a:rPr>
              <a:t>Thank You for Your Attention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640B9-15DF-49B9-AD5C-82F960154719}"/>
              </a:ext>
            </a:extLst>
          </p:cNvPr>
          <p:cNvSpPr/>
          <p:nvPr/>
        </p:nvSpPr>
        <p:spPr>
          <a:xfrm>
            <a:off x="5867400" y="4524978"/>
            <a:ext cx="6477000" cy="637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6000" b="1" dirty="0">
                <a:solidFill>
                  <a:srgbClr val="191919"/>
                </a:solidFill>
                <a:latin typeface="Canva Sans"/>
              </a:rPr>
              <a:t>Questions 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800100"/>
            <a:ext cx="8820632" cy="968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7"/>
              </a:lnSpc>
            </a:pPr>
            <a:r>
              <a:rPr lang="en-US" sz="6000" spc="145" dirty="0">
                <a:solidFill>
                  <a:schemeClr val="accent3"/>
                </a:solidFill>
                <a:latin typeface="Canva Sans Bold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2D8DC-79E1-42F1-9139-972009355914}"/>
              </a:ext>
            </a:extLst>
          </p:cNvPr>
          <p:cNvSpPr txBox="1"/>
          <p:nvPr/>
        </p:nvSpPr>
        <p:spPr>
          <a:xfrm>
            <a:off x="1555865" y="2247900"/>
            <a:ext cx="13182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Brain </a:t>
            </a:r>
            <a:r>
              <a:rPr lang="en-US" sz="4000" dirty="0" err="1"/>
              <a:t>Tumours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/>
              <a:t>			Cell growth and death imbalance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Detection and Diagnosis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Computational techniques</a:t>
            </a:r>
            <a:endParaRPr lang="en-GB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6400" y="749911"/>
            <a:ext cx="6320190" cy="10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Aim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3000" y="2476500"/>
            <a:ext cx="14500336" cy="1171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1402" lvl="1" indent="-571500">
              <a:lnSpc>
                <a:spcPts val="4667"/>
              </a:lnSpc>
              <a:buFont typeface="Wingdings" panose="05000000000000000000" pitchFamily="2" charset="2"/>
              <a:buChar char="v"/>
            </a:pPr>
            <a:r>
              <a:rPr lang="en-US" sz="3889" dirty="0">
                <a:solidFill>
                  <a:srgbClr val="191919"/>
                </a:solidFill>
                <a:latin typeface="Belleza" panose="020B0604020202020204" charset="0"/>
              </a:rPr>
              <a:t>To classify brain </a:t>
            </a:r>
            <a:r>
              <a:rPr lang="en-US" sz="3889" dirty="0" err="1">
                <a:solidFill>
                  <a:srgbClr val="191919"/>
                </a:solidFill>
                <a:latin typeface="Belleza" panose="020B0604020202020204" charset="0"/>
              </a:rPr>
              <a:t>tumour</a:t>
            </a:r>
            <a:r>
              <a:rPr lang="en-US" sz="3889" dirty="0">
                <a:solidFill>
                  <a:srgbClr val="191919"/>
                </a:solidFill>
                <a:latin typeface="Belleza" panose="020B0604020202020204" charset="0"/>
              </a:rPr>
              <a:t> MRI scan images into four classes using traditional and modern machine learning (CNN)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58947" y="2318644"/>
            <a:ext cx="10948339" cy="5433165"/>
          </a:xfrm>
          <a:custGeom>
            <a:avLst/>
            <a:gdLst/>
            <a:ahLst/>
            <a:cxnLst/>
            <a:rect l="l" t="t" r="r" b="b"/>
            <a:pathLst>
              <a:path w="10948339" h="5433165">
                <a:moveTo>
                  <a:pt x="0" y="0"/>
                </a:moveTo>
                <a:lnTo>
                  <a:pt x="10948339" y="0"/>
                </a:lnTo>
                <a:lnTo>
                  <a:pt x="10948339" y="5433165"/>
                </a:lnTo>
                <a:lnTo>
                  <a:pt x="0" y="5433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74" y="697633"/>
            <a:ext cx="4229025" cy="968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97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/>
              </a:rPr>
              <a:t>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8674" y="2158872"/>
            <a:ext cx="6630375" cy="302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5434" lvl="1" indent="-367717">
              <a:lnSpc>
                <a:spcPts val="4768"/>
              </a:lnSpc>
              <a:buFont typeface="Arial"/>
              <a:buChar char="•"/>
            </a:pP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3,624 brain MRI scans</a:t>
            </a:r>
          </a:p>
          <a:p>
            <a:pPr marL="735434" lvl="1" indent="-367717">
              <a:lnSpc>
                <a:spcPts val="4768"/>
              </a:lnSpc>
              <a:buFont typeface="Arial"/>
              <a:buChar char="•"/>
            </a:pP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Healthy brains (500)</a:t>
            </a:r>
          </a:p>
          <a:p>
            <a:pPr marL="735434" lvl="1" indent="-367717">
              <a:lnSpc>
                <a:spcPts val="4768"/>
              </a:lnSpc>
              <a:buFont typeface="Arial"/>
              <a:buChar char="•"/>
            </a:pP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Glioma </a:t>
            </a:r>
            <a:r>
              <a:rPr lang="en-US" sz="3406" dirty="0" err="1">
                <a:solidFill>
                  <a:srgbClr val="000000"/>
                </a:solidFill>
                <a:latin typeface="Belleza" panose="020B0604020202020204" charset="0"/>
              </a:rPr>
              <a:t>tumours</a:t>
            </a: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 (926)</a:t>
            </a:r>
          </a:p>
          <a:p>
            <a:pPr marL="735434" lvl="1" indent="-367717">
              <a:lnSpc>
                <a:spcPts val="4768"/>
              </a:lnSpc>
              <a:buFont typeface="Arial"/>
              <a:buChar char="•"/>
            </a:pP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Meningioma </a:t>
            </a:r>
            <a:r>
              <a:rPr lang="en-US" sz="3406" dirty="0" err="1">
                <a:solidFill>
                  <a:srgbClr val="000000"/>
                </a:solidFill>
                <a:latin typeface="Belleza" panose="020B0604020202020204" charset="0"/>
              </a:rPr>
              <a:t>tumours</a:t>
            </a: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 (937)</a:t>
            </a:r>
          </a:p>
          <a:p>
            <a:pPr marL="735434" lvl="1" indent="-367717">
              <a:lnSpc>
                <a:spcPts val="4768"/>
              </a:lnSpc>
              <a:buFont typeface="Arial"/>
              <a:buChar char="•"/>
            </a:pP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Pituitary </a:t>
            </a:r>
            <a:r>
              <a:rPr lang="en-US" sz="3406" dirty="0" err="1">
                <a:solidFill>
                  <a:srgbClr val="000000"/>
                </a:solidFill>
                <a:latin typeface="Belleza" panose="020B0604020202020204" charset="0"/>
              </a:rPr>
              <a:t>Tumours</a:t>
            </a:r>
            <a:r>
              <a:rPr lang="en-US" sz="3406" dirty="0">
                <a:solidFill>
                  <a:srgbClr val="000000"/>
                </a:solidFill>
                <a:latin typeface="Belleza" panose="020B0604020202020204" charset="0"/>
              </a:rPr>
              <a:t> (901)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7267" y="404812"/>
            <a:ext cx="9154785" cy="1121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64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49000" y="1893916"/>
            <a:ext cx="6220290" cy="2795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90" dirty="0">
                <a:solidFill>
                  <a:srgbClr val="191919"/>
                </a:solidFill>
                <a:latin typeface="Belleza" panose="020B0604020202020204" charset="0"/>
              </a:rPr>
              <a:t>Models</a:t>
            </a:r>
          </a:p>
          <a:p>
            <a:pPr marL="769207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Logistic Regression</a:t>
            </a:r>
          </a:p>
          <a:p>
            <a:pPr marL="769207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K-Nearest </a:t>
            </a:r>
            <a:r>
              <a:rPr lang="en-US" sz="2890" dirty="0" err="1">
                <a:solidFill>
                  <a:srgbClr val="191919"/>
                </a:solidFill>
                <a:latin typeface="Belleza" panose="020B0604020202020204" charset="0"/>
              </a:rPr>
              <a:t>Neighbours</a:t>
            </a:r>
            <a:endParaRPr lang="en-US" sz="2890" dirty="0">
              <a:solidFill>
                <a:srgbClr val="191919"/>
              </a:solidFill>
              <a:latin typeface="Belleza" panose="020B0604020202020204" charset="0"/>
            </a:endParaRPr>
          </a:p>
          <a:p>
            <a:pPr marL="769207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Convolutional Neural Network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200" y="1866900"/>
            <a:ext cx="10743499" cy="5462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80" dirty="0">
                <a:solidFill>
                  <a:srgbClr val="191919"/>
                </a:solidFill>
                <a:latin typeface="Belleza" panose="020B0604020202020204" charset="0"/>
              </a:rPr>
              <a:t>Data Preparation and Model Development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Rescaling to 0,1 range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Resizing into 150 by 150 size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Image data augmentation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Splitting into train (0.9) and test data (0.1)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Feature Extraction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PCA dimensionality reduction for ML models</a:t>
            </a:r>
          </a:p>
          <a:p>
            <a:pPr marL="769176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90" dirty="0">
                <a:solidFill>
                  <a:srgbClr val="191919"/>
                </a:solidFill>
                <a:latin typeface="Belleza" panose="020B0604020202020204" charset="0"/>
              </a:rPr>
              <a:t>Model Development and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6602" y="460588"/>
            <a:ext cx="10501998" cy="1053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79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Model Architecture (CNN)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1" y="1866900"/>
            <a:ext cx="7772399" cy="6985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963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9"/>
                </a:solidFill>
                <a:latin typeface="Canva Sans Bold"/>
              </a:rPr>
              <a:t>Four CNN layers</a:t>
            </a:r>
          </a:p>
          <a:p>
            <a:pPr marL="630379" lvl="1" indent="-315189">
              <a:lnSpc>
                <a:spcPts val="4963"/>
              </a:lnSpc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Canva Sans"/>
              </a:rPr>
              <a:t>Rectified linear unit (</a:t>
            </a:r>
            <a:r>
              <a:rPr lang="en-US" sz="2800" dirty="0" err="1">
                <a:solidFill>
                  <a:srgbClr val="191919"/>
                </a:solidFill>
                <a:latin typeface="Canva Sans"/>
              </a:rPr>
              <a:t>relu</a:t>
            </a:r>
            <a:r>
              <a:rPr lang="en-US" sz="2800" dirty="0">
                <a:solidFill>
                  <a:srgbClr val="191919"/>
                </a:solidFill>
                <a:latin typeface="Canva Sans"/>
              </a:rPr>
              <a:t>)</a:t>
            </a:r>
          </a:p>
          <a:p>
            <a:pPr marL="630379" lvl="1" indent="-315189">
              <a:lnSpc>
                <a:spcPts val="4963"/>
              </a:lnSpc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Canva Sans"/>
              </a:rPr>
              <a:t>32, 64, 128, 512 filters with 3x3 kernel size</a:t>
            </a:r>
          </a:p>
          <a:p>
            <a:pPr marL="630379" lvl="1" indent="-315189">
              <a:lnSpc>
                <a:spcPts val="4963"/>
              </a:lnSpc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Canva Sans"/>
              </a:rPr>
              <a:t>Max pooling layers with pool size of 2</a:t>
            </a:r>
          </a:p>
          <a:p>
            <a:pPr marL="457200" indent="-457200">
              <a:lnSpc>
                <a:spcPts val="4963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9"/>
                </a:solidFill>
                <a:latin typeface="Canva Sans Bold"/>
              </a:rPr>
              <a:t>Flatten layer</a:t>
            </a:r>
          </a:p>
          <a:p>
            <a:pPr marL="457200" indent="-457200">
              <a:lnSpc>
                <a:spcPts val="4963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9"/>
                </a:solidFill>
                <a:latin typeface="Canva Sans Bold"/>
              </a:rPr>
              <a:t>Dense layer</a:t>
            </a:r>
          </a:p>
          <a:p>
            <a:pPr marL="630379" lvl="1" indent="-315189">
              <a:lnSpc>
                <a:spcPts val="4963"/>
              </a:lnSpc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Canva Sans"/>
              </a:rPr>
              <a:t>1,028 neurons</a:t>
            </a:r>
          </a:p>
          <a:p>
            <a:pPr marL="630379" lvl="1" indent="-315189">
              <a:lnSpc>
                <a:spcPts val="4963"/>
              </a:lnSpc>
              <a:buFont typeface="Arial"/>
              <a:buChar char="•"/>
            </a:pPr>
            <a:r>
              <a:rPr lang="en-US" sz="2800" dirty="0" err="1">
                <a:solidFill>
                  <a:srgbClr val="191919"/>
                </a:solidFill>
                <a:latin typeface="Canva Sans"/>
              </a:rPr>
              <a:t>Relu</a:t>
            </a:r>
            <a:r>
              <a:rPr lang="en-US" sz="2800" dirty="0">
                <a:solidFill>
                  <a:srgbClr val="191919"/>
                </a:solidFill>
                <a:latin typeface="Canva Sans"/>
              </a:rPr>
              <a:t> activation function</a:t>
            </a:r>
          </a:p>
          <a:p>
            <a:pPr marL="457200" indent="-457200">
              <a:lnSpc>
                <a:spcPts val="4963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9"/>
                </a:solidFill>
                <a:latin typeface="Canva Sans Bold"/>
              </a:rPr>
              <a:t>Dropout layer</a:t>
            </a:r>
          </a:p>
          <a:p>
            <a:pPr marL="457200" indent="-457200">
              <a:lnSpc>
                <a:spcPts val="4963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9"/>
                </a:solidFill>
                <a:latin typeface="Canva Sans Bold"/>
              </a:rPr>
              <a:t>Output layer</a:t>
            </a:r>
          </a:p>
          <a:p>
            <a:pPr marL="630379" lvl="1" indent="-315189">
              <a:lnSpc>
                <a:spcPts val="4963"/>
              </a:lnSpc>
              <a:buFont typeface="Arial"/>
              <a:buChar char="•"/>
            </a:pPr>
            <a:r>
              <a:rPr lang="en-US" sz="2800" dirty="0" err="1">
                <a:solidFill>
                  <a:srgbClr val="191919"/>
                </a:solidFill>
                <a:latin typeface="Canva Sans"/>
              </a:rPr>
              <a:t>Softmax</a:t>
            </a:r>
            <a:r>
              <a:rPr lang="en-US" sz="2800" dirty="0">
                <a:solidFill>
                  <a:srgbClr val="191919"/>
                </a:solidFill>
                <a:latin typeface="Canva Sans"/>
              </a:rPr>
              <a:t> activation function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8686800" y="2434788"/>
            <a:ext cx="9050786" cy="4454684"/>
          </a:xfrm>
          <a:custGeom>
            <a:avLst/>
            <a:gdLst/>
            <a:ahLst/>
            <a:cxnLst/>
            <a:rect l="l" t="t" r="r" b="b"/>
            <a:pathLst>
              <a:path w="9050786" h="4454684">
                <a:moveTo>
                  <a:pt x="0" y="0"/>
                </a:moveTo>
                <a:lnTo>
                  <a:pt x="9050786" y="0"/>
                </a:lnTo>
                <a:lnTo>
                  <a:pt x="9050786" y="4454683"/>
                </a:lnTo>
                <a:lnTo>
                  <a:pt x="0" y="44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B3BA4-ECA7-4E30-9C92-D3894D26E20F}"/>
              </a:ext>
            </a:extLst>
          </p:cNvPr>
          <p:cNvSpPr/>
          <p:nvPr/>
        </p:nvSpPr>
        <p:spPr>
          <a:xfrm>
            <a:off x="8305800" y="6916271"/>
            <a:ext cx="5738109" cy="652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5190" lvl="1">
              <a:lnSpc>
                <a:spcPts val="4963"/>
              </a:lnSpc>
            </a:pPr>
            <a:r>
              <a:rPr lang="en-US" sz="2400" i="1" dirty="0">
                <a:solidFill>
                  <a:srgbClr val="191919"/>
                </a:solidFill>
                <a:latin typeface="Canva Sans"/>
              </a:rPr>
              <a:t>Figure 1: A CNN Model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95400" y="322935"/>
            <a:ext cx="9814923" cy="10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CC9E0-4B25-4AC6-BF23-17CA92E8BD59}"/>
              </a:ext>
            </a:extLst>
          </p:cNvPr>
          <p:cNvSpPr/>
          <p:nvPr/>
        </p:nvSpPr>
        <p:spPr>
          <a:xfrm>
            <a:off x="2670397" y="8101370"/>
            <a:ext cx="8403904" cy="652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5190" lvl="1">
              <a:lnSpc>
                <a:spcPts val="4963"/>
              </a:lnSpc>
            </a:pPr>
            <a:r>
              <a:rPr lang="en-US" sz="2400" i="1" dirty="0">
                <a:solidFill>
                  <a:srgbClr val="191919"/>
                </a:solidFill>
                <a:latin typeface="Canva Sans"/>
              </a:rPr>
              <a:t>Figure 2: Model Performance (Accuracy and F1-score)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9A47A9-80C3-4DF0-BC86-CBD6BD87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28" y="1441998"/>
            <a:ext cx="12101372" cy="6566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95400" y="322935"/>
            <a:ext cx="9814923" cy="10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Results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E39159-C4BE-4E83-AD76-0F5648209E52}"/>
              </a:ext>
            </a:extLst>
          </p:cNvPr>
          <p:cNvGrpSpPr/>
          <p:nvPr/>
        </p:nvGrpSpPr>
        <p:grpSpPr>
          <a:xfrm>
            <a:off x="1295400" y="1486505"/>
            <a:ext cx="15697200" cy="6400195"/>
            <a:chOff x="539828" y="1277933"/>
            <a:chExt cx="11002082" cy="35679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3A354C-11D3-47A3-817D-D2348A826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28" y="1277957"/>
              <a:ext cx="4038695" cy="35679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B7F950-3F35-4C1C-9AA0-11062F07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101" y="1277957"/>
              <a:ext cx="3431652" cy="35679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F5F0A2-975E-4D93-AB5C-A2C0DBA0E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258" y="1277933"/>
              <a:ext cx="3431652" cy="356792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4E9DB-924F-4835-877D-683336B036E9}"/>
              </a:ext>
            </a:extLst>
          </p:cNvPr>
          <p:cNvSpPr/>
          <p:nvPr/>
        </p:nvSpPr>
        <p:spPr>
          <a:xfrm>
            <a:off x="778972" y="8247448"/>
            <a:ext cx="6472285" cy="652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5190" lvl="1">
              <a:lnSpc>
                <a:spcPts val="4963"/>
              </a:lnSpc>
            </a:pPr>
            <a:r>
              <a:rPr lang="en-US" sz="2400" i="1" dirty="0">
                <a:solidFill>
                  <a:srgbClr val="191919"/>
                </a:solidFill>
                <a:latin typeface="Canva Sans"/>
              </a:rPr>
              <a:t>Figure 3: Confusion Matrix for all models</a:t>
            </a:r>
          </a:p>
        </p:txBody>
      </p:sp>
    </p:spTree>
    <p:extLst>
      <p:ext uri="{BB962C8B-B14F-4D97-AF65-F5344CB8AC3E}">
        <p14:creationId xmlns:p14="http://schemas.microsoft.com/office/powerpoint/2010/main" val="7255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95400" y="322935"/>
            <a:ext cx="9814923" cy="10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>
                <a:solidFill>
                  <a:schemeClr val="accent3"/>
                </a:solidFill>
                <a:latin typeface="Canva Sans" panose="020B060402020202020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4E9DB-924F-4835-877D-683336B036E9}"/>
              </a:ext>
            </a:extLst>
          </p:cNvPr>
          <p:cNvSpPr/>
          <p:nvPr/>
        </p:nvSpPr>
        <p:spPr>
          <a:xfrm>
            <a:off x="914400" y="8101285"/>
            <a:ext cx="8546570" cy="652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5190" lvl="1">
              <a:lnSpc>
                <a:spcPts val="4963"/>
              </a:lnSpc>
            </a:pPr>
            <a:r>
              <a:rPr lang="en-US" sz="2400" i="1" dirty="0">
                <a:solidFill>
                  <a:srgbClr val="191919"/>
                </a:solidFill>
                <a:latin typeface="Canva Sans"/>
              </a:rPr>
              <a:t>Figure 4: Model Performance for each class (Precision)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B4962-F868-4778-A4DE-B39DFA1C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084" y="1533036"/>
            <a:ext cx="11639771" cy="63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2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258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Canva Sans Bold</vt:lpstr>
      <vt:lpstr>Arial</vt:lpstr>
      <vt:lpstr>Canva Sans</vt:lpstr>
      <vt:lpstr>Calibri</vt:lpstr>
      <vt:lpstr>Belleza</vt:lpstr>
      <vt:lpstr>Wingdings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2023-06-03T09:19:35Z</dcterms:created>
  <dcterms:modified xsi:type="dcterms:W3CDTF">2023-06-03T09:34:03Z</dcterms:modified>
  <dc:identifier/>
</cp:coreProperties>
</file>